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256" r:id="rId2"/>
    <p:sldId id="259" r:id="rId3"/>
    <p:sldId id="265" r:id="rId4"/>
    <p:sldId id="260" r:id="rId5"/>
    <p:sldId id="266" r:id="rId6"/>
    <p:sldId id="268" r:id="rId7"/>
    <p:sldId id="267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4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1E6C"/>
    <a:srgbClr val="A8C575"/>
    <a:srgbClr val="97B659"/>
    <a:srgbClr val="BBD193"/>
    <a:srgbClr val="DBE5C3"/>
    <a:srgbClr val="F8E7EF"/>
    <a:srgbClr val="BD1D65"/>
    <a:srgbClr val="FF08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4" autoAdjust="0"/>
    <p:restoredTop sz="91696" autoAdjust="0"/>
  </p:normalViewPr>
  <p:slideViewPr>
    <p:cSldViewPr snapToGrid="0" snapToObjects="1" showGuides="1">
      <p:cViewPr varScale="1">
        <p:scale>
          <a:sx n="106" d="100"/>
          <a:sy n="106" d="100"/>
        </p:scale>
        <p:origin x="618" y="78"/>
      </p:cViewPr>
      <p:guideLst>
        <p:guide orient="horz" pos="2160"/>
        <p:guide pos="3840"/>
        <p:guide pos="74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9ED18-2753-4278-8997-925256509F28}" type="datetimeFigureOut">
              <a:rPr lang="fr-FR" smtClean="0"/>
              <a:t>02/10/2020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B2D89-DF00-43C3-84A8-7B553C37BCAA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6504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First of all a short </a:t>
            </a:r>
            <a:r>
              <a:rPr lang="fr-FR" dirty="0" err="1"/>
              <a:t>presentation</a:t>
            </a:r>
            <a:r>
              <a:rPr lang="fr-FR" dirty="0"/>
              <a:t> of the </a:t>
            </a:r>
            <a:r>
              <a:rPr lang="fr-FR" dirty="0" err="1"/>
              <a:t>aple</a:t>
            </a:r>
            <a:r>
              <a:rPr lang="fr-FR" dirty="0"/>
              <a:t> Pink Lady® </a:t>
            </a:r>
          </a:p>
          <a:p>
            <a:pPr>
              <a:lnSpc>
                <a:spcPts val="1050"/>
              </a:lnSpc>
            </a:pPr>
            <a:r>
              <a:rPr lang="fr-FR" dirty="0"/>
              <a:t>This </a:t>
            </a:r>
            <a:r>
              <a:rPr lang="fr-FR" dirty="0" err="1"/>
              <a:t>apple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a </a:t>
            </a:r>
            <a:r>
              <a:rPr lang="fr-FR" dirty="0" err="1"/>
              <a:t>natural</a:t>
            </a:r>
            <a:r>
              <a:rPr lang="fr-FR" dirty="0"/>
              <a:t> cros </a:t>
            </a:r>
            <a:r>
              <a:rPr lang="fr-FR" dirty="0" err="1"/>
              <a:t>between</a:t>
            </a:r>
            <a:r>
              <a:rPr lang="fr-FR" dirty="0"/>
              <a:t> the e</a:t>
            </a:r>
            <a:r>
              <a:rPr lang="en-GB" sz="1200" dirty="0">
                <a:latin typeface="Calibri" pitchFamily="34" charset="0"/>
                <a:cs typeface="Calibri" pitchFamily="34" charset="0"/>
              </a:rPr>
              <a:t>Golden Delicious apple and the Lady Williams </a:t>
            </a:r>
          </a:p>
          <a:p>
            <a:pPr>
              <a:lnSpc>
                <a:spcPts val="1050"/>
              </a:lnSpc>
            </a:pPr>
            <a:endParaRPr lang="en-GB" sz="12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1050"/>
              </a:lnSpc>
            </a:pPr>
            <a:r>
              <a:rPr lang="en-GB" sz="1200" dirty="0">
                <a:latin typeface="Calibri" pitchFamily="34" charset="0"/>
                <a:cs typeface="Calibri" pitchFamily="34" charset="0"/>
              </a:rPr>
              <a:t>She is well known for her colouring, the aromatic richness and the crunchy and juicy flesh</a:t>
            </a:r>
          </a:p>
          <a:p>
            <a:endParaRPr lang="fr-FR" dirty="0"/>
          </a:p>
          <a:p>
            <a:r>
              <a:rPr lang="fr-FR" dirty="0"/>
              <a:t>The </a:t>
            </a:r>
            <a:r>
              <a:rPr lang="fr-FR" dirty="0" err="1"/>
              <a:t>creation</a:t>
            </a:r>
            <a:r>
              <a:rPr lang="fr-FR" dirty="0"/>
              <a:t> of the </a:t>
            </a:r>
            <a:r>
              <a:rPr lang="fr-FR" dirty="0" err="1"/>
              <a:t>variety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73 in </a:t>
            </a:r>
            <a:r>
              <a:rPr lang="fr-FR" dirty="0" err="1"/>
              <a:t>Australia</a:t>
            </a:r>
            <a:r>
              <a:rPr lang="fr-FR" dirty="0"/>
              <a:t>, </a:t>
            </a:r>
          </a:p>
          <a:p>
            <a:r>
              <a:rPr lang="fr-FR" dirty="0" err="1"/>
              <a:t>then</a:t>
            </a:r>
            <a:r>
              <a:rPr lang="fr-FR" dirty="0"/>
              <a:t> in 94-95 the first </a:t>
            </a:r>
            <a:r>
              <a:rPr lang="fr-FR" dirty="0" err="1"/>
              <a:t>trees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planted</a:t>
            </a:r>
            <a:r>
              <a:rPr lang="fr-FR" dirty="0"/>
              <a:t> in Europe for </a:t>
            </a:r>
            <a:r>
              <a:rPr lang="fr-FR" dirty="0" err="1"/>
              <a:t>some</a:t>
            </a:r>
            <a:r>
              <a:rPr lang="fr-FR" dirty="0"/>
              <a:t> tests, </a:t>
            </a:r>
          </a:p>
          <a:p>
            <a:r>
              <a:rPr lang="fr-FR" dirty="0"/>
              <a:t>And in 97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created</a:t>
            </a:r>
            <a:r>
              <a:rPr lang="fr-FR" dirty="0"/>
              <a:t> the Association Pink Lady Europe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DB2D89-DF00-43C3-84A8-7B553C37BCA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572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 as I </a:t>
            </a:r>
            <a:r>
              <a:rPr lang="fr-FR" dirty="0" err="1"/>
              <a:t>said</a:t>
            </a:r>
            <a:r>
              <a:rPr lang="fr-FR" dirty="0"/>
              <a:t>, in Europe, Pink Lady </a:t>
            </a:r>
            <a:r>
              <a:rPr lang="fr-FR" dirty="0" err="1"/>
              <a:t>works</a:t>
            </a:r>
            <a:r>
              <a:rPr lang="fr-FR" dirty="0"/>
              <a:t> in an association-</a:t>
            </a:r>
            <a:r>
              <a:rPr lang="fr-FR" dirty="0" err="1"/>
              <a:t>based</a:t>
            </a:r>
            <a:r>
              <a:rPr lang="fr-FR" dirty="0"/>
              <a:t> model. </a:t>
            </a:r>
            <a:r>
              <a:rPr lang="fr-FR" dirty="0" err="1"/>
              <a:t>It’s</a:t>
            </a:r>
            <a:r>
              <a:rPr lang="fr-FR" dirty="0"/>
              <a:t> an unique model in the </a:t>
            </a:r>
            <a:r>
              <a:rPr lang="fr-FR" dirty="0" err="1"/>
              <a:t>word</a:t>
            </a:r>
            <a:r>
              <a:rPr lang="fr-FR" dirty="0"/>
              <a:t> </a:t>
            </a:r>
          </a:p>
          <a:p>
            <a:r>
              <a:rPr lang="fr-FR" dirty="0" err="1"/>
              <a:t>We</a:t>
            </a:r>
            <a:r>
              <a:rPr lang="fr-FR" dirty="0"/>
              <a:t> have for </a:t>
            </a:r>
            <a:r>
              <a:rPr lang="fr-FR" dirty="0" err="1"/>
              <a:t>diferent</a:t>
            </a:r>
            <a:r>
              <a:rPr lang="fr-FR" dirty="0"/>
              <a:t> </a:t>
            </a:r>
            <a:r>
              <a:rPr lang="fr-FR" dirty="0" err="1"/>
              <a:t>members</a:t>
            </a:r>
            <a:r>
              <a:rPr lang="fr-FR" dirty="0"/>
              <a:t> of the association : </a:t>
            </a:r>
          </a:p>
          <a:p>
            <a:r>
              <a:rPr lang="fr-FR" dirty="0"/>
              <a:t>The 11 nurseries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produce</a:t>
            </a:r>
            <a:r>
              <a:rPr lang="fr-FR" dirty="0"/>
              <a:t> </a:t>
            </a:r>
            <a:r>
              <a:rPr lang="fr-FR" dirty="0" err="1"/>
              <a:t>trees</a:t>
            </a:r>
            <a:endParaRPr lang="fr-FR" dirty="0"/>
          </a:p>
          <a:p>
            <a:r>
              <a:rPr lang="fr-FR" dirty="0"/>
              <a:t>The </a:t>
            </a:r>
            <a:r>
              <a:rPr lang="fr-FR" dirty="0" err="1"/>
              <a:t>nearly</a:t>
            </a:r>
            <a:r>
              <a:rPr lang="fr-FR" dirty="0"/>
              <a:t> 3000 </a:t>
            </a:r>
            <a:r>
              <a:rPr lang="fr-FR" dirty="0" err="1"/>
              <a:t>apple</a:t>
            </a:r>
            <a:r>
              <a:rPr lang="fr-FR" dirty="0"/>
              <a:t> </a:t>
            </a:r>
            <a:r>
              <a:rPr lang="fr-FR" dirty="0" err="1"/>
              <a:t>growers</a:t>
            </a:r>
            <a:r>
              <a:rPr lang="fr-FR" dirty="0"/>
              <a:t> </a:t>
            </a:r>
          </a:p>
          <a:p>
            <a:r>
              <a:rPr lang="fr-FR" dirty="0" err="1"/>
              <a:t>Arround</a:t>
            </a:r>
            <a:r>
              <a:rPr lang="fr-FR" dirty="0"/>
              <a:t> 100 </a:t>
            </a:r>
            <a:r>
              <a:rPr lang="fr-FR" dirty="0" err="1"/>
              <a:t>packhouse</a:t>
            </a:r>
            <a:r>
              <a:rPr lang="fr-FR" dirty="0"/>
              <a:t> stations to pack and </a:t>
            </a:r>
            <a:r>
              <a:rPr lang="fr-FR" dirty="0" err="1"/>
              <a:t>send</a:t>
            </a:r>
            <a:r>
              <a:rPr lang="fr-FR" dirty="0"/>
              <a:t> the </a:t>
            </a:r>
            <a:r>
              <a:rPr lang="fr-FR" dirty="0" err="1"/>
              <a:t>apples</a:t>
            </a:r>
            <a:endParaRPr lang="fr-FR" dirty="0"/>
          </a:p>
          <a:p>
            <a:r>
              <a:rPr lang="fr-FR" dirty="0"/>
              <a:t>And 14 </a:t>
            </a:r>
            <a:r>
              <a:rPr lang="fr-FR" dirty="0" err="1"/>
              <a:t>approved</a:t>
            </a:r>
            <a:r>
              <a:rPr lang="fr-FR" dirty="0"/>
              <a:t> </a:t>
            </a:r>
            <a:r>
              <a:rPr lang="fr-FR" dirty="0" err="1"/>
              <a:t>distributors</a:t>
            </a:r>
            <a:r>
              <a:rPr lang="fr-FR" dirty="0"/>
              <a:t> to </a:t>
            </a:r>
            <a:r>
              <a:rPr lang="fr-FR" dirty="0" err="1"/>
              <a:t>sell</a:t>
            </a:r>
            <a:r>
              <a:rPr lang="fr-FR" dirty="0"/>
              <a:t> the </a:t>
            </a:r>
            <a:r>
              <a:rPr lang="fr-FR" dirty="0" err="1"/>
              <a:t>apples</a:t>
            </a:r>
            <a:endParaRPr lang="fr-FR" dirty="0"/>
          </a:p>
          <a:p>
            <a:endParaRPr lang="fr-FR" dirty="0"/>
          </a:p>
          <a:p>
            <a:r>
              <a:rPr lang="fr-FR" dirty="0"/>
              <a:t>It </a:t>
            </a:r>
            <a:r>
              <a:rPr lang="fr-FR" dirty="0" err="1"/>
              <a:t>works</a:t>
            </a:r>
            <a:r>
              <a:rPr lang="fr-FR" dirty="0"/>
              <a:t> like a standard association, </a:t>
            </a:r>
            <a:r>
              <a:rPr lang="fr-FR" dirty="0" err="1"/>
              <a:t>with</a:t>
            </a:r>
            <a:r>
              <a:rPr lang="fr-FR" dirty="0"/>
              <a:t> an </a:t>
            </a:r>
            <a:r>
              <a:rPr lang="fr-FR" dirty="0" err="1"/>
              <a:t>electing</a:t>
            </a:r>
            <a:r>
              <a:rPr lang="fr-FR" dirty="0"/>
              <a:t> </a:t>
            </a:r>
            <a:r>
              <a:rPr lang="fr-FR" dirty="0" err="1"/>
              <a:t>board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representative</a:t>
            </a:r>
            <a:r>
              <a:rPr lang="fr-FR" dirty="0"/>
              <a:t> of </a:t>
            </a:r>
            <a:r>
              <a:rPr lang="fr-FR" dirty="0" err="1"/>
              <a:t>each</a:t>
            </a:r>
            <a:r>
              <a:rPr lang="fr-FR" dirty="0"/>
              <a:t> of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kind</a:t>
            </a:r>
            <a:r>
              <a:rPr lang="fr-FR" dirty="0"/>
              <a:t> of </a:t>
            </a:r>
            <a:r>
              <a:rPr lang="fr-FR" dirty="0" err="1"/>
              <a:t>members</a:t>
            </a:r>
            <a:r>
              <a:rPr lang="fr-FR" dirty="0"/>
              <a:t> </a:t>
            </a:r>
          </a:p>
          <a:p>
            <a:r>
              <a:rPr lang="fr-FR" dirty="0"/>
              <a:t>So the association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mainly</a:t>
            </a:r>
            <a:r>
              <a:rPr lang="fr-FR" dirty="0"/>
              <a:t> </a:t>
            </a:r>
            <a:r>
              <a:rPr lang="fr-FR" dirty="0" err="1"/>
              <a:t>directed</a:t>
            </a:r>
            <a:r>
              <a:rPr lang="fr-FR" dirty="0"/>
              <a:t> by </a:t>
            </a:r>
            <a:r>
              <a:rPr lang="fr-FR" dirty="0" err="1"/>
              <a:t>producers</a:t>
            </a:r>
            <a:r>
              <a:rPr lang="fr-FR" dirty="0"/>
              <a:t> like a </a:t>
            </a:r>
            <a:r>
              <a:rPr lang="fr-FR" dirty="0" err="1"/>
              <a:t>cooperative</a:t>
            </a:r>
            <a:r>
              <a:rPr lang="fr-FR" dirty="0"/>
              <a:t>  </a:t>
            </a:r>
          </a:p>
          <a:p>
            <a:r>
              <a:rPr lang="fr-FR" dirty="0"/>
              <a:t/>
            </a:r>
            <a:br>
              <a:rPr lang="fr-FR" dirty="0"/>
            </a:b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arround</a:t>
            </a:r>
            <a:r>
              <a:rPr lang="fr-FR" dirty="0"/>
              <a:t> 30 </a:t>
            </a:r>
            <a:r>
              <a:rPr lang="fr-FR" dirty="0" err="1"/>
              <a:t>amployees</a:t>
            </a:r>
            <a:r>
              <a:rPr lang="fr-FR" dirty="0"/>
              <a:t> in the association and </a:t>
            </a:r>
            <a:r>
              <a:rPr lang="fr-FR" dirty="0" err="1"/>
              <a:t>our</a:t>
            </a:r>
            <a:r>
              <a:rPr lang="fr-FR" dirty="0"/>
              <a:t> job </a:t>
            </a:r>
            <a:r>
              <a:rPr lang="fr-FR" dirty="0" err="1"/>
              <a:t>is</a:t>
            </a:r>
            <a:r>
              <a:rPr lang="fr-FR" dirty="0"/>
              <a:t> to </a:t>
            </a:r>
            <a:r>
              <a:rPr lang="fr-FR" dirty="0" err="1"/>
              <a:t>promote</a:t>
            </a:r>
            <a:r>
              <a:rPr lang="fr-FR" dirty="0"/>
              <a:t> the brand, control the </a:t>
            </a:r>
            <a:r>
              <a:rPr lang="fr-FR" dirty="0" err="1"/>
              <a:t>quality</a:t>
            </a:r>
            <a:r>
              <a:rPr lang="fr-FR" dirty="0"/>
              <a:t>, and for me </a:t>
            </a:r>
            <a:r>
              <a:rPr lang="fr-FR" dirty="0" err="1"/>
              <a:t>improve</a:t>
            </a:r>
            <a:r>
              <a:rPr lang="fr-FR" dirty="0"/>
              <a:t> the </a:t>
            </a:r>
            <a:r>
              <a:rPr lang="fr-FR" dirty="0" err="1"/>
              <a:t>pratices</a:t>
            </a:r>
            <a:r>
              <a:rPr lang="fr-FR" dirty="0"/>
              <a:t> and propose a CSR </a:t>
            </a:r>
            <a:r>
              <a:rPr lang="fr-FR" dirty="0" err="1"/>
              <a:t>strategy</a:t>
            </a:r>
            <a:r>
              <a:rPr lang="fr-FR" dirty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DB2D89-DF00-43C3-84A8-7B553C37BCA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814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growing</a:t>
            </a:r>
            <a:r>
              <a:rPr lang="fr-FR" dirty="0"/>
              <a:t> areas in Europe are in France, Spain and </a:t>
            </a:r>
            <a:r>
              <a:rPr lang="fr-FR" dirty="0" err="1"/>
              <a:t>Italy</a:t>
            </a:r>
            <a:r>
              <a:rPr lang="fr-FR" dirty="0"/>
              <a:t>. </a:t>
            </a:r>
            <a:r>
              <a:rPr lang="fr-FR" dirty="0" err="1"/>
              <a:t>Nearly</a:t>
            </a:r>
            <a:r>
              <a:rPr lang="fr-FR" dirty="0"/>
              <a:t> </a:t>
            </a:r>
            <a:r>
              <a:rPr lang="fr-FR" dirty="0" err="1"/>
              <a:t>half</a:t>
            </a:r>
            <a:r>
              <a:rPr lang="fr-FR" dirty="0"/>
              <a:t> / </a:t>
            </a:r>
            <a:r>
              <a:rPr lang="fr-FR" dirty="0" err="1"/>
              <a:t>half</a:t>
            </a:r>
            <a:r>
              <a:rPr lang="fr-FR" dirty="0"/>
              <a:t> for France and </a:t>
            </a:r>
            <a:r>
              <a:rPr lang="fr-FR" dirty="0" err="1"/>
              <a:t>Italy</a:t>
            </a:r>
            <a:r>
              <a:rPr lang="fr-FR" dirty="0"/>
              <a:t>, and a </a:t>
            </a:r>
            <a:r>
              <a:rPr lang="fr-FR" dirty="0" err="1"/>
              <a:t>little</a:t>
            </a:r>
            <a:r>
              <a:rPr lang="fr-FR" dirty="0"/>
              <a:t> production in Spain. </a:t>
            </a:r>
          </a:p>
          <a:p>
            <a:r>
              <a:rPr lang="fr-FR" dirty="0"/>
              <a:t>There are </a:t>
            </a:r>
            <a:r>
              <a:rPr lang="fr-FR" dirty="0" err="1"/>
              <a:t>much</a:t>
            </a:r>
            <a:r>
              <a:rPr lang="fr-FR" dirty="0"/>
              <a:t> more </a:t>
            </a:r>
            <a:r>
              <a:rPr lang="fr-FR" dirty="0" err="1"/>
              <a:t>producers</a:t>
            </a:r>
            <a:r>
              <a:rPr lang="fr-FR" dirty="0"/>
              <a:t> in </a:t>
            </a:r>
            <a:r>
              <a:rPr lang="fr-FR" dirty="0" err="1"/>
              <a:t>Italy</a:t>
            </a:r>
            <a:r>
              <a:rPr lang="fr-FR" dirty="0"/>
              <a:t>, but </a:t>
            </a:r>
            <a:r>
              <a:rPr lang="fr-FR" dirty="0" err="1"/>
              <a:t>they</a:t>
            </a:r>
            <a:r>
              <a:rPr lang="fr-FR" dirty="0"/>
              <a:t> have micro </a:t>
            </a:r>
            <a:r>
              <a:rPr lang="fr-FR" dirty="0" err="1"/>
              <a:t>farms</a:t>
            </a:r>
            <a:r>
              <a:rPr lang="fr-FR" dirty="0"/>
              <a:t>, </a:t>
            </a:r>
            <a:r>
              <a:rPr lang="fr-FR" dirty="0" err="1"/>
              <a:t>arround</a:t>
            </a:r>
            <a:r>
              <a:rPr lang="fr-FR" dirty="0"/>
              <a:t> 2 hectares per </a:t>
            </a:r>
            <a:r>
              <a:rPr lang="fr-FR" dirty="0" err="1"/>
              <a:t>producers</a:t>
            </a:r>
            <a:r>
              <a:rPr lang="fr-FR" dirty="0"/>
              <a:t> for all </a:t>
            </a:r>
            <a:r>
              <a:rPr lang="fr-FR" dirty="0" err="1"/>
              <a:t>varieties</a:t>
            </a:r>
            <a:r>
              <a:rPr lang="fr-FR" dirty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DB2D89-DF00-43C3-84A8-7B553C37BCA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5850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Last </a:t>
            </a:r>
            <a:r>
              <a:rPr lang="fr-FR" dirty="0" err="1"/>
              <a:t>Year</a:t>
            </a:r>
            <a:r>
              <a:rPr lang="fr-FR" dirty="0"/>
              <a:t> in </a:t>
            </a:r>
            <a:r>
              <a:rPr lang="fr-FR" dirty="0" err="1"/>
              <a:t>December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published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Commitment</a:t>
            </a:r>
            <a:r>
              <a:rPr lang="fr-FR" dirty="0"/>
              <a:t> charter</a:t>
            </a:r>
          </a:p>
          <a:p>
            <a:r>
              <a:rPr lang="fr-FR" dirty="0"/>
              <a:t>14 </a:t>
            </a:r>
            <a:r>
              <a:rPr lang="fr-FR" dirty="0" err="1"/>
              <a:t>commitments</a:t>
            </a:r>
            <a:r>
              <a:rPr lang="fr-FR" dirty="0"/>
              <a:t> </a:t>
            </a:r>
            <a:r>
              <a:rPr lang="fr-FR" dirty="0" err="1"/>
              <a:t>dispached</a:t>
            </a:r>
            <a:r>
              <a:rPr lang="fr-FR" dirty="0"/>
              <a:t> in 4 axes as </a:t>
            </a:r>
            <a:r>
              <a:rPr lang="fr-FR" dirty="0" err="1"/>
              <a:t>you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I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detailed</a:t>
            </a:r>
            <a:r>
              <a:rPr lang="fr-FR" dirty="0"/>
              <a:t> the first </a:t>
            </a:r>
            <a:r>
              <a:rPr lang="fr-FR" dirty="0" err="1"/>
              <a:t>commitment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about </a:t>
            </a:r>
            <a:r>
              <a:rPr lang="fr-FR" dirty="0" err="1"/>
              <a:t>developing</a:t>
            </a:r>
            <a:r>
              <a:rPr lang="fr-FR" dirty="0"/>
              <a:t> the agro-</a:t>
            </a:r>
            <a:r>
              <a:rPr lang="fr-FR" dirty="0" err="1"/>
              <a:t>ecological</a:t>
            </a:r>
            <a:r>
              <a:rPr lang="fr-FR" dirty="0"/>
              <a:t> </a:t>
            </a:r>
            <a:r>
              <a:rPr lang="fr-FR" dirty="0" err="1"/>
              <a:t>praticies</a:t>
            </a:r>
            <a:r>
              <a:rPr lang="fr-FR" dirty="0"/>
              <a:t> by 2021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DB2D89-DF00-43C3-84A8-7B553C37BCA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7645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 in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commitment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 4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works</a:t>
            </a:r>
            <a:r>
              <a:rPr lang="fr-FR" dirty="0"/>
              <a:t> to </a:t>
            </a:r>
            <a:r>
              <a:rPr lang="fr-FR" dirty="0" err="1"/>
              <a:t>acheive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goal. </a:t>
            </a:r>
          </a:p>
          <a:p>
            <a:r>
              <a:rPr lang="fr-FR" dirty="0" err="1"/>
              <a:t>It’s</a:t>
            </a:r>
            <a:r>
              <a:rPr lang="fr-FR" dirty="0"/>
              <a:t> about certifications, </a:t>
            </a:r>
            <a:r>
              <a:rPr lang="fr-FR" dirty="0" err="1"/>
              <a:t>technical</a:t>
            </a:r>
            <a:r>
              <a:rPr lang="fr-FR" dirty="0"/>
              <a:t> guides, </a:t>
            </a:r>
            <a:r>
              <a:rPr lang="fr-FR" dirty="0" err="1"/>
              <a:t>programm</a:t>
            </a:r>
            <a:r>
              <a:rPr lang="fr-FR" dirty="0"/>
              <a:t> about the </a:t>
            </a:r>
            <a:r>
              <a:rPr lang="fr-FR" dirty="0" err="1"/>
              <a:t>bee</a:t>
            </a:r>
            <a:r>
              <a:rPr lang="fr-FR" dirty="0"/>
              <a:t> protections, and … </a:t>
            </a:r>
            <a:r>
              <a:rPr lang="fr-FR" dirty="0" err="1"/>
              <a:t>Then</a:t>
            </a:r>
            <a:r>
              <a:rPr lang="fr-FR" dirty="0"/>
              <a:t> a </a:t>
            </a:r>
            <a:r>
              <a:rPr lang="fr-FR" dirty="0" err="1"/>
              <a:t>way</a:t>
            </a:r>
            <a:r>
              <a:rPr lang="fr-FR" dirty="0"/>
              <a:t> to </a:t>
            </a:r>
            <a:r>
              <a:rPr lang="fr-FR" dirty="0" err="1"/>
              <a:t>inventory</a:t>
            </a:r>
            <a:r>
              <a:rPr lang="fr-FR" dirty="0"/>
              <a:t> the </a:t>
            </a:r>
            <a:r>
              <a:rPr lang="fr-FR" dirty="0" err="1"/>
              <a:t>agroecological</a:t>
            </a:r>
            <a:r>
              <a:rPr lang="fr-FR" dirty="0"/>
              <a:t> infrastructures and to mesure the </a:t>
            </a:r>
            <a:r>
              <a:rPr lang="fr-FR" dirty="0" err="1"/>
              <a:t>biodiversity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 That </a:t>
            </a:r>
            <a:r>
              <a:rPr lang="fr-FR" dirty="0" err="1">
                <a:sym typeface="Wingdings" panose="05000000000000000000" pitchFamily="2" charset="2"/>
              </a:rPr>
              <a:t>is</a:t>
            </a:r>
            <a:r>
              <a:rPr lang="fr-FR" dirty="0">
                <a:sym typeface="Wingdings" panose="05000000000000000000" pitchFamily="2" charset="2"/>
              </a:rPr>
              <a:t> for </a:t>
            </a:r>
            <a:r>
              <a:rPr lang="fr-FR" dirty="0" err="1">
                <a:sym typeface="Wingdings" panose="05000000000000000000" pitchFamily="2" charset="2"/>
              </a:rPr>
              <a:t>this</a:t>
            </a:r>
            <a:r>
              <a:rPr lang="fr-FR" dirty="0">
                <a:sym typeface="Wingdings" panose="05000000000000000000" pitchFamily="2" charset="2"/>
              </a:rPr>
              <a:t> one </a:t>
            </a:r>
            <a:r>
              <a:rPr lang="fr-FR" dirty="0" err="1">
                <a:sym typeface="Wingdings" panose="05000000000000000000" pitchFamily="2" charset="2"/>
              </a:rPr>
              <a:t>that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we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choose</a:t>
            </a:r>
            <a:r>
              <a:rPr lang="fr-FR" dirty="0">
                <a:sym typeface="Wingdings" panose="05000000000000000000" pitchFamily="2" charset="2"/>
              </a:rPr>
              <a:t> to test the </a:t>
            </a:r>
            <a:r>
              <a:rPr lang="fr-FR" dirty="0" err="1">
                <a:sym typeface="Wingdings" panose="05000000000000000000" pitchFamily="2" charset="2"/>
              </a:rPr>
              <a:t>Biodiversity</a:t>
            </a:r>
            <a:r>
              <a:rPr lang="fr-FR" dirty="0">
                <a:sym typeface="Wingdings" panose="05000000000000000000" pitchFamily="2" charset="2"/>
              </a:rPr>
              <a:t> performance Tool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DB2D89-DF00-43C3-84A8-7B553C37BCA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3702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Image couv.jpg">
            <a:extLst>
              <a:ext uri="{FF2B5EF4-FFF2-40B4-BE49-F238E27FC236}">
                <a16:creationId xmlns:a16="http://schemas.microsoft.com/office/drawing/2014/main" id="{60801E81-04D6-4CCF-AD15-6037520977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407147" cy="69783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0C1B717-C564-45A9-B2D2-705338FCF6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336" y="1194051"/>
            <a:ext cx="4144711" cy="402431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94272A9-667C-4510-BB79-BE43E081D6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85562">
            <a:off x="4847268" y="1734927"/>
            <a:ext cx="2624644" cy="259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3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CHAP1.jpg">
            <a:extLst>
              <a:ext uri="{FF2B5EF4-FFF2-40B4-BE49-F238E27FC236}">
                <a16:creationId xmlns:a16="http://schemas.microsoft.com/office/drawing/2014/main" id="{7D7CB5FA-13F1-49A5-AC6D-2DC05F3E6F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6569" y="691"/>
            <a:ext cx="2322104" cy="6857309"/>
          </a:xfrm>
          <a:prstGeom prst="rect">
            <a:avLst/>
          </a:prstGeom>
        </p:spPr>
      </p:pic>
      <p:pic>
        <p:nvPicPr>
          <p:cNvPr id="11" name="Image 10" descr="CHAP6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"/>
            <a:ext cx="10126292" cy="6857309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2678931" y="3660680"/>
            <a:ext cx="9081271" cy="415498"/>
          </a:xfrm>
        </p:spPr>
        <p:txBody>
          <a:bodyPr wrap="square" anchor="t">
            <a:spAutoFit/>
          </a:bodyPr>
          <a:lstStyle>
            <a:lvl1pPr algn="l">
              <a:defRPr sz="2100" b="0" cap="all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"/>
          </p:nvPr>
        </p:nvSpPr>
        <p:spPr>
          <a:xfrm>
            <a:off x="2678931" y="2665530"/>
            <a:ext cx="9081271" cy="1200329"/>
          </a:xfrm>
        </p:spPr>
        <p:txBody>
          <a:bodyPr wrap="square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058548" y="6138875"/>
            <a:ext cx="271228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b="1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06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ED0B998-EED3-443A-9D57-C75DA25007B4}"/>
              </a:ext>
            </a:extLst>
          </p:cNvPr>
          <p:cNvSpPr txBox="1"/>
          <p:nvPr userDrawn="1"/>
        </p:nvSpPr>
        <p:spPr>
          <a:xfrm>
            <a:off x="9249129" y="6138874"/>
            <a:ext cx="877163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PRÉSENTATION PPT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ABEF8F2-4E7D-404F-A2B7-0DFE165923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292" y="6039114"/>
            <a:ext cx="865003" cy="3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32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CHAP1.jpg">
            <a:extLst>
              <a:ext uri="{FF2B5EF4-FFF2-40B4-BE49-F238E27FC236}">
                <a16:creationId xmlns:a16="http://schemas.microsoft.com/office/drawing/2014/main" id="{FF1CA1DC-C3D2-46DD-A846-3213938EDB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6569" y="691"/>
            <a:ext cx="2322104" cy="6857309"/>
          </a:xfrm>
          <a:prstGeom prst="rect">
            <a:avLst/>
          </a:prstGeom>
        </p:spPr>
      </p:pic>
      <p:pic>
        <p:nvPicPr>
          <p:cNvPr id="11" name="Image 10" descr="CHAP7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"/>
            <a:ext cx="10126292" cy="6857309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2678931" y="3660680"/>
            <a:ext cx="9081271" cy="415498"/>
          </a:xfrm>
        </p:spPr>
        <p:txBody>
          <a:bodyPr wrap="square" anchor="t">
            <a:spAutoFit/>
          </a:bodyPr>
          <a:lstStyle>
            <a:lvl1pPr algn="l">
              <a:defRPr sz="2100" b="0" cap="all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"/>
          </p:nvPr>
        </p:nvSpPr>
        <p:spPr>
          <a:xfrm>
            <a:off x="2678931" y="2665530"/>
            <a:ext cx="9081271" cy="1200329"/>
          </a:xfrm>
        </p:spPr>
        <p:txBody>
          <a:bodyPr wrap="square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058548" y="6138875"/>
            <a:ext cx="271228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b="1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07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E03BFD5-BBCE-41B7-AB52-9656299E324E}"/>
              </a:ext>
            </a:extLst>
          </p:cNvPr>
          <p:cNvSpPr txBox="1"/>
          <p:nvPr userDrawn="1"/>
        </p:nvSpPr>
        <p:spPr>
          <a:xfrm>
            <a:off x="9249129" y="6138874"/>
            <a:ext cx="877163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PRÉSENTATION PPT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2105419-B863-4CB9-9312-0D13EB9079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292" y="6039114"/>
            <a:ext cx="865003" cy="3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03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CHAP1.jpg">
            <a:extLst>
              <a:ext uri="{FF2B5EF4-FFF2-40B4-BE49-F238E27FC236}">
                <a16:creationId xmlns:a16="http://schemas.microsoft.com/office/drawing/2014/main" id="{C6CAA435-0489-4F64-A32C-AC137C443B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6569" y="691"/>
            <a:ext cx="2322104" cy="6857309"/>
          </a:xfrm>
          <a:prstGeom prst="rect">
            <a:avLst/>
          </a:prstGeom>
        </p:spPr>
      </p:pic>
      <p:pic>
        <p:nvPicPr>
          <p:cNvPr id="11" name="Image 10" descr="CHAP8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"/>
            <a:ext cx="10126292" cy="6857309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2678931" y="3660680"/>
            <a:ext cx="9081271" cy="415498"/>
          </a:xfrm>
        </p:spPr>
        <p:txBody>
          <a:bodyPr wrap="square" anchor="t">
            <a:spAutoFit/>
          </a:bodyPr>
          <a:lstStyle>
            <a:lvl1pPr algn="l">
              <a:defRPr sz="2100" b="0" cap="all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"/>
          </p:nvPr>
        </p:nvSpPr>
        <p:spPr>
          <a:xfrm>
            <a:off x="2678931" y="2665530"/>
            <a:ext cx="9081271" cy="1200329"/>
          </a:xfrm>
        </p:spPr>
        <p:txBody>
          <a:bodyPr wrap="square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058548" y="6138875"/>
            <a:ext cx="271228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b="1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08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821445E-83E5-4AF8-9F05-80D2D1CA86AF}"/>
              </a:ext>
            </a:extLst>
          </p:cNvPr>
          <p:cNvSpPr txBox="1"/>
          <p:nvPr userDrawn="1"/>
        </p:nvSpPr>
        <p:spPr>
          <a:xfrm>
            <a:off x="9249129" y="6138874"/>
            <a:ext cx="877163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PRÉSENTATION PPT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82B5826-2B46-4C16-AD10-CCE6C1CFBF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292" y="6039114"/>
            <a:ext cx="865003" cy="3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32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CHAP1.jpg">
            <a:extLst>
              <a:ext uri="{FF2B5EF4-FFF2-40B4-BE49-F238E27FC236}">
                <a16:creationId xmlns:a16="http://schemas.microsoft.com/office/drawing/2014/main" id="{50FF40E3-44F9-4CC4-A898-E88855F4C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6569" y="691"/>
            <a:ext cx="2322104" cy="6857309"/>
          </a:xfrm>
          <a:prstGeom prst="rect">
            <a:avLst/>
          </a:prstGeom>
        </p:spPr>
      </p:pic>
      <p:pic>
        <p:nvPicPr>
          <p:cNvPr id="11" name="Image 10" descr="CHAP9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"/>
            <a:ext cx="10126292" cy="6857309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2678931" y="3660680"/>
            <a:ext cx="9081271" cy="415498"/>
          </a:xfrm>
        </p:spPr>
        <p:txBody>
          <a:bodyPr wrap="square" anchor="t">
            <a:spAutoFit/>
          </a:bodyPr>
          <a:lstStyle>
            <a:lvl1pPr algn="l">
              <a:defRPr sz="2100" b="0" cap="all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"/>
          </p:nvPr>
        </p:nvSpPr>
        <p:spPr>
          <a:xfrm>
            <a:off x="2678931" y="2665530"/>
            <a:ext cx="9081271" cy="1200329"/>
          </a:xfrm>
        </p:spPr>
        <p:txBody>
          <a:bodyPr wrap="square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058548" y="6138875"/>
            <a:ext cx="271228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b="1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09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4B6D57C-CE98-4DC1-BCF6-A8AD66DCBCE7}"/>
              </a:ext>
            </a:extLst>
          </p:cNvPr>
          <p:cNvSpPr txBox="1"/>
          <p:nvPr userDrawn="1"/>
        </p:nvSpPr>
        <p:spPr>
          <a:xfrm>
            <a:off x="9249129" y="6138874"/>
            <a:ext cx="877163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PRÉSENTATION PPT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AE14E34-5213-4B5F-8726-8FE82E920C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292" y="6039114"/>
            <a:ext cx="865003" cy="3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13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CHAP1.jpg">
            <a:extLst>
              <a:ext uri="{FF2B5EF4-FFF2-40B4-BE49-F238E27FC236}">
                <a16:creationId xmlns:a16="http://schemas.microsoft.com/office/drawing/2014/main" id="{8B8103B8-109E-4A03-ABC5-5EBB0ABCC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6569" y="691"/>
            <a:ext cx="2322104" cy="6857309"/>
          </a:xfrm>
          <a:prstGeom prst="rect">
            <a:avLst/>
          </a:prstGeom>
        </p:spPr>
      </p:pic>
      <p:pic>
        <p:nvPicPr>
          <p:cNvPr id="11" name="Image 10" descr="CHAP10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"/>
            <a:ext cx="10126292" cy="6857309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2678931" y="3660680"/>
            <a:ext cx="9081271" cy="415498"/>
          </a:xfrm>
        </p:spPr>
        <p:txBody>
          <a:bodyPr wrap="square" anchor="t">
            <a:spAutoFit/>
          </a:bodyPr>
          <a:lstStyle>
            <a:lvl1pPr algn="l">
              <a:defRPr sz="2100" b="0" cap="all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"/>
          </p:nvPr>
        </p:nvSpPr>
        <p:spPr>
          <a:xfrm>
            <a:off x="2678931" y="2665530"/>
            <a:ext cx="9081271" cy="1200329"/>
          </a:xfrm>
        </p:spPr>
        <p:txBody>
          <a:bodyPr wrap="square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058548" y="6138875"/>
            <a:ext cx="271228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b="1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CAF92AE-EE85-46EE-B5A3-E48819EE0B16}"/>
              </a:ext>
            </a:extLst>
          </p:cNvPr>
          <p:cNvSpPr txBox="1"/>
          <p:nvPr userDrawn="1"/>
        </p:nvSpPr>
        <p:spPr>
          <a:xfrm>
            <a:off x="9249129" y="6138874"/>
            <a:ext cx="877163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PRÉSENTATION PPT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C25659D-3024-4737-B215-3C4EDA58B8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292" y="6039114"/>
            <a:ext cx="865003" cy="3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80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CHAP1.jpg">
            <a:extLst>
              <a:ext uri="{FF2B5EF4-FFF2-40B4-BE49-F238E27FC236}">
                <a16:creationId xmlns:a16="http://schemas.microsoft.com/office/drawing/2014/main" id="{ABE6FF7C-0628-4942-A541-7AFAB4F92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6569" y="691"/>
            <a:ext cx="2322104" cy="6857309"/>
          </a:xfrm>
          <a:prstGeom prst="rect">
            <a:avLst/>
          </a:prstGeom>
        </p:spPr>
      </p:pic>
      <p:pic>
        <p:nvPicPr>
          <p:cNvPr id="11" name="Image 10" descr="CHAP11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"/>
            <a:ext cx="10126292" cy="6857309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2678931" y="3660680"/>
            <a:ext cx="9081271" cy="415498"/>
          </a:xfrm>
        </p:spPr>
        <p:txBody>
          <a:bodyPr wrap="square" anchor="t">
            <a:spAutoFit/>
          </a:bodyPr>
          <a:lstStyle>
            <a:lvl1pPr algn="l">
              <a:defRPr sz="2100" b="0" cap="all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"/>
          </p:nvPr>
        </p:nvSpPr>
        <p:spPr>
          <a:xfrm>
            <a:off x="2678931" y="2665530"/>
            <a:ext cx="9081271" cy="1200329"/>
          </a:xfrm>
        </p:spPr>
        <p:txBody>
          <a:bodyPr wrap="square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058548" y="6138875"/>
            <a:ext cx="271228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b="1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11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99D429F-389F-4FB3-B24F-FEF2902E3B6D}"/>
              </a:ext>
            </a:extLst>
          </p:cNvPr>
          <p:cNvSpPr txBox="1"/>
          <p:nvPr userDrawn="1"/>
        </p:nvSpPr>
        <p:spPr>
          <a:xfrm>
            <a:off x="9249129" y="6138874"/>
            <a:ext cx="877163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PRÉSENTATION PPT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3E40EDA-C89B-4E39-9FCC-AEE6522F84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292" y="6039114"/>
            <a:ext cx="865003" cy="3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45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001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Sommair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60229"/>
            <a:ext cx="12192000" cy="685730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357166"/>
            <a:ext cx="216000" cy="75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FFFFFF"/>
              </a:solidFill>
            </a:endParaRPr>
          </a:p>
        </p:txBody>
      </p:sp>
      <p:pic>
        <p:nvPicPr>
          <p:cNvPr id="4" name="Image 3" descr="Sommaire.jpg">
            <a:extLst>
              <a:ext uri="{FF2B5EF4-FFF2-40B4-BE49-F238E27FC236}">
                <a16:creationId xmlns:a16="http://schemas.microsoft.com/office/drawing/2014/main" id="{712B4BDC-A29B-4CE9-B38E-4FA8F9AE65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31066"/>
            <a:ext cx="12192000" cy="307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02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357166"/>
            <a:ext cx="216000" cy="75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FFFFFF"/>
              </a:solidFill>
            </a:endParaRPr>
          </a:p>
        </p:txBody>
      </p:sp>
      <p:pic>
        <p:nvPicPr>
          <p:cNvPr id="14" name="Image 13" descr="Filet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573" y="1866896"/>
            <a:ext cx="1101344" cy="5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09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Filet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573" y="1500174"/>
            <a:ext cx="1101344" cy="5181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357166"/>
            <a:ext cx="216000" cy="75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289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CHAP1.jpg">
            <a:extLst>
              <a:ext uri="{FF2B5EF4-FFF2-40B4-BE49-F238E27FC236}">
                <a16:creationId xmlns:a16="http://schemas.microsoft.com/office/drawing/2014/main" id="{EB71E8D1-EBD3-49A8-841E-5EED50F723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6569" y="691"/>
            <a:ext cx="2322104" cy="6857309"/>
          </a:xfrm>
          <a:prstGeom prst="rect">
            <a:avLst/>
          </a:prstGeom>
        </p:spPr>
      </p:pic>
      <p:pic>
        <p:nvPicPr>
          <p:cNvPr id="13" name="Image 12" descr="CHAP1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"/>
            <a:ext cx="10126292" cy="68573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78931" y="3660680"/>
            <a:ext cx="9081271" cy="415498"/>
          </a:xfrm>
        </p:spPr>
        <p:txBody>
          <a:bodyPr wrap="square" anchor="t">
            <a:spAutoFit/>
          </a:bodyPr>
          <a:lstStyle>
            <a:lvl1pPr algn="l">
              <a:defRPr sz="2100" b="0" cap="all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678931" y="2665530"/>
            <a:ext cx="9081271" cy="1200329"/>
          </a:xfrm>
        </p:spPr>
        <p:txBody>
          <a:bodyPr wrap="square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ZoneTexte 9"/>
          <p:cNvSpPr txBox="1"/>
          <p:nvPr userDrawn="1"/>
        </p:nvSpPr>
        <p:spPr>
          <a:xfrm>
            <a:off x="11058548" y="6138875"/>
            <a:ext cx="271228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b="1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01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BEB4438-B0E7-4242-B398-F184C021BDB0}"/>
              </a:ext>
            </a:extLst>
          </p:cNvPr>
          <p:cNvSpPr txBox="1"/>
          <p:nvPr userDrawn="1"/>
        </p:nvSpPr>
        <p:spPr>
          <a:xfrm>
            <a:off x="9249129" y="6138874"/>
            <a:ext cx="877163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PRÉSENTATION PPT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247B75F-8497-478C-8708-1CAA221A61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292" y="6039114"/>
            <a:ext cx="865003" cy="3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47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 descr="CHAP1.jpg">
            <a:extLst>
              <a:ext uri="{FF2B5EF4-FFF2-40B4-BE49-F238E27FC236}">
                <a16:creationId xmlns:a16="http://schemas.microsoft.com/office/drawing/2014/main" id="{0635591F-A788-4C2A-B7B0-27F585EE68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6569" y="691"/>
            <a:ext cx="2322104" cy="6857309"/>
          </a:xfrm>
          <a:prstGeom prst="rect">
            <a:avLst/>
          </a:prstGeom>
        </p:spPr>
      </p:pic>
      <p:pic>
        <p:nvPicPr>
          <p:cNvPr id="11" name="Image 10" descr="CHAP2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"/>
            <a:ext cx="10126292" cy="6857309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2678931" y="3660680"/>
            <a:ext cx="9081271" cy="415498"/>
          </a:xfrm>
        </p:spPr>
        <p:txBody>
          <a:bodyPr wrap="square" anchor="t">
            <a:spAutoFit/>
          </a:bodyPr>
          <a:lstStyle>
            <a:lvl1pPr algn="l">
              <a:defRPr sz="2100" b="0" cap="all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"/>
          </p:nvPr>
        </p:nvSpPr>
        <p:spPr>
          <a:xfrm>
            <a:off x="2678931" y="2665530"/>
            <a:ext cx="9081271" cy="1200329"/>
          </a:xfrm>
        </p:spPr>
        <p:txBody>
          <a:bodyPr wrap="square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058548" y="6138875"/>
            <a:ext cx="271228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b="1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02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2AB3D03-72EC-42C8-A7C2-80A62145D5C3}"/>
              </a:ext>
            </a:extLst>
          </p:cNvPr>
          <p:cNvSpPr txBox="1"/>
          <p:nvPr userDrawn="1"/>
        </p:nvSpPr>
        <p:spPr>
          <a:xfrm>
            <a:off x="9249129" y="6138874"/>
            <a:ext cx="877163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PRÉSENTATION PPT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8373F71-DB85-46AA-AEC3-C605FF2916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292" y="6039114"/>
            <a:ext cx="865003" cy="3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58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CHAP1.jpg">
            <a:extLst>
              <a:ext uri="{FF2B5EF4-FFF2-40B4-BE49-F238E27FC236}">
                <a16:creationId xmlns:a16="http://schemas.microsoft.com/office/drawing/2014/main" id="{93745778-F853-4B84-9996-0003FE009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6569" y="691"/>
            <a:ext cx="2322104" cy="6857309"/>
          </a:xfrm>
          <a:prstGeom prst="rect">
            <a:avLst/>
          </a:prstGeom>
        </p:spPr>
      </p:pic>
      <p:pic>
        <p:nvPicPr>
          <p:cNvPr id="11" name="Image 10" descr="CHAP3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"/>
            <a:ext cx="10126292" cy="6857309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2678931" y="3660680"/>
            <a:ext cx="9081271" cy="415498"/>
          </a:xfrm>
        </p:spPr>
        <p:txBody>
          <a:bodyPr wrap="square" anchor="t">
            <a:spAutoFit/>
          </a:bodyPr>
          <a:lstStyle>
            <a:lvl1pPr algn="l">
              <a:defRPr sz="2100" b="0" cap="all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"/>
          </p:nvPr>
        </p:nvSpPr>
        <p:spPr>
          <a:xfrm>
            <a:off x="2678931" y="2665530"/>
            <a:ext cx="9081271" cy="1200329"/>
          </a:xfrm>
        </p:spPr>
        <p:txBody>
          <a:bodyPr wrap="square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058548" y="6138875"/>
            <a:ext cx="271228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b="1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03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98C7B9D-3551-406C-9B1D-1B4FBDC67865}"/>
              </a:ext>
            </a:extLst>
          </p:cNvPr>
          <p:cNvSpPr txBox="1"/>
          <p:nvPr userDrawn="1"/>
        </p:nvSpPr>
        <p:spPr>
          <a:xfrm>
            <a:off x="9249129" y="6138874"/>
            <a:ext cx="877163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PRÉSENTATION PPT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C6FE756-F844-4F1A-ADA9-DE5FD48ADD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292" y="6039114"/>
            <a:ext cx="865003" cy="3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41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CHAP1.jpg">
            <a:extLst>
              <a:ext uri="{FF2B5EF4-FFF2-40B4-BE49-F238E27FC236}">
                <a16:creationId xmlns:a16="http://schemas.microsoft.com/office/drawing/2014/main" id="{DE0EFFE7-7E71-47CC-B6A8-1E04F065EE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6569" y="691"/>
            <a:ext cx="2322104" cy="6857309"/>
          </a:xfrm>
          <a:prstGeom prst="rect">
            <a:avLst/>
          </a:prstGeom>
        </p:spPr>
      </p:pic>
      <p:pic>
        <p:nvPicPr>
          <p:cNvPr id="11" name="Image 10" descr="CHAP4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"/>
            <a:ext cx="10126292" cy="6857309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2678931" y="3660680"/>
            <a:ext cx="9081271" cy="415498"/>
          </a:xfrm>
        </p:spPr>
        <p:txBody>
          <a:bodyPr wrap="square" anchor="t">
            <a:spAutoFit/>
          </a:bodyPr>
          <a:lstStyle>
            <a:lvl1pPr algn="l">
              <a:defRPr sz="2100" b="0" cap="all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"/>
          </p:nvPr>
        </p:nvSpPr>
        <p:spPr>
          <a:xfrm>
            <a:off x="2678931" y="2665530"/>
            <a:ext cx="9081271" cy="1200329"/>
          </a:xfrm>
        </p:spPr>
        <p:txBody>
          <a:bodyPr wrap="square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058548" y="6138875"/>
            <a:ext cx="271228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b="1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04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3A1EBFF-DDCD-47F0-BBAA-B1CBE1201FB4}"/>
              </a:ext>
            </a:extLst>
          </p:cNvPr>
          <p:cNvSpPr txBox="1"/>
          <p:nvPr userDrawn="1"/>
        </p:nvSpPr>
        <p:spPr>
          <a:xfrm>
            <a:off x="9249129" y="6138874"/>
            <a:ext cx="877163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PRÉSENTATION PPT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984CBBF-5146-4A9F-B26F-0DB2A6FB7D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292" y="6039114"/>
            <a:ext cx="865003" cy="3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50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CHAP1.jpg">
            <a:extLst>
              <a:ext uri="{FF2B5EF4-FFF2-40B4-BE49-F238E27FC236}">
                <a16:creationId xmlns:a16="http://schemas.microsoft.com/office/drawing/2014/main" id="{AB0824AB-940B-471B-8151-115001D158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6569" y="691"/>
            <a:ext cx="2322104" cy="6857309"/>
          </a:xfrm>
          <a:prstGeom prst="rect">
            <a:avLst/>
          </a:prstGeom>
        </p:spPr>
      </p:pic>
      <p:pic>
        <p:nvPicPr>
          <p:cNvPr id="11" name="Image 10" descr="CHAP5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"/>
            <a:ext cx="10126292" cy="6857309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2678931" y="3660680"/>
            <a:ext cx="9081271" cy="415498"/>
          </a:xfrm>
        </p:spPr>
        <p:txBody>
          <a:bodyPr wrap="square" anchor="t">
            <a:spAutoFit/>
          </a:bodyPr>
          <a:lstStyle>
            <a:lvl1pPr algn="l">
              <a:defRPr sz="2100" b="0" cap="all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"/>
          </p:nvPr>
        </p:nvSpPr>
        <p:spPr>
          <a:xfrm>
            <a:off x="2678931" y="2665530"/>
            <a:ext cx="9081271" cy="1200329"/>
          </a:xfrm>
        </p:spPr>
        <p:txBody>
          <a:bodyPr wrap="square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058548" y="6138875"/>
            <a:ext cx="271228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b="1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05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1C6FA9E-077F-4CE7-AB58-F0F5914598E6}"/>
              </a:ext>
            </a:extLst>
          </p:cNvPr>
          <p:cNvSpPr txBox="1"/>
          <p:nvPr userDrawn="1"/>
        </p:nvSpPr>
        <p:spPr>
          <a:xfrm>
            <a:off x="9249129" y="6138874"/>
            <a:ext cx="877163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PRÉSENTATION PPT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25DD39B-DB95-4051-A5E3-EBA2B0FFE1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292" y="6039114"/>
            <a:ext cx="865003" cy="3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82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63309" y="653396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6440" y="2263135"/>
            <a:ext cx="11033760" cy="39241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9369050" y="6131288"/>
            <a:ext cx="877163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spc="75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PRÉSENTATION PPT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6213" y="6042106"/>
            <a:ext cx="828593" cy="3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8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1800" b="1" kern="120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685800" rtl="0" eaLnBrk="1" latinLnBrk="0" hangingPunct="1">
        <a:spcBef>
          <a:spcPts val="0"/>
        </a:spcBef>
        <a:buFont typeface="Arial" pitchFamily="34" charset="0"/>
        <a:buNone/>
        <a:defRPr sz="1200" b="1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0" indent="0" algn="l" defTabSz="685800" rtl="0" eaLnBrk="1" latinLnBrk="0" hangingPunct="1">
        <a:spcBef>
          <a:spcPts val="0"/>
        </a:spcBef>
        <a:buFont typeface="Arial" pitchFamily="34" charset="0"/>
        <a:buNone/>
        <a:defRPr sz="75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857250" indent="-857250" algn="l" defTabSz="685800" rtl="0" eaLnBrk="1" latinLnBrk="0" hangingPunct="1">
        <a:spcBef>
          <a:spcPct val="20000"/>
        </a:spcBef>
        <a:buFont typeface="Arial" pitchFamily="34" charset="0"/>
        <a:buNone/>
        <a:defRPr sz="750" kern="1200">
          <a:solidFill>
            <a:schemeClr val="tx1"/>
          </a:solidFill>
          <a:latin typeface="Work Sans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None/>
        <a:defRPr sz="750" kern="1200">
          <a:solidFill>
            <a:schemeClr val="tx1"/>
          </a:solidFill>
          <a:latin typeface="Work Sans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None/>
        <a:defRPr sz="750" kern="1200">
          <a:solidFill>
            <a:schemeClr val="tx1"/>
          </a:solidFill>
          <a:latin typeface="Work Sans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918706" y="4464193"/>
            <a:ext cx="4354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 Much More Than An Apple.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3309" y="347896"/>
            <a:ext cx="10972800" cy="1143000"/>
          </a:xfrm>
        </p:spPr>
        <p:txBody>
          <a:bodyPr/>
          <a:lstStyle/>
          <a:p>
            <a:r>
              <a:rPr lang="en-GB" sz="2400" dirty="0"/>
              <a:t>AN APPLE</a:t>
            </a:r>
            <a:r>
              <a:rPr lang="en-GB" dirty="0">
                <a:latin typeface="Calibri" pitchFamily="34" charset="0"/>
                <a:cs typeface="Calibri" pitchFamily="34" charset="0"/>
              </a:rPr>
              <a:t/>
            </a:r>
            <a:br>
              <a:rPr lang="en-GB" dirty="0">
                <a:latin typeface="Calibri" pitchFamily="34" charset="0"/>
                <a:cs typeface="Calibri" pitchFamily="34" charset="0"/>
              </a:rPr>
            </a:br>
            <a:endParaRPr lang="en-GB" dirty="0"/>
          </a:p>
        </p:txBody>
      </p:sp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731625" y="2027841"/>
            <a:ext cx="2960167" cy="584775"/>
          </a:xfrm>
        </p:spPr>
        <p:txBody>
          <a:bodyPr/>
          <a:lstStyle/>
          <a:p>
            <a:r>
              <a:rPr lang="en-GB" sz="1600"/>
              <a:t>AN INSPIRED NATURAL CROSS</a:t>
            </a:r>
          </a:p>
        </p:txBody>
      </p:sp>
      <p:sp>
        <p:nvSpPr>
          <p:cNvPr id="16" name="Espace réservé du contenu 12"/>
          <p:cNvSpPr txBox="1">
            <a:spLocks/>
          </p:cNvSpPr>
          <p:nvPr/>
        </p:nvSpPr>
        <p:spPr>
          <a:xfrm>
            <a:off x="4735277" y="2067322"/>
            <a:ext cx="3764933" cy="1103379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1600" b="1" dirty="0">
                <a:latin typeface="Calibri" pitchFamily="34" charset="0"/>
                <a:cs typeface="Calibri" pitchFamily="34" charset="0"/>
              </a:rPr>
              <a:t>EXCEPTIONAL ORGANOLEPTIC QUALITIES</a:t>
            </a:r>
          </a:p>
          <a:p>
            <a:pPr lvl="0">
              <a:spcBef>
                <a:spcPct val="20000"/>
              </a:spcBef>
            </a:pPr>
            <a:r>
              <a:rPr lang="en-GB" sz="1600" b="1" dirty="0">
                <a:latin typeface="Calibri" pitchFamily="34" charset="0"/>
                <a:cs typeface="Calibri" pitchFamily="34" charset="0"/>
              </a:rPr>
              <a:t>	 						</a:t>
            </a:r>
          </a:p>
        </p:txBody>
      </p:sp>
      <p:cxnSp>
        <p:nvCxnSpPr>
          <p:cNvPr id="18" name="Connecteur droit 17"/>
          <p:cNvCxnSpPr>
            <a:cxnSpLocks/>
          </p:cNvCxnSpPr>
          <p:nvPr/>
        </p:nvCxnSpPr>
        <p:spPr>
          <a:xfrm>
            <a:off x="831493" y="2323218"/>
            <a:ext cx="26085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731625" y="2427178"/>
            <a:ext cx="3081167" cy="520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50"/>
              </a:lnSpc>
            </a:pPr>
            <a:r>
              <a:rPr lang="en-GB" sz="1200" dirty="0">
                <a:latin typeface="Calibri" pitchFamily="34" charset="0"/>
                <a:cs typeface="Calibri" pitchFamily="34" charset="0"/>
              </a:rPr>
              <a:t>The Pink Lady® apple is </a:t>
            </a:r>
            <a:r>
              <a:rPr lang="en-GB" sz="1200" b="1" dirty="0">
                <a:latin typeface="Calibri" pitchFamily="34" charset="0"/>
                <a:cs typeface="Calibri" pitchFamily="34" charset="0"/>
              </a:rPr>
              <a:t>a natural cross between </a:t>
            </a:r>
            <a:r>
              <a:rPr lang="en-GB" sz="1200" dirty="0">
                <a:latin typeface="Calibri" pitchFamily="34" charset="0"/>
                <a:cs typeface="Calibri" pitchFamily="34" charset="0"/>
              </a:rPr>
              <a:t>the Golden Delicious apple </a:t>
            </a:r>
          </a:p>
          <a:p>
            <a:pPr>
              <a:lnSpc>
                <a:spcPts val="1050"/>
              </a:lnSpc>
            </a:pPr>
            <a:r>
              <a:rPr lang="en-GB" sz="1200" dirty="0">
                <a:latin typeface="Calibri" pitchFamily="34" charset="0"/>
                <a:cs typeface="Calibri" pitchFamily="34" charset="0"/>
              </a:rPr>
              <a:t>and the Lady Williams apple.</a:t>
            </a:r>
          </a:p>
        </p:txBody>
      </p:sp>
      <p:grpSp>
        <p:nvGrpSpPr>
          <p:cNvPr id="43" name="Groupe 42"/>
          <p:cNvGrpSpPr/>
          <p:nvPr/>
        </p:nvGrpSpPr>
        <p:grpSpPr>
          <a:xfrm>
            <a:off x="5066454" y="2690523"/>
            <a:ext cx="2422576" cy="426006"/>
            <a:chOff x="5655475" y="2877338"/>
            <a:chExt cx="2520000" cy="270000"/>
          </a:xfrm>
        </p:grpSpPr>
        <p:sp>
          <p:nvSpPr>
            <p:cNvPr id="22" name="ZoneTexte 21"/>
            <p:cNvSpPr txBox="1"/>
            <p:nvPr/>
          </p:nvSpPr>
          <p:spPr>
            <a:xfrm>
              <a:off x="5655475" y="2886338"/>
              <a:ext cx="2520000" cy="25200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Ins="0" rtlCol="0" anchor="ctr" anchorCtr="0">
              <a:noAutofit/>
            </a:bodyPr>
            <a:lstStyle/>
            <a:p>
              <a:pPr marL="66675">
                <a:lnSpc>
                  <a:spcPts val="900"/>
                </a:lnSpc>
              </a:pPr>
              <a:r>
                <a:rPr lang="en-GB" sz="1050">
                  <a:latin typeface="Calibri" pitchFamily="34" charset="0"/>
                  <a:cs typeface="Calibri" pitchFamily="34" charset="0"/>
                </a:rPr>
                <a:t>Inimitable </a:t>
              </a:r>
              <a:r>
                <a:rPr lang="en-GB" sz="1050" b="1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colouring</a:t>
              </a:r>
            </a:p>
          </p:txBody>
        </p:sp>
        <p:cxnSp>
          <p:nvCxnSpPr>
            <p:cNvPr id="29" name="Connecteur droit 28"/>
            <p:cNvCxnSpPr/>
            <p:nvPr/>
          </p:nvCxnSpPr>
          <p:spPr>
            <a:xfrm rot="5400000">
              <a:off x="5528414" y="3011544"/>
              <a:ext cx="2700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e 41"/>
          <p:cNvGrpSpPr/>
          <p:nvPr/>
        </p:nvGrpSpPr>
        <p:grpSpPr>
          <a:xfrm>
            <a:off x="5066454" y="3195966"/>
            <a:ext cx="2422576" cy="426006"/>
            <a:chOff x="5655475" y="3294000"/>
            <a:chExt cx="2520000" cy="270000"/>
          </a:xfrm>
        </p:grpSpPr>
        <p:sp>
          <p:nvSpPr>
            <p:cNvPr id="23" name="ZoneTexte 22"/>
            <p:cNvSpPr txBox="1"/>
            <p:nvPr/>
          </p:nvSpPr>
          <p:spPr>
            <a:xfrm>
              <a:off x="5655475" y="3303000"/>
              <a:ext cx="2520000" cy="25200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Ins="0" rtlCol="0" anchor="ctr" anchorCtr="0">
              <a:noAutofit/>
            </a:bodyPr>
            <a:lstStyle/>
            <a:p>
              <a:pPr marL="66675">
                <a:lnSpc>
                  <a:spcPts val="900"/>
                </a:lnSpc>
              </a:pPr>
              <a:r>
                <a:rPr lang="en-GB" sz="1050">
                  <a:latin typeface="Calibri" pitchFamily="34" charset="0"/>
                  <a:cs typeface="Calibri" pitchFamily="34" charset="0"/>
                </a:rPr>
                <a:t>Exceptional </a:t>
              </a:r>
              <a:r>
                <a:rPr lang="en-GB" sz="1050" b="1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aromatic richness</a:t>
              </a:r>
            </a:p>
          </p:txBody>
        </p:sp>
        <p:cxnSp>
          <p:nvCxnSpPr>
            <p:cNvPr id="31" name="Connecteur droit 30"/>
            <p:cNvCxnSpPr/>
            <p:nvPr/>
          </p:nvCxnSpPr>
          <p:spPr>
            <a:xfrm rot="5400000">
              <a:off x="5528414" y="3428206"/>
              <a:ext cx="2700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e 40"/>
          <p:cNvGrpSpPr/>
          <p:nvPr/>
        </p:nvGrpSpPr>
        <p:grpSpPr>
          <a:xfrm>
            <a:off x="5066454" y="3696088"/>
            <a:ext cx="2422576" cy="426006"/>
            <a:chOff x="5655475" y="3714752"/>
            <a:chExt cx="2520000" cy="270000"/>
          </a:xfrm>
        </p:grpSpPr>
        <p:sp>
          <p:nvSpPr>
            <p:cNvPr id="24" name="ZoneTexte 23"/>
            <p:cNvSpPr txBox="1"/>
            <p:nvPr/>
          </p:nvSpPr>
          <p:spPr>
            <a:xfrm>
              <a:off x="5655475" y="3723752"/>
              <a:ext cx="2520000" cy="25200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Ins="0" rtlCol="0" anchor="ctr" anchorCtr="0">
              <a:noAutofit/>
            </a:bodyPr>
            <a:lstStyle/>
            <a:p>
              <a:pPr marL="66675">
                <a:lnSpc>
                  <a:spcPts val="900"/>
                </a:lnSpc>
              </a:pPr>
              <a:r>
                <a:rPr lang="en-GB" sz="1050" b="1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The perfect balance </a:t>
              </a:r>
              <a:r>
                <a:rPr lang="en-GB" sz="1050">
                  <a:latin typeface="Calibri" pitchFamily="34" charset="0"/>
                  <a:cs typeface="Calibri" pitchFamily="34" charset="0"/>
                </a:rPr>
                <a:t>between sweetness and acidity</a:t>
              </a:r>
            </a:p>
          </p:txBody>
        </p:sp>
        <p:cxnSp>
          <p:nvCxnSpPr>
            <p:cNvPr id="32" name="Connecteur droit 31"/>
            <p:cNvCxnSpPr/>
            <p:nvPr/>
          </p:nvCxnSpPr>
          <p:spPr>
            <a:xfrm rot="5400000">
              <a:off x="5528414" y="3848958"/>
              <a:ext cx="2700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e 39"/>
          <p:cNvGrpSpPr/>
          <p:nvPr/>
        </p:nvGrpSpPr>
        <p:grpSpPr>
          <a:xfrm>
            <a:off x="5066454" y="4151490"/>
            <a:ext cx="2422576" cy="426006"/>
            <a:chOff x="5655475" y="4120618"/>
            <a:chExt cx="2520000" cy="270000"/>
          </a:xfrm>
        </p:grpSpPr>
        <p:sp>
          <p:nvSpPr>
            <p:cNvPr id="25" name="ZoneTexte 24"/>
            <p:cNvSpPr txBox="1"/>
            <p:nvPr/>
          </p:nvSpPr>
          <p:spPr>
            <a:xfrm>
              <a:off x="5655475" y="4129618"/>
              <a:ext cx="2520000" cy="25200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Ins="0" rtlCol="0" anchor="ctr" anchorCtr="0">
              <a:noAutofit/>
            </a:bodyPr>
            <a:lstStyle/>
            <a:p>
              <a:pPr marL="66675">
                <a:lnSpc>
                  <a:spcPts val="900"/>
                </a:lnSpc>
              </a:pPr>
              <a:r>
                <a:rPr lang="en-GB" sz="1050" b="1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Crunchy</a:t>
              </a:r>
              <a:r>
                <a:rPr lang="en-GB" sz="1050">
                  <a:latin typeface="Calibri" pitchFamily="34" charset="0"/>
                  <a:cs typeface="Calibri" pitchFamily="34" charset="0"/>
                </a:rPr>
                <a:t>, juicy flesh</a:t>
              </a:r>
            </a:p>
          </p:txBody>
        </p:sp>
        <p:cxnSp>
          <p:nvCxnSpPr>
            <p:cNvPr id="33" name="Connecteur droit 32"/>
            <p:cNvCxnSpPr/>
            <p:nvPr/>
          </p:nvCxnSpPr>
          <p:spPr>
            <a:xfrm rot="5400000">
              <a:off x="5528414" y="4254824"/>
              <a:ext cx="2700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e 38"/>
          <p:cNvGrpSpPr/>
          <p:nvPr/>
        </p:nvGrpSpPr>
        <p:grpSpPr>
          <a:xfrm>
            <a:off x="5066454" y="4616280"/>
            <a:ext cx="2419520" cy="426006"/>
            <a:chOff x="5655475" y="4527817"/>
            <a:chExt cx="2520000" cy="270000"/>
          </a:xfrm>
        </p:grpSpPr>
        <p:sp>
          <p:nvSpPr>
            <p:cNvPr id="26" name="ZoneTexte 25"/>
            <p:cNvSpPr txBox="1"/>
            <p:nvPr/>
          </p:nvSpPr>
          <p:spPr>
            <a:xfrm>
              <a:off x="5655475" y="4536817"/>
              <a:ext cx="2520000" cy="25200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Ins="0" rtlCol="0" anchor="ctr" anchorCtr="0">
              <a:noAutofit/>
            </a:bodyPr>
            <a:lstStyle/>
            <a:p>
              <a:pPr marL="66675">
                <a:lnSpc>
                  <a:spcPts val="900"/>
                </a:lnSpc>
              </a:pPr>
              <a:r>
                <a:rPr lang="en-GB" sz="1050">
                  <a:latin typeface="Calibri" pitchFamily="34" charset="0"/>
                  <a:cs typeface="Calibri" pitchFamily="34" charset="0"/>
                </a:rPr>
                <a:t>A special </a:t>
              </a:r>
              <a:r>
                <a:rPr lang="en-GB" sz="1050" b="1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round shape</a:t>
              </a:r>
            </a:p>
          </p:txBody>
        </p:sp>
        <p:cxnSp>
          <p:nvCxnSpPr>
            <p:cNvPr id="34" name="Connecteur droit 33"/>
            <p:cNvCxnSpPr/>
            <p:nvPr/>
          </p:nvCxnSpPr>
          <p:spPr>
            <a:xfrm rot="5400000">
              <a:off x="5528414" y="4662023"/>
              <a:ext cx="2700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 37"/>
          <p:cNvGrpSpPr/>
          <p:nvPr/>
        </p:nvGrpSpPr>
        <p:grpSpPr>
          <a:xfrm>
            <a:off x="5066454" y="5062259"/>
            <a:ext cx="2417994" cy="486593"/>
            <a:chOff x="5655475" y="4943492"/>
            <a:chExt cx="2520000" cy="450000"/>
          </a:xfrm>
        </p:grpSpPr>
        <p:sp>
          <p:nvSpPr>
            <p:cNvPr id="27" name="ZoneTexte 26"/>
            <p:cNvSpPr txBox="1"/>
            <p:nvPr/>
          </p:nvSpPr>
          <p:spPr>
            <a:xfrm>
              <a:off x="5655475" y="4952492"/>
              <a:ext cx="2520000" cy="43200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Ins="0" rtlCol="0" anchor="ctr" anchorCtr="0">
              <a:noAutofit/>
            </a:bodyPr>
            <a:lstStyle/>
            <a:p>
              <a:pPr marL="66675">
                <a:lnSpc>
                  <a:spcPts val="900"/>
                </a:lnSpc>
              </a:pPr>
              <a:r>
                <a:rPr lang="en-GB" sz="1050" b="1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Unique flavours </a:t>
              </a:r>
            </a:p>
            <a:p>
              <a:pPr marL="66675">
                <a:lnSpc>
                  <a:spcPts val="900"/>
                </a:lnSpc>
              </a:pPr>
              <a:r>
                <a:rPr lang="en-GB" sz="1050">
                  <a:latin typeface="Calibri" pitchFamily="34" charset="0"/>
                  <a:cs typeface="Calibri" pitchFamily="34" charset="0"/>
                </a:rPr>
                <a:t>blending honey, vanilla, rose and spices</a:t>
              </a:r>
            </a:p>
          </p:txBody>
        </p:sp>
        <p:cxnSp>
          <p:nvCxnSpPr>
            <p:cNvPr id="35" name="Connecteur droit 34"/>
            <p:cNvCxnSpPr/>
            <p:nvPr/>
          </p:nvCxnSpPr>
          <p:spPr>
            <a:xfrm rot="5400000">
              <a:off x="5438414" y="5167698"/>
              <a:ext cx="4500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 36"/>
          <p:cNvGrpSpPr/>
          <p:nvPr/>
        </p:nvGrpSpPr>
        <p:grpSpPr>
          <a:xfrm>
            <a:off x="5066454" y="5603813"/>
            <a:ext cx="2422576" cy="467129"/>
            <a:chOff x="5655475" y="5486598"/>
            <a:chExt cx="2520000" cy="450000"/>
          </a:xfrm>
        </p:grpSpPr>
        <p:sp>
          <p:nvSpPr>
            <p:cNvPr id="28" name="ZoneTexte 27"/>
            <p:cNvSpPr txBox="1"/>
            <p:nvPr/>
          </p:nvSpPr>
          <p:spPr>
            <a:xfrm>
              <a:off x="5655475" y="5495598"/>
              <a:ext cx="2520000" cy="43200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Ins="0" rtlCol="0" anchor="ctr" anchorCtr="0">
              <a:noAutofit/>
            </a:bodyPr>
            <a:lstStyle/>
            <a:p>
              <a:pPr marL="66675">
                <a:lnSpc>
                  <a:spcPts val="900"/>
                </a:lnSpc>
              </a:pPr>
              <a:r>
                <a:rPr lang="en-GB" sz="1050" b="1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Very rich</a:t>
              </a:r>
            </a:p>
            <a:p>
              <a:pPr marL="66675">
                <a:lnSpc>
                  <a:spcPts val="900"/>
                </a:lnSpc>
              </a:pPr>
              <a:r>
                <a:rPr lang="en-GB" sz="1050">
                  <a:latin typeface="Calibri" pitchFamily="34" charset="0"/>
                  <a:cs typeface="Calibri" pitchFamily="34" charset="0"/>
                </a:rPr>
                <a:t>in antioxidants</a:t>
              </a:r>
            </a:p>
          </p:txBody>
        </p:sp>
        <p:cxnSp>
          <p:nvCxnSpPr>
            <p:cNvPr id="36" name="Connecteur droit 35"/>
            <p:cNvCxnSpPr/>
            <p:nvPr/>
          </p:nvCxnSpPr>
          <p:spPr>
            <a:xfrm rot="5400000">
              <a:off x="5438414" y="5710804"/>
              <a:ext cx="4500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riangle isocèle 43"/>
          <p:cNvSpPr/>
          <p:nvPr/>
        </p:nvSpPr>
        <p:spPr>
          <a:xfrm rot="16200000">
            <a:off x="4934531" y="2860330"/>
            <a:ext cx="108998" cy="810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Triangle isocèle 44"/>
          <p:cNvSpPr/>
          <p:nvPr/>
        </p:nvSpPr>
        <p:spPr>
          <a:xfrm rot="16200000">
            <a:off x="4934531" y="3357384"/>
            <a:ext cx="108998" cy="810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Triangle isocèle 45"/>
          <p:cNvSpPr/>
          <p:nvPr/>
        </p:nvSpPr>
        <p:spPr>
          <a:xfrm rot="16200000">
            <a:off x="4934532" y="3874284"/>
            <a:ext cx="108998" cy="810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Triangle isocèle 46"/>
          <p:cNvSpPr/>
          <p:nvPr/>
        </p:nvSpPr>
        <p:spPr>
          <a:xfrm rot="16200000">
            <a:off x="4934532" y="4338075"/>
            <a:ext cx="108998" cy="810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Triangle isocèle 47"/>
          <p:cNvSpPr/>
          <p:nvPr/>
        </p:nvSpPr>
        <p:spPr>
          <a:xfrm rot="16200000">
            <a:off x="4934531" y="4786087"/>
            <a:ext cx="108998" cy="810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" name="Triangle isocèle 48"/>
          <p:cNvSpPr/>
          <p:nvPr/>
        </p:nvSpPr>
        <p:spPr>
          <a:xfrm rot="16200000">
            <a:off x="4934531" y="5190510"/>
            <a:ext cx="108998" cy="810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0" name="Triangle isocèle 49"/>
          <p:cNvSpPr/>
          <p:nvPr/>
        </p:nvSpPr>
        <p:spPr>
          <a:xfrm rot="16200000">
            <a:off x="4934531" y="5782398"/>
            <a:ext cx="108998" cy="810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583CBEF-393E-404D-BDBA-09A643DD00EC}"/>
              </a:ext>
            </a:extLst>
          </p:cNvPr>
          <p:cNvGrpSpPr/>
          <p:nvPr/>
        </p:nvGrpSpPr>
        <p:grpSpPr>
          <a:xfrm>
            <a:off x="371136" y="3429000"/>
            <a:ext cx="3320656" cy="2629636"/>
            <a:chOff x="4060017" y="3235192"/>
            <a:chExt cx="2518190" cy="2074509"/>
          </a:xfrm>
        </p:grpSpPr>
        <p:pic>
          <p:nvPicPr>
            <p:cNvPr id="21" name="Image 20" descr="CHAP1-1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0017" y="3235192"/>
              <a:ext cx="2518190" cy="2069745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253AC50-B407-474F-B835-DAD30AD22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4334" y="3582475"/>
              <a:ext cx="1579282" cy="1727226"/>
            </a:xfrm>
            <a:prstGeom prst="rect">
              <a:avLst/>
            </a:prstGeom>
          </p:spPr>
        </p:pic>
      </p:grp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83653D6D-9530-49E1-BEC8-2BF7DE899ED9}"/>
              </a:ext>
            </a:extLst>
          </p:cNvPr>
          <p:cNvCxnSpPr>
            <a:cxnSpLocks/>
          </p:cNvCxnSpPr>
          <p:nvPr/>
        </p:nvCxnSpPr>
        <p:spPr>
          <a:xfrm>
            <a:off x="4805595" y="2368186"/>
            <a:ext cx="26085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9D1834CE-9ACF-4F83-9C12-C161BCAA88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360" y="182991"/>
            <a:ext cx="1039252" cy="964299"/>
          </a:xfrm>
          <a:prstGeom prst="rect">
            <a:avLst/>
          </a:prstGeom>
        </p:spPr>
      </p:pic>
      <p:sp>
        <p:nvSpPr>
          <p:cNvPr id="52" name="Espace réservé du contenu 2">
            <a:extLst>
              <a:ext uri="{FF2B5EF4-FFF2-40B4-BE49-F238E27FC236}">
                <a16:creationId xmlns:a16="http://schemas.microsoft.com/office/drawing/2014/main" id="{A278D686-7A40-45F4-BB85-0DD29F0AA2B0}"/>
              </a:ext>
            </a:extLst>
          </p:cNvPr>
          <p:cNvSpPr txBox="1">
            <a:spLocks/>
          </p:cNvSpPr>
          <p:nvPr/>
        </p:nvSpPr>
        <p:spPr>
          <a:xfrm>
            <a:off x="9183964" y="2177572"/>
            <a:ext cx="2089562" cy="692497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sz="405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1973</a:t>
            </a:r>
          </a:p>
        </p:txBody>
      </p:sp>
      <p:sp>
        <p:nvSpPr>
          <p:cNvPr id="53" name="Espace réservé du contenu 2">
            <a:extLst>
              <a:ext uri="{FF2B5EF4-FFF2-40B4-BE49-F238E27FC236}">
                <a16:creationId xmlns:a16="http://schemas.microsoft.com/office/drawing/2014/main" id="{69779C7C-274A-4020-85A0-CE0B0080F309}"/>
              </a:ext>
            </a:extLst>
          </p:cNvPr>
          <p:cNvSpPr txBox="1">
            <a:spLocks/>
          </p:cNvSpPr>
          <p:nvPr/>
        </p:nvSpPr>
        <p:spPr>
          <a:xfrm>
            <a:off x="9183964" y="3360345"/>
            <a:ext cx="2089562" cy="692497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sz="405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1994-95</a:t>
            </a:r>
          </a:p>
        </p:txBody>
      </p:sp>
      <p:sp>
        <p:nvSpPr>
          <p:cNvPr id="54" name="Espace réservé du contenu 2">
            <a:extLst>
              <a:ext uri="{FF2B5EF4-FFF2-40B4-BE49-F238E27FC236}">
                <a16:creationId xmlns:a16="http://schemas.microsoft.com/office/drawing/2014/main" id="{C571DACC-5410-415B-9ECB-79374EE373A3}"/>
              </a:ext>
            </a:extLst>
          </p:cNvPr>
          <p:cNvSpPr txBox="1">
            <a:spLocks/>
          </p:cNvSpPr>
          <p:nvPr/>
        </p:nvSpPr>
        <p:spPr>
          <a:xfrm>
            <a:off x="9183964" y="4705215"/>
            <a:ext cx="2089562" cy="692497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sz="405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1997</a:t>
            </a:r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B18CD84B-B9AD-4C1D-A238-FE46824EAB1C}"/>
              </a:ext>
            </a:extLst>
          </p:cNvPr>
          <p:cNvCxnSpPr/>
          <p:nvPr/>
        </p:nvCxnSpPr>
        <p:spPr>
          <a:xfrm>
            <a:off x="9248258" y="3367490"/>
            <a:ext cx="1755000" cy="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30190E84-C6EF-4233-8E97-F314E8C7B7B4}"/>
              </a:ext>
            </a:extLst>
          </p:cNvPr>
          <p:cNvCxnSpPr/>
          <p:nvPr/>
        </p:nvCxnSpPr>
        <p:spPr>
          <a:xfrm>
            <a:off x="9248258" y="4719503"/>
            <a:ext cx="1755000" cy="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space réservé du contenu 2">
            <a:extLst>
              <a:ext uri="{FF2B5EF4-FFF2-40B4-BE49-F238E27FC236}">
                <a16:creationId xmlns:a16="http://schemas.microsoft.com/office/drawing/2014/main" id="{79BC8167-2C3A-4B21-B568-AEADD09EBA63}"/>
              </a:ext>
            </a:extLst>
          </p:cNvPr>
          <p:cNvSpPr txBox="1">
            <a:spLocks/>
          </p:cNvSpPr>
          <p:nvPr/>
        </p:nvSpPr>
        <p:spPr>
          <a:xfrm>
            <a:off x="9579511" y="2761503"/>
            <a:ext cx="1548188" cy="43858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/>
            <a:r>
              <a:rPr lang="en-GB" sz="1200" dirty="0">
                <a:latin typeface="Calibri" pitchFamily="34" charset="0"/>
                <a:cs typeface="Calibri" pitchFamily="34" charset="0"/>
              </a:rPr>
              <a:t>Creation </a:t>
            </a:r>
            <a:br>
              <a:rPr lang="en-GB" sz="1200" dirty="0">
                <a:latin typeface="Calibri" pitchFamily="34" charset="0"/>
                <a:cs typeface="Calibri" pitchFamily="34" charset="0"/>
              </a:rPr>
            </a:br>
            <a:r>
              <a:rPr lang="en-GB" sz="1200" dirty="0">
                <a:latin typeface="Calibri" pitchFamily="34" charset="0"/>
                <a:cs typeface="Calibri" pitchFamily="34" charset="0"/>
              </a:rPr>
              <a:t>of Pink Lady</a:t>
            </a:r>
            <a:r>
              <a:rPr lang="en-GB" sz="1200" baseline="30000" dirty="0">
                <a:latin typeface="Calibri" pitchFamily="34" charset="0"/>
                <a:cs typeface="Calibri" pitchFamily="34" charset="0"/>
              </a:rPr>
              <a:t>®</a:t>
            </a:r>
          </a:p>
        </p:txBody>
      </p:sp>
      <p:pic>
        <p:nvPicPr>
          <p:cNvPr id="58" name="Image 57" descr="Picto-2-1a.jpg">
            <a:extLst>
              <a:ext uri="{FF2B5EF4-FFF2-40B4-BE49-F238E27FC236}">
                <a16:creationId xmlns:a16="http://schemas.microsoft.com/office/drawing/2014/main" id="{625550D0-D90F-414E-B50D-9FB0D8DB8CB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1229" y="2733202"/>
            <a:ext cx="234544" cy="438227"/>
          </a:xfrm>
          <a:prstGeom prst="rect">
            <a:avLst/>
          </a:prstGeom>
        </p:spPr>
      </p:pic>
      <p:pic>
        <p:nvPicPr>
          <p:cNvPr id="59" name="Image 58" descr="Picto-2-1b.jpg">
            <a:extLst>
              <a:ext uri="{FF2B5EF4-FFF2-40B4-BE49-F238E27FC236}">
                <a16:creationId xmlns:a16="http://schemas.microsoft.com/office/drawing/2014/main" id="{385D23D2-BABB-4AE8-BD94-B5B9A1394C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913" y="3953741"/>
            <a:ext cx="257175" cy="372389"/>
          </a:xfrm>
          <a:prstGeom prst="rect">
            <a:avLst/>
          </a:prstGeom>
        </p:spPr>
      </p:pic>
      <p:pic>
        <p:nvPicPr>
          <p:cNvPr id="60" name="Image 59" descr="Picto-2-1c.jpg">
            <a:extLst>
              <a:ext uri="{FF2B5EF4-FFF2-40B4-BE49-F238E27FC236}">
                <a16:creationId xmlns:a16="http://schemas.microsoft.com/office/drawing/2014/main" id="{3EB8FAF3-2A3B-4E2D-A3DC-09541F22CF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2138" y="5316361"/>
            <a:ext cx="312725" cy="312725"/>
          </a:xfrm>
          <a:prstGeom prst="rect">
            <a:avLst/>
          </a:prstGeom>
        </p:spPr>
      </p:pic>
      <p:sp>
        <p:nvSpPr>
          <p:cNvPr id="61" name="Espace réservé du contenu 2">
            <a:extLst>
              <a:ext uri="{FF2B5EF4-FFF2-40B4-BE49-F238E27FC236}">
                <a16:creationId xmlns:a16="http://schemas.microsoft.com/office/drawing/2014/main" id="{353BC26D-75DB-4FD7-8652-59C80D53B5B3}"/>
              </a:ext>
            </a:extLst>
          </p:cNvPr>
          <p:cNvSpPr txBox="1">
            <a:spLocks/>
          </p:cNvSpPr>
          <p:nvPr/>
        </p:nvSpPr>
        <p:spPr>
          <a:xfrm>
            <a:off x="9579511" y="4009148"/>
            <a:ext cx="1559504" cy="623248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/>
            <a:r>
              <a:rPr lang="en-GB" sz="1200" dirty="0">
                <a:latin typeface="Calibri" pitchFamily="34" charset="0"/>
                <a:cs typeface="Calibri" pitchFamily="34" charset="0"/>
              </a:rPr>
              <a:t>The first Pink Lady</a:t>
            </a:r>
            <a:r>
              <a:rPr lang="en-GB" sz="1200" baseline="30000" dirty="0">
                <a:latin typeface="Calibri" pitchFamily="34" charset="0"/>
                <a:cs typeface="Calibri" pitchFamily="34" charset="0"/>
              </a:rPr>
              <a:t>®</a:t>
            </a:r>
            <a:r>
              <a:rPr lang="en-GB" sz="1200" dirty="0">
                <a:latin typeface="Calibri" pitchFamily="34" charset="0"/>
                <a:cs typeface="Calibri" pitchFamily="34" charset="0"/>
              </a:rPr>
              <a:t> trees are planted</a:t>
            </a:r>
          </a:p>
          <a:p>
            <a:pPr lvl="0"/>
            <a:r>
              <a:rPr lang="en-GB" sz="1200" dirty="0">
                <a:latin typeface="Calibri" pitchFamily="34" charset="0"/>
                <a:cs typeface="Calibri" pitchFamily="34" charset="0"/>
              </a:rPr>
              <a:t>in Europe</a:t>
            </a:r>
          </a:p>
        </p:txBody>
      </p:sp>
      <p:sp>
        <p:nvSpPr>
          <p:cNvPr id="62" name="Espace réservé du contenu 2">
            <a:extLst>
              <a:ext uri="{FF2B5EF4-FFF2-40B4-BE49-F238E27FC236}">
                <a16:creationId xmlns:a16="http://schemas.microsoft.com/office/drawing/2014/main" id="{F05F1E02-028B-423F-8514-0366D3A8175E}"/>
              </a:ext>
            </a:extLst>
          </p:cNvPr>
          <p:cNvSpPr txBox="1">
            <a:spLocks/>
          </p:cNvSpPr>
          <p:nvPr/>
        </p:nvSpPr>
        <p:spPr>
          <a:xfrm>
            <a:off x="9579511" y="5329562"/>
            <a:ext cx="1780996" cy="43858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/>
            <a:r>
              <a:rPr lang="en-GB" sz="1200" dirty="0">
                <a:latin typeface="Calibri" pitchFamily="34" charset="0"/>
                <a:cs typeface="Calibri" pitchFamily="34" charset="0"/>
              </a:rPr>
              <a:t>Creation of the Pink Lady</a:t>
            </a:r>
            <a:r>
              <a:rPr lang="en-GB" sz="1200" baseline="30000" dirty="0">
                <a:latin typeface="Calibri" pitchFamily="34" charset="0"/>
                <a:cs typeface="Calibri" pitchFamily="34" charset="0"/>
              </a:rPr>
              <a:t>®</a:t>
            </a:r>
            <a:r>
              <a:rPr lang="en-GB" sz="1200" dirty="0">
                <a:latin typeface="Calibri" pitchFamily="34" charset="0"/>
                <a:cs typeface="Calibri" pitchFamily="34" charset="0"/>
              </a:rPr>
              <a:t> Europe Association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contenu 2"/>
          <p:cNvSpPr txBox="1">
            <a:spLocks/>
          </p:cNvSpPr>
          <p:nvPr/>
        </p:nvSpPr>
        <p:spPr>
          <a:xfrm>
            <a:off x="979055" y="2832294"/>
            <a:ext cx="666396" cy="43858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11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3309" y="183537"/>
            <a:ext cx="10972800" cy="1143000"/>
          </a:xfrm>
        </p:spPr>
        <p:txBody>
          <a:bodyPr>
            <a:normAutofit/>
          </a:bodyPr>
          <a:lstStyle/>
          <a:p>
            <a:r>
              <a:rPr lang="en-GB" sz="2400" dirty="0"/>
              <a:t>AN ASSOCIATION-BASED MODEL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3552" y="2174120"/>
            <a:ext cx="2117111" cy="584775"/>
          </a:xfrm>
        </p:spPr>
        <p:txBody>
          <a:bodyPr/>
          <a:lstStyle/>
          <a:p>
            <a:r>
              <a:rPr lang="en-GB" sz="1600" dirty="0"/>
              <a:t>THE STAKEHOLDERS</a:t>
            </a:r>
          </a:p>
        </p:txBody>
      </p:sp>
      <p:cxnSp>
        <p:nvCxnSpPr>
          <p:cNvPr id="4" name="Connecteur droit 3"/>
          <p:cNvCxnSpPr>
            <a:cxnSpLocks/>
          </p:cNvCxnSpPr>
          <p:nvPr/>
        </p:nvCxnSpPr>
        <p:spPr>
          <a:xfrm>
            <a:off x="866139" y="2895686"/>
            <a:ext cx="12904" cy="291466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>
            <a:off x="831793" y="2612699"/>
            <a:ext cx="135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5"/>
          <p:cNvGrpSpPr/>
          <p:nvPr/>
        </p:nvGrpSpPr>
        <p:grpSpPr>
          <a:xfrm>
            <a:off x="764293" y="3007544"/>
            <a:ext cx="202500" cy="202500"/>
            <a:chOff x="572482" y="3529018"/>
            <a:chExt cx="270000" cy="270000"/>
          </a:xfrm>
        </p:grpSpPr>
        <p:sp>
          <p:nvSpPr>
            <p:cNvPr id="7" name="Ellipse 6"/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764293" y="3732612"/>
            <a:ext cx="202500" cy="202500"/>
            <a:chOff x="572482" y="3529018"/>
            <a:chExt cx="270000" cy="270000"/>
          </a:xfrm>
        </p:grpSpPr>
        <p:sp>
          <p:nvSpPr>
            <p:cNvPr id="10" name="Ellipse 9"/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764293" y="4528828"/>
            <a:ext cx="202500" cy="202500"/>
            <a:chOff x="572482" y="3529018"/>
            <a:chExt cx="270000" cy="270000"/>
          </a:xfrm>
        </p:grpSpPr>
        <p:sp>
          <p:nvSpPr>
            <p:cNvPr id="13" name="Ellipse 12"/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Ellipse 13"/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979055" y="2989517"/>
            <a:ext cx="3051000" cy="610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Bef>
                <a:spcPts val="225"/>
              </a:spcBef>
              <a:tabLst>
                <a:tab pos="200025" algn="l"/>
              </a:tabLst>
            </a:pPr>
            <a:r>
              <a:rPr lang="en-GB" sz="1000" b="1" dirty="0">
                <a:latin typeface="Calibri" pitchFamily="34" charset="0"/>
                <a:cs typeface="Calibri" pitchFamily="34" charset="0"/>
              </a:rPr>
              <a:t>	     </a:t>
            </a:r>
            <a:r>
              <a:rPr lang="en-GB" sz="1050" b="1" dirty="0">
                <a:latin typeface="Calibri" pitchFamily="34" charset="0"/>
                <a:cs typeface="Calibri" pitchFamily="34" charset="0"/>
              </a:rPr>
              <a:t>Nursery gardeners</a:t>
            </a:r>
          </a:p>
          <a:p>
            <a:pPr>
              <a:lnSpc>
                <a:spcPts val="900"/>
              </a:lnSpc>
              <a:spcBef>
                <a:spcPts val="225"/>
              </a:spcBef>
              <a:tabLst>
                <a:tab pos="200025" algn="l"/>
              </a:tabLst>
            </a:pPr>
            <a:endParaRPr lang="en-GB" sz="105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900"/>
              </a:lnSpc>
              <a:spcBef>
                <a:spcPts val="225"/>
              </a:spcBef>
              <a:tabLst>
                <a:tab pos="200025" algn="l"/>
              </a:tabLst>
            </a:pPr>
            <a:r>
              <a:rPr lang="en-GB" sz="1000" dirty="0">
                <a:latin typeface="Calibri" pitchFamily="34" charset="0"/>
                <a:cs typeface="Calibri" pitchFamily="34" charset="0"/>
              </a:rPr>
              <a:t>They produce the trees thanks to natural selection </a:t>
            </a:r>
            <a:br>
              <a:rPr lang="en-GB" sz="1000" dirty="0">
                <a:latin typeface="Calibri" pitchFamily="34" charset="0"/>
                <a:cs typeface="Calibri" pitchFamily="34" charset="0"/>
              </a:rPr>
            </a:br>
            <a:r>
              <a:rPr lang="en-GB" sz="1000" dirty="0">
                <a:latin typeface="Calibri" pitchFamily="34" charset="0"/>
                <a:cs typeface="Calibri" pitchFamily="34" charset="0"/>
              </a:rPr>
              <a:t>and reproduction in the nursery.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002853" y="3704766"/>
            <a:ext cx="2761079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tabLst>
                <a:tab pos="271463" algn="l"/>
              </a:tabLst>
            </a:pPr>
            <a:r>
              <a:rPr lang="en-GB" sz="1000" b="1" dirty="0">
                <a:latin typeface="Calibri" pitchFamily="34" charset="0"/>
                <a:cs typeface="Calibri" pitchFamily="34" charset="0"/>
              </a:rPr>
              <a:t>	    Approved distributors</a:t>
            </a:r>
          </a:p>
          <a:p>
            <a:pPr>
              <a:lnSpc>
                <a:spcPts val="900"/>
              </a:lnSpc>
              <a:tabLst>
                <a:tab pos="271463" algn="l"/>
              </a:tabLst>
            </a:pPr>
            <a:endParaRPr lang="en-GB" sz="100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900"/>
              </a:lnSpc>
              <a:spcBef>
                <a:spcPts val="225"/>
              </a:spcBef>
              <a:tabLst>
                <a:tab pos="271463" algn="l"/>
              </a:tabLst>
            </a:pPr>
            <a:r>
              <a:rPr lang="en-GB" sz="1000" dirty="0">
                <a:latin typeface="Calibri" pitchFamily="34" charset="0"/>
                <a:cs typeface="Calibri" pitchFamily="34" charset="0"/>
              </a:rPr>
              <a:t>They supervise the packing and sell the Pink Lady</a:t>
            </a:r>
            <a:r>
              <a:rPr lang="en-GB" sz="1000" baseline="30000" dirty="0">
                <a:latin typeface="Calibri" pitchFamily="34" charset="0"/>
                <a:cs typeface="Calibri" pitchFamily="34" charset="0"/>
              </a:rPr>
              <a:t>®</a:t>
            </a:r>
            <a:r>
              <a:rPr lang="en-GB" sz="1000" dirty="0">
                <a:latin typeface="Calibri" pitchFamily="34" charset="0"/>
                <a:cs typeface="Calibri" pitchFamily="34" charset="0"/>
              </a:rPr>
              <a:t> apples in stores.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987532" y="4509959"/>
            <a:ext cx="305100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tabLst>
                <a:tab pos="538163" algn="l"/>
              </a:tabLst>
            </a:pPr>
            <a:r>
              <a:rPr lang="en-GB" sz="1000" b="1" dirty="0">
                <a:latin typeface="Calibri" pitchFamily="34" charset="0"/>
                <a:cs typeface="Calibri" pitchFamily="34" charset="0"/>
              </a:rPr>
              <a:t>	Packing houses</a:t>
            </a:r>
          </a:p>
          <a:p>
            <a:pPr>
              <a:lnSpc>
                <a:spcPts val="900"/>
              </a:lnSpc>
              <a:tabLst>
                <a:tab pos="538163" algn="l"/>
              </a:tabLst>
            </a:pPr>
            <a:endParaRPr lang="en-GB" sz="100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900"/>
              </a:lnSpc>
              <a:spcBef>
                <a:spcPts val="225"/>
              </a:spcBef>
              <a:tabLst>
                <a:tab pos="538163" algn="l"/>
              </a:tabLst>
            </a:pPr>
            <a:r>
              <a:rPr lang="en-GB" sz="1000" dirty="0">
                <a:latin typeface="Calibri" pitchFamily="34" charset="0"/>
                <a:cs typeface="Calibri" pitchFamily="34" charset="0"/>
              </a:rPr>
              <a:t>They are in charge of preserving, selecting and packing </a:t>
            </a:r>
            <a:br>
              <a:rPr lang="en-GB" sz="1000" dirty="0">
                <a:latin typeface="Calibri" pitchFamily="34" charset="0"/>
                <a:cs typeface="Calibri" pitchFamily="34" charset="0"/>
              </a:rPr>
            </a:br>
            <a:r>
              <a:rPr lang="en-GB" sz="1000" dirty="0">
                <a:latin typeface="Calibri" pitchFamily="34" charset="0"/>
                <a:cs typeface="Calibri" pitchFamily="34" charset="0"/>
              </a:rPr>
              <a:t>the apples that will become Pink Lady</a:t>
            </a:r>
            <a:r>
              <a:rPr lang="en-GB" sz="1000" baseline="30000" dirty="0">
                <a:latin typeface="Calibri" pitchFamily="34" charset="0"/>
                <a:cs typeface="Calibri" pitchFamily="34" charset="0"/>
              </a:rPr>
              <a:t>®</a:t>
            </a:r>
            <a:r>
              <a:rPr lang="en-GB" sz="1000" dirty="0">
                <a:latin typeface="Calibri" pitchFamily="34" charset="0"/>
                <a:cs typeface="Calibri" pitchFamily="34" charset="0"/>
              </a:rPr>
              <a:t> apples.</a:t>
            </a:r>
          </a:p>
        </p:txBody>
      </p:sp>
      <p:grpSp>
        <p:nvGrpSpPr>
          <p:cNvPr id="18" name="Groupe 17"/>
          <p:cNvGrpSpPr/>
          <p:nvPr/>
        </p:nvGrpSpPr>
        <p:grpSpPr>
          <a:xfrm>
            <a:off x="764293" y="5331434"/>
            <a:ext cx="202500" cy="202500"/>
            <a:chOff x="572482" y="3529018"/>
            <a:chExt cx="270000" cy="270000"/>
          </a:xfrm>
        </p:grpSpPr>
        <p:sp>
          <p:nvSpPr>
            <p:cNvPr id="19" name="Ellipse 18"/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1002853" y="5295788"/>
            <a:ext cx="305100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tabLst>
                <a:tab pos="738188" algn="l"/>
              </a:tabLst>
            </a:pPr>
            <a:r>
              <a:rPr lang="en-GB" sz="1000" b="1" dirty="0">
                <a:latin typeface="Calibri" pitchFamily="34" charset="0"/>
                <a:cs typeface="Calibri" pitchFamily="34" charset="0"/>
              </a:rPr>
              <a:t>	Apple growers</a:t>
            </a:r>
          </a:p>
          <a:p>
            <a:pPr>
              <a:lnSpc>
                <a:spcPts val="900"/>
              </a:lnSpc>
              <a:tabLst>
                <a:tab pos="738188" algn="l"/>
              </a:tabLst>
            </a:pPr>
            <a:endParaRPr lang="en-GB" sz="100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900"/>
              </a:lnSpc>
              <a:spcBef>
                <a:spcPts val="225"/>
              </a:spcBef>
              <a:tabLst>
                <a:tab pos="738188" algn="l"/>
              </a:tabLst>
            </a:pPr>
            <a:r>
              <a:rPr lang="en-GB" sz="1000" dirty="0">
                <a:latin typeface="Calibri" pitchFamily="34" charset="0"/>
                <a:cs typeface="Calibri" pitchFamily="34" charset="0"/>
              </a:rPr>
              <a:t>They take every step to produce a high quality Pink Lady</a:t>
            </a:r>
            <a:r>
              <a:rPr lang="en-GB" sz="1000" baseline="30000" dirty="0">
                <a:latin typeface="Calibri" pitchFamily="34" charset="0"/>
                <a:cs typeface="Calibri" pitchFamily="34" charset="0"/>
              </a:rPr>
              <a:t>®</a:t>
            </a:r>
            <a:r>
              <a:rPr lang="en-GB" sz="1000" dirty="0">
                <a:latin typeface="Calibri" pitchFamily="34" charset="0"/>
                <a:cs typeface="Calibri" pitchFamily="34" charset="0"/>
              </a:rPr>
              <a:t> apple respectful of people, the planet and time.</a:t>
            </a:r>
          </a:p>
        </p:txBody>
      </p:sp>
      <p:sp>
        <p:nvSpPr>
          <p:cNvPr id="24" name="Espace réservé du contenu 2"/>
          <p:cNvSpPr txBox="1">
            <a:spLocks/>
          </p:cNvSpPr>
          <p:nvPr/>
        </p:nvSpPr>
        <p:spPr>
          <a:xfrm>
            <a:off x="979055" y="3560718"/>
            <a:ext cx="641736" cy="43858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14  </a:t>
            </a:r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979055" y="4357563"/>
            <a:ext cx="641736" cy="43858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GB" sz="240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100</a:t>
            </a:r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979055" y="5160170"/>
            <a:ext cx="1016266" cy="43858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GB" sz="240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2,827</a:t>
            </a:r>
          </a:p>
        </p:txBody>
      </p:sp>
      <p:sp>
        <p:nvSpPr>
          <p:cNvPr id="31" name="Espace réservé du contenu 2"/>
          <p:cNvSpPr txBox="1">
            <a:spLocks/>
          </p:cNvSpPr>
          <p:nvPr/>
        </p:nvSpPr>
        <p:spPr>
          <a:xfrm>
            <a:off x="4832835" y="2535584"/>
            <a:ext cx="2507454" cy="315471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GB" sz="1600" b="1" dirty="0">
                <a:latin typeface="Calibri" pitchFamily="34" charset="0"/>
                <a:cs typeface="Calibri" pitchFamily="34" charset="0"/>
              </a:rPr>
              <a:t>HOW IT WORKS</a:t>
            </a:r>
          </a:p>
        </p:txBody>
      </p:sp>
      <p:cxnSp>
        <p:nvCxnSpPr>
          <p:cNvPr id="32" name="Connecteur droit 31"/>
          <p:cNvCxnSpPr/>
          <p:nvPr/>
        </p:nvCxnSpPr>
        <p:spPr>
          <a:xfrm>
            <a:off x="4893895" y="2937764"/>
            <a:ext cx="135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space réservé du contenu 2"/>
          <p:cNvSpPr txBox="1">
            <a:spLocks/>
          </p:cNvSpPr>
          <p:nvPr/>
        </p:nvSpPr>
        <p:spPr>
          <a:xfrm>
            <a:off x="4832835" y="3064683"/>
            <a:ext cx="2507454" cy="25391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/>
            <a:r>
              <a:rPr lang="en-GB" sz="1200" b="1" dirty="0">
                <a:latin typeface="Calibri" pitchFamily="34" charset="0"/>
                <a:cs typeface="Calibri" pitchFamily="34" charset="0"/>
              </a:rPr>
              <a:t>Every year, the board of directors:</a:t>
            </a:r>
          </a:p>
        </p:txBody>
      </p:sp>
      <p:sp>
        <p:nvSpPr>
          <p:cNvPr id="34" name="Espace réservé du contenu 2"/>
          <p:cNvSpPr txBox="1">
            <a:spLocks/>
          </p:cNvSpPr>
          <p:nvPr/>
        </p:nvSpPr>
        <p:spPr>
          <a:xfrm>
            <a:off x="5238265" y="3532219"/>
            <a:ext cx="1541259" cy="21230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marL="66675" indent="-66675">
              <a:lnSpc>
                <a:spcPts val="1050"/>
              </a:lnSpc>
            </a:pPr>
            <a:r>
              <a:rPr lang="en-GB" sz="1100" dirty="0">
                <a:latin typeface="Calibri" pitchFamily="34" charset="0"/>
                <a:cs typeface="Calibri" pitchFamily="34" charset="0"/>
              </a:rPr>
              <a:t>&gt; elects a chair</a:t>
            </a:r>
          </a:p>
        </p:txBody>
      </p:sp>
      <p:sp>
        <p:nvSpPr>
          <p:cNvPr id="35" name="Espace réservé du contenu 2"/>
          <p:cNvSpPr txBox="1">
            <a:spLocks/>
          </p:cNvSpPr>
          <p:nvPr/>
        </p:nvSpPr>
        <p:spPr>
          <a:xfrm>
            <a:off x="5258055" y="4123709"/>
            <a:ext cx="2102024" cy="35336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marL="66675" indent="-66675">
              <a:lnSpc>
                <a:spcPts val="1050"/>
              </a:lnSpc>
            </a:pPr>
            <a:r>
              <a:rPr lang="en-GB" sz="1100" dirty="0">
                <a:latin typeface="Calibri" pitchFamily="34" charset="0"/>
                <a:cs typeface="Calibri" pitchFamily="34" charset="0"/>
              </a:rPr>
              <a:t>&gt; defines the strategic guidelines and quality policy for the apple </a:t>
            </a:r>
          </a:p>
        </p:txBody>
      </p:sp>
      <p:sp>
        <p:nvSpPr>
          <p:cNvPr id="36" name="Espace réservé du contenu 2"/>
          <p:cNvSpPr txBox="1">
            <a:spLocks/>
          </p:cNvSpPr>
          <p:nvPr/>
        </p:nvSpPr>
        <p:spPr>
          <a:xfrm>
            <a:off x="5238264" y="4694491"/>
            <a:ext cx="2088474" cy="35336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marL="66675" indent="-66675">
              <a:lnSpc>
                <a:spcPts val="1050"/>
              </a:lnSpc>
            </a:pPr>
            <a:r>
              <a:rPr lang="en-GB" sz="1100" dirty="0">
                <a:latin typeface="Calibri" pitchFamily="34" charset="0"/>
                <a:cs typeface="Calibri" pitchFamily="34" charset="0"/>
              </a:rPr>
              <a:t>&gt; proposes the budget investment policy to the general meeting</a:t>
            </a:r>
          </a:p>
        </p:txBody>
      </p:sp>
      <p:pic>
        <p:nvPicPr>
          <p:cNvPr id="37" name="Image 36" descr="Picto-2-2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871" y="3425200"/>
            <a:ext cx="294209" cy="473202"/>
          </a:xfrm>
          <a:prstGeom prst="rect">
            <a:avLst/>
          </a:prstGeom>
        </p:spPr>
      </p:pic>
      <p:pic>
        <p:nvPicPr>
          <p:cNvPr id="38" name="Image 37" descr="Picto-2-2b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895" y="4050958"/>
            <a:ext cx="364160" cy="403250"/>
          </a:xfrm>
          <a:prstGeom prst="rect">
            <a:avLst/>
          </a:prstGeom>
        </p:spPr>
      </p:pic>
      <p:pic>
        <p:nvPicPr>
          <p:cNvPr id="39" name="Image 38" descr="Picto-2-2c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326" y="4613025"/>
            <a:ext cx="333299" cy="411480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181236FC-FCB0-4F04-B081-F303BA9512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360" y="182991"/>
            <a:ext cx="1039252" cy="964299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579D78C-AE01-41DB-B0B1-01DD323BE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5232" y="1507370"/>
            <a:ext cx="3275264" cy="44743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HAP1-2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2474" y="924863"/>
            <a:ext cx="6605439" cy="517298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3309" y="148939"/>
            <a:ext cx="10972800" cy="1143000"/>
          </a:xfrm>
        </p:spPr>
        <p:txBody>
          <a:bodyPr>
            <a:normAutofit/>
          </a:bodyPr>
          <a:lstStyle/>
          <a:p>
            <a:r>
              <a:rPr lang="en-GB" sz="2400" b="1" dirty="0">
                <a:latin typeface="Calibri" pitchFamily="34" charset="0"/>
                <a:cs typeface="Calibri" pitchFamily="34" charset="0"/>
              </a:rPr>
              <a:t>GROWING AREAS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89774" y="2443017"/>
            <a:ext cx="3331224" cy="950838"/>
          </a:xfrm>
        </p:spPr>
        <p:txBody>
          <a:bodyPr/>
          <a:lstStyle/>
          <a:p>
            <a:pPr>
              <a:lnSpc>
                <a:spcPts val="1050"/>
              </a:lnSpc>
            </a:pPr>
            <a:r>
              <a:rPr lang="en-GB" sz="1400" dirty="0"/>
              <a:t>Pink Lady® only grows in superior growing areas combining a suitable soil quality with good sun exposure.  </a:t>
            </a:r>
          </a:p>
        </p:txBody>
      </p:sp>
      <p:pic>
        <p:nvPicPr>
          <p:cNvPr id="8" name="Image 7" descr="CHAP1-2b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591" y="865984"/>
            <a:ext cx="4131322" cy="2020026"/>
          </a:xfrm>
          <a:prstGeom prst="rect">
            <a:avLst/>
          </a:prstGeom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1089774" y="3117765"/>
            <a:ext cx="1788072" cy="284693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sz="1400" b="1" dirty="0">
                <a:latin typeface="Calibri" pitchFamily="34" charset="0"/>
                <a:cs typeface="Calibri" pitchFamily="34" charset="0"/>
              </a:rPr>
              <a:t>IN FRANCE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1101933" y="3982515"/>
            <a:ext cx="1788072" cy="284693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sz="1400" b="1" dirty="0">
                <a:latin typeface="Calibri" pitchFamily="34" charset="0"/>
                <a:cs typeface="Calibri" pitchFamily="34" charset="0"/>
              </a:rPr>
              <a:t>IN SPAIN</a:t>
            </a: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1089774" y="4876835"/>
            <a:ext cx="1788072" cy="284693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sz="1400" b="1" dirty="0">
                <a:latin typeface="Calibri" pitchFamily="34" charset="0"/>
                <a:cs typeface="Calibri" pitchFamily="34" charset="0"/>
              </a:rPr>
              <a:t>IN ITALY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1150833" y="3396847"/>
            <a:ext cx="135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1150833" y="4286093"/>
            <a:ext cx="135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1150833" y="5164306"/>
            <a:ext cx="135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1184764" y="3405843"/>
            <a:ext cx="567935" cy="346249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en-GB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807</a:t>
            </a: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1184764" y="4300383"/>
            <a:ext cx="567935" cy="346249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en-GB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81</a:t>
            </a:r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1089774" y="5175024"/>
            <a:ext cx="662924" cy="346249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en-GB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1,939</a:t>
            </a:r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1695540" y="3377047"/>
            <a:ext cx="2146617" cy="43858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1200">
                <a:latin typeface="Calibri" pitchFamily="34" charset="0"/>
                <a:cs typeface="Calibri" pitchFamily="34" charset="0"/>
              </a:rPr>
              <a:t>farms in the South-East, South-West and Val de Loire</a:t>
            </a:r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1731094" y="4340206"/>
            <a:ext cx="1355354" cy="25391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1200" dirty="0">
                <a:latin typeface="Calibri" pitchFamily="34" charset="0"/>
                <a:cs typeface="Calibri" pitchFamily="34" charset="0"/>
              </a:rPr>
              <a:t>farms in Catalonia</a:t>
            </a:r>
          </a:p>
        </p:txBody>
      </p:sp>
      <p:sp>
        <p:nvSpPr>
          <p:cNvPr id="20" name="Espace réservé du contenu 2"/>
          <p:cNvSpPr txBox="1">
            <a:spLocks/>
          </p:cNvSpPr>
          <p:nvPr/>
        </p:nvSpPr>
        <p:spPr>
          <a:xfrm>
            <a:off x="1695540" y="5146446"/>
            <a:ext cx="1911725" cy="43858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1200" dirty="0">
                <a:latin typeface="Calibri" pitchFamily="34" charset="0"/>
                <a:cs typeface="Calibri" pitchFamily="34" charset="0"/>
              </a:rPr>
              <a:t>farms in Emilia-Romagna and South Tyrol</a:t>
            </a:r>
          </a:p>
        </p:txBody>
      </p:sp>
      <p:cxnSp>
        <p:nvCxnSpPr>
          <p:cNvPr id="22" name="Connecteur droit 21"/>
          <p:cNvCxnSpPr>
            <a:cxnSpLocks/>
          </p:cNvCxnSpPr>
          <p:nvPr/>
        </p:nvCxnSpPr>
        <p:spPr>
          <a:xfrm>
            <a:off x="1150835" y="3948149"/>
            <a:ext cx="2531932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>
            <a:cxnSpLocks/>
          </p:cNvCxnSpPr>
          <p:nvPr/>
        </p:nvCxnSpPr>
        <p:spPr>
          <a:xfrm flipV="1">
            <a:off x="1150835" y="4777064"/>
            <a:ext cx="2456431" cy="289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contenu 2"/>
          <p:cNvSpPr txBox="1">
            <a:spLocks/>
          </p:cNvSpPr>
          <p:nvPr/>
        </p:nvSpPr>
        <p:spPr>
          <a:xfrm>
            <a:off x="6325172" y="3065423"/>
            <a:ext cx="1445831" cy="530915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/>
            <a:r>
              <a:rPr lang="en-GB" sz="1000" b="1" dirty="0">
                <a:latin typeface="Calibri" pitchFamily="34" charset="0"/>
                <a:cs typeface="Calibri" pitchFamily="34" charset="0"/>
              </a:rPr>
              <a:t>FRANCE</a:t>
            </a:r>
          </a:p>
          <a:p>
            <a:pPr lvl="0"/>
            <a:r>
              <a:rPr lang="en-GB" sz="1000" dirty="0">
                <a:latin typeface="Calibri" pitchFamily="34" charset="0"/>
                <a:cs typeface="Calibri" pitchFamily="34" charset="0"/>
              </a:rPr>
              <a:t>South-East, South-West, Val de Loire</a:t>
            </a:r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6287652" y="5082691"/>
            <a:ext cx="1297555" cy="43858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/>
            <a:r>
              <a:rPr lang="en-GB" sz="1200" b="1" dirty="0">
                <a:latin typeface="Calibri" pitchFamily="34" charset="0"/>
                <a:cs typeface="Calibri" pitchFamily="34" charset="0"/>
              </a:rPr>
              <a:t>SPAIN</a:t>
            </a:r>
          </a:p>
          <a:p>
            <a:pPr lvl="0"/>
            <a:r>
              <a:rPr lang="en-GB" sz="1200" dirty="0">
                <a:latin typeface="Calibri" pitchFamily="34" charset="0"/>
                <a:cs typeface="Calibri" pitchFamily="34" charset="0"/>
              </a:rPr>
              <a:t>Catalonia</a:t>
            </a:r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7395193" y="3994578"/>
            <a:ext cx="1901830" cy="37702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/>
            <a:r>
              <a:rPr lang="en-GB" sz="1000" b="1" dirty="0">
                <a:latin typeface="Calibri" pitchFamily="34" charset="0"/>
                <a:cs typeface="Calibri" pitchFamily="34" charset="0"/>
              </a:rPr>
              <a:t>ITALY</a:t>
            </a:r>
          </a:p>
          <a:p>
            <a:pPr lvl="0"/>
            <a:r>
              <a:rPr lang="en-GB" sz="1000" dirty="0">
                <a:latin typeface="Calibri" pitchFamily="34" charset="0"/>
                <a:cs typeface="Calibri" pitchFamily="34" charset="0"/>
              </a:rPr>
              <a:t>Emilia-Romagna, South Tyrol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0882EE1D-2751-46B5-8C34-0EBF44856E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360" y="182991"/>
            <a:ext cx="1039252" cy="9642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FB8BA4-45EB-439B-8E2D-6793968B4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217169"/>
            <a:ext cx="10972800" cy="1143000"/>
          </a:xfrm>
        </p:spPr>
        <p:txBody>
          <a:bodyPr>
            <a:normAutofit/>
          </a:bodyPr>
          <a:lstStyle/>
          <a:p>
            <a:r>
              <a:rPr lang="en-US" sz="2400" dirty="0"/>
              <a:t>Pink Lady® Commitment Charter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2CFA5AF-0A54-4725-8F5B-9118CBB5B6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588" y="1215064"/>
            <a:ext cx="1804552" cy="54257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1D18AE9-E831-4009-995E-C846E5EF7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701" y="1215064"/>
            <a:ext cx="3300523" cy="54257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A87D75D-4D34-4EAA-990E-FAB7868BE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9759" y="1215064"/>
            <a:ext cx="2606316" cy="5425767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D51A75F-837B-439A-BA09-350AD5196B46}"/>
              </a:ext>
            </a:extLst>
          </p:cNvPr>
          <p:cNvSpPr/>
          <p:nvPr/>
        </p:nvSpPr>
        <p:spPr>
          <a:xfrm>
            <a:off x="671119" y="2457974"/>
            <a:ext cx="2055303" cy="83051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544DE94-EEF0-497D-AE58-EA1E0A6936E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360" y="182991"/>
            <a:ext cx="1039252" cy="96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FB8BA4-45EB-439B-8E2D-6793968B4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217169"/>
            <a:ext cx="10972800" cy="1143000"/>
          </a:xfrm>
        </p:spPr>
        <p:txBody>
          <a:bodyPr>
            <a:normAutofit/>
          </a:bodyPr>
          <a:lstStyle/>
          <a:p>
            <a:r>
              <a:rPr lang="en-US" sz="2400" dirty="0" err="1"/>
              <a:t>Agro</a:t>
            </a:r>
            <a:r>
              <a:rPr lang="en-US" sz="2400" dirty="0"/>
              <a:t>-ecological commitment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544DE94-EEF0-497D-AE58-EA1E0A6936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360" y="182991"/>
            <a:ext cx="1039252" cy="964299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8DA97A6-C455-4164-9AB6-2F02CF2DA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1833" y="2007955"/>
            <a:ext cx="4485988" cy="646331"/>
          </a:xfrm>
        </p:spPr>
        <p:txBody>
          <a:bodyPr/>
          <a:lstStyle/>
          <a:p>
            <a:r>
              <a:rPr lang="en-GB" sz="1800" dirty="0">
                <a:solidFill>
                  <a:srgbClr val="E71E6C"/>
                </a:solidFill>
              </a:rPr>
              <a:t>Developing </a:t>
            </a:r>
            <a:r>
              <a:rPr lang="en-GB" sz="1800" dirty="0" err="1">
                <a:solidFill>
                  <a:srgbClr val="E71E6C"/>
                </a:solidFill>
              </a:rPr>
              <a:t>agro</a:t>
            </a:r>
            <a:r>
              <a:rPr lang="en-GB" sz="1800" dirty="0">
                <a:solidFill>
                  <a:srgbClr val="E71E6C"/>
                </a:solidFill>
              </a:rPr>
              <a:t>-ecological practices by 2021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969F37F-E3AD-4E69-A478-FD6631421E34}"/>
              </a:ext>
            </a:extLst>
          </p:cNvPr>
          <p:cNvCxnSpPr>
            <a:cxnSpLocks/>
          </p:cNvCxnSpPr>
          <p:nvPr/>
        </p:nvCxnSpPr>
        <p:spPr>
          <a:xfrm>
            <a:off x="1684420" y="2697076"/>
            <a:ext cx="12904" cy="291466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077FA52-2BCA-46B1-8CC6-EA45E53DBEEC}"/>
              </a:ext>
            </a:extLst>
          </p:cNvPr>
          <p:cNvCxnSpPr/>
          <p:nvPr/>
        </p:nvCxnSpPr>
        <p:spPr>
          <a:xfrm>
            <a:off x="1650074" y="2414089"/>
            <a:ext cx="135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5CD9C3B-76CB-4ABD-AD58-2683D6F62FED}"/>
              </a:ext>
            </a:extLst>
          </p:cNvPr>
          <p:cNvGrpSpPr/>
          <p:nvPr/>
        </p:nvGrpSpPr>
        <p:grpSpPr>
          <a:xfrm>
            <a:off x="1582574" y="2808934"/>
            <a:ext cx="202500" cy="202500"/>
            <a:chOff x="572482" y="3529018"/>
            <a:chExt cx="270000" cy="270000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99DB57C5-17C8-44AC-AFA8-4793F07FABB2}"/>
                </a:ext>
              </a:extLst>
            </p:cNvPr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0CDC7E0C-7F06-4527-924D-C9E1299282A2}"/>
                </a:ext>
              </a:extLst>
            </p:cNvPr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6D167E-2953-460A-B313-F1C887D0531C}"/>
              </a:ext>
            </a:extLst>
          </p:cNvPr>
          <p:cNvGrpSpPr/>
          <p:nvPr/>
        </p:nvGrpSpPr>
        <p:grpSpPr>
          <a:xfrm>
            <a:off x="1582574" y="3534002"/>
            <a:ext cx="202500" cy="202500"/>
            <a:chOff x="572482" y="3529018"/>
            <a:chExt cx="270000" cy="27000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F4B210F-8C07-4EF5-9FF3-97E9BC87AFFF}"/>
                </a:ext>
              </a:extLst>
            </p:cNvPr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F1330F47-7CF5-4449-9C08-682EFAD85B0E}"/>
                </a:ext>
              </a:extLst>
            </p:cNvPr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D06A9DE7-C3CE-4CF2-9ACF-104615511239}"/>
              </a:ext>
            </a:extLst>
          </p:cNvPr>
          <p:cNvGrpSpPr/>
          <p:nvPr/>
        </p:nvGrpSpPr>
        <p:grpSpPr>
          <a:xfrm>
            <a:off x="1582574" y="4330218"/>
            <a:ext cx="202500" cy="202500"/>
            <a:chOff x="572482" y="3529018"/>
            <a:chExt cx="270000" cy="27000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AFDDFA7F-814B-4F53-8818-70E869505A51}"/>
                </a:ext>
              </a:extLst>
            </p:cNvPr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EF7800CB-A37F-4C4A-B6D4-ED7F5E5B8B6B}"/>
                </a:ext>
              </a:extLst>
            </p:cNvPr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67F0F788-BD1E-4F78-892C-BB712200CB5C}"/>
              </a:ext>
            </a:extLst>
          </p:cNvPr>
          <p:cNvSpPr txBox="1"/>
          <p:nvPr/>
        </p:nvSpPr>
        <p:spPr>
          <a:xfrm>
            <a:off x="1871247" y="2808491"/>
            <a:ext cx="3531264" cy="356764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fr-FR"/>
            </a:defPPr>
            <a:lvl1pPr marL="66675" indent="-66675">
              <a:lnSpc>
                <a:spcPts val="1050"/>
              </a:lnSpc>
              <a:defRPr sz="11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z="1200" dirty="0"/>
              <a:t>Growers that are all committed to sustainable and environmentally - friendly practices via certification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651106D-6532-4BFF-804E-28DD6C5E7CB8}"/>
              </a:ext>
            </a:extLst>
          </p:cNvPr>
          <p:cNvSpPr txBox="1"/>
          <p:nvPr/>
        </p:nvSpPr>
        <p:spPr>
          <a:xfrm>
            <a:off x="1856610" y="3542601"/>
            <a:ext cx="3398772" cy="356764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fr-FR"/>
            </a:defPPr>
            <a:lvl1pPr marL="66675" indent="-66675">
              <a:lnSpc>
                <a:spcPts val="1050"/>
              </a:lnSpc>
              <a:defRPr sz="11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z="1200" dirty="0"/>
              <a:t>A new edition of the production guide for the development of biological control techniques</a:t>
            </a:r>
            <a:endParaRPr lang="en-GB" sz="120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3C6748F-2DBC-428E-8481-A132D2F9AFB6}"/>
              </a:ext>
            </a:extLst>
          </p:cNvPr>
          <p:cNvSpPr txBox="1"/>
          <p:nvPr/>
        </p:nvSpPr>
        <p:spPr>
          <a:xfrm>
            <a:off x="1871247" y="5107370"/>
            <a:ext cx="3051000" cy="356764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fr-FR"/>
            </a:defPPr>
            <a:lvl1pPr marL="66675" indent="-66675">
              <a:lnSpc>
                <a:spcPts val="1050"/>
              </a:lnSpc>
              <a:defRPr sz="12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Access to regular training for the protection </a:t>
            </a:r>
            <a:r>
              <a:rPr lang="fr-FR" dirty="0"/>
              <a:t>of </a:t>
            </a:r>
            <a:r>
              <a:rPr lang="fr-FR" dirty="0" err="1"/>
              <a:t>pollinators</a:t>
            </a:r>
            <a:endParaRPr lang="fr-FR" dirty="0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881C205-6E19-4F7D-8A08-4755C81F73D9}"/>
              </a:ext>
            </a:extLst>
          </p:cNvPr>
          <p:cNvGrpSpPr/>
          <p:nvPr/>
        </p:nvGrpSpPr>
        <p:grpSpPr>
          <a:xfrm>
            <a:off x="1582574" y="5132824"/>
            <a:ext cx="202500" cy="202500"/>
            <a:chOff x="572482" y="3529018"/>
            <a:chExt cx="270000" cy="27000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F5E1FB28-E7B6-4A65-A5A0-05F754B90D49}"/>
                </a:ext>
              </a:extLst>
            </p:cNvPr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3761694F-C125-45E0-8156-3B32CC770D94}"/>
                </a:ext>
              </a:extLst>
            </p:cNvPr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552480E2-8CAE-4C3F-9EA6-2E417327200E}"/>
              </a:ext>
            </a:extLst>
          </p:cNvPr>
          <p:cNvSpPr txBox="1"/>
          <p:nvPr/>
        </p:nvSpPr>
        <p:spPr>
          <a:xfrm>
            <a:off x="1871246" y="4293043"/>
            <a:ext cx="3398771" cy="356764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fr-FR"/>
            </a:defPPr>
            <a:lvl1pPr marL="66675" indent="-66675">
              <a:lnSpc>
                <a:spcPts val="1050"/>
              </a:lnSpc>
              <a:defRPr sz="12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Setting up a tool for the inventory </a:t>
            </a:r>
            <a:r>
              <a:rPr lang="fr-FR" dirty="0"/>
              <a:t>of </a:t>
            </a:r>
            <a:r>
              <a:rPr lang="fr-FR" dirty="0" err="1"/>
              <a:t>agroecological</a:t>
            </a:r>
            <a:r>
              <a:rPr lang="fr-FR" dirty="0"/>
              <a:t> infrastructure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8A1FFFA-26FC-4162-A454-2027DF1174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858" y="4768872"/>
            <a:ext cx="2659321" cy="50262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63C0263-043B-4D56-9300-701361027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558" y="5432134"/>
            <a:ext cx="1176163" cy="1184220"/>
          </a:xfrm>
          <a:prstGeom prst="rect">
            <a:avLst/>
          </a:prstGeom>
        </p:spPr>
      </p:pic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DA4E393D-99C8-4E7E-9EEB-1E9FC0532326}"/>
              </a:ext>
            </a:extLst>
          </p:cNvPr>
          <p:cNvCxnSpPr>
            <a:cxnSpLocks/>
          </p:cNvCxnSpPr>
          <p:nvPr/>
        </p:nvCxnSpPr>
        <p:spPr>
          <a:xfrm>
            <a:off x="5402511" y="4444968"/>
            <a:ext cx="1376128" cy="54713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3E7C1661-ACB1-40A8-87E5-25E7FE6E9965}"/>
              </a:ext>
            </a:extLst>
          </p:cNvPr>
          <p:cNvGrpSpPr/>
          <p:nvPr/>
        </p:nvGrpSpPr>
        <p:grpSpPr>
          <a:xfrm>
            <a:off x="6819779" y="1376215"/>
            <a:ext cx="2212949" cy="1143000"/>
            <a:chOff x="6409189" y="1747260"/>
            <a:chExt cx="2212949" cy="11430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B2807132-0EC0-4CCA-87A4-3609EE2D1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77948" y="1880253"/>
              <a:ext cx="364594" cy="492443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B72AA05-5393-49B5-A964-6DC8AC46F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71148" y="1971028"/>
              <a:ext cx="525020" cy="303345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014FDC6-23CB-499B-88A6-31CB2C4E0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08586" y="1954036"/>
              <a:ext cx="398435" cy="380857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BA67920-7598-4265-A0D5-92CDDB2AA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68280" y="2450790"/>
              <a:ext cx="381779" cy="376916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FFCC184-A384-4946-8170-8FDBB19CB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33658" y="2450790"/>
              <a:ext cx="525774" cy="336617"/>
            </a:xfrm>
            <a:prstGeom prst="rect">
              <a:avLst/>
            </a:prstGeom>
          </p:spPr>
        </p:pic>
        <p:sp>
          <p:nvSpPr>
            <p:cNvPr id="39" name="Rectangle : coins arrondis 38">
              <a:extLst>
                <a:ext uri="{FF2B5EF4-FFF2-40B4-BE49-F238E27FC236}">
                  <a16:creationId xmlns:a16="http://schemas.microsoft.com/office/drawing/2014/main" id="{731B6AA0-78D9-4474-BD66-336A5B454A52}"/>
                </a:ext>
              </a:extLst>
            </p:cNvPr>
            <p:cNvSpPr/>
            <p:nvPr/>
          </p:nvSpPr>
          <p:spPr>
            <a:xfrm>
              <a:off x="6409189" y="1747260"/>
              <a:ext cx="2212949" cy="1143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03456E80-2ACE-4602-AE69-B4BEDE942ADB}"/>
              </a:ext>
            </a:extLst>
          </p:cNvPr>
          <p:cNvCxnSpPr>
            <a:cxnSpLocks/>
          </p:cNvCxnSpPr>
          <p:nvPr/>
        </p:nvCxnSpPr>
        <p:spPr>
          <a:xfrm flipV="1">
            <a:off x="5355979" y="2456661"/>
            <a:ext cx="1390703" cy="56517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930F1DC8-C3BB-4CCC-A353-CF293ED808F4}"/>
              </a:ext>
            </a:extLst>
          </p:cNvPr>
          <p:cNvCxnSpPr>
            <a:cxnSpLocks/>
          </p:cNvCxnSpPr>
          <p:nvPr/>
        </p:nvCxnSpPr>
        <p:spPr>
          <a:xfrm>
            <a:off x="4963550" y="5220574"/>
            <a:ext cx="1227008" cy="66849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age 47">
            <a:extLst>
              <a:ext uri="{FF2B5EF4-FFF2-40B4-BE49-F238E27FC236}">
                <a16:creationId xmlns:a16="http://schemas.microsoft.com/office/drawing/2014/main" id="{D2B6B598-A7E5-419C-91E2-8A79D4F65F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4953" y="2780775"/>
            <a:ext cx="1152046" cy="1794973"/>
          </a:xfrm>
          <a:prstGeom prst="rect">
            <a:avLst/>
          </a:prstGeom>
        </p:spPr>
      </p:pic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BAD7C0B6-6DB2-4FA0-8A6A-9BD2CA9EEFBA}"/>
              </a:ext>
            </a:extLst>
          </p:cNvPr>
          <p:cNvCxnSpPr>
            <a:cxnSpLocks/>
          </p:cNvCxnSpPr>
          <p:nvPr/>
        </p:nvCxnSpPr>
        <p:spPr>
          <a:xfrm flipV="1">
            <a:off x="4963550" y="3678261"/>
            <a:ext cx="2124262" cy="4110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694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0A9283-B7BB-49DA-9197-244FFA8D4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208780"/>
            <a:ext cx="10972800" cy="1143000"/>
          </a:xfrm>
        </p:spPr>
        <p:txBody>
          <a:bodyPr/>
          <a:lstStyle/>
          <a:p>
            <a:r>
              <a:rPr lang="en-US" sz="2400" dirty="0"/>
              <a:t>Biodiversity Performance Tool</a:t>
            </a:r>
            <a:endParaRPr lang="fr-FR" sz="2400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237B87E-2F15-45BE-B6F8-AA19543E1C43}"/>
              </a:ext>
            </a:extLst>
          </p:cNvPr>
          <p:cNvSpPr txBox="1">
            <a:spLocks/>
          </p:cNvSpPr>
          <p:nvPr/>
        </p:nvSpPr>
        <p:spPr>
          <a:xfrm>
            <a:off x="787400" y="2164837"/>
            <a:ext cx="2507454" cy="315471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GB" sz="1600" b="1" dirty="0">
                <a:latin typeface="Calibri" pitchFamily="34" charset="0"/>
                <a:cs typeface="Calibri" pitchFamily="34" charset="0"/>
              </a:rPr>
              <a:t>OUR NEEDS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4954BF3-5A8D-46D3-9913-4620CF8055DB}"/>
              </a:ext>
            </a:extLst>
          </p:cNvPr>
          <p:cNvCxnSpPr/>
          <p:nvPr/>
        </p:nvCxnSpPr>
        <p:spPr>
          <a:xfrm>
            <a:off x="848460" y="2567017"/>
            <a:ext cx="135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A1A11279-7AB1-4A73-BC86-32E6DE6CAE64}"/>
              </a:ext>
            </a:extLst>
          </p:cNvPr>
          <p:cNvSpPr txBox="1">
            <a:spLocks/>
          </p:cNvSpPr>
          <p:nvPr/>
        </p:nvSpPr>
        <p:spPr>
          <a:xfrm>
            <a:off x="1192830" y="3161472"/>
            <a:ext cx="1927875" cy="494431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marL="66675" indent="-66675">
              <a:lnSpc>
                <a:spcPts val="1050"/>
              </a:lnSpc>
            </a:pPr>
            <a:r>
              <a:rPr lang="en-GB" sz="1100" dirty="0">
                <a:latin typeface="Calibri" pitchFamily="34" charset="0"/>
                <a:cs typeface="Calibri" pitchFamily="34" charset="0"/>
              </a:rPr>
              <a:t>&gt; To measure the actual situation</a:t>
            </a:r>
          </a:p>
          <a:p>
            <a:pPr marL="66675" indent="-66675">
              <a:lnSpc>
                <a:spcPts val="1050"/>
              </a:lnSpc>
            </a:pPr>
            <a:endParaRPr lang="en-GB" sz="1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D717A18-F568-414F-BC5C-818C2DC814A2}"/>
              </a:ext>
            </a:extLst>
          </p:cNvPr>
          <p:cNvSpPr txBox="1">
            <a:spLocks/>
          </p:cNvSpPr>
          <p:nvPr/>
        </p:nvSpPr>
        <p:spPr>
          <a:xfrm>
            <a:off x="1212620" y="3895575"/>
            <a:ext cx="2102024" cy="35336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marL="66675" indent="-66675">
              <a:lnSpc>
                <a:spcPts val="1050"/>
              </a:lnSpc>
            </a:pPr>
            <a:r>
              <a:rPr lang="en-GB" sz="1100" dirty="0">
                <a:latin typeface="Calibri" pitchFamily="34" charset="0"/>
                <a:cs typeface="Calibri" pitchFamily="34" charset="0"/>
              </a:rPr>
              <a:t>&gt; To make the producers aware of the biodiversity subjects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47EAFF53-63AC-4E7A-9055-D1D96498F6D5}"/>
              </a:ext>
            </a:extLst>
          </p:cNvPr>
          <p:cNvSpPr txBox="1">
            <a:spLocks/>
          </p:cNvSpPr>
          <p:nvPr/>
        </p:nvSpPr>
        <p:spPr>
          <a:xfrm>
            <a:off x="1192829" y="4563197"/>
            <a:ext cx="2088474" cy="35336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marL="66675" indent="-66675">
              <a:lnSpc>
                <a:spcPts val="1050"/>
              </a:lnSpc>
            </a:pPr>
            <a:r>
              <a:rPr lang="en-GB" sz="1100" dirty="0">
                <a:latin typeface="Calibri" pitchFamily="34" charset="0"/>
                <a:cs typeface="Calibri" pitchFamily="34" charset="0"/>
              </a:rPr>
              <a:t>&gt; To propose solution to improve the biodiversity in orchards</a:t>
            </a:r>
          </a:p>
        </p:txBody>
      </p:sp>
      <p:pic>
        <p:nvPicPr>
          <p:cNvPr id="16" name="Image 15" descr="Picto-3-2c.jpg">
            <a:extLst>
              <a:ext uri="{FF2B5EF4-FFF2-40B4-BE49-F238E27FC236}">
                <a16:creationId xmlns:a16="http://schemas.microsoft.com/office/drawing/2014/main" id="{B6CB20BD-C154-4620-BD6E-6B329C9C4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344" y="3858990"/>
            <a:ext cx="337414" cy="366218"/>
          </a:xfrm>
          <a:prstGeom prst="rect">
            <a:avLst/>
          </a:prstGeom>
        </p:spPr>
      </p:pic>
      <p:pic>
        <p:nvPicPr>
          <p:cNvPr id="18" name="Image 17" descr="Picto-3-2b.jpg">
            <a:extLst>
              <a:ext uri="{FF2B5EF4-FFF2-40B4-BE49-F238E27FC236}">
                <a16:creationId xmlns:a16="http://schemas.microsoft.com/office/drawing/2014/main" id="{673E8745-3B83-48F4-9EE7-70D81B7D0A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164" y="5226256"/>
            <a:ext cx="522580" cy="462915"/>
          </a:xfrm>
          <a:prstGeom prst="rect">
            <a:avLst/>
          </a:prstGeom>
        </p:spPr>
      </p:pic>
      <p:pic>
        <p:nvPicPr>
          <p:cNvPr id="20" name="Image 19" descr="Picto-3-2a.jpg">
            <a:extLst>
              <a:ext uri="{FF2B5EF4-FFF2-40B4-BE49-F238E27FC236}">
                <a16:creationId xmlns:a16="http://schemas.microsoft.com/office/drawing/2014/main" id="{0788B404-A754-485F-A160-51AABC00DC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090" y="4563197"/>
            <a:ext cx="283922" cy="325070"/>
          </a:xfrm>
          <a:prstGeom prst="rect">
            <a:avLst/>
          </a:prstGeom>
        </p:spPr>
      </p:pic>
      <p:pic>
        <p:nvPicPr>
          <p:cNvPr id="22" name="Image 21" descr="Picto-3-2e.jpg">
            <a:extLst>
              <a:ext uri="{FF2B5EF4-FFF2-40B4-BE49-F238E27FC236}">
                <a16:creationId xmlns:a16="http://schemas.microsoft.com/office/drawing/2014/main" id="{D019FD1F-A998-4014-98C1-2513506C93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74" y="3052868"/>
            <a:ext cx="557555" cy="438227"/>
          </a:xfrm>
          <a:prstGeom prst="rect">
            <a:avLst/>
          </a:prstGeom>
        </p:spPr>
      </p:pic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42C417B1-322D-4882-866F-67AE2E127501}"/>
              </a:ext>
            </a:extLst>
          </p:cNvPr>
          <p:cNvSpPr txBox="1">
            <a:spLocks/>
          </p:cNvSpPr>
          <p:nvPr/>
        </p:nvSpPr>
        <p:spPr>
          <a:xfrm>
            <a:off x="635274" y="2661536"/>
            <a:ext cx="2507454" cy="25391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/>
            <a:r>
              <a:rPr lang="en-GB" sz="1200" b="1" dirty="0">
                <a:latin typeface="Calibri" pitchFamily="34" charset="0"/>
                <a:cs typeface="Calibri" pitchFamily="34" charset="0"/>
              </a:rPr>
              <a:t>Improve the practices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AD7F952D-DB8A-49A5-A60D-E1D9F8401E3C}"/>
              </a:ext>
            </a:extLst>
          </p:cNvPr>
          <p:cNvSpPr txBox="1">
            <a:spLocks/>
          </p:cNvSpPr>
          <p:nvPr/>
        </p:nvSpPr>
        <p:spPr>
          <a:xfrm>
            <a:off x="1206380" y="5335805"/>
            <a:ext cx="2088474" cy="35336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marL="66675" indent="-66675">
              <a:lnSpc>
                <a:spcPts val="1050"/>
              </a:lnSpc>
            </a:pPr>
            <a:r>
              <a:rPr lang="en-GB" sz="1100" dirty="0">
                <a:latin typeface="Calibri" pitchFamily="34" charset="0"/>
                <a:cs typeface="Calibri" pitchFamily="34" charset="0"/>
              </a:rPr>
              <a:t>&gt; To use a tool recognized in Europe  </a:t>
            </a: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B799A4EB-C721-4DBD-B3A6-9D032982C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330" y="2164837"/>
            <a:ext cx="2117111" cy="338554"/>
          </a:xfrm>
        </p:spPr>
        <p:txBody>
          <a:bodyPr/>
          <a:lstStyle/>
          <a:p>
            <a:r>
              <a:rPr lang="en-GB" sz="1600" dirty="0"/>
              <a:t>OUR FEEDBACK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F10F574C-E20D-4250-843B-16C4E8B7DD4F}"/>
              </a:ext>
            </a:extLst>
          </p:cNvPr>
          <p:cNvCxnSpPr>
            <a:cxnSpLocks/>
          </p:cNvCxnSpPr>
          <p:nvPr/>
        </p:nvCxnSpPr>
        <p:spPr>
          <a:xfrm>
            <a:off x="4251917" y="2853958"/>
            <a:ext cx="12904" cy="291466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7F9F32A0-10E1-4495-AE48-DFC80F3247EA}"/>
              </a:ext>
            </a:extLst>
          </p:cNvPr>
          <p:cNvCxnSpPr/>
          <p:nvPr/>
        </p:nvCxnSpPr>
        <p:spPr>
          <a:xfrm>
            <a:off x="4217571" y="2570971"/>
            <a:ext cx="135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1127A3BC-B28E-4DC7-A6B4-D4F5D11888A2}"/>
              </a:ext>
            </a:extLst>
          </p:cNvPr>
          <p:cNvGrpSpPr/>
          <p:nvPr/>
        </p:nvGrpSpPr>
        <p:grpSpPr>
          <a:xfrm>
            <a:off x="4150071" y="2965816"/>
            <a:ext cx="202500" cy="202500"/>
            <a:chOff x="572482" y="3529018"/>
            <a:chExt cx="270000" cy="270000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DAC819CE-3FDA-4B2E-92A5-C350C4EB78D2}"/>
                </a:ext>
              </a:extLst>
            </p:cNvPr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FC65FDE1-6CBF-4849-922A-996C935E7419}"/>
                </a:ext>
              </a:extLst>
            </p:cNvPr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6334148-2047-4077-AC50-52676D070D97}"/>
              </a:ext>
            </a:extLst>
          </p:cNvPr>
          <p:cNvGrpSpPr/>
          <p:nvPr/>
        </p:nvGrpSpPr>
        <p:grpSpPr>
          <a:xfrm>
            <a:off x="4150071" y="3690884"/>
            <a:ext cx="202500" cy="202500"/>
            <a:chOff x="572482" y="3529018"/>
            <a:chExt cx="270000" cy="270000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FD8E166F-B9D5-4AF8-80A2-1B21BC535062}"/>
                </a:ext>
              </a:extLst>
            </p:cNvPr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65116ACE-7EA9-4E3F-AB78-95FDBB54BCF7}"/>
                </a:ext>
              </a:extLst>
            </p:cNvPr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776449D5-0CD8-4F44-8E58-66AE89002DFB}"/>
              </a:ext>
            </a:extLst>
          </p:cNvPr>
          <p:cNvGrpSpPr/>
          <p:nvPr/>
        </p:nvGrpSpPr>
        <p:grpSpPr>
          <a:xfrm>
            <a:off x="4150071" y="4487100"/>
            <a:ext cx="202500" cy="202500"/>
            <a:chOff x="572482" y="3529018"/>
            <a:chExt cx="270000" cy="270000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33589661-3ED4-48D7-8BA6-DE4DC4E19207}"/>
                </a:ext>
              </a:extLst>
            </p:cNvPr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0D6CF2E6-B81E-4017-B904-62FF61432B40}"/>
                </a:ext>
              </a:extLst>
            </p:cNvPr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9" name="ZoneTexte 38">
            <a:extLst>
              <a:ext uri="{FF2B5EF4-FFF2-40B4-BE49-F238E27FC236}">
                <a16:creationId xmlns:a16="http://schemas.microsoft.com/office/drawing/2014/main" id="{9E5E41F1-B99C-42A0-8CD9-73881749DF8A}"/>
              </a:ext>
            </a:extLst>
          </p:cNvPr>
          <p:cNvSpPr txBox="1"/>
          <p:nvPr/>
        </p:nvSpPr>
        <p:spPr>
          <a:xfrm>
            <a:off x="4438744" y="2965373"/>
            <a:ext cx="3051000" cy="35336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fr-FR"/>
            </a:defPPr>
            <a:lvl1pPr marL="66675" indent="-66675">
              <a:lnSpc>
                <a:spcPts val="1050"/>
              </a:lnSpc>
              <a:defRPr sz="11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GB" dirty="0"/>
              <a:t>Good tool for a first version, easy to understand and to answer 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0C36EFB9-626E-4140-813B-FB9086B7D3E4}"/>
              </a:ext>
            </a:extLst>
          </p:cNvPr>
          <p:cNvSpPr txBox="1"/>
          <p:nvPr/>
        </p:nvSpPr>
        <p:spPr>
          <a:xfrm>
            <a:off x="4424107" y="3699483"/>
            <a:ext cx="2761079" cy="21230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fr-FR"/>
            </a:defPPr>
            <a:lvl1pPr marL="66675" indent="-66675">
              <a:lnSpc>
                <a:spcPts val="1050"/>
              </a:lnSpc>
              <a:defRPr sz="11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GB" dirty="0"/>
              <a:t>Not enough specific about orchards activity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4677862-9F1C-4087-8052-1F2562BC4F59}"/>
              </a:ext>
            </a:extLst>
          </p:cNvPr>
          <p:cNvSpPr txBox="1"/>
          <p:nvPr/>
        </p:nvSpPr>
        <p:spPr>
          <a:xfrm>
            <a:off x="4438744" y="5264252"/>
            <a:ext cx="3051000" cy="35336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fr-FR"/>
            </a:defPPr>
            <a:lvl1pPr marL="66675" indent="-66675">
              <a:lnSpc>
                <a:spcPts val="1050"/>
              </a:lnSpc>
              <a:defRPr sz="11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GB" b="1" dirty="0"/>
              <a:t>No clear synthetic action plan to improve his biodiversity performance</a:t>
            </a: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EB7A5244-C4F6-4CF9-8B30-A4B6501C9916}"/>
              </a:ext>
            </a:extLst>
          </p:cNvPr>
          <p:cNvGrpSpPr/>
          <p:nvPr/>
        </p:nvGrpSpPr>
        <p:grpSpPr>
          <a:xfrm>
            <a:off x="4150071" y="5289706"/>
            <a:ext cx="202500" cy="202500"/>
            <a:chOff x="572482" y="3529018"/>
            <a:chExt cx="270000" cy="27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278A1FD1-757A-4C99-9551-51D98053FF56}"/>
                </a:ext>
              </a:extLst>
            </p:cNvPr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8FE8E560-97B9-47F1-A93C-76A5E990D557}"/>
                </a:ext>
              </a:extLst>
            </p:cNvPr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50" name="Espace réservé du contenu 2">
            <a:extLst>
              <a:ext uri="{FF2B5EF4-FFF2-40B4-BE49-F238E27FC236}">
                <a16:creationId xmlns:a16="http://schemas.microsoft.com/office/drawing/2014/main" id="{E1EEB9DE-801A-418A-B065-9D9280AC620D}"/>
              </a:ext>
            </a:extLst>
          </p:cNvPr>
          <p:cNvSpPr txBox="1">
            <a:spLocks/>
          </p:cNvSpPr>
          <p:nvPr/>
        </p:nvSpPr>
        <p:spPr>
          <a:xfrm>
            <a:off x="8202372" y="2164837"/>
            <a:ext cx="2117111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685800" rtl="0" eaLnBrk="1" latinLnBrk="0" hangingPunct="1">
              <a:spcBef>
                <a:spcPts val="0"/>
              </a:spcBef>
              <a:buFont typeface="Arial" pitchFamily="34" charset="0"/>
              <a:buNone/>
              <a:defRPr sz="1200" b="1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0" indent="0" algn="l" defTabSz="685800" rtl="0" eaLnBrk="1" latinLnBrk="0" hangingPunct="1">
              <a:spcBef>
                <a:spcPts val="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857250" indent="-857250" algn="l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Work Sans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Work Sans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Work Sans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OUR NEXT STEPS</a:t>
            </a: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C25700E7-E3B9-42AF-955D-36584AAB1A5F}"/>
              </a:ext>
            </a:extLst>
          </p:cNvPr>
          <p:cNvCxnSpPr>
            <a:cxnSpLocks/>
          </p:cNvCxnSpPr>
          <p:nvPr/>
        </p:nvCxnSpPr>
        <p:spPr>
          <a:xfrm>
            <a:off x="8324959" y="2853958"/>
            <a:ext cx="12904" cy="291466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FF765E7F-3A7F-4A17-9D55-77D927602CF2}"/>
              </a:ext>
            </a:extLst>
          </p:cNvPr>
          <p:cNvCxnSpPr/>
          <p:nvPr/>
        </p:nvCxnSpPr>
        <p:spPr>
          <a:xfrm>
            <a:off x="8290613" y="2570971"/>
            <a:ext cx="135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B5645F53-8766-4DED-BD48-E272D29F56AB}"/>
              </a:ext>
            </a:extLst>
          </p:cNvPr>
          <p:cNvGrpSpPr/>
          <p:nvPr/>
        </p:nvGrpSpPr>
        <p:grpSpPr>
          <a:xfrm>
            <a:off x="8223113" y="2965816"/>
            <a:ext cx="202500" cy="202500"/>
            <a:chOff x="572482" y="3529018"/>
            <a:chExt cx="270000" cy="270000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652BDA8C-F2F5-4AE5-A456-6A0A15124971}"/>
                </a:ext>
              </a:extLst>
            </p:cNvPr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CF9F27EE-DECD-4D74-A4CD-0DDF8B108181}"/>
                </a:ext>
              </a:extLst>
            </p:cNvPr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F0FD8D52-0DD7-4062-AE15-0003300F3271}"/>
              </a:ext>
            </a:extLst>
          </p:cNvPr>
          <p:cNvGrpSpPr/>
          <p:nvPr/>
        </p:nvGrpSpPr>
        <p:grpSpPr>
          <a:xfrm>
            <a:off x="8223113" y="3690884"/>
            <a:ext cx="202500" cy="202500"/>
            <a:chOff x="572482" y="3529018"/>
            <a:chExt cx="270000" cy="270000"/>
          </a:xfrm>
        </p:grpSpPr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C7F6C274-8A87-4451-8946-8C2A39283020}"/>
                </a:ext>
              </a:extLst>
            </p:cNvPr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FBC3C26A-BE39-41BB-8833-A576594FFE38}"/>
                </a:ext>
              </a:extLst>
            </p:cNvPr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5BEE412D-6963-4531-B6A7-6A848026CED7}"/>
              </a:ext>
            </a:extLst>
          </p:cNvPr>
          <p:cNvGrpSpPr/>
          <p:nvPr/>
        </p:nvGrpSpPr>
        <p:grpSpPr>
          <a:xfrm>
            <a:off x="8223113" y="4487100"/>
            <a:ext cx="202500" cy="202500"/>
            <a:chOff x="572482" y="3529018"/>
            <a:chExt cx="270000" cy="270000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2F765CD0-AECE-41E5-A301-DDB16BC46900}"/>
                </a:ext>
              </a:extLst>
            </p:cNvPr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6DCBDAEA-9963-4900-BFA9-0516DE98EC71}"/>
                </a:ext>
              </a:extLst>
            </p:cNvPr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63" name="ZoneTexte 62">
            <a:extLst>
              <a:ext uri="{FF2B5EF4-FFF2-40B4-BE49-F238E27FC236}">
                <a16:creationId xmlns:a16="http://schemas.microsoft.com/office/drawing/2014/main" id="{DFAAB001-1D4C-490F-99A4-C550A2A24A8A}"/>
              </a:ext>
            </a:extLst>
          </p:cNvPr>
          <p:cNvSpPr txBox="1"/>
          <p:nvPr/>
        </p:nvSpPr>
        <p:spPr>
          <a:xfrm>
            <a:off x="8498882" y="3665537"/>
            <a:ext cx="2761079" cy="35336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fr-FR"/>
            </a:defPPr>
            <a:lvl1pPr marL="66675" indent="-66675">
              <a:lnSpc>
                <a:spcPts val="1050"/>
              </a:lnSpc>
              <a:defRPr sz="11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GB" dirty="0"/>
              <a:t>If improvements are done, we will decide to deploy the tool for our growers </a:t>
            </a:r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79213B8A-A68B-44EC-8DD7-E98FDFB1FE18}"/>
              </a:ext>
            </a:extLst>
          </p:cNvPr>
          <p:cNvGrpSpPr/>
          <p:nvPr/>
        </p:nvGrpSpPr>
        <p:grpSpPr>
          <a:xfrm>
            <a:off x="8223113" y="5289706"/>
            <a:ext cx="202500" cy="202500"/>
            <a:chOff x="572482" y="3529018"/>
            <a:chExt cx="270000" cy="270000"/>
          </a:xfrm>
        </p:grpSpPr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EBEE0C4D-0EB6-4F31-A86E-8471FC8668C6}"/>
                </a:ext>
              </a:extLst>
            </p:cNvPr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0410716D-81DE-41B5-852A-0028DD36C314}"/>
                </a:ext>
              </a:extLst>
            </p:cNvPr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68" name="Image 67">
            <a:extLst>
              <a:ext uri="{FF2B5EF4-FFF2-40B4-BE49-F238E27FC236}">
                <a16:creationId xmlns:a16="http://schemas.microsoft.com/office/drawing/2014/main" id="{C260720F-EAD4-44CD-AEF7-0C085C3461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360" y="182991"/>
            <a:ext cx="1039252" cy="964299"/>
          </a:xfrm>
          <a:prstGeom prst="rect">
            <a:avLst/>
          </a:prstGeom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9F5EC442-685B-43AE-8763-E0B352723162}"/>
              </a:ext>
            </a:extLst>
          </p:cNvPr>
          <p:cNvSpPr txBox="1"/>
          <p:nvPr/>
        </p:nvSpPr>
        <p:spPr>
          <a:xfrm>
            <a:off x="8498882" y="2920454"/>
            <a:ext cx="3051000" cy="494431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fr-FR"/>
            </a:defPPr>
            <a:lvl1pPr marL="66675" indent="-66675">
              <a:lnSpc>
                <a:spcPts val="1050"/>
              </a:lnSpc>
              <a:defRPr sz="11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GB" dirty="0"/>
              <a:t>The tool needs to be translated in Italian and to be recognized in Europe to convince our grower to use it 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6DD9660A-3E39-464E-AEDA-BBF5ECB5FC87}"/>
              </a:ext>
            </a:extLst>
          </p:cNvPr>
          <p:cNvSpPr txBox="1"/>
          <p:nvPr/>
        </p:nvSpPr>
        <p:spPr>
          <a:xfrm>
            <a:off x="4438744" y="4449925"/>
            <a:ext cx="2786370" cy="35336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fr-FR"/>
            </a:defPPr>
            <a:lvl1pPr marL="66675" indent="-66675">
              <a:lnSpc>
                <a:spcPts val="1050"/>
              </a:lnSpc>
              <a:defRPr sz="11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GB" dirty="0"/>
              <a:t>Too many questions about animal breeding (or crops) when not concerned 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5B959C-B3A3-4FC8-9171-0FAE64F18775}"/>
              </a:ext>
            </a:extLst>
          </p:cNvPr>
          <p:cNvSpPr txBox="1"/>
          <p:nvPr/>
        </p:nvSpPr>
        <p:spPr>
          <a:xfrm>
            <a:off x="8498882" y="4435966"/>
            <a:ext cx="2761079" cy="35336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fr-FR"/>
            </a:defPPr>
            <a:lvl1pPr marL="66675" indent="-66675">
              <a:lnSpc>
                <a:spcPts val="1050"/>
              </a:lnSpc>
              <a:defRPr sz="11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GB" dirty="0"/>
              <a:t>How to deploy the tool : every 3 years ? 10% of growers each year ? Etc.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C9E5B8A-43D6-4245-87A9-303CEE4B7CEF}"/>
              </a:ext>
            </a:extLst>
          </p:cNvPr>
          <p:cNvSpPr txBox="1"/>
          <p:nvPr/>
        </p:nvSpPr>
        <p:spPr>
          <a:xfrm>
            <a:off x="8498881" y="5244823"/>
            <a:ext cx="2761079" cy="35336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fr-FR"/>
            </a:defPPr>
            <a:lvl1pPr marL="66675" indent="-66675">
              <a:lnSpc>
                <a:spcPts val="1050"/>
              </a:lnSpc>
              <a:defRPr sz="11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GB" b="1" dirty="0"/>
              <a:t>Pink Lady® goal : to start deploying the tool in 2021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9288728-69EB-44D9-AA04-87541C5906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563" y="260575"/>
            <a:ext cx="4385100" cy="82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60550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Pink Lady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E71E6C"/>
      </a:accent1>
      <a:accent2>
        <a:srgbClr val="C5C5C5"/>
      </a:accent2>
      <a:accent3>
        <a:srgbClr val="ECF4DC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nk Lady">
      <a:majorFont>
        <a:latin typeface="DINCond-Bold"/>
        <a:ea typeface=""/>
        <a:cs typeface=""/>
      </a:majorFont>
      <a:minorFont>
        <a:latin typeface="DIN Pro Cond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000" dirty="0" smtClean="0">
            <a:latin typeface="Work Sans" pitchFamily="2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874</Words>
  <Application>Microsoft Office PowerPoint</Application>
  <PresentationFormat>Breitbild</PresentationFormat>
  <Paragraphs>118</Paragraphs>
  <Slides>7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3" baseType="lpstr">
      <vt:lpstr>Arial</vt:lpstr>
      <vt:lpstr>Calibri</vt:lpstr>
      <vt:lpstr>DIN Pro Cond Medium</vt:lpstr>
      <vt:lpstr>Wingdings</vt:lpstr>
      <vt:lpstr>Work Sans</vt:lpstr>
      <vt:lpstr>1_Thème Office</vt:lpstr>
      <vt:lpstr>PowerPoint-Präsentation</vt:lpstr>
      <vt:lpstr>AN APPLE </vt:lpstr>
      <vt:lpstr>AN ASSOCIATION-BASED MODEL</vt:lpstr>
      <vt:lpstr>GROWING AREAS</vt:lpstr>
      <vt:lpstr>Pink Lady® Commitment Charter</vt:lpstr>
      <vt:lpstr>Agro-ecological commitment </vt:lpstr>
      <vt:lpstr>Biodiversity Performance Tool</vt:lpstr>
    </vt:vector>
  </TitlesOfParts>
  <Company>LCI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ilescloupe</dc:creator>
  <cp:lastModifiedBy>Viktor Konitzer</cp:lastModifiedBy>
  <cp:revision>195</cp:revision>
  <cp:lastPrinted>2020-09-24T16:41:09Z</cp:lastPrinted>
  <dcterms:created xsi:type="dcterms:W3CDTF">2017-12-01T08:05:22Z</dcterms:created>
  <dcterms:modified xsi:type="dcterms:W3CDTF">2020-10-02T09:51:41Z</dcterms:modified>
</cp:coreProperties>
</file>