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tiff" ContentType="image/tif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9"/>
  </p:notesMasterIdLst>
  <p:sldIdLst>
    <p:sldId id="288" r:id="rId4"/>
    <p:sldId id="421" r:id="rId5"/>
    <p:sldId id="422" r:id="rId6"/>
    <p:sldId id="293" r:id="rId7"/>
    <p:sldId id="294" r:id="rId8"/>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 id="1" name="Tobias Ludes" initials="TL"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6FF"/>
    <a:srgbClr val="CCFFFF"/>
    <a:srgbClr val="CCECFF"/>
    <a:srgbClr val="CCCCFF"/>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9" autoAdjust="0"/>
    <p:restoredTop sz="62968" autoAdjust="0"/>
  </p:normalViewPr>
  <p:slideViewPr>
    <p:cSldViewPr>
      <p:cViewPr>
        <p:scale>
          <a:sx n="50" d="100"/>
          <a:sy n="50" d="100"/>
        </p:scale>
        <p:origin x="-4360" y="-880"/>
      </p:cViewPr>
      <p:guideLst>
        <p:guide orient="horz" pos="4065"/>
        <p:guide pos="3878"/>
      </p:guideLst>
    </p:cSldViewPr>
  </p:slideViewPr>
  <p:notesTextViewPr>
    <p:cViewPr>
      <p:scale>
        <a:sx n="1" d="1"/>
        <a:sy n="1" d="1"/>
      </p:scale>
      <p:origin x="0" y="6648"/>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commentAuthors" Target="commentAuthors.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notesMaster" Target="notesMasters/notesMaster1.xml"/><Relationship Id="rId10" Type="http://schemas.openxmlformats.org/officeDocument/2006/relationships/printerSettings" Target="printerSettings/printerSettings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31.05.19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c.europa.eu/food/plant/pesticides/sustainable_use_pesticides/ipm_en" TargetMode="External"/><Relationship Id="rId4" Type="http://schemas.openxmlformats.org/officeDocument/2006/relationships/hyperlink" Target="http://eur-lex.europa.eu/legal-content/EN/ALL/?uri=CELEX:02009L0128-20091125" TargetMode="External"/><Relationship Id="rId5" Type="http://schemas.openxmlformats.org/officeDocument/2006/relationships/hyperlink" Target="http://ec.europa.eu/food/audits-analysis/overview_reports/details.cfm?rep_id=114" TargetMode="External"/><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a:t>
            </a:fld>
            <a:endParaRPr lang="de-DE" dirty="0"/>
          </a:p>
        </p:txBody>
      </p:sp>
    </p:spTree>
    <p:extLst>
      <p:ext uri="{BB962C8B-B14F-4D97-AF65-F5344CB8AC3E}">
        <p14:creationId xmlns:p14="http://schemas.microsoft.com/office/powerpoint/2010/main" val="1505672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https://www.theguardian.com/us-news/2018/apr/30/fda-weedkiller-glyphosate-in-food-internal-emails</a:t>
            </a:r>
          </a:p>
          <a:p>
            <a:endParaRPr lang="de-DE" dirty="0" smtClean="0"/>
          </a:p>
          <a:p>
            <a:r>
              <a:rPr lang="de-DE" dirty="0" smtClean="0"/>
              <a:t>Wissenschaftler der US-Regierung haben einen </a:t>
            </a:r>
            <a:r>
              <a:rPr lang="de-DE" dirty="0" err="1" smtClean="0"/>
              <a:t>Unkrautvernichter</a:t>
            </a:r>
            <a:r>
              <a:rPr lang="de-DE" dirty="0" smtClean="0"/>
              <a:t> entdeckt, der mit Krebs in einer Reihe von häufig konsumierten Lebensmitteln in Verbindung </a:t>
            </a:r>
            <a:r>
              <a:rPr lang="de-DE" smtClean="0"/>
              <a:t>gebracht wird. </a:t>
            </a:r>
            <a:endParaRPr lang="de-DE" dirty="0" smtClean="0"/>
          </a:p>
          <a:p>
            <a:r>
              <a:rPr lang="de-DE" dirty="0" smtClean="0"/>
              <a:t>Die Food </a:t>
            </a:r>
            <a:r>
              <a:rPr lang="de-DE" dirty="0" err="1" smtClean="0"/>
              <a:t>and</a:t>
            </a:r>
            <a:r>
              <a:rPr lang="de-DE" dirty="0" smtClean="0"/>
              <a:t> Drug Administration (FDA) testet seit zwei Jahren Lebensmittelproben auf Rückstände von Glyphosat, dem Wirkstoff in Hunderten von weit verbreiteten </a:t>
            </a:r>
            <a:r>
              <a:rPr lang="de-DE" dirty="0" err="1" smtClean="0"/>
              <a:t>Herbizidprodukten</a:t>
            </a:r>
            <a:r>
              <a:rPr lang="de-DE" dirty="0" smtClean="0"/>
              <a:t>, hat aber noch keine offiziellen Ergebnisse veröffentlicht.</a:t>
            </a:r>
          </a:p>
          <a:p>
            <a:r>
              <a:rPr lang="de-DE" dirty="0" smtClean="0"/>
              <a:t>Aber die internen Dokumente, die durch den Guardian erhalten wurden, zeigen, dass die FDA Schwierigkeiten hatte, ein Lebensmittel zu finden, das keine Spuren des Pestizids enthält.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4026188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In Europa muss der Einsatz von Pestiziden dem integrierten Pflanzenschutz (IP) entsprechen. </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IP beinhaltet folgende Maßnahmenbereiche:</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1. Prävention und Bekämpfung von Krankheiten und Schädlingen</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2. Überwachung von Krankheiten und Schädlingen</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3. Entscheidungsfindung, ob eine Behandlung notwendig ist,</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    basierend auf wirtschaftlichen Schwellenwerten</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4. Nicht chemische Methoden sollten zuerst zur Bekämpfung von Krankheiten </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    und Schädlingen eingesetzt werden.</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5. Auswahl der Pestizide; die verwendeten Pestizide müssen so spezifisch wie möglich sein.</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6. Reduktion von Pestiziden auf ein Minimum</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7. Ameisenresistenzstrategien sind anzuwenden</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8. Bewertung des Erfolgs der eingesetzten Maßnahmen</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Zu den nicht chemischen Methoden zum Erhalt der Pflanzengesundheit (Punkt 4) gehören </a:t>
            </a:r>
            <a:r>
              <a:rPr lang="de-DE" sz="1200" kern="1200" dirty="0" err="1" smtClean="0">
                <a:solidFill>
                  <a:schemeClr val="tx1"/>
                </a:solidFill>
                <a:effectLst/>
                <a:latin typeface="+mn-lt"/>
                <a:ea typeface="+mn-ea"/>
                <a:cs typeface="+mn-cs"/>
              </a:rPr>
              <a:t>z.b.</a:t>
            </a:r>
            <a:r>
              <a:rPr lang="de-DE" sz="1200" kern="1200" dirty="0" smtClean="0">
                <a:solidFill>
                  <a:schemeClr val="tx1"/>
                </a:solidFill>
                <a:effectLst/>
                <a:latin typeface="+mn-lt"/>
                <a:ea typeface="+mn-ea"/>
                <a:cs typeface="+mn-cs"/>
              </a:rPr>
              <a:t> Fruchtfolgen, mechanische Bodenbearbeitung, Anpassung der Aussaatmengen und -tiefen sowie die biologischen Schädlingsbekämpfung.</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Fruchtfolge konzentriert sich z.B. auf die Reduzierung von Pflanzeninfektionen durch die Reduzierung von Ansammlungen von Insektenschädlingen, Unkräutern, Nematoden oder anderen </a:t>
            </a:r>
            <a:r>
              <a:rPr lang="de-DE" sz="1200" kern="1200" dirty="0" err="1" smtClean="0">
                <a:solidFill>
                  <a:schemeClr val="tx1"/>
                </a:solidFill>
                <a:effectLst/>
                <a:latin typeface="+mn-lt"/>
                <a:ea typeface="+mn-ea"/>
                <a:cs typeface="+mn-cs"/>
              </a:rPr>
              <a:t>bodenbürtigen</a:t>
            </a:r>
            <a:r>
              <a:rPr lang="de-DE" sz="1200" kern="1200" dirty="0" smtClean="0">
                <a:solidFill>
                  <a:schemeClr val="tx1"/>
                </a:solidFill>
                <a:effectLst/>
                <a:latin typeface="+mn-lt"/>
                <a:ea typeface="+mn-ea"/>
                <a:cs typeface="+mn-cs"/>
              </a:rPr>
              <a:t> Krankheiten. </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Prinzipien des IP muss dem Einsatz von Pestiziden vorangehen.</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Pestizide sollten nur dann eingesetzt werden, wenn Schädlinge und Krankheiten einen wirtschaftlichen Schwellenwert überschreiten. Die ausgebrachte Wirkstoffmenge muss dem Insekten-Befall und der Schädlingsart angepasst werden. Das präventive/kalendarische Spritzen, d.h. das Auftragen von Pestiziden ohne konkrete Krankheitssymptome, ist nach geltendem EU-Recht nicht zulässig. </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a:t>
            </a:r>
          </a:p>
          <a:p>
            <a:endParaRPr lang="en-US" sz="1200" b="1" u="sng" kern="1200" dirty="0" smtClean="0">
              <a:solidFill>
                <a:schemeClr val="tx1"/>
              </a:solidFill>
              <a:effectLst/>
              <a:latin typeface="+mn-lt"/>
              <a:ea typeface="+mn-ea"/>
              <a:cs typeface="+mn-cs"/>
            </a:endParaRPr>
          </a:p>
          <a:p>
            <a:r>
              <a:rPr lang="en-US" sz="1200" b="1" u="sng" kern="1200" dirty="0" err="1" smtClean="0">
                <a:solidFill>
                  <a:schemeClr val="tx1"/>
                </a:solidFill>
                <a:effectLst/>
                <a:latin typeface="+mn-lt"/>
                <a:ea typeface="+mn-ea"/>
                <a:cs typeface="+mn-cs"/>
              </a:rPr>
              <a:t>Integrierter</a:t>
            </a:r>
            <a:r>
              <a:rPr lang="en-US" sz="1200" b="1" u="sng" kern="1200" dirty="0" smtClean="0">
                <a:solidFill>
                  <a:schemeClr val="tx1"/>
                </a:solidFill>
                <a:effectLst/>
                <a:latin typeface="+mn-lt"/>
                <a:ea typeface="+mn-ea"/>
                <a:cs typeface="+mn-cs"/>
              </a:rPr>
              <a:t> </a:t>
            </a:r>
            <a:r>
              <a:rPr lang="en-US" sz="1200" b="1" u="sng" kern="1200" dirty="0" err="1" smtClean="0">
                <a:solidFill>
                  <a:schemeClr val="tx1"/>
                </a:solidFill>
                <a:effectLst/>
                <a:latin typeface="+mn-lt"/>
                <a:ea typeface="+mn-ea"/>
                <a:cs typeface="+mn-cs"/>
              </a:rPr>
              <a:t>Pflanzenschutz</a:t>
            </a:r>
            <a:r>
              <a:rPr lang="en-US" sz="1200" b="1" u="sng" kern="1200" baseline="0" dirty="0" smtClean="0">
                <a:solidFill>
                  <a:schemeClr val="tx1"/>
                </a:solidFill>
                <a:effectLst/>
                <a:latin typeface="+mn-lt"/>
                <a:ea typeface="+mn-ea"/>
                <a:cs typeface="+mn-cs"/>
              </a:rPr>
              <a:t> </a:t>
            </a:r>
            <a:r>
              <a:rPr lang="en-US" sz="1200" b="1" u="sng" kern="1200" dirty="0" smtClean="0">
                <a:solidFill>
                  <a:schemeClr val="tx1"/>
                </a:solidFill>
                <a:effectLst/>
                <a:latin typeface="+mn-lt"/>
                <a:ea typeface="+mn-ea"/>
                <a:cs typeface="+mn-cs"/>
              </a:rPr>
              <a:t>(IPM)</a:t>
            </a:r>
            <a:r>
              <a:rPr lang="en-US" sz="1200" b="1" kern="1200" dirty="0" smtClean="0">
                <a:solidFill>
                  <a:schemeClr val="tx1"/>
                </a:solidFill>
                <a:effectLst/>
                <a:latin typeface="+mn-lt"/>
                <a:ea typeface="+mn-ea"/>
                <a:cs typeface="+mn-cs"/>
              </a:rPr>
              <a:t> </a:t>
            </a:r>
            <a:endParaRPr lang="de-DE" sz="1200" b="1" kern="1200" dirty="0" smtClean="0">
              <a:solidFill>
                <a:schemeClr val="tx1"/>
              </a:solidFill>
              <a:effectLst/>
              <a:latin typeface="+mn-lt"/>
              <a:ea typeface="+mn-ea"/>
              <a:cs typeface="+mn-cs"/>
            </a:endParaRPr>
          </a:p>
          <a:p>
            <a:endParaRPr lang="en-US" sz="1200" b="1" u="sng" kern="1200" dirty="0" smtClean="0">
              <a:solidFill>
                <a:schemeClr val="tx1"/>
              </a:solidFill>
              <a:effectLst/>
              <a:latin typeface="+mn-lt"/>
              <a:ea typeface="+mn-ea"/>
              <a:cs typeface="+mn-cs"/>
            </a:endParaRPr>
          </a:p>
          <a:p>
            <a:r>
              <a:rPr lang="de-DE" sz="1200" b="1" u="sng" kern="1200" dirty="0" smtClean="0">
                <a:solidFill>
                  <a:schemeClr val="tx1"/>
                </a:solidFill>
                <a:effectLst/>
                <a:latin typeface="+mn-lt"/>
                <a:ea typeface="+mn-ea"/>
                <a:cs typeface="+mn-cs"/>
              </a:rPr>
              <a:t>Allgemeiner Überblick</a:t>
            </a:r>
            <a:r>
              <a:rPr lang="de-DE" sz="1200" b="1" u="sng" kern="1200" baseline="0" dirty="0" smtClean="0">
                <a:solidFill>
                  <a:schemeClr val="tx1"/>
                </a:solidFill>
                <a:effectLst/>
                <a:latin typeface="+mn-lt"/>
                <a:ea typeface="+mn-ea"/>
                <a:cs typeface="+mn-cs"/>
              </a:rPr>
              <a:t> </a:t>
            </a:r>
            <a:endParaRPr lang="de-DE" sz="1200" b="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Ein Eckpfeiler der Richtlinie ist die Förderung des IPM, für das in Anhang III der Richtlinie allgemeine Grundsätze festgelegt sind. Neben der Förderung des ökologischen Landbaus ist IPM eines der Instrumente welches für ein Schädlingsmanagement mit geringem Pestizideinsatz steht, und von allen professionellen Anwendern umgesetzt werden</a:t>
            </a:r>
            <a:r>
              <a:rPr lang="de-DE" sz="1200" kern="1200" baseline="0" dirty="0" smtClean="0">
                <a:solidFill>
                  <a:schemeClr val="tx1"/>
                </a:solidFill>
                <a:effectLst/>
                <a:latin typeface="+mn-lt"/>
                <a:ea typeface="+mn-ea"/>
                <a:cs typeface="+mn-cs"/>
              </a:rPr>
              <a:t> muss. </a:t>
            </a:r>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IPM beinhaltet einen integrierten Ansatz zur Vorbeugung und/oder Bekämpfung von Schädlingen durch die Nutzung aller verfügbaren Informationen, Instrumente und Methoden.</a:t>
            </a:r>
          </a:p>
          <a:p>
            <a:r>
              <a:rPr lang="de-DE" sz="1200" kern="1200" dirty="0" smtClean="0">
                <a:solidFill>
                  <a:schemeClr val="tx1"/>
                </a:solidFill>
                <a:effectLst/>
                <a:latin typeface="+mn-lt"/>
                <a:ea typeface="+mn-ea"/>
                <a:cs typeface="+mn-cs"/>
              </a:rPr>
              <a:t>IPM zielt darauf ab, den Einsatz von Pestiziden und anderen Bekämpfungsformen nur auf ein wirtschaftlich und ökologisch vertretbares Maß zu beschränken, das das Risiko für die menschliche Gesundheit und die Umwelt reduziert oder minimiert.</a:t>
            </a:r>
          </a:p>
          <a:p>
            <a:r>
              <a:rPr lang="de-DE" sz="1200" kern="1200" dirty="0" smtClean="0">
                <a:solidFill>
                  <a:schemeClr val="tx1"/>
                </a:solidFill>
                <a:effectLst/>
                <a:latin typeface="+mn-lt"/>
                <a:ea typeface="+mn-ea"/>
                <a:cs typeface="+mn-cs"/>
              </a:rPr>
              <a:t>Nachhaltige biologische, physikalische und andere nicht-chemische Methoden sind chemischen Methoden vorzuziehen, wenn sie eine zufriedenstellende Schädlingsbekämpfung ermöglichen.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Definition</a:t>
            </a:r>
            <a:endParaRPr lang="de-DE" sz="1200" b="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Integrierter Pflanzenschutz bedeutet eine sorgfältige Prüfung aller verfügbaren Pflanzenschutzmethoden und die anschließende Umsetzung geeigneter Maßnahmen, die die Entwicklung der Populationen von Schadorganismen verhindern und den Einsatz von Pflanzenschutzmitteln und anderen Formen der Bekämpfung auf einem wirtschaftlich und ökologisch vertretbaren Niveau halten und Risiken für die menschliche Gesundheit und die Umwelt verringern oder minimieren. Der integrierte Pflanzenschutz betont das Wachstum einer gesunden Kultur mit möglichst geringen Störungen der Agrarökosysteme und fördert natürliche Schädlingsbekämpfungsmechanismen. </a:t>
            </a:r>
          </a:p>
          <a:p>
            <a:endParaRPr lang="de-DE" sz="1200" b="1" u="sng" kern="1200" dirty="0" smtClean="0">
              <a:solidFill>
                <a:schemeClr val="tx1"/>
              </a:solidFill>
              <a:effectLst/>
              <a:latin typeface="+mn-lt"/>
              <a:ea typeface="+mn-ea"/>
              <a:cs typeface="+mn-cs"/>
            </a:endParaRPr>
          </a:p>
          <a:p>
            <a:r>
              <a:rPr lang="de-DE" sz="1200" b="1" u="sng" kern="1200" dirty="0" smtClean="0">
                <a:solidFill>
                  <a:schemeClr val="tx1"/>
                </a:solidFill>
                <a:effectLst/>
                <a:latin typeface="+mn-lt"/>
                <a:ea typeface="+mn-ea"/>
                <a:cs typeface="+mn-cs"/>
              </a:rPr>
              <a:t>Grundsätze</a:t>
            </a:r>
            <a:endParaRPr lang="de-DE" sz="1200" b="1" kern="1200" dirty="0" smtClean="0">
              <a:solidFill>
                <a:schemeClr val="tx1"/>
              </a:solidFill>
              <a:effectLst/>
              <a:latin typeface="+mn-lt"/>
              <a:ea typeface="+mn-ea"/>
              <a:cs typeface="+mn-cs"/>
            </a:endParaRPr>
          </a:p>
          <a:p>
            <a:pPr lvl="0"/>
            <a:r>
              <a:rPr lang="de-DE" sz="1200" kern="1200" dirty="0" smtClean="0">
                <a:solidFill>
                  <a:schemeClr val="tx1"/>
                </a:solidFill>
                <a:effectLst/>
                <a:latin typeface="+mn-lt"/>
                <a:ea typeface="+mn-ea"/>
                <a:cs typeface="+mn-cs"/>
              </a:rPr>
              <a:t>Die Vorbeugung und/oder Bekämpfung von Schadorganismen sollte erreicht oder unterstützt</a:t>
            </a:r>
            <a:r>
              <a:rPr lang="de-DE" sz="1200" kern="1200" baseline="0" dirty="0" smtClean="0">
                <a:solidFill>
                  <a:schemeClr val="tx1"/>
                </a:solidFill>
                <a:effectLst/>
                <a:latin typeface="+mn-lt"/>
                <a:ea typeface="+mn-ea"/>
                <a:cs typeface="+mn-cs"/>
              </a:rPr>
              <a:t> werden unter anderem durch: </a:t>
            </a:r>
          </a:p>
          <a:p>
            <a:pPr marL="171450" lvl="0" indent="-171450">
              <a:buFont typeface="Arial" panose="020B0604020202020204" pitchFamily="34" charset="0"/>
              <a:buChar char="•"/>
            </a:pPr>
            <a:r>
              <a:rPr lang="de-DE" sz="1200" kern="1200" baseline="0" dirty="0" smtClean="0">
                <a:solidFill>
                  <a:schemeClr val="tx1"/>
                </a:solidFill>
                <a:effectLst/>
                <a:latin typeface="+mn-lt"/>
                <a:ea typeface="+mn-ea"/>
                <a:cs typeface="+mn-cs"/>
              </a:rPr>
              <a:t>Fruchtfolge, </a:t>
            </a:r>
          </a:p>
          <a:p>
            <a:pPr marL="171450" lvl="0" indent="-171450">
              <a:buFont typeface="Arial" panose="020B0604020202020204" pitchFamily="34" charset="0"/>
              <a:buChar char="•"/>
            </a:pPr>
            <a:r>
              <a:rPr lang="de-DE" sz="1200" kern="1200" baseline="0" dirty="0" smtClean="0">
                <a:solidFill>
                  <a:schemeClr val="tx1"/>
                </a:solidFill>
                <a:effectLst/>
                <a:latin typeface="+mn-lt"/>
                <a:ea typeface="+mn-ea"/>
                <a:cs typeface="+mn-cs"/>
              </a:rPr>
              <a:t>Einsatz geeigneter Anbautechniken (z.B. veraltete Saatbett-Technik, Aussaatdaten und -dichten, Untersaat, konservierende Bodenbearbeitung, Beschneiden und Direktsaat),</a:t>
            </a:r>
          </a:p>
          <a:p>
            <a:pPr marL="171450" lvl="0" indent="-171450">
              <a:buFont typeface="Arial" panose="020B0604020202020204" pitchFamily="34" charset="0"/>
              <a:buChar char="•"/>
            </a:pPr>
            <a:r>
              <a:rPr lang="de-DE" sz="1200" kern="1200" baseline="0" dirty="0" smtClean="0">
                <a:solidFill>
                  <a:schemeClr val="tx1"/>
                </a:solidFill>
                <a:effectLst/>
                <a:latin typeface="+mn-lt"/>
                <a:ea typeface="+mn-ea"/>
                <a:cs typeface="+mn-cs"/>
              </a:rPr>
              <a:t>gegebenenfalls Verwendung von resistenten/toleranten Sorten und standardisiertem/zertifiziertem Saat- und Pflanzmaterial,</a:t>
            </a:r>
          </a:p>
          <a:p>
            <a:pPr marL="171450" lvl="0" indent="-171450">
              <a:buFont typeface="Arial" panose="020B0604020202020204" pitchFamily="34" charset="0"/>
              <a:buChar char="•"/>
            </a:pPr>
            <a:r>
              <a:rPr lang="de-DE" sz="1200" kern="1200" baseline="0" dirty="0" smtClean="0">
                <a:solidFill>
                  <a:schemeClr val="tx1"/>
                </a:solidFill>
                <a:effectLst/>
                <a:latin typeface="+mn-lt"/>
                <a:ea typeface="+mn-ea"/>
                <a:cs typeface="+mn-cs"/>
              </a:rPr>
              <a:t>Anwendung ausgewogener Dünge-, Kalk- und Bewässerungs-/Drainageverfahren,</a:t>
            </a:r>
          </a:p>
          <a:p>
            <a:pPr marL="171450" lvl="0" indent="-171450">
              <a:buFont typeface="Arial" panose="020B0604020202020204" pitchFamily="34" charset="0"/>
              <a:buChar char="•"/>
            </a:pPr>
            <a:r>
              <a:rPr lang="de-DE" sz="1200" kern="1200" baseline="0" dirty="0" smtClean="0">
                <a:solidFill>
                  <a:schemeClr val="tx1"/>
                </a:solidFill>
                <a:effectLst/>
                <a:latin typeface="+mn-lt"/>
                <a:ea typeface="+mn-ea"/>
                <a:cs typeface="+mn-cs"/>
              </a:rPr>
              <a:t>Verhinderung der Ausbreitung von Schadorganismen durch Hygienemaßnahmen (z.B. durch regelmäßige Reinigung von Maschinen und Geräten),</a:t>
            </a:r>
          </a:p>
          <a:p>
            <a:pPr marL="171450" lvl="0" indent="-171450">
              <a:buFont typeface="Arial" panose="020B0604020202020204" pitchFamily="34" charset="0"/>
              <a:buChar char="•"/>
            </a:pPr>
            <a:r>
              <a:rPr lang="de-DE" sz="1200" kern="1200" baseline="0" dirty="0" smtClean="0">
                <a:solidFill>
                  <a:schemeClr val="tx1"/>
                </a:solidFill>
                <a:effectLst/>
                <a:latin typeface="+mn-lt"/>
                <a:ea typeface="+mn-ea"/>
                <a:cs typeface="+mn-cs"/>
              </a:rPr>
              <a:t>Schutz und Stärkung wichtiger Nutzorganismen, z.B. durch geeignete Pflanzenschutzmaßnahmen oder die Nutzung ökologischer Infrastrukturen innerhalb und außerhalb von Produktionsstätten. </a:t>
            </a:r>
          </a:p>
          <a:p>
            <a:pPr marL="171450" lvl="0" indent="-171450">
              <a:buFont typeface="Arial" panose="020B0604020202020204" pitchFamily="34" charset="0"/>
              <a:buChar char="•"/>
            </a:pPr>
            <a:endParaRPr lang="de-DE" sz="1200" kern="1200" baseline="0" dirty="0" smtClean="0">
              <a:solidFill>
                <a:schemeClr val="tx1"/>
              </a:solidFill>
              <a:effectLst/>
              <a:latin typeface="+mn-lt"/>
              <a:ea typeface="+mn-ea"/>
              <a:cs typeface="+mn-cs"/>
            </a:endParaRPr>
          </a:p>
          <a:p>
            <a:pPr marL="0" lvl="0" indent="0">
              <a:buFont typeface="Arial" panose="020B0604020202020204" pitchFamily="34" charset="0"/>
              <a:buNone/>
            </a:pPr>
            <a:r>
              <a:rPr lang="de-DE" sz="1200" kern="1200" dirty="0" smtClean="0">
                <a:solidFill>
                  <a:schemeClr val="tx1"/>
                </a:solidFill>
                <a:effectLst/>
                <a:latin typeface="+mn-lt"/>
                <a:ea typeface="+mn-ea"/>
                <a:cs typeface="+mn-cs"/>
              </a:rPr>
              <a:t>Schadorganismen müssen, soweit verfügbar, mit geeigneten Methoden und Instrumenten überwacht werden. Zu diesen geeigneten Instrumenten sollten Beobachtungen vor Ort sowie, soweit möglich, wissenschaftlich fundierte Warn-, Prognose- und Früherkennungssysteme sowie die Einbeziehung von Empfehlungen von professionell qualifizierten Beratern gehören.</a:t>
            </a:r>
          </a:p>
          <a:p>
            <a:pPr marL="0" lvl="0" indent="0">
              <a:buFont typeface="Arial" panose="020B0604020202020204" pitchFamily="34" charset="0"/>
              <a:buNone/>
            </a:pPr>
            <a:endParaRPr lang="de-DE" sz="1200" kern="1200" dirty="0" smtClean="0">
              <a:solidFill>
                <a:schemeClr val="tx1"/>
              </a:solidFill>
              <a:effectLst/>
              <a:latin typeface="+mn-lt"/>
              <a:ea typeface="+mn-ea"/>
              <a:cs typeface="+mn-cs"/>
            </a:endParaRPr>
          </a:p>
          <a:p>
            <a:pPr marL="0" lvl="0" indent="0">
              <a:buFont typeface="Arial" panose="020B0604020202020204" pitchFamily="34" charset="0"/>
              <a:buNone/>
            </a:pPr>
            <a:r>
              <a:rPr lang="de-DE" sz="1200" kern="1200" dirty="0" smtClean="0">
                <a:solidFill>
                  <a:schemeClr val="tx1"/>
                </a:solidFill>
                <a:effectLst/>
                <a:latin typeface="+mn-lt"/>
                <a:ea typeface="+mn-ea"/>
                <a:cs typeface="+mn-cs"/>
              </a:rPr>
              <a:t>Auf der Grundlage der Ergebnisse der Überwachung muss der berufliche Anwender entscheiden, ob und wann er Pflanzenschutzmaßnahmen ergreifen möchte. Robuste und wissenschaftlich fundierte Schwellenwerte sind wesentliche Bestandteile der Entscheidungsfindung. Für Schadorganismen wurden Schwellenwerte</a:t>
            </a:r>
            <a:r>
              <a:rPr lang="de-DE" sz="1200" kern="1200" baseline="0" dirty="0" smtClean="0">
                <a:solidFill>
                  <a:schemeClr val="tx1"/>
                </a:solidFill>
                <a:effectLst/>
                <a:latin typeface="+mn-lt"/>
                <a:ea typeface="+mn-ea"/>
                <a:cs typeface="+mn-cs"/>
              </a:rPr>
              <a:t> für die Region, spezifische Gebiete, Kulturen und besondere klimatische Bedingungen festgelegt, die vor einer Behandlung berücksichtigt werden müssen. Nachhaltige biologische, physikalische und andere nicht-chemische Methoden sind chemischen Methoden vorzuziehen, wenn sie eine zufriedenstellende Schädlingsbekämpfung ermöglichen.</a:t>
            </a:r>
          </a:p>
          <a:p>
            <a:pPr marL="0" lvl="0" indent="0">
              <a:buFont typeface="Arial" panose="020B0604020202020204" pitchFamily="34" charset="0"/>
              <a:buNone/>
            </a:pPr>
            <a:endParaRPr lang="de-DE" sz="1200" kern="1200" dirty="0" smtClean="0">
              <a:solidFill>
                <a:schemeClr val="tx1"/>
              </a:solidFill>
              <a:effectLst/>
              <a:latin typeface="+mn-lt"/>
              <a:ea typeface="+mn-ea"/>
              <a:cs typeface="+mn-cs"/>
            </a:endParaRPr>
          </a:p>
          <a:p>
            <a:pPr lvl="0"/>
            <a:endParaRPr lang="de-DE" sz="1200" kern="1200" dirty="0" smtClean="0">
              <a:solidFill>
                <a:schemeClr val="tx1"/>
              </a:solidFill>
              <a:effectLst/>
              <a:latin typeface="+mn-lt"/>
              <a:ea typeface="+mn-ea"/>
              <a:cs typeface="+mn-cs"/>
            </a:endParaRPr>
          </a:p>
          <a:p>
            <a:pPr lvl="0"/>
            <a:r>
              <a:rPr lang="de-DE" sz="1200" kern="1200" dirty="0" smtClean="0">
                <a:solidFill>
                  <a:schemeClr val="tx1"/>
                </a:solidFill>
                <a:effectLst/>
                <a:latin typeface="+mn-lt"/>
                <a:ea typeface="+mn-ea"/>
                <a:cs typeface="+mn-cs"/>
              </a:rPr>
              <a:t>Die eingesetzten Pestizide müssen so spezifisch wie möglich für die Zielgruppe sein und die geringsten Nebenwirkungen auf die menschliche Gesundheit, Nichtzielorganismen und die Umwelt haben.</a:t>
            </a:r>
          </a:p>
          <a:p>
            <a:pPr lvl="0"/>
            <a:r>
              <a:rPr lang="de-DE" sz="1200" kern="1200" dirty="0" smtClean="0">
                <a:solidFill>
                  <a:schemeClr val="tx1"/>
                </a:solidFill>
                <a:effectLst/>
                <a:latin typeface="+mn-lt"/>
                <a:ea typeface="+mn-ea"/>
                <a:cs typeface="+mn-cs"/>
              </a:rPr>
              <a:t>Der berufliche Anwender sollte den Einsatz von Pestiziden und anderen Formen der Bekämpfung auf dem notwendigen Level halten, z.B. durch reduzierte Dosen, reduzierte Anwendungshäufigkeit oder Teilanwendungen, in der Erwägung, dass das Risiko des Bewuchs</a:t>
            </a:r>
            <a:r>
              <a:rPr lang="de-DE" sz="1200" kern="1200" baseline="0" dirty="0" smtClean="0">
                <a:solidFill>
                  <a:schemeClr val="tx1"/>
                </a:solidFill>
                <a:effectLst/>
                <a:latin typeface="+mn-lt"/>
                <a:ea typeface="+mn-ea"/>
                <a:cs typeface="+mn-cs"/>
              </a:rPr>
              <a:t> </a:t>
            </a:r>
            <a:r>
              <a:rPr lang="de-DE" sz="1200" kern="1200" dirty="0" smtClean="0">
                <a:solidFill>
                  <a:schemeClr val="tx1"/>
                </a:solidFill>
                <a:effectLst/>
                <a:latin typeface="+mn-lt"/>
                <a:ea typeface="+mn-ea"/>
                <a:cs typeface="+mn-cs"/>
              </a:rPr>
              <a:t> akzeptabel ist und sie das Risiko für die Entwicklung von Resistenzen bei den Schadorganismen nicht erhöhen. Ist das Risiko einer Resistenz gegen eine Pflanzenschutzmaßnahme bekannt und erfordert der Befall mit Schadorganismen eine wiederholte Anwendung von Pestiziden, so sollten verfügbare Antiresistenzstrategien angewandt werden, um die Wirksamkeit der Produkte zu erhalten. Dies kann die Verwendung mehrerer Pestizide mit unterschiedlichen Wirkungsweisen beinhalten.</a:t>
            </a:r>
          </a:p>
          <a:p>
            <a:pPr lvl="0"/>
            <a:r>
              <a:rPr lang="de-DE" sz="1200" kern="1200" dirty="0" smtClean="0">
                <a:solidFill>
                  <a:schemeClr val="tx1"/>
                </a:solidFill>
                <a:effectLst/>
                <a:latin typeface="+mn-lt"/>
                <a:ea typeface="+mn-ea"/>
                <a:cs typeface="+mn-cs"/>
              </a:rPr>
              <a:t>Anhand der Aufzeichnungen über den Einsatz von Pestiziden und die Überwachung von Schadorganismen sollte der professionelle Anwender den Erfolg der angewandten Pflanzenschutzmaßnahmen überprüfen.</a:t>
            </a:r>
          </a:p>
          <a:p>
            <a:pPr lvl="0"/>
            <a:endParaRPr lang="de-DE" sz="1200" kern="1200" dirty="0" smtClean="0">
              <a:solidFill>
                <a:schemeClr val="tx1"/>
              </a:solidFill>
              <a:effectLst/>
              <a:latin typeface="+mn-lt"/>
              <a:ea typeface="+mn-ea"/>
              <a:cs typeface="+mn-cs"/>
            </a:endParaRPr>
          </a:p>
          <a:p>
            <a:r>
              <a:rPr lang="fr-FR" sz="1200" u="sng" kern="1200" dirty="0" smtClean="0">
                <a:solidFill>
                  <a:schemeClr val="tx1"/>
                </a:solidFill>
                <a:effectLst/>
                <a:latin typeface="+mn-lt"/>
                <a:ea typeface="+mn-ea"/>
                <a:cs typeface="+mn-cs"/>
              </a:rPr>
              <a:t>(Quelle: </a:t>
            </a:r>
            <a:r>
              <a:rPr lang="fr-FR" sz="1200" u="sng" kern="1200" dirty="0" smtClean="0">
                <a:solidFill>
                  <a:schemeClr val="tx1"/>
                </a:solidFill>
                <a:effectLst/>
                <a:latin typeface="+mn-lt"/>
                <a:ea typeface="+mn-ea"/>
                <a:cs typeface="+mn-cs"/>
                <a:hlinkClick r:id="rId3"/>
              </a:rPr>
              <a:t>ec.europa.eu/</a:t>
            </a:r>
            <a:r>
              <a:rPr lang="fr-FR" sz="1200" u="sng" kern="1200" dirty="0" err="1" smtClean="0">
                <a:solidFill>
                  <a:schemeClr val="tx1"/>
                </a:solidFill>
                <a:effectLst/>
                <a:latin typeface="+mn-lt"/>
                <a:ea typeface="+mn-ea"/>
                <a:cs typeface="+mn-cs"/>
                <a:hlinkClick r:id="rId3"/>
              </a:rPr>
              <a:t>food</a:t>
            </a:r>
            <a:r>
              <a:rPr lang="fr-FR" sz="1200" u="sng" kern="1200" dirty="0" smtClean="0">
                <a:solidFill>
                  <a:schemeClr val="tx1"/>
                </a:solidFill>
                <a:effectLst/>
                <a:latin typeface="+mn-lt"/>
                <a:ea typeface="+mn-ea"/>
                <a:cs typeface="+mn-cs"/>
                <a:hlinkClick r:id="rId3"/>
              </a:rPr>
              <a:t>/plant/pesticides/</a:t>
            </a:r>
            <a:r>
              <a:rPr lang="fr-FR" sz="1200" u="sng" kern="1200" dirty="0" err="1" smtClean="0">
                <a:solidFill>
                  <a:schemeClr val="tx1"/>
                </a:solidFill>
                <a:effectLst/>
                <a:latin typeface="+mn-lt"/>
                <a:ea typeface="+mn-ea"/>
                <a:cs typeface="+mn-cs"/>
                <a:hlinkClick r:id="rId3"/>
              </a:rPr>
              <a:t>sustainable_use_pesticides</a:t>
            </a:r>
            <a:r>
              <a:rPr lang="fr-FR" sz="1200" kern="1200" dirty="0" smtClean="0">
                <a:solidFill>
                  <a:schemeClr val="tx1"/>
                </a:solidFill>
                <a:effectLst/>
                <a:latin typeface="+mn-lt"/>
                <a:ea typeface="+mn-ea"/>
                <a:cs typeface="+mn-cs"/>
              </a:rPr>
              <a:t>)</a:t>
            </a:r>
            <a:r>
              <a:rPr lang="de-DE" sz="1050" kern="1200" dirty="0" smtClean="0">
                <a:solidFill>
                  <a:schemeClr val="tx1"/>
                </a:solidFill>
                <a:effectLst/>
                <a:latin typeface="+mn-lt"/>
                <a:ea typeface="+mn-ea"/>
                <a:cs typeface="+mn-cs"/>
              </a:rPr>
              <a:t> </a:t>
            </a:r>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 </a:t>
            </a:r>
          </a:p>
          <a:p>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r>
              <a:rPr lang="en-US" sz="1200" b="1" u="sng" kern="1200" dirty="0" err="1" smtClean="0">
                <a:solidFill>
                  <a:schemeClr val="tx1"/>
                </a:solidFill>
                <a:effectLst/>
                <a:latin typeface="+mn-lt"/>
                <a:ea typeface="+mn-ea"/>
                <a:cs typeface="+mn-cs"/>
              </a:rPr>
              <a:t>Pflanzenschutzrichtlinie</a:t>
            </a:r>
            <a:r>
              <a:rPr lang="en-US" sz="1200" b="1" u="sng" kern="1200" dirty="0" smtClean="0">
                <a:solidFill>
                  <a:schemeClr val="tx1"/>
                </a:solidFill>
                <a:effectLst/>
                <a:latin typeface="+mn-lt"/>
                <a:ea typeface="+mn-ea"/>
                <a:cs typeface="+mn-cs"/>
              </a:rPr>
              <a:t> der EU</a:t>
            </a:r>
          </a:p>
          <a:p>
            <a:r>
              <a:rPr lang="en-US" sz="1200" kern="1200" dirty="0" smtClean="0">
                <a:solidFill>
                  <a:schemeClr val="tx1"/>
                </a:solidFill>
                <a:effectLst/>
                <a:latin typeface="+mn-lt"/>
                <a:ea typeface="+mn-ea"/>
                <a:cs typeface="+mn-cs"/>
              </a:rPr>
              <a:t>„</a:t>
            </a:r>
            <a:r>
              <a:rPr lang="en-US" sz="1200" u="sng" kern="1200" dirty="0" smtClean="0">
                <a:solidFill>
                  <a:schemeClr val="tx1"/>
                </a:solidFill>
                <a:effectLst/>
                <a:latin typeface="+mn-lt"/>
                <a:ea typeface="+mn-ea"/>
                <a:cs typeface="+mn-cs"/>
                <a:hlinkClick r:id="rId4"/>
              </a:rPr>
              <a:t>Directive 2009/128/EC</a:t>
            </a:r>
            <a:r>
              <a:rPr lang="en-US" sz="1200" kern="1200" dirty="0" smtClean="0">
                <a:solidFill>
                  <a:schemeClr val="tx1"/>
                </a:solidFill>
                <a:effectLst/>
                <a:latin typeface="+mn-lt"/>
                <a:ea typeface="+mn-ea"/>
                <a:cs typeface="+mn-cs"/>
              </a:rPr>
              <a:t> </a:t>
            </a:r>
            <a:r>
              <a:rPr lang="de-DE" sz="1200" kern="1200" dirty="0" smtClean="0">
                <a:solidFill>
                  <a:schemeClr val="tx1"/>
                </a:solidFill>
                <a:effectLst/>
                <a:latin typeface="+mn-lt"/>
                <a:ea typeface="+mn-ea"/>
                <a:cs typeface="+mn-cs"/>
              </a:rPr>
              <a:t>Die "Pestizidrichtlinie" zielt auf einen nachhaltigen Einsatz von Pestiziden in der EU ab, indem sie die Risiken und Auswirkungen des Pestizideinsatzes auf die menschliche Gesundheit und die Umwelt verringert und den Einsatz von integriertem Pflanzenschutz (IPM) und alternativen Ansätzen oder Techniken, wie beispielsweise nicht-chemischen Alternativen zu Pestiziden, fördert. Die Mitgliedstaaten haben nationale Aktionspläne zur Umsetzung des in der Richtlinie festgelegten Maßnahmenpakets aufgestellt. Die wichtigsten Maßnahmen betreffen die Schulung der Anwender, Berater und Vertreiber von Pestiziden, die Inspektion von Pestizidausbringungsgeräten, das Verbot des Sprühens aus der Luft, die Einschränkung des Pestizideinsatzes in sensiblen Gebieten sowie die Information und Sensibilisierung über Pestizidrisiken. Die Mitgliedstaaten müssen auch den integrierten Pflanzenschutz fördern, für den Sie in Anhang III der Richtlinie allgemeine Grundsätze finden.</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b="1" u="sng" kern="1200" dirty="0" smtClean="0">
              <a:solidFill>
                <a:schemeClr val="tx1"/>
              </a:solidFill>
              <a:effectLst/>
              <a:latin typeface="+mn-lt"/>
              <a:ea typeface="+mn-ea"/>
              <a:cs typeface="+mn-cs"/>
            </a:endParaRPr>
          </a:p>
          <a:p>
            <a:r>
              <a:rPr lang="de-DE" sz="1200" b="1" u="sng" kern="1200" dirty="0" smtClean="0">
                <a:solidFill>
                  <a:schemeClr val="tx1"/>
                </a:solidFill>
                <a:effectLst/>
                <a:latin typeface="+mn-lt"/>
                <a:ea typeface="+mn-ea"/>
                <a:cs typeface="+mn-cs"/>
              </a:rPr>
              <a:t>Hauptaktionen</a:t>
            </a:r>
            <a:endParaRPr lang="de-DE" sz="1200" b="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Mitgliedstaaten waren verpflichtet, nationale Aktionspläne (NAP) zur ersten Umsetzung der Richtlinie bis November 2012 zu verabschieden. Diese Pläne sollten quantitative Ziele, Vorgaben, Messungen und Zeitpläne enthalten, um die Risiken und Auswirkungen des Pestizideinsatzes zu verringern. Sie sollten diese Pläne mindestens alle fünf Jahre überprüfen. In der Richtlinie werden spezifische Maßnahmen festgelegt, die die Mitgliedstaaten in ihre Pläne für eine ordnungsgemäße Umsetzung aufnehmen müssen. Die wichtigsten Maßnahmen betreffen</a:t>
            </a:r>
          </a:p>
          <a:p>
            <a:r>
              <a:rPr lang="de-DE" sz="1200" kern="1200" dirty="0" smtClean="0">
                <a:solidFill>
                  <a:schemeClr val="tx1"/>
                </a:solidFill>
                <a:effectLst/>
                <a:latin typeface="+mn-lt"/>
                <a:ea typeface="+mn-ea"/>
                <a:cs typeface="+mn-cs"/>
              </a:rPr>
              <a:t>Schulung von Anwendern, Beratern und Vertriebspartnern</a:t>
            </a:r>
          </a:p>
          <a:p>
            <a:r>
              <a:rPr lang="de-DE" sz="1200" kern="1200" dirty="0" smtClean="0">
                <a:solidFill>
                  <a:schemeClr val="tx1"/>
                </a:solidFill>
                <a:effectLst/>
                <a:latin typeface="+mn-lt"/>
                <a:ea typeface="+mn-ea"/>
                <a:cs typeface="+mn-cs"/>
              </a:rPr>
              <a:t>Inspektion von Pestizidausbringungsgeräten</a:t>
            </a:r>
          </a:p>
          <a:p>
            <a:r>
              <a:rPr lang="de-DE" sz="1200" kern="1200" dirty="0" smtClean="0">
                <a:solidFill>
                  <a:schemeClr val="tx1"/>
                </a:solidFill>
                <a:effectLst/>
                <a:latin typeface="+mn-lt"/>
                <a:ea typeface="+mn-ea"/>
                <a:cs typeface="+mn-cs"/>
              </a:rPr>
              <a:t>das Verbot des Sprühens aus der Luft</a:t>
            </a:r>
          </a:p>
          <a:p>
            <a:r>
              <a:rPr lang="de-DE" sz="1200" kern="1200" dirty="0" smtClean="0">
                <a:solidFill>
                  <a:schemeClr val="tx1"/>
                </a:solidFill>
                <a:effectLst/>
                <a:latin typeface="+mn-lt"/>
                <a:ea typeface="+mn-ea"/>
                <a:cs typeface="+mn-cs"/>
              </a:rPr>
              <a:t>Begrenzung des Pestizideinsatzes in sensiblen Bereichen</a:t>
            </a:r>
          </a:p>
          <a:p>
            <a:r>
              <a:rPr lang="de-DE" sz="1200" kern="1200" dirty="0" smtClean="0">
                <a:solidFill>
                  <a:schemeClr val="tx1"/>
                </a:solidFill>
                <a:effectLst/>
                <a:latin typeface="+mn-lt"/>
                <a:ea typeface="+mn-ea"/>
                <a:cs typeface="+mn-cs"/>
              </a:rPr>
              <a:t>Information und Sensibilisierung über Pestizidrisiken</a:t>
            </a:r>
          </a:p>
          <a:p>
            <a:r>
              <a:rPr lang="de-DE" sz="1200" kern="1200" dirty="0" smtClean="0">
                <a:solidFill>
                  <a:schemeClr val="tx1"/>
                </a:solidFill>
                <a:effectLst/>
                <a:latin typeface="+mn-lt"/>
                <a:ea typeface="+mn-ea"/>
                <a:cs typeface="+mn-cs"/>
              </a:rPr>
              <a:t>Systeme zur Erfassung von Informationen über akute Vergiftungsfälle mit Pestiziden sowie Entwicklungen bei chronischen Vergiftungen, soweit verfügbar".</a:t>
            </a:r>
          </a:p>
          <a:p>
            <a:r>
              <a:rPr lang="en-GB" sz="1200" kern="1200" dirty="0" smtClean="0">
                <a:solidFill>
                  <a:schemeClr val="tx1"/>
                </a:solidFill>
                <a:effectLst/>
                <a:latin typeface="+mn-lt"/>
                <a:ea typeface="+mn-ea"/>
                <a:cs typeface="+mn-cs"/>
              </a:rPr>
              <a:t>(</a:t>
            </a:r>
            <a:r>
              <a:rPr lang="en-GB" sz="1200" kern="1200" dirty="0" err="1" smtClean="0">
                <a:solidFill>
                  <a:schemeClr val="tx1"/>
                </a:solidFill>
                <a:effectLst/>
                <a:latin typeface="+mn-lt"/>
                <a:ea typeface="+mn-ea"/>
                <a:cs typeface="+mn-cs"/>
              </a:rPr>
              <a:t>Quelle</a:t>
            </a:r>
            <a:r>
              <a:rPr lang="en-GB" sz="1200" kern="1200" dirty="0" smtClean="0">
                <a:solidFill>
                  <a:schemeClr val="tx1"/>
                </a:solidFill>
                <a:effectLst/>
                <a:latin typeface="+mn-lt"/>
                <a:ea typeface="+mn-ea"/>
                <a:cs typeface="+mn-cs"/>
              </a:rPr>
              <a:t>: ec.europa.eu/food/plant/pesticides/</a:t>
            </a:r>
            <a:r>
              <a:rPr lang="en-GB" sz="1200" kern="1200" dirty="0" err="1" smtClean="0">
                <a:solidFill>
                  <a:schemeClr val="tx1"/>
                </a:solidFill>
                <a:effectLst/>
                <a:latin typeface="+mn-lt"/>
                <a:ea typeface="+mn-ea"/>
                <a:cs typeface="+mn-cs"/>
              </a:rPr>
              <a:t>sustainable_use_pesticides</a:t>
            </a:r>
            <a:r>
              <a:rPr lang="en-GB" sz="1200" kern="1200" dirty="0" smtClean="0">
                <a:solidFill>
                  <a:schemeClr val="tx1"/>
                </a:solidFill>
                <a:effectLst/>
                <a:latin typeface="+mn-lt"/>
                <a:ea typeface="+mn-ea"/>
                <a:cs typeface="+mn-cs"/>
              </a:rPr>
              <a:t>)</a:t>
            </a:r>
            <a:endParaRPr lang="de-DE" sz="1200" kern="1200" dirty="0" smtClean="0">
              <a:solidFill>
                <a:schemeClr val="tx1"/>
              </a:solidFill>
              <a:effectLst/>
              <a:latin typeface="+mn-lt"/>
              <a:ea typeface="+mn-ea"/>
              <a:cs typeface="+mn-cs"/>
            </a:endParaRPr>
          </a:p>
          <a:p>
            <a:endParaRPr lang="en-US" sz="1200" b="1" u="sng"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Stand</a:t>
            </a:r>
            <a:r>
              <a:rPr lang="en-US" sz="1200" b="1" u="sng" kern="1200" baseline="0" dirty="0" smtClean="0">
                <a:solidFill>
                  <a:schemeClr val="tx1"/>
                </a:solidFill>
                <a:effectLst/>
                <a:latin typeface="+mn-lt"/>
                <a:ea typeface="+mn-ea"/>
                <a:cs typeface="+mn-cs"/>
              </a:rPr>
              <a:t> der </a:t>
            </a:r>
            <a:r>
              <a:rPr lang="en-US" sz="1200" b="1" u="sng" kern="1200" baseline="0" dirty="0" err="1" smtClean="0">
                <a:solidFill>
                  <a:schemeClr val="tx1"/>
                </a:solidFill>
                <a:effectLst/>
                <a:latin typeface="+mn-lt"/>
                <a:ea typeface="+mn-ea"/>
                <a:cs typeface="+mn-cs"/>
              </a:rPr>
              <a:t>Umsetzung</a:t>
            </a:r>
            <a:r>
              <a:rPr lang="en-US" sz="1200" b="1" u="sng" kern="1200" baseline="0" dirty="0" smtClean="0">
                <a:solidFill>
                  <a:schemeClr val="tx1"/>
                </a:solidFill>
                <a:effectLst/>
                <a:latin typeface="+mn-lt"/>
                <a:ea typeface="+mn-ea"/>
                <a:cs typeface="+mn-cs"/>
              </a:rPr>
              <a:t> in </a:t>
            </a:r>
            <a:r>
              <a:rPr lang="en-US" sz="1200" b="1" u="sng" kern="1200" dirty="0" smtClean="0">
                <a:solidFill>
                  <a:schemeClr val="tx1"/>
                </a:solidFill>
                <a:effectLst/>
                <a:latin typeface="+mn-lt"/>
                <a:ea typeface="+mn-ea"/>
                <a:cs typeface="+mn-cs"/>
              </a:rPr>
              <a:t>Europe</a:t>
            </a:r>
            <a:endParaRPr lang="de-DE" sz="1200" b="1" kern="1200" dirty="0" smtClean="0">
              <a:solidFill>
                <a:schemeClr val="tx1"/>
              </a:solidFill>
              <a:effectLst/>
              <a:latin typeface="+mn-lt"/>
              <a:ea typeface="+mn-ea"/>
              <a:cs typeface="+mn-cs"/>
            </a:endParaRPr>
          </a:p>
          <a:p>
            <a:r>
              <a:rPr lang="de-DE" sz="1200" b="1" kern="1200" dirty="0" smtClean="0">
                <a:solidFill>
                  <a:schemeClr val="tx1"/>
                </a:solidFill>
                <a:effectLst/>
                <a:latin typeface="+mn-lt"/>
                <a:ea typeface="+mn-ea"/>
                <a:cs typeface="+mn-cs"/>
              </a:rPr>
              <a:t>Der im Oktober 2017 veröffentlichte Bericht der Kommission</a:t>
            </a:r>
            <a:r>
              <a:rPr lang="de-DE"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t>
            </a:r>
            <a:r>
              <a:rPr lang="en-US" sz="1200" b="1" u="sng" kern="1200" dirty="0" smtClean="0">
                <a:solidFill>
                  <a:schemeClr val="tx1"/>
                </a:solidFill>
                <a:effectLst/>
                <a:latin typeface="+mn-lt"/>
                <a:ea typeface="+mn-ea"/>
                <a:cs typeface="+mn-cs"/>
                <a:hlinkClick r:id="rId5"/>
              </a:rPr>
              <a:t>ec.europa.eu/food/audits-analysis/</a:t>
            </a:r>
            <a:r>
              <a:rPr lang="en-US" sz="1200" b="1" u="sng" kern="1200" dirty="0" err="1" smtClean="0">
                <a:solidFill>
                  <a:schemeClr val="tx1"/>
                </a:solidFill>
                <a:effectLst/>
                <a:latin typeface="+mn-lt"/>
                <a:ea typeface="+mn-ea"/>
                <a:cs typeface="+mn-cs"/>
                <a:hlinkClick r:id="rId5"/>
              </a:rPr>
              <a:t>overview_reports</a:t>
            </a:r>
            <a:r>
              <a:rPr lang="en-US" sz="1200" b="1" u="sng" kern="1200" dirty="0" smtClean="0">
                <a:solidFill>
                  <a:schemeClr val="tx1"/>
                </a:solidFill>
                <a:effectLst/>
                <a:latin typeface="+mn-lt"/>
                <a:ea typeface="+mn-ea"/>
                <a:cs typeface="+mn-cs"/>
                <a:hlinkClick r:id="rId5"/>
              </a:rPr>
              <a:t>/</a:t>
            </a:r>
            <a:r>
              <a:rPr lang="en-US" sz="1200" b="1" u="sng" kern="1200" dirty="0" err="1" smtClean="0">
                <a:solidFill>
                  <a:schemeClr val="tx1"/>
                </a:solidFill>
                <a:effectLst/>
                <a:latin typeface="+mn-lt"/>
                <a:ea typeface="+mn-ea"/>
                <a:cs typeface="+mn-cs"/>
                <a:hlinkClick r:id="rId5"/>
              </a:rPr>
              <a:t>details.cfm?rep_id</a:t>
            </a:r>
            <a:r>
              <a:rPr lang="en-US" sz="1200" b="1" u="sng" kern="1200" dirty="0" smtClean="0">
                <a:solidFill>
                  <a:schemeClr val="tx1"/>
                </a:solidFill>
                <a:effectLst/>
                <a:latin typeface="+mn-lt"/>
                <a:ea typeface="+mn-ea"/>
                <a:cs typeface="+mn-cs"/>
                <a:hlinkClick r:id="rId5"/>
              </a:rPr>
              <a:t>=114</a:t>
            </a:r>
            <a:r>
              <a:rPr lang="en-US" sz="1200" b="1" kern="1200" dirty="0" smtClean="0">
                <a:solidFill>
                  <a:schemeClr val="tx1"/>
                </a:solidFill>
                <a:effectLst/>
                <a:latin typeface="+mn-lt"/>
                <a:ea typeface="+mn-ea"/>
                <a:cs typeface="+mn-cs"/>
              </a:rPr>
              <a:t>) </a:t>
            </a:r>
            <a:r>
              <a:rPr lang="de-DE" sz="1200" b="1" kern="1200" dirty="0" smtClean="0">
                <a:solidFill>
                  <a:schemeClr val="tx1"/>
                </a:solidFill>
                <a:effectLst/>
                <a:latin typeface="+mn-lt"/>
                <a:ea typeface="+mn-ea"/>
                <a:cs typeface="+mn-cs"/>
              </a:rPr>
              <a:t>deutet auf eine zögerliche und verzögerte Umsetzung der Pestizidrichtlinie in den Mitgliedsstaaten hin. </a:t>
            </a:r>
            <a:r>
              <a:rPr lang="de-DE" sz="1200" b="0" kern="1200" dirty="0" smtClean="0">
                <a:solidFill>
                  <a:schemeClr val="tx1"/>
                </a:solidFill>
                <a:effectLst/>
                <a:latin typeface="+mn-lt"/>
                <a:ea typeface="+mn-ea"/>
                <a:cs typeface="+mn-cs"/>
              </a:rPr>
              <a:t>Die Mitgliedstaaten haben schließlich nationale Aktionspläne (NAP) verabschiedet, die in vielen Fällen mit erheblichen Verzögerungen und erkennbaren Unterschieden in Bezug auf Vollständigkeit und Umfang einhergingen. Nur fünf NAPs setzten messbare Ziele, was im Sinne der Richtlinie war. Vier davon beziehen sich auf die Risikominderung und nur eine auf</a:t>
            </a:r>
            <a:r>
              <a:rPr lang="de-DE" sz="1200" b="0" kern="1200" baseline="0" dirty="0" smtClean="0">
                <a:solidFill>
                  <a:schemeClr val="tx1"/>
                </a:solidFill>
                <a:effectLst/>
                <a:latin typeface="+mn-lt"/>
                <a:ea typeface="+mn-ea"/>
                <a:cs typeface="+mn-cs"/>
              </a:rPr>
              <a:t> eine reduzierte Nutzung. IPM ist ein Eckpfeiler der Richtlinie, aber die Mitgliedstaaten überprüfen nicht systematisch die Einhaltung der Grundsätze von IPM auf der Ebene der einzelnen Erzeuger. Darüber hinaus haben die Mitgliedstaaten noch keine klaren Kriterien festgelegt, um sicherzustellen, dass die allgemeinen Grundsätze des IPM von allen berufliche Anwender umgesetzt werden. Beobachtende Organisationen, wie das Pestizid-Aktionsnetzwerk, gehen davon aus, dass die Kommission diese Vielfalt nicht akzeptieren wird und auf der ordnungsgemäßen Umsetzung der Pestizidrichtlinie bestehen wird, hier sind Vertragsverletzungsverfahren zu erwarten. </a:t>
            </a:r>
          </a:p>
          <a:p>
            <a:endParaRPr lang="de-DE" sz="1200" b="0" kern="1200" baseline="0" dirty="0" smtClean="0">
              <a:solidFill>
                <a:schemeClr val="tx1"/>
              </a:solidFill>
              <a:effectLst/>
              <a:latin typeface="+mn-lt"/>
              <a:ea typeface="+mn-ea"/>
              <a:cs typeface="+mn-cs"/>
            </a:endParaRPr>
          </a:p>
          <a:p>
            <a:r>
              <a:rPr lang="de-DE" sz="1200" b="0" kern="1200" dirty="0" smtClean="0">
                <a:solidFill>
                  <a:schemeClr val="tx1"/>
                </a:solidFill>
                <a:effectLst/>
                <a:latin typeface="+mn-lt"/>
                <a:ea typeface="+mn-ea"/>
                <a:cs typeface="+mn-cs"/>
              </a:rPr>
              <a:t> </a:t>
            </a:r>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2920108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smtClean="0">
                <a:solidFill>
                  <a:schemeClr val="tx1"/>
                </a:solidFill>
                <a:effectLst/>
                <a:latin typeface="+mn-lt"/>
                <a:ea typeface="+mn-ea"/>
                <a:cs typeface="+mn-cs"/>
              </a:rPr>
              <a:t>Weitere Empfehlungen:</a:t>
            </a:r>
            <a:r>
              <a:rPr lang="de-DE" sz="1200" b="1" kern="1200" baseline="0" dirty="0" smtClean="0">
                <a:solidFill>
                  <a:schemeClr val="tx1"/>
                </a:solidFill>
                <a:effectLst/>
                <a:latin typeface="+mn-lt"/>
                <a:ea typeface="+mn-ea"/>
                <a:cs typeface="+mn-cs"/>
              </a:rPr>
              <a:t> </a:t>
            </a:r>
            <a:endParaRPr lang="de-DE" sz="1200" b="1" kern="1200" dirty="0" smtClean="0">
              <a:solidFill>
                <a:schemeClr val="tx1"/>
              </a:solidFill>
              <a:effectLst/>
              <a:latin typeface="+mn-lt"/>
              <a:ea typeface="+mn-ea"/>
              <a:cs typeface="+mn-cs"/>
            </a:endParaRPr>
          </a:p>
          <a:p>
            <a:endParaRPr lang="de-DE" sz="1200" b="1" kern="1200" dirty="0" smtClean="0">
              <a:solidFill>
                <a:schemeClr val="tx1"/>
              </a:solidFill>
              <a:effectLst/>
              <a:latin typeface="+mn-lt"/>
              <a:ea typeface="+mn-ea"/>
              <a:cs typeface="+mn-cs"/>
            </a:endParaRPr>
          </a:p>
          <a:p>
            <a:r>
              <a:rPr lang="de-DE" sz="1200" b="1" kern="1200" dirty="0" smtClean="0">
                <a:solidFill>
                  <a:schemeClr val="tx1"/>
                </a:solidFill>
                <a:effectLst/>
                <a:latin typeface="+mn-lt"/>
                <a:ea typeface="+mn-ea"/>
                <a:cs typeface="+mn-cs"/>
              </a:rPr>
              <a:t>! Umgang mit Wirkstoffen, die sehr kritisch für die Biodiversität sind:</a:t>
            </a:r>
            <a:endParaRPr lang="en-GB" sz="1200" kern="1200" dirty="0" smtClean="0">
              <a:solidFill>
                <a:schemeClr val="tx1"/>
              </a:solidFill>
              <a:effectLst/>
              <a:latin typeface="+mn-lt"/>
              <a:ea typeface="+mn-ea"/>
              <a:cs typeface="+mn-cs"/>
            </a:endParaRPr>
          </a:p>
          <a:p>
            <a:endParaRPr lang="en-US" sz="1200" b="1"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Die Standardorganisation /Unternehmen definiert eine Negativliste (Liste der im Standard NICHT erlaubten Pflanzen­schutzmittel) und eine Strategie mit klaren Zeitzielen zur Reduzierung von Wirkstoffen, die für Mensch und Umwelt gefährlich sind.</a:t>
            </a: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Zertifizierte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Betriebe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verwenden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keine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Pestizide</a:t>
            </a:r>
            <a:r>
              <a:rPr lang="en-US" sz="1200" b="0" i="0" u="none" strike="noStrike" kern="1200" baseline="0" dirty="0" smtClean="0">
                <a:solidFill>
                  <a:schemeClr val="tx1"/>
                </a:solidFill>
                <a:latin typeface="+mn-lt"/>
                <a:ea typeface="+mn-ea"/>
                <a:cs typeface="+mn-cs"/>
              </a:rPr>
              <a:t> von der </a:t>
            </a:r>
            <a:r>
              <a:rPr lang="en-US" sz="1200" b="0" i="0" u="none" strike="noStrike" kern="1200" baseline="0" dirty="0" err="1" smtClean="0">
                <a:solidFill>
                  <a:schemeClr val="tx1"/>
                </a:solidFill>
                <a:latin typeface="+mn-lt"/>
                <a:ea typeface="+mn-ea"/>
                <a:cs typeface="+mn-cs"/>
              </a:rPr>
              <a:t>Negativliste</a:t>
            </a:r>
            <a:r>
              <a:rPr lang="en-US" sz="1200" b="0"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Die Standardorganisation /Unternehmen </a:t>
            </a:r>
            <a:r>
              <a:rPr lang="en-US" sz="1200" b="0" i="0" u="none" strike="noStrike" kern="1200" baseline="0" dirty="0" smtClean="0">
                <a:solidFill>
                  <a:schemeClr val="tx1"/>
                </a:solidFill>
                <a:latin typeface="+mn-lt"/>
                <a:ea typeface="+mn-ea"/>
                <a:cs typeface="+mn-cs"/>
              </a:rPr>
              <a:t>The standard </a:t>
            </a:r>
            <a:r>
              <a:rPr lang="en-US" sz="1200" b="0" i="0" u="none" strike="noStrike" kern="1200" baseline="0" dirty="0" err="1" smtClean="0">
                <a:solidFill>
                  <a:schemeClr val="tx1"/>
                </a:solidFill>
                <a:latin typeface="+mn-lt"/>
                <a:ea typeface="+mn-ea"/>
                <a:cs typeface="+mn-cs"/>
              </a:rPr>
              <a:t>organisation</a:t>
            </a:r>
            <a:r>
              <a:rPr lang="en-US" sz="1200" b="0" i="0" u="none" strike="noStrike" kern="1200" baseline="0" dirty="0" smtClean="0">
                <a:solidFill>
                  <a:schemeClr val="tx1"/>
                </a:solidFill>
                <a:latin typeface="+mn-lt"/>
                <a:ea typeface="+mn-ea"/>
                <a:cs typeface="+mn-cs"/>
              </a:rPr>
              <a:t> /company </a:t>
            </a:r>
            <a:r>
              <a:rPr lang="en-US" sz="1200" b="0" i="0" u="none" strike="noStrike" kern="1200" baseline="0" dirty="0" err="1" smtClean="0">
                <a:solidFill>
                  <a:schemeClr val="tx1"/>
                </a:solidFill>
                <a:latin typeface="+mn-lt"/>
                <a:ea typeface="+mn-ea"/>
                <a:cs typeface="+mn-cs"/>
              </a:rPr>
              <a:t>definiert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entsprechende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Sanktinen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bei</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nichteinhaltung</a:t>
            </a:r>
            <a:r>
              <a:rPr lang="en-US" sz="1200" b="0" i="0" u="none" strike="noStrike" kern="1200" baseline="0" dirty="0" smtClean="0">
                <a:solidFill>
                  <a:schemeClr val="tx1"/>
                </a:solidFill>
                <a:latin typeface="+mn-lt"/>
                <a:ea typeface="+mn-ea"/>
                <a:cs typeface="+mn-cs"/>
              </a:rPr>
              <a:t>. </a:t>
            </a:r>
          </a:p>
          <a:p>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1"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Die Standardorganisation /Unternehmen schließt Pflanzenschutzmittel aus, die nachweisliche eine schädigende Wirkung auf Bienen, Nützlinge oder andere bestäubende Insekten, Amphibien oder Fische haben.</a:t>
            </a:r>
            <a:endParaRPr lang="en-GB" sz="1200" kern="1200" dirty="0" smtClean="0">
              <a:solidFill>
                <a:schemeClr val="tx1"/>
              </a:solidFill>
              <a:effectLst/>
              <a:latin typeface="+mn-lt"/>
              <a:ea typeface="+mn-ea"/>
              <a:cs typeface="+mn-cs"/>
            </a:endParaRPr>
          </a:p>
          <a:p>
            <a:endParaRPr lang="de-DE" sz="1200" b="0" i="0" u="none" strike="noStrike" kern="1200" baseline="0" dirty="0" smtClean="0">
              <a:solidFill>
                <a:schemeClr val="tx1"/>
              </a:solidFill>
              <a:latin typeface="+mn-lt"/>
              <a:ea typeface="+mn-ea"/>
              <a:cs typeface="+mn-cs"/>
            </a:endParaRPr>
          </a:p>
          <a:p>
            <a:pPr lvl="0"/>
            <a:r>
              <a:rPr lang="en-US" sz="1200" b="1"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Kein Pestizid hat eine wirklich selektive Wirkung! Die Verwendung sehr schädlicher Substanzen (Glyphosat, </a:t>
            </a:r>
            <a:r>
              <a:rPr lang="de-DE" sz="1200" kern="1200" dirty="0" err="1" smtClean="0">
                <a:solidFill>
                  <a:schemeClr val="tx1"/>
                </a:solidFill>
                <a:effectLst/>
                <a:latin typeface="+mn-lt"/>
                <a:ea typeface="+mn-ea"/>
                <a:cs typeface="+mn-cs"/>
              </a:rPr>
              <a:t>Diquat</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Paraquat</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Glufosinate</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ammonium</a:t>
            </a:r>
            <a:r>
              <a:rPr lang="de-DE" sz="1200" kern="1200" dirty="0" smtClean="0">
                <a:solidFill>
                  <a:schemeClr val="tx1"/>
                </a:solidFill>
                <a:effectLst/>
                <a:latin typeface="+mn-lt"/>
                <a:ea typeface="+mn-ea"/>
                <a:cs typeface="+mn-cs"/>
              </a:rPr>
              <a:t> und </a:t>
            </a:r>
            <a:r>
              <a:rPr lang="de-DE" sz="1200" kern="1200" dirty="0" err="1" smtClean="0">
                <a:solidFill>
                  <a:schemeClr val="tx1"/>
                </a:solidFill>
                <a:effectLst/>
                <a:latin typeface="+mn-lt"/>
                <a:ea typeface="+mn-ea"/>
                <a:cs typeface="+mn-cs"/>
              </a:rPr>
              <a:t>Indaziflam</a:t>
            </a:r>
            <a:r>
              <a:rPr lang="de-DE" sz="1200" kern="1200" dirty="0" smtClean="0">
                <a:solidFill>
                  <a:schemeClr val="tx1"/>
                </a:solidFill>
                <a:effectLst/>
                <a:latin typeface="+mn-lt"/>
                <a:ea typeface="+mn-ea"/>
                <a:cs typeface="+mn-cs"/>
              </a:rPr>
              <a:t> und entsprechende Salze) ist nicht erlaubt. Falls diese Substanzen noch verwendet werden, definiert die Standardorganisation /das Unternehmen die zulässige Anwendung (z.B. </a:t>
            </a:r>
            <a:r>
              <a:rPr lang="de-DE" sz="1200" u="sng" kern="1200" dirty="0" smtClean="0">
                <a:solidFill>
                  <a:schemeClr val="tx1"/>
                </a:solidFill>
                <a:effectLst/>
                <a:latin typeface="+mn-lt"/>
                <a:ea typeface="+mn-ea"/>
                <a:cs typeface="+mn-cs"/>
              </a:rPr>
              <a:t>nicht</a:t>
            </a:r>
            <a:r>
              <a:rPr lang="de-DE" sz="1200" kern="1200" dirty="0" smtClean="0">
                <a:solidFill>
                  <a:schemeClr val="tx1"/>
                </a:solidFill>
                <a:effectLst/>
                <a:latin typeface="+mn-lt"/>
                <a:ea typeface="+mn-ea"/>
                <a:cs typeface="+mn-cs"/>
              </a:rPr>
              <a:t> in blühenden Pflanzenbeständen, </a:t>
            </a:r>
            <a:r>
              <a:rPr lang="de-DE" sz="1200" u="sng" kern="1200" dirty="0" smtClean="0">
                <a:solidFill>
                  <a:schemeClr val="tx1"/>
                </a:solidFill>
                <a:effectLst/>
                <a:latin typeface="+mn-lt"/>
                <a:ea typeface="+mn-ea"/>
                <a:cs typeface="+mn-cs"/>
              </a:rPr>
              <a:t>nicht </a:t>
            </a:r>
            <a:r>
              <a:rPr lang="de-DE" sz="1200" kern="1200" dirty="0" smtClean="0">
                <a:solidFill>
                  <a:schemeClr val="tx1"/>
                </a:solidFill>
                <a:effectLst/>
                <a:latin typeface="+mn-lt"/>
                <a:ea typeface="+mn-ea"/>
                <a:cs typeface="+mn-cs"/>
              </a:rPr>
              <a:t>zur </a:t>
            </a:r>
            <a:r>
              <a:rPr lang="de-DE" sz="1200" kern="1200" dirty="0" err="1" smtClean="0">
                <a:solidFill>
                  <a:schemeClr val="tx1"/>
                </a:solidFill>
                <a:effectLst/>
                <a:latin typeface="+mn-lt"/>
                <a:ea typeface="+mn-ea"/>
                <a:cs typeface="+mn-cs"/>
              </a:rPr>
              <a:t>Sikkation</a:t>
            </a:r>
            <a:r>
              <a:rPr lang="de-DE"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err="1" smtClean="0">
                <a:solidFill>
                  <a:schemeClr val="tx1"/>
                </a:solidFill>
                <a:latin typeface="+mn-lt"/>
                <a:ea typeface="+mn-ea"/>
                <a:cs typeface="+mn-cs"/>
              </a:rPr>
              <a:t>Empfehlungen</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für</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eine</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Sehr</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gute</a:t>
            </a:r>
            <a:r>
              <a:rPr lang="en-US" sz="1200" b="1" i="0" u="none" strike="noStrike" kern="1200" baseline="0" dirty="0" smtClean="0">
                <a:solidFill>
                  <a:schemeClr val="tx1"/>
                </a:solidFill>
                <a:latin typeface="+mn-lt"/>
                <a:ea typeface="+mn-ea"/>
                <a:cs typeface="+mn-cs"/>
              </a:rPr>
              <a:t> Praxis </a:t>
            </a:r>
            <a:r>
              <a:rPr lang="en-US" sz="1200" b="1" i="0" u="none" strike="noStrike" kern="1200" baseline="0" dirty="0" err="1" smtClean="0">
                <a:solidFill>
                  <a:schemeClr val="tx1"/>
                </a:solidFill>
                <a:latin typeface="+mn-lt"/>
                <a:ea typeface="+mn-ea"/>
                <a:cs typeface="+mn-cs"/>
              </a:rPr>
              <a:t>für</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mehr</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Biodiversität</a:t>
            </a:r>
            <a:endParaRPr lang="en-US" sz="1200" b="1" i="0" u="none" strike="noStrike" kern="1200" baseline="0" dirty="0" smtClean="0">
              <a:solidFill>
                <a:schemeClr val="tx1"/>
              </a:solidFill>
              <a:latin typeface="+mn-lt"/>
              <a:ea typeface="+mn-ea"/>
              <a:cs typeface="+mn-cs"/>
            </a:endParaRPr>
          </a:p>
          <a:p>
            <a:pPr lvl="0"/>
            <a:r>
              <a:rPr lang="en-US" sz="1200" b="1"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Eine Anwendung von Herbiziden im Vorauflauf ist nicht gestattet und z.B. durch mechanische Bekämpfung zu ersetzen.</a:t>
            </a:r>
            <a:endParaRPr lang="en-GB" sz="1200" kern="1200" dirty="0" smtClean="0">
              <a:solidFill>
                <a:schemeClr val="tx1"/>
              </a:solidFill>
              <a:effectLst/>
              <a:latin typeface="+mn-lt"/>
              <a:ea typeface="+mn-ea"/>
              <a:cs typeface="+mn-cs"/>
            </a:endParaRPr>
          </a:p>
          <a:p>
            <a:endParaRPr lang="en-US" sz="1200" b="0" i="0" u="none" strike="noStrike" kern="1200" baseline="0" dirty="0" smtClean="0">
              <a:solidFill>
                <a:schemeClr val="tx1"/>
              </a:solidFill>
              <a:latin typeface="+mn-lt"/>
              <a:ea typeface="+mn-ea"/>
              <a:cs typeface="+mn-cs"/>
            </a:endParaRPr>
          </a:p>
          <a:p>
            <a:pPr lvl="0"/>
            <a:r>
              <a:rPr lang="en-US" sz="1200" b="1"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In Dauerkulturen (z.B. Wein, Obst, Hopfen) dürfen keine Herbizide in den Fahrgassen eingesetzt werden.</a:t>
            </a:r>
            <a:endParaRPr lang="en-GB" sz="1200" kern="1200" dirty="0" smtClean="0">
              <a:solidFill>
                <a:schemeClr val="tx1"/>
              </a:solidFill>
              <a:effectLst/>
              <a:latin typeface="+mn-lt"/>
              <a:ea typeface="+mn-ea"/>
              <a:cs typeface="+mn-cs"/>
            </a:endParaRPr>
          </a:p>
          <a:p>
            <a:endParaRPr lang="en-US" sz="1200" b="0" i="0" u="none" strike="noStrike" kern="1200" baseline="0" dirty="0" smtClean="0">
              <a:solidFill>
                <a:schemeClr val="tx1"/>
              </a:solidFill>
              <a:latin typeface="+mn-lt"/>
              <a:ea typeface="+mn-ea"/>
              <a:cs typeface="+mn-cs"/>
            </a:endParaRPr>
          </a:p>
          <a:p>
            <a:pPr lvl="0"/>
            <a:r>
              <a:rPr lang="en-US" sz="1200" b="1"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Auf Gewässerrandstreifen wird grundsätzlich nicht gedüngt und es werden keinerlei Pflanzenschutzmittel ausgebracht. Die Standardorganisation /Unternehmen gibt dazu kultur- und anwendungsbezogene Regeln für den Pestizideinsatz an Gewässern vor und formuliert dazu konkrete Angaben für den Mindestabstand (mindestens 10 Meter) sowie die Qualität der Gewässerrandstreifen (Höhe, Breite, </a:t>
            </a:r>
            <a:r>
              <a:rPr lang="de-DE" sz="1200" kern="1200" dirty="0" err="1" smtClean="0">
                <a:solidFill>
                  <a:schemeClr val="tx1"/>
                </a:solidFill>
                <a:effectLst/>
                <a:latin typeface="+mn-lt"/>
                <a:ea typeface="+mn-ea"/>
                <a:cs typeface="+mn-cs"/>
              </a:rPr>
              <a:t>Bewuchsdichte</a:t>
            </a:r>
            <a:r>
              <a:rPr lang="de-DE" sz="1200" kern="1200" dirty="0" smtClean="0">
                <a:solidFill>
                  <a:schemeClr val="tx1"/>
                </a:solidFill>
                <a:effectLst/>
                <a:latin typeface="+mn-lt"/>
                <a:ea typeface="+mn-ea"/>
                <a:cs typeface="+mn-cs"/>
              </a:rPr>
              <a:t>). Die </a:t>
            </a:r>
            <a:r>
              <a:rPr lang="de-DE" sz="1200" kern="1200" dirty="0" err="1" smtClean="0">
                <a:solidFill>
                  <a:schemeClr val="tx1"/>
                </a:solidFill>
                <a:effectLst/>
                <a:latin typeface="+mn-lt"/>
                <a:ea typeface="+mn-ea"/>
                <a:cs typeface="+mn-cs"/>
              </a:rPr>
              <a:t>Bewuchshöhe</a:t>
            </a:r>
            <a:r>
              <a:rPr lang="de-DE" sz="1200" kern="1200" dirty="0" smtClean="0">
                <a:solidFill>
                  <a:schemeClr val="tx1"/>
                </a:solidFill>
                <a:effectLst/>
                <a:latin typeface="+mn-lt"/>
                <a:ea typeface="+mn-ea"/>
                <a:cs typeface="+mn-cs"/>
              </a:rPr>
              <a:t> ist dabei abhängig von der Höhe der Kultur und der Ausbringungstechnik festzulegen.</a:t>
            </a:r>
            <a:endParaRPr lang="en-GB" sz="1200" kern="1200" dirty="0" smtClean="0">
              <a:solidFill>
                <a:schemeClr val="tx1"/>
              </a:solidFill>
              <a:effectLst/>
              <a:latin typeface="+mn-lt"/>
              <a:ea typeface="+mn-ea"/>
              <a:cs typeface="+mn-cs"/>
            </a:endParaRPr>
          </a:p>
          <a:p>
            <a:endParaRPr lang="de-DE" sz="1200" b="0" i="0" u="none" strike="noStrike" kern="1200" baseline="0" dirty="0" smtClean="0">
              <a:solidFill>
                <a:schemeClr val="tx1"/>
              </a:solidFill>
              <a:latin typeface="+mn-lt"/>
              <a:ea typeface="+mn-ea"/>
              <a:cs typeface="+mn-cs"/>
            </a:endParaRPr>
          </a:p>
          <a:p>
            <a:pPr lvl="0"/>
            <a:r>
              <a:rPr lang="en-US" sz="1200" b="1"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Auf sehr großen zusammenhängenden Anbauflächen (die kritische Größe definiert die Standardorganisation /Unternehmen, Vorschlag für Ackerbau in Europa: &gt;20 ha) dürfen jährlich nur maximal 80% der Fläche mit Pestiziden behandelt werden. 20% der Fläche sind frei von Pestiziden und können mit alternativen Techniken (mechanische und/oder biologische Schädlingsbekämpfung) bewirtschaftet werden. Dadurch wird die Biodiversität nachweislich gestärkt. Der 20%-Flächenanteil kann jährlich rotieren. </a:t>
            </a: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272191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Bild</a:t>
            </a:r>
            <a:r>
              <a:rPr lang="de-DE" baseline="0" dirty="0" smtClean="0"/>
              <a:t> (https://www.landwirtschaftskammer.de/landwirtschaft/pflanzenschutz/sachkunde/sachkundenachweis.htm(</a:t>
            </a: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1102237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31.05.19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4" Type="http://schemas.openxmlformats.org/officeDocument/2006/relationships/image" Target="../media/image1.jpeg"/><Relationship Id="rId5" Type="http://schemas.openxmlformats.org/officeDocument/2006/relationships/image" Target="../media/image2.tiff"/><Relationship Id="rId6" Type="http://schemas.openxmlformats.org/officeDocument/2006/relationships/image" Target="../media/image3.jpeg"/><Relationship Id="rId7" Type="http://schemas.openxmlformats.org/officeDocument/2006/relationships/image" Target="../media/image4.jpeg"/><Relationship Id="rId8" Type="http://schemas.openxmlformats.org/officeDocument/2006/relationships/image" Target="../media/image5.jpeg"/><Relationship Id="rId9"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image" Target="../media/image10.jpeg"/><Relationship Id="rId12" Type="http://schemas.openxmlformats.org/officeDocument/2006/relationships/image" Target="../media/image11.jpeg"/><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Relationship Id="rId6" Type="http://schemas.openxmlformats.org/officeDocument/2006/relationships/theme" Target="../theme/theme2.xml"/><Relationship Id="rId7" Type="http://schemas.openxmlformats.org/officeDocument/2006/relationships/image" Target="../media/image1.jpeg"/><Relationship Id="rId8" Type="http://schemas.openxmlformats.org/officeDocument/2006/relationships/image" Target="../media/image7.tiff"/><Relationship Id="rId9" Type="http://schemas.openxmlformats.org/officeDocument/2006/relationships/image" Target="../media/image8.jpeg"/><Relationship Id="rId10"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11" Type="http://schemas.openxmlformats.org/officeDocument/2006/relationships/image" Target="../media/image17.jpeg"/><Relationship Id="rId12" Type="http://schemas.openxmlformats.org/officeDocument/2006/relationships/image" Target="../media/image18.jpeg"/><Relationship Id="rId13" Type="http://schemas.openxmlformats.org/officeDocument/2006/relationships/image" Target="../media/image7.tiff"/><Relationship Id="rId14" Type="http://schemas.openxmlformats.org/officeDocument/2006/relationships/image" Target="../media/image8.jpeg"/><Relationship Id="rId15" Type="http://schemas.openxmlformats.org/officeDocument/2006/relationships/image" Target="../media/image19.jpeg"/><Relationship Id="rId16" Type="http://schemas.openxmlformats.org/officeDocument/2006/relationships/image" Target="../media/image20.png"/><Relationship Id="rId17" Type="http://schemas.openxmlformats.org/officeDocument/2006/relationships/image" Target="../media/image9.jpeg"/><Relationship Id="rId18" Type="http://schemas.openxmlformats.org/officeDocument/2006/relationships/image" Target="../media/image21.jpeg"/><Relationship Id="rId1" Type="http://schemas.openxmlformats.org/officeDocument/2006/relationships/slideLayout" Target="../slideLayouts/slideLayout8.xml"/><Relationship Id="rId2" Type="http://schemas.openxmlformats.org/officeDocument/2006/relationships/slideLayout" Target="../slideLayouts/slideLayout9.xml"/><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theme" Target="../theme/theme3.xml"/><Relationship Id="rId6" Type="http://schemas.openxmlformats.org/officeDocument/2006/relationships/image" Target="../media/image1.jpeg"/><Relationship Id="rId7" Type="http://schemas.openxmlformats.org/officeDocument/2006/relationships/image" Target="../media/image13.jpeg"/><Relationship Id="rId8" Type="http://schemas.openxmlformats.org/officeDocument/2006/relationships/image" Target="../media/image14.png"/><Relationship Id="rId9" Type="http://schemas.openxmlformats.org/officeDocument/2006/relationships/image" Target="../media/image15.jpeg"/><Relationship Id="rId10" Type="http://schemas.openxmlformats.org/officeDocument/2006/relationships/image" Target="../media/image16.tif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31.05.19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xmlns:p14="http://schemas.microsoft.com/office/powerpoint/2010/mai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700" r:id="rId5"/>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22.jpeg"/></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2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image" Target="../media/image27.jpg"/><Relationship Id="rId4" Type="http://schemas.openxmlformats.org/officeDocument/2006/relationships/image" Target="../media/image28.wmf"/><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1</a:t>
            </a:fld>
            <a:endParaRPr lang="de-DE" dirty="0"/>
          </a:p>
        </p:txBody>
      </p:sp>
      <p:sp>
        <p:nvSpPr>
          <p:cNvPr id="2" name="Textfeld 1"/>
          <p:cNvSpPr txBox="1"/>
          <p:nvPr/>
        </p:nvSpPr>
        <p:spPr>
          <a:xfrm>
            <a:off x="470277" y="1395424"/>
            <a:ext cx="8352928" cy="1392689"/>
          </a:xfrm>
          <a:prstGeom prst="rect">
            <a:avLst/>
          </a:prstGeom>
          <a:noFill/>
        </p:spPr>
        <p:txBody>
          <a:bodyPr wrap="square" rtlCol="0">
            <a:spAutoFit/>
          </a:bodyPr>
          <a:lstStyle/>
          <a:p>
            <a:pPr algn="ctr">
              <a:spcAft>
                <a:spcPts val="1500"/>
              </a:spcAft>
            </a:pPr>
            <a:r>
              <a:rPr lang="de-DE" sz="3600" b="1" dirty="0">
                <a:latin typeface="Arial" panose="020B0604020202020204" pitchFamily="34" charset="0"/>
                <a:cs typeface="Arial" panose="020B0604020202020204" pitchFamily="34" charset="0"/>
              </a:rPr>
              <a:t>Sehr Gute Landwirtschaftliche Praxis</a:t>
            </a:r>
          </a:p>
          <a:p>
            <a:pPr algn="ctr">
              <a:spcAft>
                <a:spcPts val="1500"/>
              </a:spcAft>
            </a:pPr>
            <a:r>
              <a:rPr lang="de-DE" sz="3600" b="1" dirty="0" smtClean="0">
                <a:latin typeface="Arial" panose="020B0604020202020204" pitchFamily="34" charset="0"/>
                <a:cs typeface="Arial" panose="020B0604020202020204" pitchFamily="34" charset="0"/>
              </a:rPr>
              <a:t>Pflanzenschutz </a:t>
            </a:r>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853818"/>
            <a:ext cx="9144000" cy="3450566"/>
          </a:xfrm>
          <a:prstGeom prst="rect">
            <a:avLst/>
          </a:prstGeom>
        </p:spPr>
      </p:pic>
      <p:sp>
        <p:nvSpPr>
          <p:cNvPr id="6" name="Textfeld 5"/>
          <p:cNvSpPr txBox="1"/>
          <p:nvPr/>
        </p:nvSpPr>
        <p:spPr>
          <a:xfrm>
            <a:off x="7526574" y="6014129"/>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548549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2</a:t>
            </a:fld>
            <a:endParaRPr lang="de-DE" dirty="0"/>
          </a:p>
        </p:txBody>
      </p:sp>
      <p:sp>
        <p:nvSpPr>
          <p:cNvPr id="8" name="Titel 4"/>
          <p:cNvSpPr>
            <a:spLocks noGrp="1"/>
          </p:cNvSpPr>
          <p:nvPr>
            <p:ph type="title"/>
          </p:nvPr>
        </p:nvSpPr>
        <p:spPr>
          <a:xfrm>
            <a:off x="446856" y="111770"/>
            <a:ext cx="8229600" cy="724942"/>
          </a:xfrm>
          <a:noFill/>
        </p:spPr>
        <p:txBody>
          <a:bodyPr>
            <a:noAutofit/>
          </a:bodyPr>
          <a:lstStyle/>
          <a:p>
            <a:r>
              <a:rPr lang="de-DE" sz="2600" dirty="0" smtClean="0"/>
              <a:t>Pflanzenschutz </a:t>
            </a:r>
            <a:endParaRPr lang="de-DE" sz="2600" dirty="0"/>
          </a:p>
        </p:txBody>
      </p:sp>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2075" t="4591" r="32264" b="4675"/>
          <a:stretch/>
        </p:blipFill>
        <p:spPr bwMode="auto">
          <a:xfrm>
            <a:off x="323529" y="1268760"/>
            <a:ext cx="3456384" cy="4946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descr="http://www.pan-uk.org/site/wp-content/uploads/Impacts-of-pesticides-infographic.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85202" y="2174669"/>
            <a:ext cx="4896539" cy="2448270"/>
          </a:xfrm>
          <a:prstGeom prst="rect">
            <a:avLst/>
          </a:prstGeom>
          <a:noFill/>
          <a:extLst>
            <a:ext uri="{909E8E84-426E-40dd-AFC4-6F175D3DCCD1}">
              <a14:hiddenFill xmlns:a14="http://schemas.microsoft.com/office/drawing/2010/main">
                <a:solidFill>
                  <a:srgbClr val="FFFFFF"/>
                </a:solidFill>
              </a14:hiddenFill>
            </a:ext>
          </a:extLst>
        </p:spPr>
      </p:pic>
      <p:sp>
        <p:nvSpPr>
          <p:cNvPr id="10" name="Textfeld 9"/>
          <p:cNvSpPr txBox="1"/>
          <p:nvPr/>
        </p:nvSpPr>
        <p:spPr>
          <a:xfrm>
            <a:off x="3877076" y="4838963"/>
            <a:ext cx="5173211" cy="246221"/>
          </a:xfrm>
          <a:prstGeom prst="rect">
            <a:avLst/>
          </a:prstGeom>
          <a:noFill/>
        </p:spPr>
        <p:txBody>
          <a:bodyPr wrap="none" rtlCol="0">
            <a:spAutoFit/>
          </a:bodyPr>
          <a:lstStyle/>
          <a:p>
            <a:r>
              <a:rPr lang="de-DE" sz="1000" dirty="0" smtClean="0"/>
              <a:t>Quelle: </a:t>
            </a:r>
            <a:r>
              <a:rPr lang="de-DE" sz="1000" dirty="0"/>
              <a:t>http://www.pan-uk.org/site/wp-content/uploads/Impacts-of-pesticides-infographic.png</a:t>
            </a:r>
          </a:p>
        </p:txBody>
      </p:sp>
    </p:spTree>
    <p:extLst>
      <p:ext uri="{BB962C8B-B14F-4D97-AF65-F5344CB8AC3E}">
        <p14:creationId xmlns:p14="http://schemas.microsoft.com/office/powerpoint/2010/main" val="159153763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3</a:t>
            </a:fld>
            <a:endParaRPr lang="de-DE" dirty="0"/>
          </a:p>
        </p:txBody>
      </p:sp>
      <p:pic>
        <p:nvPicPr>
          <p:cNvPr id="6" name="Grafik 5"/>
          <p:cNvPicPr>
            <a:picLocks noChangeAspect="1"/>
          </p:cNvPicPr>
          <p:nvPr/>
        </p:nvPicPr>
        <p:blipFill>
          <a:blip r:embed="rId3"/>
          <a:stretch>
            <a:fillRect/>
          </a:stretch>
        </p:blipFill>
        <p:spPr>
          <a:xfrm>
            <a:off x="446856" y="1828236"/>
            <a:ext cx="4263150" cy="4444333"/>
          </a:xfrm>
          <a:prstGeom prst="rect">
            <a:avLst/>
          </a:prstGeom>
        </p:spPr>
      </p:pic>
      <p:sp>
        <p:nvSpPr>
          <p:cNvPr id="7" name="Textfeld 6"/>
          <p:cNvSpPr txBox="1"/>
          <p:nvPr/>
        </p:nvSpPr>
        <p:spPr>
          <a:xfrm>
            <a:off x="5076056" y="1779615"/>
            <a:ext cx="3888432" cy="3693319"/>
          </a:xfrm>
          <a:prstGeom prst="rect">
            <a:avLst/>
          </a:prstGeom>
          <a:noFill/>
        </p:spPr>
        <p:txBody>
          <a:bodyPr wrap="square" rtlCol="0">
            <a:spAutoFit/>
          </a:bodyPr>
          <a:lstStyle/>
          <a:p>
            <a:r>
              <a:rPr lang="de-DE" b="1" dirty="0" smtClean="0">
                <a:latin typeface="Arial" panose="020B0604020202020204" pitchFamily="34" charset="0"/>
                <a:cs typeface="Arial" panose="020B0604020202020204" pitchFamily="34" charset="0"/>
              </a:rPr>
              <a:t>IPM Status Quo</a:t>
            </a:r>
          </a:p>
          <a:p>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8 Prinzipien </a:t>
            </a: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Allgemeine Vermeidung on PSM</a:t>
            </a: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Gefördert durch die Pestizidrichtlinie, aber nicht ordnungsgemäß durchgesetzt </a:t>
            </a: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r>
              <a:rPr lang="de-DE" b="1" dirty="0">
                <a:latin typeface="Arial" panose="020B0604020202020204" pitchFamily="34" charset="0"/>
                <a:cs typeface="Arial" panose="020B0604020202020204" pitchFamily="34" charset="0"/>
              </a:rPr>
              <a:t>IPM </a:t>
            </a:r>
            <a:r>
              <a:rPr lang="de-DE" b="1" dirty="0" smtClean="0">
                <a:latin typeface="Arial" panose="020B0604020202020204" pitchFamily="34" charset="0"/>
                <a:cs typeface="Arial" panose="020B0604020202020204" pitchFamily="34" charset="0"/>
              </a:rPr>
              <a:t>Empfehlungen</a:t>
            </a:r>
          </a:p>
          <a:p>
            <a:endParaRPr lang="de-DE"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Konsequente</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Umsetzung</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aller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Prinzipien</a:t>
            </a:r>
            <a:r>
              <a:rPr lang="en-US" dirty="0" smtClean="0">
                <a:latin typeface="Arial" panose="020B0604020202020204" pitchFamily="34" charset="0"/>
                <a:cs typeface="Arial" panose="020B0604020202020204" pitchFamily="34" charset="0"/>
              </a:rPr>
              <a:t> des </a:t>
            </a:r>
            <a:r>
              <a:rPr lang="en-US" dirty="0" err="1" smtClean="0">
                <a:latin typeface="Arial" panose="020B0604020202020204" pitchFamily="34" charset="0"/>
                <a:cs typeface="Arial" panose="020B0604020202020204" pitchFamily="34" charset="0"/>
              </a:rPr>
              <a:t>integrierten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Pflanzenschutzes</a:t>
            </a:r>
            <a:r>
              <a:rPr lang="en-US" dirty="0" smtClean="0">
                <a:latin typeface="Arial" panose="020B0604020202020204" pitchFamily="34" charset="0"/>
                <a:cs typeface="Arial" panose="020B0604020202020204" pitchFamily="34" charset="0"/>
              </a:rPr>
              <a:t> </a:t>
            </a:r>
            <a:r>
              <a:rPr lang="de-DE" dirty="0" smtClean="0">
                <a:latin typeface="Arial" panose="020B0604020202020204" pitchFamily="34" charset="0"/>
                <a:cs typeface="Arial" panose="020B0604020202020204" pitchFamily="34" charset="0"/>
              </a:rPr>
              <a:t>(</a:t>
            </a:r>
            <a:r>
              <a:rPr lang="de-DE" dirty="0">
                <a:latin typeface="Arial" panose="020B0604020202020204" pitchFamily="34" charset="0"/>
                <a:cs typeface="Arial" panose="020B0604020202020204" pitchFamily="34" charset="0"/>
              </a:rPr>
              <a:t>IPM³)</a:t>
            </a:r>
            <a:endParaRPr lang="de-DE" dirty="0" smtClean="0">
              <a:latin typeface="Arial" panose="020B0604020202020204" pitchFamily="34" charset="0"/>
              <a:cs typeface="Arial" panose="020B0604020202020204" pitchFamily="34" charset="0"/>
            </a:endParaRPr>
          </a:p>
        </p:txBody>
      </p:sp>
      <p:sp>
        <p:nvSpPr>
          <p:cNvPr id="8" name="Titel 3"/>
          <p:cNvSpPr txBox="1">
            <a:spLocks/>
          </p:cNvSpPr>
          <p:nvPr/>
        </p:nvSpPr>
        <p:spPr>
          <a:xfrm>
            <a:off x="252886" y="99900"/>
            <a:ext cx="6839394" cy="724942"/>
          </a:xfrm>
          <a:prstGeom prst="rect">
            <a:avLst/>
          </a:prstGeom>
          <a:noFill/>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800" dirty="0"/>
              <a:t>IPM – Integrierter Pflanzenschutz </a:t>
            </a:r>
          </a:p>
        </p:txBody>
      </p:sp>
      <p:sp>
        <p:nvSpPr>
          <p:cNvPr id="3" name="Rechteck 2"/>
          <p:cNvSpPr/>
          <p:nvPr/>
        </p:nvSpPr>
        <p:spPr>
          <a:xfrm rot="16200000">
            <a:off x="-2090335" y="3905209"/>
            <a:ext cx="4572000" cy="369332"/>
          </a:xfrm>
          <a:prstGeom prst="rect">
            <a:avLst/>
          </a:prstGeom>
        </p:spPr>
        <p:txBody>
          <a:bodyPr>
            <a:spAutoFit/>
          </a:bodyPr>
          <a:lstStyle/>
          <a:p>
            <a:r>
              <a:rPr lang="de-DE" sz="900" dirty="0">
                <a:latin typeface="Arial" panose="020B0604020202020204" pitchFamily="34" charset="0"/>
                <a:cs typeface="Arial" panose="020B0604020202020204" pitchFamily="34" charset="0"/>
              </a:rPr>
              <a:t>Source: www.low-impact-farming.info</a:t>
            </a:r>
            <a:endParaRPr lang="en-GB" sz="900" dirty="0">
              <a:latin typeface="Arial" panose="020B0604020202020204" pitchFamily="34" charset="0"/>
              <a:cs typeface="Arial" panose="020B0604020202020204" pitchFamily="34" charset="0"/>
            </a:endParaRPr>
          </a:p>
          <a:p>
            <a:endParaRPr lang="en-GB" sz="900"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387499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6"/>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043608" y="1988840"/>
            <a:ext cx="1941999" cy="1872208"/>
          </a:xfrm>
        </p:spPr>
      </p:pic>
      <p:sp>
        <p:nvSpPr>
          <p:cNvPr id="4" name="Foliennummernplatzhalter 3"/>
          <p:cNvSpPr>
            <a:spLocks noGrp="1"/>
          </p:cNvSpPr>
          <p:nvPr>
            <p:ph type="sldNum" sz="quarter" idx="12"/>
          </p:nvPr>
        </p:nvSpPr>
        <p:spPr/>
        <p:txBody>
          <a:bodyPr/>
          <a:lstStyle/>
          <a:p>
            <a:fld id="{94C51DEF-A0F2-436A-B446-D206BED377C1}" type="slidenum">
              <a:rPr lang="de-DE" smtClean="0"/>
              <a:t>4</a:t>
            </a:fld>
            <a:endParaRPr lang="de-DE" dirty="0"/>
          </a:p>
        </p:txBody>
      </p:sp>
      <p:sp>
        <p:nvSpPr>
          <p:cNvPr id="6" name="Titel 3"/>
          <p:cNvSpPr txBox="1">
            <a:spLocks/>
          </p:cNvSpPr>
          <p:nvPr/>
        </p:nvSpPr>
        <p:spPr>
          <a:xfrm>
            <a:off x="252886" y="99900"/>
            <a:ext cx="6839394" cy="724942"/>
          </a:xfrm>
          <a:prstGeom prst="rect">
            <a:avLst/>
          </a:prstGeom>
          <a:noFill/>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800" dirty="0"/>
              <a:t>Kritische Substanzen</a:t>
            </a:r>
          </a:p>
        </p:txBody>
      </p:sp>
      <p:sp>
        <p:nvSpPr>
          <p:cNvPr id="8" name="Inhaltsplatzhalter 2"/>
          <p:cNvSpPr>
            <a:spLocks noGrp="1"/>
          </p:cNvSpPr>
          <p:nvPr>
            <p:ph sz="half" idx="2"/>
          </p:nvPr>
        </p:nvSpPr>
        <p:spPr>
          <a:xfrm>
            <a:off x="4648200" y="1772816"/>
            <a:ext cx="4038600" cy="4104456"/>
          </a:xfrm>
        </p:spPr>
        <p:style>
          <a:lnRef idx="2">
            <a:schemeClr val="accent3"/>
          </a:lnRef>
          <a:fillRef idx="1">
            <a:schemeClr val="lt1"/>
          </a:fillRef>
          <a:effectRef idx="0">
            <a:schemeClr val="accent3"/>
          </a:effectRef>
          <a:fontRef idx="minor">
            <a:schemeClr val="dk1"/>
          </a:fontRef>
        </p:style>
        <p:txBody>
          <a:bodyPr>
            <a:noAutofit/>
          </a:bodyPr>
          <a:lstStyle/>
          <a:p>
            <a:pPr marL="0" indent="0">
              <a:spcAft>
                <a:spcPts val="1200"/>
              </a:spcAft>
              <a:buNone/>
            </a:pPr>
            <a:r>
              <a:rPr lang="de-DE" sz="2600" dirty="0" smtClean="0">
                <a:latin typeface="Arial" panose="020B0604020202020204" pitchFamily="34" charset="0"/>
                <a:cs typeface="Arial" panose="020B0604020202020204" pitchFamily="34" charset="0"/>
              </a:rPr>
              <a:t>Empfehlungen</a:t>
            </a:r>
            <a:endParaRPr lang="de-DE" sz="2600" dirty="0">
              <a:latin typeface="Arial" panose="020B0604020202020204" pitchFamily="34" charset="0"/>
              <a:cs typeface="Arial" panose="020B0604020202020204" pitchFamily="34" charset="0"/>
            </a:endParaRPr>
          </a:p>
          <a:p>
            <a:pPr>
              <a:spcAft>
                <a:spcPts val="800"/>
              </a:spcAft>
            </a:pPr>
            <a:r>
              <a:rPr lang="en-US" sz="1600" dirty="0" smtClean="0">
                <a:solidFill>
                  <a:schemeClr val="tx1"/>
                </a:solidFill>
                <a:latin typeface="Arial" panose="020B0604020202020204" pitchFamily="34" charset="0"/>
                <a:cs typeface="Arial" panose="020B0604020202020204" pitchFamily="34" charset="0"/>
              </a:rPr>
              <a:t>Die </a:t>
            </a:r>
            <a:r>
              <a:rPr lang="en-US" sz="1600" dirty="0" err="1" smtClean="0">
                <a:solidFill>
                  <a:schemeClr val="tx1"/>
                </a:solidFill>
                <a:latin typeface="Arial" panose="020B0604020202020204" pitchFamily="34" charset="0"/>
                <a:cs typeface="Arial" panose="020B0604020202020204" pitchFamily="34" charset="0"/>
              </a:rPr>
              <a:t>Standardorganisation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Unternehmen</a:t>
            </a:r>
            <a:r>
              <a:rPr lang="en-US" sz="1600" dirty="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definiert</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eine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Negativliste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Liste</a:t>
            </a:r>
            <a:r>
              <a:rPr lang="en-US" sz="1600" dirty="0" smtClean="0">
                <a:solidFill>
                  <a:schemeClr val="tx1"/>
                </a:solidFill>
                <a:latin typeface="Arial" panose="020B0604020202020204" pitchFamily="34" charset="0"/>
                <a:cs typeface="Arial" panose="020B0604020202020204" pitchFamily="34" charset="0"/>
              </a:rPr>
              <a:t> der </a:t>
            </a:r>
            <a:r>
              <a:rPr lang="en-US" sz="1600" dirty="0" err="1" smtClean="0">
                <a:solidFill>
                  <a:schemeClr val="tx1"/>
                </a:solidFill>
                <a:latin typeface="Arial" panose="020B0604020202020204" pitchFamily="34" charset="0"/>
                <a:cs typeface="Arial" panose="020B0604020202020204" pitchFamily="34" charset="0"/>
              </a:rPr>
              <a:t>im</a:t>
            </a:r>
            <a:r>
              <a:rPr lang="en-US" sz="1600" dirty="0" smtClean="0">
                <a:solidFill>
                  <a:schemeClr val="tx1"/>
                </a:solidFill>
                <a:latin typeface="Arial" panose="020B0604020202020204" pitchFamily="34" charset="0"/>
                <a:cs typeface="Arial" panose="020B0604020202020204" pitchFamily="34" charset="0"/>
              </a:rPr>
              <a:t> Standard NICHT </a:t>
            </a:r>
            <a:r>
              <a:rPr lang="en-US" sz="1600" dirty="0" err="1" smtClean="0">
                <a:solidFill>
                  <a:schemeClr val="tx1"/>
                </a:solidFill>
                <a:latin typeface="Arial" panose="020B0604020202020204" pitchFamily="34" charset="0"/>
                <a:cs typeface="Arial" panose="020B0604020202020204" pitchFamily="34" charset="0"/>
              </a:rPr>
              <a:t>erlaubten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Pflanzenschutzmittel</a:t>
            </a:r>
            <a:r>
              <a:rPr lang="en-US" sz="1600" dirty="0" smtClean="0">
                <a:solidFill>
                  <a:schemeClr val="tx1"/>
                </a:solidFill>
                <a:latin typeface="Arial" panose="020B0604020202020204" pitchFamily="34" charset="0"/>
                <a:cs typeface="Arial" panose="020B0604020202020204" pitchFamily="34" charset="0"/>
              </a:rPr>
              <a:t>) und </a:t>
            </a:r>
            <a:r>
              <a:rPr lang="en-US" sz="1600" dirty="0" err="1" smtClean="0">
                <a:solidFill>
                  <a:schemeClr val="tx1"/>
                </a:solidFill>
                <a:latin typeface="Arial" panose="020B0604020202020204" pitchFamily="34" charset="0"/>
                <a:cs typeface="Arial" panose="020B0604020202020204" pitchFamily="34" charset="0"/>
              </a:rPr>
              <a:t>eine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Strategie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mit</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klaren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Zeitzielen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zur</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Reduzierung</a:t>
            </a:r>
            <a:r>
              <a:rPr lang="en-US" sz="1600" dirty="0" smtClean="0">
                <a:solidFill>
                  <a:schemeClr val="tx1"/>
                </a:solidFill>
                <a:latin typeface="Arial" panose="020B0604020202020204" pitchFamily="34" charset="0"/>
                <a:cs typeface="Arial" panose="020B0604020202020204" pitchFamily="34" charset="0"/>
              </a:rPr>
              <a:t> von </a:t>
            </a:r>
            <a:r>
              <a:rPr lang="en-US" sz="1600" dirty="0" err="1" smtClean="0">
                <a:solidFill>
                  <a:schemeClr val="tx1"/>
                </a:solidFill>
                <a:latin typeface="Arial" panose="020B0604020202020204" pitchFamily="34" charset="0"/>
                <a:cs typeface="Arial" panose="020B0604020202020204" pitchFamily="34" charset="0"/>
              </a:rPr>
              <a:t>Wirkstoffen</a:t>
            </a:r>
            <a:r>
              <a:rPr lang="en-US" sz="1600" dirty="0" smtClean="0">
                <a:solidFill>
                  <a:schemeClr val="tx1"/>
                </a:solidFill>
                <a:latin typeface="Arial" panose="020B0604020202020204" pitchFamily="34" charset="0"/>
                <a:cs typeface="Arial" panose="020B0604020202020204" pitchFamily="34" charset="0"/>
              </a:rPr>
              <a:t>, die </a:t>
            </a:r>
            <a:r>
              <a:rPr lang="en-US" sz="1600" dirty="0" err="1" smtClean="0">
                <a:solidFill>
                  <a:schemeClr val="tx1"/>
                </a:solidFill>
                <a:latin typeface="Arial" panose="020B0604020202020204" pitchFamily="34" charset="0"/>
                <a:cs typeface="Arial" panose="020B0604020202020204" pitchFamily="34" charset="0"/>
              </a:rPr>
              <a:t>für</a:t>
            </a:r>
            <a:r>
              <a:rPr lang="en-US" sz="1600" dirty="0" smtClean="0">
                <a:solidFill>
                  <a:schemeClr val="tx1"/>
                </a:solidFill>
                <a:latin typeface="Arial" panose="020B0604020202020204" pitchFamily="34" charset="0"/>
                <a:cs typeface="Arial" panose="020B0604020202020204" pitchFamily="34" charset="0"/>
              </a:rPr>
              <a:t> Mensch und Umwelt </a:t>
            </a:r>
            <a:r>
              <a:rPr lang="en-US" sz="1600" dirty="0" err="1" smtClean="0">
                <a:solidFill>
                  <a:schemeClr val="tx1"/>
                </a:solidFill>
                <a:latin typeface="Arial" panose="020B0604020202020204" pitchFamily="34" charset="0"/>
                <a:cs typeface="Arial" panose="020B0604020202020204" pitchFamily="34" charset="0"/>
              </a:rPr>
              <a:t>gefährlich</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sind</a:t>
            </a:r>
            <a:r>
              <a:rPr lang="en-US" sz="1600" dirty="0" smtClean="0">
                <a:solidFill>
                  <a:schemeClr val="tx1"/>
                </a:solidFill>
                <a:latin typeface="Arial" panose="020B0604020202020204" pitchFamily="34" charset="0"/>
                <a:cs typeface="Arial" panose="020B0604020202020204" pitchFamily="34" charset="0"/>
              </a:rPr>
              <a:t>. </a:t>
            </a:r>
          </a:p>
          <a:p>
            <a:pPr>
              <a:spcAft>
                <a:spcPts val="800"/>
              </a:spcAft>
            </a:pPr>
            <a:r>
              <a:rPr lang="en-US" sz="1600" dirty="0" err="1" smtClean="0">
                <a:solidFill>
                  <a:schemeClr val="tx1"/>
                </a:solidFill>
                <a:latin typeface="Arial" panose="020B0604020202020204" pitchFamily="34" charset="0"/>
                <a:cs typeface="Arial" panose="020B0604020202020204" pitchFamily="34" charset="0"/>
              </a:rPr>
              <a:t>Zertifizierte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Betriebe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verwenden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keine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Pestizide</a:t>
            </a:r>
            <a:r>
              <a:rPr lang="en-US" sz="1600" dirty="0" smtClean="0">
                <a:solidFill>
                  <a:schemeClr val="tx1"/>
                </a:solidFill>
                <a:latin typeface="Arial" panose="020B0604020202020204" pitchFamily="34" charset="0"/>
                <a:cs typeface="Arial" panose="020B0604020202020204" pitchFamily="34" charset="0"/>
              </a:rPr>
              <a:t> der </a:t>
            </a:r>
            <a:r>
              <a:rPr lang="en-US" sz="1600" dirty="0" err="1" smtClean="0">
                <a:solidFill>
                  <a:schemeClr val="tx1"/>
                </a:solidFill>
                <a:latin typeface="Arial" panose="020B0604020202020204" pitchFamily="34" charset="0"/>
                <a:cs typeface="Arial" panose="020B0604020202020204" pitchFamily="34" charset="0"/>
              </a:rPr>
              <a:t>Negativliste</a:t>
            </a:r>
            <a:r>
              <a:rPr lang="en-US" sz="1600" dirty="0" smtClean="0">
                <a:solidFill>
                  <a:schemeClr val="tx1"/>
                </a:solidFill>
                <a:latin typeface="Arial" panose="020B0604020202020204" pitchFamily="34" charset="0"/>
                <a:cs typeface="Arial" panose="020B0604020202020204" pitchFamily="34" charset="0"/>
              </a:rPr>
              <a:t>. </a:t>
            </a:r>
            <a:r>
              <a:rPr lang="en-US" sz="1600" dirty="0">
                <a:solidFill>
                  <a:schemeClr val="tx1"/>
                </a:solidFill>
                <a:latin typeface="Arial" panose="020B0604020202020204" pitchFamily="34" charset="0"/>
                <a:cs typeface="Arial" panose="020B0604020202020204" pitchFamily="34" charset="0"/>
              </a:rPr>
              <a:t>Die </a:t>
            </a:r>
            <a:r>
              <a:rPr lang="en-US" sz="1600" dirty="0" err="1">
                <a:solidFill>
                  <a:schemeClr val="tx1"/>
                </a:solidFill>
                <a:latin typeface="Arial" panose="020B0604020202020204" pitchFamily="34" charset="0"/>
                <a:cs typeface="Arial" panose="020B0604020202020204" pitchFamily="34" charset="0"/>
              </a:rPr>
              <a:t>Standardorganisation</a:t>
            </a:r>
            <a:r>
              <a:rPr lang="en-US" sz="1600" dirty="0">
                <a:solidFill>
                  <a:schemeClr val="tx1"/>
                </a:solidFill>
                <a:latin typeface="Arial" panose="020B0604020202020204" pitchFamily="34" charset="0"/>
                <a:cs typeface="Arial" panose="020B0604020202020204" pitchFamily="34" charset="0"/>
              </a:rPr>
              <a:t> /</a:t>
            </a:r>
            <a:r>
              <a:rPr lang="en-US" sz="1600" dirty="0" err="1">
                <a:solidFill>
                  <a:schemeClr val="tx1"/>
                </a:solidFill>
                <a:latin typeface="Arial" panose="020B0604020202020204" pitchFamily="34" charset="0"/>
                <a:cs typeface="Arial" panose="020B0604020202020204" pitchFamily="34" charset="0"/>
              </a:rPr>
              <a:t>Unternehmen</a:t>
            </a:r>
            <a:r>
              <a:rPr lang="en-US" sz="1600" dirty="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definiert</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klare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Sanktionen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bei</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Verstößen</a:t>
            </a:r>
            <a:r>
              <a:rPr lang="en-US" sz="1600" dirty="0" smtClean="0">
                <a:solidFill>
                  <a:schemeClr val="tx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049478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46856" y="1842090"/>
            <a:ext cx="4038600" cy="2599848"/>
          </a:xfrm>
        </p:spPr>
      </p:pic>
      <p:sp>
        <p:nvSpPr>
          <p:cNvPr id="4" name="Foliennummernplatzhalter 3"/>
          <p:cNvSpPr>
            <a:spLocks noGrp="1"/>
          </p:cNvSpPr>
          <p:nvPr>
            <p:ph type="sldNum" sz="quarter" idx="12"/>
          </p:nvPr>
        </p:nvSpPr>
        <p:spPr/>
        <p:txBody>
          <a:bodyPr/>
          <a:lstStyle/>
          <a:p>
            <a:fld id="{94C51DEF-A0F2-436A-B446-D206BED377C1}" type="slidenum">
              <a:rPr lang="de-DE" smtClean="0"/>
              <a:t>5</a:t>
            </a:fld>
            <a:endParaRPr lang="de-DE" dirty="0"/>
          </a:p>
        </p:txBody>
      </p:sp>
      <p:sp>
        <p:nvSpPr>
          <p:cNvPr id="7"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800" dirty="0"/>
              <a:t>PSM Training</a:t>
            </a:r>
          </a:p>
        </p:txBody>
      </p:sp>
      <p:sp>
        <p:nvSpPr>
          <p:cNvPr id="8" name="Textfeld 7"/>
          <p:cNvSpPr txBox="1"/>
          <p:nvPr/>
        </p:nvSpPr>
        <p:spPr>
          <a:xfrm rot="16200000">
            <a:off x="-2714571" y="3194029"/>
            <a:ext cx="5832648" cy="369332"/>
          </a:xfrm>
          <a:prstGeom prst="rect">
            <a:avLst/>
          </a:prstGeom>
          <a:noFill/>
        </p:spPr>
        <p:txBody>
          <a:bodyPr wrap="square" rtlCol="0">
            <a:spAutoFit/>
          </a:bodyPr>
          <a:lstStyle/>
          <a:p>
            <a:r>
              <a:rPr lang="de-DE" sz="900" dirty="0" smtClean="0"/>
              <a:t>Source</a:t>
            </a:r>
            <a:r>
              <a:rPr lang="de-DE" sz="900" dirty="0"/>
              <a:t>: </a:t>
            </a:r>
            <a:r>
              <a:rPr lang="de-DE" sz="900" dirty="0">
                <a:latin typeface="Arial" panose="020B0604020202020204" pitchFamily="34" charset="0"/>
                <a:cs typeface="Arial" panose="020B0604020202020204" pitchFamily="34" charset="0"/>
              </a:rPr>
              <a:t>LWK</a:t>
            </a:r>
            <a:r>
              <a:rPr lang="de-DE" sz="900" dirty="0"/>
              <a:t> NRW, https://www.landwirtschaftskammer.de/landwirtschaft/pflanzenschutz/sachkunde/sachkundenachweis.htm</a:t>
            </a:r>
          </a:p>
        </p:txBody>
      </p:sp>
      <p:sp>
        <p:nvSpPr>
          <p:cNvPr id="9" name="Inhaltsplatzhalter 2"/>
          <p:cNvSpPr>
            <a:spLocks noGrp="1"/>
          </p:cNvSpPr>
          <p:nvPr>
            <p:ph sz="half" idx="2"/>
          </p:nvPr>
        </p:nvSpPr>
        <p:spPr>
          <a:xfrm>
            <a:off x="4842170" y="1916832"/>
            <a:ext cx="4038600" cy="4104456"/>
          </a:xfrm>
        </p:spPr>
        <p:style>
          <a:lnRef idx="2">
            <a:schemeClr val="accent3"/>
          </a:lnRef>
          <a:fillRef idx="1">
            <a:schemeClr val="lt1"/>
          </a:fillRef>
          <a:effectRef idx="0">
            <a:schemeClr val="accent3"/>
          </a:effectRef>
          <a:fontRef idx="minor">
            <a:schemeClr val="dk1"/>
          </a:fontRef>
        </p:style>
        <p:txBody>
          <a:bodyPr>
            <a:normAutofit/>
          </a:bodyPr>
          <a:lstStyle/>
          <a:p>
            <a:pPr marL="0" indent="0">
              <a:spcAft>
                <a:spcPts val="1200"/>
              </a:spcAft>
              <a:buNone/>
            </a:pPr>
            <a:r>
              <a:rPr lang="de-DE" sz="2600" dirty="0" smtClean="0">
                <a:latin typeface="Arial" panose="020B0604020202020204" pitchFamily="34" charset="0"/>
                <a:cs typeface="Arial" panose="020B0604020202020204" pitchFamily="34" charset="0"/>
              </a:rPr>
              <a:t>Empfehlungen</a:t>
            </a:r>
            <a:endParaRPr lang="de-DE" sz="2600" dirty="0">
              <a:latin typeface="Arial" panose="020B0604020202020204" pitchFamily="34" charset="0"/>
              <a:cs typeface="Arial" panose="020B0604020202020204" pitchFamily="34" charset="0"/>
            </a:endParaRPr>
          </a:p>
          <a:p>
            <a:pPr>
              <a:spcAft>
                <a:spcPts val="800"/>
              </a:spcAft>
            </a:pPr>
            <a:r>
              <a:rPr lang="de-DE" sz="1800" dirty="0" smtClean="0">
                <a:solidFill>
                  <a:schemeClr val="tx1"/>
                </a:solidFill>
                <a:latin typeface="Arial" panose="020B0604020202020204" pitchFamily="34" charset="0"/>
                <a:cs typeface="Arial" panose="020B0604020202020204" pitchFamily="34" charset="0"/>
              </a:rPr>
              <a:t>! Angemessener Einsatz von Pestiziden</a:t>
            </a:r>
          </a:p>
          <a:p>
            <a:pPr>
              <a:spcAft>
                <a:spcPts val="800"/>
              </a:spcAft>
            </a:pPr>
            <a:r>
              <a:rPr lang="en-US" sz="1800" dirty="0" err="1" smtClean="0">
                <a:solidFill>
                  <a:schemeClr val="tx1"/>
                </a:solidFill>
                <a:latin typeface="Arial" panose="020B0604020202020204" pitchFamily="34" charset="0"/>
                <a:cs typeface="Arial" panose="020B0604020202020204" pitchFamily="34" charset="0"/>
              </a:rPr>
              <a:t>Nur</a:t>
            </a:r>
            <a:r>
              <a:rPr lang="en-US" sz="1800" dirty="0" smtClean="0">
                <a:solidFill>
                  <a:schemeClr val="tx1"/>
                </a:solidFill>
                <a:latin typeface="Arial" panose="020B0604020202020204" pitchFamily="34" charset="0"/>
                <a:cs typeface="Arial" panose="020B0604020202020204" pitchFamily="34" charset="0"/>
              </a:rPr>
              <a:t> </a:t>
            </a:r>
            <a:r>
              <a:rPr lang="en-US" sz="1800" dirty="0" err="1" smtClean="0">
                <a:solidFill>
                  <a:schemeClr val="tx1"/>
                </a:solidFill>
                <a:latin typeface="Arial" panose="020B0604020202020204" pitchFamily="34" charset="0"/>
                <a:cs typeface="Arial" panose="020B0604020202020204" pitchFamily="34" charset="0"/>
              </a:rPr>
              <a:t>autorisiertes</a:t>
            </a:r>
            <a:r>
              <a:rPr lang="en-US" sz="1800" dirty="0" smtClean="0">
                <a:solidFill>
                  <a:schemeClr val="tx1"/>
                </a:solidFill>
                <a:latin typeface="Arial" panose="020B0604020202020204" pitchFamily="34" charset="0"/>
                <a:cs typeface="Arial" panose="020B0604020202020204" pitchFamily="34" charset="0"/>
              </a:rPr>
              <a:t> und </a:t>
            </a:r>
            <a:r>
              <a:rPr lang="en-US" sz="1800" dirty="0" err="1" smtClean="0">
                <a:solidFill>
                  <a:schemeClr val="tx1"/>
                </a:solidFill>
                <a:latin typeface="Arial" panose="020B0604020202020204" pitchFamily="34" charset="0"/>
                <a:cs typeface="Arial" panose="020B0604020202020204" pitchFamily="34" charset="0"/>
              </a:rPr>
              <a:t>regelmäßige</a:t>
            </a:r>
            <a:r>
              <a:rPr lang="en-US" sz="1800" dirty="0" smtClean="0">
                <a:solidFill>
                  <a:schemeClr val="tx1"/>
                </a:solidFill>
                <a:latin typeface="Arial" panose="020B0604020202020204" pitchFamily="34" charset="0"/>
                <a:cs typeface="Arial" panose="020B0604020202020204" pitchFamily="34" charset="0"/>
              </a:rPr>
              <a:t> </a:t>
            </a:r>
            <a:r>
              <a:rPr lang="en-US" sz="1800" dirty="0" err="1" smtClean="0">
                <a:solidFill>
                  <a:schemeClr val="tx1"/>
                </a:solidFill>
                <a:latin typeface="Arial" panose="020B0604020202020204" pitchFamily="34" charset="0"/>
                <a:cs typeface="Arial" panose="020B0604020202020204" pitchFamily="34" charset="0"/>
              </a:rPr>
              <a:t>geschultes</a:t>
            </a:r>
            <a:r>
              <a:rPr lang="en-US" sz="1800" dirty="0" smtClean="0">
                <a:solidFill>
                  <a:schemeClr val="tx1"/>
                </a:solidFill>
                <a:latin typeface="Arial" panose="020B0604020202020204" pitchFamily="34" charset="0"/>
                <a:cs typeface="Arial" panose="020B0604020202020204" pitchFamily="34" charset="0"/>
              </a:rPr>
              <a:t> Personal </a:t>
            </a:r>
            <a:r>
              <a:rPr lang="en-US" sz="1800" dirty="0" err="1" smtClean="0">
                <a:solidFill>
                  <a:schemeClr val="tx1"/>
                </a:solidFill>
                <a:latin typeface="Arial" panose="020B0604020202020204" pitchFamily="34" charset="0"/>
                <a:cs typeface="Arial" panose="020B0604020202020204" pitchFamily="34" charset="0"/>
              </a:rPr>
              <a:t>darf</a:t>
            </a:r>
            <a:r>
              <a:rPr lang="en-US" sz="1800" dirty="0" smtClean="0">
                <a:solidFill>
                  <a:schemeClr val="tx1"/>
                </a:solidFill>
                <a:latin typeface="Arial" panose="020B0604020202020204" pitchFamily="34" charset="0"/>
                <a:cs typeface="Arial" panose="020B0604020202020204" pitchFamily="34" charset="0"/>
              </a:rPr>
              <a:t> die </a:t>
            </a:r>
            <a:r>
              <a:rPr lang="en-US" sz="1800" dirty="0" err="1" smtClean="0">
                <a:solidFill>
                  <a:schemeClr val="tx1"/>
                </a:solidFill>
                <a:latin typeface="Arial" panose="020B0604020202020204" pitchFamily="34" charset="0"/>
                <a:cs typeface="Arial" panose="020B0604020202020204" pitchFamily="34" charset="0"/>
              </a:rPr>
              <a:t>Maschinen</a:t>
            </a:r>
            <a:r>
              <a:rPr lang="en-US" sz="1800" dirty="0" smtClean="0">
                <a:solidFill>
                  <a:schemeClr val="tx1"/>
                </a:solidFill>
                <a:latin typeface="Arial" panose="020B0604020202020204" pitchFamily="34" charset="0"/>
                <a:cs typeface="Arial" panose="020B0604020202020204" pitchFamily="34" charset="0"/>
              </a:rPr>
              <a:t> </a:t>
            </a:r>
            <a:r>
              <a:rPr lang="en-US" sz="1800" dirty="0" err="1" smtClean="0">
                <a:solidFill>
                  <a:schemeClr val="tx1"/>
                </a:solidFill>
                <a:latin typeface="Arial" panose="020B0604020202020204" pitchFamily="34" charset="0"/>
                <a:cs typeface="Arial" panose="020B0604020202020204" pitchFamily="34" charset="0"/>
              </a:rPr>
              <a:t>bedienen</a:t>
            </a:r>
            <a:r>
              <a:rPr lang="en-US" sz="1800" dirty="0" smtClean="0">
                <a:solidFill>
                  <a:schemeClr val="tx1"/>
                </a:solidFill>
                <a:latin typeface="Arial" panose="020B0604020202020204" pitchFamily="34" charset="0"/>
                <a:cs typeface="Arial" panose="020B0604020202020204" pitchFamily="34" charset="0"/>
              </a:rPr>
              <a:t> und die </a:t>
            </a:r>
            <a:r>
              <a:rPr lang="en-US" sz="1800" dirty="0" err="1" smtClean="0">
                <a:solidFill>
                  <a:schemeClr val="tx1"/>
                </a:solidFill>
                <a:latin typeface="Arial" panose="020B0604020202020204" pitchFamily="34" charset="0"/>
                <a:cs typeface="Arial" panose="020B0604020202020204" pitchFamily="34" charset="0"/>
              </a:rPr>
              <a:t>Pestizide</a:t>
            </a:r>
            <a:r>
              <a:rPr lang="en-US" sz="1800" dirty="0" smtClean="0">
                <a:solidFill>
                  <a:schemeClr val="tx1"/>
                </a:solidFill>
                <a:latin typeface="Arial" panose="020B0604020202020204" pitchFamily="34" charset="0"/>
                <a:cs typeface="Arial" panose="020B0604020202020204" pitchFamily="34" charset="0"/>
              </a:rPr>
              <a:t> </a:t>
            </a:r>
            <a:r>
              <a:rPr lang="en-US" sz="1800" dirty="0" err="1" smtClean="0">
                <a:solidFill>
                  <a:schemeClr val="tx1"/>
                </a:solidFill>
                <a:latin typeface="Arial" panose="020B0604020202020204" pitchFamily="34" charset="0"/>
                <a:cs typeface="Arial" panose="020B0604020202020204" pitchFamily="34" charset="0"/>
              </a:rPr>
              <a:t>einsetzen</a:t>
            </a:r>
            <a:r>
              <a:rPr lang="en-US" sz="1800" dirty="0" smtClean="0">
                <a:solidFill>
                  <a:schemeClr val="tx1"/>
                </a:solidFill>
                <a:latin typeface="Arial" panose="020B0604020202020204" pitchFamily="34" charset="0"/>
                <a:cs typeface="Arial" panose="020B0604020202020204" pitchFamily="34" charset="0"/>
              </a:rPr>
              <a:t>. </a:t>
            </a:r>
            <a:endParaRPr lang="de-DE" sz="1800" dirty="0">
              <a:solidFill>
                <a:schemeClr val="tx1"/>
              </a:solidFill>
              <a:latin typeface="Arial" panose="020B0604020202020204" pitchFamily="34" charset="0"/>
              <a:cs typeface="Arial" panose="020B0604020202020204" pitchFamily="34" charset="0"/>
            </a:endParaRPr>
          </a:p>
          <a:p>
            <a:pPr marL="0" indent="0">
              <a:buNone/>
            </a:pPr>
            <a:endParaRPr lang="de-DE" dirty="0"/>
          </a:p>
        </p:txBody>
      </p:sp>
      <p:sp>
        <p:nvSpPr>
          <p:cNvPr id="10" name="Textfeld 9"/>
          <p:cNvSpPr txBox="1"/>
          <p:nvPr/>
        </p:nvSpPr>
        <p:spPr>
          <a:xfrm>
            <a:off x="1259632" y="626338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Leitlinie Pflanzenschutz</a:t>
            </a:r>
          </a:p>
          <a:p>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11" name="Picture 3" descr="C:\Program Files\Microsoft Office\MEDIA\CAGCAT10\j0293236.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59" y="6263385"/>
            <a:ext cx="648073" cy="613124"/>
          </a:xfrm>
          <a:prstGeom prst="rect">
            <a:avLst/>
          </a:prstGeom>
          <a:solidFill>
            <a:schemeClr val="bg2">
              <a:lumMod val="90000"/>
            </a:schemeClr>
          </a:solidFill>
        </p:spPr>
      </p:pic>
    </p:spTree>
    <p:extLst>
      <p:ext uri="{BB962C8B-B14F-4D97-AF65-F5344CB8AC3E}">
        <p14:creationId xmlns:p14="http://schemas.microsoft.com/office/powerpoint/2010/main" val="9501873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723</Words>
  <Application>Microsoft Macintosh PowerPoint</Application>
  <PresentationFormat>Bildschirmpräsentation (4:3)</PresentationFormat>
  <Paragraphs>128</Paragraphs>
  <Slides>5</Slides>
  <Notes>5</Notes>
  <HiddenSlides>0</HiddenSlides>
  <MMClips>0</MMClips>
  <ScaleCrop>false</ScaleCrop>
  <HeadingPairs>
    <vt:vector size="4" baseType="variant">
      <vt:variant>
        <vt:lpstr>Design</vt:lpstr>
      </vt:variant>
      <vt:variant>
        <vt:i4>3</vt:i4>
      </vt:variant>
      <vt:variant>
        <vt:lpstr>Folientitel</vt:lpstr>
      </vt:variant>
      <vt:variant>
        <vt:i4>5</vt:i4>
      </vt:variant>
    </vt:vector>
  </HeadingPairs>
  <TitlesOfParts>
    <vt:vector size="8" baseType="lpstr">
      <vt:lpstr>LIFE Header</vt:lpstr>
      <vt:lpstr>LIFE Content</vt:lpstr>
      <vt:lpstr>LIFE Partner Logos</vt:lpstr>
      <vt:lpstr>PowerPoint-Präsentation</vt:lpstr>
      <vt:lpstr>Pflanzenschutz </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Daniel</cp:lastModifiedBy>
  <cp:revision>339</cp:revision>
  <dcterms:created xsi:type="dcterms:W3CDTF">2017-08-09T08:14:08Z</dcterms:created>
  <dcterms:modified xsi:type="dcterms:W3CDTF">2019-05-31T09:36:29Z</dcterms:modified>
</cp:coreProperties>
</file>