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tiff" ContentType="image/tif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24"/>
  </p:notesMasterIdLst>
  <p:sldIdLst>
    <p:sldId id="407" r:id="rId4"/>
    <p:sldId id="428" r:id="rId5"/>
    <p:sldId id="408" r:id="rId6"/>
    <p:sldId id="409" r:id="rId7"/>
    <p:sldId id="418" r:id="rId8"/>
    <p:sldId id="410" r:id="rId9"/>
    <p:sldId id="419" r:id="rId10"/>
    <p:sldId id="420" r:id="rId11"/>
    <p:sldId id="421" r:id="rId12"/>
    <p:sldId id="422" r:id="rId13"/>
    <p:sldId id="423" r:id="rId14"/>
    <p:sldId id="411" r:id="rId15"/>
    <p:sldId id="412" r:id="rId16"/>
    <p:sldId id="429" r:id="rId17"/>
    <p:sldId id="430" r:id="rId18"/>
    <p:sldId id="424" r:id="rId19"/>
    <p:sldId id="425" r:id="rId20"/>
    <p:sldId id="426" r:id="rId21"/>
    <p:sldId id="431" r:id="rId22"/>
    <p:sldId id="427" r:id="rId23"/>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niel" initials="" lastIdx="1" clrIdx="0"/>
  <p:cmAuthor id="1" name="Tobias Ludes" initials="TL"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F6FF"/>
    <a:srgbClr val="CCFFFF"/>
    <a:srgbClr val="CCECFF"/>
    <a:srgbClr val="CCCCFF"/>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59" autoAdjust="0"/>
    <p:restoredTop sz="88404" autoAdjust="0"/>
  </p:normalViewPr>
  <p:slideViewPr>
    <p:cSldViewPr>
      <p:cViewPr>
        <p:scale>
          <a:sx n="100" d="100"/>
          <a:sy n="100" d="100"/>
        </p:scale>
        <p:origin x="-2640" y="-456"/>
      </p:cViewPr>
      <p:guideLst>
        <p:guide orient="horz" pos="4065"/>
        <p:guide pos="3878"/>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5" d="100"/>
          <a:sy n="85" d="100"/>
        </p:scale>
        <p:origin x="-378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26" Type="http://schemas.openxmlformats.org/officeDocument/2006/relationships/commentAuthors" Target="commentAuthors.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31.05.19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Die Hauptaufgabe der Tierproduktion besteht darin, einer schnell wachsenden Weltbevölkerung eine sichere Proteinversorgung zu gewährleisten, um zur Ernährungssicherheit beizutragen. Die Konsummuster in den Industrie- und Schwellenländern haben zu einer Intensivierung der Tierhaltung und einem stärker globalisierten Lebensmittelmarkt geführt, was zu enormen Veränderungen in der Nutzung von landwirtschaftlichen Flächen, Grünland und Weiden, zu hochintensiven Produktionssystemen und zum weltweiten Handel mit tierischen Lebensmitteln und tierischen Produkten geführt hat. </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2</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lgn="just">
              <a:buNone/>
            </a:pPr>
            <a:r>
              <a:rPr lang="de-DE" sz="1200" dirty="0" smtClean="0"/>
              <a:t>Das Konzept der Viehzucht: Der Begriff "Vieh" bezieht sich auf alle Tierarten und -rassen, die in Gefangenschaft hauptsächlich zu landwirtschaftlichen Zwecken gehalten oder aufgezogen werden - Ernährungs- und Landwirtschaftsorganisation der Vereinten Nationen (FAO 2017). </a:t>
            </a:r>
            <a:endParaRPr lang="en-US" sz="1400" dirty="0" smtClean="0"/>
          </a:p>
          <a:p>
            <a:pPr marL="800100" algn="just"/>
            <a:r>
              <a:rPr lang="de-DE" sz="1200" dirty="0" smtClean="0"/>
              <a:t>Dazu gehören viele Arten und Rassen von Säugetieren, Vögeln und Insekten wie Bienen und Seidenraupen. </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3</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solidFill>
                  <a:schemeClr val="accent3">
                    <a:lumMod val="75000"/>
                  </a:schemeClr>
                </a:solidFill>
              </a:rPr>
              <a:t>Vieh unterstützt die Lebensgrundlagen und die Ernährungssicherheit von fast 1,3 Milliarden Menschen weltweit und macht etwa 40% des globalen Wertes der landwirtschaftlichen Produktion aus. </a:t>
            </a:r>
          </a:p>
          <a:p>
            <a:pPr marL="0" marR="0" indent="0" algn="l" defTabSz="914400" rtl="0" eaLnBrk="1" fontAlgn="auto" latinLnBrk="0" hangingPunct="1">
              <a:lnSpc>
                <a:spcPct val="100000"/>
              </a:lnSpc>
              <a:spcBef>
                <a:spcPts val="0"/>
              </a:spcBef>
              <a:spcAft>
                <a:spcPts val="0"/>
              </a:spcAft>
              <a:buClrTx/>
              <a:buSzTx/>
              <a:buFontTx/>
              <a:buNone/>
              <a:tabLst/>
              <a:defRPr/>
            </a:pPr>
            <a:endParaRPr lang="de-DE" dirty="0" smtClean="0">
              <a:solidFill>
                <a:schemeClr val="accent3">
                  <a:lumMod val="75000"/>
                </a:schemeClr>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solidFill>
                  <a:schemeClr val="accent3">
                    <a:lumMod val="75000"/>
                  </a:schemeClr>
                </a:solidFill>
              </a:rPr>
              <a:t>Der Fleischkonsum in asiatischen Ländern wie China und Indonesien ist bereits deutlich gestiegen, und der Milchkonsum in Indien wird voraussichtlich zunehmen (FAO 2018a). </a:t>
            </a:r>
          </a:p>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solidFill>
                  <a:schemeClr val="accent3">
                    <a:lumMod val="75000"/>
                  </a:schemeClr>
                </a:solidFill>
              </a:rPr>
              <a:t>1978 entsprach der Fleischkonsum in China einem Drittel desjenigen in den Vereinigten Staaten von Amerika (USA). Derzeit ist erstere jedoch mehr als doppelt so hoch wie letztere (Larsen 2012). </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4</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lgn="just">
              <a:buNone/>
            </a:pPr>
            <a:r>
              <a:rPr lang="de-DE" sz="1200" kern="1200" dirty="0" smtClean="0">
                <a:solidFill>
                  <a:schemeClr val="tx1"/>
                </a:solidFill>
                <a:effectLst/>
                <a:latin typeface="+mn-lt"/>
                <a:ea typeface="+mn-ea"/>
                <a:cs typeface="+mn-cs"/>
              </a:rPr>
              <a:t>Die Zahl der weltweit lebenden Tierbestände wird auf etwa 1,43 Milliarden Rinder, 1,87 Milliarden Schafe und Ziegen, 0,98 Milliarden Schweine und 19,60 Milliarden Hühner geschätzt (Robinson et al. 2014) (Abbildung 2).</a:t>
            </a:r>
            <a:r>
              <a:rPr lang="de-DE" dirty="0" smtClean="0">
                <a:effectLst/>
              </a:rPr>
              <a:t> </a:t>
            </a:r>
            <a:endParaRPr lang="pt-PT" sz="1200"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5</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6</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Weltweit wird geschätzt, dass dieser Sektor etwa 7,1 </a:t>
            </a:r>
            <a:r>
              <a:rPr lang="de-DE" sz="1200" kern="1200" dirty="0" err="1" smtClean="0">
                <a:solidFill>
                  <a:schemeClr val="tx1"/>
                </a:solidFill>
                <a:effectLst/>
                <a:latin typeface="+mn-lt"/>
                <a:ea typeface="+mn-ea"/>
                <a:cs typeface="+mn-cs"/>
              </a:rPr>
              <a:t>Gt</a:t>
            </a:r>
            <a:r>
              <a:rPr lang="de-DE" sz="1200" kern="1200" dirty="0" smtClean="0">
                <a:solidFill>
                  <a:schemeClr val="tx1"/>
                </a:solidFill>
                <a:effectLst/>
                <a:latin typeface="+mn-lt"/>
                <a:ea typeface="+mn-ea"/>
                <a:cs typeface="+mn-cs"/>
              </a:rPr>
              <a:t> CO</a:t>
            </a:r>
            <a:r>
              <a:rPr lang="de-DE" sz="1200" kern="1200" baseline="-25000" dirty="0" smtClean="0">
                <a:solidFill>
                  <a:schemeClr val="tx1"/>
                </a:solidFill>
                <a:effectLst/>
                <a:latin typeface="+mn-lt"/>
                <a:ea typeface="+mn-ea"/>
                <a:cs typeface="+mn-cs"/>
              </a:rPr>
              <a:t>2</a:t>
            </a:r>
            <a:r>
              <a:rPr lang="de-DE" sz="1200" kern="1200" dirty="0" smtClean="0">
                <a:solidFill>
                  <a:schemeClr val="tx1"/>
                </a:solidFill>
                <a:effectLst/>
                <a:latin typeface="+mn-lt"/>
                <a:ea typeface="+mn-ea"/>
                <a:cs typeface="+mn-cs"/>
              </a:rPr>
              <a:t>-Äquivalent pro Jahr erzeugt, was etwa 14,5 % aller anthropogenen Treibhausgasemissionen entspricht (Gerber et al. 2013). </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7</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Die Biodiversität ist von Natur aus komplex und multivariabel. Die Bewertung der Biodiversität wird durch das Fehlen einer gemeinsamen "Währung" für die Biodiversität erschwert und ist daher extrem kontextabhängig. Aufgrund gesellschaftlicher Werturteile gibt es große Unterschiede im Erhaltungswert verschiedener Arten und Lebensräume, was die Entscheidungsfindung über Erhaltungsziele und -prioritäten erschwert und letztlich die Bewertung der Auswirkungen auf die Biodiversität erschwert.</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8</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9</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Ungeachtet der Rolle, welche die Tierhaltung bei der Gestaltung der biologischen Vielfalt Europas in Bezug auf die Agrarökosysteme, insbesondere durch die Beweidung, gespielt hat und immer noch spielt, sind die Hauptauswirkungen, die in der Literatur und in wissenschaftlichen Berichten und häufig auch von nichtstaatlichen Umweltorganisationen (NGOs) hervorgehoben werden, negativ. Dazu gehören:</a:t>
            </a:r>
          </a:p>
          <a:p>
            <a:pPr lvl="0"/>
            <a:r>
              <a:rPr lang="de-DE" sz="1200" kern="1200" dirty="0" smtClean="0">
                <a:solidFill>
                  <a:schemeClr val="tx1"/>
                </a:solidFill>
                <a:effectLst/>
                <a:latin typeface="+mn-lt"/>
                <a:ea typeface="+mn-ea"/>
                <a:cs typeface="+mn-cs"/>
              </a:rPr>
              <a:t>Die Zerstörung von Lebensräumen durch die Umwandlung von einheimischem Primärwald in Weiden oder Futterpflanzenproduktionsflächen, vor allem in Südamerika und insbesondere im Amazonas-Regenwald und in den brasilianischen </a:t>
            </a:r>
            <a:r>
              <a:rPr lang="de-DE" sz="1200" kern="1200" dirty="0" err="1" smtClean="0">
                <a:solidFill>
                  <a:schemeClr val="tx1"/>
                </a:solidFill>
                <a:effectLst/>
                <a:latin typeface="+mn-lt"/>
                <a:ea typeface="+mn-ea"/>
                <a:cs typeface="+mn-cs"/>
              </a:rPr>
              <a:t>Pantanalregionen</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Lambin</a:t>
            </a:r>
            <a:r>
              <a:rPr lang="de-DE" sz="1200" kern="1200" dirty="0" smtClean="0">
                <a:solidFill>
                  <a:schemeClr val="tx1"/>
                </a:solidFill>
                <a:effectLst/>
                <a:latin typeface="+mn-lt"/>
                <a:ea typeface="+mn-ea"/>
                <a:cs typeface="+mn-cs"/>
              </a:rPr>
              <a:t> et al. 2003, </a:t>
            </a:r>
            <a:r>
              <a:rPr lang="de-DE" sz="1200" kern="1200" dirty="0" err="1" smtClean="0">
                <a:solidFill>
                  <a:schemeClr val="tx1"/>
                </a:solidFill>
                <a:effectLst/>
                <a:latin typeface="+mn-lt"/>
                <a:ea typeface="+mn-ea"/>
                <a:cs typeface="+mn-cs"/>
              </a:rPr>
              <a:t>Wassenaar</a:t>
            </a:r>
            <a:r>
              <a:rPr lang="de-DE" sz="1200" kern="1200" dirty="0" smtClean="0">
                <a:solidFill>
                  <a:schemeClr val="tx1"/>
                </a:solidFill>
                <a:effectLst/>
                <a:latin typeface="+mn-lt"/>
                <a:ea typeface="+mn-ea"/>
                <a:cs typeface="+mn-cs"/>
              </a:rPr>
              <a:t> et al. 2007, </a:t>
            </a:r>
            <a:r>
              <a:rPr lang="de-DE" sz="1200" kern="1200" dirty="0" err="1" smtClean="0">
                <a:solidFill>
                  <a:schemeClr val="tx1"/>
                </a:solidFill>
                <a:effectLst/>
                <a:latin typeface="+mn-lt"/>
                <a:ea typeface="+mn-ea"/>
                <a:cs typeface="+mn-cs"/>
              </a:rPr>
              <a:t>Nepstad</a:t>
            </a:r>
            <a:r>
              <a:rPr lang="de-DE" sz="1200" kern="1200" dirty="0" smtClean="0">
                <a:solidFill>
                  <a:schemeClr val="tx1"/>
                </a:solidFill>
                <a:effectLst/>
                <a:latin typeface="+mn-lt"/>
                <a:ea typeface="+mn-ea"/>
                <a:cs typeface="+mn-cs"/>
              </a:rPr>
              <a:t> et al. 2009, </a:t>
            </a:r>
            <a:r>
              <a:rPr lang="de-DE" sz="1200" kern="1200" dirty="0" err="1" smtClean="0">
                <a:solidFill>
                  <a:schemeClr val="tx1"/>
                </a:solidFill>
                <a:effectLst/>
                <a:latin typeface="+mn-lt"/>
                <a:ea typeface="+mn-ea"/>
                <a:cs typeface="+mn-cs"/>
              </a:rPr>
              <a:t>Teillard</a:t>
            </a:r>
            <a:r>
              <a:rPr lang="de-DE" sz="1200" kern="1200" dirty="0" smtClean="0">
                <a:solidFill>
                  <a:schemeClr val="tx1"/>
                </a:solidFill>
                <a:effectLst/>
                <a:latin typeface="+mn-lt"/>
                <a:ea typeface="+mn-ea"/>
                <a:cs typeface="+mn-cs"/>
              </a:rPr>
              <a:t> et al. 2016);</a:t>
            </a:r>
          </a:p>
          <a:p>
            <a:pPr lvl="0"/>
            <a:r>
              <a:rPr lang="de-DE" sz="1200" kern="1200" dirty="0" smtClean="0">
                <a:solidFill>
                  <a:schemeClr val="tx1"/>
                </a:solidFill>
                <a:effectLst/>
                <a:latin typeface="+mn-lt"/>
                <a:ea typeface="+mn-ea"/>
                <a:cs typeface="+mn-cs"/>
              </a:rPr>
              <a:t>Die Degradierung von Böden aufgrund übermäßiger Viehbestände und/oder Intensivierungspraktiken;</a:t>
            </a:r>
          </a:p>
          <a:p>
            <a:pPr lvl="0"/>
            <a:r>
              <a:rPr lang="de-DE" sz="1200" kern="1200" dirty="0" smtClean="0">
                <a:solidFill>
                  <a:schemeClr val="tx1"/>
                </a:solidFill>
                <a:effectLst/>
                <a:latin typeface="+mn-lt"/>
                <a:ea typeface="+mn-ea"/>
                <a:cs typeface="+mn-cs"/>
              </a:rPr>
              <a:t>Die Versauerung und Eutrophierung von Böden und Gewässern aufgrund diffuser Verschmutzung durch Nährstoffabflüsse, verursacht durch unzureichende tierische Abfallentsorgung und/oder übermäßigen Düngemitteleinsatz.</a:t>
            </a:r>
            <a:endParaRPr lang="de-DE" sz="120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pPr/>
              <a:t>10</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Ungeachtet der Rolle, welche die Tierhaltung bei der Gestaltung der biologischen Vielfalt Europas in Bezug auf die Agrarökosysteme, insbesondere durch die Beweidung, gespielt hat und immer noch spielt, sind die Hauptauswirkungen, die in der Literatur und in wissenschaftlichen Berichten und häufig auch von nichtstaatlichen Umweltorganisationen (NGOs) hervorgehoben werden, negativ.</a:t>
            </a:r>
            <a:r>
              <a:rPr lang="de-DE" dirty="0" smtClean="0">
                <a:effectLst/>
              </a:rPr>
              <a:t> </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11</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Was die negativen Auswirkungen der Tierproduktion auf die Biodiversität betrifft, so sind einige landwirtschaftliche Praktiken besonders relevant für die Art und Weise, wie sie mit den Hauptursachen verbunden sind.</a:t>
            </a:r>
          </a:p>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Versauerung und Eutrophierung von Böden und Gewässern aufgrund diffuser Verschmutzung durch Nährstoffabflüsse und verursacht durch unzureichende tierische Abfallentsorgung und/oder übermäßigen Düngemitteleinsatz. Nährstoffabflüsse durch übermäßige Düngung verursachen eine relevante diffuse Verschmutzung und beeinflussen aquatische Ökosysteme insbesondere durch Versauerung und Eutrophierung, d.h. den Sauerstoffverbrauch, der in einem Gewässer nach einem übermäßigen Wachstum von Pflanzen und Algen als Folge einer höheren Nährstoff- und Mineralstoffverfügbarkeit stattfindet (Carpenter et al. 1998, EEA 2018).</a:t>
            </a:r>
            <a:endParaRPr lang="pt-PT" sz="1200" dirty="0" smtClean="0"/>
          </a:p>
        </p:txBody>
      </p:sp>
      <p:sp>
        <p:nvSpPr>
          <p:cNvPr id="4" name="Foliennummernplatzhalter 3"/>
          <p:cNvSpPr>
            <a:spLocks noGrp="1"/>
          </p:cNvSpPr>
          <p:nvPr>
            <p:ph type="sldNum" sz="quarter" idx="10"/>
          </p:nvPr>
        </p:nvSpPr>
        <p:spPr/>
        <p:txBody>
          <a:bodyPr/>
          <a:lstStyle/>
          <a:p>
            <a:fld id="{213B50A3-C166-41F4-9BF9-32E7293B3A18}" type="slidenum">
              <a:rPr lang="de-DE" smtClean="0"/>
              <a:pPr/>
              <a:t>12</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pt-PT" sz="1200" dirty="0" smtClean="0"/>
          </a:p>
        </p:txBody>
      </p:sp>
      <p:sp>
        <p:nvSpPr>
          <p:cNvPr id="4" name="Foliennummernplatzhalter 3"/>
          <p:cNvSpPr>
            <a:spLocks noGrp="1"/>
          </p:cNvSpPr>
          <p:nvPr>
            <p:ph type="sldNum" sz="quarter" idx="10"/>
          </p:nvPr>
        </p:nvSpPr>
        <p:spPr/>
        <p:txBody>
          <a:bodyPr/>
          <a:lstStyle/>
          <a:p>
            <a:fld id="{213B50A3-C166-41F4-9BF9-32E7293B3A18}" type="slidenum">
              <a:rPr lang="de-DE" smtClean="0"/>
              <a:pPr/>
              <a:t>13</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Das Verhältnis der gesamten Tierbestände (einschließlich der in Innenräumen gehaltenen Tiere) zur gesamten landwirtschaftlich</a:t>
            </a:r>
            <a:r>
              <a:rPr lang="de-DE" sz="1200" kern="1200" baseline="0" dirty="0" smtClean="0">
                <a:solidFill>
                  <a:schemeClr val="tx1"/>
                </a:solidFill>
                <a:effectLst/>
                <a:latin typeface="+mn-lt"/>
                <a:ea typeface="+mn-ea"/>
                <a:cs typeface="+mn-cs"/>
              </a:rPr>
              <a:t> genutzten Fläche (LF) entspricht </a:t>
            </a:r>
            <a:r>
              <a:rPr lang="de-DE" sz="1200" b="1" kern="1200" baseline="0" dirty="0" smtClean="0">
                <a:solidFill>
                  <a:schemeClr val="tx1"/>
                </a:solidFill>
                <a:effectLst/>
                <a:latin typeface="+mn-lt"/>
                <a:ea typeface="+mn-ea"/>
                <a:cs typeface="+mn-cs"/>
              </a:rPr>
              <a:t>der Gesamtviehbesatzdichte (GVE/ha der LF). </a:t>
            </a:r>
            <a:r>
              <a:rPr lang="de-DE" sz="1200" b="0" kern="1200" baseline="0" dirty="0" smtClean="0">
                <a:solidFill>
                  <a:schemeClr val="tx1"/>
                </a:solidFill>
                <a:effectLst/>
                <a:latin typeface="+mn-lt"/>
                <a:ea typeface="+mn-ea"/>
                <a:cs typeface="+mn-cs"/>
              </a:rPr>
              <a:t>Während Allesfresser (wie Schweine) und Körnerfresser (wie Geflügel) in der Regel mit spezifischen Futtermitteln gefüttert werden und nicht unbedingt erhebliche landwirtschaftliche Flächen benötigen, können Pflanzenfresser (z.B. Rinder, Schafe, Ziegen und Pferde) im Stall aufgezogen, und mit geerntetem Futter gefüttert werden, oder im Freien – wobei sie direkt auf Weiden und Wiesen grasen. Für letzteres kann das Verhältnis der gesamten Pflanzenfresser zur gesamten Futterfläche, d.h. die </a:t>
            </a:r>
            <a:r>
              <a:rPr lang="de-DE" sz="1200" b="1" kern="1200" baseline="0" dirty="0" smtClean="0">
                <a:solidFill>
                  <a:schemeClr val="tx1"/>
                </a:solidFill>
                <a:effectLst/>
                <a:latin typeface="+mn-lt"/>
                <a:ea typeface="+mn-ea"/>
                <a:cs typeface="+mn-cs"/>
              </a:rPr>
              <a:t>Weideviehbesatzdichte (GVE/ha der Futterfläche), </a:t>
            </a:r>
            <a:r>
              <a:rPr lang="de-DE" sz="1200" b="0" kern="1200" baseline="0" dirty="0" smtClean="0">
                <a:solidFill>
                  <a:schemeClr val="tx1"/>
                </a:solidFill>
                <a:effectLst/>
                <a:latin typeface="+mn-lt"/>
                <a:ea typeface="+mn-ea"/>
                <a:cs typeface="+mn-cs"/>
              </a:rPr>
              <a:t>berücksichtigt werden. </a:t>
            </a:r>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pPr/>
              <a:t>14</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pt-PT" sz="120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pPr/>
              <a:t>15</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pt-PT" dirty="0" smtClean="0"/>
          </a:p>
          <a:p>
            <a:endParaRPr lang="en-US" dirty="0" smtClean="0"/>
          </a:p>
        </p:txBody>
      </p:sp>
      <p:sp>
        <p:nvSpPr>
          <p:cNvPr id="4" name="Foliennummernplatzhalter 3"/>
          <p:cNvSpPr>
            <a:spLocks noGrp="1"/>
          </p:cNvSpPr>
          <p:nvPr>
            <p:ph type="sldNum" sz="quarter" idx="10"/>
          </p:nvPr>
        </p:nvSpPr>
        <p:spPr/>
        <p:txBody>
          <a:bodyPr/>
          <a:lstStyle/>
          <a:p>
            <a:fld id="{213B50A3-C166-41F4-9BF9-32E7293B3A18}" type="slidenum">
              <a:rPr lang="de-DE" smtClean="0"/>
              <a:pPr/>
              <a:t>16</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Darüber hinaus sollten sehr schädliche Stoffe und ihre salzähnlichen Derivate nicht zugelassen werden (z.B. </a:t>
            </a:r>
            <a:r>
              <a:rPr lang="de-DE" sz="1200" kern="1200" dirty="0" err="1" smtClean="0">
                <a:solidFill>
                  <a:schemeClr val="tx1"/>
                </a:solidFill>
                <a:effectLst/>
                <a:latin typeface="+mn-lt"/>
                <a:ea typeface="+mn-ea"/>
                <a:cs typeface="+mn-cs"/>
              </a:rPr>
              <a:t>Glyphosat</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Diquat</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Paraquat</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Glufosinat</a:t>
            </a:r>
            <a:r>
              <a:rPr lang="de-DE" sz="1200" kern="1200" dirty="0" smtClean="0">
                <a:solidFill>
                  <a:schemeClr val="tx1"/>
                </a:solidFill>
                <a:effectLst/>
                <a:latin typeface="+mn-lt"/>
                <a:ea typeface="+mn-ea"/>
                <a:cs typeface="+mn-cs"/>
              </a:rPr>
              <a:t>-Ammonium, </a:t>
            </a:r>
            <a:r>
              <a:rPr lang="de-DE" sz="1200" kern="1200" dirty="0" err="1" smtClean="0">
                <a:solidFill>
                  <a:schemeClr val="tx1"/>
                </a:solidFill>
                <a:effectLst/>
                <a:latin typeface="+mn-lt"/>
                <a:ea typeface="+mn-ea"/>
                <a:cs typeface="+mn-cs"/>
              </a:rPr>
              <a:t>Indaziflam</a:t>
            </a:r>
            <a:r>
              <a:rPr lang="de-DE" sz="1200" kern="1200" dirty="0" smtClean="0">
                <a:solidFill>
                  <a:schemeClr val="tx1"/>
                </a:solidFill>
                <a:effectLst/>
                <a:latin typeface="+mn-lt"/>
                <a:ea typeface="+mn-ea"/>
                <a:cs typeface="+mn-cs"/>
              </a:rPr>
              <a:t>).</a:t>
            </a:r>
            <a:endParaRPr lang="de-DE" sz="120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pPr/>
              <a:t>17</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lvl="0"/>
            <a:r>
              <a:rPr lang="de-DE" sz="1200" kern="1200" dirty="0" smtClean="0">
                <a:solidFill>
                  <a:schemeClr val="tx1"/>
                </a:solidFill>
                <a:effectLst/>
                <a:latin typeface="+mn-lt"/>
                <a:ea typeface="+mn-ea"/>
                <a:cs typeface="+mn-cs"/>
              </a:rPr>
              <a:t>a) Kontinuierlich (die Weide ist nicht in Parzellen oder Koppeln unterteilt und das Vieh darf jederzeit die gesamte Weidefläche beweiden);</a:t>
            </a:r>
          </a:p>
          <a:p>
            <a:pPr lvl="0"/>
            <a:r>
              <a:rPr lang="de-DE" sz="1200" kern="1200" dirty="0" smtClean="0">
                <a:solidFill>
                  <a:schemeClr val="tx1"/>
                </a:solidFill>
                <a:effectLst/>
                <a:latin typeface="+mn-lt"/>
                <a:ea typeface="+mn-ea"/>
                <a:cs typeface="+mn-cs"/>
              </a:rPr>
              <a:t>b) Rotationsweide (die Weide wird in Unterweiden oder Koppeln unterteilt, wobei geeignete mobile und wildtierfreundliche Zäune verwendet werden, und das Vieh darf auf jeder Teilfläche für einen angemessenen Zeitraum weiden, bevor es verlegt wird);</a:t>
            </a:r>
          </a:p>
          <a:p>
            <a:pPr lvl="0"/>
            <a:r>
              <a:rPr lang="de-DE" sz="1200" kern="1200" dirty="0" smtClean="0">
                <a:solidFill>
                  <a:schemeClr val="tx1"/>
                </a:solidFill>
                <a:effectLst/>
                <a:latin typeface="+mn-lt"/>
                <a:ea typeface="+mn-ea"/>
                <a:cs typeface="+mn-cs"/>
              </a:rPr>
              <a:t>c) Mob-Weidesystem oder Blitzbeweidung (häufig in Nordamerika angewandt werden bei dieser Weideform meist am Morgen sehr hohe Viehbesatzdichten auf eine Weide gestellt, um invasive Arten zu kontrollieren, können aber auch später nach einem Rotationssystem bewegt werden). Diese Art der Beweidung ist in Europa noch kaum verbreitet; sofern richtig angewandt, bietet diese Art des Weidesystems viele ökologische Vorteile.</a:t>
            </a:r>
          </a:p>
          <a:p>
            <a:pPr lvl="0"/>
            <a:endParaRPr lang="pt-PT" sz="1200" kern="1200" dirty="0" smtClean="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pPr/>
              <a:t>18</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lvl="0"/>
            <a:r>
              <a:rPr lang="de-DE" sz="1200" kern="1200" dirty="0" smtClean="0">
                <a:solidFill>
                  <a:schemeClr val="tx1"/>
                </a:solidFill>
                <a:effectLst/>
                <a:latin typeface="+mn-lt"/>
                <a:ea typeface="+mn-ea"/>
                <a:cs typeface="+mn-cs"/>
              </a:rPr>
              <a:t>a) Kontinuierlich (die Weide ist nicht in Parzellen oder Koppeln unterteilt und das Vieh darf jederzeit die gesamte Weidefläche beweiden);</a:t>
            </a:r>
          </a:p>
          <a:p>
            <a:pPr lvl="0"/>
            <a:r>
              <a:rPr lang="de-DE" sz="1200" kern="1200" dirty="0" smtClean="0">
                <a:solidFill>
                  <a:schemeClr val="tx1"/>
                </a:solidFill>
                <a:effectLst/>
                <a:latin typeface="+mn-lt"/>
                <a:ea typeface="+mn-ea"/>
                <a:cs typeface="+mn-cs"/>
              </a:rPr>
              <a:t>b) Rotationsweide (die Weide wird in Unterweiden oder Koppeln unterteilt, wobei geeignete mobile und wildtierfreundliche Zäune verwendet werden, und das Vieh darf auf jeder Teilfläche für einen angemessenen Zeitraum weiden, bevor es verlegt wird);</a:t>
            </a:r>
          </a:p>
          <a:p>
            <a:pPr lvl="0"/>
            <a:r>
              <a:rPr lang="de-DE" sz="1200" kern="1200" dirty="0" smtClean="0">
                <a:solidFill>
                  <a:schemeClr val="tx1"/>
                </a:solidFill>
                <a:effectLst/>
                <a:latin typeface="+mn-lt"/>
                <a:ea typeface="+mn-ea"/>
                <a:cs typeface="+mn-cs"/>
              </a:rPr>
              <a:t>c) Mob-Weidesystem oder Blitzbeweidung (häufig in Nordamerika angewandt werden bei dieser Weideform meist am Morgen sehr hohe Viehbesatzdichten auf eine Weide gestellt, um invasive Arten zu kontrollieren, können aber auch später nach einem Rotationssystem bewegt werden). Diese Art der Beweidung ist in Europa noch kaum verbreitet; sofern richtig angewandt, bietet diese Art des Weidesystems viele ökologische Vorteile.</a:t>
            </a:r>
          </a:p>
          <a:p>
            <a:pPr lvl="0"/>
            <a:endParaRPr lang="pt-PT" sz="1200" kern="1200" dirty="0" smtClean="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pPr/>
              <a:t>19</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PT" dirty="0"/>
          </a:p>
        </p:txBody>
      </p:sp>
      <p:sp>
        <p:nvSpPr>
          <p:cNvPr id="4" name="Slide Number Placeholder 3"/>
          <p:cNvSpPr>
            <a:spLocks noGrp="1"/>
          </p:cNvSpPr>
          <p:nvPr>
            <p:ph type="sldNum" sz="quarter" idx="10"/>
          </p:nvPr>
        </p:nvSpPr>
        <p:spPr/>
        <p:txBody>
          <a:bodyPr/>
          <a:lstStyle/>
          <a:p>
            <a:fld id="{213B50A3-C166-41F4-9BF9-32E7293B3A18}" type="slidenum">
              <a:rPr lang="de-DE" smtClean="0"/>
              <a:pPr/>
              <a:t>20</a:t>
            </a:fld>
            <a:endParaRPr lang="de-DE" dirty="0"/>
          </a:p>
        </p:txBody>
      </p:sp>
    </p:spTree>
    <p:extLst>
      <p:ext uri="{BB962C8B-B14F-4D97-AF65-F5344CB8AC3E}">
        <p14:creationId xmlns:p14="http://schemas.microsoft.com/office/powerpoint/2010/main" val="42620070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4018504659"/>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765955848"/>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97054133"/>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460388809"/>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a:xfrm>
            <a:off x="5462736" y="6426652"/>
            <a:ext cx="2133600" cy="365125"/>
          </a:xfrm>
          <a:prstGeom prst="rect">
            <a:avLst/>
          </a:prstGeom>
        </p:spPr>
        <p:txBody>
          <a:bodyPr/>
          <a:lstStyle/>
          <a:p>
            <a:fld id="{A99288C3-F33C-4D98-8867-F0674C22DB36}" type="datetime1">
              <a:rPr lang="de-DE" smtClean="0"/>
              <a:t>31.05.19</a:t>
            </a:fld>
            <a:endParaRPr lang="de-DE" dirty="0"/>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727116322"/>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2069604705"/>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pic>
        <p:nvPicPr>
          <p:cNvPr id="4"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51375" y="5385698"/>
            <a:ext cx="720080" cy="720080"/>
          </a:xfrm>
          <a:prstGeom prst="rect">
            <a:avLst/>
          </a:prstGeom>
        </p:spPr>
      </p:pic>
    </p:spTree>
    <p:extLst>
      <p:ext uri="{BB962C8B-B14F-4D97-AF65-F5344CB8AC3E}">
        <p14:creationId xmlns:p14="http://schemas.microsoft.com/office/powerpoint/2010/main" val="3139946635"/>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891260105"/>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547987819"/>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971315804"/>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841125902"/>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4" Type="http://schemas.openxmlformats.org/officeDocument/2006/relationships/image" Target="../media/image1.jpeg"/><Relationship Id="rId5" Type="http://schemas.openxmlformats.org/officeDocument/2006/relationships/image" Target="../media/image2.tiff"/><Relationship Id="rId6" Type="http://schemas.openxmlformats.org/officeDocument/2006/relationships/image" Target="../media/image3.jpeg"/><Relationship Id="rId7" Type="http://schemas.openxmlformats.org/officeDocument/2006/relationships/image" Target="../media/image4.jpeg"/><Relationship Id="rId8" Type="http://schemas.openxmlformats.org/officeDocument/2006/relationships/image" Target="../media/image5.jpeg"/><Relationship Id="rId9" Type="http://schemas.openxmlformats.org/officeDocument/2006/relationships/image" Target="../media/image6.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11" Type="http://schemas.openxmlformats.org/officeDocument/2006/relationships/image" Target="../media/image10.jpeg"/><Relationship Id="rId12" Type="http://schemas.openxmlformats.org/officeDocument/2006/relationships/image" Target="../media/image11.jpeg"/><Relationship Id="rId1" Type="http://schemas.openxmlformats.org/officeDocument/2006/relationships/slideLayout" Target="../slideLayouts/slideLayout3.xml"/><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5" Type="http://schemas.openxmlformats.org/officeDocument/2006/relationships/slideLayout" Target="../slideLayouts/slideLayout7.xml"/><Relationship Id="rId6" Type="http://schemas.openxmlformats.org/officeDocument/2006/relationships/theme" Target="../theme/theme2.xml"/><Relationship Id="rId7" Type="http://schemas.openxmlformats.org/officeDocument/2006/relationships/image" Target="../media/image1.jpeg"/><Relationship Id="rId8" Type="http://schemas.openxmlformats.org/officeDocument/2006/relationships/image" Target="../media/image7.tiff"/><Relationship Id="rId9" Type="http://schemas.openxmlformats.org/officeDocument/2006/relationships/image" Target="../media/image8.jpeg"/><Relationship Id="rId10" Type="http://schemas.openxmlformats.org/officeDocument/2006/relationships/image" Target="../media/image9.jpeg"/></Relationships>
</file>

<file path=ppt/slideMasters/_rels/slideMaster3.xml.rels><?xml version="1.0" encoding="UTF-8" standalone="yes"?>
<Relationships xmlns="http://schemas.openxmlformats.org/package/2006/relationships"><Relationship Id="rId11" Type="http://schemas.openxmlformats.org/officeDocument/2006/relationships/image" Target="../media/image17.jpeg"/><Relationship Id="rId12" Type="http://schemas.openxmlformats.org/officeDocument/2006/relationships/image" Target="../media/image18.jpeg"/><Relationship Id="rId13" Type="http://schemas.openxmlformats.org/officeDocument/2006/relationships/image" Target="../media/image7.tiff"/><Relationship Id="rId14" Type="http://schemas.openxmlformats.org/officeDocument/2006/relationships/image" Target="../media/image8.jpeg"/><Relationship Id="rId15" Type="http://schemas.openxmlformats.org/officeDocument/2006/relationships/image" Target="../media/image19.jpeg"/><Relationship Id="rId16" Type="http://schemas.openxmlformats.org/officeDocument/2006/relationships/image" Target="../media/image20.png"/><Relationship Id="rId17" Type="http://schemas.openxmlformats.org/officeDocument/2006/relationships/image" Target="../media/image9.jpeg"/><Relationship Id="rId18" Type="http://schemas.openxmlformats.org/officeDocument/2006/relationships/image" Target="../media/image21.jpeg"/><Relationship Id="rId1" Type="http://schemas.openxmlformats.org/officeDocument/2006/relationships/slideLayout" Target="../slideLayouts/slideLayout8.xml"/><Relationship Id="rId2" Type="http://schemas.openxmlformats.org/officeDocument/2006/relationships/slideLayout" Target="../slideLayouts/slideLayout9.xml"/><Relationship Id="rId3" Type="http://schemas.openxmlformats.org/officeDocument/2006/relationships/slideLayout" Target="../slideLayouts/slideLayout10.xml"/><Relationship Id="rId4" Type="http://schemas.openxmlformats.org/officeDocument/2006/relationships/slideLayout" Target="../slideLayouts/slideLayout11.xml"/><Relationship Id="rId5" Type="http://schemas.openxmlformats.org/officeDocument/2006/relationships/theme" Target="../theme/theme3.xml"/><Relationship Id="rId6" Type="http://schemas.openxmlformats.org/officeDocument/2006/relationships/image" Target="../media/image1.jpeg"/><Relationship Id="rId7" Type="http://schemas.openxmlformats.org/officeDocument/2006/relationships/image" Target="../media/image13.jpeg"/><Relationship Id="rId8" Type="http://schemas.openxmlformats.org/officeDocument/2006/relationships/image" Target="../media/image14.png"/><Relationship Id="rId9" Type="http://schemas.openxmlformats.org/officeDocument/2006/relationships/image" Target="../media/image15.jpeg"/><Relationship Id="rId10" Type="http://schemas.openxmlformats.org/officeDocument/2006/relationships/image" Target="../media/image16.tif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31.05.19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userDrawn="1"/>
        </p:nvPicPr>
        <p:blipFill rotWithShape="1">
          <a:blip r:embed="rId6">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923928" y="6185034"/>
            <a:ext cx="2330539" cy="330105"/>
          </a:xfrm>
          <a:prstGeom prst="rect">
            <a:avLst/>
          </a:prstGeom>
        </p:spPr>
      </p:pic>
      <p:pic>
        <p:nvPicPr>
          <p:cNvPr id="13" name="Grafik 1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248988" y="5409011"/>
            <a:ext cx="684000" cy="684000"/>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Lst>
  <p:timing>
    <p:tnLst>
      <p:par>
        <p:cTn xmlns:p14="http://schemas.microsoft.com/office/powerpoint/2010/mai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userDrawn="1"/>
        </p:nvSpPr>
        <p:spPr>
          <a:xfrm>
            <a:off x="250069"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userDrawn="1"/>
        </p:nvPicPr>
        <p:blipFill rotWithShape="1">
          <a:blip r:embed="rId9" cstate="print">
            <a:extLst>
              <a:ext uri="{28A0092B-C50C-407E-A947-70E740481C1C}">
                <a14:useLocalDpi xmlns:a14="http://schemas.microsoft.com/office/drawing/2010/main" val="0"/>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391219" y="6436602"/>
            <a:ext cx="591864" cy="360000"/>
          </a:xfrm>
          <a:prstGeom prst="rect">
            <a:avLst/>
          </a:prstGeom>
        </p:spPr>
      </p:pic>
      <p:pic>
        <p:nvPicPr>
          <p:cNvPr id="21" name="Grafik 20"/>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6355608" y="6611872"/>
            <a:ext cx="1368152" cy="193789"/>
          </a:xfrm>
          <a:prstGeom prst="rect">
            <a:avLst/>
          </a:prstGeom>
        </p:spPr>
      </p:pic>
      <p:pic>
        <p:nvPicPr>
          <p:cNvPr id="22" name="Grafik 21"/>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016701" y="6487472"/>
            <a:ext cx="314457" cy="314457"/>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700" r:id="rId5"/>
  </p:sldLayoutIdLst>
  <p:timing>
    <p:tnLst>
      <p:par>
        <p:cTn xmlns:p14="http://schemas.microsoft.com/office/powerpoint/2010/mai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604415"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80165"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748117"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5287"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609143"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200005" y="6338142"/>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239047" y="6467789"/>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52439"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tretch/>
        </p:blipFill>
        <p:spPr bwMode="auto">
          <a:xfrm>
            <a:off x="781666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2" descr="R:\_Fotos_Logos_PPTs\Logos\Projekte\LIFEBiostandards\Fundación Biodiversidad\MAPAMA_FB_color.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6220956" y="6486438"/>
            <a:ext cx="1554246" cy="36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18253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424106" y="6453368"/>
            <a:ext cx="700275" cy="288000"/>
          </a:xfrm>
          <a:prstGeom prst="rect">
            <a:avLst/>
          </a:prstGeom>
        </p:spPr>
      </p:pic>
      <p:pic>
        <p:nvPicPr>
          <p:cNvPr id="2" name="Grafik 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208934" y="6426490"/>
            <a:ext cx="591864" cy="360000"/>
          </a:xfrm>
          <a:prstGeom prst="rect">
            <a:avLst/>
          </a:prstGeom>
        </p:spPr>
      </p:pic>
      <p:pic>
        <p:nvPicPr>
          <p:cNvPr id="27" name="Grafik 2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853923" y="6424270"/>
            <a:ext cx="358680" cy="358680"/>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timing>
    <p:tnLst>
      <p:par>
        <p:cTn xmlns:p14="http://schemas.microsoft.com/office/powerpoint/2010/mai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2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8.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8.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Z:\Bildarchiv\Bilder von Thomas Bauernhof\Kühe\_5010997_cr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98" y="2980327"/>
            <a:ext cx="9153382" cy="2592287"/>
          </a:xfrm>
          <a:prstGeom prst="rect">
            <a:avLst/>
          </a:prstGeom>
          <a:noFill/>
          <a:extLst>
            <a:ext uri="{909E8E84-426E-40dd-AFC4-6F175D3DCCD1}">
              <a14:hiddenFill xmlns:a14="http://schemas.microsoft.com/office/drawing/2010/main">
                <a:solidFill>
                  <a:srgbClr val="FFFFFF"/>
                </a:solidFill>
              </a14:hiddenFill>
            </a:ext>
          </a:extLst>
        </p:spPr>
      </p:pic>
      <p:sp>
        <p:nvSpPr>
          <p:cNvPr id="3" name="Textfeld 2"/>
          <p:cNvSpPr txBox="1"/>
          <p:nvPr/>
        </p:nvSpPr>
        <p:spPr>
          <a:xfrm>
            <a:off x="6732240" y="5589038"/>
            <a:ext cx="2411760" cy="230832"/>
          </a:xfrm>
          <a:prstGeom prst="rect">
            <a:avLst/>
          </a:prstGeom>
          <a:noFill/>
        </p:spPr>
        <p:txBody>
          <a:bodyPr wrap="square" rtlCol="0">
            <a:spAutoFit/>
          </a:bodyPr>
          <a:lstStyle/>
          <a:p>
            <a:pPr algn="r"/>
            <a:r>
              <a:rPr lang="en-GB" sz="900" dirty="0" smtClean="0">
                <a:solidFill>
                  <a:schemeClr val="bg2">
                    <a:lumMod val="50000"/>
                  </a:schemeClr>
                </a:solidFill>
                <a:latin typeface="Arial" panose="020B0604020202020204" pitchFamily="34" charset="0"/>
                <a:cs typeface="Arial" panose="020B0604020202020204" pitchFamily="34" charset="0"/>
              </a:rPr>
              <a:t>© Sven Schulz, Bodensee-Stiftung</a:t>
            </a:r>
            <a:endParaRPr lang="en-GB" sz="900" dirty="0">
              <a:solidFill>
                <a:schemeClr val="bg2">
                  <a:lumMod val="50000"/>
                </a:schemeClr>
              </a:solidFill>
              <a:latin typeface="Arial" panose="020B0604020202020204" pitchFamily="34" charset="0"/>
              <a:cs typeface="Arial" panose="020B0604020202020204" pitchFamily="34" charset="0"/>
            </a:endParaRPr>
          </a:p>
        </p:txBody>
      </p:sp>
      <p:sp>
        <p:nvSpPr>
          <p:cNvPr id="6" name="Titel 7"/>
          <p:cNvSpPr txBox="1">
            <a:spLocks/>
          </p:cNvSpPr>
          <p:nvPr/>
        </p:nvSpPr>
        <p:spPr>
          <a:xfrm>
            <a:off x="179512" y="1722862"/>
            <a:ext cx="8507288" cy="724942"/>
          </a:xfrm>
          <a:prstGeom prst="rect">
            <a:avLst/>
          </a:prstGeom>
        </p:spPr>
        <p:txBody>
          <a:bodyPr vert="horz" lIns="91440" tIns="45720" rIns="91440" bIns="45720" rtlCol="0" anchor="ctr">
            <a:no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pPr algn="ctr">
              <a:spcBef>
                <a:spcPts val="1500"/>
              </a:spcBef>
              <a:spcAft>
                <a:spcPts val="1500"/>
              </a:spcAft>
            </a:pPr>
            <a:r>
              <a:rPr lang="de-DE" sz="3600" dirty="0"/>
              <a:t>Sehr Gute Landwirtschaftliche Praxis</a:t>
            </a:r>
            <a:r>
              <a:rPr lang="de-DE" sz="3600" dirty="0" smtClean="0"/>
              <a:t/>
            </a:r>
            <a:br>
              <a:rPr lang="de-DE" sz="3600" dirty="0" smtClean="0"/>
            </a:br>
            <a:r>
              <a:rPr lang="de-DE" sz="3600" dirty="0" smtClean="0"/>
              <a:t>Tierhaltung</a:t>
            </a:r>
            <a:endParaRPr lang="de-DE" sz="3600" dirty="0"/>
          </a:p>
        </p:txBody>
      </p:sp>
    </p:spTree>
    <p:extLst>
      <p:ext uri="{BB962C8B-B14F-4D97-AF65-F5344CB8AC3E}">
        <p14:creationId xmlns:p14="http://schemas.microsoft.com/office/powerpoint/2010/main" val="175713356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6632"/>
            <a:ext cx="8229600" cy="724942"/>
          </a:xfrm>
          <a:noFill/>
        </p:spPr>
        <p:txBody>
          <a:bodyPr>
            <a:normAutofit/>
          </a:bodyPr>
          <a:lstStyle/>
          <a:p>
            <a:r>
              <a:rPr lang="de-DE" sz="2400" dirty="0" smtClean="0"/>
              <a:t>1. Das Konzept der Tierzucht</a:t>
            </a:r>
            <a:endParaRPr lang="de-DE" sz="2400" dirty="0"/>
          </a:p>
        </p:txBody>
      </p:sp>
      <p:sp>
        <p:nvSpPr>
          <p:cNvPr id="5" name="Inhaltsplatzhalter 4"/>
          <p:cNvSpPr>
            <a:spLocks noGrp="1"/>
          </p:cNvSpPr>
          <p:nvPr>
            <p:ph idx="1"/>
          </p:nvPr>
        </p:nvSpPr>
        <p:spPr>
          <a:xfrm>
            <a:off x="360000" y="1440000"/>
            <a:ext cx="8424000" cy="2160240"/>
          </a:xfrm>
        </p:spPr>
        <p:txBody>
          <a:bodyPr>
            <a:normAutofit/>
          </a:bodyPr>
          <a:lstStyle/>
          <a:p>
            <a:pPr marL="0" indent="0" algn="just">
              <a:buNone/>
            </a:pPr>
            <a:r>
              <a:rPr lang="en-US" sz="1600" dirty="0" smtClean="0"/>
              <a:t>Der </a:t>
            </a:r>
            <a:r>
              <a:rPr lang="en-US" sz="1600" dirty="0" err="1" smtClean="0"/>
              <a:t>Begriff</a:t>
            </a:r>
            <a:r>
              <a:rPr lang="en-US" sz="1600" dirty="0" smtClean="0"/>
              <a:t> </a:t>
            </a:r>
            <a:r>
              <a:rPr lang="en-US" sz="1600" b="1" dirty="0" smtClean="0"/>
              <a:t>“</a:t>
            </a:r>
            <a:r>
              <a:rPr lang="en-US" sz="1600" b="1" dirty="0" err="1" smtClean="0"/>
              <a:t>Tierzucht</a:t>
            </a:r>
            <a:r>
              <a:rPr lang="en-US" sz="1600" b="1" dirty="0" smtClean="0"/>
              <a:t>” </a:t>
            </a:r>
            <a:r>
              <a:rPr lang="en-US" sz="1600" dirty="0" err="1" smtClean="0"/>
              <a:t>bezieht</a:t>
            </a:r>
            <a:r>
              <a:rPr lang="en-US" sz="1600" dirty="0" smtClean="0"/>
              <a:t> </a:t>
            </a:r>
            <a:r>
              <a:rPr lang="en-US" sz="1600" dirty="0" err="1" smtClean="0"/>
              <a:t>sich</a:t>
            </a:r>
            <a:r>
              <a:rPr lang="en-US" sz="1600" dirty="0" smtClean="0"/>
              <a:t> auf </a:t>
            </a:r>
            <a:r>
              <a:rPr lang="en-US" sz="1600" dirty="0" err="1" smtClean="0"/>
              <a:t>alle</a:t>
            </a:r>
            <a:r>
              <a:rPr lang="en-US" sz="1600" dirty="0" smtClean="0"/>
              <a:t> </a:t>
            </a:r>
            <a:r>
              <a:rPr lang="en-US" sz="1600" dirty="0" err="1" smtClean="0"/>
              <a:t>Tierarten</a:t>
            </a:r>
            <a:r>
              <a:rPr lang="en-US" sz="1600" dirty="0" smtClean="0"/>
              <a:t> und –</a:t>
            </a:r>
            <a:r>
              <a:rPr lang="en-US" sz="1600" dirty="0" err="1" smtClean="0"/>
              <a:t>rassen</a:t>
            </a:r>
            <a:r>
              <a:rPr lang="en-US" sz="1600" dirty="0" smtClean="0"/>
              <a:t>, die in </a:t>
            </a:r>
            <a:r>
              <a:rPr lang="de-DE" sz="1600" dirty="0"/>
              <a:t>Gefangenschaft hauptsächlich zu landwirtschaftlichen Zwecken gehalten oder aufgezogen </a:t>
            </a:r>
            <a:r>
              <a:rPr lang="de-DE" sz="1600" dirty="0" smtClean="0"/>
              <a:t>werden - </a:t>
            </a:r>
            <a:r>
              <a:rPr lang="en-US" sz="1600" dirty="0"/>
              <a:t>Food and Agriculture Organization of the United Nations</a:t>
            </a:r>
            <a:r>
              <a:rPr lang="de-DE" sz="1600" dirty="0" smtClean="0"/>
              <a:t> </a:t>
            </a:r>
            <a:r>
              <a:rPr lang="en-US" sz="1600" dirty="0" smtClean="0"/>
              <a:t>(</a:t>
            </a:r>
            <a:r>
              <a:rPr lang="en-US" sz="1600" dirty="0"/>
              <a:t>FAO 2017). </a:t>
            </a:r>
            <a:endParaRPr lang="en-US" sz="1600" dirty="0" smtClean="0"/>
          </a:p>
          <a:p>
            <a:pPr marL="0" indent="0" algn="just">
              <a:buNone/>
            </a:pPr>
            <a:endParaRPr lang="en-US" sz="2000" dirty="0"/>
          </a:p>
          <a:p>
            <a:pPr marL="800100" algn="just"/>
            <a:r>
              <a:rPr lang="de-DE" sz="1800" dirty="0"/>
              <a:t>Dazu gehören viele Arten und Rassen von Säugetieren, Vögeln und Insekten wie Bienen und Seidenraupen. </a:t>
            </a:r>
            <a:endParaRPr lang="en-US" sz="1800" dirty="0" smtClean="0"/>
          </a:p>
        </p:txBody>
      </p:sp>
      <p:sp>
        <p:nvSpPr>
          <p:cNvPr id="7" name="Foliennummernplatzhalter 6"/>
          <p:cNvSpPr>
            <a:spLocks noGrp="1"/>
          </p:cNvSpPr>
          <p:nvPr>
            <p:ph type="sldNum" sz="quarter" idx="12"/>
          </p:nvPr>
        </p:nvSpPr>
        <p:spPr/>
        <p:txBody>
          <a:bodyPr/>
          <a:lstStyle/>
          <a:p>
            <a:fld id="{94C51DEF-A0F2-436A-B446-D206BED377C1}" type="slidenum">
              <a:rPr lang="de-DE" smtClean="0"/>
              <a:pPr/>
              <a:t>2</a:t>
            </a:fld>
            <a:endParaRPr lang="de-DE"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0000" y="3600000"/>
            <a:ext cx="3816424" cy="2541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320000" y="5301208"/>
            <a:ext cx="4428464" cy="1015663"/>
          </a:xfrm>
          <a:prstGeom prst="rect">
            <a:avLst/>
          </a:prstGeom>
          <a:noFill/>
        </p:spPr>
        <p:txBody>
          <a:bodyPr wrap="square" rtlCol="0">
            <a:spAutoFit/>
          </a:bodyPr>
          <a:lstStyle/>
          <a:p>
            <a:pPr algn="just"/>
            <a:r>
              <a:rPr lang="en-US" sz="1200" b="1" dirty="0" err="1" smtClean="0"/>
              <a:t>Abbildung</a:t>
            </a:r>
            <a:r>
              <a:rPr lang="en-US" sz="1200" b="1" dirty="0" smtClean="0"/>
              <a:t> </a:t>
            </a:r>
            <a:r>
              <a:rPr lang="en-US" sz="1200" b="1" dirty="0"/>
              <a:t>1</a:t>
            </a:r>
            <a:r>
              <a:rPr lang="en-US" sz="1200" dirty="0"/>
              <a:t> – </a:t>
            </a:r>
            <a:r>
              <a:rPr lang="en-US" sz="1200" dirty="0" err="1" smtClean="0"/>
              <a:t>Schafe</a:t>
            </a:r>
            <a:r>
              <a:rPr lang="en-US" sz="1200" dirty="0" smtClean="0"/>
              <a:t> </a:t>
            </a:r>
            <a:r>
              <a:rPr lang="en-US" sz="1200" dirty="0"/>
              <a:t>(</a:t>
            </a:r>
            <a:r>
              <a:rPr lang="en-US" sz="1200" i="1" dirty="0" err="1"/>
              <a:t>Ovis</a:t>
            </a:r>
            <a:r>
              <a:rPr lang="en-US" sz="1200" i="1" dirty="0"/>
              <a:t> </a:t>
            </a:r>
            <a:r>
              <a:rPr lang="en-US" sz="1200" i="1" dirty="0" err="1"/>
              <a:t>aries</a:t>
            </a:r>
            <a:r>
              <a:rPr lang="en-US" sz="1200" dirty="0"/>
              <a:t>) </a:t>
            </a:r>
            <a:r>
              <a:rPr lang="de-DE" sz="1200" dirty="0"/>
              <a:t>gehören zu den bevorzugten Arten, die weltweit als Nutztiere gehalten werden. Die globale Population von Schafen und Ziegen</a:t>
            </a:r>
            <a:r>
              <a:rPr lang="en-US" sz="1200" dirty="0" smtClean="0"/>
              <a:t> </a:t>
            </a:r>
            <a:r>
              <a:rPr lang="en-US" sz="1200" dirty="0"/>
              <a:t>(</a:t>
            </a:r>
            <a:r>
              <a:rPr lang="en-US" sz="1200" i="1" dirty="0"/>
              <a:t>Capra </a:t>
            </a:r>
            <a:r>
              <a:rPr lang="en-US" sz="1200" i="1" dirty="0" err="1"/>
              <a:t>aegagrus</a:t>
            </a:r>
            <a:r>
              <a:rPr lang="en-US" sz="1200" i="1" dirty="0"/>
              <a:t> </a:t>
            </a:r>
            <a:r>
              <a:rPr lang="en-US" sz="1200" i="1" dirty="0" err="1"/>
              <a:t>hircus</a:t>
            </a:r>
            <a:r>
              <a:rPr lang="en-US" sz="1200" dirty="0"/>
              <a:t>) </a:t>
            </a:r>
            <a:r>
              <a:rPr lang="de-DE" sz="1200" dirty="0"/>
              <a:t>wird auf 1,87 Milliarden Individuen geschätzt.</a:t>
            </a:r>
            <a:r>
              <a:rPr lang="en-US" sz="1200" dirty="0" smtClean="0"/>
              <a:t> </a:t>
            </a:r>
            <a:r>
              <a:rPr lang="en-US" sz="1200" dirty="0"/>
              <a:t>(Robinson et al. 2014). </a:t>
            </a:r>
            <a:r>
              <a:rPr lang="en-US" sz="1200" dirty="0" err="1" smtClean="0"/>
              <a:t>Foto</a:t>
            </a:r>
            <a:r>
              <a:rPr lang="en-US" sz="1200" dirty="0" smtClean="0"/>
              <a:t>: </a:t>
            </a:r>
          </a:p>
          <a:p>
            <a:pPr algn="just"/>
            <a:r>
              <a:rPr lang="en-US" sz="1200" i="1" dirty="0" smtClean="0"/>
              <a:t>© </a:t>
            </a:r>
            <a:r>
              <a:rPr lang="en-US" sz="1200" i="1" dirty="0" err="1"/>
              <a:t>Terraprima</a:t>
            </a:r>
            <a:r>
              <a:rPr lang="en-US" sz="1200" dirty="0"/>
              <a:t>.</a:t>
            </a:r>
            <a:endParaRPr lang="pt-PT" sz="1200" dirty="0"/>
          </a:p>
        </p:txBody>
      </p:sp>
    </p:spTree>
    <p:extLst>
      <p:ext uri="{BB962C8B-B14F-4D97-AF65-F5344CB8AC3E}">
        <p14:creationId xmlns:p14="http://schemas.microsoft.com/office/powerpoint/2010/main" val="3311148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p:spPr>
        <p:txBody>
          <a:bodyPr>
            <a:normAutofit/>
          </a:bodyPr>
          <a:lstStyle/>
          <a:p>
            <a:pPr marL="457200" indent="-457200"/>
            <a:r>
              <a:rPr lang="en-US" sz="2600" dirty="0" smtClean="0"/>
              <a:t>2. </a:t>
            </a:r>
            <a:r>
              <a:rPr lang="en-US" sz="2600" dirty="0" err="1" smtClean="0"/>
              <a:t>Tierhaltungssysteme</a:t>
            </a:r>
            <a:r>
              <a:rPr lang="en-US" sz="2600" dirty="0" smtClean="0"/>
              <a:t> und –</a:t>
            </a:r>
            <a:r>
              <a:rPr lang="en-US" sz="2600" dirty="0" err="1" smtClean="0"/>
              <a:t>produktion</a:t>
            </a:r>
            <a:r>
              <a:rPr lang="en-US" sz="2600" dirty="0" smtClean="0"/>
              <a:t> </a:t>
            </a:r>
            <a:endParaRPr lang="de-DE" sz="2600" dirty="0"/>
          </a:p>
        </p:txBody>
      </p:sp>
      <p:sp>
        <p:nvSpPr>
          <p:cNvPr id="5" name="Inhaltsplatzhalter 4"/>
          <p:cNvSpPr>
            <a:spLocks noGrp="1"/>
          </p:cNvSpPr>
          <p:nvPr>
            <p:ph idx="1"/>
          </p:nvPr>
        </p:nvSpPr>
        <p:spPr>
          <a:xfrm>
            <a:off x="360000" y="2342875"/>
            <a:ext cx="8424000" cy="3816424"/>
          </a:xfrm>
        </p:spPr>
        <p:txBody>
          <a:bodyPr>
            <a:normAutofit lnSpcReduction="10000"/>
          </a:bodyPr>
          <a:lstStyle/>
          <a:p>
            <a:pPr lvl="0" algn="just"/>
            <a:r>
              <a:rPr lang="en-GB" sz="1800" b="1" dirty="0" err="1" smtClean="0"/>
              <a:t>Weidesysteme</a:t>
            </a:r>
            <a:r>
              <a:rPr lang="en-GB" sz="1800" b="1" dirty="0" smtClean="0"/>
              <a:t> –</a:t>
            </a:r>
            <a:r>
              <a:rPr lang="en-GB" sz="1800" dirty="0" smtClean="0"/>
              <a:t> </a:t>
            </a:r>
            <a:r>
              <a:rPr lang="en-GB" sz="1600" dirty="0" err="1"/>
              <a:t>gekennzeichnet</a:t>
            </a:r>
            <a:r>
              <a:rPr lang="en-GB" sz="1600" dirty="0"/>
              <a:t> </a:t>
            </a:r>
            <a:r>
              <a:rPr lang="en-GB" sz="1600" dirty="0" err="1"/>
              <a:t>durch</a:t>
            </a:r>
            <a:r>
              <a:rPr lang="en-GB" sz="1600" dirty="0"/>
              <a:t> </a:t>
            </a:r>
            <a:r>
              <a:rPr lang="en-GB" sz="1600" dirty="0" err="1" smtClean="0"/>
              <a:t>Widerkäuer</a:t>
            </a:r>
            <a:r>
              <a:rPr lang="en-GB" sz="1600" dirty="0" smtClean="0"/>
              <a:t> (</a:t>
            </a:r>
            <a:r>
              <a:rPr lang="en-GB" sz="1600" dirty="0" err="1" smtClean="0"/>
              <a:t>z.B</a:t>
            </a:r>
            <a:r>
              <a:rPr lang="en-GB" sz="1600" dirty="0" smtClean="0"/>
              <a:t>. </a:t>
            </a:r>
            <a:r>
              <a:rPr lang="en-GB" sz="1600" dirty="0" err="1" smtClean="0"/>
              <a:t>Rinder</a:t>
            </a:r>
            <a:r>
              <a:rPr lang="en-GB" sz="1600" dirty="0" smtClean="0"/>
              <a:t>, </a:t>
            </a:r>
            <a:r>
              <a:rPr lang="en-GB" sz="1600" dirty="0" err="1" smtClean="0"/>
              <a:t>Schafe</a:t>
            </a:r>
            <a:r>
              <a:rPr lang="en-GB" sz="1600" dirty="0" smtClean="0"/>
              <a:t> und </a:t>
            </a:r>
            <a:r>
              <a:rPr lang="en-GB" sz="1600" dirty="0" err="1" smtClean="0"/>
              <a:t>Ziegen</a:t>
            </a:r>
            <a:r>
              <a:rPr lang="en-GB" sz="1600" dirty="0" smtClean="0"/>
              <a:t>), die </a:t>
            </a:r>
            <a:r>
              <a:rPr lang="en-GB" sz="1600" dirty="0" err="1" smtClean="0"/>
              <a:t>hauptsächlich</a:t>
            </a:r>
            <a:r>
              <a:rPr lang="en-GB" sz="1600" dirty="0" smtClean="0"/>
              <a:t> auf </a:t>
            </a:r>
            <a:r>
              <a:rPr lang="en-GB" sz="1600" dirty="0" err="1" smtClean="0"/>
              <a:t>Gräsern</a:t>
            </a:r>
            <a:r>
              <a:rPr lang="en-GB" sz="1600" dirty="0" smtClean="0"/>
              <a:t> und </a:t>
            </a:r>
            <a:r>
              <a:rPr lang="en-GB" sz="1600" dirty="0" err="1" smtClean="0"/>
              <a:t>anderen</a:t>
            </a:r>
            <a:r>
              <a:rPr lang="en-GB" sz="1600" dirty="0" smtClean="0"/>
              <a:t> </a:t>
            </a:r>
            <a:r>
              <a:rPr lang="en-GB" sz="1600" dirty="0" err="1" smtClean="0"/>
              <a:t>krautigen</a:t>
            </a:r>
            <a:r>
              <a:rPr lang="en-GB" sz="1600" dirty="0" smtClean="0"/>
              <a:t> </a:t>
            </a:r>
            <a:r>
              <a:rPr lang="en-GB" sz="1600" dirty="0" err="1" smtClean="0"/>
              <a:t>Pflanzen</a:t>
            </a:r>
            <a:r>
              <a:rPr lang="en-GB" sz="1600" dirty="0" smtClean="0"/>
              <a:t> </a:t>
            </a:r>
            <a:r>
              <a:rPr lang="en-GB" sz="1600" dirty="0" err="1" smtClean="0"/>
              <a:t>weiden</a:t>
            </a:r>
            <a:r>
              <a:rPr lang="en-GB" sz="1600" dirty="0" smtClean="0"/>
              <a:t>, oft auf </a:t>
            </a:r>
            <a:r>
              <a:rPr lang="en-GB" sz="1600" dirty="0" err="1" smtClean="0"/>
              <a:t>Gemeinschafts</a:t>
            </a:r>
            <a:r>
              <a:rPr lang="en-GB" sz="1600" dirty="0" smtClean="0"/>
              <a:t>- </a:t>
            </a:r>
            <a:r>
              <a:rPr lang="en-GB" sz="1600" dirty="0" err="1" smtClean="0"/>
              <a:t>oder</a:t>
            </a:r>
            <a:r>
              <a:rPr lang="en-GB" sz="1600" dirty="0" smtClean="0"/>
              <a:t> </a:t>
            </a:r>
            <a:r>
              <a:rPr lang="en-GB" sz="1600" dirty="0" err="1" smtClean="0"/>
              <a:t>Freiflächen</a:t>
            </a:r>
            <a:r>
              <a:rPr lang="en-GB" sz="1600" dirty="0" smtClean="0"/>
              <a:t> und </a:t>
            </a:r>
            <a:r>
              <a:rPr lang="en-GB" sz="1600" dirty="0" err="1" smtClean="0"/>
              <a:t>mobil</a:t>
            </a:r>
            <a:r>
              <a:rPr lang="en-GB" sz="1600" dirty="0" smtClean="0"/>
              <a:t>. </a:t>
            </a:r>
            <a:r>
              <a:rPr lang="en-GB" sz="1600" dirty="0" err="1" smtClean="0"/>
              <a:t>Weidesysteme</a:t>
            </a:r>
            <a:r>
              <a:rPr lang="en-GB" sz="1600" dirty="0" smtClean="0"/>
              <a:t> </a:t>
            </a:r>
            <a:r>
              <a:rPr lang="en-GB" sz="1600" dirty="0" err="1" smtClean="0"/>
              <a:t>können</a:t>
            </a:r>
            <a:r>
              <a:rPr lang="en-GB" sz="1600" dirty="0" smtClean="0"/>
              <a:t> </a:t>
            </a:r>
            <a:r>
              <a:rPr lang="en-GB" sz="1600" dirty="0" err="1" smtClean="0"/>
              <a:t>ausgelegt</a:t>
            </a:r>
            <a:r>
              <a:rPr lang="en-GB" sz="1600" dirty="0" smtClean="0"/>
              <a:t> </a:t>
            </a:r>
            <a:r>
              <a:rPr lang="en-GB" sz="1600" dirty="0" err="1" smtClean="0"/>
              <a:t>werden</a:t>
            </a:r>
            <a:r>
              <a:rPr lang="en-GB" sz="1600" dirty="0" smtClean="0"/>
              <a:t> </a:t>
            </a:r>
            <a:r>
              <a:rPr lang="en-GB" sz="1600" dirty="0" err="1" smtClean="0"/>
              <a:t>als</a:t>
            </a:r>
            <a:r>
              <a:rPr lang="en-GB" sz="1600" dirty="0" smtClean="0"/>
              <a:t>: </a:t>
            </a:r>
          </a:p>
          <a:p>
            <a:pPr lvl="2" algn="just">
              <a:buAutoNum type="alphaLcParenR"/>
            </a:pPr>
            <a:r>
              <a:rPr lang="en-GB" sz="1600" dirty="0" err="1" smtClean="0">
                <a:solidFill>
                  <a:schemeClr val="accent3">
                    <a:lumMod val="50000"/>
                  </a:schemeClr>
                </a:solidFill>
              </a:rPr>
              <a:t>nomadisch</a:t>
            </a:r>
            <a:r>
              <a:rPr lang="en-GB" sz="1600" dirty="0" smtClean="0">
                <a:solidFill>
                  <a:schemeClr val="accent3">
                    <a:lumMod val="50000"/>
                  </a:schemeClr>
                </a:solidFill>
              </a:rPr>
              <a:t> </a:t>
            </a:r>
            <a:r>
              <a:rPr lang="en-GB" sz="1600" dirty="0" err="1" smtClean="0">
                <a:solidFill>
                  <a:schemeClr val="accent3">
                    <a:lumMod val="50000"/>
                  </a:schemeClr>
                </a:solidFill>
              </a:rPr>
              <a:t>oder</a:t>
            </a:r>
            <a:r>
              <a:rPr lang="en-GB" sz="1600" dirty="0" smtClean="0">
                <a:solidFill>
                  <a:schemeClr val="accent3">
                    <a:lumMod val="50000"/>
                  </a:schemeClr>
                </a:solidFill>
              </a:rPr>
              <a:t> </a:t>
            </a:r>
            <a:r>
              <a:rPr lang="en-GB" sz="1600" dirty="0" err="1" smtClean="0">
                <a:solidFill>
                  <a:schemeClr val="accent3">
                    <a:lumMod val="50000"/>
                  </a:schemeClr>
                </a:solidFill>
              </a:rPr>
              <a:t>völlig</a:t>
            </a:r>
            <a:r>
              <a:rPr lang="en-GB" sz="1600" dirty="0" smtClean="0">
                <a:solidFill>
                  <a:schemeClr val="accent3">
                    <a:lumMod val="50000"/>
                  </a:schemeClr>
                </a:solidFill>
              </a:rPr>
              <a:t> pastoral</a:t>
            </a:r>
            <a:r>
              <a:rPr lang="en-GB" sz="1600" dirty="0">
                <a:solidFill>
                  <a:schemeClr val="accent3">
                    <a:lumMod val="50000"/>
                  </a:schemeClr>
                </a:solidFill>
              </a:rPr>
              <a:t>; </a:t>
            </a:r>
            <a:endParaRPr lang="en-GB" sz="1600" dirty="0" smtClean="0">
              <a:solidFill>
                <a:schemeClr val="accent3">
                  <a:lumMod val="50000"/>
                </a:schemeClr>
              </a:solidFill>
            </a:endParaRPr>
          </a:p>
          <a:p>
            <a:pPr lvl="2" algn="just">
              <a:buAutoNum type="alphaLcParenR"/>
            </a:pPr>
            <a:r>
              <a:rPr lang="en-GB" sz="1600" dirty="0" err="1">
                <a:solidFill>
                  <a:schemeClr val="accent3">
                    <a:lumMod val="50000"/>
                  </a:schemeClr>
                </a:solidFill>
              </a:rPr>
              <a:t>h</a:t>
            </a:r>
            <a:r>
              <a:rPr lang="en-GB" sz="1600" dirty="0" err="1" smtClean="0">
                <a:solidFill>
                  <a:schemeClr val="accent3">
                    <a:lumMod val="50000"/>
                  </a:schemeClr>
                </a:solidFill>
              </a:rPr>
              <a:t>albnomadisch</a:t>
            </a:r>
            <a:r>
              <a:rPr lang="en-GB" sz="1600" dirty="0" smtClean="0">
                <a:solidFill>
                  <a:schemeClr val="accent3">
                    <a:lumMod val="50000"/>
                  </a:schemeClr>
                </a:solidFill>
              </a:rPr>
              <a:t>, </a:t>
            </a:r>
            <a:r>
              <a:rPr lang="en-GB" sz="1600" dirty="0" err="1" smtClean="0">
                <a:solidFill>
                  <a:schemeClr val="accent3">
                    <a:lumMod val="50000"/>
                  </a:schemeClr>
                </a:solidFill>
              </a:rPr>
              <a:t>halbpastoral</a:t>
            </a:r>
            <a:r>
              <a:rPr lang="en-GB" sz="1600" dirty="0" smtClean="0">
                <a:solidFill>
                  <a:schemeClr val="accent3">
                    <a:lumMod val="50000"/>
                  </a:schemeClr>
                </a:solidFill>
              </a:rPr>
              <a:t> </a:t>
            </a:r>
            <a:r>
              <a:rPr lang="en-GB" sz="1600" dirty="0" err="1" smtClean="0">
                <a:solidFill>
                  <a:schemeClr val="accent3">
                    <a:lumMod val="50000"/>
                  </a:schemeClr>
                </a:solidFill>
              </a:rPr>
              <a:t>oder</a:t>
            </a:r>
            <a:r>
              <a:rPr lang="en-GB" sz="1600" dirty="0" smtClean="0">
                <a:solidFill>
                  <a:schemeClr val="accent3">
                    <a:lumMod val="50000"/>
                  </a:schemeClr>
                </a:solidFill>
              </a:rPr>
              <a:t> transhumant </a:t>
            </a:r>
          </a:p>
          <a:p>
            <a:pPr lvl="2" algn="just">
              <a:buAutoNum type="alphaLcParenR"/>
            </a:pPr>
            <a:r>
              <a:rPr lang="en-GB" sz="1600" dirty="0" err="1" smtClean="0">
                <a:solidFill>
                  <a:schemeClr val="accent3">
                    <a:lumMod val="50000"/>
                  </a:schemeClr>
                </a:solidFill>
              </a:rPr>
              <a:t>stationär</a:t>
            </a:r>
            <a:r>
              <a:rPr lang="en-GB" sz="1600" dirty="0" smtClean="0">
                <a:solidFill>
                  <a:schemeClr val="accent3">
                    <a:lumMod val="50000"/>
                  </a:schemeClr>
                </a:solidFill>
              </a:rPr>
              <a:t> pastoral</a:t>
            </a:r>
          </a:p>
          <a:p>
            <a:pPr lvl="2" algn="just">
              <a:buAutoNum type="alphaLcParenR"/>
            </a:pPr>
            <a:endParaRPr lang="pt-PT" sz="1400" dirty="0"/>
          </a:p>
          <a:p>
            <a:pPr lvl="0" algn="just"/>
            <a:r>
              <a:rPr lang="en-GB" sz="1800" b="1" dirty="0" err="1" smtClean="0"/>
              <a:t>Gemischte</a:t>
            </a:r>
            <a:r>
              <a:rPr lang="en-GB" sz="1800" b="1" dirty="0" smtClean="0"/>
              <a:t> </a:t>
            </a:r>
            <a:r>
              <a:rPr lang="en-GB" sz="1800" b="1" dirty="0" err="1" smtClean="0"/>
              <a:t>Systeme</a:t>
            </a:r>
            <a:r>
              <a:rPr lang="en-GB" sz="1800" b="1" dirty="0" smtClean="0"/>
              <a:t> – </a:t>
            </a:r>
            <a:r>
              <a:rPr lang="de-DE" sz="1600" dirty="0"/>
              <a:t>gekennzeichnet durch Tätigkeiten, die die Viehzucht und die Produktion von Nutzpflanzen verbinden. </a:t>
            </a:r>
            <a:endParaRPr lang="de-DE" sz="1600" dirty="0" smtClean="0"/>
          </a:p>
          <a:p>
            <a:pPr marL="0" lvl="0" indent="0" algn="just">
              <a:buNone/>
            </a:pPr>
            <a:endParaRPr lang="en-GB" sz="1800" b="1" dirty="0" smtClean="0"/>
          </a:p>
          <a:p>
            <a:pPr lvl="0"/>
            <a:r>
              <a:rPr lang="en-GB" sz="1800" b="1" dirty="0" err="1" smtClean="0"/>
              <a:t>Industrielle</a:t>
            </a:r>
            <a:r>
              <a:rPr lang="en-GB" sz="1800" b="1" dirty="0" smtClean="0"/>
              <a:t> </a:t>
            </a:r>
            <a:r>
              <a:rPr lang="en-GB" sz="1800" b="1" dirty="0" err="1" smtClean="0"/>
              <a:t>Systeme</a:t>
            </a:r>
            <a:r>
              <a:rPr lang="en-GB" sz="1800" b="1" dirty="0" smtClean="0"/>
              <a:t> </a:t>
            </a:r>
            <a:r>
              <a:rPr lang="en-GB" sz="1800" b="1" dirty="0"/>
              <a:t>– </a:t>
            </a:r>
            <a:r>
              <a:rPr lang="de-DE" sz="1600" dirty="0"/>
              <a:t>gekennzeichnet durch intensive Tierzucht, bei denen mindestens 90 % der Trockenmasse des Tierfutters außerhalb des Betriebs erzeugt werden.</a:t>
            </a:r>
            <a:endParaRPr lang="en-GB" sz="1600" dirty="0"/>
          </a:p>
          <a:p>
            <a:pPr marL="457200" indent="0" algn="just">
              <a:buNone/>
            </a:pPr>
            <a:endParaRPr lang="pt-PT" dirty="0"/>
          </a:p>
          <a:p>
            <a:pPr marL="800100" algn="just"/>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3</a:t>
            </a:fld>
            <a:endParaRPr lang="de-DE" dirty="0"/>
          </a:p>
        </p:txBody>
      </p:sp>
      <p:sp>
        <p:nvSpPr>
          <p:cNvPr id="2" name="Rectangle 1"/>
          <p:cNvSpPr/>
          <p:nvPr/>
        </p:nvSpPr>
        <p:spPr>
          <a:xfrm>
            <a:off x="360000" y="1440000"/>
            <a:ext cx="8424000" cy="64633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p>
            <a:pPr algn="just"/>
            <a:r>
              <a:rPr lang="en-US" dirty="0" smtClean="0">
                <a:solidFill>
                  <a:schemeClr val="bg1"/>
                </a:solidFill>
                <a:latin typeface="Arial" panose="020B0604020202020204" pitchFamily="34" charset="0"/>
                <a:cs typeface="Arial" panose="020B0604020202020204" pitchFamily="34" charset="0"/>
              </a:rPr>
              <a:t>‘</a:t>
            </a:r>
            <a:r>
              <a:rPr lang="en-US" dirty="0" err="1" smtClean="0">
                <a:solidFill>
                  <a:schemeClr val="bg1"/>
                </a:solidFill>
                <a:latin typeface="Arial" panose="020B0604020202020204" pitchFamily="34" charset="0"/>
                <a:cs typeface="Arial" panose="020B0604020202020204" pitchFamily="34" charset="0"/>
              </a:rPr>
              <a:t>Tierhaltungssystem</a:t>
            </a:r>
            <a:r>
              <a:rPr lang="en-US" dirty="0" smtClean="0">
                <a:solidFill>
                  <a:schemeClr val="bg1"/>
                </a:solidFill>
                <a:latin typeface="Arial" panose="020B0604020202020204" pitchFamily="34" charset="0"/>
                <a:cs typeface="Arial" panose="020B0604020202020204" pitchFamily="34" charset="0"/>
              </a:rPr>
              <a:t>’ </a:t>
            </a:r>
            <a:r>
              <a:rPr lang="en-US" dirty="0">
                <a:solidFill>
                  <a:schemeClr val="bg1"/>
                </a:solidFill>
                <a:latin typeface="Arial" panose="020B0604020202020204" pitchFamily="34" charset="0"/>
                <a:cs typeface="Arial" panose="020B0604020202020204" pitchFamily="34" charset="0"/>
              </a:rPr>
              <a:t>(FAO 2017) </a:t>
            </a:r>
            <a:r>
              <a:rPr lang="en-US" dirty="0" smtClean="0">
                <a:solidFill>
                  <a:schemeClr val="bg1"/>
                </a:solidFill>
                <a:latin typeface="Arial" panose="020B0604020202020204" pitchFamily="34" charset="0"/>
                <a:cs typeface="Arial" panose="020B0604020202020204" pitchFamily="34" charset="0"/>
              </a:rPr>
              <a:t>– </a:t>
            </a:r>
            <a:r>
              <a:rPr lang="en-US" dirty="0" err="1" smtClean="0">
                <a:solidFill>
                  <a:schemeClr val="bg1"/>
                </a:solidFill>
                <a:latin typeface="Arial" panose="020B0604020202020204" pitchFamily="34" charset="0"/>
                <a:cs typeface="Arial" panose="020B0604020202020204" pitchFamily="34" charset="0"/>
              </a:rPr>
              <a:t>Praktiken</a:t>
            </a:r>
            <a:r>
              <a:rPr lang="en-US" dirty="0">
                <a:solidFill>
                  <a:schemeClr val="bg1"/>
                </a:solidFill>
                <a:latin typeface="Arial" panose="020B0604020202020204" pitchFamily="34" charset="0"/>
                <a:cs typeface="Arial" panose="020B0604020202020204" pitchFamily="34" charset="0"/>
              </a:rPr>
              <a:t> </a:t>
            </a:r>
            <a:r>
              <a:rPr lang="en-US" dirty="0" smtClean="0">
                <a:solidFill>
                  <a:schemeClr val="bg1"/>
                </a:solidFill>
                <a:latin typeface="Arial" panose="020B0604020202020204" pitchFamily="34" charset="0"/>
                <a:cs typeface="Arial" panose="020B0604020202020204" pitchFamily="34" charset="0"/>
              </a:rPr>
              <a:t>der </a:t>
            </a:r>
            <a:r>
              <a:rPr lang="en-US" dirty="0" err="1" smtClean="0">
                <a:solidFill>
                  <a:schemeClr val="bg1"/>
                </a:solidFill>
                <a:latin typeface="Arial" panose="020B0604020202020204" pitchFamily="34" charset="0"/>
                <a:cs typeface="Arial" panose="020B0604020202020204" pitchFamily="34" charset="0"/>
              </a:rPr>
              <a:t>Tierzucht</a:t>
            </a:r>
            <a:r>
              <a:rPr lang="en-US" dirty="0" smtClean="0">
                <a:solidFill>
                  <a:schemeClr val="bg1"/>
                </a:solidFill>
                <a:latin typeface="Arial" panose="020B0604020202020204" pitchFamily="34" charset="0"/>
                <a:cs typeface="Arial" panose="020B0604020202020204" pitchFamily="34" charset="0"/>
              </a:rPr>
              <a:t> in </a:t>
            </a:r>
            <a:r>
              <a:rPr lang="en-US" dirty="0" err="1" smtClean="0">
                <a:solidFill>
                  <a:schemeClr val="bg1"/>
                </a:solidFill>
                <a:latin typeface="Arial" panose="020B0604020202020204" pitchFamily="34" charset="0"/>
                <a:cs typeface="Arial" panose="020B0604020202020204" pitchFamily="34" charset="0"/>
              </a:rPr>
              <a:t>einem</a:t>
            </a:r>
            <a:r>
              <a:rPr lang="en-US" dirty="0" smtClean="0">
                <a:solidFill>
                  <a:schemeClr val="bg1"/>
                </a:solidFill>
                <a:latin typeface="Arial" panose="020B0604020202020204" pitchFamily="34" charset="0"/>
                <a:cs typeface="Arial" panose="020B0604020202020204" pitchFamily="34" charset="0"/>
              </a:rPr>
              <a:t> </a:t>
            </a:r>
            <a:r>
              <a:rPr lang="en-US" dirty="0" err="1" smtClean="0">
                <a:solidFill>
                  <a:schemeClr val="bg1"/>
                </a:solidFill>
                <a:latin typeface="Arial" panose="020B0604020202020204" pitchFamily="34" charset="0"/>
                <a:cs typeface="Arial" panose="020B0604020202020204" pitchFamily="34" charset="0"/>
              </a:rPr>
              <a:t>bestimmten</a:t>
            </a:r>
            <a:r>
              <a:rPr lang="en-US" dirty="0" smtClean="0">
                <a:solidFill>
                  <a:schemeClr val="bg1"/>
                </a:solidFill>
                <a:latin typeface="Arial" panose="020B0604020202020204" pitchFamily="34" charset="0"/>
                <a:cs typeface="Arial" panose="020B0604020202020204" pitchFamily="34" charset="0"/>
              </a:rPr>
              <a:t> </a:t>
            </a:r>
            <a:r>
              <a:rPr lang="en-US" dirty="0" err="1" smtClean="0">
                <a:solidFill>
                  <a:schemeClr val="bg1"/>
                </a:solidFill>
                <a:latin typeface="Arial" panose="020B0604020202020204" pitchFamily="34" charset="0"/>
                <a:cs typeface="Arial" panose="020B0604020202020204" pitchFamily="34" charset="0"/>
              </a:rPr>
              <a:t>Betrieb</a:t>
            </a:r>
            <a:r>
              <a:rPr lang="en-US" dirty="0" smtClean="0">
                <a:solidFill>
                  <a:schemeClr val="bg1"/>
                </a:solidFill>
                <a:latin typeface="Arial" panose="020B0604020202020204" pitchFamily="34" charset="0"/>
                <a:cs typeface="Arial" panose="020B0604020202020204" pitchFamily="34" charset="0"/>
              </a:rPr>
              <a:t> und </a:t>
            </a:r>
            <a:r>
              <a:rPr lang="en-US" dirty="0" err="1" smtClean="0">
                <a:solidFill>
                  <a:schemeClr val="bg1"/>
                </a:solidFill>
                <a:latin typeface="Arial" panose="020B0604020202020204" pitchFamily="34" charset="0"/>
                <a:cs typeface="Arial" panose="020B0604020202020204" pitchFamily="34" charset="0"/>
              </a:rPr>
              <a:t>ihre</a:t>
            </a:r>
            <a:r>
              <a:rPr lang="en-US" dirty="0" smtClean="0">
                <a:solidFill>
                  <a:schemeClr val="bg1"/>
                </a:solidFill>
                <a:latin typeface="Arial" panose="020B0604020202020204" pitchFamily="34" charset="0"/>
                <a:cs typeface="Arial" panose="020B0604020202020204" pitchFamily="34" charset="0"/>
              </a:rPr>
              <a:t> </a:t>
            </a:r>
            <a:r>
              <a:rPr lang="en-US" dirty="0" err="1" smtClean="0">
                <a:solidFill>
                  <a:schemeClr val="bg1"/>
                </a:solidFill>
                <a:latin typeface="Arial" panose="020B0604020202020204" pitchFamily="34" charset="0"/>
                <a:cs typeface="Arial" panose="020B0604020202020204" pitchFamily="34" charset="0"/>
              </a:rPr>
              <a:t>allgemeinen</a:t>
            </a:r>
            <a:r>
              <a:rPr lang="en-US" dirty="0" smtClean="0">
                <a:solidFill>
                  <a:schemeClr val="bg1"/>
                </a:solidFill>
                <a:latin typeface="Arial" panose="020B0604020202020204" pitchFamily="34" charset="0"/>
                <a:cs typeface="Arial" panose="020B0604020202020204" pitchFamily="34" charset="0"/>
              </a:rPr>
              <a:t> </a:t>
            </a:r>
            <a:r>
              <a:rPr lang="en-US" dirty="0" err="1" smtClean="0">
                <a:solidFill>
                  <a:schemeClr val="bg1"/>
                </a:solidFill>
                <a:latin typeface="Arial" panose="020B0604020202020204" pitchFamily="34" charset="0"/>
                <a:cs typeface="Arial" panose="020B0604020202020204" pitchFamily="34" charset="0"/>
              </a:rPr>
              <a:t>Merkmale</a:t>
            </a:r>
            <a:endParaRPr lang="en-US" dirty="0" smtClean="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864911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en-GB" smtClean="0"/>
              <a:pPr/>
              <a:t>4</a:t>
            </a:fld>
            <a:endParaRPr lang="en-GB"/>
          </a:p>
        </p:txBody>
      </p:sp>
      <p:sp>
        <p:nvSpPr>
          <p:cNvPr id="13" name="Inhaltsplatzhalter 4"/>
          <p:cNvSpPr>
            <a:spLocks noGrp="1"/>
          </p:cNvSpPr>
          <p:nvPr>
            <p:ph idx="1"/>
          </p:nvPr>
        </p:nvSpPr>
        <p:spPr>
          <a:xfrm>
            <a:off x="360000" y="1440000"/>
            <a:ext cx="8424000" cy="4680000"/>
          </a:xfrm>
        </p:spPr>
        <p:txBody>
          <a:bodyPr>
            <a:normAutofit/>
          </a:bodyPr>
          <a:lstStyle/>
          <a:p>
            <a:pPr marL="0" indent="0" algn="just">
              <a:buNone/>
            </a:pPr>
            <a:r>
              <a:rPr lang="de-DE" sz="2000" b="1" dirty="0" smtClean="0"/>
              <a:t>Auf globaler Ebene</a:t>
            </a:r>
            <a:endParaRPr lang="pt-PT" sz="2000" b="1" dirty="0"/>
          </a:p>
          <a:p>
            <a:pPr marL="0" indent="0" algn="just">
              <a:buNone/>
            </a:pPr>
            <a:r>
              <a:rPr lang="de-DE" sz="1800" dirty="0"/>
              <a:t>Für die nächsten Jahrzehnte wird eine </a:t>
            </a:r>
            <a:r>
              <a:rPr lang="de-DE" sz="1800" b="1" dirty="0" smtClean="0">
                <a:solidFill>
                  <a:schemeClr val="accent3">
                    <a:lumMod val="50000"/>
                  </a:schemeClr>
                </a:solidFill>
              </a:rPr>
              <a:t>höhere Nachfrage </a:t>
            </a:r>
            <a:r>
              <a:rPr lang="de-DE" sz="1800" dirty="0"/>
              <a:t>nach tierischen Produkten erwartet. Infolgedessen wird auch angenommen, dass der</a:t>
            </a:r>
            <a:r>
              <a:rPr lang="de-DE" sz="1800" b="1" dirty="0" smtClean="0">
                <a:solidFill>
                  <a:schemeClr val="accent3">
                    <a:lumMod val="50000"/>
                  </a:schemeClr>
                </a:solidFill>
              </a:rPr>
              <a:t> Druck auf die Landressourcen </a:t>
            </a:r>
            <a:r>
              <a:rPr lang="de-DE" sz="1800" dirty="0"/>
              <a:t>zunehmen wird. </a:t>
            </a:r>
            <a:r>
              <a:rPr lang="en-GB" sz="1400" dirty="0" smtClean="0"/>
              <a:t>(</a:t>
            </a:r>
            <a:r>
              <a:rPr lang="en-GB" sz="1400" dirty="0"/>
              <a:t>McMichael et al. 2007). </a:t>
            </a:r>
            <a:endParaRPr lang="en-GB" sz="1800" dirty="0" smtClean="0"/>
          </a:p>
          <a:p>
            <a:pPr marL="0" indent="0" algn="just">
              <a:buNone/>
            </a:pPr>
            <a:endParaRPr lang="en-GB" sz="1800" dirty="0" smtClean="0"/>
          </a:p>
          <a:p>
            <a:pPr marL="0" indent="0" algn="just">
              <a:buNone/>
            </a:pPr>
            <a:endParaRPr lang="en-GB" sz="1800" dirty="0" smtClean="0"/>
          </a:p>
          <a:p>
            <a:pPr marL="0" indent="0" algn="just">
              <a:buNone/>
            </a:pPr>
            <a:endParaRPr lang="en-GB" sz="1800" dirty="0" smtClean="0"/>
          </a:p>
          <a:p>
            <a:pPr marL="0" indent="0" algn="just">
              <a:buNone/>
            </a:pPr>
            <a:endParaRPr lang="en-GB" sz="1800" dirty="0"/>
          </a:p>
          <a:p>
            <a:pPr marL="0" indent="0" algn="just">
              <a:buNone/>
            </a:pPr>
            <a:endParaRPr lang="en-GB" sz="1800" dirty="0" smtClean="0"/>
          </a:p>
          <a:p>
            <a:pPr marL="0" indent="0" algn="just">
              <a:buNone/>
            </a:pPr>
            <a:r>
              <a:rPr lang="en-GB" sz="1800" dirty="0" smtClean="0"/>
              <a:t>Der </a:t>
            </a:r>
            <a:r>
              <a:rPr lang="en-GB" sz="1800" dirty="0" err="1" smtClean="0"/>
              <a:t>Viehzuchtsektor</a:t>
            </a:r>
            <a:r>
              <a:rPr lang="en-GB" sz="1800" dirty="0" smtClean="0"/>
              <a:t> </a:t>
            </a:r>
            <a:r>
              <a:rPr lang="en-GB" sz="1800" dirty="0" err="1" smtClean="0"/>
              <a:t>ist</a:t>
            </a:r>
            <a:r>
              <a:rPr lang="en-GB" sz="1800" dirty="0" smtClean="0"/>
              <a:t> der </a:t>
            </a:r>
            <a:r>
              <a:rPr lang="en-GB" sz="1800" b="1" dirty="0" err="1">
                <a:solidFill>
                  <a:schemeClr val="accent3">
                    <a:lumMod val="50000"/>
                  </a:schemeClr>
                </a:solidFill>
              </a:rPr>
              <a:t>weltweit</a:t>
            </a:r>
            <a:r>
              <a:rPr lang="en-GB" sz="1800" b="1" dirty="0">
                <a:solidFill>
                  <a:schemeClr val="accent3">
                    <a:lumMod val="50000"/>
                  </a:schemeClr>
                </a:solidFill>
              </a:rPr>
              <a:t> </a:t>
            </a:r>
            <a:r>
              <a:rPr lang="en-GB" sz="1800" b="1" dirty="0" err="1">
                <a:solidFill>
                  <a:schemeClr val="accent3">
                    <a:lumMod val="50000"/>
                  </a:schemeClr>
                </a:solidFill>
              </a:rPr>
              <a:t>größte</a:t>
            </a:r>
            <a:r>
              <a:rPr lang="en-GB" sz="1800" b="1" dirty="0">
                <a:solidFill>
                  <a:schemeClr val="accent3">
                    <a:lumMod val="50000"/>
                  </a:schemeClr>
                </a:solidFill>
              </a:rPr>
              <a:t> </a:t>
            </a:r>
            <a:r>
              <a:rPr lang="en-GB" sz="1800" b="1" dirty="0" err="1">
                <a:solidFill>
                  <a:schemeClr val="accent3">
                    <a:lumMod val="50000"/>
                  </a:schemeClr>
                </a:solidFill>
              </a:rPr>
              <a:t>Nutzer</a:t>
            </a:r>
            <a:r>
              <a:rPr lang="en-GB" sz="1800" b="1" dirty="0">
                <a:solidFill>
                  <a:schemeClr val="accent3">
                    <a:lumMod val="50000"/>
                  </a:schemeClr>
                </a:solidFill>
              </a:rPr>
              <a:t> </a:t>
            </a:r>
            <a:r>
              <a:rPr lang="en-GB" sz="1800" dirty="0" smtClean="0"/>
              <a:t>von </a:t>
            </a:r>
            <a:r>
              <a:rPr lang="en-GB" sz="1800" dirty="0" err="1" smtClean="0"/>
              <a:t>Bodenressourcen</a:t>
            </a:r>
            <a:r>
              <a:rPr lang="en-GB" sz="1800" dirty="0" smtClean="0"/>
              <a:t>. </a:t>
            </a:r>
            <a:r>
              <a:rPr lang="en-GB" sz="1400" dirty="0" smtClean="0"/>
              <a:t>(</a:t>
            </a:r>
            <a:r>
              <a:rPr lang="en-GB" sz="1400" dirty="0" err="1"/>
              <a:t>Monfreda</a:t>
            </a:r>
            <a:r>
              <a:rPr lang="en-GB" sz="1400" dirty="0"/>
              <a:t> et al. 2008, </a:t>
            </a:r>
            <a:r>
              <a:rPr lang="en-GB" sz="1400" dirty="0" err="1"/>
              <a:t>Ramankutty</a:t>
            </a:r>
            <a:r>
              <a:rPr lang="en-GB" sz="1400" dirty="0"/>
              <a:t> et al. 2008, </a:t>
            </a:r>
            <a:r>
              <a:rPr lang="en-GB" sz="1400" dirty="0" err="1"/>
              <a:t>Teillard</a:t>
            </a:r>
            <a:r>
              <a:rPr lang="en-GB" sz="1400" dirty="0"/>
              <a:t> et al. 2016, FAO 2018b)</a:t>
            </a:r>
            <a:r>
              <a:rPr lang="en-GB" sz="1800" dirty="0" smtClean="0"/>
              <a:t>:</a:t>
            </a:r>
          </a:p>
          <a:p>
            <a:pPr marL="800100" algn="just"/>
            <a:r>
              <a:rPr lang="en-GB" sz="1800" b="1" dirty="0" smtClean="0"/>
              <a:t>30%</a:t>
            </a:r>
            <a:r>
              <a:rPr lang="en-GB" sz="1800" dirty="0" smtClean="0"/>
              <a:t> </a:t>
            </a:r>
            <a:r>
              <a:rPr lang="en-GB" sz="1800" dirty="0"/>
              <a:t>of the Earth’s ice-free </a:t>
            </a:r>
            <a:r>
              <a:rPr lang="en-GB" sz="1800" b="1" dirty="0"/>
              <a:t>terrestrial </a:t>
            </a:r>
            <a:r>
              <a:rPr lang="en-GB" sz="1800" b="1" dirty="0" smtClean="0"/>
              <a:t>surface</a:t>
            </a:r>
            <a:r>
              <a:rPr lang="en-GB" sz="1800" dirty="0" smtClean="0"/>
              <a:t>;</a:t>
            </a:r>
          </a:p>
          <a:p>
            <a:pPr marL="800100" algn="just"/>
            <a:r>
              <a:rPr lang="en-GB" sz="1800" b="1" dirty="0" smtClean="0"/>
              <a:t>≈ 80% </a:t>
            </a:r>
            <a:r>
              <a:rPr lang="en-GB" sz="1800" dirty="0"/>
              <a:t>der </a:t>
            </a:r>
            <a:r>
              <a:rPr lang="en-GB" sz="1800" dirty="0" err="1"/>
              <a:t>gesamten</a:t>
            </a:r>
            <a:r>
              <a:rPr lang="en-GB" sz="1800" dirty="0"/>
              <a:t> </a:t>
            </a:r>
            <a:r>
              <a:rPr lang="en-GB" sz="1800" b="1" dirty="0" err="1" smtClean="0"/>
              <a:t>landwirtschaftlichen</a:t>
            </a:r>
            <a:r>
              <a:rPr lang="en-GB" sz="1800" b="1" dirty="0" smtClean="0"/>
              <a:t> </a:t>
            </a:r>
            <a:r>
              <a:rPr lang="en-GB" sz="1800" b="1" dirty="0" err="1" smtClean="0"/>
              <a:t>Nutzfläche</a:t>
            </a:r>
            <a:r>
              <a:rPr lang="en-GB" sz="1800" b="1" dirty="0" smtClean="0"/>
              <a:t>; </a:t>
            </a:r>
            <a:endParaRPr lang="en-GB" sz="1800" dirty="0" smtClean="0"/>
          </a:p>
          <a:p>
            <a:pPr marL="800100" algn="just"/>
            <a:r>
              <a:rPr lang="en-GB" sz="1800" dirty="0" err="1" smtClean="0"/>
              <a:t>Erfordert</a:t>
            </a:r>
            <a:r>
              <a:rPr lang="en-GB" sz="1800" dirty="0" smtClean="0"/>
              <a:t> </a:t>
            </a:r>
            <a:r>
              <a:rPr lang="en-GB" sz="1800" b="1" dirty="0"/>
              <a:t>≈ </a:t>
            </a:r>
            <a:r>
              <a:rPr lang="en-GB" sz="1800" b="1" dirty="0" smtClean="0"/>
              <a:t>8% </a:t>
            </a:r>
            <a:r>
              <a:rPr lang="en-GB" sz="1800" dirty="0" smtClean="0"/>
              <a:t>des </a:t>
            </a:r>
            <a:r>
              <a:rPr lang="en-GB" sz="1800" dirty="0" err="1" smtClean="0"/>
              <a:t>weltweiten</a:t>
            </a:r>
            <a:r>
              <a:rPr lang="en-GB" sz="1800" dirty="0" smtClean="0"/>
              <a:t> </a:t>
            </a:r>
            <a:r>
              <a:rPr lang="en-GB" sz="1800" b="1" dirty="0" err="1" smtClean="0"/>
              <a:t>Wasserverbrauchs</a:t>
            </a:r>
            <a:r>
              <a:rPr lang="en-GB" sz="1800" b="1" dirty="0" smtClean="0"/>
              <a:t>.  </a:t>
            </a:r>
            <a:endParaRPr lang="en-GB" sz="1800" b="1" dirty="0"/>
          </a:p>
        </p:txBody>
      </p:sp>
      <p:sp>
        <p:nvSpPr>
          <p:cNvPr id="15" name="Titel 3"/>
          <p:cNvSpPr>
            <a:spLocks noGrp="1"/>
          </p:cNvSpPr>
          <p:nvPr>
            <p:ph type="title"/>
          </p:nvPr>
        </p:nvSpPr>
        <p:spPr>
          <a:xfrm>
            <a:off x="323528" y="111770"/>
            <a:ext cx="8229600" cy="724942"/>
          </a:xfrm>
          <a:noFill/>
        </p:spPr>
        <p:txBody>
          <a:bodyPr>
            <a:normAutofit/>
          </a:bodyPr>
          <a:lstStyle/>
          <a:p>
            <a:pPr marL="457200" indent="-457200"/>
            <a:r>
              <a:rPr lang="en-US" sz="2400" dirty="0" smtClean="0"/>
              <a:t>2. </a:t>
            </a:r>
            <a:r>
              <a:rPr lang="en-US" sz="2400" dirty="0" err="1" smtClean="0"/>
              <a:t>Tierhaltungssysteme</a:t>
            </a:r>
            <a:r>
              <a:rPr lang="en-US" sz="2400" dirty="0" smtClean="0"/>
              <a:t> </a:t>
            </a:r>
            <a:r>
              <a:rPr lang="en-US" sz="2400" dirty="0"/>
              <a:t>und –</a:t>
            </a:r>
            <a:r>
              <a:rPr lang="en-US" sz="2400" dirty="0" err="1"/>
              <a:t>produktion</a:t>
            </a:r>
            <a:r>
              <a:rPr lang="en-US" sz="2400" dirty="0"/>
              <a:t> </a:t>
            </a:r>
            <a:endParaRPr lang="de-DE" sz="2400" dirty="0"/>
          </a:p>
        </p:txBody>
      </p:sp>
      <p:sp>
        <p:nvSpPr>
          <p:cNvPr id="17" name="Down Arrow 16"/>
          <p:cNvSpPr/>
          <p:nvPr/>
        </p:nvSpPr>
        <p:spPr>
          <a:xfrm rot="10800000">
            <a:off x="3239850" y="2996372"/>
            <a:ext cx="252029" cy="923329"/>
          </a:xfrm>
          <a:prstGeom prst="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pt-PT"/>
          </a:p>
        </p:txBody>
      </p:sp>
      <p:sp>
        <p:nvSpPr>
          <p:cNvPr id="18" name="TextBox 17"/>
          <p:cNvSpPr txBox="1"/>
          <p:nvPr/>
        </p:nvSpPr>
        <p:spPr>
          <a:xfrm>
            <a:off x="1080000" y="2996375"/>
            <a:ext cx="2088232" cy="92333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US" dirty="0" err="1" smtClean="0"/>
              <a:t>Ernährungs-umstellung</a:t>
            </a:r>
            <a:r>
              <a:rPr lang="en-US" dirty="0" smtClean="0"/>
              <a:t> in </a:t>
            </a:r>
            <a:r>
              <a:rPr lang="en-US" dirty="0" err="1" smtClean="0"/>
              <a:t>Schwellenländern</a:t>
            </a:r>
            <a:endParaRPr lang="pt-PT" dirty="0"/>
          </a:p>
        </p:txBody>
      </p:sp>
      <p:sp>
        <p:nvSpPr>
          <p:cNvPr id="19" name="TextBox 18"/>
          <p:cNvSpPr txBox="1"/>
          <p:nvPr/>
        </p:nvSpPr>
        <p:spPr>
          <a:xfrm>
            <a:off x="3960000" y="2996375"/>
            <a:ext cx="2439888" cy="92333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dirty="0" err="1" smtClean="0"/>
              <a:t>Risiko</a:t>
            </a:r>
            <a:r>
              <a:rPr lang="en-GB" dirty="0" smtClean="0"/>
              <a:t> </a:t>
            </a:r>
            <a:r>
              <a:rPr lang="en-GB" dirty="0" err="1" smtClean="0"/>
              <a:t>negativer</a:t>
            </a:r>
            <a:r>
              <a:rPr lang="en-GB" dirty="0" smtClean="0"/>
              <a:t> </a:t>
            </a:r>
            <a:r>
              <a:rPr lang="en-GB" dirty="0" err="1" smtClean="0"/>
              <a:t>Auswirkungen</a:t>
            </a:r>
            <a:r>
              <a:rPr lang="en-GB" dirty="0" smtClean="0"/>
              <a:t> auf die </a:t>
            </a:r>
            <a:r>
              <a:rPr lang="en-GB" dirty="0" err="1" smtClean="0"/>
              <a:t>Biodiversität</a:t>
            </a:r>
            <a:endParaRPr lang="pt-PT" dirty="0"/>
          </a:p>
        </p:txBody>
      </p:sp>
      <p:sp>
        <p:nvSpPr>
          <p:cNvPr id="9" name="Down Arrow 16"/>
          <p:cNvSpPr/>
          <p:nvPr/>
        </p:nvSpPr>
        <p:spPr>
          <a:xfrm rot="10800000">
            <a:off x="6516216" y="2996372"/>
            <a:ext cx="252029" cy="923329"/>
          </a:xfrm>
          <a:prstGeom prst="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pt-PT"/>
          </a:p>
        </p:txBody>
      </p:sp>
    </p:spTree>
    <p:extLst>
      <p:ext uri="{BB962C8B-B14F-4D97-AF65-F5344CB8AC3E}">
        <p14:creationId xmlns:p14="http://schemas.microsoft.com/office/powerpoint/2010/main" val="27164954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en-GB" smtClean="0"/>
              <a:pPr/>
              <a:t>5</a:t>
            </a:fld>
            <a:endParaRPr lang="en-GB"/>
          </a:p>
        </p:txBody>
      </p:sp>
      <p:sp>
        <p:nvSpPr>
          <p:cNvPr id="13" name="Inhaltsplatzhalter 4"/>
          <p:cNvSpPr>
            <a:spLocks noGrp="1"/>
          </p:cNvSpPr>
          <p:nvPr>
            <p:ph idx="1"/>
          </p:nvPr>
        </p:nvSpPr>
        <p:spPr>
          <a:xfrm>
            <a:off x="360000" y="1440000"/>
            <a:ext cx="8229600" cy="4968552"/>
          </a:xfrm>
        </p:spPr>
        <p:txBody>
          <a:bodyPr>
            <a:normAutofit/>
          </a:bodyPr>
          <a:lstStyle/>
          <a:p>
            <a:pPr marL="0" indent="0">
              <a:buNone/>
            </a:pPr>
            <a:r>
              <a:rPr lang="en-GB" sz="2000" b="1" dirty="0" smtClean="0"/>
              <a:t>Auf </a:t>
            </a:r>
            <a:r>
              <a:rPr lang="en-GB" sz="2000" b="1" dirty="0" err="1"/>
              <a:t>g</a:t>
            </a:r>
            <a:r>
              <a:rPr lang="en-GB" sz="2000" b="1" dirty="0" err="1" smtClean="0"/>
              <a:t>lobaler</a:t>
            </a:r>
            <a:r>
              <a:rPr lang="en-GB" sz="2000" b="1" dirty="0" smtClean="0"/>
              <a:t> </a:t>
            </a:r>
            <a:r>
              <a:rPr lang="en-GB" sz="2000" b="1" dirty="0" err="1" smtClean="0"/>
              <a:t>Ebene</a:t>
            </a:r>
            <a:r>
              <a:rPr lang="en-GB" sz="2000" b="1" dirty="0" smtClean="0"/>
              <a:t>:</a:t>
            </a:r>
            <a:endParaRPr lang="pt-PT" sz="2000" b="1" dirty="0"/>
          </a:p>
        </p:txBody>
      </p:sp>
      <p:sp>
        <p:nvSpPr>
          <p:cNvPr id="15" name="Titel 3"/>
          <p:cNvSpPr>
            <a:spLocks noGrp="1"/>
          </p:cNvSpPr>
          <p:nvPr>
            <p:ph type="title"/>
          </p:nvPr>
        </p:nvSpPr>
        <p:spPr>
          <a:xfrm>
            <a:off x="323528" y="111770"/>
            <a:ext cx="6552728" cy="724942"/>
          </a:xfrm>
          <a:solidFill>
            <a:srgbClr val="FFFFFF"/>
          </a:solidFill>
        </p:spPr>
        <p:txBody>
          <a:bodyPr>
            <a:normAutofit/>
          </a:bodyPr>
          <a:lstStyle/>
          <a:p>
            <a:pPr marL="457200" indent="-457200"/>
            <a:r>
              <a:rPr lang="en-US" sz="2400" dirty="0" smtClean="0"/>
              <a:t>2. </a:t>
            </a:r>
            <a:r>
              <a:rPr lang="en-US" sz="2400" dirty="0" err="1" smtClean="0"/>
              <a:t>Tierhaltungssysteme</a:t>
            </a:r>
            <a:r>
              <a:rPr lang="en-US" sz="2400" dirty="0" smtClean="0"/>
              <a:t> </a:t>
            </a:r>
            <a:r>
              <a:rPr lang="en-US" sz="2400" dirty="0"/>
              <a:t>und –</a:t>
            </a:r>
            <a:r>
              <a:rPr lang="en-US" sz="2400" dirty="0" err="1"/>
              <a:t>produktion</a:t>
            </a:r>
            <a:r>
              <a:rPr lang="en-US" sz="2400" dirty="0"/>
              <a:t> </a:t>
            </a:r>
            <a:endParaRPr lang="de-DE" sz="2400" dirty="0"/>
          </a:p>
        </p:txBody>
      </p:sp>
      <p:sp>
        <p:nvSpPr>
          <p:cNvPr id="6" name="Rectangle 5"/>
          <p:cNvSpPr/>
          <p:nvPr/>
        </p:nvSpPr>
        <p:spPr>
          <a:xfrm>
            <a:off x="360000" y="5919663"/>
            <a:ext cx="8424000" cy="461665"/>
          </a:xfrm>
          <a:prstGeom prst="rect">
            <a:avLst/>
          </a:prstGeom>
        </p:spPr>
        <p:txBody>
          <a:bodyPr wrap="square">
            <a:spAutoFit/>
          </a:bodyPr>
          <a:lstStyle/>
          <a:p>
            <a:r>
              <a:rPr lang="en-US" sz="1200" b="1" dirty="0" err="1"/>
              <a:t>Abbildung</a:t>
            </a:r>
            <a:r>
              <a:rPr lang="en-US" sz="1200" b="1" dirty="0"/>
              <a:t> 2 – </a:t>
            </a:r>
            <a:r>
              <a:rPr lang="en-US" sz="1200" b="1" dirty="0" err="1"/>
              <a:t>Globale</a:t>
            </a:r>
            <a:r>
              <a:rPr lang="en-US" sz="1200" b="1" dirty="0"/>
              <a:t> </a:t>
            </a:r>
            <a:r>
              <a:rPr lang="en-US" sz="1200" b="1" dirty="0" err="1"/>
              <a:t>Verteilung</a:t>
            </a:r>
            <a:r>
              <a:rPr lang="en-US" sz="1200" b="1" dirty="0"/>
              <a:t> a) </a:t>
            </a:r>
            <a:r>
              <a:rPr lang="en-US" sz="1200" b="1" dirty="0" err="1"/>
              <a:t>Rinder</a:t>
            </a:r>
            <a:r>
              <a:rPr lang="en-US" sz="1200" b="1" dirty="0"/>
              <a:t>; b) </a:t>
            </a:r>
            <a:r>
              <a:rPr lang="en-US" sz="1200" b="1" dirty="0" err="1"/>
              <a:t>Schweine</a:t>
            </a:r>
            <a:r>
              <a:rPr lang="en-US" sz="1200" b="1" dirty="0"/>
              <a:t>; c) </a:t>
            </a:r>
            <a:r>
              <a:rPr lang="en-US" sz="1200" b="1" dirty="0" err="1"/>
              <a:t>Hühner</a:t>
            </a:r>
            <a:r>
              <a:rPr lang="en-US" sz="1200" b="1" dirty="0"/>
              <a:t>; and d) </a:t>
            </a:r>
            <a:r>
              <a:rPr lang="en-US" sz="1200" b="1" dirty="0" err="1"/>
              <a:t>Enten</a:t>
            </a:r>
            <a:r>
              <a:rPr lang="en-US" sz="1200" b="1" dirty="0"/>
              <a:t>, </a:t>
            </a:r>
            <a:r>
              <a:rPr lang="en-US" sz="1200" b="1" dirty="0" err="1"/>
              <a:t>außer</a:t>
            </a:r>
            <a:r>
              <a:rPr lang="en-US" sz="1200" b="1" dirty="0"/>
              <a:t> </a:t>
            </a:r>
            <a:r>
              <a:rPr lang="en-US" sz="1200" b="1" dirty="0" err="1"/>
              <a:t>Südamerika</a:t>
            </a:r>
            <a:r>
              <a:rPr lang="en-US" sz="1200" b="1" dirty="0"/>
              <a:t> und </a:t>
            </a:r>
            <a:r>
              <a:rPr lang="en-US" sz="1200" b="1" dirty="0" err="1"/>
              <a:t>Afrika</a:t>
            </a:r>
            <a:r>
              <a:rPr lang="en-US" sz="1200" b="1" dirty="0"/>
              <a:t> </a:t>
            </a:r>
            <a:endParaRPr lang="en-US" sz="1200" b="1" dirty="0" smtClean="0"/>
          </a:p>
          <a:p>
            <a:r>
              <a:rPr lang="en-US" sz="1200" b="1" dirty="0" smtClean="0"/>
              <a:t>(</a:t>
            </a:r>
            <a:r>
              <a:rPr lang="en-US" sz="1200" b="1" dirty="0" err="1"/>
              <a:t>nach</a:t>
            </a:r>
            <a:r>
              <a:rPr lang="en-US" sz="1200" b="1" dirty="0"/>
              <a:t> Robinson et al. 2014) </a:t>
            </a:r>
            <a:endParaRPr lang="pt-PT" sz="1200" dirty="0"/>
          </a:p>
        </p:txBody>
      </p:sp>
      <p:pic>
        <p:nvPicPr>
          <p:cNvPr id="8" name="Bild 7"/>
          <p:cNvPicPr/>
          <p:nvPr/>
        </p:nvPicPr>
        <p:blipFill>
          <a:blip r:embed="rId3">
            <a:extLst>
              <a:ext uri="{28A0092B-C50C-407E-A947-70E740481C1C}">
                <a14:useLocalDpi xmlns:a14="http://schemas.microsoft.com/office/drawing/2010/main" val="0"/>
              </a:ext>
            </a:extLst>
          </a:blip>
          <a:stretch>
            <a:fillRect/>
          </a:stretch>
        </p:blipFill>
        <p:spPr>
          <a:xfrm>
            <a:off x="1331640" y="1916832"/>
            <a:ext cx="6309360" cy="3827780"/>
          </a:xfrm>
          <a:prstGeom prst="rect">
            <a:avLst/>
          </a:prstGeom>
        </p:spPr>
      </p:pic>
    </p:spTree>
    <p:extLst>
      <p:ext uri="{BB962C8B-B14F-4D97-AF65-F5344CB8AC3E}">
        <p14:creationId xmlns:p14="http://schemas.microsoft.com/office/powerpoint/2010/main" val="193423961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en-GB" smtClean="0"/>
              <a:pPr/>
              <a:t>6</a:t>
            </a:fld>
            <a:endParaRPr lang="en-GB"/>
          </a:p>
        </p:txBody>
      </p:sp>
      <p:sp>
        <p:nvSpPr>
          <p:cNvPr id="13" name="Inhaltsplatzhalter 4"/>
          <p:cNvSpPr>
            <a:spLocks noGrp="1"/>
          </p:cNvSpPr>
          <p:nvPr>
            <p:ph idx="1"/>
          </p:nvPr>
        </p:nvSpPr>
        <p:spPr>
          <a:xfrm>
            <a:off x="360000" y="1440000"/>
            <a:ext cx="4464496" cy="4752528"/>
          </a:xfrm>
        </p:spPr>
        <p:txBody>
          <a:bodyPr>
            <a:normAutofit/>
          </a:bodyPr>
          <a:lstStyle/>
          <a:p>
            <a:pPr marL="0" indent="0" algn="just">
              <a:buNone/>
            </a:pPr>
            <a:r>
              <a:rPr lang="en-US" sz="2000" b="1" dirty="0" smtClean="0"/>
              <a:t>In der </a:t>
            </a:r>
            <a:r>
              <a:rPr lang="en-US" sz="2000" b="1" dirty="0" err="1" smtClean="0"/>
              <a:t>Europäischen</a:t>
            </a:r>
            <a:r>
              <a:rPr lang="en-US" sz="2000" b="1" dirty="0" smtClean="0"/>
              <a:t> Union</a:t>
            </a:r>
          </a:p>
          <a:p>
            <a:pPr marL="0" indent="0" algn="just">
              <a:buNone/>
            </a:pPr>
            <a:endParaRPr lang="en-US" sz="1200" b="1" dirty="0"/>
          </a:p>
          <a:p>
            <a:pPr marL="0" indent="0" algn="just">
              <a:buNone/>
            </a:pPr>
            <a:r>
              <a:rPr lang="en-US" sz="1800" dirty="0" smtClean="0"/>
              <a:t>Der </a:t>
            </a:r>
            <a:r>
              <a:rPr lang="en-US" sz="1800" dirty="0"/>
              <a:t>EU </a:t>
            </a:r>
            <a:r>
              <a:rPr lang="en-US" sz="1800" dirty="0" err="1" smtClean="0"/>
              <a:t>Tierhaltungssektor</a:t>
            </a:r>
            <a:r>
              <a:rPr lang="en-US" sz="1800" dirty="0" smtClean="0"/>
              <a:t> </a:t>
            </a:r>
            <a:r>
              <a:rPr lang="en-US" sz="1800" dirty="0" err="1" smtClean="0"/>
              <a:t>ist</a:t>
            </a:r>
            <a:r>
              <a:rPr lang="en-US" sz="1800" dirty="0" smtClean="0"/>
              <a:t> der </a:t>
            </a:r>
            <a:r>
              <a:rPr lang="en-US" sz="1800" b="1" dirty="0" err="1">
                <a:solidFill>
                  <a:schemeClr val="accent3">
                    <a:lumMod val="50000"/>
                  </a:schemeClr>
                </a:solidFill>
              </a:rPr>
              <a:t>größte</a:t>
            </a:r>
            <a:r>
              <a:rPr lang="en-US" sz="1800" b="1" dirty="0">
                <a:solidFill>
                  <a:schemeClr val="accent3">
                    <a:lumMod val="50000"/>
                  </a:schemeClr>
                </a:solidFill>
              </a:rPr>
              <a:t> </a:t>
            </a:r>
            <a:r>
              <a:rPr lang="en-US" sz="1800" dirty="0"/>
              <a:t>der Welt </a:t>
            </a:r>
            <a:r>
              <a:rPr lang="en-US" sz="1600" dirty="0" smtClean="0"/>
              <a:t>(Eurostat </a:t>
            </a:r>
            <a:r>
              <a:rPr lang="en-US" sz="1600" dirty="0"/>
              <a:t>2018</a:t>
            </a:r>
            <a:r>
              <a:rPr lang="en-US" sz="1600" dirty="0" smtClean="0"/>
              <a:t>)</a:t>
            </a:r>
            <a:r>
              <a:rPr lang="en-US" sz="1800" dirty="0" smtClean="0"/>
              <a:t>:</a:t>
            </a:r>
          </a:p>
          <a:p>
            <a:pPr marL="685800" algn="just"/>
            <a:r>
              <a:rPr lang="en-US" sz="1800" dirty="0" err="1" smtClean="0"/>
              <a:t>Fleisch</a:t>
            </a:r>
            <a:r>
              <a:rPr lang="en-US" sz="1800" dirty="0" smtClean="0"/>
              <a:t>, </a:t>
            </a:r>
            <a:r>
              <a:rPr lang="en-US" sz="1800" dirty="0" err="1" smtClean="0"/>
              <a:t>Milch</a:t>
            </a:r>
            <a:r>
              <a:rPr lang="en-US" sz="1800" dirty="0" smtClean="0"/>
              <a:t> und </a:t>
            </a:r>
            <a:r>
              <a:rPr lang="en-US" sz="1800" dirty="0" err="1" smtClean="0"/>
              <a:t>Eier</a:t>
            </a:r>
            <a:r>
              <a:rPr lang="en-US" sz="1800" dirty="0" smtClean="0"/>
              <a:t> → </a:t>
            </a:r>
            <a:r>
              <a:rPr lang="en-US" sz="1800" b="1" dirty="0" smtClean="0">
                <a:solidFill>
                  <a:schemeClr val="accent3">
                    <a:lumMod val="50000"/>
                  </a:schemeClr>
                </a:solidFill>
              </a:rPr>
              <a:t>≈ 39% </a:t>
            </a:r>
            <a:r>
              <a:rPr lang="en-US" sz="1800" dirty="0" smtClean="0"/>
              <a:t>der </a:t>
            </a:r>
            <a:r>
              <a:rPr lang="en-US" sz="1800" dirty="0" err="1" smtClean="0"/>
              <a:t>Produktion</a:t>
            </a:r>
            <a:r>
              <a:rPr lang="en-US" sz="1800" dirty="0" smtClean="0"/>
              <a:t> der EU </a:t>
            </a:r>
            <a:r>
              <a:rPr lang="en-US" sz="1800" dirty="0" err="1" smtClean="0"/>
              <a:t>Agrarindustrie</a:t>
            </a:r>
            <a:r>
              <a:rPr lang="en-US" sz="1800" dirty="0" smtClean="0"/>
              <a:t>; </a:t>
            </a:r>
          </a:p>
          <a:p>
            <a:pPr marL="685800" algn="just"/>
            <a:r>
              <a:rPr lang="en-US" sz="1800" dirty="0" smtClean="0"/>
              <a:t>In </a:t>
            </a:r>
            <a:r>
              <a:rPr lang="en-US" sz="1800" dirty="0"/>
              <a:t>2015, </a:t>
            </a:r>
            <a:r>
              <a:rPr lang="en-US" sz="1800" dirty="0" err="1"/>
              <a:t>beschäftigte</a:t>
            </a:r>
            <a:r>
              <a:rPr lang="en-US" sz="1800" dirty="0"/>
              <a:t> die </a:t>
            </a:r>
            <a:r>
              <a:rPr lang="en-US" sz="1800" b="1" dirty="0" err="1" smtClean="0">
                <a:solidFill>
                  <a:schemeClr val="accent3">
                    <a:lumMod val="50000"/>
                  </a:schemeClr>
                </a:solidFill>
              </a:rPr>
              <a:t>Landwirtschaft</a:t>
            </a:r>
            <a:r>
              <a:rPr lang="en-US" sz="1800" b="1" dirty="0" smtClean="0">
                <a:solidFill>
                  <a:schemeClr val="accent3">
                    <a:lumMod val="50000"/>
                  </a:schemeClr>
                </a:solidFill>
              </a:rPr>
              <a:t> </a:t>
            </a:r>
            <a:r>
              <a:rPr lang="en-US" sz="1800" dirty="0"/>
              <a:t>in der </a:t>
            </a:r>
            <a:r>
              <a:rPr lang="en-US" sz="1800" dirty="0" smtClean="0"/>
              <a:t>EU-28 </a:t>
            </a:r>
            <a:r>
              <a:rPr lang="en-US" sz="1800" b="1" dirty="0" smtClean="0">
                <a:solidFill>
                  <a:schemeClr val="accent3">
                    <a:lumMod val="50000"/>
                  </a:schemeClr>
                </a:solidFill>
              </a:rPr>
              <a:t>≈ 10 </a:t>
            </a:r>
            <a:r>
              <a:rPr lang="en-US" sz="1800" b="1" dirty="0" err="1" smtClean="0">
                <a:solidFill>
                  <a:schemeClr val="accent3">
                    <a:lumMod val="50000"/>
                  </a:schemeClr>
                </a:solidFill>
              </a:rPr>
              <a:t>Millionen</a:t>
            </a:r>
            <a:r>
              <a:rPr lang="en-US" sz="1800" b="1" dirty="0" smtClean="0">
                <a:solidFill>
                  <a:schemeClr val="accent3">
                    <a:lumMod val="50000"/>
                  </a:schemeClr>
                </a:solidFill>
              </a:rPr>
              <a:t> </a:t>
            </a:r>
            <a:r>
              <a:rPr lang="en-US" sz="1800" dirty="0" smtClean="0"/>
              <a:t>Menschen;</a:t>
            </a:r>
          </a:p>
          <a:p>
            <a:pPr marL="685800" algn="just"/>
            <a:r>
              <a:rPr lang="en-US" sz="1800" dirty="0" err="1" smtClean="0"/>
              <a:t>Weiden</a:t>
            </a:r>
            <a:r>
              <a:rPr lang="en-US" sz="1800" dirty="0" smtClean="0"/>
              <a:t> und </a:t>
            </a:r>
            <a:r>
              <a:rPr lang="en-US" sz="1800" dirty="0" err="1" smtClean="0"/>
              <a:t>Wiesen</a:t>
            </a:r>
            <a:r>
              <a:rPr lang="en-US" sz="1800" dirty="0" smtClean="0"/>
              <a:t> </a:t>
            </a:r>
            <a:r>
              <a:rPr lang="en-US" sz="1800" dirty="0" err="1" smtClean="0"/>
              <a:t>nehmen</a:t>
            </a:r>
            <a:r>
              <a:rPr lang="en-US" sz="1800" dirty="0" smtClean="0"/>
              <a:t> fast </a:t>
            </a:r>
            <a:r>
              <a:rPr lang="en-US" sz="1800" b="1" dirty="0">
                <a:solidFill>
                  <a:schemeClr val="accent3">
                    <a:lumMod val="50000"/>
                  </a:schemeClr>
                </a:solidFill>
              </a:rPr>
              <a:t>22%</a:t>
            </a:r>
            <a:r>
              <a:rPr lang="en-US" sz="1800" dirty="0" smtClean="0"/>
              <a:t> der </a:t>
            </a:r>
            <a:r>
              <a:rPr lang="en-US" sz="1800" b="1" dirty="0" err="1">
                <a:solidFill>
                  <a:schemeClr val="accent3">
                    <a:lumMod val="50000"/>
                  </a:schemeClr>
                </a:solidFill>
              </a:rPr>
              <a:t>landwirtschaftlichen</a:t>
            </a:r>
            <a:r>
              <a:rPr lang="en-US" sz="1800" b="1" dirty="0">
                <a:solidFill>
                  <a:schemeClr val="accent3">
                    <a:lumMod val="50000"/>
                  </a:schemeClr>
                </a:solidFill>
              </a:rPr>
              <a:t> </a:t>
            </a:r>
            <a:r>
              <a:rPr lang="en-US" sz="1800" b="1" dirty="0" err="1">
                <a:solidFill>
                  <a:schemeClr val="accent3">
                    <a:lumMod val="50000"/>
                  </a:schemeClr>
                </a:solidFill>
              </a:rPr>
              <a:t>Nutzfläche</a:t>
            </a:r>
            <a:r>
              <a:rPr lang="en-US" sz="1800" b="1" dirty="0">
                <a:solidFill>
                  <a:schemeClr val="accent3">
                    <a:lumMod val="50000"/>
                  </a:schemeClr>
                </a:solidFill>
              </a:rPr>
              <a:t> </a:t>
            </a:r>
            <a:r>
              <a:rPr lang="en-US" sz="1800" dirty="0" err="1" smtClean="0"/>
              <a:t>Europas</a:t>
            </a:r>
            <a:r>
              <a:rPr lang="en-US" sz="1800" dirty="0" smtClean="0"/>
              <a:t> </a:t>
            </a:r>
            <a:r>
              <a:rPr lang="en-US" sz="1800" dirty="0" err="1" smtClean="0"/>
              <a:t>ein</a:t>
            </a:r>
            <a:endParaRPr lang="en-US" sz="1800" dirty="0" smtClean="0"/>
          </a:p>
        </p:txBody>
      </p:sp>
      <p:sp>
        <p:nvSpPr>
          <p:cNvPr id="15" name="Titel 3"/>
          <p:cNvSpPr>
            <a:spLocks noGrp="1"/>
          </p:cNvSpPr>
          <p:nvPr>
            <p:ph type="title"/>
          </p:nvPr>
        </p:nvSpPr>
        <p:spPr>
          <a:xfrm>
            <a:off x="323528" y="111770"/>
            <a:ext cx="8229600" cy="724942"/>
          </a:xfrm>
        </p:spPr>
        <p:txBody>
          <a:bodyPr>
            <a:normAutofit/>
          </a:bodyPr>
          <a:lstStyle/>
          <a:p>
            <a:pPr marL="457200" indent="-457200"/>
            <a:r>
              <a:rPr lang="en-US" sz="2400" dirty="0" smtClean="0"/>
              <a:t>2. </a:t>
            </a:r>
            <a:r>
              <a:rPr lang="en-US" sz="2400" dirty="0" err="1" smtClean="0"/>
              <a:t>Tierhaltungssysteme</a:t>
            </a:r>
            <a:r>
              <a:rPr lang="en-US" sz="2400" dirty="0" smtClean="0"/>
              <a:t> </a:t>
            </a:r>
            <a:r>
              <a:rPr lang="en-US" sz="2400" dirty="0"/>
              <a:t>und –</a:t>
            </a:r>
            <a:r>
              <a:rPr lang="en-US" sz="2400" dirty="0" err="1"/>
              <a:t>produktion</a:t>
            </a:r>
            <a:r>
              <a:rPr lang="en-US" sz="2400" dirty="0"/>
              <a:t> </a:t>
            </a:r>
            <a:endParaRPr lang="de-DE" sz="2400" dirty="0"/>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0000" y="1440000"/>
            <a:ext cx="3638502" cy="350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7789440" y="4941168"/>
            <a:ext cx="887016" cy="246221"/>
          </a:xfrm>
          <a:prstGeom prst="rect">
            <a:avLst/>
          </a:prstGeom>
        </p:spPr>
        <p:txBody>
          <a:bodyPr wrap="square">
            <a:spAutoFit/>
          </a:bodyPr>
          <a:lstStyle/>
          <a:p>
            <a:pPr algn="just"/>
            <a:r>
              <a:rPr lang="en-US" sz="1000" b="1" i="1" smtClean="0"/>
              <a:t>©Terraprima</a:t>
            </a:r>
            <a:endParaRPr lang="pt-PT" sz="1000" i="1" dirty="0"/>
          </a:p>
        </p:txBody>
      </p:sp>
    </p:spTree>
    <p:extLst>
      <p:ext uri="{BB962C8B-B14F-4D97-AF65-F5344CB8AC3E}">
        <p14:creationId xmlns:p14="http://schemas.microsoft.com/office/powerpoint/2010/main" val="80139348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a:noFill/>
        </p:spPr>
        <p:txBody>
          <a:bodyPr>
            <a:normAutofit/>
          </a:bodyPr>
          <a:lstStyle/>
          <a:p>
            <a:r>
              <a:rPr lang="de-DE" sz="2200" dirty="0"/>
              <a:t>3</a:t>
            </a:r>
            <a:r>
              <a:rPr lang="de-DE" sz="2200" dirty="0" smtClean="0"/>
              <a:t>. Die </a:t>
            </a:r>
            <a:r>
              <a:rPr lang="en-GB" sz="2200" dirty="0" err="1" smtClean="0"/>
              <a:t>Umweltauswirkungen</a:t>
            </a:r>
            <a:r>
              <a:rPr lang="en-GB" sz="2200" dirty="0" smtClean="0"/>
              <a:t> der </a:t>
            </a:r>
            <a:r>
              <a:rPr lang="en-GB" sz="2200" dirty="0" err="1" smtClean="0"/>
              <a:t>Tierhaltung</a:t>
            </a:r>
            <a:endParaRPr lang="de-DE" sz="2200" dirty="0"/>
          </a:p>
        </p:txBody>
      </p:sp>
      <p:sp>
        <p:nvSpPr>
          <p:cNvPr id="5" name="Inhaltsplatzhalter 4"/>
          <p:cNvSpPr>
            <a:spLocks noGrp="1"/>
          </p:cNvSpPr>
          <p:nvPr>
            <p:ph idx="1"/>
          </p:nvPr>
        </p:nvSpPr>
        <p:spPr>
          <a:xfrm>
            <a:off x="360000" y="1440000"/>
            <a:ext cx="8424000" cy="4680000"/>
          </a:xfrm>
        </p:spPr>
        <p:txBody>
          <a:bodyPr>
            <a:normAutofit/>
          </a:bodyPr>
          <a:lstStyle/>
          <a:p>
            <a:pPr marL="0" lvl="1" indent="0">
              <a:buNone/>
            </a:pPr>
            <a:r>
              <a:rPr lang="en-GB" b="1" dirty="0" smtClean="0">
                <a:solidFill>
                  <a:schemeClr val="tx2">
                    <a:lumMod val="50000"/>
                  </a:schemeClr>
                </a:solidFill>
              </a:rPr>
              <a:t>3.1. </a:t>
            </a:r>
            <a:r>
              <a:rPr lang="en-GB" b="1" dirty="0" err="1" smtClean="0">
                <a:solidFill>
                  <a:schemeClr val="tx2">
                    <a:lumMod val="50000"/>
                  </a:schemeClr>
                </a:solidFill>
              </a:rPr>
              <a:t>Tierhaltung</a:t>
            </a:r>
            <a:r>
              <a:rPr lang="en-GB" b="1" dirty="0" smtClean="0">
                <a:solidFill>
                  <a:schemeClr val="tx2">
                    <a:lumMod val="50000"/>
                  </a:schemeClr>
                </a:solidFill>
              </a:rPr>
              <a:t> und </a:t>
            </a:r>
            <a:r>
              <a:rPr lang="en-GB" b="1" dirty="0" err="1" smtClean="0">
                <a:solidFill>
                  <a:schemeClr val="tx2">
                    <a:lumMod val="50000"/>
                  </a:schemeClr>
                </a:solidFill>
              </a:rPr>
              <a:t>Klimawandel</a:t>
            </a:r>
            <a:endParaRPr lang="pt-PT" b="1" dirty="0">
              <a:solidFill>
                <a:schemeClr val="tx2">
                  <a:lumMod val="50000"/>
                </a:schemeClr>
              </a:solidFill>
            </a:endParaRPr>
          </a:p>
          <a:p>
            <a:pPr marL="0" indent="0" algn="just">
              <a:buNone/>
            </a:pPr>
            <a:r>
              <a:rPr lang="de-DE" sz="1800" dirty="0" smtClean="0"/>
              <a:t>Signifikante </a:t>
            </a:r>
            <a:r>
              <a:rPr lang="de-DE" sz="1800" dirty="0"/>
              <a:t>Emissionen von Treibhausgasen (</a:t>
            </a:r>
            <a:r>
              <a:rPr lang="de-DE" sz="1800" b="1" dirty="0"/>
              <a:t>THG</a:t>
            </a:r>
            <a:r>
              <a:rPr lang="de-DE" sz="1800" dirty="0" smtClean="0"/>
              <a:t>)</a:t>
            </a:r>
            <a:r>
              <a:rPr lang="en-GB" sz="1800" dirty="0" smtClean="0"/>
              <a:t>, der </a:t>
            </a:r>
            <a:r>
              <a:rPr lang="en-GB" sz="1800" dirty="0" err="1" smtClean="0"/>
              <a:t>weltweit</a:t>
            </a:r>
            <a:r>
              <a:rPr lang="en-GB" sz="1800" dirty="0" smtClean="0"/>
              <a:t> auf </a:t>
            </a:r>
            <a:r>
              <a:rPr lang="en-GB" sz="1800" b="1" dirty="0" smtClean="0"/>
              <a:t>7.1 </a:t>
            </a:r>
            <a:r>
              <a:rPr lang="en-GB" sz="1800" b="1" dirty="0" err="1" smtClean="0"/>
              <a:t>Gt</a:t>
            </a:r>
            <a:r>
              <a:rPr lang="en-GB" sz="1800" b="1" dirty="0" smtClean="0"/>
              <a:t> CO</a:t>
            </a:r>
            <a:r>
              <a:rPr lang="en-GB" sz="1800" b="1" baseline="-25000" dirty="0" smtClean="0"/>
              <a:t>2</a:t>
            </a:r>
            <a:r>
              <a:rPr lang="en-GB" sz="1800" b="1" dirty="0" smtClean="0"/>
              <a:t> </a:t>
            </a:r>
            <a:r>
              <a:rPr lang="en-GB" sz="1800" b="1" dirty="0" err="1" smtClean="0"/>
              <a:t>Equivalente</a:t>
            </a:r>
            <a:r>
              <a:rPr lang="en-GB" sz="1800" b="1" dirty="0" smtClean="0"/>
              <a:t> </a:t>
            </a:r>
            <a:r>
              <a:rPr lang="en-GB" sz="1800" dirty="0" err="1"/>
              <a:t>geschätzt</a:t>
            </a:r>
            <a:r>
              <a:rPr lang="en-GB" sz="1800" dirty="0"/>
              <a:t> </a:t>
            </a:r>
            <a:r>
              <a:rPr lang="en-GB" sz="1800" dirty="0" err="1"/>
              <a:t>wird</a:t>
            </a:r>
            <a:r>
              <a:rPr lang="en-GB" sz="1800" dirty="0"/>
              <a:t> </a:t>
            </a:r>
            <a:r>
              <a:rPr lang="en-GB" sz="1800" b="1" baseline="-25000" dirty="0" smtClean="0"/>
              <a:t> </a:t>
            </a:r>
            <a:r>
              <a:rPr lang="en-GB" sz="1400" dirty="0" smtClean="0"/>
              <a:t>(Gerber </a:t>
            </a:r>
            <a:r>
              <a:rPr lang="en-GB" sz="1400" dirty="0"/>
              <a:t>et al. 2013</a:t>
            </a:r>
            <a:r>
              <a:rPr lang="en-GB" sz="1400" dirty="0" smtClean="0"/>
              <a:t>)</a:t>
            </a:r>
            <a:r>
              <a:rPr lang="en-GB" sz="1800" dirty="0" smtClean="0"/>
              <a:t>:</a:t>
            </a:r>
          </a:p>
          <a:p>
            <a:pPr marL="685800" algn="just"/>
            <a:r>
              <a:rPr lang="en-GB" sz="1800" dirty="0" err="1" smtClean="0"/>
              <a:t>Methan</a:t>
            </a:r>
            <a:r>
              <a:rPr lang="en-GB" sz="1800" dirty="0" smtClean="0"/>
              <a:t> </a:t>
            </a:r>
            <a:r>
              <a:rPr lang="en-GB" sz="1800" dirty="0"/>
              <a:t>(CH</a:t>
            </a:r>
            <a:r>
              <a:rPr lang="en-GB" sz="1800" baseline="-25000" dirty="0"/>
              <a:t>4</a:t>
            </a:r>
            <a:r>
              <a:rPr lang="en-GB" sz="1800" dirty="0"/>
              <a:t>) (</a:t>
            </a:r>
            <a:r>
              <a:rPr lang="en-GB" sz="1800" dirty="0" smtClean="0"/>
              <a:t>≈ 44%);</a:t>
            </a:r>
          </a:p>
          <a:p>
            <a:pPr marL="685800" algn="just"/>
            <a:r>
              <a:rPr lang="en-GB" sz="1800" dirty="0" err="1" smtClean="0"/>
              <a:t>Lachgas</a:t>
            </a:r>
            <a:r>
              <a:rPr lang="en-GB" sz="1800" dirty="0" smtClean="0"/>
              <a:t> (</a:t>
            </a:r>
            <a:r>
              <a:rPr lang="en-GB" sz="1800" dirty="0"/>
              <a:t>N</a:t>
            </a:r>
            <a:r>
              <a:rPr lang="en-GB" sz="1800" baseline="-25000" dirty="0"/>
              <a:t>2</a:t>
            </a:r>
            <a:r>
              <a:rPr lang="en-GB" sz="1800" dirty="0"/>
              <a:t>O) (</a:t>
            </a:r>
            <a:r>
              <a:rPr lang="en-GB" sz="1800" dirty="0" smtClean="0"/>
              <a:t>≈ 29%);</a:t>
            </a:r>
          </a:p>
          <a:p>
            <a:pPr marL="685800" algn="just"/>
            <a:r>
              <a:rPr lang="en-GB" sz="1800" dirty="0" err="1" smtClean="0"/>
              <a:t>Kohlendioxid</a:t>
            </a:r>
            <a:r>
              <a:rPr lang="en-GB" sz="1800" dirty="0" smtClean="0"/>
              <a:t> </a:t>
            </a:r>
            <a:r>
              <a:rPr lang="en-GB" sz="1800" dirty="0"/>
              <a:t>(CO</a:t>
            </a:r>
            <a:r>
              <a:rPr lang="en-GB" sz="1800" baseline="-25000" dirty="0"/>
              <a:t>2</a:t>
            </a:r>
            <a:r>
              <a:rPr lang="en-GB" sz="1800" dirty="0"/>
              <a:t>) (</a:t>
            </a:r>
            <a:r>
              <a:rPr lang="en-GB" sz="1800" dirty="0" smtClean="0"/>
              <a:t>≈ 27%).</a:t>
            </a:r>
          </a:p>
          <a:p>
            <a:pPr marL="0" indent="0" algn="just">
              <a:buNone/>
            </a:pPr>
            <a:endParaRPr lang="en-GB" sz="1800" dirty="0"/>
          </a:p>
          <a:p>
            <a:pPr marL="0" indent="0" algn="just">
              <a:buNone/>
            </a:pPr>
            <a:r>
              <a:rPr lang="en-GB" sz="1800" dirty="0" err="1" smtClean="0"/>
              <a:t>Schätzungen</a:t>
            </a:r>
            <a:r>
              <a:rPr lang="en-GB" sz="1800" dirty="0" smtClean="0"/>
              <a:t> </a:t>
            </a:r>
            <a:r>
              <a:rPr lang="en-GB" sz="1800" dirty="0" err="1" smtClean="0"/>
              <a:t>innerhalb</a:t>
            </a:r>
            <a:r>
              <a:rPr lang="en-GB" sz="1800" dirty="0" smtClean="0"/>
              <a:t> der EU </a:t>
            </a:r>
            <a:r>
              <a:rPr lang="en-GB" sz="1400" dirty="0" smtClean="0"/>
              <a:t>(JRC 2010)</a:t>
            </a:r>
            <a:r>
              <a:rPr lang="en-GB" sz="1800" dirty="0" smtClean="0"/>
              <a:t>:</a:t>
            </a:r>
          </a:p>
          <a:p>
            <a:pPr marL="685800" algn="just"/>
            <a:r>
              <a:rPr lang="en-GB" sz="1800" b="1" dirty="0"/>
              <a:t>≈</a:t>
            </a:r>
            <a:r>
              <a:rPr lang="en-GB" sz="1800" b="1" dirty="0" smtClean="0"/>
              <a:t> 9.1% der </a:t>
            </a:r>
            <a:r>
              <a:rPr lang="en-GB" sz="1800" b="1" dirty="0" err="1" smtClean="0"/>
              <a:t>gesamten</a:t>
            </a:r>
            <a:r>
              <a:rPr lang="en-GB" sz="1800" b="1" dirty="0" smtClean="0"/>
              <a:t> THG </a:t>
            </a:r>
            <a:r>
              <a:rPr lang="en-GB" sz="1800" b="1" dirty="0" err="1" smtClean="0"/>
              <a:t>Emissionen</a:t>
            </a:r>
            <a:r>
              <a:rPr lang="en-GB" sz="1800" b="1" dirty="0" smtClean="0"/>
              <a:t> </a:t>
            </a:r>
            <a:r>
              <a:rPr lang="en-GB" sz="1800" dirty="0" err="1" smtClean="0"/>
              <a:t>stammen</a:t>
            </a:r>
            <a:r>
              <a:rPr lang="en-GB" sz="1800" b="1" dirty="0" smtClean="0"/>
              <a:t> </a:t>
            </a:r>
            <a:r>
              <a:rPr lang="en-GB" sz="1800" dirty="0" err="1" smtClean="0"/>
              <a:t>aus</a:t>
            </a:r>
            <a:r>
              <a:rPr lang="en-GB" sz="1800" dirty="0" smtClean="0"/>
              <a:t> </a:t>
            </a:r>
            <a:r>
              <a:rPr lang="en-GB" sz="1800" dirty="0" err="1" smtClean="0"/>
              <a:t>diesem</a:t>
            </a:r>
            <a:r>
              <a:rPr lang="en-GB" sz="1800" dirty="0" smtClean="0"/>
              <a:t> </a:t>
            </a:r>
            <a:r>
              <a:rPr lang="en-GB" sz="1800" dirty="0" err="1" smtClean="0"/>
              <a:t>Sektor</a:t>
            </a:r>
            <a:r>
              <a:rPr lang="en-GB" sz="1800" dirty="0"/>
              <a:t> </a:t>
            </a:r>
            <a:r>
              <a:rPr lang="de-DE" sz="1800" dirty="0"/>
              <a:t>(wenn man die </a:t>
            </a:r>
            <a:r>
              <a:rPr lang="de-DE" sz="1800" dirty="0" smtClean="0"/>
              <a:t>Beschaffung </a:t>
            </a:r>
            <a:r>
              <a:rPr lang="de-DE" sz="1800" dirty="0"/>
              <a:t>von </a:t>
            </a:r>
            <a:r>
              <a:rPr lang="de-DE" sz="1800" dirty="0" smtClean="0"/>
              <a:t>Futtermitteln miteinbezieht);</a:t>
            </a:r>
          </a:p>
          <a:p>
            <a:pPr marL="685800" algn="just"/>
            <a:r>
              <a:rPr lang="en-GB" sz="1800" b="1" dirty="0" smtClean="0"/>
              <a:t>12.8</a:t>
            </a:r>
            <a:r>
              <a:rPr lang="en-GB" sz="1800" b="1" dirty="0"/>
              <a:t>% der </a:t>
            </a:r>
            <a:r>
              <a:rPr lang="en-GB" sz="1800" b="1" dirty="0" err="1"/>
              <a:t>gesamten</a:t>
            </a:r>
            <a:r>
              <a:rPr lang="en-GB" sz="1800" b="1" dirty="0"/>
              <a:t> THG </a:t>
            </a:r>
            <a:r>
              <a:rPr lang="en-GB" sz="1800" b="1" dirty="0" err="1"/>
              <a:t>Emissionen</a:t>
            </a:r>
            <a:r>
              <a:rPr lang="en-GB" sz="1800" dirty="0" smtClean="0"/>
              <a:t> </a:t>
            </a:r>
            <a:r>
              <a:rPr lang="en-GB" sz="1800" dirty="0"/>
              <a:t>(</a:t>
            </a:r>
            <a:r>
              <a:rPr lang="de-DE" sz="1800" dirty="0"/>
              <a:t>wenn man die Landnutzung und die Emissionen von Landnutzungsänderungen </a:t>
            </a:r>
            <a:r>
              <a:rPr lang="de-DE" sz="1800" dirty="0" smtClean="0"/>
              <a:t>berücksichtigt).</a:t>
            </a:r>
            <a:endParaRPr lang="pt-PT" sz="1800" dirty="0" smtClean="0"/>
          </a:p>
          <a:p>
            <a:pPr marL="0" indent="0">
              <a:buNone/>
            </a:pPr>
            <a:endParaRPr lang="de-DE" sz="2000"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7</a:t>
            </a:fld>
            <a:endParaRPr lang="de-DE" dirty="0"/>
          </a:p>
        </p:txBody>
      </p:sp>
    </p:spTree>
    <p:extLst>
      <p:ext uri="{BB962C8B-B14F-4D97-AF65-F5344CB8AC3E}">
        <p14:creationId xmlns:p14="http://schemas.microsoft.com/office/powerpoint/2010/main" val="129299725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a:noFill/>
        </p:spPr>
        <p:txBody>
          <a:bodyPr>
            <a:normAutofit/>
          </a:bodyPr>
          <a:lstStyle/>
          <a:p>
            <a:r>
              <a:rPr lang="de-DE" sz="2200" dirty="0"/>
              <a:t>3</a:t>
            </a:r>
            <a:r>
              <a:rPr lang="de-DE" sz="2200" dirty="0" smtClean="0"/>
              <a:t>. </a:t>
            </a:r>
            <a:r>
              <a:rPr lang="de-DE" sz="2200" dirty="0"/>
              <a:t>Die </a:t>
            </a:r>
            <a:r>
              <a:rPr lang="en-GB" sz="2200" dirty="0" err="1"/>
              <a:t>Umweltauswirkungen</a:t>
            </a:r>
            <a:r>
              <a:rPr lang="en-GB" sz="2200" dirty="0"/>
              <a:t> der </a:t>
            </a:r>
            <a:r>
              <a:rPr lang="en-GB" sz="2200" dirty="0" err="1" smtClean="0"/>
              <a:t>Tierhaltung</a:t>
            </a:r>
            <a:r>
              <a:rPr lang="en-GB" sz="2200" dirty="0"/>
              <a:t> </a:t>
            </a:r>
            <a:endParaRPr lang="de-DE" sz="2200" dirty="0"/>
          </a:p>
        </p:txBody>
      </p:sp>
      <p:sp>
        <p:nvSpPr>
          <p:cNvPr id="5" name="Inhaltsplatzhalter 4"/>
          <p:cNvSpPr>
            <a:spLocks noGrp="1"/>
          </p:cNvSpPr>
          <p:nvPr>
            <p:ph idx="1"/>
          </p:nvPr>
        </p:nvSpPr>
        <p:spPr>
          <a:xfrm>
            <a:off x="360000" y="1440000"/>
            <a:ext cx="8424000" cy="4680000"/>
          </a:xfrm>
        </p:spPr>
        <p:txBody>
          <a:bodyPr>
            <a:normAutofit/>
          </a:bodyPr>
          <a:lstStyle/>
          <a:p>
            <a:pPr marL="0" lvl="1" indent="0" algn="just">
              <a:buNone/>
            </a:pPr>
            <a:r>
              <a:rPr lang="en-US" b="1" dirty="0" smtClean="0">
                <a:solidFill>
                  <a:schemeClr val="tx2">
                    <a:lumMod val="50000"/>
                  </a:schemeClr>
                </a:solidFill>
              </a:rPr>
              <a:t>3.2. </a:t>
            </a:r>
            <a:r>
              <a:rPr lang="en-US" b="1" dirty="0" err="1" smtClean="0">
                <a:solidFill>
                  <a:schemeClr val="tx2">
                    <a:lumMod val="50000"/>
                  </a:schemeClr>
                </a:solidFill>
              </a:rPr>
              <a:t>Tierhaltung</a:t>
            </a:r>
            <a:r>
              <a:rPr lang="en-US" b="1" dirty="0" smtClean="0">
                <a:solidFill>
                  <a:schemeClr val="tx2">
                    <a:lumMod val="50000"/>
                  </a:schemeClr>
                </a:solidFill>
              </a:rPr>
              <a:t> und Biodiversität</a:t>
            </a:r>
            <a:endParaRPr lang="en-US" sz="1600" b="1" dirty="0" smtClean="0">
              <a:solidFill>
                <a:schemeClr val="tx2">
                  <a:lumMod val="50000"/>
                </a:schemeClr>
              </a:solidFill>
            </a:endParaRPr>
          </a:p>
          <a:p>
            <a:pPr marL="0" lvl="1" indent="0" algn="just">
              <a:buNone/>
            </a:pPr>
            <a:r>
              <a:rPr lang="en-US" sz="1800" dirty="0">
                <a:solidFill>
                  <a:schemeClr val="accent3">
                    <a:lumMod val="75000"/>
                  </a:schemeClr>
                </a:solidFill>
              </a:rPr>
              <a:t>Die </a:t>
            </a:r>
            <a:r>
              <a:rPr lang="en-US" sz="1800" dirty="0" err="1">
                <a:solidFill>
                  <a:schemeClr val="accent3">
                    <a:lumMod val="75000"/>
                  </a:schemeClr>
                </a:solidFill>
              </a:rPr>
              <a:t>Bewertung</a:t>
            </a:r>
            <a:r>
              <a:rPr lang="en-US" sz="1800" dirty="0">
                <a:solidFill>
                  <a:schemeClr val="accent3">
                    <a:lumMod val="75000"/>
                  </a:schemeClr>
                </a:solidFill>
              </a:rPr>
              <a:t> der </a:t>
            </a:r>
            <a:r>
              <a:rPr lang="en-US" sz="1800" dirty="0" err="1" smtClean="0">
                <a:solidFill>
                  <a:schemeClr val="accent3">
                    <a:lumMod val="75000"/>
                  </a:schemeClr>
                </a:solidFill>
              </a:rPr>
              <a:t>Auswirkungen</a:t>
            </a:r>
            <a:r>
              <a:rPr lang="en-US" sz="1800" dirty="0" smtClean="0">
                <a:solidFill>
                  <a:schemeClr val="accent3">
                    <a:lumMod val="75000"/>
                  </a:schemeClr>
                </a:solidFill>
              </a:rPr>
              <a:t> auf die Biodiversität </a:t>
            </a:r>
            <a:r>
              <a:rPr lang="en-US" sz="1800" dirty="0" err="1">
                <a:solidFill>
                  <a:schemeClr val="accent3">
                    <a:lumMod val="75000"/>
                  </a:schemeClr>
                </a:solidFill>
              </a:rPr>
              <a:t>wird</a:t>
            </a:r>
            <a:r>
              <a:rPr lang="en-US" sz="1800" dirty="0">
                <a:solidFill>
                  <a:schemeClr val="accent3">
                    <a:lumMod val="75000"/>
                  </a:schemeClr>
                </a:solidFill>
              </a:rPr>
              <a:t> </a:t>
            </a:r>
            <a:r>
              <a:rPr lang="en-US" sz="1800" dirty="0" err="1">
                <a:solidFill>
                  <a:schemeClr val="accent3">
                    <a:lumMod val="75000"/>
                  </a:schemeClr>
                </a:solidFill>
              </a:rPr>
              <a:t>durch</a:t>
            </a:r>
            <a:r>
              <a:rPr lang="en-US" sz="1800" dirty="0">
                <a:solidFill>
                  <a:schemeClr val="accent3">
                    <a:lumMod val="75000"/>
                  </a:schemeClr>
                </a:solidFill>
              </a:rPr>
              <a:t> das </a:t>
            </a:r>
            <a:r>
              <a:rPr lang="en-US" sz="1800" dirty="0" err="1">
                <a:solidFill>
                  <a:schemeClr val="accent3">
                    <a:lumMod val="75000"/>
                  </a:schemeClr>
                </a:solidFill>
              </a:rPr>
              <a:t>Fehlen</a:t>
            </a:r>
            <a:r>
              <a:rPr lang="en-US" sz="1800" dirty="0">
                <a:solidFill>
                  <a:schemeClr val="accent3">
                    <a:lumMod val="75000"/>
                  </a:schemeClr>
                </a:solidFill>
              </a:rPr>
              <a:t> </a:t>
            </a:r>
            <a:r>
              <a:rPr lang="en-US" sz="1800" dirty="0" err="1">
                <a:solidFill>
                  <a:schemeClr val="accent3">
                    <a:lumMod val="75000"/>
                  </a:schemeClr>
                </a:solidFill>
              </a:rPr>
              <a:t>einer</a:t>
            </a:r>
            <a:r>
              <a:rPr lang="en-US" sz="1800" dirty="0">
                <a:solidFill>
                  <a:schemeClr val="accent3">
                    <a:lumMod val="75000"/>
                  </a:schemeClr>
                </a:solidFill>
              </a:rPr>
              <a:t> </a:t>
            </a:r>
            <a:r>
              <a:rPr lang="en-US" sz="1800" dirty="0" err="1">
                <a:solidFill>
                  <a:schemeClr val="accent3">
                    <a:lumMod val="75000"/>
                  </a:schemeClr>
                </a:solidFill>
              </a:rPr>
              <a:t>gemeinsamen</a:t>
            </a:r>
            <a:r>
              <a:rPr lang="en-US" sz="1800" dirty="0">
                <a:solidFill>
                  <a:schemeClr val="accent3">
                    <a:lumMod val="75000"/>
                  </a:schemeClr>
                </a:solidFill>
              </a:rPr>
              <a:t> "</a:t>
            </a:r>
            <a:r>
              <a:rPr lang="en-US" sz="1800" dirty="0" err="1">
                <a:solidFill>
                  <a:schemeClr val="accent3">
                    <a:lumMod val="75000"/>
                  </a:schemeClr>
                </a:solidFill>
              </a:rPr>
              <a:t>Währung</a:t>
            </a:r>
            <a:r>
              <a:rPr lang="en-US" sz="1800" dirty="0">
                <a:solidFill>
                  <a:schemeClr val="accent3">
                    <a:lumMod val="75000"/>
                  </a:schemeClr>
                </a:solidFill>
              </a:rPr>
              <a:t>" </a:t>
            </a:r>
            <a:r>
              <a:rPr lang="en-US" sz="1800" dirty="0" err="1" smtClean="0">
                <a:solidFill>
                  <a:schemeClr val="accent3">
                    <a:lumMod val="75000"/>
                  </a:schemeClr>
                </a:solidFill>
              </a:rPr>
              <a:t>für</a:t>
            </a:r>
            <a:r>
              <a:rPr lang="en-US" sz="1800" dirty="0" smtClean="0">
                <a:solidFill>
                  <a:schemeClr val="accent3">
                    <a:lumMod val="75000"/>
                  </a:schemeClr>
                </a:solidFill>
              </a:rPr>
              <a:t> </a:t>
            </a:r>
            <a:r>
              <a:rPr lang="en-US" sz="1800" dirty="0">
                <a:solidFill>
                  <a:schemeClr val="accent3">
                    <a:lumMod val="75000"/>
                  </a:schemeClr>
                </a:solidFill>
              </a:rPr>
              <a:t>Biodiversität </a:t>
            </a:r>
            <a:r>
              <a:rPr lang="en-US" sz="1800" dirty="0" err="1" smtClean="0">
                <a:solidFill>
                  <a:schemeClr val="accent3">
                    <a:lumMod val="75000"/>
                  </a:schemeClr>
                </a:solidFill>
              </a:rPr>
              <a:t>erschwert</a:t>
            </a:r>
            <a:r>
              <a:rPr lang="en-US" sz="1800" dirty="0" smtClean="0">
                <a:solidFill>
                  <a:schemeClr val="accent3">
                    <a:lumMod val="75000"/>
                  </a:schemeClr>
                </a:solidFill>
              </a:rPr>
              <a:t> </a:t>
            </a:r>
            <a:r>
              <a:rPr lang="en-US" sz="1400" dirty="0">
                <a:solidFill>
                  <a:schemeClr val="accent3">
                    <a:lumMod val="75000"/>
                  </a:schemeClr>
                </a:solidFill>
              </a:rPr>
              <a:t>(FAO 2016).</a:t>
            </a:r>
            <a:endParaRPr lang="en-US" sz="1800" dirty="0">
              <a:solidFill>
                <a:schemeClr val="accent3">
                  <a:lumMod val="75000"/>
                </a:schemeClr>
              </a:solidFill>
            </a:endParaRPr>
          </a:p>
          <a:p>
            <a:pPr marL="0" lvl="1" indent="0" algn="just">
              <a:buNone/>
            </a:pPr>
            <a:endParaRPr lang="en-US" sz="1800" dirty="0" smtClean="0">
              <a:solidFill>
                <a:schemeClr val="tx2">
                  <a:lumMod val="50000"/>
                </a:schemeClr>
              </a:solidFill>
            </a:endParaRPr>
          </a:p>
          <a:p>
            <a:pPr marL="0" indent="0" algn="just">
              <a:buNone/>
            </a:pPr>
            <a:r>
              <a:rPr lang="de-DE" sz="1800" dirty="0"/>
              <a:t>D</a:t>
            </a:r>
            <a:r>
              <a:rPr lang="de-DE" sz="1800" dirty="0" smtClean="0"/>
              <a:t>ie </a:t>
            </a:r>
            <a:r>
              <a:rPr lang="de-DE" sz="1800" dirty="0"/>
              <a:t>Produktion von Tiernahrung und die Tierhaltung im Allgemeinen </a:t>
            </a:r>
            <a:r>
              <a:rPr lang="de-DE" sz="1800" dirty="0" smtClean="0"/>
              <a:t>hängen von </a:t>
            </a:r>
            <a:r>
              <a:rPr lang="de-DE" sz="1800" dirty="0"/>
              <a:t>der Biodiversität ab und spielen gleichzeitig eine wichtige Rolle bei deren </a:t>
            </a:r>
            <a:r>
              <a:rPr lang="de-DE" sz="1800" dirty="0" smtClean="0"/>
              <a:t>Gestaltung</a:t>
            </a:r>
            <a:r>
              <a:rPr lang="en-US" sz="1800" dirty="0" smtClean="0"/>
              <a:t>:</a:t>
            </a:r>
            <a:endParaRPr lang="de-DE" sz="1800"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8</a:t>
            </a:fld>
            <a:endParaRPr lang="de-DE" dirty="0"/>
          </a:p>
        </p:txBody>
      </p:sp>
      <p:sp>
        <p:nvSpPr>
          <p:cNvPr id="9" name="Down Arrow 8"/>
          <p:cNvSpPr/>
          <p:nvPr/>
        </p:nvSpPr>
        <p:spPr>
          <a:xfrm>
            <a:off x="1835696" y="3645024"/>
            <a:ext cx="2664296" cy="2322818"/>
          </a:xfrm>
          <a:prstGeom prst="downArrow">
            <a:avLst/>
          </a:prstGeom>
          <a:solidFill>
            <a:srgbClr val="C00000"/>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smtClean="0">
              <a:solidFill>
                <a:schemeClr val="tx2">
                  <a:lumMod val="50000"/>
                </a:schemeClr>
              </a:solidFill>
            </a:endParaRPr>
          </a:p>
          <a:p>
            <a:pPr algn="ctr"/>
            <a:endParaRPr lang="en-US" dirty="0">
              <a:solidFill>
                <a:schemeClr val="tx2">
                  <a:lumMod val="50000"/>
                </a:schemeClr>
              </a:solidFill>
            </a:endParaRPr>
          </a:p>
          <a:p>
            <a:pPr algn="ctr"/>
            <a:r>
              <a:rPr lang="en-US" dirty="0" err="1" smtClean="0">
                <a:solidFill>
                  <a:schemeClr val="bg1"/>
                </a:solidFill>
              </a:rPr>
              <a:t>Rückgang</a:t>
            </a:r>
            <a:r>
              <a:rPr lang="en-US" dirty="0" smtClean="0">
                <a:solidFill>
                  <a:schemeClr val="bg1"/>
                </a:solidFill>
              </a:rPr>
              <a:t> </a:t>
            </a:r>
            <a:r>
              <a:rPr lang="en-US" dirty="0" err="1" smtClean="0">
                <a:solidFill>
                  <a:schemeClr val="bg1"/>
                </a:solidFill>
              </a:rPr>
              <a:t>vieler</a:t>
            </a:r>
            <a:r>
              <a:rPr lang="en-US" dirty="0" smtClean="0">
                <a:solidFill>
                  <a:schemeClr val="bg1"/>
                </a:solidFill>
              </a:rPr>
              <a:t> </a:t>
            </a:r>
            <a:r>
              <a:rPr lang="en-US" dirty="0" err="1" smtClean="0">
                <a:solidFill>
                  <a:schemeClr val="bg1"/>
                </a:solidFill>
              </a:rPr>
              <a:t>Wildarten</a:t>
            </a:r>
            <a:r>
              <a:rPr lang="en-US" dirty="0" smtClean="0">
                <a:solidFill>
                  <a:schemeClr val="bg1"/>
                </a:solidFill>
              </a:rPr>
              <a:t> in Europa</a:t>
            </a:r>
            <a:endParaRPr lang="pt-PT" dirty="0">
              <a:solidFill>
                <a:schemeClr val="bg1"/>
              </a:solidFill>
            </a:endParaRPr>
          </a:p>
        </p:txBody>
      </p:sp>
      <p:sp>
        <p:nvSpPr>
          <p:cNvPr id="10" name="Right Arrow 9"/>
          <p:cNvSpPr/>
          <p:nvPr/>
        </p:nvSpPr>
        <p:spPr>
          <a:xfrm rot="16200000">
            <a:off x="5040052" y="3465005"/>
            <a:ext cx="2304260" cy="2664299"/>
          </a:xfrm>
          <a:prstGeom prst="rightArrow">
            <a:avLst/>
          </a:prstGeom>
        </p:spPr>
        <p:style>
          <a:lnRef idx="1">
            <a:schemeClr val="accent3"/>
          </a:lnRef>
          <a:fillRef idx="3">
            <a:schemeClr val="accent3"/>
          </a:fillRef>
          <a:effectRef idx="2">
            <a:schemeClr val="accent3"/>
          </a:effectRef>
          <a:fontRef idx="minor">
            <a:schemeClr val="lt1"/>
          </a:fontRef>
        </p:style>
        <p:txBody>
          <a:bodyPr vert="vert" rtlCol="0" anchor="ctr"/>
          <a:lstStyle/>
          <a:p>
            <a:pPr algn="ctr"/>
            <a:r>
              <a:rPr lang="en-US" dirty="0" err="1" smtClean="0">
                <a:solidFill>
                  <a:schemeClr val="bg1"/>
                </a:solidFill>
              </a:rPr>
              <a:t>Anstieg</a:t>
            </a:r>
            <a:r>
              <a:rPr lang="en-US" dirty="0" smtClean="0">
                <a:solidFill>
                  <a:schemeClr val="bg1"/>
                </a:solidFill>
              </a:rPr>
              <a:t> der </a:t>
            </a:r>
            <a:r>
              <a:rPr lang="en-US" dirty="0" err="1" smtClean="0">
                <a:solidFill>
                  <a:schemeClr val="bg1"/>
                </a:solidFill>
              </a:rPr>
              <a:t>Artenzahlenund</a:t>
            </a:r>
            <a:r>
              <a:rPr lang="en-US" dirty="0" smtClean="0">
                <a:solidFill>
                  <a:schemeClr val="bg1"/>
                </a:solidFill>
              </a:rPr>
              <a:t>  </a:t>
            </a:r>
            <a:r>
              <a:rPr lang="en-US" dirty="0" err="1" smtClean="0">
                <a:solidFill>
                  <a:schemeClr val="bg1"/>
                </a:solidFill>
              </a:rPr>
              <a:t>Landschafts-bilder</a:t>
            </a:r>
            <a:r>
              <a:rPr lang="en-US" dirty="0" smtClean="0">
                <a:solidFill>
                  <a:schemeClr val="bg1"/>
                </a:solidFill>
              </a:rPr>
              <a:t> auf </a:t>
            </a:r>
            <a:r>
              <a:rPr lang="en-US" dirty="0" err="1" smtClean="0">
                <a:solidFill>
                  <a:schemeClr val="bg1"/>
                </a:solidFill>
              </a:rPr>
              <a:t>lokaler</a:t>
            </a:r>
            <a:r>
              <a:rPr lang="en-US" dirty="0" smtClean="0">
                <a:solidFill>
                  <a:schemeClr val="bg1"/>
                </a:solidFill>
              </a:rPr>
              <a:t> </a:t>
            </a:r>
            <a:r>
              <a:rPr lang="en-US" dirty="0" err="1" smtClean="0">
                <a:solidFill>
                  <a:schemeClr val="bg1"/>
                </a:solidFill>
              </a:rPr>
              <a:t>Ebene</a:t>
            </a:r>
            <a:endParaRPr lang="pt-PT" dirty="0">
              <a:solidFill>
                <a:schemeClr val="bg1"/>
              </a:solidFill>
            </a:endParaRPr>
          </a:p>
        </p:txBody>
      </p:sp>
    </p:spTree>
    <p:extLst>
      <p:ext uri="{BB962C8B-B14F-4D97-AF65-F5344CB8AC3E}">
        <p14:creationId xmlns:p14="http://schemas.microsoft.com/office/powerpoint/2010/main" val="22377767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a:solidFill>
            <a:srgbClr val="FFFFFF"/>
          </a:solidFill>
        </p:spPr>
        <p:txBody>
          <a:bodyPr>
            <a:normAutofit/>
          </a:bodyPr>
          <a:lstStyle/>
          <a:p>
            <a:r>
              <a:rPr lang="de-DE" sz="2200" dirty="0"/>
              <a:t>3</a:t>
            </a:r>
            <a:r>
              <a:rPr lang="de-DE" sz="2200" dirty="0" smtClean="0"/>
              <a:t>. </a:t>
            </a:r>
            <a:r>
              <a:rPr lang="de-DE" sz="2200" dirty="0"/>
              <a:t>Die </a:t>
            </a:r>
            <a:r>
              <a:rPr lang="en-GB" sz="2200" dirty="0" err="1"/>
              <a:t>Umweltauswirkungen</a:t>
            </a:r>
            <a:r>
              <a:rPr lang="en-GB" sz="2200" dirty="0"/>
              <a:t> der </a:t>
            </a:r>
            <a:r>
              <a:rPr lang="en-GB" sz="2200" dirty="0" err="1"/>
              <a:t>Tierhaltung</a:t>
            </a:r>
            <a:r>
              <a:rPr lang="en-GB" sz="2200" dirty="0"/>
              <a:t> </a:t>
            </a:r>
            <a:endParaRPr lang="de-DE" sz="2200" dirty="0"/>
          </a:p>
        </p:txBody>
      </p:sp>
      <p:sp>
        <p:nvSpPr>
          <p:cNvPr id="5" name="Inhaltsplatzhalter 4"/>
          <p:cNvSpPr>
            <a:spLocks noGrp="1"/>
          </p:cNvSpPr>
          <p:nvPr>
            <p:ph idx="1"/>
          </p:nvPr>
        </p:nvSpPr>
        <p:spPr>
          <a:xfrm>
            <a:off x="360000" y="1440000"/>
            <a:ext cx="8424000" cy="4680000"/>
          </a:xfrm>
        </p:spPr>
        <p:txBody>
          <a:bodyPr>
            <a:normAutofit/>
          </a:bodyPr>
          <a:lstStyle/>
          <a:p>
            <a:pPr marL="0" lvl="1" indent="0" algn="just">
              <a:buNone/>
            </a:pPr>
            <a:r>
              <a:rPr lang="en-US" b="1" dirty="0">
                <a:solidFill>
                  <a:schemeClr val="tx2">
                    <a:lumMod val="50000"/>
                  </a:schemeClr>
                </a:solidFill>
              </a:rPr>
              <a:t>3.2. </a:t>
            </a:r>
            <a:r>
              <a:rPr lang="en-US" b="1" dirty="0" err="1">
                <a:solidFill>
                  <a:schemeClr val="tx2">
                    <a:lumMod val="50000"/>
                  </a:schemeClr>
                </a:solidFill>
              </a:rPr>
              <a:t>Tierhaltung</a:t>
            </a:r>
            <a:r>
              <a:rPr lang="en-US" b="1" dirty="0">
                <a:solidFill>
                  <a:schemeClr val="tx2">
                    <a:lumMod val="50000"/>
                  </a:schemeClr>
                </a:solidFill>
              </a:rPr>
              <a:t> und </a:t>
            </a:r>
            <a:r>
              <a:rPr lang="en-US" b="1" dirty="0" smtClean="0">
                <a:solidFill>
                  <a:schemeClr val="tx2">
                    <a:lumMod val="50000"/>
                  </a:schemeClr>
                </a:solidFill>
              </a:rPr>
              <a:t>Biodiversität</a:t>
            </a:r>
            <a:endParaRPr lang="en-US" b="1" dirty="0">
              <a:solidFill>
                <a:schemeClr val="tx2">
                  <a:lumMod val="50000"/>
                </a:schemeClr>
              </a:solidFill>
            </a:endParaRPr>
          </a:p>
          <a:p>
            <a:pPr marL="0" lvl="1" indent="0" algn="just">
              <a:buNone/>
            </a:pPr>
            <a:r>
              <a:rPr lang="en-US" sz="1800" dirty="0" err="1">
                <a:solidFill>
                  <a:schemeClr val="accent4">
                    <a:lumMod val="50000"/>
                  </a:schemeClr>
                </a:solidFill>
              </a:rPr>
              <a:t>Aufgrund</a:t>
            </a:r>
            <a:r>
              <a:rPr lang="en-US" sz="1800" dirty="0">
                <a:solidFill>
                  <a:schemeClr val="accent4">
                    <a:lumMod val="50000"/>
                  </a:schemeClr>
                </a:solidFill>
              </a:rPr>
              <a:t> </a:t>
            </a:r>
            <a:r>
              <a:rPr lang="en-US" sz="1800" dirty="0" err="1">
                <a:solidFill>
                  <a:schemeClr val="accent4">
                    <a:lumMod val="50000"/>
                  </a:schemeClr>
                </a:solidFill>
              </a:rPr>
              <a:t>gesellschaftlicher</a:t>
            </a:r>
            <a:r>
              <a:rPr lang="en-US" sz="1800" dirty="0">
                <a:solidFill>
                  <a:schemeClr val="accent4">
                    <a:lumMod val="50000"/>
                  </a:schemeClr>
                </a:solidFill>
              </a:rPr>
              <a:t> </a:t>
            </a:r>
            <a:r>
              <a:rPr lang="en-US" sz="1800" dirty="0" err="1">
                <a:solidFill>
                  <a:schemeClr val="accent4">
                    <a:lumMod val="50000"/>
                  </a:schemeClr>
                </a:solidFill>
              </a:rPr>
              <a:t>Werturteile</a:t>
            </a:r>
            <a:r>
              <a:rPr lang="en-US" sz="1800" dirty="0">
                <a:solidFill>
                  <a:schemeClr val="accent4">
                    <a:lumMod val="50000"/>
                  </a:schemeClr>
                </a:solidFill>
              </a:rPr>
              <a:t> </a:t>
            </a:r>
            <a:r>
              <a:rPr lang="en-US" sz="1800" dirty="0" err="1">
                <a:solidFill>
                  <a:schemeClr val="accent4">
                    <a:lumMod val="50000"/>
                  </a:schemeClr>
                </a:solidFill>
              </a:rPr>
              <a:t>gibt</a:t>
            </a:r>
            <a:r>
              <a:rPr lang="en-US" sz="1800" dirty="0">
                <a:solidFill>
                  <a:schemeClr val="accent4">
                    <a:lumMod val="50000"/>
                  </a:schemeClr>
                </a:solidFill>
              </a:rPr>
              <a:t> </a:t>
            </a:r>
            <a:r>
              <a:rPr lang="en-US" sz="1800" dirty="0" err="1">
                <a:solidFill>
                  <a:schemeClr val="accent4">
                    <a:lumMod val="50000"/>
                  </a:schemeClr>
                </a:solidFill>
              </a:rPr>
              <a:t>es</a:t>
            </a:r>
            <a:r>
              <a:rPr lang="en-US" sz="1800" dirty="0">
                <a:solidFill>
                  <a:schemeClr val="accent4">
                    <a:lumMod val="50000"/>
                  </a:schemeClr>
                </a:solidFill>
              </a:rPr>
              <a:t> </a:t>
            </a:r>
            <a:r>
              <a:rPr lang="en-US" sz="1800" dirty="0" err="1">
                <a:solidFill>
                  <a:schemeClr val="accent4">
                    <a:lumMod val="50000"/>
                  </a:schemeClr>
                </a:solidFill>
              </a:rPr>
              <a:t>große</a:t>
            </a:r>
            <a:r>
              <a:rPr lang="en-US" sz="1800" dirty="0">
                <a:solidFill>
                  <a:schemeClr val="accent4">
                    <a:lumMod val="50000"/>
                  </a:schemeClr>
                </a:solidFill>
              </a:rPr>
              <a:t> </a:t>
            </a:r>
            <a:r>
              <a:rPr lang="en-US" sz="1800" dirty="0" err="1">
                <a:solidFill>
                  <a:schemeClr val="accent4">
                    <a:lumMod val="50000"/>
                  </a:schemeClr>
                </a:solidFill>
              </a:rPr>
              <a:t>Unterschiede</a:t>
            </a:r>
            <a:r>
              <a:rPr lang="en-US" sz="1800" dirty="0">
                <a:solidFill>
                  <a:schemeClr val="accent4">
                    <a:lumMod val="50000"/>
                  </a:schemeClr>
                </a:solidFill>
              </a:rPr>
              <a:t> </a:t>
            </a:r>
            <a:r>
              <a:rPr lang="en-US" sz="1800" dirty="0" err="1">
                <a:solidFill>
                  <a:schemeClr val="accent4">
                    <a:lumMod val="50000"/>
                  </a:schemeClr>
                </a:solidFill>
              </a:rPr>
              <a:t>im</a:t>
            </a:r>
            <a:r>
              <a:rPr lang="en-US" sz="1800" dirty="0">
                <a:solidFill>
                  <a:schemeClr val="accent4">
                    <a:lumMod val="50000"/>
                  </a:schemeClr>
                </a:solidFill>
              </a:rPr>
              <a:t> </a:t>
            </a:r>
            <a:r>
              <a:rPr lang="en-US" sz="1800" dirty="0" err="1">
                <a:solidFill>
                  <a:schemeClr val="accent4">
                    <a:lumMod val="50000"/>
                  </a:schemeClr>
                </a:solidFill>
              </a:rPr>
              <a:t>Erhaltungswert</a:t>
            </a:r>
            <a:r>
              <a:rPr lang="en-US" sz="1800" dirty="0">
                <a:solidFill>
                  <a:schemeClr val="accent4">
                    <a:lumMod val="50000"/>
                  </a:schemeClr>
                </a:solidFill>
              </a:rPr>
              <a:t> </a:t>
            </a:r>
            <a:r>
              <a:rPr lang="en-US" sz="1800" dirty="0" err="1">
                <a:solidFill>
                  <a:schemeClr val="accent4">
                    <a:lumMod val="50000"/>
                  </a:schemeClr>
                </a:solidFill>
              </a:rPr>
              <a:t>verschiedener</a:t>
            </a:r>
            <a:r>
              <a:rPr lang="en-US" sz="1800" dirty="0">
                <a:solidFill>
                  <a:schemeClr val="accent4">
                    <a:lumMod val="50000"/>
                  </a:schemeClr>
                </a:solidFill>
              </a:rPr>
              <a:t> </a:t>
            </a:r>
            <a:r>
              <a:rPr lang="en-US" sz="1800" dirty="0" err="1">
                <a:solidFill>
                  <a:schemeClr val="accent4">
                    <a:lumMod val="50000"/>
                  </a:schemeClr>
                </a:solidFill>
              </a:rPr>
              <a:t>Arten</a:t>
            </a:r>
            <a:r>
              <a:rPr lang="en-US" sz="1800" dirty="0">
                <a:solidFill>
                  <a:schemeClr val="accent4">
                    <a:lumMod val="50000"/>
                  </a:schemeClr>
                </a:solidFill>
              </a:rPr>
              <a:t> und </a:t>
            </a:r>
            <a:r>
              <a:rPr lang="en-US" sz="1800" dirty="0" err="1" smtClean="0">
                <a:solidFill>
                  <a:schemeClr val="accent4">
                    <a:lumMod val="50000"/>
                  </a:schemeClr>
                </a:solidFill>
              </a:rPr>
              <a:t>Lebensräume</a:t>
            </a:r>
            <a:endParaRPr lang="en-US" sz="1800" dirty="0" smtClean="0">
              <a:solidFill>
                <a:schemeClr val="accent4">
                  <a:lumMod val="50000"/>
                </a:schemeClr>
              </a:solidFill>
            </a:endParaRPr>
          </a:p>
          <a:p>
            <a:pPr marL="0" lvl="1" indent="0" algn="just">
              <a:buNone/>
            </a:pPr>
            <a:endParaRPr lang="en-US" dirty="0" smtClean="0">
              <a:solidFill>
                <a:schemeClr val="tx2">
                  <a:lumMod val="50000"/>
                </a:schemeClr>
              </a:solidFill>
            </a:endParaRPr>
          </a:p>
          <a:p>
            <a:pPr marL="0" lvl="1" indent="0" algn="just">
              <a:buNone/>
            </a:pPr>
            <a:r>
              <a:rPr lang="en-US" sz="1800" dirty="0" err="1" smtClean="0">
                <a:solidFill>
                  <a:schemeClr val="tx2">
                    <a:lumMod val="50000"/>
                  </a:schemeClr>
                </a:solidFill>
              </a:rPr>
              <a:t>Durch</a:t>
            </a:r>
            <a:r>
              <a:rPr lang="en-US" sz="1800" dirty="0" smtClean="0">
                <a:solidFill>
                  <a:schemeClr val="tx2">
                    <a:lumMod val="50000"/>
                  </a:schemeClr>
                </a:solidFill>
              </a:rPr>
              <a:t> </a:t>
            </a:r>
            <a:r>
              <a:rPr lang="en-US" sz="1800" dirty="0" err="1" smtClean="0">
                <a:solidFill>
                  <a:schemeClr val="tx2">
                    <a:lumMod val="50000"/>
                  </a:schemeClr>
                </a:solidFill>
              </a:rPr>
              <a:t>Ausweitung</a:t>
            </a:r>
            <a:r>
              <a:rPr lang="en-US" sz="1800" dirty="0" smtClean="0">
                <a:solidFill>
                  <a:schemeClr val="tx2">
                    <a:lumMod val="50000"/>
                  </a:schemeClr>
                </a:solidFill>
              </a:rPr>
              <a:t> </a:t>
            </a:r>
            <a:r>
              <a:rPr lang="en-US" sz="1800" dirty="0">
                <a:solidFill>
                  <a:schemeClr val="tx2">
                    <a:lumMod val="50000"/>
                  </a:schemeClr>
                </a:solidFill>
              </a:rPr>
              <a:t>der </a:t>
            </a:r>
            <a:r>
              <a:rPr lang="en-US" sz="1800" dirty="0" err="1">
                <a:solidFill>
                  <a:schemeClr val="tx2">
                    <a:lumMod val="50000"/>
                  </a:schemeClr>
                </a:solidFill>
              </a:rPr>
              <a:t>Landwirtschaft</a:t>
            </a:r>
            <a:r>
              <a:rPr lang="en-US" sz="1800" dirty="0">
                <a:solidFill>
                  <a:schemeClr val="tx2">
                    <a:lumMod val="50000"/>
                  </a:schemeClr>
                </a:solidFill>
              </a:rPr>
              <a:t> </a:t>
            </a:r>
            <a:r>
              <a:rPr lang="en-US" sz="1800" dirty="0" err="1">
                <a:solidFill>
                  <a:schemeClr val="tx2">
                    <a:lumMod val="50000"/>
                  </a:schemeClr>
                </a:solidFill>
              </a:rPr>
              <a:t>entstanden</a:t>
            </a:r>
            <a:r>
              <a:rPr lang="en-US" sz="1800" dirty="0">
                <a:solidFill>
                  <a:schemeClr val="tx2">
                    <a:lumMod val="50000"/>
                  </a:schemeClr>
                </a:solidFill>
              </a:rPr>
              <a:t> </a:t>
            </a:r>
            <a:r>
              <a:rPr lang="en-US" sz="1800" dirty="0" err="1">
                <a:solidFill>
                  <a:schemeClr val="tx2">
                    <a:lumMod val="50000"/>
                  </a:schemeClr>
                </a:solidFill>
              </a:rPr>
              <a:t>neue</a:t>
            </a:r>
            <a:r>
              <a:rPr lang="en-US" sz="1800" dirty="0">
                <a:solidFill>
                  <a:schemeClr val="tx2">
                    <a:lumMod val="50000"/>
                  </a:schemeClr>
                </a:solidFill>
              </a:rPr>
              <a:t> </a:t>
            </a:r>
            <a:r>
              <a:rPr lang="en-US" sz="1800" dirty="0" err="1" smtClean="0">
                <a:solidFill>
                  <a:schemeClr val="tx2">
                    <a:lumMod val="50000"/>
                  </a:schemeClr>
                </a:solidFill>
              </a:rPr>
              <a:t>Landschaftselemente</a:t>
            </a:r>
            <a:r>
              <a:rPr lang="en-US" sz="1800" dirty="0" smtClean="0">
                <a:solidFill>
                  <a:schemeClr val="tx2">
                    <a:lumMod val="50000"/>
                  </a:schemeClr>
                </a:solidFill>
              </a:rPr>
              <a:t>, </a:t>
            </a:r>
            <a:r>
              <a:rPr lang="en-US" sz="1800" dirty="0" err="1" smtClean="0">
                <a:solidFill>
                  <a:schemeClr val="tx2">
                    <a:lumMod val="50000"/>
                  </a:schemeClr>
                </a:solidFill>
              </a:rPr>
              <a:t>wie</a:t>
            </a:r>
            <a:r>
              <a:rPr lang="en-US" sz="1800" dirty="0" smtClean="0">
                <a:solidFill>
                  <a:schemeClr val="tx2">
                    <a:lumMod val="50000"/>
                  </a:schemeClr>
                </a:solidFill>
              </a:rPr>
              <a:t> Felder</a:t>
            </a:r>
            <a:r>
              <a:rPr lang="en-US" sz="1800" dirty="0">
                <a:solidFill>
                  <a:schemeClr val="tx2">
                    <a:lumMod val="50000"/>
                  </a:schemeClr>
                </a:solidFill>
              </a:rPr>
              <a:t>, </a:t>
            </a:r>
            <a:r>
              <a:rPr lang="en-US" sz="1800" dirty="0" err="1">
                <a:solidFill>
                  <a:schemeClr val="tx2">
                    <a:lumMod val="50000"/>
                  </a:schemeClr>
                </a:solidFill>
              </a:rPr>
              <a:t>Weiden</a:t>
            </a:r>
            <a:r>
              <a:rPr lang="en-US" sz="1800" dirty="0">
                <a:solidFill>
                  <a:schemeClr val="tx2">
                    <a:lumMod val="50000"/>
                  </a:schemeClr>
                </a:solidFill>
              </a:rPr>
              <a:t>, </a:t>
            </a:r>
            <a:r>
              <a:rPr lang="en-US" sz="1800" dirty="0" err="1">
                <a:solidFill>
                  <a:schemeClr val="tx2">
                    <a:lumMod val="50000"/>
                  </a:schemeClr>
                </a:solidFill>
              </a:rPr>
              <a:t>Obstgärten</a:t>
            </a:r>
            <a:r>
              <a:rPr lang="en-US" sz="1800" dirty="0">
                <a:solidFill>
                  <a:schemeClr val="tx2">
                    <a:lumMod val="50000"/>
                  </a:schemeClr>
                </a:solidFill>
              </a:rPr>
              <a:t> und </a:t>
            </a:r>
            <a:r>
              <a:rPr lang="en-US" sz="1800" dirty="0" err="1" smtClean="0">
                <a:solidFill>
                  <a:schemeClr val="tx2">
                    <a:lumMod val="50000"/>
                  </a:schemeClr>
                </a:solidFill>
              </a:rPr>
              <a:t>Weiden</a:t>
            </a:r>
            <a:r>
              <a:rPr lang="en-US" sz="1800" dirty="0" smtClean="0">
                <a:solidFill>
                  <a:schemeClr val="tx2">
                    <a:lumMod val="50000"/>
                  </a:schemeClr>
                </a:solidFill>
              </a:rPr>
              <a:t>. </a:t>
            </a:r>
            <a:r>
              <a:rPr lang="en-US" sz="1800" dirty="0" err="1" smtClean="0">
                <a:solidFill>
                  <a:schemeClr val="tx2">
                    <a:lumMod val="50000"/>
                  </a:schemeClr>
                </a:solidFill>
              </a:rPr>
              <a:t>Seither</a:t>
            </a:r>
            <a:r>
              <a:rPr lang="en-US" sz="1800" dirty="0" smtClean="0">
                <a:solidFill>
                  <a:schemeClr val="tx2">
                    <a:lumMod val="50000"/>
                  </a:schemeClr>
                </a:solidFill>
              </a:rPr>
              <a:t> </a:t>
            </a:r>
            <a:r>
              <a:rPr lang="en-US" sz="1800" dirty="0" err="1" smtClean="0">
                <a:solidFill>
                  <a:schemeClr val="tx2">
                    <a:lumMod val="50000"/>
                  </a:schemeClr>
                </a:solidFill>
              </a:rPr>
              <a:t>ist</a:t>
            </a:r>
            <a:r>
              <a:rPr lang="en-US" sz="1800" dirty="0" smtClean="0">
                <a:solidFill>
                  <a:schemeClr val="tx2">
                    <a:lumMod val="50000"/>
                  </a:schemeClr>
                </a:solidFill>
              </a:rPr>
              <a:t> der </a:t>
            </a:r>
            <a:r>
              <a:rPr lang="en-US" sz="1800" b="1" dirty="0" err="1" smtClean="0">
                <a:solidFill>
                  <a:schemeClr val="tx2">
                    <a:lumMod val="50000"/>
                  </a:schemeClr>
                </a:solidFill>
              </a:rPr>
              <a:t>Erhalt</a:t>
            </a:r>
            <a:r>
              <a:rPr lang="en-US" sz="1800" dirty="0" smtClean="0">
                <a:solidFill>
                  <a:schemeClr val="tx2">
                    <a:lumMod val="50000"/>
                  </a:schemeClr>
                </a:solidFill>
              </a:rPr>
              <a:t> der </a:t>
            </a:r>
            <a:r>
              <a:rPr lang="en-US" sz="1800" b="1" dirty="0" smtClean="0">
                <a:solidFill>
                  <a:schemeClr val="tx2">
                    <a:lumMod val="50000"/>
                  </a:schemeClr>
                </a:solidFill>
              </a:rPr>
              <a:t>Biodiversität</a:t>
            </a:r>
            <a:r>
              <a:rPr lang="en-US" sz="1800" dirty="0" smtClean="0">
                <a:solidFill>
                  <a:schemeClr val="tx2">
                    <a:lumMod val="50000"/>
                  </a:schemeClr>
                </a:solidFill>
              </a:rPr>
              <a:t> </a:t>
            </a:r>
            <a:r>
              <a:rPr lang="en-US" sz="1800" b="1" dirty="0" smtClean="0">
                <a:solidFill>
                  <a:schemeClr val="tx2">
                    <a:lumMod val="50000"/>
                  </a:schemeClr>
                </a:solidFill>
              </a:rPr>
              <a:t>und</a:t>
            </a:r>
            <a:r>
              <a:rPr lang="en-US" sz="1800" dirty="0" smtClean="0">
                <a:solidFill>
                  <a:schemeClr val="tx2">
                    <a:lumMod val="50000"/>
                  </a:schemeClr>
                </a:solidFill>
              </a:rPr>
              <a:t> </a:t>
            </a:r>
            <a:r>
              <a:rPr lang="en-US" sz="1800" b="1" dirty="0" err="1" smtClean="0">
                <a:solidFill>
                  <a:schemeClr val="tx2">
                    <a:lumMod val="50000"/>
                  </a:schemeClr>
                </a:solidFill>
              </a:rPr>
              <a:t>Habitate</a:t>
            </a:r>
            <a:r>
              <a:rPr lang="en-US" sz="1800" dirty="0" smtClean="0">
                <a:solidFill>
                  <a:schemeClr val="tx2">
                    <a:lumMod val="50000"/>
                  </a:schemeClr>
                </a:solidFill>
              </a:rPr>
              <a:t> </a:t>
            </a:r>
            <a:r>
              <a:rPr lang="en-US" sz="1800" dirty="0" err="1" smtClean="0">
                <a:solidFill>
                  <a:schemeClr val="tx2">
                    <a:lumMod val="50000"/>
                  </a:schemeClr>
                </a:solidFill>
              </a:rPr>
              <a:t>durch</a:t>
            </a:r>
            <a:r>
              <a:rPr lang="en-US" sz="1800" dirty="0" smtClean="0">
                <a:solidFill>
                  <a:schemeClr val="tx2">
                    <a:lumMod val="50000"/>
                  </a:schemeClr>
                </a:solidFill>
              </a:rPr>
              <a:t> </a:t>
            </a:r>
            <a:r>
              <a:rPr lang="en-US" sz="1800" dirty="0" err="1" smtClean="0">
                <a:solidFill>
                  <a:schemeClr val="tx2">
                    <a:lumMod val="50000"/>
                  </a:schemeClr>
                </a:solidFill>
              </a:rPr>
              <a:t>Agrar-Ökosysteme</a:t>
            </a:r>
            <a:r>
              <a:rPr lang="en-US" sz="1800" dirty="0" smtClean="0">
                <a:solidFill>
                  <a:schemeClr val="tx2">
                    <a:lumMod val="50000"/>
                  </a:schemeClr>
                </a:solidFill>
              </a:rPr>
              <a:t> </a:t>
            </a:r>
            <a:r>
              <a:rPr lang="en-US" sz="1800" dirty="0" err="1" smtClean="0">
                <a:solidFill>
                  <a:schemeClr val="tx2">
                    <a:lumMod val="50000"/>
                  </a:schemeClr>
                </a:solidFill>
              </a:rPr>
              <a:t>eng</a:t>
            </a:r>
            <a:r>
              <a:rPr lang="en-US" sz="1800" dirty="0" smtClean="0">
                <a:solidFill>
                  <a:schemeClr val="tx2">
                    <a:lumMod val="50000"/>
                  </a:schemeClr>
                </a:solidFill>
              </a:rPr>
              <a:t> </a:t>
            </a:r>
            <a:r>
              <a:rPr lang="en-US" sz="1800" b="1" dirty="0" err="1" smtClean="0">
                <a:solidFill>
                  <a:schemeClr val="tx2">
                    <a:lumMod val="50000"/>
                  </a:schemeClr>
                </a:solidFill>
              </a:rPr>
              <a:t>verwoben</a:t>
            </a:r>
            <a:r>
              <a:rPr lang="en-US" sz="1800" dirty="0" smtClean="0">
                <a:solidFill>
                  <a:schemeClr val="tx2">
                    <a:lumMod val="50000"/>
                  </a:schemeClr>
                </a:solidFill>
              </a:rPr>
              <a:t>. </a:t>
            </a:r>
            <a:endParaRPr lang="en-US" sz="1800" dirty="0">
              <a:solidFill>
                <a:schemeClr val="tx2">
                  <a:lumMod val="50000"/>
                </a:schemeClr>
              </a:solidFill>
            </a:endParaRPr>
          </a:p>
          <a:p>
            <a:pPr marL="742950" lvl="2" indent="-342900" algn="just"/>
            <a:r>
              <a:rPr lang="en-US" dirty="0">
                <a:solidFill>
                  <a:schemeClr val="tx2">
                    <a:lumMod val="50000"/>
                  </a:schemeClr>
                </a:solidFill>
              </a:rPr>
              <a:t>≈ 176 </a:t>
            </a:r>
            <a:r>
              <a:rPr lang="en-US" dirty="0" err="1" smtClean="0">
                <a:solidFill>
                  <a:schemeClr val="tx2">
                    <a:lumMod val="50000"/>
                  </a:schemeClr>
                </a:solidFill>
              </a:rPr>
              <a:t>Millionen</a:t>
            </a:r>
            <a:r>
              <a:rPr lang="en-US" dirty="0" smtClean="0">
                <a:solidFill>
                  <a:schemeClr val="tx2">
                    <a:lumMod val="50000"/>
                  </a:schemeClr>
                </a:solidFill>
              </a:rPr>
              <a:t> ha Acker- und </a:t>
            </a:r>
            <a:r>
              <a:rPr lang="en-US" dirty="0" err="1" smtClean="0">
                <a:solidFill>
                  <a:schemeClr val="tx2">
                    <a:lumMod val="50000"/>
                  </a:schemeClr>
                </a:solidFill>
              </a:rPr>
              <a:t>Grünlandflächen</a:t>
            </a:r>
            <a:r>
              <a:rPr lang="en-US" dirty="0" smtClean="0">
                <a:solidFill>
                  <a:schemeClr val="tx2">
                    <a:lumMod val="50000"/>
                  </a:schemeClr>
                </a:solidFill>
              </a:rPr>
              <a:t> (</a:t>
            </a:r>
            <a:r>
              <a:rPr lang="en-US" dirty="0">
                <a:solidFill>
                  <a:schemeClr val="tx2">
                    <a:lumMod val="50000"/>
                  </a:schemeClr>
                </a:solidFill>
              </a:rPr>
              <a:t>EC 2017</a:t>
            </a:r>
            <a:r>
              <a:rPr lang="en-US" dirty="0" smtClean="0">
                <a:solidFill>
                  <a:schemeClr val="tx2">
                    <a:lumMod val="50000"/>
                  </a:schemeClr>
                </a:solidFill>
              </a:rPr>
              <a:t>);</a:t>
            </a:r>
            <a:endParaRPr lang="en-US" dirty="0">
              <a:solidFill>
                <a:schemeClr val="tx2">
                  <a:lumMod val="50000"/>
                </a:schemeClr>
              </a:solidFill>
            </a:endParaRPr>
          </a:p>
          <a:p>
            <a:pPr marL="742950" lvl="2" indent="-342900" algn="just"/>
            <a:r>
              <a:rPr lang="en-US" dirty="0">
                <a:solidFill>
                  <a:schemeClr val="tx2">
                    <a:lumMod val="50000"/>
                  </a:schemeClr>
                </a:solidFill>
              </a:rPr>
              <a:t>≈ 50% der </a:t>
            </a:r>
            <a:r>
              <a:rPr lang="en-US" dirty="0" err="1">
                <a:solidFill>
                  <a:schemeClr val="tx2">
                    <a:lumMod val="50000"/>
                  </a:schemeClr>
                </a:solidFill>
              </a:rPr>
              <a:t>europäischen</a:t>
            </a:r>
            <a:r>
              <a:rPr lang="en-US" dirty="0">
                <a:solidFill>
                  <a:schemeClr val="tx2">
                    <a:lumMod val="50000"/>
                  </a:schemeClr>
                </a:solidFill>
              </a:rPr>
              <a:t> wild </a:t>
            </a:r>
            <a:r>
              <a:rPr lang="en-US" dirty="0" err="1">
                <a:solidFill>
                  <a:schemeClr val="tx2">
                    <a:lumMod val="50000"/>
                  </a:schemeClr>
                </a:solidFill>
              </a:rPr>
              <a:t>lebenden</a:t>
            </a:r>
            <a:r>
              <a:rPr lang="en-US" dirty="0">
                <a:solidFill>
                  <a:schemeClr val="tx2">
                    <a:lumMod val="50000"/>
                  </a:schemeClr>
                </a:solidFill>
              </a:rPr>
              <a:t> Tier- und </a:t>
            </a:r>
            <a:r>
              <a:rPr lang="en-US" dirty="0" err="1">
                <a:solidFill>
                  <a:schemeClr val="tx2">
                    <a:lumMod val="50000"/>
                  </a:schemeClr>
                </a:solidFill>
              </a:rPr>
              <a:t>Pflanzenarten</a:t>
            </a:r>
            <a:r>
              <a:rPr lang="en-US" dirty="0">
                <a:solidFill>
                  <a:schemeClr val="tx2">
                    <a:lumMod val="50000"/>
                  </a:schemeClr>
                </a:solidFill>
              </a:rPr>
              <a:t> </a:t>
            </a:r>
            <a:r>
              <a:rPr lang="en-US" dirty="0" err="1" smtClean="0">
                <a:solidFill>
                  <a:schemeClr val="tx2">
                    <a:lumMod val="50000"/>
                  </a:schemeClr>
                </a:solidFill>
              </a:rPr>
              <a:t>mit</a:t>
            </a:r>
            <a:r>
              <a:rPr lang="en-US" dirty="0" smtClean="0">
                <a:solidFill>
                  <a:schemeClr val="tx2">
                    <a:lumMod val="50000"/>
                  </a:schemeClr>
                </a:solidFill>
              </a:rPr>
              <a:t> </a:t>
            </a:r>
            <a:r>
              <a:rPr lang="en-US" dirty="0" err="1">
                <a:solidFill>
                  <a:schemeClr val="tx2">
                    <a:lumMod val="50000"/>
                  </a:schemeClr>
                </a:solidFill>
              </a:rPr>
              <a:t>landwirtschaftlichen</a:t>
            </a:r>
            <a:r>
              <a:rPr lang="en-US" dirty="0">
                <a:solidFill>
                  <a:schemeClr val="tx2">
                    <a:lumMod val="50000"/>
                  </a:schemeClr>
                </a:solidFill>
              </a:rPr>
              <a:t> </a:t>
            </a:r>
            <a:r>
              <a:rPr lang="en-US" dirty="0" err="1">
                <a:solidFill>
                  <a:schemeClr val="tx2">
                    <a:lumMod val="50000"/>
                  </a:schemeClr>
                </a:solidFill>
              </a:rPr>
              <a:t>Lebensräumen</a:t>
            </a:r>
            <a:r>
              <a:rPr lang="en-US" dirty="0">
                <a:solidFill>
                  <a:schemeClr val="tx2">
                    <a:lumMod val="50000"/>
                  </a:schemeClr>
                </a:solidFill>
              </a:rPr>
              <a:t> in </a:t>
            </a:r>
            <a:r>
              <a:rPr lang="en-US" dirty="0" err="1">
                <a:solidFill>
                  <a:schemeClr val="tx2">
                    <a:lumMod val="50000"/>
                  </a:schemeClr>
                </a:solidFill>
              </a:rPr>
              <a:t>Verbindung</a:t>
            </a:r>
            <a:r>
              <a:rPr lang="en-US" dirty="0">
                <a:solidFill>
                  <a:schemeClr val="tx2">
                    <a:lumMod val="50000"/>
                  </a:schemeClr>
                </a:solidFill>
              </a:rPr>
              <a:t> </a:t>
            </a:r>
            <a:r>
              <a:rPr lang="en-US" dirty="0" err="1" smtClean="0">
                <a:solidFill>
                  <a:schemeClr val="tx2">
                    <a:lumMod val="50000"/>
                  </a:schemeClr>
                </a:solidFill>
              </a:rPr>
              <a:t>gebracht</a:t>
            </a:r>
            <a:r>
              <a:rPr lang="en-US" dirty="0" smtClean="0">
                <a:solidFill>
                  <a:schemeClr val="tx2">
                    <a:lumMod val="50000"/>
                  </a:schemeClr>
                </a:solidFill>
              </a:rPr>
              <a:t> </a:t>
            </a:r>
            <a:r>
              <a:rPr lang="en-US" dirty="0">
                <a:solidFill>
                  <a:schemeClr val="tx2">
                    <a:lumMod val="50000"/>
                  </a:schemeClr>
                </a:solidFill>
              </a:rPr>
              <a:t>(EEA 2003).</a:t>
            </a:r>
          </a:p>
          <a:p>
            <a:pPr marL="0" indent="0">
              <a:buNone/>
            </a:pPr>
            <a:endParaRPr lang="de-DE" sz="2000"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9</a:t>
            </a:fld>
            <a:endParaRPr lang="de-DE" dirty="0"/>
          </a:p>
        </p:txBody>
      </p:sp>
    </p:spTree>
    <p:extLst>
      <p:ext uri="{BB962C8B-B14F-4D97-AF65-F5344CB8AC3E}">
        <p14:creationId xmlns:p14="http://schemas.microsoft.com/office/powerpoint/2010/main" val="38314833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a:solidFill>
            <a:srgbClr val="FFFFFF"/>
          </a:solidFill>
        </p:spPr>
        <p:txBody>
          <a:bodyPr>
            <a:normAutofit/>
          </a:bodyPr>
          <a:lstStyle/>
          <a:p>
            <a:r>
              <a:rPr lang="de-DE" sz="2200" dirty="0"/>
              <a:t>3</a:t>
            </a:r>
            <a:r>
              <a:rPr lang="de-DE" sz="2200" dirty="0" smtClean="0"/>
              <a:t>. </a:t>
            </a:r>
            <a:r>
              <a:rPr lang="de-DE" sz="2200" dirty="0"/>
              <a:t>Die </a:t>
            </a:r>
            <a:r>
              <a:rPr lang="en-GB" sz="2200" dirty="0" err="1"/>
              <a:t>Umweltauswirkungen</a:t>
            </a:r>
            <a:r>
              <a:rPr lang="en-GB" sz="2200" dirty="0"/>
              <a:t> der </a:t>
            </a:r>
            <a:r>
              <a:rPr lang="en-GB" sz="2200" dirty="0" err="1"/>
              <a:t>Tierhaltung</a:t>
            </a:r>
            <a:r>
              <a:rPr lang="en-GB" sz="2200" dirty="0"/>
              <a:t> </a:t>
            </a:r>
            <a:endParaRPr lang="de-DE" sz="2200" dirty="0"/>
          </a:p>
        </p:txBody>
      </p:sp>
      <p:sp>
        <p:nvSpPr>
          <p:cNvPr id="5" name="Inhaltsplatzhalter 4"/>
          <p:cNvSpPr>
            <a:spLocks noGrp="1"/>
          </p:cNvSpPr>
          <p:nvPr>
            <p:ph idx="1"/>
          </p:nvPr>
        </p:nvSpPr>
        <p:spPr>
          <a:xfrm>
            <a:off x="360000" y="1440000"/>
            <a:ext cx="8229600" cy="4968552"/>
          </a:xfrm>
        </p:spPr>
        <p:txBody>
          <a:bodyPr>
            <a:normAutofit/>
          </a:bodyPr>
          <a:lstStyle/>
          <a:p>
            <a:pPr marL="0" lvl="1" indent="0" algn="just">
              <a:buNone/>
            </a:pPr>
            <a:r>
              <a:rPr lang="en-US" b="1" dirty="0">
                <a:solidFill>
                  <a:schemeClr val="tx2">
                    <a:lumMod val="50000"/>
                  </a:schemeClr>
                </a:solidFill>
              </a:rPr>
              <a:t>3.2. </a:t>
            </a:r>
            <a:r>
              <a:rPr lang="en-US" b="1" dirty="0" err="1">
                <a:solidFill>
                  <a:schemeClr val="tx2">
                    <a:lumMod val="50000"/>
                  </a:schemeClr>
                </a:solidFill>
              </a:rPr>
              <a:t>Tierhaltung</a:t>
            </a:r>
            <a:r>
              <a:rPr lang="en-US" b="1" dirty="0">
                <a:solidFill>
                  <a:schemeClr val="tx2">
                    <a:lumMod val="50000"/>
                  </a:schemeClr>
                </a:solidFill>
              </a:rPr>
              <a:t> und Biodiversität</a:t>
            </a:r>
          </a:p>
          <a:p>
            <a:pPr marL="0" lvl="1" indent="0" algn="just">
              <a:buNone/>
            </a:pPr>
            <a:r>
              <a:rPr lang="de-DE" sz="1800" dirty="0" smtClean="0">
                <a:solidFill>
                  <a:schemeClr val="tx2">
                    <a:lumMod val="50000"/>
                  </a:schemeClr>
                </a:solidFill>
              </a:rPr>
              <a:t>Die Tierhaltung hat sowohl </a:t>
            </a:r>
            <a:r>
              <a:rPr lang="de-DE" sz="1800" b="1" dirty="0">
                <a:solidFill>
                  <a:schemeClr val="accent3">
                    <a:lumMod val="50000"/>
                  </a:schemeClr>
                </a:solidFill>
              </a:rPr>
              <a:t>positive</a:t>
            </a:r>
            <a:r>
              <a:rPr lang="de-DE" sz="1800" dirty="0">
                <a:solidFill>
                  <a:schemeClr val="tx2">
                    <a:lumMod val="50000"/>
                  </a:schemeClr>
                </a:solidFill>
              </a:rPr>
              <a:t> als auch </a:t>
            </a:r>
            <a:r>
              <a:rPr lang="de-DE" sz="1800" b="1" dirty="0">
                <a:solidFill>
                  <a:srgbClr val="800000"/>
                </a:solidFill>
              </a:rPr>
              <a:t>negative</a:t>
            </a:r>
            <a:r>
              <a:rPr lang="de-DE" sz="1800" dirty="0">
                <a:solidFill>
                  <a:schemeClr val="tx2">
                    <a:lumMod val="50000"/>
                  </a:schemeClr>
                </a:solidFill>
              </a:rPr>
              <a:t> Auswirkungen auf die </a:t>
            </a:r>
            <a:r>
              <a:rPr lang="de-DE" sz="1800" dirty="0" smtClean="0">
                <a:solidFill>
                  <a:schemeClr val="tx2">
                    <a:lumMod val="50000"/>
                  </a:schemeClr>
                </a:solidFill>
              </a:rPr>
              <a:t>Biodiversität, dabei spielen 5 Haupttreiber eine wichtige Rolle</a:t>
            </a:r>
            <a:r>
              <a:rPr lang="en-US" sz="1800" dirty="0" smtClean="0">
                <a:solidFill>
                  <a:schemeClr val="tx2">
                    <a:lumMod val="50000"/>
                  </a:schemeClr>
                </a:solidFill>
              </a:rPr>
              <a:t> </a:t>
            </a:r>
            <a:r>
              <a:rPr lang="en-US" sz="1400" dirty="0" smtClean="0">
                <a:solidFill>
                  <a:schemeClr val="tx2">
                    <a:lumMod val="50000"/>
                  </a:schemeClr>
                </a:solidFill>
              </a:rPr>
              <a:t>(</a:t>
            </a:r>
            <a:r>
              <a:rPr lang="en-US" sz="1400" dirty="0" err="1" smtClean="0">
                <a:solidFill>
                  <a:schemeClr val="tx2">
                    <a:lumMod val="50000"/>
                  </a:schemeClr>
                </a:solidFill>
              </a:rPr>
              <a:t>Teillard</a:t>
            </a:r>
            <a:r>
              <a:rPr lang="en-US" sz="1400" dirty="0" smtClean="0">
                <a:solidFill>
                  <a:schemeClr val="tx2">
                    <a:lumMod val="50000"/>
                  </a:schemeClr>
                </a:solidFill>
              </a:rPr>
              <a:t> et al. 2016)</a:t>
            </a:r>
            <a:r>
              <a:rPr lang="en-US" sz="1800" dirty="0" smtClean="0">
                <a:solidFill>
                  <a:schemeClr val="tx2">
                    <a:lumMod val="50000"/>
                  </a:schemeClr>
                </a:solidFill>
              </a:rPr>
              <a:t>:</a:t>
            </a:r>
          </a:p>
          <a:p>
            <a:pPr lvl="1" algn="just">
              <a:buFont typeface="Arial" panose="020B0604020202020204" pitchFamily="34" charset="0"/>
              <a:buChar char="•"/>
            </a:pPr>
            <a:r>
              <a:rPr lang="en-US" sz="1800" dirty="0" err="1" smtClean="0">
                <a:solidFill>
                  <a:schemeClr val="accent3">
                    <a:lumMod val="75000"/>
                  </a:schemeClr>
                </a:solidFill>
              </a:rPr>
              <a:t>Habitatsänderungen</a:t>
            </a:r>
            <a:r>
              <a:rPr lang="en-US" sz="1800" dirty="0" smtClean="0">
                <a:solidFill>
                  <a:schemeClr val="accent3">
                    <a:lumMod val="75000"/>
                  </a:schemeClr>
                </a:solidFill>
              </a:rPr>
              <a:t>;</a:t>
            </a:r>
            <a:endParaRPr lang="en-US" sz="1800" dirty="0">
              <a:solidFill>
                <a:schemeClr val="accent3">
                  <a:lumMod val="75000"/>
                </a:schemeClr>
              </a:solidFill>
            </a:endParaRPr>
          </a:p>
          <a:p>
            <a:pPr lvl="1" algn="just">
              <a:buFont typeface="Arial" panose="020B0604020202020204" pitchFamily="34" charset="0"/>
              <a:buChar char="•"/>
            </a:pPr>
            <a:r>
              <a:rPr lang="en-US" sz="1800" dirty="0" err="1" smtClean="0">
                <a:solidFill>
                  <a:schemeClr val="accent3">
                    <a:lumMod val="75000"/>
                  </a:schemeClr>
                </a:solidFill>
              </a:rPr>
              <a:t>Umweltverschmutzung</a:t>
            </a:r>
            <a:r>
              <a:rPr lang="en-US" sz="1800" dirty="0" smtClean="0">
                <a:solidFill>
                  <a:schemeClr val="accent3">
                    <a:lumMod val="75000"/>
                  </a:schemeClr>
                </a:solidFill>
              </a:rPr>
              <a:t>;</a:t>
            </a:r>
            <a:endParaRPr lang="en-US" sz="1800" dirty="0">
              <a:solidFill>
                <a:schemeClr val="accent3">
                  <a:lumMod val="75000"/>
                </a:schemeClr>
              </a:solidFill>
            </a:endParaRPr>
          </a:p>
          <a:p>
            <a:pPr lvl="1" algn="just">
              <a:buFont typeface="Arial" panose="020B0604020202020204" pitchFamily="34" charset="0"/>
              <a:buChar char="•"/>
            </a:pPr>
            <a:r>
              <a:rPr lang="en-US" sz="1800" dirty="0" err="1" smtClean="0">
                <a:solidFill>
                  <a:schemeClr val="accent3">
                    <a:lumMod val="75000"/>
                  </a:schemeClr>
                </a:solidFill>
              </a:rPr>
              <a:t>Klimawandel</a:t>
            </a:r>
            <a:r>
              <a:rPr lang="en-US" sz="1800" dirty="0" smtClean="0">
                <a:solidFill>
                  <a:schemeClr val="accent3">
                    <a:lumMod val="75000"/>
                  </a:schemeClr>
                </a:solidFill>
              </a:rPr>
              <a:t>;</a:t>
            </a:r>
            <a:endParaRPr lang="en-US" sz="1800" dirty="0">
              <a:solidFill>
                <a:schemeClr val="accent3">
                  <a:lumMod val="75000"/>
                </a:schemeClr>
              </a:solidFill>
            </a:endParaRPr>
          </a:p>
          <a:p>
            <a:pPr lvl="1" algn="just">
              <a:buFont typeface="Arial" panose="020B0604020202020204" pitchFamily="34" charset="0"/>
              <a:buChar char="•"/>
            </a:pPr>
            <a:r>
              <a:rPr lang="en-US" sz="1800" dirty="0" err="1" smtClean="0">
                <a:solidFill>
                  <a:schemeClr val="accent3">
                    <a:lumMod val="75000"/>
                  </a:schemeClr>
                </a:solidFill>
              </a:rPr>
              <a:t>Übernutzung</a:t>
            </a:r>
            <a:r>
              <a:rPr lang="en-US" sz="1800" dirty="0" smtClean="0">
                <a:solidFill>
                  <a:schemeClr val="accent3">
                    <a:lumMod val="75000"/>
                  </a:schemeClr>
                </a:solidFill>
              </a:rPr>
              <a:t> </a:t>
            </a:r>
            <a:r>
              <a:rPr lang="en-US" sz="1800" dirty="0" err="1" smtClean="0">
                <a:solidFill>
                  <a:schemeClr val="accent3">
                    <a:lumMod val="75000"/>
                  </a:schemeClr>
                </a:solidFill>
              </a:rPr>
              <a:t>natürlicher</a:t>
            </a:r>
            <a:r>
              <a:rPr lang="en-US" sz="1800" dirty="0" smtClean="0">
                <a:solidFill>
                  <a:schemeClr val="accent3">
                    <a:lumMod val="75000"/>
                  </a:schemeClr>
                </a:solidFill>
              </a:rPr>
              <a:t> </a:t>
            </a:r>
            <a:r>
              <a:rPr lang="en-US" sz="1800" dirty="0" err="1" smtClean="0">
                <a:solidFill>
                  <a:schemeClr val="accent3">
                    <a:lumMod val="75000"/>
                  </a:schemeClr>
                </a:solidFill>
              </a:rPr>
              <a:t>Ressourcen</a:t>
            </a:r>
            <a:r>
              <a:rPr lang="en-US" sz="1800" dirty="0" smtClean="0">
                <a:solidFill>
                  <a:schemeClr val="accent3">
                    <a:lumMod val="75000"/>
                  </a:schemeClr>
                </a:solidFill>
              </a:rPr>
              <a:t>;</a:t>
            </a:r>
            <a:endParaRPr lang="en-US" sz="1800" dirty="0">
              <a:solidFill>
                <a:schemeClr val="accent3">
                  <a:lumMod val="75000"/>
                </a:schemeClr>
              </a:solidFill>
            </a:endParaRPr>
          </a:p>
          <a:p>
            <a:pPr lvl="1" algn="just">
              <a:buFont typeface="Arial" panose="020B0604020202020204" pitchFamily="34" charset="0"/>
              <a:buChar char="•"/>
            </a:pPr>
            <a:r>
              <a:rPr lang="en-US" sz="1800" dirty="0" smtClean="0">
                <a:solidFill>
                  <a:schemeClr val="accent3">
                    <a:lumMod val="75000"/>
                  </a:schemeClr>
                </a:solidFill>
              </a:rPr>
              <a:t>Invasive </a:t>
            </a:r>
            <a:r>
              <a:rPr lang="en-US" sz="1800" dirty="0" err="1" smtClean="0">
                <a:solidFill>
                  <a:schemeClr val="accent3">
                    <a:lumMod val="75000"/>
                  </a:schemeClr>
                </a:solidFill>
              </a:rPr>
              <a:t>Arten</a:t>
            </a:r>
            <a:r>
              <a:rPr lang="en-US" sz="1800" dirty="0" smtClean="0">
                <a:solidFill>
                  <a:schemeClr val="accent3">
                    <a:lumMod val="75000"/>
                  </a:schemeClr>
                </a:solidFill>
              </a:rPr>
              <a:t>.</a:t>
            </a:r>
            <a:endParaRPr lang="en-US" sz="1800" dirty="0">
              <a:solidFill>
                <a:schemeClr val="accent3">
                  <a:lumMod val="75000"/>
                </a:schemeClr>
              </a:solidFill>
            </a:endParaRPr>
          </a:p>
          <a:p>
            <a:pPr marL="0" indent="0">
              <a:buNone/>
            </a:pPr>
            <a:endParaRPr lang="de-DE" sz="2000" dirty="0" smtClean="0"/>
          </a:p>
          <a:p>
            <a:pPr marL="0" indent="0">
              <a:buNone/>
            </a:pPr>
            <a:r>
              <a:rPr lang="de-DE" sz="1800" b="1" dirty="0" smtClean="0"/>
              <a:t>Wichtigste Negativauswirkungen:</a:t>
            </a:r>
          </a:p>
          <a:p>
            <a:pPr marL="742950" indent="-285750"/>
            <a:r>
              <a:rPr lang="de-DE" sz="1800" dirty="0" smtClean="0">
                <a:solidFill>
                  <a:srgbClr val="800000"/>
                </a:solidFill>
              </a:rPr>
              <a:t>Zerstörung von Lebensräumen;</a:t>
            </a:r>
          </a:p>
          <a:p>
            <a:pPr marL="742950" indent="-285750"/>
            <a:r>
              <a:rPr lang="de-DE" sz="1800" dirty="0" smtClean="0">
                <a:solidFill>
                  <a:srgbClr val="800000"/>
                </a:solidFill>
              </a:rPr>
              <a:t>Degradierung von Böden;</a:t>
            </a:r>
          </a:p>
          <a:p>
            <a:pPr marL="742950" indent="-285750"/>
            <a:r>
              <a:rPr lang="en-US" sz="1800" dirty="0" err="1" smtClean="0">
                <a:solidFill>
                  <a:srgbClr val="800000"/>
                </a:solidFill>
              </a:rPr>
              <a:t>Versauerung</a:t>
            </a:r>
            <a:r>
              <a:rPr lang="en-US" sz="1800" dirty="0" smtClean="0">
                <a:solidFill>
                  <a:srgbClr val="800000"/>
                </a:solidFill>
              </a:rPr>
              <a:t> und </a:t>
            </a:r>
            <a:r>
              <a:rPr lang="en-US" sz="1800" dirty="0" err="1" smtClean="0">
                <a:solidFill>
                  <a:srgbClr val="800000"/>
                </a:solidFill>
              </a:rPr>
              <a:t>Überdüngung</a:t>
            </a:r>
            <a:r>
              <a:rPr lang="en-US" sz="1800" dirty="0" smtClean="0">
                <a:solidFill>
                  <a:srgbClr val="800000"/>
                </a:solidFill>
              </a:rPr>
              <a:t> der </a:t>
            </a:r>
            <a:r>
              <a:rPr lang="en-US" sz="1800" dirty="0" err="1" smtClean="0">
                <a:solidFill>
                  <a:srgbClr val="800000"/>
                </a:solidFill>
              </a:rPr>
              <a:t>Böden</a:t>
            </a:r>
            <a:r>
              <a:rPr lang="en-US" sz="1800" dirty="0" smtClean="0">
                <a:solidFill>
                  <a:srgbClr val="800000"/>
                </a:solidFill>
              </a:rPr>
              <a:t> und </a:t>
            </a:r>
            <a:r>
              <a:rPr lang="en-US" sz="1800" dirty="0" err="1" smtClean="0">
                <a:solidFill>
                  <a:srgbClr val="800000"/>
                </a:solidFill>
              </a:rPr>
              <a:t>Gewässer</a:t>
            </a:r>
            <a:r>
              <a:rPr lang="en-US" sz="1800" dirty="0" smtClean="0">
                <a:solidFill>
                  <a:srgbClr val="800000"/>
                </a:solidFill>
              </a:rPr>
              <a:t>.</a:t>
            </a:r>
            <a:endParaRPr lang="de-DE" sz="1800" dirty="0">
              <a:solidFill>
                <a:srgbClr val="800000"/>
              </a:solidFill>
            </a:endParaRPr>
          </a:p>
        </p:txBody>
      </p:sp>
      <p:sp>
        <p:nvSpPr>
          <p:cNvPr id="7" name="Foliennummernplatzhalter 6"/>
          <p:cNvSpPr>
            <a:spLocks noGrp="1"/>
          </p:cNvSpPr>
          <p:nvPr>
            <p:ph type="sldNum" sz="quarter" idx="12"/>
          </p:nvPr>
        </p:nvSpPr>
        <p:spPr/>
        <p:txBody>
          <a:bodyPr/>
          <a:lstStyle/>
          <a:p>
            <a:fld id="{94C51DEF-A0F2-436A-B446-D206BED377C1}" type="slidenum">
              <a:rPr lang="de-DE" smtClean="0"/>
              <a:pPr/>
              <a:t>10</a:t>
            </a:fld>
            <a:endParaRPr lang="de-DE" dirty="0"/>
          </a:p>
        </p:txBody>
      </p:sp>
    </p:spTree>
    <p:extLst>
      <p:ext uri="{BB962C8B-B14F-4D97-AF65-F5344CB8AC3E}">
        <p14:creationId xmlns:p14="http://schemas.microsoft.com/office/powerpoint/2010/main" val="189470679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a:solidFill>
            <a:srgbClr val="FFFFFF"/>
          </a:solidFill>
        </p:spPr>
        <p:txBody>
          <a:bodyPr>
            <a:normAutofit/>
          </a:bodyPr>
          <a:lstStyle/>
          <a:p>
            <a:r>
              <a:rPr lang="de-DE" sz="2200" dirty="0"/>
              <a:t>3</a:t>
            </a:r>
            <a:r>
              <a:rPr lang="de-DE" sz="2200" dirty="0" smtClean="0"/>
              <a:t>. </a:t>
            </a:r>
            <a:r>
              <a:rPr lang="de-DE" sz="2200" dirty="0"/>
              <a:t>Die </a:t>
            </a:r>
            <a:r>
              <a:rPr lang="en-GB" sz="2200" dirty="0" err="1"/>
              <a:t>Umweltauswirkungen</a:t>
            </a:r>
            <a:r>
              <a:rPr lang="en-GB" sz="2200" dirty="0"/>
              <a:t> der </a:t>
            </a:r>
            <a:r>
              <a:rPr lang="en-GB" sz="2200" dirty="0" err="1"/>
              <a:t>Tierhaltung</a:t>
            </a:r>
            <a:r>
              <a:rPr lang="en-GB" sz="2200" dirty="0"/>
              <a:t> </a:t>
            </a:r>
            <a:endParaRPr lang="de-DE" sz="2200" dirty="0"/>
          </a:p>
        </p:txBody>
      </p:sp>
      <p:sp>
        <p:nvSpPr>
          <p:cNvPr id="5" name="Inhaltsplatzhalter 4"/>
          <p:cNvSpPr>
            <a:spLocks noGrp="1"/>
          </p:cNvSpPr>
          <p:nvPr>
            <p:ph idx="1"/>
          </p:nvPr>
        </p:nvSpPr>
        <p:spPr>
          <a:xfrm>
            <a:off x="360000" y="1440000"/>
            <a:ext cx="8229600" cy="4968552"/>
          </a:xfrm>
        </p:spPr>
        <p:txBody>
          <a:bodyPr>
            <a:normAutofit/>
          </a:bodyPr>
          <a:lstStyle/>
          <a:p>
            <a:pPr marL="0" lvl="1" indent="0" algn="just">
              <a:buNone/>
            </a:pPr>
            <a:r>
              <a:rPr lang="en-US" b="1" dirty="0">
                <a:solidFill>
                  <a:schemeClr val="tx2">
                    <a:lumMod val="50000"/>
                  </a:schemeClr>
                </a:solidFill>
              </a:rPr>
              <a:t>3.2. </a:t>
            </a:r>
            <a:r>
              <a:rPr lang="en-US" b="1" dirty="0" err="1">
                <a:solidFill>
                  <a:schemeClr val="tx2">
                    <a:lumMod val="50000"/>
                  </a:schemeClr>
                </a:solidFill>
              </a:rPr>
              <a:t>Tierhaltung</a:t>
            </a:r>
            <a:r>
              <a:rPr lang="en-US" b="1" dirty="0">
                <a:solidFill>
                  <a:schemeClr val="tx2">
                    <a:lumMod val="50000"/>
                  </a:schemeClr>
                </a:solidFill>
              </a:rPr>
              <a:t> und Biodiversität</a:t>
            </a:r>
          </a:p>
          <a:p>
            <a:pPr marL="0" indent="0">
              <a:buNone/>
            </a:pPr>
            <a:endParaRPr lang="de-DE" sz="2000"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11</a:t>
            </a:fld>
            <a:endParaRPr lang="de-DE" dirty="0"/>
          </a:p>
        </p:txBody>
      </p:sp>
      <p:sp>
        <p:nvSpPr>
          <p:cNvPr id="2" name="Rectangle 1"/>
          <p:cNvSpPr/>
          <p:nvPr/>
        </p:nvSpPr>
        <p:spPr>
          <a:xfrm>
            <a:off x="5076056" y="3933056"/>
            <a:ext cx="3528392" cy="2246769"/>
          </a:xfrm>
          <a:prstGeom prst="rect">
            <a:avLst/>
          </a:prstGeom>
        </p:spPr>
        <p:txBody>
          <a:bodyPr wrap="square">
            <a:spAutoFit/>
          </a:bodyPr>
          <a:lstStyle/>
          <a:p>
            <a:pPr algn="just"/>
            <a:r>
              <a:rPr lang="de-DE" sz="1400" b="1" dirty="0"/>
              <a:t>Abbildung</a:t>
            </a:r>
            <a:r>
              <a:rPr lang="de-DE" sz="1400" dirty="0"/>
              <a:t> </a:t>
            </a:r>
            <a:r>
              <a:rPr lang="de-DE" sz="1400" b="1" dirty="0"/>
              <a:t>3</a:t>
            </a:r>
            <a:r>
              <a:rPr lang="de-DE" sz="1400" dirty="0"/>
              <a:t> – Kategorien des Einflusses von Nutztieren auf die Biodiversität. Die </a:t>
            </a:r>
            <a:r>
              <a:rPr lang="de-DE" sz="1400" b="1" dirty="0"/>
              <a:t>fünf Haupttreiber des Verlusts der biologischen Vielfalt</a:t>
            </a:r>
            <a:r>
              <a:rPr lang="de-DE" sz="1400" dirty="0"/>
              <a:t>, die im Millennium </a:t>
            </a:r>
            <a:r>
              <a:rPr lang="de-DE" sz="1400" dirty="0" err="1"/>
              <a:t>Ecosystem</a:t>
            </a:r>
            <a:r>
              <a:rPr lang="de-DE" sz="1400" dirty="0"/>
              <a:t> Assessment (MEA 2005) anerkannt wurden, erscheinen in grünen Kreisen. Für die meisten dieser Treiber kann die Nutztierhaltung jedoch sowohl </a:t>
            </a:r>
            <a:r>
              <a:rPr lang="de-DE" sz="1400" b="1" dirty="0"/>
              <a:t>nachteilig (schwarz) </a:t>
            </a:r>
            <a:r>
              <a:rPr lang="de-DE" sz="1400" dirty="0"/>
              <a:t>als auch </a:t>
            </a:r>
            <a:r>
              <a:rPr lang="de-DE" sz="1400" b="1" dirty="0"/>
              <a:t>vorteilhaft</a:t>
            </a:r>
            <a:r>
              <a:rPr lang="de-DE" sz="1400" dirty="0"/>
              <a:t> für die Biodiversität sein </a:t>
            </a:r>
            <a:r>
              <a:rPr lang="de-DE" sz="1400" b="1" dirty="0"/>
              <a:t>(grün) </a:t>
            </a:r>
            <a:r>
              <a:rPr lang="de-DE" sz="1400" dirty="0"/>
              <a:t>(nach </a:t>
            </a:r>
            <a:r>
              <a:rPr lang="de-DE" sz="1400" dirty="0" err="1"/>
              <a:t>Teillard</a:t>
            </a:r>
            <a:r>
              <a:rPr lang="de-DE" sz="1400" dirty="0"/>
              <a:t> et al. 2016). </a:t>
            </a:r>
            <a:endParaRPr lang="pt-PT" sz="1400" dirty="0"/>
          </a:p>
        </p:txBody>
      </p:sp>
      <p:pic>
        <p:nvPicPr>
          <p:cNvPr id="8" name="Bild 7"/>
          <p:cNvPicPr/>
          <p:nvPr/>
        </p:nvPicPr>
        <p:blipFill>
          <a:blip r:embed="rId3">
            <a:extLst>
              <a:ext uri="{28A0092B-C50C-407E-A947-70E740481C1C}">
                <a14:useLocalDpi xmlns:a14="http://schemas.microsoft.com/office/drawing/2010/main" val="0"/>
              </a:ext>
            </a:extLst>
          </a:blip>
          <a:stretch>
            <a:fillRect/>
          </a:stretch>
        </p:blipFill>
        <p:spPr>
          <a:xfrm>
            <a:off x="221928" y="2060848"/>
            <a:ext cx="4752528" cy="3960440"/>
          </a:xfrm>
          <a:prstGeom prst="rect">
            <a:avLst/>
          </a:prstGeom>
        </p:spPr>
      </p:pic>
    </p:spTree>
    <p:extLst>
      <p:ext uri="{BB962C8B-B14F-4D97-AF65-F5344CB8AC3E}">
        <p14:creationId xmlns:p14="http://schemas.microsoft.com/office/powerpoint/2010/main" val="14165727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p:spPr>
        <p:txBody>
          <a:bodyPr>
            <a:normAutofit/>
          </a:bodyPr>
          <a:lstStyle/>
          <a:p>
            <a:r>
              <a:rPr lang="de-DE" sz="2200" dirty="0" smtClean="0"/>
              <a:t>3. Die Umweltauswirkungen der Tierzucht</a:t>
            </a:r>
            <a:endParaRPr lang="de-DE" sz="2200" dirty="0"/>
          </a:p>
        </p:txBody>
      </p:sp>
      <p:sp>
        <p:nvSpPr>
          <p:cNvPr id="5" name="Inhaltsplatzhalter 4"/>
          <p:cNvSpPr>
            <a:spLocks noGrp="1"/>
          </p:cNvSpPr>
          <p:nvPr>
            <p:ph idx="1"/>
          </p:nvPr>
        </p:nvSpPr>
        <p:spPr>
          <a:xfrm>
            <a:off x="360000" y="1440000"/>
            <a:ext cx="8424000" cy="3384376"/>
          </a:xfrm>
        </p:spPr>
        <p:txBody>
          <a:bodyPr>
            <a:noAutofit/>
          </a:bodyPr>
          <a:lstStyle/>
          <a:p>
            <a:pPr marL="0" lvl="1" indent="0">
              <a:buNone/>
            </a:pPr>
            <a:r>
              <a:rPr lang="en-US" b="1" dirty="0">
                <a:solidFill>
                  <a:schemeClr val="tx2">
                    <a:lumMod val="50000"/>
                  </a:schemeClr>
                </a:solidFill>
              </a:rPr>
              <a:t>3.2. </a:t>
            </a:r>
            <a:r>
              <a:rPr lang="en-US" b="1" dirty="0" err="1" smtClean="0">
                <a:solidFill>
                  <a:schemeClr val="tx2">
                    <a:lumMod val="50000"/>
                  </a:schemeClr>
                </a:solidFill>
              </a:rPr>
              <a:t>Tierzucht</a:t>
            </a:r>
            <a:r>
              <a:rPr lang="en-US" b="1" dirty="0" smtClean="0">
                <a:solidFill>
                  <a:schemeClr val="tx2">
                    <a:lumMod val="50000"/>
                  </a:schemeClr>
                </a:solidFill>
              </a:rPr>
              <a:t> und </a:t>
            </a:r>
            <a:r>
              <a:rPr lang="en-US" b="1" dirty="0" err="1" smtClean="0">
                <a:solidFill>
                  <a:schemeClr val="tx2">
                    <a:lumMod val="50000"/>
                  </a:schemeClr>
                </a:solidFill>
              </a:rPr>
              <a:t>Biodiversität</a:t>
            </a:r>
            <a:endParaRPr lang="en-US" sz="1600" b="1" dirty="0">
              <a:solidFill>
                <a:schemeClr val="tx2">
                  <a:lumMod val="50000"/>
                </a:schemeClr>
              </a:solidFill>
            </a:endParaRPr>
          </a:p>
          <a:p>
            <a:pPr marL="0" indent="0" algn="just">
              <a:spcAft>
                <a:spcPts val="600"/>
              </a:spcAft>
              <a:buNone/>
            </a:pPr>
            <a:r>
              <a:rPr lang="en-GB" sz="1600" dirty="0" err="1" smtClean="0"/>
              <a:t>Landwirtschaftliche</a:t>
            </a:r>
            <a:r>
              <a:rPr lang="en-GB" sz="1600" dirty="0" smtClean="0"/>
              <a:t> </a:t>
            </a:r>
            <a:r>
              <a:rPr lang="en-GB" sz="1600" dirty="0" err="1" smtClean="0"/>
              <a:t>Praktiken</a:t>
            </a:r>
            <a:r>
              <a:rPr lang="en-GB" sz="1600" dirty="0" smtClean="0"/>
              <a:t>, die </a:t>
            </a:r>
            <a:r>
              <a:rPr lang="en-GB" sz="1600" dirty="0" err="1" smtClean="0"/>
              <a:t>maßgeblich</a:t>
            </a:r>
            <a:r>
              <a:rPr lang="en-GB" sz="1600" dirty="0" smtClean="0"/>
              <a:t> </a:t>
            </a:r>
            <a:r>
              <a:rPr lang="en-GB" sz="1600" dirty="0" err="1" smtClean="0"/>
              <a:t>mit</a:t>
            </a:r>
            <a:r>
              <a:rPr lang="en-GB" sz="1600" dirty="0" smtClean="0"/>
              <a:t> der </a:t>
            </a:r>
            <a:r>
              <a:rPr lang="en-GB" sz="1600" dirty="0" err="1" smtClean="0"/>
              <a:t>Hauptursache</a:t>
            </a:r>
            <a:r>
              <a:rPr lang="en-GB" sz="1600" dirty="0" smtClean="0"/>
              <a:t> </a:t>
            </a:r>
            <a:r>
              <a:rPr lang="en-GB" sz="1600" b="1" dirty="0" smtClean="0"/>
              <a:t>“</a:t>
            </a:r>
            <a:r>
              <a:rPr lang="en-GB" sz="1600" b="1" dirty="0" err="1" smtClean="0"/>
              <a:t>Verschmutzung</a:t>
            </a:r>
            <a:r>
              <a:rPr lang="en-GB" sz="1600" b="1" dirty="0" smtClean="0"/>
              <a:t>” </a:t>
            </a:r>
            <a:r>
              <a:rPr lang="en-GB" sz="1600" dirty="0" err="1" smtClean="0"/>
              <a:t>verbunden</a:t>
            </a:r>
            <a:r>
              <a:rPr lang="en-GB" sz="1600" dirty="0" smtClean="0"/>
              <a:t> </a:t>
            </a:r>
            <a:r>
              <a:rPr lang="en-GB" sz="1600" dirty="0" err="1" smtClean="0"/>
              <a:t>sind</a:t>
            </a:r>
            <a:r>
              <a:rPr lang="en-GB" sz="1600" dirty="0" smtClean="0"/>
              <a:t>: </a:t>
            </a:r>
          </a:p>
          <a:p>
            <a:pPr marL="685800" algn="just"/>
            <a:r>
              <a:rPr lang="en-GB" sz="1600" dirty="0" err="1"/>
              <a:t>Nährstoffmanagement</a:t>
            </a:r>
            <a:r>
              <a:rPr lang="en-GB" sz="1600" dirty="0"/>
              <a:t>; </a:t>
            </a:r>
          </a:p>
          <a:p>
            <a:pPr marL="685800" algn="just"/>
            <a:r>
              <a:rPr lang="en-GB" sz="1600" dirty="0" err="1" smtClean="0"/>
              <a:t>Düngung</a:t>
            </a:r>
            <a:r>
              <a:rPr lang="en-GB" sz="1600" dirty="0" smtClean="0"/>
              <a:t>;</a:t>
            </a:r>
          </a:p>
          <a:p>
            <a:pPr marL="685800" algn="just"/>
            <a:r>
              <a:rPr lang="en-GB" sz="1600" dirty="0" err="1"/>
              <a:t>S</a:t>
            </a:r>
            <a:r>
              <a:rPr lang="en-GB" sz="1600" dirty="0" err="1" smtClean="0"/>
              <a:t>chädlingsbekämpfung</a:t>
            </a:r>
            <a:r>
              <a:rPr lang="en-GB" sz="1600" dirty="0" smtClean="0"/>
              <a:t> und </a:t>
            </a:r>
            <a:r>
              <a:rPr lang="en-GB" sz="1600" dirty="0" err="1" smtClean="0"/>
              <a:t>Pflanzenschutz</a:t>
            </a:r>
            <a:r>
              <a:rPr lang="en-GB" sz="1600" dirty="0" smtClean="0"/>
              <a:t>;</a:t>
            </a:r>
          </a:p>
          <a:p>
            <a:pPr marL="685800" algn="just"/>
            <a:r>
              <a:rPr lang="en-GB" sz="1600" dirty="0" err="1" smtClean="0"/>
              <a:t>Ernten</a:t>
            </a:r>
            <a:r>
              <a:rPr lang="en-GB" sz="1600" dirty="0" smtClean="0"/>
              <a:t> und </a:t>
            </a:r>
            <a:r>
              <a:rPr lang="en-GB" sz="1600" dirty="0" err="1" smtClean="0"/>
              <a:t>Mähen</a:t>
            </a:r>
            <a:endParaRPr lang="en-GB" sz="1600" dirty="0" smtClean="0"/>
          </a:p>
          <a:p>
            <a:pPr marL="685800" algn="just"/>
            <a:endParaRPr lang="en-GB" sz="1800" dirty="0" smtClean="0"/>
          </a:p>
          <a:p>
            <a:pPr marL="685800" algn="just"/>
            <a:r>
              <a:rPr lang="en-GB" sz="1800" dirty="0" err="1" smtClean="0">
                <a:solidFill>
                  <a:srgbClr val="800000"/>
                </a:solidFill>
              </a:rPr>
              <a:t>Versauerung</a:t>
            </a:r>
            <a:r>
              <a:rPr lang="en-GB" sz="1800" dirty="0" smtClean="0">
                <a:solidFill>
                  <a:srgbClr val="800000"/>
                </a:solidFill>
              </a:rPr>
              <a:t> und </a:t>
            </a:r>
            <a:r>
              <a:rPr lang="en-GB" sz="1800" dirty="0" err="1" smtClean="0">
                <a:solidFill>
                  <a:srgbClr val="800000"/>
                </a:solidFill>
              </a:rPr>
              <a:t>Eutrophierung</a:t>
            </a:r>
            <a:r>
              <a:rPr lang="en-GB" sz="1800" dirty="0" smtClean="0">
                <a:solidFill>
                  <a:srgbClr val="800000"/>
                </a:solidFill>
              </a:rPr>
              <a:t>  </a:t>
            </a:r>
          </a:p>
          <a:p>
            <a:pPr marL="685800" indent="0" algn="just">
              <a:buNone/>
            </a:pPr>
            <a:r>
              <a:rPr lang="en-GB" sz="1800" dirty="0">
                <a:solidFill>
                  <a:srgbClr val="800000"/>
                </a:solidFill>
              </a:rPr>
              <a:t>v</a:t>
            </a:r>
            <a:r>
              <a:rPr lang="en-GB" sz="1800" dirty="0" smtClean="0">
                <a:solidFill>
                  <a:srgbClr val="800000"/>
                </a:solidFill>
              </a:rPr>
              <a:t>on </a:t>
            </a:r>
            <a:r>
              <a:rPr lang="en-GB" sz="1800" dirty="0" err="1" smtClean="0">
                <a:solidFill>
                  <a:srgbClr val="800000"/>
                </a:solidFill>
              </a:rPr>
              <a:t>Böden</a:t>
            </a:r>
            <a:r>
              <a:rPr lang="en-GB" sz="1800" dirty="0" smtClean="0">
                <a:solidFill>
                  <a:srgbClr val="800000"/>
                </a:solidFill>
              </a:rPr>
              <a:t> und </a:t>
            </a:r>
            <a:r>
              <a:rPr lang="en-GB" sz="1800" dirty="0" err="1" smtClean="0">
                <a:solidFill>
                  <a:srgbClr val="800000"/>
                </a:solidFill>
              </a:rPr>
              <a:t>Gewässern</a:t>
            </a:r>
            <a:r>
              <a:rPr lang="en-GB" sz="1800" dirty="0" smtClean="0">
                <a:solidFill>
                  <a:srgbClr val="800000"/>
                </a:solidFill>
              </a:rPr>
              <a:t>.</a:t>
            </a:r>
          </a:p>
          <a:p>
            <a:pPr marL="0" indent="0" algn="just">
              <a:buNone/>
            </a:pPr>
            <a:endParaRPr lang="en-GB" sz="1800" dirty="0" smtClean="0"/>
          </a:p>
        </p:txBody>
      </p:sp>
      <p:sp>
        <p:nvSpPr>
          <p:cNvPr id="7" name="Foliennummernplatzhalter 6"/>
          <p:cNvSpPr>
            <a:spLocks noGrp="1"/>
          </p:cNvSpPr>
          <p:nvPr>
            <p:ph type="sldNum" sz="quarter" idx="12"/>
          </p:nvPr>
        </p:nvSpPr>
        <p:spPr/>
        <p:txBody>
          <a:bodyPr/>
          <a:lstStyle/>
          <a:p>
            <a:fld id="{94C51DEF-A0F2-436A-B446-D206BED377C1}" type="slidenum">
              <a:rPr lang="de-DE" smtClean="0"/>
              <a:pPr/>
              <a:t>12</a:t>
            </a:fld>
            <a:endParaRPr lang="de-DE" dirty="0"/>
          </a:p>
        </p:txBody>
      </p:sp>
      <p:sp>
        <p:nvSpPr>
          <p:cNvPr id="2" name="Curved Left Arrow 1"/>
          <p:cNvSpPr/>
          <p:nvPr/>
        </p:nvSpPr>
        <p:spPr>
          <a:xfrm>
            <a:off x="4932040" y="2524254"/>
            <a:ext cx="1080120" cy="1768842"/>
          </a:xfrm>
          <a:prstGeom prst="curvedLef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pt-PT">
              <a:solidFill>
                <a:schemeClr val="tx1"/>
              </a:solidFill>
            </a:endParaRPr>
          </a:p>
        </p:txBody>
      </p:sp>
      <p:sp>
        <p:nvSpPr>
          <p:cNvPr id="3" name="TextBox 2"/>
          <p:cNvSpPr txBox="1"/>
          <p:nvPr/>
        </p:nvSpPr>
        <p:spPr>
          <a:xfrm>
            <a:off x="6012160" y="2947010"/>
            <a:ext cx="2771840" cy="530915"/>
          </a:xfrm>
          <a:prstGeom prst="rect">
            <a:avLst/>
          </a:prstGeom>
          <a:noFill/>
        </p:spPr>
        <p:txBody>
          <a:bodyPr wrap="square" rtlCol="0">
            <a:spAutoFit/>
          </a:bodyPr>
          <a:lstStyle/>
          <a:p>
            <a:r>
              <a:rPr lang="pt-PT" b="1" dirty="0" smtClean="0">
                <a:solidFill>
                  <a:srgbClr val="800000"/>
                </a:solidFill>
              </a:rPr>
              <a:t>Negative </a:t>
            </a:r>
            <a:r>
              <a:rPr lang="en-US" b="1" dirty="0" err="1" smtClean="0">
                <a:solidFill>
                  <a:srgbClr val="800000"/>
                </a:solidFill>
              </a:rPr>
              <a:t>Auswirkungen</a:t>
            </a:r>
            <a:r>
              <a:rPr lang="en-US" b="1" dirty="0" smtClean="0">
                <a:solidFill>
                  <a:srgbClr val="800000"/>
                </a:solidFill>
              </a:rPr>
              <a:t>  </a:t>
            </a:r>
            <a:r>
              <a:rPr lang="en-GB" sz="1050" dirty="0">
                <a:solidFill>
                  <a:schemeClr val="accent2">
                    <a:lumMod val="50000"/>
                  </a:schemeClr>
                </a:solidFill>
              </a:rPr>
              <a:t>(Carpenter et al. 1998, EEA 2018)</a:t>
            </a:r>
            <a:endParaRPr lang="en-US" sz="1050" b="1" dirty="0">
              <a:solidFill>
                <a:schemeClr val="accent2">
                  <a:lumMod val="50000"/>
                </a:schemeClr>
              </a:solidFill>
            </a:endParaRPr>
          </a:p>
        </p:txBody>
      </p:sp>
      <p:sp>
        <p:nvSpPr>
          <p:cNvPr id="6" name="TextBox 5"/>
          <p:cNvSpPr txBox="1"/>
          <p:nvPr/>
        </p:nvSpPr>
        <p:spPr>
          <a:xfrm>
            <a:off x="360000" y="4860000"/>
            <a:ext cx="8424000" cy="1298817"/>
          </a:xfrm>
          <a:prstGeom prst="rect">
            <a:avLst/>
          </a:prstGeom>
          <a:ln w="19050"/>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just">
              <a:lnSpc>
                <a:spcPct val="115000"/>
              </a:lnSpc>
            </a:pPr>
            <a:r>
              <a:rPr lang="en-GB" sz="1600" b="1" dirty="0" err="1" smtClean="0">
                <a:solidFill>
                  <a:srgbClr val="75A629"/>
                </a:solidFill>
                <a:ea typeface="Times New Roman"/>
                <a:cs typeface="Times New Roman"/>
              </a:rPr>
              <a:t>Eutrophierung</a:t>
            </a:r>
            <a:endParaRPr lang="en-GB" sz="1600" b="1" dirty="0">
              <a:solidFill>
                <a:srgbClr val="75A629"/>
              </a:solidFill>
              <a:ea typeface="Times New Roman"/>
              <a:cs typeface="Times New Roman"/>
            </a:endParaRPr>
          </a:p>
          <a:p>
            <a:r>
              <a:rPr lang="de-DE" sz="1200" i="1" dirty="0">
                <a:solidFill>
                  <a:schemeClr val="bg2">
                    <a:lumMod val="25000"/>
                  </a:schemeClr>
                </a:solidFill>
              </a:rPr>
              <a:t>Nach der von der Europäischen Umweltagentur (EEA) berücksichtigten Definition handelt es sich um einen Verschmutzungsprozess, der auftritt, wenn ein See oder Bach übermäßig mit Pflanzennährstoffen angereichert wird; als Folge dessen wird das Gewässer von Algen und anderen Wasserpflanzen überwachsen. Die Pflanzen sterben und zerfallen. Der Prozess der Pflanzenzersetzung verbraucht den Sauerstoff im Wasser, und der See, Fluss oder Bach wird leblos. Nitratdünger, die von den Feldern abfließen, Nährstoffe aus tierischen Abfällen und menschlichem Abwasser sind die Hauptursachen für die Eutrophierung (EEA 2018).</a:t>
            </a:r>
            <a:endParaRPr lang="en-GB" sz="1200" b="1" dirty="0">
              <a:solidFill>
                <a:schemeClr val="bg2">
                  <a:lumMod val="25000"/>
                </a:schemeClr>
              </a:solidFill>
            </a:endParaRPr>
          </a:p>
        </p:txBody>
      </p:sp>
      <p:pic>
        <p:nvPicPr>
          <p:cNvPr id="8" name="Picture 2" descr="C:\Users\Kerstin.Froehle\Desktop\idea-305335_128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1384" y="4614378"/>
            <a:ext cx="457031" cy="458822"/>
          </a:xfrm>
          <a:prstGeom prst="rect">
            <a:avLst/>
          </a:prstGeom>
          <a:solidFill>
            <a:srgbClr val="FFFF99"/>
          </a:solidFill>
          <a:ln w="28575">
            <a:solidFill>
              <a:schemeClr val="tx1">
                <a:lumMod val="75000"/>
              </a:schemeClr>
            </a:solidFill>
          </a:ln>
        </p:spPr>
      </p:pic>
    </p:spTree>
    <p:extLst>
      <p:ext uri="{BB962C8B-B14F-4D97-AF65-F5344CB8AC3E}">
        <p14:creationId xmlns:p14="http://schemas.microsoft.com/office/powerpoint/2010/main" val="25315335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p:spPr>
        <p:txBody>
          <a:bodyPr>
            <a:normAutofit/>
          </a:bodyPr>
          <a:lstStyle/>
          <a:p>
            <a:r>
              <a:rPr lang="de-DE" sz="2200" dirty="0" smtClean="0"/>
              <a:t>3. Die </a:t>
            </a:r>
            <a:r>
              <a:rPr lang="de-DE" sz="2200" dirty="0"/>
              <a:t>Umweltauswirkungen der Tierzucht</a:t>
            </a:r>
          </a:p>
        </p:txBody>
      </p:sp>
      <p:sp>
        <p:nvSpPr>
          <p:cNvPr id="5" name="Inhaltsplatzhalter 4"/>
          <p:cNvSpPr>
            <a:spLocks noGrp="1"/>
          </p:cNvSpPr>
          <p:nvPr>
            <p:ph idx="1"/>
          </p:nvPr>
        </p:nvSpPr>
        <p:spPr>
          <a:xfrm>
            <a:off x="360000" y="1440000"/>
            <a:ext cx="8424000" cy="4680000"/>
          </a:xfrm>
        </p:spPr>
        <p:txBody>
          <a:bodyPr>
            <a:normAutofit fontScale="92500" lnSpcReduction="20000"/>
          </a:bodyPr>
          <a:lstStyle/>
          <a:p>
            <a:pPr marL="0" lvl="1" indent="0">
              <a:buNone/>
            </a:pPr>
            <a:r>
              <a:rPr lang="en-US" b="1" dirty="0">
                <a:solidFill>
                  <a:schemeClr val="tx2">
                    <a:lumMod val="50000"/>
                  </a:schemeClr>
                </a:solidFill>
              </a:rPr>
              <a:t>3.2. </a:t>
            </a:r>
            <a:r>
              <a:rPr lang="en-US" b="1" dirty="0" err="1">
                <a:solidFill>
                  <a:schemeClr val="tx2">
                    <a:lumMod val="50000"/>
                  </a:schemeClr>
                </a:solidFill>
              </a:rPr>
              <a:t>Tierzucht</a:t>
            </a:r>
            <a:r>
              <a:rPr lang="en-US" b="1" dirty="0">
                <a:solidFill>
                  <a:schemeClr val="tx2">
                    <a:lumMod val="50000"/>
                  </a:schemeClr>
                </a:solidFill>
              </a:rPr>
              <a:t> und </a:t>
            </a:r>
            <a:r>
              <a:rPr lang="en-US" b="1" dirty="0" err="1">
                <a:solidFill>
                  <a:schemeClr val="tx2">
                    <a:lumMod val="50000"/>
                  </a:schemeClr>
                </a:solidFill>
              </a:rPr>
              <a:t>Biodiversität</a:t>
            </a:r>
            <a:endParaRPr lang="en-US" sz="1600" b="1" dirty="0">
              <a:solidFill>
                <a:schemeClr val="tx2">
                  <a:lumMod val="50000"/>
                </a:schemeClr>
              </a:solidFill>
            </a:endParaRPr>
          </a:p>
          <a:p>
            <a:pPr marL="0" indent="0" algn="just">
              <a:buNone/>
            </a:pPr>
            <a:r>
              <a:rPr lang="en-GB" sz="1800" dirty="0" err="1"/>
              <a:t>Praktiken</a:t>
            </a:r>
            <a:r>
              <a:rPr lang="en-GB" sz="1800" dirty="0"/>
              <a:t>, die </a:t>
            </a:r>
            <a:r>
              <a:rPr lang="en-GB" sz="1800" dirty="0" err="1"/>
              <a:t>maßgeblich</a:t>
            </a:r>
            <a:r>
              <a:rPr lang="en-GB" sz="1800" dirty="0"/>
              <a:t> </a:t>
            </a:r>
            <a:r>
              <a:rPr lang="en-GB" sz="1800" dirty="0" err="1"/>
              <a:t>mit</a:t>
            </a:r>
            <a:r>
              <a:rPr lang="en-GB" sz="1800" dirty="0"/>
              <a:t> der </a:t>
            </a:r>
            <a:r>
              <a:rPr lang="en-GB" sz="1800" dirty="0" err="1"/>
              <a:t>Hauptursache</a:t>
            </a:r>
            <a:r>
              <a:rPr lang="en-GB" sz="1800" dirty="0"/>
              <a:t> </a:t>
            </a:r>
            <a:r>
              <a:rPr lang="en-GB" sz="1800" b="1" dirty="0" smtClean="0"/>
              <a:t>“</a:t>
            </a:r>
            <a:r>
              <a:rPr lang="en-GB" sz="1800" b="1" dirty="0" err="1" smtClean="0"/>
              <a:t>Habitatänderung</a:t>
            </a:r>
            <a:r>
              <a:rPr lang="en-GB" sz="1800" b="1" dirty="0" smtClean="0"/>
              <a:t>” </a:t>
            </a:r>
            <a:r>
              <a:rPr lang="en-GB" sz="1800" dirty="0" err="1"/>
              <a:t>verbunden</a:t>
            </a:r>
            <a:r>
              <a:rPr lang="en-GB" sz="1800" dirty="0"/>
              <a:t> </a:t>
            </a:r>
            <a:r>
              <a:rPr lang="en-GB" sz="1800" dirty="0" err="1"/>
              <a:t>sind</a:t>
            </a:r>
            <a:r>
              <a:rPr lang="en-GB" sz="1800" dirty="0" smtClean="0"/>
              <a:t>:</a:t>
            </a:r>
          </a:p>
          <a:p>
            <a:pPr marL="0" indent="0" algn="just">
              <a:buNone/>
            </a:pPr>
            <a:endParaRPr lang="en-GB" sz="1800" dirty="0" smtClean="0"/>
          </a:p>
          <a:p>
            <a:pPr marL="685800" algn="just"/>
            <a:r>
              <a:rPr lang="en-GB" sz="1800" dirty="0" err="1" smtClean="0"/>
              <a:t>Viehwirtschaft</a:t>
            </a:r>
            <a:r>
              <a:rPr lang="en-GB" sz="1800" dirty="0" smtClean="0"/>
              <a:t>;</a:t>
            </a:r>
            <a:endParaRPr lang="en-GB" sz="1800" dirty="0"/>
          </a:p>
          <a:p>
            <a:pPr marL="685800" algn="just"/>
            <a:r>
              <a:rPr lang="en-GB" sz="1800" dirty="0" err="1" smtClean="0"/>
              <a:t>Weidesystem</a:t>
            </a:r>
            <a:r>
              <a:rPr lang="en-GB" sz="1800" dirty="0" smtClean="0"/>
              <a:t>.</a:t>
            </a:r>
            <a:endParaRPr lang="en-GB" sz="1800" dirty="0"/>
          </a:p>
          <a:p>
            <a:pPr marL="0" indent="0" algn="just">
              <a:buNone/>
            </a:pPr>
            <a:endParaRPr lang="en-GB" sz="1500" dirty="0" smtClean="0"/>
          </a:p>
          <a:p>
            <a:pPr marL="0" indent="0" algn="just">
              <a:buNone/>
            </a:pPr>
            <a:endParaRPr lang="en-GB" sz="1500" dirty="0" smtClean="0"/>
          </a:p>
          <a:p>
            <a:pPr marL="0" indent="0" algn="just">
              <a:buNone/>
            </a:pPr>
            <a:endParaRPr lang="en-GB" sz="1500" dirty="0"/>
          </a:p>
          <a:p>
            <a:pPr marL="0" indent="0" algn="just">
              <a:buNone/>
            </a:pPr>
            <a:r>
              <a:rPr lang="en-GB" sz="1600" dirty="0" err="1" smtClean="0">
                <a:solidFill>
                  <a:srgbClr val="800000"/>
                </a:solidFill>
              </a:rPr>
              <a:t>Überweidung</a:t>
            </a:r>
            <a:r>
              <a:rPr lang="en-GB" sz="1600" dirty="0" smtClean="0">
                <a:solidFill>
                  <a:srgbClr val="800000"/>
                </a:solidFill>
              </a:rPr>
              <a:t> (</a:t>
            </a:r>
            <a:r>
              <a:rPr lang="en-GB" sz="1600" dirty="0" err="1" smtClean="0">
                <a:solidFill>
                  <a:srgbClr val="800000"/>
                </a:solidFill>
              </a:rPr>
              <a:t>hohe</a:t>
            </a:r>
            <a:r>
              <a:rPr lang="en-GB" sz="1600" dirty="0" smtClean="0">
                <a:solidFill>
                  <a:srgbClr val="800000"/>
                </a:solidFill>
              </a:rPr>
              <a:t> </a:t>
            </a:r>
            <a:r>
              <a:rPr lang="en-GB" sz="1600" dirty="0" err="1" smtClean="0">
                <a:solidFill>
                  <a:srgbClr val="800000"/>
                </a:solidFill>
              </a:rPr>
              <a:t>Viehbesatzdichte</a:t>
            </a:r>
            <a:r>
              <a:rPr lang="en-GB" sz="1600" dirty="0" smtClean="0">
                <a:solidFill>
                  <a:srgbClr val="800000"/>
                </a:solidFill>
              </a:rPr>
              <a:t>):</a:t>
            </a:r>
            <a:endParaRPr lang="en-GB" sz="1600" dirty="0">
              <a:solidFill>
                <a:srgbClr val="800000"/>
              </a:solidFill>
            </a:endParaRPr>
          </a:p>
          <a:p>
            <a:pPr marL="685800" algn="just"/>
            <a:r>
              <a:rPr lang="en-GB" sz="1600" dirty="0" err="1" smtClean="0"/>
              <a:t>Bodenverdichtung</a:t>
            </a:r>
            <a:r>
              <a:rPr lang="en-GB" sz="1600" dirty="0" smtClean="0"/>
              <a:t>, Erosion and Degradation </a:t>
            </a:r>
          </a:p>
          <a:p>
            <a:pPr marL="685800" indent="0" algn="just">
              <a:buNone/>
            </a:pPr>
            <a:r>
              <a:rPr lang="en-GB" sz="1600" dirty="0" smtClean="0"/>
              <a:t>(</a:t>
            </a:r>
            <a:r>
              <a:rPr lang="en-GB" sz="1600" dirty="0" err="1" smtClean="0"/>
              <a:t>Desertifikation</a:t>
            </a:r>
            <a:r>
              <a:rPr lang="en-GB" sz="1600" dirty="0" smtClean="0"/>
              <a:t> </a:t>
            </a:r>
            <a:r>
              <a:rPr lang="en-GB" sz="1600" dirty="0"/>
              <a:t>in </a:t>
            </a:r>
            <a:r>
              <a:rPr lang="en-GB" sz="1600" dirty="0" err="1" smtClean="0"/>
              <a:t>trockenen</a:t>
            </a:r>
            <a:r>
              <a:rPr lang="en-GB" sz="1600" dirty="0" smtClean="0"/>
              <a:t> </a:t>
            </a:r>
            <a:r>
              <a:rPr lang="en-GB" sz="1600" dirty="0" err="1" smtClean="0"/>
              <a:t>Gebieten</a:t>
            </a:r>
            <a:r>
              <a:rPr lang="en-GB" sz="1600" dirty="0" smtClean="0"/>
              <a:t>)</a:t>
            </a:r>
          </a:p>
          <a:p>
            <a:pPr marL="685800" algn="just"/>
            <a:r>
              <a:rPr lang="en-GB" sz="1600" dirty="0" err="1" smtClean="0"/>
              <a:t>Übermäßige</a:t>
            </a:r>
            <a:r>
              <a:rPr lang="en-GB" sz="1600" dirty="0" smtClean="0"/>
              <a:t> </a:t>
            </a:r>
            <a:r>
              <a:rPr lang="en-GB" sz="1600" dirty="0" err="1" smtClean="0"/>
              <a:t>Nährstoffabflüsse</a:t>
            </a:r>
            <a:r>
              <a:rPr lang="en-GB" sz="1600" dirty="0" smtClean="0"/>
              <a:t>; </a:t>
            </a:r>
          </a:p>
          <a:p>
            <a:pPr marL="685800" algn="just"/>
            <a:r>
              <a:rPr lang="en-GB" sz="1600" dirty="0" err="1" smtClean="0"/>
              <a:t>Konsequent</a:t>
            </a:r>
            <a:r>
              <a:rPr lang="en-GB" sz="1600" dirty="0" smtClean="0"/>
              <a:t> diffuse </a:t>
            </a:r>
            <a:r>
              <a:rPr lang="en-GB" sz="1600" dirty="0" err="1" smtClean="0"/>
              <a:t>Verschmutzung</a:t>
            </a:r>
            <a:r>
              <a:rPr lang="en-GB" sz="1600" dirty="0" smtClean="0"/>
              <a:t>;</a:t>
            </a:r>
          </a:p>
          <a:p>
            <a:pPr marL="685800" algn="just"/>
            <a:r>
              <a:rPr lang="en-GB" sz="1600" dirty="0" err="1" smtClean="0"/>
              <a:t>Direkter</a:t>
            </a:r>
            <a:r>
              <a:rPr lang="en-GB" sz="1600" dirty="0" smtClean="0"/>
              <a:t> </a:t>
            </a:r>
            <a:r>
              <a:rPr lang="en-GB" sz="1600" dirty="0" err="1" smtClean="0"/>
              <a:t>Verlust</a:t>
            </a:r>
            <a:r>
              <a:rPr lang="en-GB" sz="1600" dirty="0" smtClean="0"/>
              <a:t> der </a:t>
            </a:r>
            <a:r>
              <a:rPr lang="en-GB" sz="1600" dirty="0" err="1" smtClean="0"/>
              <a:t>Biodiversität</a:t>
            </a:r>
            <a:r>
              <a:rPr lang="en-GB" sz="1600" dirty="0" smtClean="0"/>
              <a:t> (</a:t>
            </a:r>
            <a:r>
              <a:rPr lang="en-GB" sz="1600" dirty="0" err="1" smtClean="0"/>
              <a:t>Intensivierung</a:t>
            </a:r>
            <a:r>
              <a:rPr lang="en-GB" sz="1600" dirty="0" smtClean="0"/>
              <a:t> von </a:t>
            </a:r>
            <a:r>
              <a:rPr lang="en-GB" sz="1600" dirty="0" err="1" smtClean="0"/>
              <a:t>Grasland</a:t>
            </a:r>
            <a:r>
              <a:rPr lang="en-GB" sz="1600" dirty="0" smtClean="0"/>
              <a:t>)</a:t>
            </a:r>
            <a:endParaRPr lang="en-GB" sz="1600" dirty="0"/>
          </a:p>
          <a:p>
            <a:pPr marL="0" indent="0" algn="just">
              <a:buNone/>
            </a:pPr>
            <a:r>
              <a:rPr lang="en-GB" sz="1600" dirty="0" err="1" smtClean="0">
                <a:solidFill>
                  <a:srgbClr val="800000"/>
                </a:solidFill>
              </a:rPr>
              <a:t>Geringe</a:t>
            </a:r>
            <a:r>
              <a:rPr lang="en-GB" sz="1600" dirty="0" smtClean="0">
                <a:solidFill>
                  <a:srgbClr val="800000"/>
                </a:solidFill>
              </a:rPr>
              <a:t> </a:t>
            </a:r>
            <a:r>
              <a:rPr lang="en-GB" sz="1600" dirty="0" err="1" smtClean="0">
                <a:solidFill>
                  <a:srgbClr val="800000"/>
                </a:solidFill>
              </a:rPr>
              <a:t>Beweidung</a:t>
            </a:r>
            <a:r>
              <a:rPr lang="en-GB" sz="1600" dirty="0" smtClean="0">
                <a:solidFill>
                  <a:srgbClr val="800000"/>
                </a:solidFill>
              </a:rPr>
              <a:t> (</a:t>
            </a:r>
            <a:r>
              <a:rPr lang="en-GB" sz="1600" dirty="0" err="1" smtClean="0">
                <a:solidFill>
                  <a:srgbClr val="800000"/>
                </a:solidFill>
              </a:rPr>
              <a:t>niedrige</a:t>
            </a:r>
            <a:r>
              <a:rPr lang="en-GB" sz="1600" dirty="0" smtClean="0">
                <a:solidFill>
                  <a:srgbClr val="800000"/>
                </a:solidFill>
              </a:rPr>
              <a:t> </a:t>
            </a:r>
            <a:r>
              <a:rPr lang="en-GB" sz="1600" dirty="0" err="1" smtClean="0">
                <a:solidFill>
                  <a:srgbClr val="800000"/>
                </a:solidFill>
              </a:rPr>
              <a:t>Viebesatzdichte</a:t>
            </a:r>
            <a:r>
              <a:rPr lang="en-GB" sz="1600" dirty="0" smtClean="0">
                <a:solidFill>
                  <a:srgbClr val="800000"/>
                </a:solidFill>
              </a:rPr>
              <a:t>):</a:t>
            </a:r>
          </a:p>
          <a:p>
            <a:pPr marL="685800" algn="just"/>
            <a:r>
              <a:rPr lang="en-GB" sz="1600" dirty="0" err="1" smtClean="0"/>
              <a:t>Höheres</a:t>
            </a:r>
            <a:r>
              <a:rPr lang="en-GB" sz="1600" dirty="0" smtClean="0"/>
              <a:t> </a:t>
            </a:r>
            <a:r>
              <a:rPr lang="en-GB" sz="1600" dirty="0" err="1" smtClean="0"/>
              <a:t>Risiko</a:t>
            </a:r>
            <a:r>
              <a:rPr lang="en-GB" sz="1600" dirty="0" smtClean="0"/>
              <a:t> der </a:t>
            </a:r>
            <a:r>
              <a:rPr lang="en-GB" sz="1600" dirty="0" err="1" smtClean="0"/>
              <a:t>Verbreitung</a:t>
            </a:r>
            <a:r>
              <a:rPr lang="en-GB" sz="1600" dirty="0" smtClean="0"/>
              <a:t> von </a:t>
            </a:r>
            <a:r>
              <a:rPr lang="en-GB" sz="1600" dirty="0" err="1" smtClean="0"/>
              <a:t>Sträuchern</a:t>
            </a:r>
            <a:r>
              <a:rPr lang="en-GB" sz="1600" dirty="0" smtClean="0"/>
              <a:t> </a:t>
            </a:r>
          </a:p>
          <a:p>
            <a:pPr marL="685800" algn="just"/>
            <a:r>
              <a:rPr lang="en-GB" sz="1600" dirty="0" err="1" smtClean="0"/>
              <a:t>Höheres</a:t>
            </a:r>
            <a:r>
              <a:rPr lang="en-GB" sz="1600" dirty="0" smtClean="0"/>
              <a:t> </a:t>
            </a:r>
            <a:r>
              <a:rPr lang="en-GB" sz="1600" dirty="0" err="1" smtClean="0"/>
              <a:t>Risiko</a:t>
            </a:r>
            <a:r>
              <a:rPr lang="en-GB" sz="1600" dirty="0" smtClean="0"/>
              <a:t> an </a:t>
            </a:r>
            <a:r>
              <a:rPr lang="en-GB" sz="1600" dirty="0" err="1" smtClean="0"/>
              <a:t>Bränden</a:t>
            </a:r>
            <a:r>
              <a:rPr lang="en-GB" sz="1600" dirty="0" smtClean="0"/>
              <a:t> und </a:t>
            </a:r>
            <a:r>
              <a:rPr lang="en-GB" sz="1600" dirty="0" err="1" smtClean="0"/>
              <a:t>Landschaftshomogenisierung</a:t>
            </a:r>
            <a:endParaRPr lang="en-GB" sz="1600" dirty="0" smtClean="0"/>
          </a:p>
          <a:p>
            <a:pPr marL="685800" algn="just"/>
            <a:r>
              <a:rPr lang="en-GB" sz="1600" dirty="0" err="1" smtClean="0"/>
              <a:t>Rückgang</a:t>
            </a:r>
            <a:r>
              <a:rPr lang="en-GB" sz="1600" dirty="0" smtClean="0"/>
              <a:t> der </a:t>
            </a:r>
            <a:r>
              <a:rPr lang="en-GB" sz="1600" dirty="0" err="1" smtClean="0"/>
              <a:t>Bodenfruchtbarkeit</a:t>
            </a:r>
            <a:endParaRPr lang="pt-PT" sz="1600"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13</a:t>
            </a:fld>
            <a:endParaRPr lang="de-DE" dirty="0"/>
          </a:p>
        </p:txBody>
      </p:sp>
      <p:sp>
        <p:nvSpPr>
          <p:cNvPr id="2" name="Curved Left Arrow 1"/>
          <p:cNvSpPr/>
          <p:nvPr/>
        </p:nvSpPr>
        <p:spPr>
          <a:xfrm>
            <a:off x="5436096" y="2228508"/>
            <a:ext cx="540000" cy="1440000"/>
          </a:xfrm>
          <a:prstGeom prst="curvedLef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pt-PT">
              <a:solidFill>
                <a:schemeClr val="tx1"/>
              </a:solidFill>
            </a:endParaRPr>
          </a:p>
        </p:txBody>
      </p:sp>
      <p:sp>
        <p:nvSpPr>
          <p:cNvPr id="3" name="TextBox 2"/>
          <p:cNvSpPr txBox="1"/>
          <p:nvPr/>
        </p:nvSpPr>
        <p:spPr>
          <a:xfrm>
            <a:off x="6228184" y="2495502"/>
            <a:ext cx="2016224" cy="969496"/>
          </a:xfrm>
          <a:prstGeom prst="rect">
            <a:avLst/>
          </a:prstGeom>
          <a:noFill/>
        </p:spPr>
        <p:txBody>
          <a:bodyPr wrap="square" rtlCol="0">
            <a:spAutoFit/>
          </a:bodyPr>
          <a:lstStyle/>
          <a:p>
            <a:r>
              <a:rPr lang="pt-PT" b="1" dirty="0" smtClean="0">
                <a:solidFill>
                  <a:srgbClr val="800000"/>
                </a:solidFill>
              </a:rPr>
              <a:t>Negative </a:t>
            </a:r>
            <a:r>
              <a:rPr lang="en-US" b="1" dirty="0" err="1" smtClean="0">
                <a:solidFill>
                  <a:srgbClr val="800000"/>
                </a:solidFill>
              </a:rPr>
              <a:t>Auswirkungen</a:t>
            </a:r>
            <a:endParaRPr lang="en-US" b="1" dirty="0" smtClean="0">
              <a:solidFill>
                <a:srgbClr val="800000"/>
              </a:solidFill>
            </a:endParaRPr>
          </a:p>
          <a:p>
            <a:r>
              <a:rPr lang="en-US" sz="1050" dirty="0" smtClean="0">
                <a:solidFill>
                  <a:schemeClr val="accent2">
                    <a:lumMod val="50000"/>
                  </a:schemeClr>
                </a:solidFill>
              </a:rPr>
              <a:t>(</a:t>
            </a:r>
            <a:r>
              <a:rPr lang="da-DK" sz="1050" dirty="0">
                <a:solidFill>
                  <a:schemeClr val="accent2">
                    <a:lumMod val="50000"/>
                  </a:schemeClr>
                </a:solidFill>
              </a:rPr>
              <a:t>Asner et al. 2004, Eurostat </a:t>
            </a:r>
            <a:r>
              <a:rPr lang="da-DK" sz="1050" dirty="0" smtClean="0">
                <a:solidFill>
                  <a:schemeClr val="accent2">
                    <a:lumMod val="50000"/>
                  </a:schemeClr>
                </a:solidFill>
              </a:rPr>
              <a:t>2018, Thórhallsdóttir </a:t>
            </a:r>
            <a:r>
              <a:rPr lang="da-DK" sz="1050" dirty="0">
                <a:solidFill>
                  <a:schemeClr val="accent2">
                    <a:lumMod val="50000"/>
                  </a:schemeClr>
                </a:solidFill>
              </a:rPr>
              <a:t>et al. 2013</a:t>
            </a:r>
            <a:r>
              <a:rPr lang="da-DK" sz="1050" dirty="0" smtClean="0">
                <a:solidFill>
                  <a:schemeClr val="accent2">
                    <a:lumMod val="50000"/>
                  </a:schemeClr>
                </a:solidFill>
              </a:rPr>
              <a:t>)</a:t>
            </a:r>
            <a:endParaRPr lang="en-US" sz="1050" dirty="0">
              <a:solidFill>
                <a:schemeClr val="accent2">
                  <a:lumMod val="50000"/>
                </a:schemeClr>
              </a:solidFill>
            </a:endParaRPr>
          </a:p>
        </p:txBody>
      </p:sp>
    </p:spTree>
    <p:extLst>
      <p:ext uri="{BB962C8B-B14F-4D97-AF65-F5344CB8AC3E}">
        <p14:creationId xmlns:p14="http://schemas.microsoft.com/office/powerpoint/2010/main" val="19379857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idx="1"/>
          </p:nvPr>
        </p:nvSpPr>
        <p:spPr>
          <a:xfrm>
            <a:off x="467544" y="1124744"/>
            <a:ext cx="8280920" cy="3240360"/>
          </a:xfrm>
        </p:spPr>
        <p:txBody>
          <a:bodyPr>
            <a:normAutofit/>
          </a:bodyPr>
          <a:lstStyle/>
          <a:p>
            <a:pPr marL="0" lvl="1" indent="0">
              <a:buNone/>
            </a:pPr>
            <a:endParaRPr lang="en-US" sz="1100" b="1" dirty="0" smtClean="0">
              <a:solidFill>
                <a:schemeClr val="tx2">
                  <a:lumMod val="50000"/>
                </a:schemeClr>
              </a:solidFill>
            </a:endParaRPr>
          </a:p>
          <a:p>
            <a:pPr marL="457200" lvl="1" indent="-457200">
              <a:buFont typeface="+mj-lt"/>
              <a:buAutoNum type="arabicPeriod" startAt="2"/>
            </a:pPr>
            <a:endParaRPr lang="en-US" sz="1100" b="1" dirty="0">
              <a:solidFill>
                <a:schemeClr val="tx2">
                  <a:lumMod val="50000"/>
                </a:schemeClr>
              </a:solidFill>
            </a:endParaRPr>
          </a:p>
          <a:p>
            <a:pPr marL="742950" algn="just"/>
            <a:endParaRPr lang="en-US" sz="1800" dirty="0" smtClean="0">
              <a:solidFill>
                <a:schemeClr val="accent2"/>
              </a:solidFill>
            </a:endParaRPr>
          </a:p>
          <a:p>
            <a:pPr marL="742950" algn="just"/>
            <a:endParaRPr lang="en-US" sz="1800" dirty="0">
              <a:solidFill>
                <a:schemeClr val="accent2"/>
              </a:solidFill>
            </a:endParaRPr>
          </a:p>
          <a:p>
            <a:pPr marL="742950" algn="just"/>
            <a:endParaRPr lang="en-US" sz="1800" dirty="0">
              <a:solidFill>
                <a:schemeClr val="accent2"/>
              </a:solidFill>
            </a:endParaRPr>
          </a:p>
          <a:p>
            <a:pPr marL="742950" algn="just"/>
            <a:endParaRPr lang="en-US" sz="1800" dirty="0" smtClean="0">
              <a:solidFill>
                <a:schemeClr val="accent2"/>
              </a:solidFill>
            </a:endParaRPr>
          </a:p>
          <a:p>
            <a:pPr marL="400050" indent="0" algn="just">
              <a:buNone/>
            </a:pPr>
            <a:endParaRPr lang="en-GB" sz="1100" dirty="0" smtClean="0">
              <a:solidFill>
                <a:schemeClr val="accent2"/>
              </a:solidFill>
            </a:endParaRPr>
          </a:p>
          <a:p>
            <a:pPr marL="742950" algn="just"/>
            <a:r>
              <a:rPr lang="en-GB" sz="1800" dirty="0" smtClean="0">
                <a:solidFill>
                  <a:schemeClr val="accent2"/>
                </a:solidFill>
              </a:rPr>
              <a:t>Die </a:t>
            </a:r>
            <a:r>
              <a:rPr lang="en-GB" sz="1800" dirty="0" err="1" smtClean="0">
                <a:solidFill>
                  <a:schemeClr val="accent2"/>
                </a:solidFill>
              </a:rPr>
              <a:t>Tierproduktion</a:t>
            </a:r>
            <a:r>
              <a:rPr lang="en-GB" sz="1800" dirty="0" smtClean="0">
                <a:solidFill>
                  <a:schemeClr val="accent2"/>
                </a:solidFill>
              </a:rPr>
              <a:t> </a:t>
            </a:r>
            <a:r>
              <a:rPr lang="en-GB" sz="1800" dirty="0" err="1" smtClean="0">
                <a:solidFill>
                  <a:schemeClr val="accent2"/>
                </a:solidFill>
              </a:rPr>
              <a:t>ist</a:t>
            </a:r>
            <a:r>
              <a:rPr lang="en-GB" sz="1800" dirty="0" smtClean="0">
                <a:solidFill>
                  <a:schemeClr val="accent2"/>
                </a:solidFill>
              </a:rPr>
              <a:t> </a:t>
            </a:r>
            <a:r>
              <a:rPr lang="en-GB" sz="1800" dirty="0" err="1" smtClean="0">
                <a:solidFill>
                  <a:schemeClr val="accent2"/>
                </a:solidFill>
              </a:rPr>
              <a:t>abhäging</a:t>
            </a:r>
            <a:r>
              <a:rPr lang="en-GB" sz="1800" dirty="0" smtClean="0">
                <a:solidFill>
                  <a:schemeClr val="accent2"/>
                </a:solidFill>
              </a:rPr>
              <a:t> von der </a:t>
            </a:r>
            <a:r>
              <a:rPr lang="en-GB" sz="1800" dirty="0" err="1" smtClean="0">
                <a:solidFill>
                  <a:schemeClr val="accent2"/>
                </a:solidFill>
              </a:rPr>
              <a:t>Verfügbarkeit</a:t>
            </a:r>
            <a:r>
              <a:rPr lang="en-GB" sz="1800" dirty="0" smtClean="0">
                <a:solidFill>
                  <a:schemeClr val="accent2"/>
                </a:solidFill>
              </a:rPr>
              <a:t> </a:t>
            </a:r>
            <a:r>
              <a:rPr lang="en-GB" sz="1800" dirty="0" err="1" smtClean="0">
                <a:solidFill>
                  <a:schemeClr val="accent2"/>
                </a:solidFill>
              </a:rPr>
              <a:t>landwirtschaftlicher</a:t>
            </a:r>
            <a:r>
              <a:rPr lang="en-GB" sz="1800" dirty="0" smtClean="0">
                <a:solidFill>
                  <a:schemeClr val="accent2"/>
                </a:solidFill>
              </a:rPr>
              <a:t> </a:t>
            </a:r>
            <a:r>
              <a:rPr lang="en-GB" sz="1800" dirty="0" err="1" smtClean="0">
                <a:solidFill>
                  <a:schemeClr val="accent2"/>
                </a:solidFill>
              </a:rPr>
              <a:t>Flächen</a:t>
            </a:r>
            <a:r>
              <a:rPr lang="en-GB" sz="1800" dirty="0" smtClean="0">
                <a:solidFill>
                  <a:schemeClr val="accent2"/>
                </a:solidFill>
              </a:rPr>
              <a:t>. </a:t>
            </a:r>
            <a:endParaRPr lang="en-GB" sz="1500" dirty="0" smtClean="0"/>
          </a:p>
        </p:txBody>
      </p:sp>
      <p:sp>
        <p:nvSpPr>
          <p:cNvPr id="7" name="Foliennummernplatzhalter 6"/>
          <p:cNvSpPr>
            <a:spLocks noGrp="1"/>
          </p:cNvSpPr>
          <p:nvPr>
            <p:ph type="sldNum" sz="quarter" idx="12"/>
          </p:nvPr>
        </p:nvSpPr>
        <p:spPr/>
        <p:txBody>
          <a:bodyPr/>
          <a:lstStyle/>
          <a:p>
            <a:fld id="{94C51DEF-A0F2-436A-B446-D206BED377C1}" type="slidenum">
              <a:rPr lang="de-DE" smtClean="0"/>
              <a:pPr/>
              <a:t>14</a:t>
            </a:fld>
            <a:endParaRPr lang="de-DE" dirty="0"/>
          </a:p>
        </p:txBody>
      </p:sp>
      <p:sp>
        <p:nvSpPr>
          <p:cNvPr id="8" name="TextBox 7"/>
          <p:cNvSpPr txBox="1"/>
          <p:nvPr/>
        </p:nvSpPr>
        <p:spPr>
          <a:xfrm>
            <a:off x="360000" y="3960000"/>
            <a:ext cx="4212000" cy="1077218"/>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pPr algn="just"/>
            <a:r>
              <a:rPr lang="en-US" sz="1600" b="1" dirty="0" err="1" smtClean="0">
                <a:latin typeface="Arial" panose="020B0604020202020204" pitchFamily="34" charset="0"/>
                <a:cs typeface="Arial" panose="020B0604020202020204" pitchFamily="34" charset="0"/>
              </a:rPr>
              <a:t>Gesamtviehbesatzdichte</a:t>
            </a:r>
            <a:r>
              <a:rPr lang="en-US" sz="1600" b="1" dirty="0" smtClean="0">
                <a:latin typeface="Arial" panose="020B0604020202020204" pitchFamily="34" charset="0"/>
                <a:cs typeface="Arial" panose="020B0604020202020204" pitchFamily="34" charset="0"/>
              </a:rPr>
              <a:t> (GVE/ha der LF) – </a:t>
            </a:r>
            <a:r>
              <a:rPr lang="en-US" sz="1600" dirty="0" err="1" smtClean="0">
                <a:latin typeface="Arial" panose="020B0604020202020204" pitchFamily="34" charset="0"/>
                <a:cs typeface="Arial" panose="020B0604020202020204" pitchFamily="34" charset="0"/>
              </a:rPr>
              <a:t>Verhältnis</a:t>
            </a:r>
            <a:r>
              <a:rPr lang="en-US" sz="1600" dirty="0" smtClean="0">
                <a:latin typeface="Arial" panose="020B0604020202020204" pitchFamily="34" charset="0"/>
                <a:cs typeface="Arial" panose="020B0604020202020204" pitchFamily="34" charset="0"/>
              </a:rPr>
              <a:t> der </a:t>
            </a:r>
            <a:r>
              <a:rPr lang="en-US" sz="1600" dirty="0" err="1" smtClean="0">
                <a:latin typeface="Arial" panose="020B0604020202020204" pitchFamily="34" charset="0"/>
                <a:cs typeface="Arial" panose="020B0604020202020204" pitchFamily="34" charset="0"/>
              </a:rPr>
              <a:t>gesamten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Tierbestände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zur</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gesamten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genutzten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landwirtschaftlichen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Nutzfläche</a:t>
            </a:r>
            <a:r>
              <a:rPr lang="en-US" sz="1600" dirty="0" smtClean="0">
                <a:latin typeface="Arial" panose="020B0604020202020204" pitchFamily="34" charset="0"/>
                <a:cs typeface="Arial" panose="020B0604020202020204" pitchFamily="34" charset="0"/>
              </a:rPr>
              <a:t> (LF).</a:t>
            </a:r>
            <a:endParaRPr lang="en-GB" sz="1600" dirty="0">
              <a:latin typeface="Arial" panose="020B0604020202020204" pitchFamily="34" charset="0"/>
              <a:cs typeface="Arial" panose="020B0604020202020204" pitchFamily="34" charset="0"/>
            </a:endParaRPr>
          </a:p>
        </p:txBody>
      </p:sp>
      <p:sp>
        <p:nvSpPr>
          <p:cNvPr id="9" name="TextBox 8"/>
          <p:cNvSpPr txBox="1"/>
          <p:nvPr/>
        </p:nvSpPr>
        <p:spPr>
          <a:xfrm>
            <a:off x="360000" y="5206250"/>
            <a:ext cx="4212000" cy="1077218"/>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pPr algn="just"/>
            <a:r>
              <a:rPr lang="en-US" sz="1600" b="1" dirty="0" err="1" smtClean="0">
                <a:latin typeface="Arial" panose="020B0604020202020204" pitchFamily="34" charset="0"/>
                <a:cs typeface="Arial" panose="020B0604020202020204" pitchFamily="34" charset="0"/>
              </a:rPr>
              <a:t>Weideviehdichte</a:t>
            </a:r>
            <a:r>
              <a:rPr lang="en-US" sz="1600" b="1" dirty="0" smtClean="0">
                <a:latin typeface="Arial" panose="020B0604020202020204" pitchFamily="34" charset="0"/>
                <a:cs typeface="Arial" panose="020B0604020202020204" pitchFamily="34" charset="0"/>
              </a:rPr>
              <a:t> (GVE/ha der </a:t>
            </a:r>
            <a:r>
              <a:rPr lang="en-US" sz="1600" b="1" dirty="0" err="1" smtClean="0">
                <a:latin typeface="Arial" panose="020B0604020202020204" pitchFamily="34" charset="0"/>
                <a:cs typeface="Arial" panose="020B0604020202020204" pitchFamily="34" charset="0"/>
              </a:rPr>
              <a:t>Futterfläche</a:t>
            </a:r>
            <a:r>
              <a:rPr lang="en-US" sz="1600" b="1" dirty="0" smtClean="0">
                <a:latin typeface="Arial" panose="020B0604020202020204" pitchFamily="34" charset="0"/>
                <a:cs typeface="Arial" panose="020B0604020202020204" pitchFamily="34" charset="0"/>
              </a:rPr>
              <a:t>) – </a:t>
            </a:r>
            <a:r>
              <a:rPr lang="en-US" sz="1600" dirty="0" err="1" smtClean="0">
                <a:latin typeface="Arial" panose="020B0604020202020204" pitchFamily="34" charset="0"/>
                <a:cs typeface="Arial" panose="020B0604020202020204" pitchFamily="34" charset="0"/>
              </a:rPr>
              <a:t>Verhältnis</a:t>
            </a:r>
            <a:r>
              <a:rPr lang="en-US" sz="1600" dirty="0" smtClean="0">
                <a:latin typeface="Arial" panose="020B0604020202020204" pitchFamily="34" charset="0"/>
                <a:cs typeface="Arial" panose="020B0604020202020204" pitchFamily="34" charset="0"/>
              </a:rPr>
              <a:t> der </a:t>
            </a:r>
            <a:r>
              <a:rPr lang="en-US" sz="1600" dirty="0" err="1" smtClean="0">
                <a:latin typeface="Arial" panose="020B0604020202020204" pitchFamily="34" charset="0"/>
                <a:cs typeface="Arial" panose="020B0604020202020204" pitchFamily="34" charset="0"/>
              </a:rPr>
              <a:t>gesamten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grasenden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Pflanzenfresser</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zur</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gesamten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Futterfläche</a:t>
            </a:r>
            <a:endParaRPr lang="en-GB" sz="1600" dirty="0">
              <a:latin typeface="Arial" panose="020B0604020202020204" pitchFamily="34" charset="0"/>
              <a:cs typeface="Arial" panose="020B0604020202020204" pitchFamily="34" charset="0"/>
            </a:endParaRPr>
          </a:p>
        </p:txBody>
      </p:sp>
      <p:sp>
        <p:nvSpPr>
          <p:cNvPr id="10" name="TextBox 9"/>
          <p:cNvSpPr txBox="1"/>
          <p:nvPr/>
        </p:nvSpPr>
        <p:spPr>
          <a:xfrm>
            <a:off x="360000" y="1440000"/>
            <a:ext cx="8424000" cy="1415772"/>
          </a:xfrm>
          <a:prstGeom prst="rect">
            <a:avLst/>
          </a:prstGeom>
          <a:ln w="19050"/>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de-DE" sz="1600" b="1" dirty="0" smtClean="0">
                <a:solidFill>
                  <a:schemeClr val="accent3"/>
                </a:solidFill>
              </a:rPr>
              <a:t>Großvieheinheit</a:t>
            </a:r>
            <a:endParaRPr lang="pt-PT" sz="1600" b="1" dirty="0">
              <a:solidFill>
                <a:schemeClr val="accent3"/>
              </a:solidFill>
            </a:endParaRPr>
          </a:p>
          <a:p>
            <a:pPr algn="just"/>
            <a:r>
              <a:rPr lang="en-GB" sz="1400" i="1" dirty="0" smtClean="0">
                <a:solidFill>
                  <a:schemeClr val="bg2">
                    <a:lumMod val="10000"/>
                  </a:schemeClr>
                </a:solidFill>
              </a:rPr>
              <a:t>Die ´</a:t>
            </a:r>
            <a:r>
              <a:rPr lang="en-GB" sz="1400" i="1" dirty="0" err="1" smtClean="0">
                <a:solidFill>
                  <a:schemeClr val="bg2">
                    <a:lumMod val="10000"/>
                  </a:schemeClr>
                </a:solidFill>
              </a:rPr>
              <a:t>Vieheinheit</a:t>
            </a:r>
            <a:r>
              <a:rPr lang="en-GB" sz="1400" i="1" dirty="0" smtClean="0">
                <a:solidFill>
                  <a:schemeClr val="bg2">
                    <a:lumMod val="10000"/>
                  </a:schemeClr>
                </a:solidFill>
              </a:rPr>
              <a:t>’ → </a:t>
            </a:r>
            <a:r>
              <a:rPr lang="en-GB" sz="1400" b="1" i="1" dirty="0" smtClean="0">
                <a:solidFill>
                  <a:schemeClr val="bg2">
                    <a:lumMod val="10000"/>
                  </a:schemeClr>
                </a:solidFill>
              </a:rPr>
              <a:t>GV </a:t>
            </a:r>
            <a:r>
              <a:rPr lang="en-GB" sz="1400" b="1" i="1" dirty="0" err="1" smtClean="0">
                <a:solidFill>
                  <a:schemeClr val="bg2">
                    <a:lumMod val="10000"/>
                  </a:schemeClr>
                </a:solidFill>
              </a:rPr>
              <a:t>oder</a:t>
            </a:r>
            <a:r>
              <a:rPr lang="en-GB" sz="1400" b="1" i="1" dirty="0" smtClean="0">
                <a:solidFill>
                  <a:schemeClr val="bg2">
                    <a:lumMod val="10000"/>
                  </a:schemeClr>
                </a:solidFill>
              </a:rPr>
              <a:t> GVE</a:t>
            </a:r>
            <a:r>
              <a:rPr lang="en-GB" sz="1400" i="1" dirty="0" smtClean="0">
                <a:solidFill>
                  <a:schemeClr val="bg2">
                    <a:lumMod val="10000"/>
                  </a:schemeClr>
                </a:solidFill>
              </a:rPr>
              <a:t> </a:t>
            </a:r>
            <a:r>
              <a:rPr lang="de-DE" sz="1400" i="1" dirty="0">
                <a:solidFill>
                  <a:schemeClr val="bg2">
                    <a:lumMod val="10000"/>
                  </a:schemeClr>
                </a:solidFill>
              </a:rPr>
              <a:t>dient als Referenzeinheit, die die </a:t>
            </a:r>
            <a:r>
              <a:rPr lang="de-DE" sz="1400" i="1" dirty="0" err="1">
                <a:solidFill>
                  <a:schemeClr val="bg2">
                    <a:lumMod val="10000"/>
                  </a:schemeClr>
                </a:solidFill>
              </a:rPr>
              <a:t>Aggregierung</a:t>
            </a:r>
            <a:r>
              <a:rPr lang="de-DE" sz="1400" i="1" dirty="0">
                <a:solidFill>
                  <a:schemeClr val="bg2">
                    <a:lumMod val="10000"/>
                  </a:schemeClr>
                </a:solidFill>
              </a:rPr>
              <a:t> von Viehbeständen unterschiedlicher Arten und unterschiedlichen Alters vereinfacht. Hierfür werden spezifische Koeffizienten verwendet, die ursprünglich auf der Grundlage des Futterbedarfs der verschiedenen Tierarten festgelegt wurden </a:t>
            </a:r>
            <a:r>
              <a:rPr lang="de-DE" sz="1400" i="1" dirty="0" smtClean="0">
                <a:solidFill>
                  <a:schemeClr val="bg2">
                    <a:lumMod val="10000"/>
                  </a:schemeClr>
                </a:solidFill>
              </a:rPr>
              <a:t>.</a:t>
            </a:r>
          </a:p>
          <a:p>
            <a:pPr algn="just"/>
            <a:r>
              <a:rPr lang="en-GB" sz="1400" b="1" i="1" dirty="0" smtClean="0">
                <a:solidFill>
                  <a:schemeClr val="bg2">
                    <a:lumMod val="10000"/>
                  </a:schemeClr>
                </a:solidFill>
              </a:rPr>
              <a:t>1 GVE </a:t>
            </a:r>
            <a:r>
              <a:rPr lang="en-GB" sz="1400" i="1" dirty="0">
                <a:solidFill>
                  <a:schemeClr val="bg2">
                    <a:lumMod val="10000"/>
                  </a:schemeClr>
                </a:solidFill>
              </a:rPr>
              <a:t>→ </a:t>
            </a:r>
            <a:r>
              <a:rPr lang="en-GB" sz="1400" i="1" dirty="0" err="1" smtClean="0">
                <a:solidFill>
                  <a:schemeClr val="bg2">
                    <a:lumMod val="10000"/>
                  </a:schemeClr>
                </a:solidFill>
              </a:rPr>
              <a:t>entspricht</a:t>
            </a:r>
            <a:r>
              <a:rPr lang="en-GB" sz="1400" i="1" dirty="0" smtClean="0">
                <a:solidFill>
                  <a:schemeClr val="bg2">
                    <a:lumMod val="10000"/>
                  </a:schemeClr>
                </a:solidFill>
              </a:rPr>
              <a:t> </a:t>
            </a:r>
            <a:r>
              <a:rPr lang="en-GB" sz="1400" i="1" dirty="0" err="1" smtClean="0">
                <a:solidFill>
                  <a:schemeClr val="bg2">
                    <a:lumMod val="10000"/>
                  </a:schemeClr>
                </a:solidFill>
              </a:rPr>
              <a:t>dem</a:t>
            </a:r>
            <a:r>
              <a:rPr lang="en-GB" sz="1400" i="1" dirty="0" smtClean="0">
                <a:solidFill>
                  <a:schemeClr val="bg2">
                    <a:lumMod val="10000"/>
                  </a:schemeClr>
                </a:solidFill>
              </a:rPr>
              <a:t> </a:t>
            </a:r>
            <a:r>
              <a:rPr lang="en-GB" sz="1400" i="1" dirty="0" err="1" smtClean="0">
                <a:solidFill>
                  <a:schemeClr val="bg2">
                    <a:lumMod val="10000"/>
                  </a:schemeClr>
                </a:solidFill>
              </a:rPr>
              <a:t>Weidegang</a:t>
            </a:r>
            <a:r>
              <a:rPr lang="en-GB" sz="1400" i="1" dirty="0" smtClean="0">
                <a:solidFill>
                  <a:schemeClr val="bg2">
                    <a:lumMod val="10000"/>
                  </a:schemeClr>
                </a:solidFill>
              </a:rPr>
              <a:t> </a:t>
            </a:r>
            <a:r>
              <a:rPr lang="en-GB" sz="1400" i="1" dirty="0" err="1" smtClean="0">
                <a:solidFill>
                  <a:schemeClr val="bg2">
                    <a:lumMod val="10000"/>
                  </a:schemeClr>
                </a:solidFill>
              </a:rPr>
              <a:t>einer</a:t>
            </a:r>
            <a:r>
              <a:rPr lang="en-GB" sz="1400" i="1" dirty="0" smtClean="0">
                <a:solidFill>
                  <a:schemeClr val="bg2">
                    <a:lumMod val="10000"/>
                  </a:schemeClr>
                </a:solidFill>
              </a:rPr>
              <a:t> </a:t>
            </a:r>
            <a:r>
              <a:rPr lang="en-GB" sz="1400" i="1" dirty="0" err="1" smtClean="0">
                <a:solidFill>
                  <a:schemeClr val="bg2">
                    <a:lumMod val="10000"/>
                  </a:schemeClr>
                </a:solidFill>
              </a:rPr>
              <a:t>erwachsenen</a:t>
            </a:r>
            <a:r>
              <a:rPr lang="en-GB" sz="1400" i="1" dirty="0" smtClean="0">
                <a:solidFill>
                  <a:schemeClr val="bg2">
                    <a:lumMod val="10000"/>
                  </a:schemeClr>
                </a:solidFill>
              </a:rPr>
              <a:t> </a:t>
            </a:r>
            <a:r>
              <a:rPr lang="en-GB" sz="1400" i="1" dirty="0" err="1" smtClean="0">
                <a:solidFill>
                  <a:schemeClr val="bg2">
                    <a:lumMod val="10000"/>
                  </a:schemeClr>
                </a:solidFill>
              </a:rPr>
              <a:t>Milchkuh</a:t>
            </a:r>
            <a:r>
              <a:rPr lang="en-GB" sz="1400" i="1" dirty="0" smtClean="0">
                <a:solidFill>
                  <a:schemeClr val="bg2">
                    <a:lumMod val="10000"/>
                  </a:schemeClr>
                </a:solidFill>
              </a:rPr>
              <a:t>, die </a:t>
            </a:r>
            <a:r>
              <a:rPr lang="en-GB" sz="1400" i="1" dirty="0" err="1" smtClean="0">
                <a:solidFill>
                  <a:schemeClr val="bg2">
                    <a:lumMod val="10000"/>
                  </a:schemeClr>
                </a:solidFill>
              </a:rPr>
              <a:t>jährlich</a:t>
            </a:r>
            <a:r>
              <a:rPr lang="en-GB" sz="1400" i="1" dirty="0" smtClean="0">
                <a:solidFill>
                  <a:schemeClr val="bg2">
                    <a:lumMod val="10000"/>
                  </a:schemeClr>
                </a:solidFill>
              </a:rPr>
              <a:t> 3.000 kg </a:t>
            </a:r>
            <a:r>
              <a:rPr lang="en-GB" sz="1400" i="1" dirty="0" err="1" smtClean="0">
                <a:solidFill>
                  <a:schemeClr val="bg2">
                    <a:lumMod val="10000"/>
                  </a:schemeClr>
                </a:solidFill>
              </a:rPr>
              <a:t>Milch</a:t>
            </a:r>
            <a:r>
              <a:rPr lang="en-GB" sz="1400" i="1" dirty="0" smtClean="0">
                <a:solidFill>
                  <a:schemeClr val="bg2">
                    <a:lumMod val="10000"/>
                  </a:schemeClr>
                </a:solidFill>
              </a:rPr>
              <a:t> </a:t>
            </a:r>
            <a:r>
              <a:rPr lang="en-GB" sz="1400" i="1" dirty="0" err="1" smtClean="0">
                <a:solidFill>
                  <a:schemeClr val="bg2">
                    <a:lumMod val="10000"/>
                  </a:schemeClr>
                </a:solidFill>
              </a:rPr>
              <a:t>ohne</a:t>
            </a:r>
            <a:r>
              <a:rPr lang="en-GB" sz="1400" i="1" dirty="0" smtClean="0">
                <a:solidFill>
                  <a:schemeClr val="bg2">
                    <a:lumMod val="10000"/>
                  </a:schemeClr>
                </a:solidFill>
              </a:rPr>
              <a:t> </a:t>
            </a:r>
            <a:r>
              <a:rPr lang="en-GB" sz="1400" i="1" dirty="0" err="1" smtClean="0">
                <a:solidFill>
                  <a:schemeClr val="bg2">
                    <a:lumMod val="10000"/>
                  </a:schemeClr>
                </a:solidFill>
              </a:rPr>
              <a:t>Zufütterung</a:t>
            </a:r>
            <a:r>
              <a:rPr lang="en-GB" sz="1400" i="1" dirty="0" smtClean="0">
                <a:solidFill>
                  <a:schemeClr val="bg2">
                    <a:lumMod val="10000"/>
                  </a:schemeClr>
                </a:solidFill>
              </a:rPr>
              <a:t> von </a:t>
            </a:r>
            <a:r>
              <a:rPr lang="en-GB" sz="1400" i="1" dirty="0" err="1" smtClean="0">
                <a:solidFill>
                  <a:schemeClr val="bg2">
                    <a:lumMod val="10000"/>
                  </a:schemeClr>
                </a:solidFill>
              </a:rPr>
              <a:t>Kraftfutter</a:t>
            </a:r>
            <a:r>
              <a:rPr lang="en-GB" sz="1400" i="1" dirty="0" smtClean="0">
                <a:solidFill>
                  <a:schemeClr val="bg2">
                    <a:lumMod val="10000"/>
                  </a:schemeClr>
                </a:solidFill>
              </a:rPr>
              <a:t> </a:t>
            </a:r>
            <a:r>
              <a:rPr lang="en-GB" sz="1400" i="1" dirty="0" err="1" smtClean="0">
                <a:solidFill>
                  <a:schemeClr val="bg2">
                    <a:lumMod val="10000"/>
                  </a:schemeClr>
                </a:solidFill>
              </a:rPr>
              <a:t>produziert</a:t>
            </a:r>
            <a:r>
              <a:rPr lang="en-GB" sz="1400" i="1" dirty="0" smtClean="0">
                <a:solidFill>
                  <a:schemeClr val="bg2">
                    <a:lumMod val="10000"/>
                  </a:schemeClr>
                </a:solidFill>
              </a:rPr>
              <a:t> </a:t>
            </a:r>
            <a:r>
              <a:rPr lang="en-GB" sz="1400" i="1" dirty="0">
                <a:solidFill>
                  <a:schemeClr val="bg2">
                    <a:lumMod val="10000"/>
                  </a:schemeClr>
                </a:solidFill>
              </a:rPr>
              <a:t>(Eurostat 2018).</a:t>
            </a:r>
            <a:endParaRPr lang="pt-PT" sz="1400" b="1" dirty="0">
              <a:solidFill>
                <a:schemeClr val="bg2">
                  <a:lumMod val="10000"/>
                </a:schemeClr>
              </a:solidFill>
            </a:endParaRPr>
          </a:p>
        </p:txBody>
      </p:sp>
      <p:sp>
        <p:nvSpPr>
          <p:cNvPr id="13" name="Rectangle 12"/>
          <p:cNvSpPr/>
          <p:nvPr/>
        </p:nvSpPr>
        <p:spPr>
          <a:xfrm>
            <a:off x="4746500" y="4009875"/>
            <a:ext cx="3960000" cy="1872208"/>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14" name="TextBox 13"/>
          <p:cNvSpPr txBox="1"/>
          <p:nvPr/>
        </p:nvSpPr>
        <p:spPr>
          <a:xfrm>
            <a:off x="4782036" y="4054939"/>
            <a:ext cx="2448752" cy="276999"/>
          </a:xfrm>
          <a:prstGeom prst="rect">
            <a:avLst/>
          </a:prstGeom>
          <a:noFill/>
        </p:spPr>
        <p:txBody>
          <a:bodyPr wrap="square" rtlCol="0">
            <a:spAutoFit/>
          </a:bodyPr>
          <a:lstStyle/>
          <a:p>
            <a:pPr algn="just"/>
            <a:r>
              <a:rPr lang="en-US" sz="1200" b="1" dirty="0" err="1" smtClean="0">
                <a:latin typeface="Arial" panose="020B0604020202020204" pitchFamily="34" charset="0"/>
                <a:cs typeface="Arial" panose="020B0604020202020204" pitchFamily="34" charset="0"/>
              </a:rPr>
              <a:t>Gesamtviehbesatz</a:t>
            </a:r>
            <a:endParaRPr lang="pt-PT" sz="1200" dirty="0">
              <a:latin typeface="Arial" panose="020B0604020202020204" pitchFamily="34" charset="0"/>
              <a:cs typeface="Arial" panose="020B0604020202020204" pitchFamily="34" charset="0"/>
            </a:endParaRPr>
          </a:p>
        </p:txBody>
      </p:sp>
      <p:sp>
        <p:nvSpPr>
          <p:cNvPr id="15" name="Rectangle 14"/>
          <p:cNvSpPr/>
          <p:nvPr/>
        </p:nvSpPr>
        <p:spPr>
          <a:xfrm>
            <a:off x="5862636" y="4414979"/>
            <a:ext cx="2736304" cy="1368152"/>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16" name="TextBox 15"/>
          <p:cNvSpPr txBox="1"/>
          <p:nvPr/>
        </p:nvSpPr>
        <p:spPr>
          <a:xfrm>
            <a:off x="5862636" y="4414979"/>
            <a:ext cx="2376264" cy="276999"/>
          </a:xfrm>
          <a:prstGeom prst="rect">
            <a:avLst/>
          </a:prstGeom>
          <a:noFill/>
        </p:spPr>
        <p:txBody>
          <a:bodyPr wrap="square" rtlCol="0">
            <a:spAutoFit/>
          </a:bodyPr>
          <a:lstStyle/>
          <a:p>
            <a:pPr algn="just"/>
            <a:r>
              <a:rPr lang="en-US" sz="1200" b="1" dirty="0" err="1" smtClean="0">
                <a:latin typeface="Arial" panose="020B0604020202020204" pitchFamily="34" charset="0"/>
                <a:cs typeface="Arial" panose="020B0604020202020204" pitchFamily="34" charset="0"/>
              </a:rPr>
              <a:t>Weideviehdichte</a:t>
            </a:r>
            <a:endParaRPr lang="en-US" sz="1200" b="1" dirty="0" smtClean="0">
              <a:latin typeface="Arial" panose="020B0604020202020204" pitchFamily="34" charset="0"/>
              <a:cs typeface="Arial" panose="020B0604020202020204" pitchFamily="34" charset="0"/>
            </a:endParaRPr>
          </a:p>
        </p:txBody>
      </p:sp>
      <p:sp>
        <p:nvSpPr>
          <p:cNvPr id="17" name="Titel 3"/>
          <p:cNvSpPr txBox="1">
            <a:spLocks/>
          </p:cNvSpPr>
          <p:nvPr/>
        </p:nvSpPr>
        <p:spPr>
          <a:xfrm>
            <a:off x="323528" y="86370"/>
            <a:ext cx="6192688" cy="724942"/>
          </a:xfrm>
          <a:prstGeom prst="rect">
            <a:avLst/>
          </a:prstGeom>
          <a:solidFill>
            <a:schemeClr val="bg1"/>
          </a:solidFill>
        </p:spPr>
        <p:txBody>
          <a:bodyPr vert="horz" lIns="91440" tIns="45720" rIns="91440" bIns="45720" rtlCol="0" anchor="ctr">
            <a:normAutofit fontScale="97500" lnSpcReduction="100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200" dirty="0" smtClean="0"/>
              <a:t>Gesamtviehbesatzdichte (GVD) und Weideviehdichte (WVD)</a:t>
            </a:r>
            <a:endParaRPr lang="de-DE" sz="2200" dirty="0"/>
          </a:p>
        </p:txBody>
      </p:sp>
    </p:spTree>
    <p:extLst>
      <p:ext uri="{BB962C8B-B14F-4D97-AF65-F5344CB8AC3E}">
        <p14:creationId xmlns:p14="http://schemas.microsoft.com/office/powerpoint/2010/main" val="5992178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idx="1"/>
          </p:nvPr>
        </p:nvSpPr>
        <p:spPr>
          <a:xfrm>
            <a:off x="360000" y="1440000"/>
            <a:ext cx="8424000" cy="1728192"/>
          </a:xfrm>
        </p:spPr>
        <p:txBody>
          <a:bodyPr>
            <a:normAutofit/>
          </a:bodyPr>
          <a:lstStyle/>
          <a:p>
            <a:pPr marL="0" lvl="1" indent="0">
              <a:buNone/>
            </a:pPr>
            <a:r>
              <a:rPr lang="en-US" sz="1800" b="1" dirty="0" smtClean="0">
                <a:solidFill>
                  <a:schemeClr val="tx2">
                    <a:lumMod val="50000"/>
                  </a:schemeClr>
                </a:solidFill>
              </a:rPr>
              <a:t>WVD maximum 1.4 GVE/ha – </a:t>
            </a:r>
            <a:r>
              <a:rPr lang="en-US" sz="1800" b="1" dirty="0" err="1" smtClean="0">
                <a:solidFill>
                  <a:schemeClr val="tx2">
                    <a:lumMod val="50000"/>
                  </a:schemeClr>
                </a:solidFill>
              </a:rPr>
              <a:t>etabliert</a:t>
            </a:r>
            <a:r>
              <a:rPr lang="en-US" sz="1800" b="1" dirty="0" smtClean="0">
                <a:solidFill>
                  <a:schemeClr val="tx2">
                    <a:lumMod val="50000"/>
                  </a:schemeClr>
                </a:solidFill>
              </a:rPr>
              <a:t> in </a:t>
            </a:r>
            <a:r>
              <a:rPr lang="en-US" sz="1800" b="1" dirty="0">
                <a:solidFill>
                  <a:schemeClr val="tx2">
                    <a:lumMod val="50000"/>
                  </a:schemeClr>
                </a:solidFill>
              </a:rPr>
              <a:t>1989 (CAP</a:t>
            </a:r>
            <a:r>
              <a:rPr lang="en-US" sz="1800" b="1" dirty="0" smtClean="0">
                <a:solidFill>
                  <a:schemeClr val="tx2">
                    <a:lumMod val="50000"/>
                  </a:schemeClr>
                </a:solidFill>
              </a:rPr>
              <a:t>):</a:t>
            </a:r>
          </a:p>
          <a:p>
            <a:pPr marL="285750" lvl="1">
              <a:buFont typeface="Arial" panose="020B0604020202020204" pitchFamily="34" charset="0"/>
              <a:buChar char="•"/>
            </a:pPr>
            <a:r>
              <a:rPr lang="de-DE" sz="1600" dirty="0">
                <a:solidFill>
                  <a:schemeClr val="tx2">
                    <a:lumMod val="50000"/>
                  </a:schemeClr>
                </a:solidFill>
              </a:rPr>
              <a:t>Beschränkung der Entschädigungsleistungen für Betriebe in benachteiligten </a:t>
            </a:r>
            <a:r>
              <a:rPr lang="de-DE" sz="1600" dirty="0" smtClean="0">
                <a:solidFill>
                  <a:schemeClr val="tx2">
                    <a:lumMod val="50000"/>
                  </a:schemeClr>
                </a:solidFill>
              </a:rPr>
              <a:t>Gebieten</a:t>
            </a:r>
            <a:r>
              <a:rPr lang="en-US" sz="1600" dirty="0" smtClean="0">
                <a:solidFill>
                  <a:schemeClr val="tx2">
                    <a:lumMod val="50000"/>
                  </a:schemeClr>
                </a:solidFill>
              </a:rPr>
              <a:t>;</a:t>
            </a:r>
          </a:p>
          <a:p>
            <a:pPr marL="285750" lvl="1">
              <a:buFont typeface="Arial" panose="020B0604020202020204" pitchFamily="34" charset="0"/>
              <a:buChar char="•"/>
            </a:pPr>
            <a:r>
              <a:rPr lang="en-US" sz="1600" dirty="0">
                <a:solidFill>
                  <a:schemeClr val="tx2">
                    <a:lumMod val="50000"/>
                  </a:schemeClr>
                </a:solidFill>
              </a:rPr>
              <a:t>Definition der </a:t>
            </a:r>
            <a:r>
              <a:rPr lang="en-US" sz="1600" dirty="0" err="1">
                <a:solidFill>
                  <a:schemeClr val="tx2">
                    <a:lumMod val="50000"/>
                  </a:schemeClr>
                </a:solidFill>
              </a:rPr>
              <a:t>extensiven</a:t>
            </a:r>
            <a:r>
              <a:rPr lang="en-US" sz="1600" dirty="0">
                <a:solidFill>
                  <a:schemeClr val="tx2">
                    <a:lumMod val="50000"/>
                  </a:schemeClr>
                </a:solidFill>
              </a:rPr>
              <a:t> </a:t>
            </a:r>
            <a:r>
              <a:rPr lang="en-US" sz="1600" dirty="0" err="1">
                <a:solidFill>
                  <a:schemeClr val="tx2">
                    <a:lumMod val="50000"/>
                  </a:schemeClr>
                </a:solidFill>
              </a:rPr>
              <a:t>Tierhaltung</a:t>
            </a:r>
            <a:r>
              <a:rPr lang="en-US" sz="1600" dirty="0">
                <a:solidFill>
                  <a:schemeClr val="tx2">
                    <a:lumMod val="50000"/>
                  </a:schemeClr>
                </a:solidFill>
              </a:rPr>
              <a:t> </a:t>
            </a:r>
            <a:r>
              <a:rPr lang="en-US" sz="1600" dirty="0" smtClean="0">
                <a:solidFill>
                  <a:schemeClr val="tx2">
                    <a:lumMod val="50000"/>
                  </a:schemeClr>
                </a:solidFill>
              </a:rPr>
              <a:t>(</a:t>
            </a:r>
            <a:r>
              <a:rPr lang="en-US" sz="1600" dirty="0" err="1" smtClean="0">
                <a:solidFill>
                  <a:schemeClr val="tx2">
                    <a:lumMod val="50000"/>
                  </a:schemeClr>
                </a:solidFill>
              </a:rPr>
              <a:t>seit</a:t>
            </a:r>
            <a:r>
              <a:rPr lang="en-US" sz="1600" dirty="0" smtClean="0">
                <a:solidFill>
                  <a:schemeClr val="tx2">
                    <a:lumMod val="50000"/>
                  </a:schemeClr>
                </a:solidFill>
              </a:rPr>
              <a:t> 1992);</a:t>
            </a:r>
          </a:p>
          <a:p>
            <a:pPr marL="285750" lvl="1">
              <a:buFont typeface="Arial" panose="020B0604020202020204" pitchFamily="34" charset="0"/>
              <a:buChar char="•"/>
            </a:pPr>
            <a:r>
              <a:rPr lang="de-DE" sz="1600" dirty="0">
                <a:solidFill>
                  <a:schemeClr val="tx2">
                    <a:lumMod val="50000"/>
                  </a:schemeClr>
                </a:solidFill>
              </a:rPr>
              <a:t>Beschränkung der Förderungswürdigkeit von </a:t>
            </a:r>
            <a:r>
              <a:rPr lang="de-DE" sz="1600" dirty="0" smtClean="0">
                <a:solidFill>
                  <a:schemeClr val="tx2">
                    <a:lumMod val="50000"/>
                  </a:schemeClr>
                </a:solidFill>
              </a:rPr>
              <a:t>Extensivierungsmaßnahmen </a:t>
            </a:r>
            <a:r>
              <a:rPr lang="en-US" sz="1600" dirty="0" smtClean="0">
                <a:solidFill>
                  <a:schemeClr val="tx2">
                    <a:lumMod val="50000"/>
                  </a:schemeClr>
                </a:solidFill>
              </a:rPr>
              <a:t>(</a:t>
            </a:r>
            <a:r>
              <a:rPr lang="en-US" sz="1600" dirty="0" err="1" smtClean="0">
                <a:solidFill>
                  <a:schemeClr val="tx2">
                    <a:lumMod val="50000"/>
                  </a:schemeClr>
                </a:solidFill>
              </a:rPr>
              <a:t>Piva</a:t>
            </a:r>
            <a:r>
              <a:rPr lang="en-US" sz="1600" dirty="0" smtClean="0">
                <a:solidFill>
                  <a:schemeClr val="tx2">
                    <a:lumMod val="50000"/>
                  </a:schemeClr>
                </a:solidFill>
              </a:rPr>
              <a:t> </a:t>
            </a:r>
            <a:r>
              <a:rPr lang="en-US" sz="1600" dirty="0">
                <a:solidFill>
                  <a:schemeClr val="tx2">
                    <a:lumMod val="50000"/>
                  </a:schemeClr>
                </a:solidFill>
              </a:rPr>
              <a:t>et al. 1999</a:t>
            </a:r>
            <a:r>
              <a:rPr lang="en-US" sz="1600" dirty="0" smtClean="0">
                <a:solidFill>
                  <a:schemeClr val="tx2">
                    <a:lumMod val="50000"/>
                  </a:schemeClr>
                </a:solidFill>
              </a:rPr>
              <a:t>).</a:t>
            </a:r>
            <a:endParaRPr lang="en-GB" sz="1600" dirty="0" smtClean="0"/>
          </a:p>
          <a:p>
            <a:pPr marL="0" indent="0" algn="just">
              <a:buNone/>
            </a:pPr>
            <a:endParaRPr lang="en-GB" sz="1500" dirty="0" smtClean="0"/>
          </a:p>
        </p:txBody>
      </p:sp>
      <p:sp>
        <p:nvSpPr>
          <p:cNvPr id="7" name="Foliennummernplatzhalter 6"/>
          <p:cNvSpPr>
            <a:spLocks noGrp="1"/>
          </p:cNvSpPr>
          <p:nvPr>
            <p:ph type="sldNum" sz="quarter" idx="12"/>
          </p:nvPr>
        </p:nvSpPr>
        <p:spPr/>
        <p:txBody>
          <a:bodyPr/>
          <a:lstStyle/>
          <a:p>
            <a:fld id="{94C51DEF-A0F2-436A-B446-D206BED377C1}" type="slidenum">
              <a:rPr lang="de-DE" smtClean="0"/>
              <a:pPr/>
              <a:t>15</a:t>
            </a:fld>
            <a:endParaRPr lang="de-DE" dirty="0"/>
          </a:p>
        </p:txBody>
      </p:sp>
      <p:sp>
        <p:nvSpPr>
          <p:cNvPr id="9" name="TextBox 8"/>
          <p:cNvSpPr txBox="1"/>
          <p:nvPr/>
        </p:nvSpPr>
        <p:spPr>
          <a:xfrm>
            <a:off x="251519" y="3060000"/>
            <a:ext cx="8624537" cy="830997"/>
          </a:xfrm>
          <a:prstGeom prst="rect">
            <a:avLst/>
          </a:prstGeom>
          <a:ln w="19050"/>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just"/>
            <a:r>
              <a:rPr lang="en-GB" sz="1600" b="1" dirty="0" err="1" smtClean="0">
                <a:solidFill>
                  <a:schemeClr val="accent2">
                    <a:lumMod val="75000"/>
                  </a:schemeClr>
                </a:solidFill>
                <a:latin typeface="Arial" panose="020B0604020202020204" pitchFamily="34" charset="0"/>
                <a:cs typeface="Arial" panose="020B0604020202020204" pitchFamily="34" charset="0"/>
              </a:rPr>
              <a:t>Nationale</a:t>
            </a:r>
            <a:r>
              <a:rPr lang="en-GB" sz="1600" b="1" dirty="0" smtClean="0">
                <a:solidFill>
                  <a:schemeClr val="accent2">
                    <a:lumMod val="75000"/>
                  </a:schemeClr>
                </a:solidFill>
                <a:latin typeface="Arial" panose="020B0604020202020204" pitchFamily="34" charset="0"/>
                <a:cs typeface="Arial" panose="020B0604020202020204" pitchFamily="34" charset="0"/>
              </a:rPr>
              <a:t> Programme der </a:t>
            </a:r>
            <a:r>
              <a:rPr lang="en-GB" sz="1600" b="1" dirty="0" err="1" smtClean="0">
                <a:solidFill>
                  <a:schemeClr val="accent2">
                    <a:lumMod val="75000"/>
                  </a:schemeClr>
                </a:solidFill>
                <a:latin typeface="Arial" panose="020B0604020202020204" pitchFamily="34" charset="0"/>
                <a:cs typeface="Arial" panose="020B0604020202020204" pitchFamily="34" charset="0"/>
              </a:rPr>
              <a:t>Mitgliedstaaten</a:t>
            </a:r>
            <a:r>
              <a:rPr lang="en-GB" sz="1600" b="1" dirty="0" smtClean="0">
                <a:solidFill>
                  <a:schemeClr val="accent2">
                    <a:lumMod val="75000"/>
                  </a:schemeClr>
                </a:solidFill>
                <a:latin typeface="Arial" panose="020B0604020202020204" pitchFamily="34" charset="0"/>
                <a:cs typeface="Arial" panose="020B0604020202020204" pitchFamily="34" charset="0"/>
              </a:rPr>
              <a:t> </a:t>
            </a:r>
            <a:r>
              <a:rPr lang="en-GB" sz="1600" b="1" dirty="0" err="1" smtClean="0">
                <a:solidFill>
                  <a:schemeClr val="accent2">
                    <a:lumMod val="75000"/>
                  </a:schemeClr>
                </a:solidFill>
                <a:latin typeface="Arial" panose="020B0604020202020204" pitchFamily="34" charset="0"/>
                <a:cs typeface="Arial" panose="020B0604020202020204" pitchFamily="34" charset="0"/>
              </a:rPr>
              <a:t>zur</a:t>
            </a:r>
            <a:r>
              <a:rPr lang="en-GB" sz="1600" b="1" dirty="0" smtClean="0">
                <a:solidFill>
                  <a:schemeClr val="accent2">
                    <a:lumMod val="75000"/>
                  </a:schemeClr>
                </a:solidFill>
                <a:latin typeface="Arial" panose="020B0604020202020204" pitchFamily="34" charset="0"/>
                <a:cs typeface="Arial" panose="020B0604020202020204" pitchFamily="34" charset="0"/>
              </a:rPr>
              <a:t> </a:t>
            </a:r>
            <a:r>
              <a:rPr lang="en-GB" sz="1600" b="1" dirty="0" err="1" smtClean="0">
                <a:solidFill>
                  <a:schemeClr val="accent2">
                    <a:lumMod val="75000"/>
                  </a:schemeClr>
                </a:solidFill>
                <a:latin typeface="Arial" panose="020B0604020202020204" pitchFamily="34" charset="0"/>
                <a:cs typeface="Arial" panose="020B0604020202020204" pitchFamily="34" charset="0"/>
              </a:rPr>
              <a:t>Entwicklung</a:t>
            </a:r>
            <a:r>
              <a:rPr lang="en-GB" sz="1600" b="1" dirty="0" smtClean="0">
                <a:solidFill>
                  <a:schemeClr val="accent2">
                    <a:lumMod val="75000"/>
                  </a:schemeClr>
                </a:solidFill>
                <a:latin typeface="Arial" panose="020B0604020202020204" pitchFamily="34" charset="0"/>
                <a:cs typeface="Arial" panose="020B0604020202020204" pitchFamily="34" charset="0"/>
              </a:rPr>
              <a:t> des </a:t>
            </a:r>
            <a:r>
              <a:rPr lang="en-GB" sz="1600" b="1" dirty="0" err="1" smtClean="0">
                <a:solidFill>
                  <a:schemeClr val="accent2">
                    <a:lumMod val="75000"/>
                  </a:schemeClr>
                </a:solidFill>
                <a:latin typeface="Arial" panose="020B0604020202020204" pitchFamily="34" charset="0"/>
                <a:cs typeface="Arial" panose="020B0604020202020204" pitchFamily="34" charset="0"/>
              </a:rPr>
              <a:t>ländlichen</a:t>
            </a:r>
            <a:r>
              <a:rPr lang="en-GB" sz="1600" b="1" dirty="0" smtClean="0">
                <a:solidFill>
                  <a:schemeClr val="accent2">
                    <a:lumMod val="75000"/>
                  </a:schemeClr>
                </a:solidFill>
                <a:latin typeface="Arial" panose="020B0604020202020204" pitchFamily="34" charset="0"/>
                <a:cs typeface="Arial" panose="020B0604020202020204" pitchFamily="34" charset="0"/>
              </a:rPr>
              <a:t> </a:t>
            </a:r>
            <a:r>
              <a:rPr lang="en-GB" sz="1600" b="1" dirty="0" err="1" smtClean="0">
                <a:solidFill>
                  <a:schemeClr val="accent2">
                    <a:lumMod val="75000"/>
                  </a:schemeClr>
                </a:solidFill>
                <a:latin typeface="Arial" panose="020B0604020202020204" pitchFamily="34" charset="0"/>
                <a:cs typeface="Arial" panose="020B0604020202020204" pitchFamily="34" charset="0"/>
              </a:rPr>
              <a:t>Raums</a:t>
            </a:r>
            <a:r>
              <a:rPr lang="en-GB" sz="1600" b="1" dirty="0" smtClean="0">
                <a:solidFill>
                  <a:schemeClr val="accent2">
                    <a:lumMod val="75000"/>
                  </a:schemeClr>
                </a:solidFill>
                <a:latin typeface="Arial" panose="020B0604020202020204" pitchFamily="34" charset="0"/>
                <a:cs typeface="Arial" panose="020B0604020202020204" pitchFamily="34" charset="0"/>
              </a:rPr>
              <a:t> </a:t>
            </a:r>
            <a:r>
              <a:rPr lang="en-GB" sz="1600" dirty="0" err="1" smtClean="0">
                <a:solidFill>
                  <a:schemeClr val="accent2">
                    <a:lumMod val="75000"/>
                  </a:schemeClr>
                </a:solidFill>
                <a:latin typeface="Arial" panose="020B0604020202020204" pitchFamily="34" charset="0"/>
                <a:cs typeface="Arial" panose="020B0604020202020204" pitchFamily="34" charset="0"/>
              </a:rPr>
              <a:t>mit</a:t>
            </a:r>
            <a:r>
              <a:rPr lang="en-GB" sz="1600" dirty="0" smtClean="0">
                <a:solidFill>
                  <a:schemeClr val="accent2">
                    <a:lumMod val="75000"/>
                  </a:schemeClr>
                </a:solidFill>
                <a:latin typeface="Arial" panose="020B0604020202020204" pitchFamily="34" charset="0"/>
                <a:cs typeface="Arial" panose="020B0604020202020204" pitchFamily="34" charset="0"/>
              </a:rPr>
              <a:t> </a:t>
            </a:r>
            <a:r>
              <a:rPr lang="en-GB" sz="1600" b="1" dirty="0" err="1" smtClean="0">
                <a:solidFill>
                  <a:schemeClr val="accent2">
                    <a:lumMod val="75000"/>
                  </a:schemeClr>
                </a:solidFill>
                <a:latin typeface="Arial" panose="020B0604020202020204" pitchFamily="34" charset="0"/>
                <a:cs typeface="Arial" panose="020B0604020202020204" pitchFamily="34" charset="0"/>
              </a:rPr>
              <a:t>ehrgeizigen</a:t>
            </a:r>
            <a:r>
              <a:rPr lang="en-GB" sz="1600" b="1" dirty="0" smtClean="0">
                <a:solidFill>
                  <a:schemeClr val="accent2">
                    <a:lumMod val="75000"/>
                  </a:schemeClr>
                </a:solidFill>
                <a:latin typeface="Arial" panose="020B0604020202020204" pitchFamily="34" charset="0"/>
                <a:cs typeface="Arial" panose="020B0604020202020204" pitchFamily="34" charset="0"/>
              </a:rPr>
              <a:t> </a:t>
            </a:r>
            <a:r>
              <a:rPr lang="en-GB" sz="1600" b="1" dirty="0" err="1" smtClean="0">
                <a:solidFill>
                  <a:schemeClr val="accent2">
                    <a:lumMod val="75000"/>
                  </a:schemeClr>
                </a:solidFill>
                <a:latin typeface="Arial" panose="020B0604020202020204" pitchFamily="34" charset="0"/>
                <a:cs typeface="Arial" panose="020B0604020202020204" pitchFamily="34" charset="0"/>
              </a:rPr>
              <a:t>Grenzen</a:t>
            </a:r>
            <a:r>
              <a:rPr lang="en-GB" sz="1600" b="1" dirty="0" smtClean="0">
                <a:solidFill>
                  <a:schemeClr val="accent2">
                    <a:lumMod val="75000"/>
                  </a:schemeClr>
                </a:solidFill>
                <a:latin typeface="Arial" panose="020B0604020202020204" pitchFamily="34" charset="0"/>
                <a:cs typeface="Arial" panose="020B0604020202020204" pitchFamily="34" charset="0"/>
              </a:rPr>
              <a:t> </a:t>
            </a:r>
            <a:r>
              <a:rPr lang="en-GB" sz="1600" dirty="0" err="1" smtClean="0">
                <a:solidFill>
                  <a:schemeClr val="accent2">
                    <a:lumMod val="75000"/>
                  </a:schemeClr>
                </a:solidFill>
                <a:latin typeface="Arial" panose="020B0604020202020204" pitchFamily="34" charset="0"/>
                <a:cs typeface="Arial" panose="020B0604020202020204" pitchFamily="34" charset="0"/>
              </a:rPr>
              <a:t>für</a:t>
            </a:r>
            <a:r>
              <a:rPr lang="en-GB" sz="1600" dirty="0" smtClean="0">
                <a:solidFill>
                  <a:schemeClr val="accent2">
                    <a:lumMod val="75000"/>
                  </a:schemeClr>
                </a:solidFill>
                <a:latin typeface="Arial" panose="020B0604020202020204" pitchFamily="34" charset="0"/>
                <a:cs typeface="Arial" panose="020B0604020202020204" pitchFamily="34" charset="0"/>
              </a:rPr>
              <a:t> die </a:t>
            </a:r>
            <a:r>
              <a:rPr lang="en-GB" sz="1600" dirty="0" err="1" smtClean="0">
                <a:solidFill>
                  <a:schemeClr val="accent2">
                    <a:lumMod val="75000"/>
                  </a:schemeClr>
                </a:solidFill>
                <a:latin typeface="Arial" panose="020B0604020202020204" pitchFamily="34" charset="0"/>
                <a:cs typeface="Arial" panose="020B0604020202020204" pitchFamily="34" charset="0"/>
              </a:rPr>
              <a:t>Unterstützung</a:t>
            </a:r>
            <a:r>
              <a:rPr lang="en-GB" sz="1600" dirty="0" smtClean="0">
                <a:solidFill>
                  <a:schemeClr val="accent2">
                    <a:lumMod val="75000"/>
                  </a:schemeClr>
                </a:solidFill>
                <a:latin typeface="Arial" panose="020B0604020202020204" pitchFamily="34" charset="0"/>
                <a:cs typeface="Arial" panose="020B0604020202020204" pitchFamily="34" charset="0"/>
              </a:rPr>
              <a:t> der </a:t>
            </a:r>
            <a:r>
              <a:rPr lang="en-GB" sz="1600" b="1" dirty="0" smtClean="0">
                <a:solidFill>
                  <a:schemeClr val="accent2">
                    <a:lumMod val="75000"/>
                  </a:schemeClr>
                </a:solidFill>
                <a:latin typeface="Arial" panose="020B0604020202020204" pitchFamily="34" charset="0"/>
                <a:cs typeface="Arial" panose="020B0604020202020204" pitchFamily="34" charset="0"/>
              </a:rPr>
              <a:t>HNV-</a:t>
            </a:r>
            <a:r>
              <a:rPr lang="en-GB" sz="1600" b="1" dirty="0" err="1" smtClean="0">
                <a:solidFill>
                  <a:schemeClr val="accent2">
                    <a:lumMod val="75000"/>
                  </a:schemeClr>
                </a:solidFill>
                <a:latin typeface="Arial" panose="020B0604020202020204" pitchFamily="34" charset="0"/>
                <a:cs typeface="Arial" panose="020B0604020202020204" pitchFamily="34" charset="0"/>
              </a:rPr>
              <a:t>Landwirtschaft</a:t>
            </a:r>
            <a:r>
              <a:rPr lang="en-GB" sz="1600" b="1" dirty="0" smtClean="0">
                <a:solidFill>
                  <a:schemeClr val="accent2">
                    <a:lumMod val="75000"/>
                  </a:schemeClr>
                </a:solidFill>
                <a:latin typeface="Arial" panose="020B0604020202020204" pitchFamily="34" charset="0"/>
                <a:cs typeface="Arial" panose="020B0604020202020204" pitchFamily="34" charset="0"/>
              </a:rPr>
              <a:t> </a:t>
            </a:r>
            <a:r>
              <a:rPr lang="en-GB" sz="1600" dirty="0" err="1" smtClean="0">
                <a:solidFill>
                  <a:schemeClr val="accent2">
                    <a:lumMod val="75000"/>
                  </a:schemeClr>
                </a:solidFill>
                <a:latin typeface="Arial" panose="020B0604020202020204" pitchFamily="34" charset="0"/>
                <a:cs typeface="Arial" panose="020B0604020202020204" pitchFamily="34" charset="0"/>
              </a:rPr>
              <a:t>innerhalb</a:t>
            </a:r>
            <a:r>
              <a:rPr lang="en-GB" sz="1600" dirty="0" smtClean="0">
                <a:solidFill>
                  <a:schemeClr val="accent2">
                    <a:lumMod val="75000"/>
                  </a:schemeClr>
                </a:solidFill>
                <a:latin typeface="Arial" panose="020B0604020202020204" pitchFamily="34" charset="0"/>
                <a:cs typeface="Arial" panose="020B0604020202020204" pitchFamily="34" charset="0"/>
              </a:rPr>
              <a:t> und </a:t>
            </a:r>
            <a:r>
              <a:rPr lang="en-GB" sz="1600" dirty="0" err="1" smtClean="0">
                <a:solidFill>
                  <a:schemeClr val="accent2">
                    <a:lumMod val="75000"/>
                  </a:schemeClr>
                </a:solidFill>
                <a:latin typeface="Arial" panose="020B0604020202020204" pitchFamily="34" charset="0"/>
                <a:cs typeface="Arial" panose="020B0604020202020204" pitchFamily="34" charset="0"/>
              </a:rPr>
              <a:t>außerhalb</a:t>
            </a:r>
            <a:r>
              <a:rPr lang="en-GB" sz="1600" dirty="0" smtClean="0">
                <a:solidFill>
                  <a:schemeClr val="accent2">
                    <a:lumMod val="75000"/>
                  </a:schemeClr>
                </a:solidFill>
                <a:latin typeface="Arial" panose="020B0604020202020204" pitchFamily="34" charset="0"/>
                <a:cs typeface="Arial" panose="020B0604020202020204" pitchFamily="34" charset="0"/>
              </a:rPr>
              <a:t> von </a:t>
            </a:r>
            <a:r>
              <a:rPr lang="en-GB" sz="1600" b="1" dirty="0" smtClean="0">
                <a:solidFill>
                  <a:schemeClr val="accent2">
                    <a:lumMod val="75000"/>
                  </a:schemeClr>
                </a:solidFill>
                <a:latin typeface="Arial" panose="020B0604020202020204" pitchFamily="34" charset="0"/>
                <a:cs typeface="Arial" panose="020B0604020202020204" pitchFamily="34" charset="0"/>
              </a:rPr>
              <a:t>Natura 2000 </a:t>
            </a:r>
            <a:r>
              <a:rPr lang="en-GB" sz="1600" b="1" dirty="0" err="1" smtClean="0">
                <a:solidFill>
                  <a:schemeClr val="accent2">
                    <a:lumMod val="75000"/>
                  </a:schemeClr>
                </a:solidFill>
                <a:latin typeface="Arial" panose="020B0604020202020204" pitchFamily="34" charset="0"/>
                <a:cs typeface="Arial" panose="020B0604020202020204" pitchFamily="34" charset="0"/>
              </a:rPr>
              <a:t>Gebieten</a:t>
            </a:r>
            <a:r>
              <a:rPr lang="en-GB" sz="1600" dirty="0" smtClean="0">
                <a:solidFill>
                  <a:schemeClr val="accent2">
                    <a:lumMod val="75000"/>
                  </a:schemeClr>
                </a:solidFill>
                <a:latin typeface="Arial" panose="020B0604020202020204" pitchFamily="34" charset="0"/>
                <a:cs typeface="Arial" panose="020B0604020202020204" pitchFamily="34" charset="0"/>
              </a:rPr>
              <a:t>.</a:t>
            </a:r>
            <a:endParaRPr lang="en-GB" sz="1600" dirty="0">
              <a:solidFill>
                <a:schemeClr val="accent2">
                  <a:lumMod val="75000"/>
                </a:schemeClr>
              </a:solidFill>
              <a:latin typeface="Arial" panose="020B0604020202020204" pitchFamily="34" charset="0"/>
              <a:cs typeface="Arial" panose="020B0604020202020204" pitchFamily="34" charset="0"/>
            </a:endParaRPr>
          </a:p>
        </p:txBody>
      </p:sp>
      <p:sp>
        <p:nvSpPr>
          <p:cNvPr id="4" name="TextBox 3"/>
          <p:cNvSpPr txBox="1"/>
          <p:nvPr/>
        </p:nvSpPr>
        <p:spPr>
          <a:xfrm>
            <a:off x="256926" y="4266925"/>
            <a:ext cx="3090937" cy="1015663"/>
          </a:xfrm>
          <a:prstGeom prst="rect">
            <a:avLst/>
          </a:prstGeom>
          <a:ln w="19050"/>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pt-PT" sz="1500" b="1" dirty="0" smtClean="0">
                <a:latin typeface="Arial" panose="020B0604020202020204" pitchFamily="34" charset="0"/>
                <a:cs typeface="Arial" panose="020B0604020202020204" pitchFamily="34" charset="0"/>
              </a:rPr>
              <a:t>Frankreich </a:t>
            </a:r>
            <a:r>
              <a:rPr lang="en-GB" sz="1500" b="1" dirty="0" smtClean="0">
                <a:latin typeface="Arial" panose="020B0604020202020204" pitchFamily="34" charset="0"/>
                <a:cs typeface="Arial" panose="020B0604020202020204" pitchFamily="34" charset="0"/>
              </a:rPr>
              <a:t>(</a:t>
            </a:r>
            <a:r>
              <a:rPr lang="en-GB" sz="1500" b="1" dirty="0">
                <a:latin typeface="Arial" panose="020B0604020202020204" pitchFamily="34" charset="0"/>
                <a:cs typeface="Arial" panose="020B0604020202020204" pitchFamily="34" charset="0"/>
              </a:rPr>
              <a:t>Boccaccio et al. 2009)</a:t>
            </a:r>
            <a:r>
              <a:rPr lang="pt-PT" sz="1500" b="1" dirty="0" smtClean="0">
                <a:latin typeface="Arial" panose="020B0604020202020204" pitchFamily="34" charset="0"/>
                <a:cs typeface="Arial" panose="020B0604020202020204" pitchFamily="34" charset="0"/>
              </a:rPr>
              <a:t>: </a:t>
            </a:r>
          </a:p>
          <a:p>
            <a:r>
              <a:rPr lang="pt-PT" sz="1500" dirty="0" smtClean="0">
                <a:latin typeface="Arial" panose="020B0604020202020204" pitchFamily="34" charset="0"/>
                <a:cs typeface="Arial" panose="020B0604020202020204" pitchFamily="34" charset="0"/>
              </a:rPr>
              <a:t>Min. WVD - </a:t>
            </a:r>
            <a:r>
              <a:rPr lang="en-GB" sz="1500" dirty="0" smtClean="0">
                <a:latin typeface="Arial" panose="020B0604020202020204" pitchFamily="34" charset="0"/>
                <a:cs typeface="Arial" panose="020B0604020202020204" pitchFamily="34" charset="0"/>
              </a:rPr>
              <a:t>0.1 </a:t>
            </a:r>
            <a:r>
              <a:rPr lang="en-GB" sz="1500" dirty="0" err="1" smtClean="0">
                <a:latin typeface="Arial" panose="020B0604020202020204" pitchFamily="34" charset="0"/>
                <a:cs typeface="Arial" panose="020B0604020202020204" pitchFamily="34" charset="0"/>
              </a:rPr>
              <a:t>bis</a:t>
            </a:r>
            <a:r>
              <a:rPr lang="en-GB" sz="1500" dirty="0" smtClean="0">
                <a:latin typeface="Arial" panose="020B0604020202020204" pitchFamily="34" charset="0"/>
                <a:cs typeface="Arial" panose="020B0604020202020204" pitchFamily="34" charset="0"/>
              </a:rPr>
              <a:t> </a:t>
            </a:r>
            <a:r>
              <a:rPr lang="en-GB" sz="1500" dirty="0">
                <a:latin typeface="Arial" panose="020B0604020202020204" pitchFamily="34" charset="0"/>
                <a:cs typeface="Arial" panose="020B0604020202020204" pitchFamily="34" charset="0"/>
              </a:rPr>
              <a:t>0.35 </a:t>
            </a:r>
            <a:r>
              <a:rPr lang="en-GB" sz="1500" dirty="0" smtClean="0">
                <a:latin typeface="Arial" panose="020B0604020202020204" pitchFamily="34" charset="0"/>
                <a:cs typeface="Arial" panose="020B0604020202020204" pitchFamily="34" charset="0"/>
              </a:rPr>
              <a:t>GVE/ha</a:t>
            </a:r>
          </a:p>
          <a:p>
            <a:r>
              <a:rPr lang="en-GB" sz="1500" dirty="0" smtClean="0">
                <a:latin typeface="Arial" panose="020B0604020202020204" pitchFamily="34" charset="0"/>
                <a:cs typeface="Arial" panose="020B0604020202020204" pitchFamily="34" charset="0"/>
              </a:rPr>
              <a:t>Max. WVD - </a:t>
            </a:r>
            <a:r>
              <a:rPr lang="en-GB" sz="1500" dirty="0">
                <a:latin typeface="Arial" panose="020B0604020202020204" pitchFamily="34" charset="0"/>
                <a:cs typeface="Arial" panose="020B0604020202020204" pitchFamily="34" charset="0"/>
              </a:rPr>
              <a:t>1.6 </a:t>
            </a:r>
            <a:r>
              <a:rPr lang="en-GB" sz="1500" dirty="0" err="1" smtClean="0">
                <a:latin typeface="Arial" panose="020B0604020202020204" pitchFamily="34" charset="0"/>
                <a:cs typeface="Arial" panose="020B0604020202020204" pitchFamily="34" charset="0"/>
              </a:rPr>
              <a:t>bis</a:t>
            </a:r>
            <a:r>
              <a:rPr lang="en-GB" sz="1500" dirty="0" smtClean="0">
                <a:latin typeface="Arial" panose="020B0604020202020204" pitchFamily="34" charset="0"/>
                <a:cs typeface="Arial" panose="020B0604020202020204" pitchFamily="34" charset="0"/>
              </a:rPr>
              <a:t> </a:t>
            </a:r>
            <a:r>
              <a:rPr lang="en-GB" sz="1500" dirty="0">
                <a:latin typeface="Arial" panose="020B0604020202020204" pitchFamily="34" charset="0"/>
                <a:cs typeface="Arial" panose="020B0604020202020204" pitchFamily="34" charset="0"/>
              </a:rPr>
              <a:t>2 </a:t>
            </a:r>
            <a:r>
              <a:rPr lang="en-GB" sz="1500" dirty="0" smtClean="0">
                <a:latin typeface="Arial" panose="020B0604020202020204" pitchFamily="34" charset="0"/>
                <a:cs typeface="Arial" panose="020B0604020202020204" pitchFamily="34" charset="0"/>
              </a:rPr>
              <a:t>GVE/ha</a:t>
            </a:r>
            <a:endParaRPr lang="pt-PT" sz="1500" dirty="0">
              <a:latin typeface="Arial" panose="020B0604020202020204" pitchFamily="34" charset="0"/>
              <a:cs typeface="Arial" panose="020B0604020202020204" pitchFamily="34" charset="0"/>
            </a:endParaRPr>
          </a:p>
        </p:txBody>
      </p:sp>
      <p:sp>
        <p:nvSpPr>
          <p:cNvPr id="12" name="TextBox 11"/>
          <p:cNvSpPr txBox="1"/>
          <p:nvPr/>
        </p:nvSpPr>
        <p:spPr>
          <a:xfrm>
            <a:off x="3619473" y="4266925"/>
            <a:ext cx="5256584" cy="1015663"/>
          </a:xfrm>
          <a:prstGeom prst="rect">
            <a:avLst/>
          </a:prstGeom>
          <a:ln w="19050"/>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pt-PT" sz="1500" b="1" dirty="0" smtClean="0">
                <a:latin typeface="Arial" panose="020B0604020202020204" pitchFamily="34" charset="0"/>
                <a:cs typeface="Arial" panose="020B0604020202020204" pitchFamily="34" charset="0"/>
              </a:rPr>
              <a:t>New </a:t>
            </a:r>
            <a:r>
              <a:rPr lang="en-GB" sz="1500" b="1" dirty="0" smtClean="0">
                <a:latin typeface="Arial" panose="020B0604020202020204" pitchFamily="34" charset="0"/>
                <a:cs typeface="Arial" panose="020B0604020202020204" pitchFamily="34" charset="0"/>
              </a:rPr>
              <a:t>Forest</a:t>
            </a:r>
            <a:r>
              <a:rPr lang="pt-PT" sz="1500" b="1" dirty="0" smtClean="0">
                <a:latin typeface="Arial" panose="020B0604020202020204" pitchFamily="34" charset="0"/>
                <a:cs typeface="Arial" panose="020B0604020202020204" pitchFamily="34" charset="0"/>
              </a:rPr>
              <a:t> (UK) </a:t>
            </a:r>
            <a:r>
              <a:rPr lang="en-GB" sz="1500" b="1" dirty="0" err="1" smtClean="0">
                <a:latin typeface="Arial" panose="020B0604020202020204" pitchFamily="34" charset="0"/>
                <a:cs typeface="Arial" panose="020B0604020202020204" pitchFamily="34" charset="0"/>
              </a:rPr>
              <a:t>Holz-Wiesen</a:t>
            </a:r>
            <a:r>
              <a:rPr lang="en-GB" sz="1500" b="1" dirty="0" smtClean="0">
                <a:latin typeface="Arial" panose="020B0604020202020204" pitchFamily="34" charset="0"/>
                <a:cs typeface="Arial" panose="020B0604020202020204" pitchFamily="34" charset="0"/>
              </a:rPr>
              <a:t> </a:t>
            </a:r>
            <a:r>
              <a:rPr lang="en-GB" sz="1500" b="1" dirty="0" err="1" smtClean="0">
                <a:latin typeface="Arial" panose="020B0604020202020204" pitchFamily="34" charset="0"/>
                <a:cs typeface="Arial" panose="020B0604020202020204" pitchFamily="34" charset="0"/>
              </a:rPr>
              <a:t>Systeme</a:t>
            </a:r>
            <a:r>
              <a:rPr lang="en-GB" sz="1500" b="1" dirty="0" smtClean="0">
                <a:latin typeface="Arial" panose="020B0604020202020204" pitchFamily="34" charset="0"/>
                <a:cs typeface="Arial" panose="020B0604020202020204" pitchFamily="34" charset="0"/>
              </a:rPr>
              <a:t> (</a:t>
            </a:r>
            <a:r>
              <a:rPr lang="en-GB" sz="1500" b="1" dirty="0">
                <a:latin typeface="Arial" panose="020B0604020202020204" pitchFamily="34" charset="0"/>
                <a:cs typeface="Arial" panose="020B0604020202020204" pitchFamily="34" charset="0"/>
              </a:rPr>
              <a:t>Mountford </a:t>
            </a:r>
            <a:r>
              <a:rPr lang="en-GB" sz="1500" b="1" dirty="0" smtClean="0">
                <a:latin typeface="Arial" panose="020B0604020202020204" pitchFamily="34" charset="0"/>
                <a:cs typeface="Arial" panose="020B0604020202020204" pitchFamily="34" charset="0"/>
              </a:rPr>
              <a:t>und </a:t>
            </a:r>
            <a:r>
              <a:rPr lang="en-GB" sz="1500" b="1" dirty="0" err="1">
                <a:latin typeface="Arial" panose="020B0604020202020204" pitchFamily="34" charset="0"/>
                <a:cs typeface="Arial" panose="020B0604020202020204" pitchFamily="34" charset="0"/>
              </a:rPr>
              <a:t>Peterken</a:t>
            </a:r>
            <a:r>
              <a:rPr lang="en-GB" sz="1500" b="1" dirty="0">
                <a:latin typeface="Arial" panose="020B0604020202020204" pitchFamily="34" charset="0"/>
                <a:cs typeface="Arial" panose="020B0604020202020204" pitchFamily="34" charset="0"/>
              </a:rPr>
              <a:t> 2003, </a:t>
            </a:r>
            <a:r>
              <a:rPr lang="en-GB" sz="1500" b="1" dirty="0" err="1">
                <a:latin typeface="Arial" panose="020B0604020202020204" pitchFamily="34" charset="0"/>
                <a:cs typeface="Arial" panose="020B0604020202020204" pitchFamily="34" charset="0"/>
              </a:rPr>
              <a:t>Plieninger</a:t>
            </a:r>
            <a:r>
              <a:rPr lang="en-GB" sz="1500" b="1" dirty="0">
                <a:latin typeface="Arial" panose="020B0604020202020204" pitchFamily="34" charset="0"/>
                <a:cs typeface="Arial" panose="020B0604020202020204" pitchFamily="34" charset="0"/>
              </a:rPr>
              <a:t> et al. 2015)</a:t>
            </a:r>
            <a:r>
              <a:rPr lang="pt-PT" sz="1500" b="1" dirty="0" smtClean="0">
                <a:latin typeface="Arial" panose="020B0604020202020204" pitchFamily="34" charset="0"/>
                <a:cs typeface="Arial" panose="020B0604020202020204" pitchFamily="34" charset="0"/>
              </a:rPr>
              <a:t>: </a:t>
            </a:r>
          </a:p>
          <a:p>
            <a:r>
              <a:rPr lang="en-GB" sz="1500" dirty="0" smtClean="0">
                <a:latin typeface="Arial" panose="020B0604020202020204" pitchFamily="34" charset="0"/>
                <a:cs typeface="Arial" panose="020B0604020202020204" pitchFamily="34" charset="0"/>
              </a:rPr>
              <a:t>Max. WVD - 0.3 (Rind), 0.15 (Pony) </a:t>
            </a:r>
            <a:r>
              <a:rPr lang="en-GB" sz="1500" dirty="0">
                <a:latin typeface="Arial" panose="020B0604020202020204" pitchFamily="34" charset="0"/>
                <a:cs typeface="Arial" panose="020B0604020202020204" pitchFamily="34" charset="0"/>
              </a:rPr>
              <a:t>u</a:t>
            </a:r>
            <a:r>
              <a:rPr lang="en-GB" sz="1500" dirty="0" smtClean="0">
                <a:latin typeface="Arial" panose="020B0604020202020204" pitchFamily="34" charset="0"/>
                <a:cs typeface="Arial" panose="020B0604020202020204" pitchFamily="34" charset="0"/>
              </a:rPr>
              <a:t>nd 0.45 (</a:t>
            </a:r>
            <a:r>
              <a:rPr lang="en-GB" sz="1500" dirty="0" err="1" smtClean="0">
                <a:latin typeface="Arial" panose="020B0604020202020204" pitchFamily="34" charset="0"/>
                <a:cs typeface="Arial" panose="020B0604020202020204" pitchFamily="34" charset="0"/>
              </a:rPr>
              <a:t>HIrsch</a:t>
            </a:r>
            <a:r>
              <a:rPr lang="en-GB" sz="1500" dirty="0" smtClean="0">
                <a:latin typeface="Arial" panose="020B0604020202020204" pitchFamily="34" charset="0"/>
                <a:cs typeface="Arial" panose="020B0604020202020204" pitchFamily="34" charset="0"/>
              </a:rPr>
              <a:t>) GVE/ha/</a:t>
            </a:r>
            <a:r>
              <a:rPr lang="en-GB" sz="1500" dirty="0" err="1" smtClean="0">
                <a:latin typeface="Arial" panose="020B0604020202020204" pitchFamily="34" charset="0"/>
                <a:cs typeface="Arial" panose="020B0604020202020204" pitchFamily="34" charset="0"/>
              </a:rPr>
              <a:t>Jahr</a:t>
            </a:r>
            <a:endParaRPr lang="pt-PT" sz="1500" dirty="0">
              <a:latin typeface="Arial" panose="020B0604020202020204" pitchFamily="34" charset="0"/>
              <a:cs typeface="Arial" panose="020B0604020202020204" pitchFamily="34" charset="0"/>
            </a:endParaRPr>
          </a:p>
        </p:txBody>
      </p:sp>
      <p:sp>
        <p:nvSpPr>
          <p:cNvPr id="13" name="TextBox 12"/>
          <p:cNvSpPr txBox="1"/>
          <p:nvPr/>
        </p:nvSpPr>
        <p:spPr>
          <a:xfrm>
            <a:off x="256926" y="5343616"/>
            <a:ext cx="4099049" cy="784830"/>
          </a:xfrm>
          <a:prstGeom prst="rect">
            <a:avLst/>
          </a:prstGeom>
          <a:ln w="19050"/>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GB" sz="1500" b="1" dirty="0">
                <a:latin typeface="Arial" panose="020B0604020202020204" pitchFamily="34" charset="0"/>
                <a:cs typeface="Arial" panose="020B0604020202020204" pitchFamily="34" charset="0"/>
              </a:rPr>
              <a:t>M</a:t>
            </a:r>
            <a:r>
              <a:rPr lang="pt-PT" sz="1500" b="1" dirty="0">
                <a:latin typeface="Arial" panose="020B0604020202020204" pitchFamily="34" charset="0"/>
                <a:cs typeface="Arial" panose="020B0604020202020204" pitchFamily="34" charset="0"/>
              </a:rPr>
              <a:t>ontado</a:t>
            </a:r>
            <a:r>
              <a:rPr lang="en-GB" sz="1500" b="1" dirty="0" err="1">
                <a:latin typeface="Arial" panose="020B0604020202020204" pitchFamily="34" charset="0"/>
                <a:cs typeface="Arial" panose="020B0604020202020204" pitchFamily="34" charset="0"/>
              </a:rPr>
              <a:t>systeme</a:t>
            </a:r>
            <a:r>
              <a:rPr lang="en-GB" sz="1500" b="1" dirty="0">
                <a:latin typeface="Arial" panose="020B0604020202020204" pitchFamily="34" charset="0"/>
                <a:cs typeface="Arial" panose="020B0604020202020204" pitchFamily="34" charset="0"/>
              </a:rPr>
              <a:t> </a:t>
            </a:r>
            <a:r>
              <a:rPr lang="en-GB" sz="1500" b="1" dirty="0" err="1" smtClean="0">
                <a:latin typeface="Arial" panose="020B0604020202020204" pitchFamily="34" charset="0"/>
                <a:cs typeface="Arial" panose="020B0604020202020204" pitchFamily="34" charset="0"/>
              </a:rPr>
              <a:t>südliches</a:t>
            </a:r>
            <a:r>
              <a:rPr lang="en-GB" sz="1500" b="1" dirty="0" smtClean="0">
                <a:latin typeface="Arial" panose="020B0604020202020204" pitchFamily="34" charset="0"/>
                <a:cs typeface="Arial" panose="020B0604020202020204" pitchFamily="34" charset="0"/>
              </a:rPr>
              <a:t> Portugal (</a:t>
            </a:r>
            <a:r>
              <a:rPr lang="pt-PT" sz="1500" b="1" dirty="0" smtClean="0">
                <a:latin typeface="Arial" panose="020B0604020202020204" pitchFamily="34" charset="0"/>
                <a:cs typeface="Arial" panose="020B0604020202020204" pitchFamily="34" charset="0"/>
              </a:rPr>
              <a:t>Godinho</a:t>
            </a:r>
            <a:r>
              <a:rPr lang="en-GB" sz="1500" b="1" dirty="0" smtClean="0">
                <a:latin typeface="Arial" panose="020B0604020202020204" pitchFamily="34" charset="0"/>
                <a:cs typeface="Arial" panose="020B0604020202020204" pitchFamily="34" charset="0"/>
              </a:rPr>
              <a:t> et al. 2016): </a:t>
            </a:r>
          </a:p>
          <a:p>
            <a:r>
              <a:rPr lang="en-US" sz="1500" dirty="0" err="1" smtClean="0">
                <a:latin typeface="Arial" panose="020B0604020202020204" pitchFamily="34" charset="0"/>
                <a:cs typeface="Arial" panose="020B0604020202020204" pitchFamily="34" charset="0"/>
              </a:rPr>
              <a:t>Optimale</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Belastbarkeit</a:t>
            </a:r>
            <a:r>
              <a:rPr lang="en-US" sz="1500" dirty="0" smtClean="0">
                <a:latin typeface="Arial" panose="020B0604020202020204" pitchFamily="34" charset="0"/>
                <a:cs typeface="Arial" panose="020B0604020202020204" pitchFamily="34" charset="0"/>
              </a:rPr>
              <a:t> - 0.18 </a:t>
            </a:r>
            <a:r>
              <a:rPr lang="en-US" sz="1500" dirty="0" err="1" smtClean="0">
                <a:latin typeface="Arial" panose="020B0604020202020204" pitchFamily="34" charset="0"/>
                <a:cs typeface="Arial" panose="020B0604020202020204" pitchFamily="34" charset="0"/>
              </a:rPr>
              <a:t>bis</a:t>
            </a:r>
            <a:r>
              <a:rPr lang="en-US" sz="1500" dirty="0" smtClean="0">
                <a:latin typeface="Arial" panose="020B0604020202020204" pitchFamily="34" charset="0"/>
                <a:cs typeface="Arial" panose="020B0604020202020204" pitchFamily="34" charset="0"/>
              </a:rPr>
              <a:t> 0.60 GVE/ha </a:t>
            </a:r>
            <a:endParaRPr lang="pt-PT" sz="1500" dirty="0">
              <a:latin typeface="Arial" panose="020B0604020202020204" pitchFamily="34" charset="0"/>
              <a:cs typeface="Arial" panose="020B0604020202020204" pitchFamily="34" charset="0"/>
            </a:endParaRPr>
          </a:p>
        </p:txBody>
      </p:sp>
      <p:sp>
        <p:nvSpPr>
          <p:cNvPr id="16" name="TextBox 15"/>
          <p:cNvSpPr txBox="1"/>
          <p:nvPr/>
        </p:nvSpPr>
        <p:spPr>
          <a:xfrm>
            <a:off x="4588726" y="5343616"/>
            <a:ext cx="4295024" cy="1015663"/>
          </a:xfrm>
          <a:prstGeom prst="rect">
            <a:avLst/>
          </a:prstGeom>
          <a:ln w="19050"/>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GB" sz="1500" b="1" dirty="0" err="1" smtClean="0">
                <a:latin typeface="Arial" panose="020B0604020202020204" pitchFamily="34" charset="0"/>
                <a:cs typeface="Arial" panose="020B0604020202020204" pitchFamily="34" charset="0"/>
              </a:rPr>
              <a:t>Belgien</a:t>
            </a:r>
            <a:r>
              <a:rPr lang="pt-PT" sz="1500" b="1" dirty="0" smtClean="0">
                <a:latin typeface="Arial" panose="020B0604020202020204" pitchFamily="34" charset="0"/>
                <a:cs typeface="Arial" panose="020B0604020202020204" pitchFamily="34" charset="0"/>
              </a:rPr>
              <a:t> </a:t>
            </a:r>
            <a:r>
              <a:rPr lang="en-GB" sz="1500" b="1" dirty="0">
                <a:latin typeface="Arial" panose="020B0604020202020204" pitchFamily="34" charset="0"/>
                <a:cs typeface="Arial" panose="020B0604020202020204" pitchFamily="34" charset="0"/>
              </a:rPr>
              <a:t>(Van </a:t>
            </a:r>
            <a:r>
              <a:rPr lang="en-GB" sz="1500" b="1" dirty="0" err="1">
                <a:latin typeface="Arial" panose="020B0604020202020204" pitchFamily="34" charset="0"/>
                <a:cs typeface="Arial" panose="020B0604020202020204" pitchFamily="34" charset="0"/>
              </a:rPr>
              <a:t>Uytvanck</a:t>
            </a:r>
            <a:r>
              <a:rPr lang="en-GB" sz="1500" b="1" dirty="0">
                <a:latin typeface="Arial" panose="020B0604020202020204" pitchFamily="34" charset="0"/>
                <a:cs typeface="Arial" panose="020B0604020202020204" pitchFamily="34" charset="0"/>
              </a:rPr>
              <a:t> 2009, </a:t>
            </a:r>
            <a:r>
              <a:rPr lang="en-GB" sz="1500" b="1" dirty="0" err="1">
                <a:latin typeface="Arial" panose="020B0604020202020204" pitchFamily="34" charset="0"/>
                <a:cs typeface="Arial" panose="020B0604020202020204" pitchFamily="34" charset="0"/>
              </a:rPr>
              <a:t>Plieninger</a:t>
            </a:r>
            <a:r>
              <a:rPr lang="en-GB" sz="1500" b="1" dirty="0">
                <a:latin typeface="Arial" panose="020B0604020202020204" pitchFamily="34" charset="0"/>
                <a:cs typeface="Arial" panose="020B0604020202020204" pitchFamily="34" charset="0"/>
              </a:rPr>
              <a:t> et al. 2015)</a:t>
            </a:r>
            <a:r>
              <a:rPr lang="pt-PT" sz="1500" b="1" dirty="0" smtClean="0">
                <a:latin typeface="Arial" panose="020B0604020202020204" pitchFamily="34" charset="0"/>
                <a:cs typeface="Arial" panose="020B0604020202020204" pitchFamily="34" charset="0"/>
              </a:rPr>
              <a:t>: </a:t>
            </a:r>
          </a:p>
          <a:p>
            <a:r>
              <a:rPr lang="en-GB" sz="1500" dirty="0" smtClean="0">
                <a:latin typeface="Arial" panose="020B0604020202020204" pitchFamily="34" charset="0"/>
                <a:cs typeface="Arial" panose="020B0604020202020204" pitchFamily="34" charset="0"/>
              </a:rPr>
              <a:t>Max. WVD </a:t>
            </a:r>
            <a:r>
              <a:rPr lang="en-GB" sz="1500" dirty="0">
                <a:latin typeface="Arial" panose="020B0604020202020204" pitchFamily="34" charset="0"/>
                <a:cs typeface="Arial" panose="020B0604020202020204" pitchFamily="34" charset="0"/>
              </a:rPr>
              <a:t>- 0.35 </a:t>
            </a:r>
            <a:r>
              <a:rPr lang="en-GB" sz="1500" dirty="0" err="1" smtClean="0">
                <a:latin typeface="Arial" panose="020B0604020202020204" pitchFamily="34" charset="0"/>
                <a:cs typeface="Arial" panose="020B0604020202020204" pitchFamily="34" charset="0"/>
              </a:rPr>
              <a:t>bis</a:t>
            </a:r>
            <a:r>
              <a:rPr lang="en-GB" sz="1500" dirty="0" smtClean="0">
                <a:latin typeface="Arial" panose="020B0604020202020204" pitchFamily="34" charset="0"/>
                <a:cs typeface="Arial" panose="020B0604020202020204" pitchFamily="34" charset="0"/>
              </a:rPr>
              <a:t> </a:t>
            </a:r>
            <a:r>
              <a:rPr lang="en-GB" sz="1500" dirty="0">
                <a:latin typeface="Arial" panose="020B0604020202020204" pitchFamily="34" charset="0"/>
                <a:cs typeface="Arial" panose="020B0604020202020204" pitchFamily="34" charset="0"/>
              </a:rPr>
              <a:t>0.5 </a:t>
            </a:r>
            <a:r>
              <a:rPr lang="en-GB" sz="1500" dirty="0" smtClean="0">
                <a:latin typeface="Arial" panose="020B0604020202020204" pitchFamily="34" charset="0"/>
                <a:cs typeface="Arial" panose="020B0604020202020204" pitchFamily="34" charset="0"/>
              </a:rPr>
              <a:t>GVE/ha/</a:t>
            </a:r>
            <a:r>
              <a:rPr lang="en-GB" sz="1500" dirty="0" err="1" smtClean="0">
                <a:latin typeface="Arial" panose="020B0604020202020204" pitchFamily="34" charset="0"/>
                <a:cs typeface="Arial" panose="020B0604020202020204" pitchFamily="34" charset="0"/>
              </a:rPr>
              <a:t>Jahr</a:t>
            </a:r>
            <a:r>
              <a:rPr lang="en-GB" sz="1500" dirty="0" smtClean="0">
                <a:latin typeface="Arial" panose="020B0604020202020204" pitchFamily="34" charset="0"/>
                <a:cs typeface="Arial" panose="020B0604020202020204" pitchFamily="34" charset="0"/>
              </a:rPr>
              <a:t>  (</a:t>
            </a:r>
            <a:r>
              <a:rPr lang="de-DE" sz="1500" dirty="0">
                <a:latin typeface="Arial" panose="020B0604020202020204" pitchFamily="34" charset="0"/>
                <a:cs typeface="Arial" panose="020B0604020202020204" pitchFamily="34" charset="0"/>
              </a:rPr>
              <a:t>auf ehemaligen Weiden und Ackerflächen</a:t>
            </a:r>
            <a:r>
              <a:rPr lang="en-GB" sz="1500" dirty="0" smtClean="0">
                <a:latin typeface="Arial" panose="020B0604020202020204" pitchFamily="34" charset="0"/>
                <a:cs typeface="Arial" panose="020B0604020202020204" pitchFamily="34" charset="0"/>
              </a:rPr>
              <a:t>)</a:t>
            </a:r>
            <a:endParaRPr lang="pt-PT" sz="1500" dirty="0">
              <a:latin typeface="Arial" panose="020B0604020202020204" pitchFamily="34" charset="0"/>
              <a:cs typeface="Arial" panose="020B0604020202020204" pitchFamily="34" charset="0"/>
            </a:endParaRPr>
          </a:p>
        </p:txBody>
      </p:sp>
      <p:sp>
        <p:nvSpPr>
          <p:cNvPr id="6" name="Down Arrow 5"/>
          <p:cNvSpPr/>
          <p:nvPr/>
        </p:nvSpPr>
        <p:spPr>
          <a:xfrm>
            <a:off x="4211960" y="3717032"/>
            <a:ext cx="144016"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latin typeface="Arial" panose="020B0604020202020204" pitchFamily="34" charset="0"/>
              <a:cs typeface="Arial" panose="020B0604020202020204" pitchFamily="34" charset="0"/>
            </a:endParaRPr>
          </a:p>
        </p:txBody>
      </p:sp>
      <p:sp>
        <p:nvSpPr>
          <p:cNvPr id="8" name="TextBox 7"/>
          <p:cNvSpPr txBox="1"/>
          <p:nvPr/>
        </p:nvSpPr>
        <p:spPr>
          <a:xfrm>
            <a:off x="467544" y="3897052"/>
            <a:ext cx="915635" cy="338554"/>
          </a:xfrm>
          <a:prstGeom prst="rect">
            <a:avLst/>
          </a:prstGeom>
          <a:noFill/>
        </p:spPr>
        <p:txBody>
          <a:bodyPr wrap="none" rtlCol="0">
            <a:spAutoFit/>
          </a:bodyPr>
          <a:lstStyle/>
          <a:p>
            <a:r>
              <a:rPr lang="en-GB" sz="1600" b="1" dirty="0" smtClean="0">
                <a:latin typeface="Arial" panose="020B0604020202020204" pitchFamily="34" charset="0"/>
                <a:cs typeface="Arial" panose="020B0604020202020204" pitchFamily="34" charset="0"/>
              </a:rPr>
              <a:t>z. </a:t>
            </a:r>
            <a:r>
              <a:rPr lang="en-GB" sz="1600" b="1" dirty="0" err="1" smtClean="0">
                <a:latin typeface="Arial" panose="020B0604020202020204" pitchFamily="34" charset="0"/>
                <a:cs typeface="Arial" panose="020B0604020202020204" pitchFamily="34" charset="0"/>
              </a:rPr>
              <a:t>Bsp</a:t>
            </a:r>
            <a:r>
              <a:rPr lang="en-GB" sz="1600" b="1" dirty="0" smtClean="0">
                <a:latin typeface="Arial" panose="020B0604020202020204" pitchFamily="34" charset="0"/>
                <a:cs typeface="Arial" panose="020B0604020202020204" pitchFamily="34" charset="0"/>
              </a:rPr>
              <a:t>.</a:t>
            </a:r>
            <a:r>
              <a:rPr lang="pt-PT" sz="1600" b="1" dirty="0" smtClean="0">
                <a:latin typeface="Arial" panose="020B0604020202020204" pitchFamily="34" charset="0"/>
                <a:cs typeface="Arial" panose="020B0604020202020204" pitchFamily="34" charset="0"/>
              </a:rPr>
              <a:t>:</a:t>
            </a:r>
            <a:endParaRPr lang="pt-PT" sz="1600" b="1" dirty="0">
              <a:latin typeface="Arial" panose="020B0604020202020204" pitchFamily="34" charset="0"/>
              <a:cs typeface="Arial" panose="020B0604020202020204" pitchFamily="34" charset="0"/>
            </a:endParaRPr>
          </a:p>
        </p:txBody>
      </p:sp>
      <p:sp>
        <p:nvSpPr>
          <p:cNvPr id="14" name="Textfeld 13"/>
          <p:cNvSpPr txBox="1"/>
          <p:nvPr/>
        </p:nvSpPr>
        <p:spPr>
          <a:xfrm>
            <a:off x="1259632" y="6263385"/>
            <a:ext cx="7654338"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Leitfaden Tierzucht</a:t>
            </a:r>
          </a:p>
          <a:p>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15"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59" y="6263385"/>
            <a:ext cx="648073" cy="613124"/>
          </a:xfrm>
          <a:prstGeom prst="rect">
            <a:avLst/>
          </a:prstGeom>
          <a:solidFill>
            <a:schemeClr val="bg2">
              <a:lumMod val="90000"/>
            </a:schemeClr>
          </a:solidFill>
        </p:spPr>
      </p:pic>
      <p:sp>
        <p:nvSpPr>
          <p:cNvPr id="19" name="Titel 3"/>
          <p:cNvSpPr>
            <a:spLocks noGrp="1"/>
          </p:cNvSpPr>
          <p:nvPr>
            <p:ph type="title"/>
          </p:nvPr>
        </p:nvSpPr>
        <p:spPr>
          <a:xfrm>
            <a:off x="323528" y="86370"/>
            <a:ext cx="6192688" cy="724942"/>
          </a:xfrm>
          <a:solidFill>
            <a:schemeClr val="bg1"/>
          </a:solidFill>
        </p:spPr>
        <p:txBody>
          <a:bodyPr>
            <a:noAutofit/>
          </a:bodyPr>
          <a:lstStyle/>
          <a:p>
            <a:r>
              <a:rPr lang="de-DE" sz="2100" dirty="0"/>
              <a:t>Gesamtviehbesatzdichte (GVD) und Weideviehdichte (WVD)</a:t>
            </a:r>
          </a:p>
        </p:txBody>
      </p:sp>
    </p:spTree>
    <p:extLst>
      <p:ext uri="{BB962C8B-B14F-4D97-AF65-F5344CB8AC3E}">
        <p14:creationId xmlns:p14="http://schemas.microsoft.com/office/powerpoint/2010/main" val="42679494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idx="1"/>
          </p:nvPr>
        </p:nvSpPr>
        <p:spPr>
          <a:xfrm>
            <a:off x="360000" y="1440000"/>
            <a:ext cx="8424000" cy="4968552"/>
          </a:xfrm>
        </p:spPr>
        <p:txBody>
          <a:bodyPr/>
          <a:lstStyle/>
          <a:p>
            <a:pPr marL="0" lvl="1" indent="0" algn="just">
              <a:buNone/>
            </a:pPr>
            <a:r>
              <a:rPr lang="en-US" sz="1800" b="1" dirty="0" err="1" smtClean="0">
                <a:solidFill>
                  <a:schemeClr val="tx2">
                    <a:lumMod val="50000"/>
                  </a:schemeClr>
                </a:solidFill>
              </a:rPr>
              <a:t>Gute</a:t>
            </a:r>
            <a:r>
              <a:rPr lang="en-US" sz="1800" b="1" dirty="0" smtClean="0">
                <a:solidFill>
                  <a:schemeClr val="tx2">
                    <a:lumMod val="50000"/>
                  </a:schemeClr>
                </a:solidFill>
              </a:rPr>
              <a:t> </a:t>
            </a:r>
            <a:r>
              <a:rPr lang="en-US" sz="1800" b="1" dirty="0" err="1" smtClean="0">
                <a:solidFill>
                  <a:schemeClr val="tx2">
                    <a:lumMod val="50000"/>
                  </a:schemeClr>
                </a:solidFill>
              </a:rPr>
              <a:t>fachliche</a:t>
            </a:r>
            <a:r>
              <a:rPr lang="en-US" sz="1800" b="1" dirty="0" smtClean="0">
                <a:solidFill>
                  <a:schemeClr val="tx2">
                    <a:lumMod val="50000"/>
                  </a:schemeClr>
                </a:solidFill>
              </a:rPr>
              <a:t> Praxis:</a:t>
            </a:r>
          </a:p>
          <a:p>
            <a:pPr marL="628650" lvl="1" algn="just">
              <a:buFont typeface="Arial" panose="020B0604020202020204" pitchFamily="34" charset="0"/>
              <a:buChar char="•"/>
            </a:pPr>
            <a:r>
              <a:rPr lang="en-US" sz="1600" dirty="0" err="1" smtClean="0">
                <a:solidFill>
                  <a:schemeClr val="tx2">
                    <a:lumMod val="50000"/>
                  </a:schemeClr>
                </a:solidFill>
              </a:rPr>
              <a:t>Produktion</a:t>
            </a:r>
            <a:r>
              <a:rPr lang="en-US" sz="1600" dirty="0" smtClean="0">
                <a:solidFill>
                  <a:schemeClr val="tx2">
                    <a:lumMod val="50000"/>
                  </a:schemeClr>
                </a:solidFill>
              </a:rPr>
              <a:t> von </a:t>
            </a:r>
            <a:r>
              <a:rPr lang="en-US" sz="1600" b="1" dirty="0" err="1" smtClean="0">
                <a:solidFill>
                  <a:schemeClr val="tx2">
                    <a:lumMod val="50000"/>
                  </a:schemeClr>
                </a:solidFill>
              </a:rPr>
              <a:t>sicheren</a:t>
            </a:r>
            <a:r>
              <a:rPr lang="en-US" sz="1600" b="1" dirty="0" smtClean="0">
                <a:solidFill>
                  <a:schemeClr val="tx2">
                    <a:lumMod val="50000"/>
                  </a:schemeClr>
                </a:solidFill>
              </a:rPr>
              <a:t> </a:t>
            </a:r>
            <a:r>
              <a:rPr lang="en-US" sz="1600" b="1" dirty="0">
                <a:solidFill>
                  <a:schemeClr val="tx2">
                    <a:lumMod val="50000"/>
                  </a:schemeClr>
                </a:solidFill>
              </a:rPr>
              <a:t>und </a:t>
            </a:r>
            <a:r>
              <a:rPr lang="en-US" sz="1600" b="1" dirty="0" err="1" smtClean="0">
                <a:solidFill>
                  <a:schemeClr val="tx2">
                    <a:lumMod val="50000"/>
                  </a:schemeClr>
                </a:solidFill>
              </a:rPr>
              <a:t>gesunden</a:t>
            </a:r>
            <a:r>
              <a:rPr lang="en-US" sz="1600" b="1" dirty="0" smtClean="0">
                <a:solidFill>
                  <a:schemeClr val="tx2">
                    <a:lumMod val="50000"/>
                  </a:schemeClr>
                </a:solidFill>
              </a:rPr>
              <a:t> </a:t>
            </a:r>
            <a:r>
              <a:rPr lang="en-US" sz="1600" b="1" dirty="0" err="1" smtClean="0">
                <a:solidFill>
                  <a:schemeClr val="tx2">
                    <a:lumMod val="50000"/>
                  </a:schemeClr>
                </a:solidFill>
              </a:rPr>
              <a:t>Lebensmitteln</a:t>
            </a:r>
            <a:r>
              <a:rPr lang="en-US" sz="1600" b="1" dirty="0" smtClean="0">
                <a:solidFill>
                  <a:schemeClr val="tx2">
                    <a:lumMod val="50000"/>
                  </a:schemeClr>
                </a:solidFill>
              </a:rPr>
              <a:t> </a:t>
            </a:r>
            <a:r>
              <a:rPr lang="en-US" sz="1600" dirty="0" err="1">
                <a:solidFill>
                  <a:schemeClr val="tx2">
                    <a:lumMod val="50000"/>
                  </a:schemeClr>
                </a:solidFill>
              </a:rPr>
              <a:t>für</a:t>
            </a:r>
            <a:r>
              <a:rPr lang="en-US" sz="1600" dirty="0">
                <a:solidFill>
                  <a:schemeClr val="tx2">
                    <a:lumMod val="50000"/>
                  </a:schemeClr>
                </a:solidFill>
              </a:rPr>
              <a:t> </a:t>
            </a:r>
            <a:r>
              <a:rPr lang="en-US" sz="1600" dirty="0" err="1" smtClean="0">
                <a:solidFill>
                  <a:schemeClr val="tx2">
                    <a:lumMod val="50000"/>
                  </a:schemeClr>
                </a:solidFill>
              </a:rPr>
              <a:t>Verbraucher</a:t>
            </a:r>
            <a:r>
              <a:rPr lang="en-US" sz="1600" dirty="0" smtClean="0">
                <a:solidFill>
                  <a:schemeClr val="tx2">
                    <a:lumMod val="50000"/>
                  </a:schemeClr>
                </a:solidFill>
              </a:rPr>
              <a:t>;</a:t>
            </a:r>
          </a:p>
          <a:p>
            <a:pPr marL="628650" lvl="1" algn="just">
              <a:buFont typeface="Arial" panose="020B0604020202020204" pitchFamily="34" charset="0"/>
              <a:buChar char="•"/>
            </a:pPr>
            <a:r>
              <a:rPr lang="de-DE" sz="1600" b="1" dirty="0" smtClean="0">
                <a:solidFill>
                  <a:schemeClr val="tx2">
                    <a:lumMod val="50000"/>
                  </a:schemeClr>
                </a:solidFill>
              </a:rPr>
              <a:t>Vermeidung</a:t>
            </a:r>
            <a:r>
              <a:rPr lang="de-DE" sz="1600" dirty="0" smtClean="0">
                <a:solidFill>
                  <a:schemeClr val="tx2">
                    <a:lumMod val="50000"/>
                  </a:schemeClr>
                </a:solidFill>
              </a:rPr>
              <a:t> und </a:t>
            </a:r>
            <a:r>
              <a:rPr lang="de-DE" sz="1600" b="1" dirty="0" smtClean="0">
                <a:solidFill>
                  <a:schemeClr val="tx2">
                    <a:lumMod val="50000"/>
                  </a:schemeClr>
                </a:solidFill>
              </a:rPr>
              <a:t>Minderung</a:t>
            </a:r>
            <a:r>
              <a:rPr lang="de-DE" sz="1600" dirty="0" smtClean="0">
                <a:solidFill>
                  <a:schemeClr val="tx2">
                    <a:lumMod val="50000"/>
                  </a:schemeClr>
                </a:solidFill>
              </a:rPr>
              <a:t> von negativen </a:t>
            </a:r>
            <a:r>
              <a:rPr lang="de-DE" sz="1600" dirty="0">
                <a:solidFill>
                  <a:schemeClr val="tx2">
                    <a:lumMod val="50000"/>
                  </a:schemeClr>
                </a:solidFill>
              </a:rPr>
              <a:t>Auswirkungen </a:t>
            </a:r>
            <a:r>
              <a:rPr lang="de-DE" sz="1600" dirty="0" smtClean="0">
                <a:solidFill>
                  <a:schemeClr val="tx2">
                    <a:lumMod val="50000"/>
                  </a:schemeClr>
                </a:solidFill>
              </a:rPr>
              <a:t>auf </a:t>
            </a:r>
            <a:r>
              <a:rPr lang="de-DE" sz="1600" dirty="0">
                <a:solidFill>
                  <a:schemeClr val="tx2">
                    <a:lumMod val="50000"/>
                  </a:schemeClr>
                </a:solidFill>
              </a:rPr>
              <a:t>die </a:t>
            </a:r>
            <a:r>
              <a:rPr lang="de-DE" sz="1600" dirty="0" smtClean="0">
                <a:solidFill>
                  <a:schemeClr val="tx2">
                    <a:lumMod val="50000"/>
                  </a:schemeClr>
                </a:solidFill>
              </a:rPr>
              <a:t>Biodiversität;</a:t>
            </a:r>
            <a:endParaRPr lang="en-US" sz="1600" dirty="0">
              <a:solidFill>
                <a:schemeClr val="tx2">
                  <a:lumMod val="50000"/>
                </a:schemeClr>
              </a:solidFill>
            </a:endParaRPr>
          </a:p>
          <a:p>
            <a:pPr marL="628650" lvl="1" algn="just">
              <a:buFont typeface="Arial" panose="020B0604020202020204" pitchFamily="34" charset="0"/>
              <a:buChar char="•"/>
            </a:pPr>
            <a:r>
              <a:rPr lang="en-US" sz="1600" dirty="0" err="1" smtClean="0">
                <a:solidFill>
                  <a:schemeClr val="tx2">
                    <a:lumMod val="50000"/>
                  </a:schemeClr>
                </a:solidFill>
              </a:rPr>
              <a:t>Beitrag</a:t>
            </a:r>
            <a:r>
              <a:rPr lang="en-US" sz="1600" dirty="0" smtClean="0">
                <a:solidFill>
                  <a:schemeClr val="tx2">
                    <a:lumMod val="50000"/>
                  </a:schemeClr>
                </a:solidFill>
              </a:rPr>
              <a:t> </a:t>
            </a:r>
            <a:r>
              <a:rPr lang="en-US" sz="1600" dirty="0" err="1" smtClean="0">
                <a:solidFill>
                  <a:schemeClr val="tx2">
                    <a:lumMod val="50000"/>
                  </a:schemeClr>
                </a:solidFill>
              </a:rPr>
              <a:t>zur</a:t>
            </a:r>
            <a:r>
              <a:rPr lang="en-US" sz="1600" dirty="0" smtClean="0">
                <a:solidFill>
                  <a:schemeClr val="tx2">
                    <a:lumMod val="50000"/>
                  </a:schemeClr>
                </a:solidFill>
              </a:rPr>
              <a:t> </a:t>
            </a:r>
            <a:r>
              <a:rPr lang="en-US" sz="1600" b="1" dirty="0" err="1" smtClean="0">
                <a:solidFill>
                  <a:schemeClr val="tx2">
                    <a:lumMod val="50000"/>
                  </a:schemeClr>
                </a:solidFill>
              </a:rPr>
              <a:t>Widerherstellung</a:t>
            </a:r>
            <a:r>
              <a:rPr lang="en-US" sz="1600" dirty="0" smtClean="0">
                <a:solidFill>
                  <a:schemeClr val="tx2">
                    <a:lumMod val="50000"/>
                  </a:schemeClr>
                </a:solidFill>
              </a:rPr>
              <a:t> von </a:t>
            </a:r>
            <a:r>
              <a:rPr lang="en-US" sz="1600" b="1" dirty="0" err="1" smtClean="0">
                <a:solidFill>
                  <a:schemeClr val="tx2">
                    <a:lumMod val="50000"/>
                  </a:schemeClr>
                </a:solidFill>
              </a:rPr>
              <a:t>degradierten</a:t>
            </a:r>
            <a:r>
              <a:rPr lang="en-US" sz="1600" b="1" dirty="0">
                <a:solidFill>
                  <a:schemeClr val="tx2">
                    <a:lumMod val="50000"/>
                  </a:schemeClr>
                </a:solidFill>
              </a:rPr>
              <a:t> </a:t>
            </a:r>
            <a:r>
              <a:rPr lang="en-US" sz="1600" b="1" dirty="0" err="1" smtClean="0">
                <a:solidFill>
                  <a:schemeClr val="tx2">
                    <a:lumMod val="50000"/>
                  </a:schemeClr>
                </a:solidFill>
              </a:rPr>
              <a:t>landwirtschaftlichen</a:t>
            </a:r>
            <a:r>
              <a:rPr lang="en-US" sz="1600" b="1" dirty="0" smtClean="0">
                <a:solidFill>
                  <a:schemeClr val="tx2">
                    <a:lumMod val="50000"/>
                  </a:schemeClr>
                </a:solidFill>
              </a:rPr>
              <a:t> </a:t>
            </a:r>
            <a:r>
              <a:rPr lang="en-US" sz="1600" b="1" dirty="0" err="1" smtClean="0">
                <a:solidFill>
                  <a:schemeClr val="tx2">
                    <a:lumMod val="50000"/>
                  </a:schemeClr>
                </a:solidFill>
              </a:rPr>
              <a:t>Flächen</a:t>
            </a:r>
            <a:r>
              <a:rPr lang="en-US" sz="1600" dirty="0" smtClean="0">
                <a:solidFill>
                  <a:schemeClr val="tx2">
                    <a:lumMod val="50000"/>
                  </a:schemeClr>
                </a:solidFill>
              </a:rPr>
              <a:t>.</a:t>
            </a:r>
            <a:endParaRPr lang="en-US" sz="1600" dirty="0">
              <a:solidFill>
                <a:schemeClr val="tx2">
                  <a:lumMod val="50000"/>
                </a:schemeClr>
              </a:solidFill>
            </a:endParaRPr>
          </a:p>
        </p:txBody>
      </p:sp>
      <p:sp>
        <p:nvSpPr>
          <p:cNvPr id="4" name="Titel 3"/>
          <p:cNvSpPr>
            <a:spLocks noGrp="1"/>
          </p:cNvSpPr>
          <p:nvPr>
            <p:ph type="title"/>
          </p:nvPr>
        </p:nvSpPr>
        <p:spPr>
          <a:xfrm>
            <a:off x="323528" y="111770"/>
            <a:ext cx="7056784" cy="724942"/>
          </a:xfrm>
          <a:noFill/>
        </p:spPr>
        <p:txBody>
          <a:bodyPr>
            <a:normAutofit/>
          </a:bodyPr>
          <a:lstStyle/>
          <a:p>
            <a:pPr lvl="0"/>
            <a:r>
              <a:rPr lang="en-GB" sz="2000" dirty="0" smtClean="0"/>
              <a:t>4. </a:t>
            </a:r>
            <a:r>
              <a:rPr lang="de-DE" sz="2000" dirty="0"/>
              <a:t>Sehr gute fachliche Praxis zur Förderung der Biodiversität in der </a:t>
            </a:r>
            <a:r>
              <a:rPr lang="de-DE" sz="2000" dirty="0" smtClean="0"/>
              <a:t>Tierhaltung </a:t>
            </a:r>
            <a:r>
              <a:rPr lang="en-US" sz="2000" dirty="0" smtClean="0"/>
              <a:t>(</a:t>
            </a:r>
            <a:r>
              <a:rPr lang="en-US" sz="2000" dirty="0" err="1" smtClean="0"/>
              <a:t>Beispiele</a:t>
            </a:r>
            <a:r>
              <a:rPr lang="de-DE" sz="2000" dirty="0" smtClean="0"/>
              <a:t>)</a:t>
            </a:r>
            <a:endParaRPr lang="en-GB" sz="2000"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16</a:t>
            </a:fld>
            <a:endParaRPr lang="de-DE" dirty="0"/>
          </a:p>
        </p:txBody>
      </p:sp>
      <p:sp>
        <p:nvSpPr>
          <p:cNvPr id="9" name="Rectangle 8"/>
          <p:cNvSpPr/>
          <p:nvPr/>
        </p:nvSpPr>
        <p:spPr>
          <a:xfrm>
            <a:off x="670992" y="2966000"/>
            <a:ext cx="7848872" cy="1354217"/>
          </a:xfrm>
          <a:prstGeom prst="rect">
            <a:avLst/>
          </a:prstGeom>
          <a:ln w="19050"/>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just"/>
            <a:r>
              <a:rPr lang="en-US" b="1" dirty="0" err="1">
                <a:solidFill>
                  <a:schemeClr val="accent4">
                    <a:lumMod val="50000"/>
                  </a:schemeClr>
                </a:solidFill>
                <a:latin typeface="Arial" panose="020B0604020202020204" pitchFamily="34" charset="0"/>
                <a:cs typeface="Arial" panose="020B0604020202020204" pitchFamily="34" charset="0"/>
              </a:rPr>
              <a:t>Sehr</a:t>
            </a:r>
            <a:r>
              <a:rPr lang="en-US" b="1" dirty="0">
                <a:solidFill>
                  <a:schemeClr val="accent4">
                    <a:lumMod val="50000"/>
                  </a:schemeClr>
                </a:solidFill>
                <a:latin typeface="Arial" panose="020B0604020202020204" pitchFamily="34" charset="0"/>
                <a:cs typeface="Arial" panose="020B0604020202020204" pitchFamily="34" charset="0"/>
              </a:rPr>
              <a:t> </a:t>
            </a:r>
            <a:r>
              <a:rPr lang="en-US" b="1" dirty="0" err="1">
                <a:solidFill>
                  <a:schemeClr val="accent4">
                    <a:lumMod val="50000"/>
                  </a:schemeClr>
                </a:solidFill>
                <a:latin typeface="Arial" panose="020B0604020202020204" pitchFamily="34" charset="0"/>
                <a:cs typeface="Arial" panose="020B0604020202020204" pitchFamily="34" charset="0"/>
              </a:rPr>
              <a:t>gute</a:t>
            </a:r>
            <a:r>
              <a:rPr lang="en-US" b="1" dirty="0">
                <a:solidFill>
                  <a:schemeClr val="accent4">
                    <a:lumMod val="50000"/>
                  </a:schemeClr>
                </a:solidFill>
                <a:latin typeface="Arial" panose="020B0604020202020204" pitchFamily="34" charset="0"/>
                <a:cs typeface="Arial" panose="020B0604020202020204" pitchFamily="34" charset="0"/>
              </a:rPr>
              <a:t> </a:t>
            </a:r>
            <a:r>
              <a:rPr lang="en-US" b="1" dirty="0" err="1">
                <a:solidFill>
                  <a:schemeClr val="accent4">
                    <a:lumMod val="50000"/>
                  </a:schemeClr>
                </a:solidFill>
                <a:latin typeface="Arial" panose="020B0604020202020204" pitchFamily="34" charset="0"/>
                <a:cs typeface="Arial" panose="020B0604020202020204" pitchFamily="34" charset="0"/>
              </a:rPr>
              <a:t>fachliche</a:t>
            </a:r>
            <a:r>
              <a:rPr lang="en-US" b="1" dirty="0">
                <a:solidFill>
                  <a:schemeClr val="accent4">
                    <a:lumMod val="50000"/>
                  </a:schemeClr>
                </a:solidFill>
                <a:latin typeface="Arial" panose="020B0604020202020204" pitchFamily="34" charset="0"/>
                <a:cs typeface="Arial" panose="020B0604020202020204" pitchFamily="34" charset="0"/>
              </a:rPr>
              <a:t> Praxis </a:t>
            </a:r>
            <a:r>
              <a:rPr lang="en-US" b="1" dirty="0" err="1">
                <a:solidFill>
                  <a:schemeClr val="accent4">
                    <a:lumMod val="50000"/>
                  </a:schemeClr>
                </a:solidFill>
                <a:latin typeface="Arial" panose="020B0604020202020204" pitchFamily="34" charset="0"/>
                <a:cs typeface="Arial" panose="020B0604020202020204" pitchFamily="34" charset="0"/>
              </a:rPr>
              <a:t>für</a:t>
            </a:r>
            <a:r>
              <a:rPr lang="en-US" b="1" dirty="0">
                <a:solidFill>
                  <a:schemeClr val="accent4">
                    <a:lumMod val="50000"/>
                  </a:schemeClr>
                </a:solidFill>
                <a:latin typeface="Arial" panose="020B0604020202020204" pitchFamily="34" charset="0"/>
                <a:cs typeface="Arial" panose="020B0604020202020204" pitchFamily="34" charset="0"/>
              </a:rPr>
              <a:t> das </a:t>
            </a:r>
            <a:r>
              <a:rPr lang="en-US" b="1" dirty="0" err="1">
                <a:solidFill>
                  <a:schemeClr val="accent4">
                    <a:lumMod val="50000"/>
                  </a:schemeClr>
                </a:solidFill>
                <a:latin typeface="Arial" panose="020B0604020202020204" pitchFamily="34" charset="0"/>
                <a:cs typeface="Arial" panose="020B0604020202020204" pitchFamily="34" charset="0"/>
              </a:rPr>
              <a:t>Weidemanagement</a:t>
            </a:r>
            <a:r>
              <a:rPr lang="en-US" b="1" dirty="0">
                <a:solidFill>
                  <a:schemeClr val="accent4">
                    <a:lumMod val="50000"/>
                  </a:schemeClr>
                </a:solidFill>
                <a:latin typeface="Arial" panose="020B0604020202020204" pitchFamily="34" charset="0"/>
                <a:cs typeface="Arial" panose="020B0604020202020204" pitchFamily="34" charset="0"/>
              </a:rPr>
              <a:t> </a:t>
            </a:r>
            <a:endParaRPr lang="en-US" b="1" dirty="0" smtClean="0">
              <a:solidFill>
                <a:schemeClr val="accent4">
                  <a:lumMod val="50000"/>
                </a:schemeClr>
              </a:solidFill>
              <a:latin typeface="Arial" panose="020B0604020202020204" pitchFamily="34" charset="0"/>
              <a:cs typeface="Arial" panose="020B0604020202020204" pitchFamily="34" charset="0"/>
            </a:endParaRPr>
          </a:p>
          <a:p>
            <a:pPr algn="just"/>
            <a:r>
              <a:rPr lang="en-US" sz="1600" dirty="0" err="1" smtClean="0">
                <a:solidFill>
                  <a:schemeClr val="tx2">
                    <a:lumMod val="50000"/>
                  </a:schemeClr>
                </a:solidFill>
                <a:latin typeface="Arial" panose="020B0604020202020204" pitchFamily="34" charset="0"/>
                <a:cs typeface="Arial" panose="020B0604020202020204" pitchFamily="34" charset="0"/>
              </a:rPr>
              <a:t>Erhöhung</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err="1" smtClean="0">
                <a:solidFill>
                  <a:schemeClr val="tx2">
                    <a:lumMod val="50000"/>
                  </a:schemeClr>
                </a:solidFill>
                <a:latin typeface="Arial" panose="020B0604020202020204" pitchFamily="34" charset="0"/>
                <a:cs typeface="Arial" panose="020B0604020202020204" pitchFamily="34" charset="0"/>
              </a:rPr>
              <a:t>biologischer</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Aktivität</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verbessert</a:t>
            </a:r>
            <a:r>
              <a:rPr lang="en-US" sz="1600" dirty="0">
                <a:solidFill>
                  <a:schemeClr val="tx2">
                    <a:lumMod val="50000"/>
                  </a:schemeClr>
                </a:solidFill>
                <a:latin typeface="Arial" panose="020B0604020202020204" pitchFamily="34" charset="0"/>
                <a:cs typeface="Arial" panose="020B0604020202020204" pitchFamily="34" charset="0"/>
              </a:rPr>
              <a:t> die </a:t>
            </a:r>
            <a:r>
              <a:rPr lang="en-US" sz="1600" dirty="0" err="1">
                <a:solidFill>
                  <a:schemeClr val="tx2">
                    <a:lumMod val="50000"/>
                  </a:schemeClr>
                </a:solidFill>
                <a:latin typeface="Arial" panose="020B0604020202020204" pitchFamily="34" charset="0"/>
                <a:cs typeface="Arial" panose="020B0604020202020204" pitchFamily="34" charset="0"/>
              </a:rPr>
              <a:t>Selbstregulierung</a:t>
            </a:r>
            <a:r>
              <a:rPr lang="en-US" sz="1600" dirty="0">
                <a:solidFill>
                  <a:schemeClr val="tx2">
                    <a:lumMod val="50000"/>
                  </a:schemeClr>
                </a:solidFill>
                <a:latin typeface="Arial" panose="020B0604020202020204" pitchFamily="34" charset="0"/>
                <a:cs typeface="Arial" panose="020B0604020202020204" pitchFamily="34" charset="0"/>
              </a:rPr>
              <a:t> der </a:t>
            </a:r>
            <a:r>
              <a:rPr lang="en-US" sz="1600" dirty="0" err="1">
                <a:solidFill>
                  <a:schemeClr val="tx2">
                    <a:lumMod val="50000"/>
                  </a:schemeClr>
                </a:solidFill>
                <a:latin typeface="Arial" panose="020B0604020202020204" pitchFamily="34" charset="0"/>
                <a:cs typeface="Arial" panose="020B0604020202020204" pitchFamily="34" charset="0"/>
              </a:rPr>
              <a:t>Bodenökosysteme</a:t>
            </a:r>
            <a:r>
              <a:rPr lang="en-US" sz="1600" dirty="0">
                <a:solidFill>
                  <a:schemeClr val="tx2">
                    <a:lumMod val="50000"/>
                  </a:schemeClr>
                </a:solidFill>
                <a:latin typeface="Arial" panose="020B0604020202020204" pitchFamily="34" charset="0"/>
                <a:cs typeface="Arial" panose="020B0604020202020204" pitchFamily="34" charset="0"/>
              </a:rPr>
              <a:t> und den </a:t>
            </a:r>
            <a:r>
              <a:rPr lang="en-US" sz="1600" dirty="0" err="1">
                <a:solidFill>
                  <a:schemeClr val="tx2">
                    <a:lumMod val="50000"/>
                  </a:schemeClr>
                </a:solidFill>
                <a:latin typeface="Arial" panose="020B0604020202020204" pitchFamily="34" charset="0"/>
                <a:cs typeface="Arial" panose="020B0604020202020204" pitchFamily="34" charset="0"/>
              </a:rPr>
              <a:t>Abbau</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organischer</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smtClean="0">
                <a:solidFill>
                  <a:schemeClr val="tx2">
                    <a:lumMod val="50000"/>
                  </a:schemeClr>
                </a:solidFill>
                <a:latin typeface="Arial" panose="020B0604020202020204" pitchFamily="34" charset="0"/>
                <a:cs typeface="Arial" panose="020B0604020202020204" pitchFamily="34" charset="0"/>
              </a:rPr>
              <a:t>Stoffe</a:t>
            </a:r>
            <a:r>
              <a:rPr lang="en-US" sz="1600" dirty="0" smtClean="0">
                <a:solidFill>
                  <a:schemeClr val="tx2">
                    <a:lumMod val="50000"/>
                  </a:schemeClr>
                </a:solidFill>
                <a:latin typeface="Arial" panose="020B0604020202020204" pitchFamily="34" charset="0"/>
                <a:cs typeface="Arial" panose="020B0604020202020204" pitchFamily="34" charset="0"/>
              </a:rPr>
              <a:t>. </a:t>
            </a:r>
          </a:p>
          <a:p>
            <a:pPr marL="285750" indent="-285750" algn="just">
              <a:buFont typeface="Arial" panose="020B0604020202020204" pitchFamily="34" charset="0"/>
              <a:buChar char="•"/>
            </a:pPr>
            <a:r>
              <a:rPr lang="en-US" sz="1600" dirty="0" err="1" smtClean="0">
                <a:solidFill>
                  <a:schemeClr val="tx2">
                    <a:lumMod val="50000"/>
                  </a:schemeClr>
                </a:solidFill>
                <a:latin typeface="Arial" panose="020B0604020202020204" pitchFamily="34" charset="0"/>
                <a:cs typeface="Arial" panose="020B0604020202020204" pitchFamily="34" charset="0"/>
              </a:rPr>
              <a:t>Bevorzugung</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a:solidFill>
                  <a:schemeClr val="tx2">
                    <a:lumMod val="50000"/>
                  </a:schemeClr>
                </a:solidFill>
                <a:latin typeface="Arial" panose="020B0604020202020204" pitchFamily="34" charset="0"/>
                <a:cs typeface="Arial" panose="020B0604020202020204" pitchFamily="34" charset="0"/>
              </a:rPr>
              <a:t>von </a:t>
            </a:r>
            <a:r>
              <a:rPr lang="en-US" sz="1600" dirty="0" err="1">
                <a:solidFill>
                  <a:schemeClr val="tx2">
                    <a:lumMod val="50000"/>
                  </a:schemeClr>
                </a:solidFill>
                <a:latin typeface="Arial" panose="020B0604020202020204" pitchFamily="34" charset="0"/>
                <a:cs typeface="Arial" panose="020B0604020202020204" pitchFamily="34" charset="0"/>
              </a:rPr>
              <a:t>Mulchsaat</a:t>
            </a:r>
            <a:r>
              <a:rPr lang="en-US" sz="1600" dirty="0">
                <a:solidFill>
                  <a:schemeClr val="tx2">
                    <a:lumMod val="50000"/>
                  </a:schemeClr>
                </a:solidFill>
                <a:latin typeface="Arial" panose="020B0604020202020204" pitchFamily="34" charset="0"/>
                <a:cs typeface="Arial" panose="020B0604020202020204" pitchFamily="34" charset="0"/>
              </a:rPr>
              <a:t> und </a:t>
            </a:r>
            <a:r>
              <a:rPr lang="en-US" sz="1600" dirty="0" err="1" smtClean="0">
                <a:solidFill>
                  <a:schemeClr val="tx2">
                    <a:lumMod val="50000"/>
                  </a:schemeClr>
                </a:solidFill>
                <a:latin typeface="Arial" panose="020B0604020202020204" pitchFamily="34" charset="0"/>
                <a:cs typeface="Arial" panose="020B0604020202020204" pitchFamily="34" charset="0"/>
              </a:rPr>
              <a:t>Direktsaat</a:t>
            </a:r>
            <a:r>
              <a:rPr lang="en-US" sz="1600" dirty="0" smtClean="0">
                <a:solidFill>
                  <a:schemeClr val="tx2">
                    <a:lumMod val="50000"/>
                  </a:schemeClr>
                </a:solidFill>
                <a:latin typeface="Arial" panose="020B0604020202020204" pitchFamily="34" charset="0"/>
                <a:cs typeface="Arial" panose="020B0604020202020204" pitchFamily="34" charset="0"/>
              </a:rPr>
              <a:t>;</a:t>
            </a:r>
          </a:p>
          <a:p>
            <a:pPr marL="285750" indent="-285750" algn="just">
              <a:buFont typeface="Arial" panose="020B0604020202020204" pitchFamily="34" charset="0"/>
              <a:buChar char="•"/>
            </a:pPr>
            <a:r>
              <a:rPr lang="en-US" sz="1600" dirty="0" err="1" smtClean="0">
                <a:solidFill>
                  <a:schemeClr val="tx2">
                    <a:lumMod val="50000"/>
                  </a:schemeClr>
                </a:solidFill>
                <a:latin typeface="Arial" panose="020B0604020202020204" pitchFamily="34" charset="0"/>
                <a:cs typeface="Arial" panose="020B0604020202020204" pitchFamily="34" charset="0"/>
              </a:rPr>
              <a:t>Geringe</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err="1" smtClean="0">
                <a:solidFill>
                  <a:schemeClr val="tx2">
                    <a:lumMod val="50000"/>
                  </a:schemeClr>
                </a:solidFill>
                <a:latin typeface="Arial" panose="020B0604020202020204" pitchFamily="34" charset="0"/>
                <a:cs typeface="Arial" panose="020B0604020202020204" pitchFamily="34" charset="0"/>
              </a:rPr>
              <a:t>bis</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err="1" smtClean="0">
                <a:solidFill>
                  <a:schemeClr val="tx2">
                    <a:lumMod val="50000"/>
                  </a:schemeClr>
                </a:solidFill>
                <a:latin typeface="Arial" panose="020B0604020202020204" pitchFamily="34" charset="0"/>
                <a:cs typeface="Arial" panose="020B0604020202020204" pitchFamily="34" charset="0"/>
              </a:rPr>
              <a:t>keine</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err="1" smtClean="0">
                <a:solidFill>
                  <a:schemeClr val="tx2">
                    <a:lumMod val="50000"/>
                  </a:schemeClr>
                </a:solidFill>
                <a:latin typeface="Arial" panose="020B0604020202020204" pitchFamily="34" charset="0"/>
                <a:cs typeface="Arial" panose="020B0604020202020204" pitchFamily="34" charset="0"/>
              </a:rPr>
              <a:t>Mobilisierung</a:t>
            </a:r>
            <a:r>
              <a:rPr lang="en-US" sz="1600" dirty="0" smtClean="0">
                <a:solidFill>
                  <a:schemeClr val="tx2">
                    <a:lumMod val="50000"/>
                  </a:schemeClr>
                </a:solidFill>
                <a:latin typeface="Arial" panose="020B0604020202020204" pitchFamily="34" charset="0"/>
                <a:cs typeface="Arial" panose="020B0604020202020204" pitchFamily="34" charset="0"/>
              </a:rPr>
              <a:t> der </a:t>
            </a:r>
            <a:r>
              <a:rPr lang="en-US" sz="1600" dirty="0" err="1" smtClean="0">
                <a:solidFill>
                  <a:schemeClr val="tx2">
                    <a:lumMod val="50000"/>
                  </a:schemeClr>
                </a:solidFill>
                <a:latin typeface="Arial" panose="020B0604020202020204" pitchFamily="34" charset="0"/>
                <a:cs typeface="Arial" panose="020B0604020202020204" pitchFamily="34" charset="0"/>
              </a:rPr>
              <a:t>oberen</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err="1" smtClean="0">
                <a:solidFill>
                  <a:schemeClr val="tx2">
                    <a:lumMod val="50000"/>
                  </a:schemeClr>
                </a:solidFill>
                <a:latin typeface="Arial" panose="020B0604020202020204" pitchFamily="34" charset="0"/>
                <a:cs typeface="Arial" panose="020B0604020202020204" pitchFamily="34" charset="0"/>
              </a:rPr>
              <a:t>Bodenschicht</a:t>
            </a:r>
            <a:r>
              <a:rPr lang="en-US" sz="1600" dirty="0" smtClean="0">
                <a:solidFill>
                  <a:schemeClr val="tx2">
                    <a:lumMod val="50000"/>
                  </a:schemeClr>
                </a:solidFill>
                <a:latin typeface="Arial" panose="020B0604020202020204" pitchFamily="34" charset="0"/>
                <a:cs typeface="Arial" panose="020B0604020202020204" pitchFamily="34" charset="0"/>
              </a:rPr>
              <a:t> (0-30cm).</a:t>
            </a:r>
          </a:p>
        </p:txBody>
      </p:sp>
      <p:sp>
        <p:nvSpPr>
          <p:cNvPr id="10" name="Rectangle 9"/>
          <p:cNvSpPr/>
          <p:nvPr/>
        </p:nvSpPr>
        <p:spPr>
          <a:xfrm>
            <a:off x="670992" y="4406000"/>
            <a:ext cx="7848872" cy="1754327"/>
          </a:xfrm>
          <a:prstGeom prst="rect">
            <a:avLst/>
          </a:prstGeom>
          <a:ln w="19050"/>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just"/>
            <a:r>
              <a:rPr lang="en-US" b="1" dirty="0" err="1">
                <a:solidFill>
                  <a:schemeClr val="accent4">
                    <a:lumMod val="50000"/>
                  </a:schemeClr>
                </a:solidFill>
                <a:latin typeface="Arial" panose="020B0604020202020204" pitchFamily="34" charset="0"/>
                <a:cs typeface="Arial" panose="020B0604020202020204" pitchFamily="34" charset="0"/>
              </a:rPr>
              <a:t>Sehr</a:t>
            </a:r>
            <a:r>
              <a:rPr lang="en-US" b="1" dirty="0">
                <a:solidFill>
                  <a:schemeClr val="accent4">
                    <a:lumMod val="50000"/>
                  </a:schemeClr>
                </a:solidFill>
                <a:latin typeface="Arial" panose="020B0604020202020204" pitchFamily="34" charset="0"/>
                <a:cs typeface="Arial" panose="020B0604020202020204" pitchFamily="34" charset="0"/>
              </a:rPr>
              <a:t> </a:t>
            </a:r>
            <a:r>
              <a:rPr lang="en-US" b="1" dirty="0" err="1">
                <a:solidFill>
                  <a:schemeClr val="accent4">
                    <a:lumMod val="50000"/>
                  </a:schemeClr>
                </a:solidFill>
                <a:latin typeface="Arial" panose="020B0604020202020204" pitchFamily="34" charset="0"/>
                <a:cs typeface="Arial" panose="020B0604020202020204" pitchFamily="34" charset="0"/>
              </a:rPr>
              <a:t>gute</a:t>
            </a:r>
            <a:r>
              <a:rPr lang="en-US" b="1" dirty="0">
                <a:solidFill>
                  <a:schemeClr val="accent4">
                    <a:lumMod val="50000"/>
                  </a:schemeClr>
                </a:solidFill>
                <a:latin typeface="Arial" panose="020B0604020202020204" pitchFamily="34" charset="0"/>
                <a:cs typeface="Arial" panose="020B0604020202020204" pitchFamily="34" charset="0"/>
              </a:rPr>
              <a:t> </a:t>
            </a:r>
            <a:r>
              <a:rPr lang="en-US" b="1" dirty="0" err="1">
                <a:solidFill>
                  <a:schemeClr val="accent4">
                    <a:lumMod val="50000"/>
                  </a:schemeClr>
                </a:solidFill>
                <a:latin typeface="Arial" panose="020B0604020202020204" pitchFamily="34" charset="0"/>
                <a:cs typeface="Arial" panose="020B0604020202020204" pitchFamily="34" charset="0"/>
              </a:rPr>
              <a:t>fachliche</a:t>
            </a:r>
            <a:r>
              <a:rPr lang="en-US" b="1" dirty="0">
                <a:solidFill>
                  <a:schemeClr val="accent4">
                    <a:lumMod val="50000"/>
                  </a:schemeClr>
                </a:solidFill>
                <a:latin typeface="Arial" panose="020B0604020202020204" pitchFamily="34" charset="0"/>
                <a:cs typeface="Arial" panose="020B0604020202020204" pitchFamily="34" charset="0"/>
              </a:rPr>
              <a:t> Praxis </a:t>
            </a:r>
            <a:r>
              <a:rPr lang="en-US" b="1" dirty="0" err="1">
                <a:solidFill>
                  <a:schemeClr val="accent4">
                    <a:lumMod val="50000"/>
                  </a:schemeClr>
                </a:solidFill>
                <a:latin typeface="Arial" panose="020B0604020202020204" pitchFamily="34" charset="0"/>
                <a:cs typeface="Arial" panose="020B0604020202020204" pitchFamily="34" charset="0"/>
              </a:rPr>
              <a:t>bei</a:t>
            </a:r>
            <a:r>
              <a:rPr lang="en-US" b="1" dirty="0">
                <a:solidFill>
                  <a:schemeClr val="accent4">
                    <a:lumMod val="50000"/>
                  </a:schemeClr>
                </a:solidFill>
                <a:latin typeface="Arial" panose="020B0604020202020204" pitchFamily="34" charset="0"/>
                <a:cs typeface="Arial" panose="020B0604020202020204" pitchFamily="34" charset="0"/>
              </a:rPr>
              <a:t> der </a:t>
            </a:r>
            <a:r>
              <a:rPr lang="en-US" b="1" dirty="0" err="1">
                <a:solidFill>
                  <a:schemeClr val="accent4">
                    <a:lumMod val="50000"/>
                  </a:schemeClr>
                </a:solidFill>
                <a:latin typeface="Arial" panose="020B0604020202020204" pitchFamily="34" charset="0"/>
                <a:cs typeface="Arial" panose="020B0604020202020204" pitchFamily="34" charset="0"/>
              </a:rPr>
              <a:t>Nährstoffversorgung</a:t>
            </a:r>
            <a:r>
              <a:rPr lang="en-US" b="1" dirty="0">
                <a:solidFill>
                  <a:schemeClr val="accent4">
                    <a:lumMod val="50000"/>
                  </a:schemeClr>
                </a:solidFill>
                <a:latin typeface="Arial" panose="020B0604020202020204" pitchFamily="34" charset="0"/>
                <a:cs typeface="Arial" panose="020B0604020202020204" pitchFamily="34" charset="0"/>
              </a:rPr>
              <a:t> und </a:t>
            </a:r>
            <a:r>
              <a:rPr lang="en-US" b="1" dirty="0" err="1">
                <a:solidFill>
                  <a:schemeClr val="accent4">
                    <a:lumMod val="50000"/>
                  </a:schemeClr>
                </a:solidFill>
                <a:latin typeface="Arial" panose="020B0604020202020204" pitchFamily="34" charset="0"/>
                <a:cs typeface="Arial" panose="020B0604020202020204" pitchFamily="34" charset="0"/>
              </a:rPr>
              <a:t>Düngung</a:t>
            </a:r>
            <a:endParaRPr lang="en-US" b="1" dirty="0">
              <a:solidFill>
                <a:schemeClr val="accent4">
                  <a:lumMod val="50000"/>
                </a:schemeClr>
              </a:solidFill>
              <a:latin typeface="Arial" panose="020B0604020202020204" pitchFamily="34" charset="0"/>
              <a:cs typeface="Arial" panose="020B0604020202020204" pitchFamily="34" charset="0"/>
            </a:endParaRPr>
          </a:p>
          <a:p>
            <a:pPr algn="just"/>
            <a:r>
              <a:rPr lang="en-US" sz="1600" dirty="0" err="1" smtClean="0">
                <a:solidFill>
                  <a:schemeClr val="tx2">
                    <a:lumMod val="50000"/>
                  </a:schemeClr>
                </a:solidFill>
                <a:latin typeface="Arial" panose="020B0604020202020204" pitchFamily="34" charset="0"/>
                <a:cs typeface="Arial" panose="020B0604020202020204" pitchFamily="34" charset="0"/>
              </a:rPr>
              <a:t>Ausbringungsweise</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smtClean="0">
                <a:solidFill>
                  <a:schemeClr val="tx2">
                    <a:lumMod val="50000"/>
                  </a:schemeClr>
                </a:solidFill>
                <a:latin typeface="Arial" panose="020B0604020202020204" pitchFamily="34" charset="0"/>
                <a:cs typeface="Arial" panose="020B0604020202020204" pitchFamily="34" charset="0"/>
              </a:rPr>
              <a:t>von </a:t>
            </a:r>
            <a:r>
              <a:rPr lang="en-US" sz="1600" dirty="0" err="1" smtClean="0">
                <a:solidFill>
                  <a:schemeClr val="tx2">
                    <a:lumMod val="50000"/>
                  </a:schemeClr>
                </a:solidFill>
                <a:latin typeface="Arial" panose="020B0604020202020204" pitchFamily="34" charset="0"/>
                <a:cs typeface="Arial" panose="020B0604020202020204" pitchFamily="34" charset="0"/>
              </a:rPr>
              <a:t>organischem</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err="1" smtClean="0">
                <a:solidFill>
                  <a:schemeClr val="tx2">
                    <a:lumMod val="50000"/>
                  </a:schemeClr>
                </a:solidFill>
                <a:latin typeface="Arial" panose="020B0604020202020204" pitchFamily="34" charset="0"/>
                <a:cs typeface="Arial" panose="020B0604020202020204" pitchFamily="34" charset="0"/>
              </a:rPr>
              <a:t>Dünger</a:t>
            </a:r>
            <a:r>
              <a:rPr lang="en-US" sz="1600" dirty="0" smtClean="0">
                <a:solidFill>
                  <a:schemeClr val="tx2">
                    <a:lumMod val="50000"/>
                  </a:schemeClr>
                </a:solidFill>
                <a:latin typeface="Arial" panose="020B0604020202020204" pitchFamily="34" charset="0"/>
                <a:cs typeface="Arial" panose="020B0604020202020204" pitchFamily="34" charset="0"/>
              </a:rPr>
              <a:t>/Material, </a:t>
            </a:r>
            <a:r>
              <a:rPr lang="en-US" sz="1600" dirty="0" err="1" smtClean="0">
                <a:solidFill>
                  <a:schemeClr val="tx2">
                    <a:lumMod val="50000"/>
                  </a:schemeClr>
                </a:solidFill>
                <a:latin typeface="Arial" panose="020B0604020202020204" pitchFamily="34" charset="0"/>
                <a:cs typeface="Arial" panose="020B0604020202020204" pitchFamily="34" charset="0"/>
              </a:rPr>
              <a:t>welche</a:t>
            </a:r>
            <a:r>
              <a:rPr lang="en-US" sz="1600" dirty="0" smtClean="0">
                <a:solidFill>
                  <a:schemeClr val="tx2">
                    <a:lumMod val="50000"/>
                  </a:schemeClr>
                </a:solidFill>
                <a:latin typeface="Arial" panose="020B0604020202020204" pitchFamily="34" charset="0"/>
                <a:cs typeface="Arial" panose="020B0604020202020204" pitchFamily="34" charset="0"/>
              </a:rPr>
              <a:t> die </a:t>
            </a:r>
            <a:r>
              <a:rPr lang="en-US" sz="1600" dirty="0" err="1" smtClean="0">
                <a:solidFill>
                  <a:schemeClr val="tx2">
                    <a:lumMod val="50000"/>
                  </a:schemeClr>
                </a:solidFill>
                <a:latin typeface="Arial" panose="020B0604020202020204" pitchFamily="34" charset="0"/>
                <a:cs typeface="Arial" panose="020B0604020202020204" pitchFamily="34" charset="0"/>
              </a:rPr>
              <a:t>Nährstoffabflüsse</a:t>
            </a:r>
            <a:r>
              <a:rPr lang="en-US" sz="1600" dirty="0" smtClean="0">
                <a:solidFill>
                  <a:schemeClr val="tx2">
                    <a:lumMod val="50000"/>
                  </a:schemeClr>
                </a:solidFill>
                <a:latin typeface="Arial" panose="020B0604020202020204" pitchFamily="34" charset="0"/>
                <a:cs typeface="Arial" panose="020B0604020202020204" pitchFamily="34" charset="0"/>
              </a:rPr>
              <a:t> in </a:t>
            </a:r>
            <a:r>
              <a:rPr lang="en-US" sz="1600" dirty="0" err="1" smtClean="0">
                <a:solidFill>
                  <a:schemeClr val="tx2">
                    <a:lumMod val="50000"/>
                  </a:schemeClr>
                </a:solidFill>
                <a:latin typeface="Arial" panose="020B0604020202020204" pitchFamily="34" charset="0"/>
                <a:cs typeface="Arial" panose="020B0604020202020204" pitchFamily="34" charset="0"/>
              </a:rPr>
              <a:t>Gewässer</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err="1" smtClean="0">
                <a:solidFill>
                  <a:schemeClr val="tx2">
                    <a:lumMod val="50000"/>
                  </a:schemeClr>
                </a:solidFill>
                <a:latin typeface="Arial" panose="020B0604020202020204" pitchFamily="34" charset="0"/>
                <a:cs typeface="Arial" panose="020B0604020202020204" pitchFamily="34" charset="0"/>
              </a:rPr>
              <a:t>reduziert</a:t>
            </a:r>
            <a:r>
              <a:rPr lang="en-GB" sz="1600" dirty="0" smtClean="0">
                <a:solidFill>
                  <a:schemeClr val="tx2">
                    <a:lumMod val="50000"/>
                  </a:schemeClr>
                </a:solidFill>
                <a:latin typeface="Arial" panose="020B0604020202020204" pitchFamily="34" charset="0"/>
                <a:cs typeface="Arial" panose="020B0604020202020204" pitchFamily="34" charset="0"/>
              </a:rPr>
              <a:t>.</a:t>
            </a:r>
          </a:p>
          <a:p>
            <a:pPr marL="285750" indent="-285750" algn="just">
              <a:buFont typeface="Arial" panose="020B0604020202020204" pitchFamily="34" charset="0"/>
              <a:buChar char="•"/>
            </a:pPr>
            <a:r>
              <a:rPr lang="en-GB" sz="1600" dirty="0" err="1" smtClean="0">
                <a:solidFill>
                  <a:schemeClr val="tx2">
                    <a:lumMod val="50000"/>
                  </a:schemeClr>
                </a:solidFill>
                <a:latin typeface="Arial" panose="020B0604020202020204" pitchFamily="34" charset="0"/>
                <a:cs typeface="Arial" panose="020B0604020202020204" pitchFamily="34" charset="0"/>
              </a:rPr>
              <a:t>Dünger</a:t>
            </a:r>
            <a:r>
              <a:rPr lang="en-GB" sz="1600" dirty="0" smtClean="0">
                <a:solidFill>
                  <a:schemeClr val="tx2">
                    <a:lumMod val="50000"/>
                  </a:schemeClr>
                </a:solidFill>
                <a:latin typeface="Arial" panose="020B0604020202020204" pitchFamily="34" charset="0"/>
                <a:cs typeface="Arial" panose="020B0604020202020204" pitchFamily="34" charset="0"/>
              </a:rPr>
              <a:t> </a:t>
            </a:r>
            <a:r>
              <a:rPr lang="en-GB" sz="1600" dirty="0" err="1" smtClean="0">
                <a:solidFill>
                  <a:schemeClr val="tx2">
                    <a:lumMod val="50000"/>
                  </a:schemeClr>
                </a:solidFill>
                <a:latin typeface="Arial" panose="020B0604020202020204" pitchFamily="34" charset="0"/>
                <a:cs typeface="Arial" panose="020B0604020202020204" pitchFamily="34" charset="0"/>
              </a:rPr>
              <a:t>sollte</a:t>
            </a:r>
            <a:r>
              <a:rPr lang="en-GB" sz="1600" dirty="0" smtClean="0">
                <a:solidFill>
                  <a:schemeClr val="tx2">
                    <a:lumMod val="50000"/>
                  </a:schemeClr>
                </a:solidFill>
                <a:latin typeface="Arial" panose="020B0604020202020204" pitchFamily="34" charset="0"/>
                <a:cs typeface="Arial" panose="020B0604020202020204" pitchFamily="34" charset="0"/>
              </a:rPr>
              <a:t> </a:t>
            </a:r>
            <a:r>
              <a:rPr lang="en-GB" sz="1600" dirty="0" err="1" smtClean="0">
                <a:solidFill>
                  <a:schemeClr val="tx2">
                    <a:lumMod val="50000"/>
                  </a:schemeClr>
                </a:solidFill>
                <a:latin typeface="Arial" panose="020B0604020202020204" pitchFamily="34" charset="0"/>
                <a:cs typeface="Arial" panose="020B0604020202020204" pitchFamily="34" charset="0"/>
              </a:rPr>
              <a:t>nicht</a:t>
            </a:r>
            <a:r>
              <a:rPr lang="en-GB" sz="1600" dirty="0" smtClean="0">
                <a:solidFill>
                  <a:schemeClr val="tx2">
                    <a:lumMod val="50000"/>
                  </a:schemeClr>
                </a:solidFill>
                <a:latin typeface="Arial" panose="020B0604020202020204" pitchFamily="34" charset="0"/>
                <a:cs typeface="Arial" panose="020B0604020202020204" pitchFamily="34" charset="0"/>
              </a:rPr>
              <a:t> </a:t>
            </a:r>
            <a:r>
              <a:rPr lang="en-GB" sz="1600" dirty="0" err="1" smtClean="0">
                <a:solidFill>
                  <a:schemeClr val="tx2">
                    <a:lumMod val="50000"/>
                  </a:schemeClr>
                </a:solidFill>
                <a:latin typeface="Arial" panose="020B0604020202020204" pitchFamily="34" charset="0"/>
                <a:cs typeface="Arial" panose="020B0604020202020204" pitchFamily="34" charset="0"/>
              </a:rPr>
              <a:t>ausgebracht</a:t>
            </a:r>
            <a:r>
              <a:rPr lang="en-GB" sz="1600" dirty="0" smtClean="0">
                <a:solidFill>
                  <a:schemeClr val="tx2">
                    <a:lumMod val="50000"/>
                  </a:schemeClr>
                </a:solidFill>
                <a:latin typeface="Arial" panose="020B0604020202020204" pitchFamily="34" charset="0"/>
                <a:cs typeface="Arial" panose="020B0604020202020204" pitchFamily="34" charset="0"/>
              </a:rPr>
              <a:t> </a:t>
            </a:r>
            <a:r>
              <a:rPr lang="en-GB" sz="1600" dirty="0" err="1" smtClean="0">
                <a:solidFill>
                  <a:schemeClr val="tx2">
                    <a:lumMod val="50000"/>
                  </a:schemeClr>
                </a:solidFill>
                <a:latin typeface="Arial" panose="020B0604020202020204" pitchFamily="34" charset="0"/>
                <a:cs typeface="Arial" panose="020B0604020202020204" pitchFamily="34" charset="0"/>
              </a:rPr>
              <a:t>werden</a:t>
            </a:r>
            <a:r>
              <a:rPr lang="en-GB" sz="1600" dirty="0" smtClean="0">
                <a:solidFill>
                  <a:schemeClr val="tx2">
                    <a:lumMod val="50000"/>
                  </a:schemeClr>
                </a:solidFill>
                <a:latin typeface="Arial" panose="020B0604020202020204" pitchFamily="34" charset="0"/>
                <a:cs typeface="Arial" panose="020B0604020202020204" pitchFamily="34" charset="0"/>
              </a:rPr>
              <a:t> auf:</a:t>
            </a:r>
          </a:p>
          <a:p>
            <a:pPr marL="800100" lvl="1" indent="-342900" algn="just">
              <a:buFont typeface="+mj-lt"/>
              <a:buAutoNum type="alphaLcParenR"/>
            </a:pPr>
            <a:r>
              <a:rPr lang="en-GB" sz="1400" dirty="0" err="1" smtClean="0">
                <a:solidFill>
                  <a:schemeClr val="accent3">
                    <a:lumMod val="50000"/>
                  </a:schemeClr>
                </a:solidFill>
                <a:latin typeface="Arial" panose="020B0604020202020204" pitchFamily="34" charset="0"/>
                <a:cs typeface="Arial" panose="020B0604020202020204" pitchFamily="34" charset="0"/>
              </a:rPr>
              <a:t>wassergesättigten</a:t>
            </a:r>
            <a:r>
              <a:rPr lang="en-GB" sz="1400" dirty="0" smtClean="0">
                <a:solidFill>
                  <a:schemeClr val="accent3">
                    <a:lumMod val="50000"/>
                  </a:schemeClr>
                </a:solidFill>
                <a:latin typeface="Arial" panose="020B0604020202020204" pitchFamily="34" charset="0"/>
                <a:cs typeface="Arial" panose="020B0604020202020204" pitchFamily="34" charset="0"/>
              </a:rPr>
              <a:t> </a:t>
            </a:r>
            <a:r>
              <a:rPr lang="en-GB" sz="1400" dirty="0" err="1" smtClean="0">
                <a:solidFill>
                  <a:schemeClr val="accent3">
                    <a:lumMod val="50000"/>
                  </a:schemeClr>
                </a:solidFill>
                <a:latin typeface="Arial" panose="020B0604020202020204" pitchFamily="34" charset="0"/>
                <a:cs typeface="Arial" panose="020B0604020202020204" pitchFamily="34" charset="0"/>
              </a:rPr>
              <a:t>oder</a:t>
            </a:r>
            <a:r>
              <a:rPr lang="en-GB" sz="1400" dirty="0" smtClean="0">
                <a:solidFill>
                  <a:schemeClr val="accent3">
                    <a:lumMod val="50000"/>
                  </a:schemeClr>
                </a:solidFill>
                <a:latin typeface="Arial" panose="020B0604020202020204" pitchFamily="34" charset="0"/>
                <a:cs typeface="Arial" panose="020B0604020202020204" pitchFamily="34" charset="0"/>
              </a:rPr>
              <a:t> </a:t>
            </a:r>
            <a:r>
              <a:rPr lang="en-GB" sz="1400" dirty="0" err="1" smtClean="0">
                <a:solidFill>
                  <a:schemeClr val="accent3">
                    <a:lumMod val="50000"/>
                  </a:schemeClr>
                </a:solidFill>
                <a:latin typeface="Arial" panose="020B0604020202020204" pitchFamily="34" charset="0"/>
                <a:cs typeface="Arial" panose="020B0604020202020204" pitchFamily="34" charset="0"/>
              </a:rPr>
              <a:t>überfluteten</a:t>
            </a:r>
            <a:r>
              <a:rPr lang="en-GB" sz="1400" dirty="0" smtClean="0">
                <a:solidFill>
                  <a:schemeClr val="accent3">
                    <a:lumMod val="50000"/>
                  </a:schemeClr>
                </a:solidFill>
                <a:latin typeface="Arial" panose="020B0604020202020204" pitchFamily="34" charset="0"/>
                <a:cs typeface="Arial" panose="020B0604020202020204" pitchFamily="34" charset="0"/>
              </a:rPr>
              <a:t> </a:t>
            </a:r>
            <a:r>
              <a:rPr lang="en-GB" sz="1400" dirty="0" err="1" smtClean="0">
                <a:solidFill>
                  <a:schemeClr val="accent3">
                    <a:lumMod val="50000"/>
                  </a:schemeClr>
                </a:solidFill>
                <a:latin typeface="Arial" panose="020B0604020202020204" pitchFamily="34" charset="0"/>
                <a:cs typeface="Arial" panose="020B0604020202020204" pitchFamily="34" charset="0"/>
              </a:rPr>
              <a:t>Böden</a:t>
            </a:r>
            <a:r>
              <a:rPr lang="en-GB" sz="1400" dirty="0" smtClean="0">
                <a:solidFill>
                  <a:schemeClr val="accent3">
                    <a:lumMod val="50000"/>
                  </a:schemeClr>
                </a:solidFill>
                <a:latin typeface="Arial" panose="020B0604020202020204" pitchFamily="34" charset="0"/>
                <a:cs typeface="Arial" panose="020B0604020202020204" pitchFamily="34" charset="0"/>
              </a:rPr>
              <a:t>; </a:t>
            </a:r>
          </a:p>
          <a:p>
            <a:pPr marL="800100" lvl="1" indent="-342900" algn="just">
              <a:buFont typeface="+mj-lt"/>
              <a:buAutoNum type="alphaLcParenR"/>
            </a:pPr>
            <a:r>
              <a:rPr lang="en-GB" sz="1400" dirty="0" err="1" smtClean="0">
                <a:solidFill>
                  <a:schemeClr val="accent3">
                    <a:lumMod val="50000"/>
                  </a:schemeClr>
                </a:solidFill>
                <a:latin typeface="Arial" panose="020B0604020202020204" pitchFamily="34" charset="0"/>
                <a:cs typeface="Arial" panose="020B0604020202020204" pitchFamily="34" charset="0"/>
              </a:rPr>
              <a:t>gefrorenen</a:t>
            </a:r>
            <a:r>
              <a:rPr lang="en-GB" sz="1400" dirty="0" smtClean="0">
                <a:solidFill>
                  <a:schemeClr val="accent3">
                    <a:lumMod val="50000"/>
                  </a:schemeClr>
                </a:solidFill>
                <a:latin typeface="Arial" panose="020B0604020202020204" pitchFamily="34" charset="0"/>
                <a:cs typeface="Arial" panose="020B0604020202020204" pitchFamily="34" charset="0"/>
              </a:rPr>
              <a:t> </a:t>
            </a:r>
            <a:r>
              <a:rPr lang="en-GB" sz="1400" dirty="0" err="1" smtClean="0">
                <a:solidFill>
                  <a:schemeClr val="accent3">
                    <a:lumMod val="50000"/>
                  </a:schemeClr>
                </a:solidFill>
                <a:latin typeface="Arial" panose="020B0604020202020204" pitchFamily="34" charset="0"/>
                <a:cs typeface="Arial" panose="020B0604020202020204" pitchFamily="34" charset="0"/>
              </a:rPr>
              <a:t>Böden</a:t>
            </a:r>
            <a:r>
              <a:rPr lang="en-GB" sz="1400" dirty="0" smtClean="0">
                <a:solidFill>
                  <a:schemeClr val="accent3">
                    <a:lumMod val="50000"/>
                  </a:schemeClr>
                </a:solidFill>
                <a:latin typeface="Arial" panose="020B0604020202020204" pitchFamily="34" charset="0"/>
                <a:cs typeface="Arial" panose="020B0604020202020204" pitchFamily="34" charset="0"/>
              </a:rPr>
              <a:t>; </a:t>
            </a:r>
            <a:endParaRPr lang="en-GB" sz="1400" dirty="0">
              <a:solidFill>
                <a:schemeClr val="accent3">
                  <a:lumMod val="50000"/>
                </a:schemeClr>
              </a:solidFill>
              <a:latin typeface="Arial" panose="020B0604020202020204" pitchFamily="34" charset="0"/>
              <a:cs typeface="Arial" panose="020B0604020202020204" pitchFamily="34" charset="0"/>
            </a:endParaRPr>
          </a:p>
          <a:p>
            <a:pPr marL="800100" lvl="1" indent="-342900" algn="just">
              <a:buFont typeface="+mj-lt"/>
              <a:buAutoNum type="alphaLcParenR"/>
            </a:pPr>
            <a:r>
              <a:rPr lang="en-GB" sz="1400" dirty="0" err="1" smtClean="0">
                <a:solidFill>
                  <a:schemeClr val="accent3">
                    <a:lumMod val="50000"/>
                  </a:schemeClr>
                </a:solidFill>
                <a:latin typeface="Arial" panose="020B0604020202020204" pitchFamily="34" charset="0"/>
                <a:cs typeface="Arial" panose="020B0604020202020204" pitchFamily="34" charset="0"/>
              </a:rPr>
              <a:t>schneebedeckten</a:t>
            </a:r>
            <a:r>
              <a:rPr lang="en-GB" sz="1400" dirty="0" smtClean="0">
                <a:solidFill>
                  <a:schemeClr val="accent3">
                    <a:lumMod val="50000"/>
                  </a:schemeClr>
                </a:solidFill>
                <a:latin typeface="Arial" panose="020B0604020202020204" pitchFamily="34" charset="0"/>
                <a:cs typeface="Arial" panose="020B0604020202020204" pitchFamily="34" charset="0"/>
              </a:rPr>
              <a:t> </a:t>
            </a:r>
            <a:r>
              <a:rPr lang="en-GB" sz="1400" dirty="0" err="1" smtClean="0">
                <a:solidFill>
                  <a:schemeClr val="accent3">
                    <a:lumMod val="50000"/>
                  </a:schemeClr>
                </a:solidFill>
                <a:latin typeface="Arial" panose="020B0604020202020204" pitchFamily="34" charset="0"/>
                <a:cs typeface="Arial" panose="020B0604020202020204" pitchFamily="34" charset="0"/>
              </a:rPr>
              <a:t>Böden</a:t>
            </a:r>
            <a:r>
              <a:rPr lang="en-GB" sz="1400" dirty="0" smtClean="0">
                <a:solidFill>
                  <a:schemeClr val="accent3">
                    <a:lumMod val="50000"/>
                  </a:schemeClr>
                </a:solidFill>
                <a:latin typeface="Arial" panose="020B0604020202020204" pitchFamily="34" charset="0"/>
                <a:cs typeface="Arial" panose="020B0604020202020204" pitchFamily="34" charset="0"/>
              </a:rPr>
              <a:t>.</a:t>
            </a:r>
            <a:endParaRPr lang="pt-PT" sz="1400" dirty="0">
              <a:solidFill>
                <a:schemeClr val="accent3">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76354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6480720" cy="724942"/>
          </a:xfrm>
          <a:solidFill>
            <a:srgbClr val="FFFFFF"/>
          </a:solidFill>
        </p:spPr>
        <p:txBody>
          <a:bodyPr>
            <a:normAutofit/>
          </a:bodyPr>
          <a:lstStyle/>
          <a:p>
            <a:r>
              <a:rPr lang="en-GB" sz="2000" dirty="0"/>
              <a:t>4</a:t>
            </a:r>
            <a:r>
              <a:rPr lang="en-GB" sz="2000" dirty="0" smtClean="0"/>
              <a:t>. </a:t>
            </a:r>
            <a:r>
              <a:rPr lang="de-DE" sz="2000" dirty="0"/>
              <a:t>Sehr gute fachliche Praxis zur Förderung der Biodiversität in der Tierhaltung </a:t>
            </a:r>
            <a:r>
              <a:rPr lang="en-US" sz="2000" dirty="0"/>
              <a:t>(</a:t>
            </a:r>
            <a:r>
              <a:rPr lang="en-US" sz="2000" dirty="0" err="1"/>
              <a:t>Beispiele</a:t>
            </a:r>
            <a:r>
              <a:rPr lang="de-DE" sz="2000" dirty="0"/>
              <a:t>)</a:t>
            </a:r>
            <a:endParaRPr lang="en-GB" sz="2000"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17</a:t>
            </a:fld>
            <a:endParaRPr lang="de-DE" dirty="0"/>
          </a:p>
        </p:txBody>
      </p:sp>
      <p:sp>
        <p:nvSpPr>
          <p:cNvPr id="11" name="Rectangle 10"/>
          <p:cNvSpPr/>
          <p:nvPr/>
        </p:nvSpPr>
        <p:spPr>
          <a:xfrm>
            <a:off x="342900" y="1556375"/>
            <a:ext cx="8460432" cy="4411465"/>
          </a:xfrm>
          <a:prstGeom prst="rect">
            <a:avLst/>
          </a:prstGeom>
          <a:ln w="19050"/>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marL="0" lvl="1">
              <a:spcAft>
                <a:spcPts val="800"/>
              </a:spcAft>
            </a:pPr>
            <a:r>
              <a:rPr lang="en-GB" b="1" dirty="0" err="1">
                <a:solidFill>
                  <a:schemeClr val="accent4">
                    <a:lumMod val="50000"/>
                  </a:schemeClr>
                </a:solidFill>
                <a:latin typeface="Arial" panose="020B0604020202020204" pitchFamily="34" charset="0"/>
                <a:cs typeface="Arial" panose="020B0604020202020204" pitchFamily="34" charset="0"/>
              </a:rPr>
              <a:t>Sehr</a:t>
            </a:r>
            <a:r>
              <a:rPr lang="en-GB" b="1" dirty="0">
                <a:solidFill>
                  <a:schemeClr val="accent4">
                    <a:lumMod val="50000"/>
                  </a:schemeClr>
                </a:solidFill>
                <a:latin typeface="Arial" panose="020B0604020202020204" pitchFamily="34" charset="0"/>
                <a:cs typeface="Arial" panose="020B0604020202020204" pitchFamily="34" charset="0"/>
              </a:rPr>
              <a:t> </a:t>
            </a:r>
            <a:r>
              <a:rPr lang="en-GB" b="1" dirty="0" err="1">
                <a:solidFill>
                  <a:schemeClr val="accent4">
                    <a:lumMod val="50000"/>
                  </a:schemeClr>
                </a:solidFill>
                <a:latin typeface="Arial" panose="020B0604020202020204" pitchFamily="34" charset="0"/>
                <a:cs typeface="Arial" panose="020B0604020202020204" pitchFamily="34" charset="0"/>
              </a:rPr>
              <a:t>gute</a:t>
            </a:r>
            <a:r>
              <a:rPr lang="en-GB" b="1" dirty="0">
                <a:solidFill>
                  <a:schemeClr val="accent4">
                    <a:lumMod val="50000"/>
                  </a:schemeClr>
                </a:solidFill>
                <a:latin typeface="Arial" panose="020B0604020202020204" pitchFamily="34" charset="0"/>
                <a:cs typeface="Arial" panose="020B0604020202020204" pitchFamily="34" charset="0"/>
              </a:rPr>
              <a:t> </a:t>
            </a:r>
            <a:r>
              <a:rPr lang="en-GB" b="1" dirty="0" err="1">
                <a:solidFill>
                  <a:schemeClr val="accent4">
                    <a:lumMod val="50000"/>
                  </a:schemeClr>
                </a:solidFill>
                <a:latin typeface="Arial" panose="020B0604020202020204" pitchFamily="34" charset="0"/>
                <a:cs typeface="Arial" panose="020B0604020202020204" pitchFamily="34" charset="0"/>
              </a:rPr>
              <a:t>fachliche</a:t>
            </a:r>
            <a:r>
              <a:rPr lang="en-GB" b="1" dirty="0">
                <a:solidFill>
                  <a:schemeClr val="accent4">
                    <a:lumMod val="50000"/>
                  </a:schemeClr>
                </a:solidFill>
                <a:latin typeface="Arial" panose="020B0604020202020204" pitchFamily="34" charset="0"/>
                <a:cs typeface="Arial" panose="020B0604020202020204" pitchFamily="34" charset="0"/>
              </a:rPr>
              <a:t> Praxis </a:t>
            </a:r>
            <a:r>
              <a:rPr lang="en-GB" b="1" dirty="0" err="1">
                <a:solidFill>
                  <a:schemeClr val="accent4">
                    <a:lumMod val="50000"/>
                  </a:schemeClr>
                </a:solidFill>
                <a:latin typeface="Arial" panose="020B0604020202020204" pitchFamily="34" charset="0"/>
                <a:cs typeface="Arial" panose="020B0604020202020204" pitchFamily="34" charset="0"/>
              </a:rPr>
              <a:t>für</a:t>
            </a:r>
            <a:r>
              <a:rPr lang="en-GB" b="1" dirty="0">
                <a:solidFill>
                  <a:schemeClr val="accent4">
                    <a:lumMod val="50000"/>
                  </a:schemeClr>
                </a:solidFill>
                <a:latin typeface="Arial" panose="020B0604020202020204" pitchFamily="34" charset="0"/>
                <a:cs typeface="Arial" panose="020B0604020202020204" pitchFamily="34" charset="0"/>
              </a:rPr>
              <a:t> </a:t>
            </a:r>
            <a:r>
              <a:rPr lang="en-GB" b="1" dirty="0" err="1" smtClean="0">
                <a:solidFill>
                  <a:schemeClr val="accent4">
                    <a:lumMod val="50000"/>
                  </a:schemeClr>
                </a:solidFill>
                <a:latin typeface="Arial" panose="020B0604020202020204" pitchFamily="34" charset="0"/>
                <a:cs typeface="Arial" panose="020B0604020202020204" pitchFamily="34" charset="0"/>
              </a:rPr>
              <a:t>Schädlingsbekämpfung</a:t>
            </a:r>
            <a:r>
              <a:rPr lang="en-GB" b="1" dirty="0" smtClean="0">
                <a:solidFill>
                  <a:schemeClr val="accent4">
                    <a:lumMod val="50000"/>
                  </a:schemeClr>
                </a:solidFill>
                <a:latin typeface="Arial" panose="020B0604020202020204" pitchFamily="34" charset="0"/>
                <a:cs typeface="Arial" panose="020B0604020202020204" pitchFamily="34" charset="0"/>
              </a:rPr>
              <a:t> </a:t>
            </a:r>
            <a:r>
              <a:rPr lang="en-GB" b="1" dirty="0">
                <a:solidFill>
                  <a:schemeClr val="accent4">
                    <a:lumMod val="50000"/>
                  </a:schemeClr>
                </a:solidFill>
                <a:latin typeface="Arial" panose="020B0604020202020204" pitchFamily="34" charset="0"/>
                <a:cs typeface="Arial" panose="020B0604020202020204" pitchFamily="34" charset="0"/>
              </a:rPr>
              <a:t>und </a:t>
            </a:r>
            <a:r>
              <a:rPr lang="en-GB" b="1" dirty="0" err="1" smtClean="0">
                <a:solidFill>
                  <a:schemeClr val="accent4">
                    <a:lumMod val="50000"/>
                  </a:schemeClr>
                </a:solidFill>
                <a:latin typeface="Arial" panose="020B0604020202020204" pitchFamily="34" charset="0"/>
                <a:cs typeface="Arial" panose="020B0604020202020204" pitchFamily="34" charset="0"/>
              </a:rPr>
              <a:t>Pflanzenschutz</a:t>
            </a:r>
            <a:r>
              <a:rPr lang="en-GB" b="1" dirty="0" smtClean="0">
                <a:solidFill>
                  <a:schemeClr val="accent4">
                    <a:lumMod val="50000"/>
                  </a:schemeClr>
                </a:solidFill>
                <a:latin typeface="Arial" panose="020B0604020202020204" pitchFamily="34" charset="0"/>
                <a:cs typeface="Arial" panose="020B0604020202020204" pitchFamily="34" charset="0"/>
              </a:rPr>
              <a:t> </a:t>
            </a:r>
            <a:r>
              <a:rPr lang="en-GB" dirty="0">
                <a:solidFill>
                  <a:schemeClr val="tx2">
                    <a:lumMod val="50000"/>
                  </a:schemeClr>
                </a:solidFill>
                <a:latin typeface="Arial" panose="020B0604020202020204" pitchFamily="34" charset="0"/>
                <a:cs typeface="Arial" panose="020B0604020202020204" pitchFamily="34" charset="0"/>
              </a:rPr>
              <a:t>Der </a:t>
            </a:r>
            <a:r>
              <a:rPr lang="en-GB" dirty="0" err="1">
                <a:solidFill>
                  <a:schemeClr val="tx2">
                    <a:lumMod val="50000"/>
                  </a:schemeClr>
                </a:solidFill>
                <a:latin typeface="Arial" panose="020B0604020202020204" pitchFamily="34" charset="0"/>
                <a:cs typeface="Arial" panose="020B0604020202020204" pitchFamily="34" charset="0"/>
              </a:rPr>
              <a:t>integrierte</a:t>
            </a:r>
            <a:r>
              <a:rPr lang="en-GB" dirty="0">
                <a:solidFill>
                  <a:schemeClr val="tx2">
                    <a:lumMod val="50000"/>
                  </a:schemeClr>
                </a:solidFill>
                <a:latin typeface="Arial" panose="020B0604020202020204" pitchFamily="34" charset="0"/>
                <a:cs typeface="Arial" panose="020B0604020202020204" pitchFamily="34" charset="0"/>
              </a:rPr>
              <a:t> </a:t>
            </a:r>
            <a:r>
              <a:rPr lang="en-GB" dirty="0" err="1">
                <a:solidFill>
                  <a:schemeClr val="tx2">
                    <a:lumMod val="50000"/>
                  </a:schemeClr>
                </a:solidFill>
                <a:latin typeface="Arial" panose="020B0604020202020204" pitchFamily="34" charset="0"/>
                <a:cs typeface="Arial" panose="020B0604020202020204" pitchFamily="34" charset="0"/>
              </a:rPr>
              <a:t>Pflanzenschutz</a:t>
            </a:r>
            <a:r>
              <a:rPr lang="en-GB" dirty="0">
                <a:solidFill>
                  <a:schemeClr val="tx2">
                    <a:lumMod val="50000"/>
                  </a:schemeClr>
                </a:solidFill>
                <a:latin typeface="Arial" panose="020B0604020202020204" pitchFamily="34" charset="0"/>
                <a:cs typeface="Arial" panose="020B0604020202020204" pitchFamily="34" charset="0"/>
              </a:rPr>
              <a:t> </a:t>
            </a:r>
            <a:r>
              <a:rPr lang="en-GB" dirty="0" err="1" smtClean="0">
                <a:solidFill>
                  <a:schemeClr val="tx2">
                    <a:lumMod val="50000"/>
                  </a:schemeClr>
                </a:solidFill>
                <a:latin typeface="Arial" panose="020B0604020202020204" pitchFamily="34" charset="0"/>
                <a:cs typeface="Arial" panose="020B0604020202020204" pitchFamily="34" charset="0"/>
              </a:rPr>
              <a:t>zielt</a:t>
            </a:r>
            <a:r>
              <a:rPr lang="en-GB" dirty="0" smtClean="0">
                <a:solidFill>
                  <a:schemeClr val="tx2">
                    <a:lumMod val="50000"/>
                  </a:schemeClr>
                </a:solidFill>
                <a:latin typeface="Arial" panose="020B0604020202020204" pitchFamily="34" charset="0"/>
                <a:cs typeface="Arial" panose="020B0604020202020204" pitchFamily="34" charset="0"/>
              </a:rPr>
              <a:t> </a:t>
            </a:r>
            <a:r>
              <a:rPr lang="en-GB" dirty="0" err="1" smtClean="0">
                <a:solidFill>
                  <a:schemeClr val="tx2">
                    <a:lumMod val="50000"/>
                  </a:schemeClr>
                </a:solidFill>
                <a:latin typeface="Arial" panose="020B0604020202020204" pitchFamily="34" charset="0"/>
                <a:cs typeface="Arial" panose="020B0604020202020204" pitchFamily="34" charset="0"/>
              </a:rPr>
              <a:t>darauf</a:t>
            </a:r>
            <a:r>
              <a:rPr lang="en-GB" dirty="0" smtClean="0">
                <a:solidFill>
                  <a:schemeClr val="tx2">
                    <a:lumMod val="50000"/>
                  </a:schemeClr>
                </a:solidFill>
                <a:latin typeface="Arial" panose="020B0604020202020204" pitchFamily="34" charset="0"/>
                <a:cs typeface="Arial" panose="020B0604020202020204" pitchFamily="34" charset="0"/>
              </a:rPr>
              <a:t> </a:t>
            </a:r>
            <a:r>
              <a:rPr lang="en-GB" dirty="0" err="1" smtClean="0">
                <a:solidFill>
                  <a:schemeClr val="tx2">
                    <a:lumMod val="50000"/>
                  </a:schemeClr>
                </a:solidFill>
                <a:latin typeface="Arial" panose="020B0604020202020204" pitchFamily="34" charset="0"/>
                <a:cs typeface="Arial" panose="020B0604020202020204" pitchFamily="34" charset="0"/>
              </a:rPr>
              <a:t>ab</a:t>
            </a:r>
            <a:r>
              <a:rPr lang="en-GB" dirty="0" smtClean="0">
                <a:solidFill>
                  <a:schemeClr val="tx2">
                    <a:lumMod val="50000"/>
                  </a:schemeClr>
                </a:solidFill>
                <a:latin typeface="Arial" panose="020B0604020202020204" pitchFamily="34" charset="0"/>
                <a:cs typeface="Arial" panose="020B0604020202020204" pitchFamily="34" charset="0"/>
              </a:rPr>
              <a:t>, den </a:t>
            </a:r>
            <a:r>
              <a:rPr lang="en-GB" dirty="0" err="1">
                <a:solidFill>
                  <a:schemeClr val="tx2">
                    <a:lumMod val="50000"/>
                  </a:schemeClr>
                </a:solidFill>
                <a:latin typeface="Arial" panose="020B0604020202020204" pitchFamily="34" charset="0"/>
                <a:cs typeface="Arial" panose="020B0604020202020204" pitchFamily="34" charset="0"/>
              </a:rPr>
              <a:t>Einsatz</a:t>
            </a:r>
            <a:r>
              <a:rPr lang="en-GB" dirty="0">
                <a:solidFill>
                  <a:schemeClr val="tx2">
                    <a:lumMod val="50000"/>
                  </a:schemeClr>
                </a:solidFill>
                <a:latin typeface="Arial" panose="020B0604020202020204" pitchFamily="34" charset="0"/>
                <a:cs typeface="Arial" panose="020B0604020202020204" pitchFamily="34" charset="0"/>
              </a:rPr>
              <a:t> von </a:t>
            </a:r>
            <a:r>
              <a:rPr lang="en-GB" dirty="0" err="1">
                <a:solidFill>
                  <a:schemeClr val="tx2">
                    <a:lumMod val="50000"/>
                  </a:schemeClr>
                </a:solidFill>
                <a:latin typeface="Arial" panose="020B0604020202020204" pitchFamily="34" charset="0"/>
                <a:cs typeface="Arial" panose="020B0604020202020204" pitchFamily="34" charset="0"/>
              </a:rPr>
              <a:t>Pestiziden</a:t>
            </a:r>
            <a:r>
              <a:rPr lang="en-GB" dirty="0">
                <a:solidFill>
                  <a:schemeClr val="tx2">
                    <a:lumMod val="50000"/>
                  </a:schemeClr>
                </a:solidFill>
                <a:latin typeface="Arial" panose="020B0604020202020204" pitchFamily="34" charset="0"/>
                <a:cs typeface="Arial" panose="020B0604020202020204" pitchFamily="34" charset="0"/>
              </a:rPr>
              <a:t> </a:t>
            </a:r>
            <a:r>
              <a:rPr lang="en-GB" dirty="0" err="1">
                <a:solidFill>
                  <a:schemeClr val="tx2">
                    <a:lumMod val="50000"/>
                  </a:schemeClr>
                </a:solidFill>
                <a:latin typeface="Arial" panose="020B0604020202020204" pitchFamily="34" charset="0"/>
                <a:cs typeface="Arial" panose="020B0604020202020204" pitchFamily="34" charset="0"/>
              </a:rPr>
              <a:t>durch</a:t>
            </a:r>
            <a:r>
              <a:rPr lang="en-GB" dirty="0">
                <a:solidFill>
                  <a:schemeClr val="tx2">
                    <a:lumMod val="50000"/>
                  </a:schemeClr>
                </a:solidFill>
                <a:latin typeface="Arial" panose="020B0604020202020204" pitchFamily="34" charset="0"/>
                <a:cs typeface="Arial" panose="020B0604020202020204" pitchFamily="34" charset="0"/>
              </a:rPr>
              <a:t> alternative </a:t>
            </a:r>
            <a:r>
              <a:rPr lang="en-GB" dirty="0" err="1">
                <a:solidFill>
                  <a:schemeClr val="tx2">
                    <a:lumMod val="50000"/>
                  </a:schemeClr>
                </a:solidFill>
                <a:latin typeface="Arial" panose="020B0604020202020204" pitchFamily="34" charset="0"/>
                <a:cs typeface="Arial" panose="020B0604020202020204" pitchFamily="34" charset="0"/>
              </a:rPr>
              <a:t>Anbautechniken</a:t>
            </a:r>
            <a:r>
              <a:rPr lang="en-GB" dirty="0">
                <a:solidFill>
                  <a:schemeClr val="tx2">
                    <a:lumMod val="50000"/>
                  </a:schemeClr>
                </a:solidFill>
                <a:latin typeface="Arial" panose="020B0604020202020204" pitchFamily="34" charset="0"/>
                <a:cs typeface="Arial" panose="020B0604020202020204" pitchFamily="34" charset="0"/>
              </a:rPr>
              <a:t> </a:t>
            </a:r>
            <a:r>
              <a:rPr lang="en-GB" dirty="0" err="1">
                <a:solidFill>
                  <a:schemeClr val="tx2">
                    <a:lumMod val="50000"/>
                  </a:schemeClr>
                </a:solidFill>
                <a:latin typeface="Arial" panose="020B0604020202020204" pitchFamily="34" charset="0"/>
                <a:cs typeface="Arial" panose="020B0604020202020204" pitchFamily="34" charset="0"/>
              </a:rPr>
              <a:t>zur</a:t>
            </a:r>
            <a:r>
              <a:rPr lang="en-GB" dirty="0">
                <a:solidFill>
                  <a:schemeClr val="tx2">
                    <a:lumMod val="50000"/>
                  </a:schemeClr>
                </a:solidFill>
                <a:latin typeface="Arial" panose="020B0604020202020204" pitchFamily="34" charset="0"/>
                <a:cs typeface="Arial" panose="020B0604020202020204" pitchFamily="34" charset="0"/>
              </a:rPr>
              <a:t> </a:t>
            </a:r>
            <a:r>
              <a:rPr lang="en-GB" dirty="0" err="1">
                <a:solidFill>
                  <a:schemeClr val="tx2">
                    <a:lumMod val="50000"/>
                  </a:schemeClr>
                </a:solidFill>
                <a:latin typeface="Arial" panose="020B0604020202020204" pitchFamily="34" charset="0"/>
                <a:cs typeface="Arial" panose="020B0604020202020204" pitchFamily="34" charset="0"/>
              </a:rPr>
              <a:t>Vermeidung</a:t>
            </a:r>
            <a:r>
              <a:rPr lang="en-GB" dirty="0">
                <a:solidFill>
                  <a:schemeClr val="tx2">
                    <a:lumMod val="50000"/>
                  </a:schemeClr>
                </a:solidFill>
                <a:latin typeface="Arial" panose="020B0604020202020204" pitchFamily="34" charset="0"/>
                <a:cs typeface="Arial" panose="020B0604020202020204" pitchFamily="34" charset="0"/>
              </a:rPr>
              <a:t> von </a:t>
            </a:r>
            <a:r>
              <a:rPr lang="en-GB" dirty="0" err="1">
                <a:solidFill>
                  <a:schemeClr val="tx2">
                    <a:lumMod val="50000"/>
                  </a:schemeClr>
                </a:solidFill>
                <a:latin typeface="Arial" panose="020B0604020202020204" pitchFamily="34" charset="0"/>
                <a:cs typeface="Arial" panose="020B0604020202020204" pitchFamily="34" charset="0"/>
              </a:rPr>
              <a:t>Schädlingen</a:t>
            </a:r>
            <a:r>
              <a:rPr lang="en-GB" dirty="0">
                <a:solidFill>
                  <a:schemeClr val="tx2">
                    <a:lumMod val="50000"/>
                  </a:schemeClr>
                </a:solidFill>
                <a:latin typeface="Arial" panose="020B0604020202020204" pitchFamily="34" charset="0"/>
                <a:cs typeface="Arial" panose="020B0604020202020204" pitchFamily="34" charset="0"/>
              </a:rPr>
              <a:t> und </a:t>
            </a:r>
            <a:r>
              <a:rPr lang="en-GB" dirty="0" err="1" smtClean="0">
                <a:solidFill>
                  <a:schemeClr val="tx2">
                    <a:lumMod val="50000"/>
                  </a:schemeClr>
                </a:solidFill>
                <a:latin typeface="Arial" panose="020B0604020202020204" pitchFamily="34" charset="0"/>
                <a:cs typeface="Arial" panose="020B0604020202020204" pitchFamily="34" charset="0"/>
              </a:rPr>
              <a:t>Krankheiten</a:t>
            </a:r>
            <a:r>
              <a:rPr lang="en-GB" dirty="0" smtClean="0">
                <a:solidFill>
                  <a:schemeClr val="tx2">
                    <a:lumMod val="50000"/>
                  </a:schemeClr>
                </a:solidFill>
                <a:latin typeface="Arial" panose="020B0604020202020204" pitchFamily="34" charset="0"/>
                <a:cs typeface="Arial" panose="020B0604020202020204" pitchFamily="34" charset="0"/>
              </a:rPr>
              <a:t> in </a:t>
            </a:r>
            <a:r>
              <a:rPr lang="en-GB" dirty="0" err="1" smtClean="0">
                <a:solidFill>
                  <a:schemeClr val="tx2">
                    <a:lumMod val="50000"/>
                  </a:schemeClr>
                </a:solidFill>
                <a:latin typeface="Arial" panose="020B0604020202020204" pitchFamily="34" charset="0"/>
                <a:cs typeface="Arial" panose="020B0604020202020204" pitchFamily="34" charset="0"/>
              </a:rPr>
              <a:t>Ackerkulturen</a:t>
            </a:r>
            <a:r>
              <a:rPr lang="en-GB" dirty="0" smtClean="0">
                <a:solidFill>
                  <a:schemeClr val="tx2">
                    <a:lumMod val="50000"/>
                  </a:schemeClr>
                </a:solidFill>
                <a:latin typeface="Arial" panose="020B0604020202020204" pitchFamily="34" charset="0"/>
                <a:cs typeface="Arial" panose="020B0604020202020204" pitchFamily="34" charset="0"/>
              </a:rPr>
              <a:t> </a:t>
            </a:r>
            <a:r>
              <a:rPr lang="en-GB" dirty="0" err="1" smtClean="0">
                <a:solidFill>
                  <a:schemeClr val="tx2">
                    <a:lumMod val="50000"/>
                  </a:schemeClr>
                </a:solidFill>
                <a:latin typeface="Arial" panose="020B0604020202020204" pitchFamily="34" charset="0"/>
                <a:cs typeface="Arial" panose="020B0604020202020204" pitchFamily="34" charset="0"/>
              </a:rPr>
              <a:t>zu</a:t>
            </a:r>
            <a:r>
              <a:rPr lang="en-GB" dirty="0" smtClean="0">
                <a:solidFill>
                  <a:schemeClr val="tx2">
                    <a:lumMod val="50000"/>
                  </a:schemeClr>
                </a:solidFill>
                <a:latin typeface="Arial" panose="020B0604020202020204" pitchFamily="34" charset="0"/>
                <a:cs typeface="Arial" panose="020B0604020202020204" pitchFamily="34" charset="0"/>
              </a:rPr>
              <a:t> </a:t>
            </a:r>
            <a:r>
              <a:rPr lang="en-GB" dirty="0" err="1">
                <a:solidFill>
                  <a:schemeClr val="tx2">
                    <a:lumMod val="50000"/>
                  </a:schemeClr>
                </a:solidFill>
                <a:latin typeface="Arial" panose="020B0604020202020204" pitchFamily="34" charset="0"/>
                <a:cs typeface="Arial" panose="020B0604020202020204" pitchFamily="34" charset="0"/>
              </a:rPr>
              <a:t>reduzieren</a:t>
            </a:r>
            <a:r>
              <a:rPr lang="en-GB" dirty="0">
                <a:solidFill>
                  <a:schemeClr val="tx2">
                    <a:lumMod val="50000"/>
                  </a:schemeClr>
                </a:solidFill>
                <a:latin typeface="Arial" panose="020B0604020202020204" pitchFamily="34" charset="0"/>
                <a:cs typeface="Arial" panose="020B0604020202020204" pitchFamily="34" charset="0"/>
              </a:rPr>
              <a:t>. </a:t>
            </a:r>
            <a:br>
              <a:rPr lang="en-GB" dirty="0">
                <a:solidFill>
                  <a:schemeClr val="tx2">
                    <a:lumMod val="50000"/>
                  </a:schemeClr>
                </a:solidFill>
                <a:latin typeface="Arial" panose="020B0604020202020204" pitchFamily="34" charset="0"/>
                <a:cs typeface="Arial" panose="020B0604020202020204" pitchFamily="34" charset="0"/>
              </a:rPr>
            </a:br>
            <a:r>
              <a:rPr lang="en-GB" dirty="0" err="1" smtClean="0">
                <a:solidFill>
                  <a:schemeClr val="tx2">
                    <a:lumMod val="50000"/>
                  </a:schemeClr>
                </a:solidFill>
                <a:latin typeface="Arial" panose="020B0604020202020204" pitchFamily="34" charset="0"/>
                <a:cs typeface="Arial" panose="020B0604020202020204" pitchFamily="34" charset="0"/>
              </a:rPr>
              <a:t>Reduzierung</a:t>
            </a:r>
            <a:r>
              <a:rPr lang="en-GB" dirty="0" smtClean="0">
                <a:solidFill>
                  <a:schemeClr val="tx2">
                    <a:lumMod val="50000"/>
                  </a:schemeClr>
                </a:solidFill>
                <a:latin typeface="Arial" panose="020B0604020202020204" pitchFamily="34" charset="0"/>
                <a:cs typeface="Arial" panose="020B0604020202020204" pitchFamily="34" charset="0"/>
              </a:rPr>
              <a:t> von </a:t>
            </a:r>
            <a:r>
              <a:rPr lang="en-GB" dirty="0" err="1" smtClean="0">
                <a:solidFill>
                  <a:schemeClr val="tx2">
                    <a:lumMod val="50000"/>
                  </a:schemeClr>
                </a:solidFill>
                <a:latin typeface="Arial" panose="020B0604020202020204" pitchFamily="34" charset="0"/>
                <a:cs typeface="Arial" panose="020B0604020202020204" pitchFamily="34" charset="0"/>
              </a:rPr>
              <a:t>Unkraut</a:t>
            </a:r>
            <a:r>
              <a:rPr lang="en-GB" dirty="0" smtClean="0">
                <a:solidFill>
                  <a:schemeClr val="tx2">
                    <a:lumMod val="50000"/>
                  </a:schemeClr>
                </a:solidFill>
                <a:latin typeface="Arial" panose="020B0604020202020204" pitchFamily="34" charset="0"/>
                <a:cs typeface="Arial" panose="020B0604020202020204" pitchFamily="34" charset="0"/>
              </a:rPr>
              <a:t> </a:t>
            </a:r>
            <a:r>
              <a:rPr lang="en-GB" dirty="0" err="1" smtClean="0">
                <a:solidFill>
                  <a:schemeClr val="tx2">
                    <a:lumMod val="50000"/>
                  </a:schemeClr>
                </a:solidFill>
                <a:latin typeface="Arial" panose="020B0604020202020204" pitchFamily="34" charset="0"/>
                <a:cs typeface="Arial" panose="020B0604020202020204" pitchFamily="34" charset="0"/>
              </a:rPr>
              <a:t>durch</a:t>
            </a:r>
            <a:r>
              <a:rPr lang="en-GB" dirty="0" smtClean="0">
                <a:solidFill>
                  <a:schemeClr val="tx2">
                    <a:lumMod val="50000"/>
                  </a:schemeClr>
                </a:solidFill>
                <a:latin typeface="Arial" panose="020B0604020202020204" pitchFamily="34" charset="0"/>
                <a:cs typeface="Arial" panose="020B0604020202020204" pitchFamily="34" charset="0"/>
              </a:rPr>
              <a:t> </a:t>
            </a:r>
            <a:r>
              <a:rPr lang="en-GB" dirty="0" err="1" smtClean="0">
                <a:solidFill>
                  <a:schemeClr val="tx2">
                    <a:lumMod val="50000"/>
                  </a:schemeClr>
                </a:solidFill>
                <a:latin typeface="Arial" panose="020B0604020202020204" pitchFamily="34" charset="0"/>
                <a:cs typeface="Arial" panose="020B0604020202020204" pitchFamily="34" charset="0"/>
              </a:rPr>
              <a:t>mechanische</a:t>
            </a:r>
            <a:r>
              <a:rPr lang="en-GB" dirty="0" smtClean="0">
                <a:solidFill>
                  <a:schemeClr val="tx2">
                    <a:lumMod val="50000"/>
                  </a:schemeClr>
                </a:solidFill>
                <a:latin typeface="Arial" panose="020B0604020202020204" pitchFamily="34" charset="0"/>
                <a:cs typeface="Arial" panose="020B0604020202020204" pitchFamily="34" charset="0"/>
              </a:rPr>
              <a:t> </a:t>
            </a:r>
            <a:r>
              <a:rPr lang="en-GB" dirty="0" err="1" smtClean="0">
                <a:solidFill>
                  <a:schemeClr val="tx2">
                    <a:lumMod val="50000"/>
                  </a:schemeClr>
                </a:solidFill>
                <a:latin typeface="Arial" panose="020B0604020202020204" pitchFamily="34" charset="0"/>
                <a:cs typeface="Arial" panose="020B0604020202020204" pitchFamily="34" charset="0"/>
              </a:rPr>
              <a:t>Praktiken</a:t>
            </a:r>
            <a:r>
              <a:rPr lang="en-GB" dirty="0" smtClean="0">
                <a:solidFill>
                  <a:schemeClr val="tx2">
                    <a:lumMod val="50000"/>
                  </a:schemeClr>
                </a:solidFill>
                <a:latin typeface="Arial" panose="020B0604020202020204" pitchFamily="34" charset="0"/>
                <a:cs typeface="Arial" panose="020B0604020202020204" pitchFamily="34" charset="0"/>
              </a:rPr>
              <a:t>;</a:t>
            </a:r>
          </a:p>
          <a:p>
            <a:pPr marL="285750" indent="-285750" algn="just">
              <a:buFont typeface="Arial" panose="020B0604020202020204" pitchFamily="34" charset="0"/>
              <a:buChar char="•"/>
            </a:pPr>
            <a:r>
              <a:rPr lang="en-GB" dirty="0" err="1" smtClean="0">
                <a:solidFill>
                  <a:schemeClr val="tx2">
                    <a:lumMod val="50000"/>
                  </a:schemeClr>
                </a:solidFill>
                <a:latin typeface="Arial" panose="020B0604020202020204" pitchFamily="34" charset="0"/>
                <a:cs typeface="Arial" panose="020B0604020202020204" pitchFamily="34" charset="0"/>
              </a:rPr>
              <a:t>Förderung</a:t>
            </a:r>
            <a:r>
              <a:rPr lang="en-GB" dirty="0" smtClean="0">
                <a:solidFill>
                  <a:schemeClr val="tx2">
                    <a:lumMod val="50000"/>
                  </a:schemeClr>
                </a:solidFill>
                <a:latin typeface="Arial" panose="020B0604020202020204" pitchFamily="34" charset="0"/>
                <a:cs typeface="Arial" panose="020B0604020202020204" pitchFamily="34" charset="0"/>
              </a:rPr>
              <a:t> </a:t>
            </a:r>
            <a:r>
              <a:rPr lang="en-GB" dirty="0">
                <a:solidFill>
                  <a:schemeClr val="tx2">
                    <a:lumMod val="50000"/>
                  </a:schemeClr>
                </a:solidFill>
                <a:latin typeface="Arial" panose="020B0604020202020204" pitchFamily="34" charset="0"/>
                <a:cs typeface="Arial" panose="020B0604020202020204" pitchFamily="34" charset="0"/>
              </a:rPr>
              <a:t>und </a:t>
            </a:r>
            <a:r>
              <a:rPr lang="en-GB" dirty="0" err="1" smtClean="0">
                <a:solidFill>
                  <a:schemeClr val="tx2">
                    <a:lumMod val="50000"/>
                  </a:schemeClr>
                </a:solidFill>
                <a:latin typeface="Arial" panose="020B0604020202020204" pitchFamily="34" charset="0"/>
                <a:cs typeface="Arial" panose="020B0604020202020204" pitchFamily="34" charset="0"/>
              </a:rPr>
              <a:t>Erhalt</a:t>
            </a:r>
            <a:r>
              <a:rPr lang="en-GB" dirty="0" smtClean="0">
                <a:solidFill>
                  <a:schemeClr val="tx2">
                    <a:lumMod val="50000"/>
                  </a:schemeClr>
                </a:solidFill>
                <a:latin typeface="Arial" panose="020B0604020202020204" pitchFamily="34" charset="0"/>
                <a:cs typeface="Arial" panose="020B0604020202020204" pitchFamily="34" charset="0"/>
              </a:rPr>
              <a:t> </a:t>
            </a:r>
            <a:r>
              <a:rPr lang="en-GB" dirty="0">
                <a:solidFill>
                  <a:schemeClr val="tx2">
                    <a:lumMod val="50000"/>
                  </a:schemeClr>
                </a:solidFill>
                <a:latin typeface="Arial" panose="020B0604020202020204" pitchFamily="34" charset="0"/>
                <a:cs typeface="Arial" panose="020B0604020202020204" pitchFamily="34" charset="0"/>
              </a:rPr>
              <a:t>der </a:t>
            </a:r>
            <a:r>
              <a:rPr lang="en-GB" dirty="0" err="1">
                <a:solidFill>
                  <a:schemeClr val="tx2">
                    <a:lumMod val="50000"/>
                  </a:schemeClr>
                </a:solidFill>
                <a:latin typeface="Arial" panose="020B0604020202020204" pitchFamily="34" charset="0"/>
                <a:cs typeface="Arial" panose="020B0604020202020204" pitchFamily="34" charset="0"/>
              </a:rPr>
              <a:t>organischen</a:t>
            </a:r>
            <a:r>
              <a:rPr lang="en-GB" dirty="0">
                <a:solidFill>
                  <a:schemeClr val="tx2">
                    <a:lumMod val="50000"/>
                  </a:schemeClr>
                </a:solidFill>
                <a:latin typeface="Arial" panose="020B0604020202020204" pitchFamily="34" charset="0"/>
                <a:cs typeface="Arial" panose="020B0604020202020204" pitchFamily="34" charset="0"/>
              </a:rPr>
              <a:t> </a:t>
            </a:r>
            <a:r>
              <a:rPr lang="en-GB" dirty="0" err="1">
                <a:solidFill>
                  <a:schemeClr val="tx2">
                    <a:lumMod val="50000"/>
                  </a:schemeClr>
                </a:solidFill>
                <a:latin typeface="Arial" panose="020B0604020202020204" pitchFamily="34" charset="0"/>
                <a:cs typeface="Arial" panose="020B0604020202020204" pitchFamily="34" charset="0"/>
              </a:rPr>
              <a:t>Substanz</a:t>
            </a:r>
            <a:r>
              <a:rPr lang="en-GB" dirty="0">
                <a:solidFill>
                  <a:schemeClr val="tx2">
                    <a:lumMod val="50000"/>
                  </a:schemeClr>
                </a:solidFill>
                <a:latin typeface="Arial" panose="020B0604020202020204" pitchFamily="34" charset="0"/>
                <a:cs typeface="Arial" panose="020B0604020202020204" pitchFamily="34" charset="0"/>
              </a:rPr>
              <a:t> ;</a:t>
            </a:r>
            <a:endParaRPr lang="en-GB" dirty="0" smtClean="0">
              <a:solidFill>
                <a:schemeClr val="tx2">
                  <a:lumMod val="50000"/>
                </a:schemeClr>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GB" dirty="0" err="1">
                <a:solidFill>
                  <a:schemeClr val="tx2">
                    <a:lumMod val="50000"/>
                  </a:schemeClr>
                </a:solidFill>
                <a:latin typeface="Arial" panose="020B0604020202020204" pitchFamily="34" charset="0"/>
                <a:cs typeface="Arial" panose="020B0604020202020204" pitchFamily="34" charset="0"/>
              </a:rPr>
              <a:t>Förderung</a:t>
            </a:r>
            <a:r>
              <a:rPr lang="en-GB" dirty="0">
                <a:solidFill>
                  <a:schemeClr val="tx2">
                    <a:lumMod val="50000"/>
                  </a:schemeClr>
                </a:solidFill>
                <a:latin typeface="Arial" panose="020B0604020202020204" pitchFamily="34" charset="0"/>
                <a:cs typeface="Arial" panose="020B0604020202020204" pitchFamily="34" charset="0"/>
              </a:rPr>
              <a:t> von </a:t>
            </a:r>
            <a:r>
              <a:rPr lang="en-GB" dirty="0" err="1">
                <a:solidFill>
                  <a:schemeClr val="tx2">
                    <a:lumMod val="50000"/>
                  </a:schemeClr>
                </a:solidFill>
                <a:latin typeface="Arial" panose="020B0604020202020204" pitchFamily="34" charset="0"/>
                <a:cs typeface="Arial" panose="020B0604020202020204" pitchFamily="34" charset="0"/>
              </a:rPr>
              <a:t>Nutzorganismen</a:t>
            </a:r>
            <a:r>
              <a:rPr lang="en-GB" dirty="0">
                <a:solidFill>
                  <a:schemeClr val="tx2">
                    <a:lumMod val="50000"/>
                  </a:schemeClr>
                </a:solidFill>
                <a:latin typeface="Arial" panose="020B0604020202020204" pitchFamily="34" charset="0"/>
                <a:cs typeface="Arial" panose="020B0604020202020204" pitchFamily="34" charset="0"/>
              </a:rPr>
              <a:t> </a:t>
            </a:r>
            <a:r>
              <a:rPr lang="en-GB" dirty="0" smtClean="0">
                <a:solidFill>
                  <a:schemeClr val="tx2">
                    <a:lumMod val="50000"/>
                  </a:schemeClr>
                </a:solidFill>
                <a:latin typeface="Arial" panose="020B0604020202020204" pitchFamily="34" charset="0"/>
                <a:cs typeface="Arial" panose="020B0604020202020204" pitchFamily="34" charset="0"/>
              </a:rPr>
              <a:t>(</a:t>
            </a:r>
            <a:r>
              <a:rPr lang="en-GB" dirty="0" err="1" smtClean="0">
                <a:solidFill>
                  <a:schemeClr val="tx2">
                    <a:lumMod val="50000"/>
                  </a:schemeClr>
                </a:solidFill>
                <a:latin typeface="Arial" panose="020B0604020202020204" pitchFamily="34" charset="0"/>
                <a:cs typeface="Arial" panose="020B0604020202020204" pitchFamily="34" charset="0"/>
              </a:rPr>
              <a:t>vor</a:t>
            </a:r>
            <a:r>
              <a:rPr lang="en-GB" dirty="0" smtClean="0">
                <a:solidFill>
                  <a:schemeClr val="tx2">
                    <a:lumMod val="50000"/>
                  </a:schemeClr>
                </a:solidFill>
                <a:latin typeface="Arial" panose="020B0604020202020204" pitchFamily="34" charset="0"/>
                <a:cs typeface="Arial" panose="020B0604020202020204" pitchFamily="34" charset="0"/>
              </a:rPr>
              <a:t> </a:t>
            </a:r>
            <a:r>
              <a:rPr lang="en-GB" dirty="0" err="1" smtClean="0">
                <a:solidFill>
                  <a:schemeClr val="tx2">
                    <a:lumMod val="50000"/>
                  </a:schemeClr>
                </a:solidFill>
                <a:latin typeface="Arial" panose="020B0604020202020204" pitchFamily="34" charset="0"/>
                <a:cs typeface="Arial" panose="020B0604020202020204" pitchFamily="34" charset="0"/>
              </a:rPr>
              <a:t>allem</a:t>
            </a:r>
            <a:r>
              <a:rPr lang="en-GB" dirty="0" smtClean="0">
                <a:solidFill>
                  <a:schemeClr val="tx2">
                    <a:lumMod val="50000"/>
                  </a:schemeClr>
                </a:solidFill>
                <a:latin typeface="Arial" panose="020B0604020202020204" pitchFamily="34" charset="0"/>
                <a:cs typeface="Arial" panose="020B0604020202020204" pitchFamily="34" charset="0"/>
              </a:rPr>
              <a:t> </a:t>
            </a:r>
            <a:r>
              <a:rPr lang="en-GB" dirty="0" err="1" smtClean="0">
                <a:solidFill>
                  <a:schemeClr val="tx2">
                    <a:lumMod val="50000"/>
                  </a:schemeClr>
                </a:solidFill>
                <a:latin typeface="Arial" panose="020B0604020202020204" pitchFamily="34" charset="0"/>
                <a:cs typeface="Arial" panose="020B0604020202020204" pitchFamily="34" charset="0"/>
              </a:rPr>
              <a:t>im</a:t>
            </a:r>
            <a:r>
              <a:rPr lang="en-GB" dirty="0" smtClean="0">
                <a:solidFill>
                  <a:schemeClr val="tx2">
                    <a:lumMod val="50000"/>
                  </a:schemeClr>
                </a:solidFill>
                <a:latin typeface="Arial" panose="020B0604020202020204" pitchFamily="34" charset="0"/>
                <a:cs typeface="Arial" panose="020B0604020202020204" pitchFamily="34" charset="0"/>
              </a:rPr>
              <a:t> </a:t>
            </a:r>
            <a:r>
              <a:rPr lang="en-GB" dirty="0" err="1" smtClean="0">
                <a:solidFill>
                  <a:schemeClr val="tx2">
                    <a:lumMod val="50000"/>
                  </a:schemeClr>
                </a:solidFill>
                <a:latin typeface="Arial" panose="020B0604020202020204" pitchFamily="34" charset="0"/>
                <a:cs typeface="Arial" panose="020B0604020202020204" pitchFamily="34" charset="0"/>
              </a:rPr>
              <a:t>Grünland</a:t>
            </a:r>
            <a:r>
              <a:rPr lang="en-GB" dirty="0" smtClean="0">
                <a:solidFill>
                  <a:schemeClr val="tx2">
                    <a:lumMod val="50000"/>
                  </a:schemeClr>
                </a:solidFill>
                <a:latin typeface="Arial" panose="020B0604020202020204" pitchFamily="34" charset="0"/>
                <a:cs typeface="Arial" panose="020B0604020202020204" pitchFamily="34" charset="0"/>
              </a:rPr>
              <a:t>)</a:t>
            </a:r>
            <a:r>
              <a:rPr lang="en-US" dirty="0" smtClean="0">
                <a:solidFill>
                  <a:schemeClr val="tx2">
                    <a:lumMod val="50000"/>
                  </a:schemeClr>
                </a:solidFill>
                <a:latin typeface="Arial" panose="020B0604020202020204" pitchFamily="34" charset="0"/>
                <a:cs typeface="Arial" panose="020B0604020202020204" pitchFamily="34" charset="0"/>
              </a:rPr>
              <a:t>;</a:t>
            </a:r>
          </a:p>
          <a:p>
            <a:pPr algn="just"/>
            <a:endParaRPr lang="en-US" dirty="0" smtClean="0">
              <a:solidFill>
                <a:schemeClr val="tx2">
                  <a:lumMod val="50000"/>
                </a:schemeClr>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dirty="0" err="1" smtClean="0">
                <a:solidFill>
                  <a:schemeClr val="tx2">
                    <a:lumMod val="50000"/>
                  </a:schemeClr>
                </a:solidFill>
                <a:latin typeface="Arial" panose="020B0604020202020204" pitchFamily="34" charset="0"/>
                <a:cs typeface="Arial" panose="020B0604020202020204" pitchFamily="34" charset="0"/>
              </a:rPr>
              <a:t>Ausbreitung</a:t>
            </a:r>
            <a:r>
              <a:rPr lang="en-US" dirty="0" smtClean="0">
                <a:solidFill>
                  <a:schemeClr val="tx2">
                    <a:lumMod val="50000"/>
                  </a:schemeClr>
                </a:solidFill>
                <a:latin typeface="Arial" panose="020B0604020202020204" pitchFamily="34" charset="0"/>
                <a:cs typeface="Arial" panose="020B0604020202020204" pitchFamily="34" charset="0"/>
              </a:rPr>
              <a:t> </a:t>
            </a:r>
            <a:r>
              <a:rPr lang="en-US" dirty="0">
                <a:solidFill>
                  <a:schemeClr val="tx2">
                    <a:lumMod val="50000"/>
                  </a:schemeClr>
                </a:solidFill>
                <a:latin typeface="Arial" panose="020B0604020202020204" pitchFamily="34" charset="0"/>
                <a:cs typeface="Arial" panose="020B0604020202020204" pitchFamily="34" charset="0"/>
              </a:rPr>
              <a:t>von </a:t>
            </a:r>
            <a:r>
              <a:rPr lang="en-US" dirty="0" err="1" smtClean="0">
                <a:solidFill>
                  <a:schemeClr val="tx2">
                    <a:lumMod val="50000"/>
                  </a:schemeClr>
                </a:solidFill>
                <a:latin typeface="Arial" panose="020B0604020202020204" pitchFamily="34" charset="0"/>
                <a:cs typeface="Arial" panose="020B0604020202020204" pitchFamily="34" charset="0"/>
              </a:rPr>
              <a:t>Schadorganismen</a:t>
            </a:r>
            <a:r>
              <a:rPr lang="en-US" dirty="0" smtClean="0">
                <a:solidFill>
                  <a:schemeClr val="tx2">
                    <a:lumMod val="50000"/>
                  </a:schemeClr>
                </a:solidFill>
                <a:latin typeface="Arial" panose="020B0604020202020204" pitchFamily="34" charset="0"/>
                <a:cs typeface="Arial" panose="020B0604020202020204" pitchFamily="34" charset="0"/>
              </a:rPr>
              <a:t> </a:t>
            </a:r>
            <a:r>
              <a:rPr lang="en-US" dirty="0" err="1" smtClean="0">
                <a:solidFill>
                  <a:schemeClr val="tx2">
                    <a:lumMod val="50000"/>
                  </a:schemeClr>
                </a:solidFill>
                <a:latin typeface="Arial" panose="020B0604020202020204" pitchFamily="34" charset="0"/>
                <a:cs typeface="Arial" panose="020B0604020202020204" pitchFamily="34" charset="0"/>
              </a:rPr>
              <a:t>vorbeugen</a:t>
            </a:r>
            <a:r>
              <a:rPr lang="en-US" dirty="0" smtClean="0">
                <a:solidFill>
                  <a:schemeClr val="tx2">
                    <a:lumMod val="50000"/>
                  </a:schemeClr>
                </a:solidFill>
                <a:latin typeface="Arial" panose="020B0604020202020204" pitchFamily="34" charset="0"/>
                <a:cs typeface="Arial" panose="020B0604020202020204" pitchFamily="34" charset="0"/>
              </a:rPr>
              <a:t> </a:t>
            </a:r>
            <a:r>
              <a:rPr lang="en-US" dirty="0" err="1" smtClean="0">
                <a:solidFill>
                  <a:schemeClr val="tx2">
                    <a:lumMod val="50000"/>
                  </a:schemeClr>
                </a:solidFill>
                <a:latin typeface="Arial" panose="020B0604020202020204" pitchFamily="34" charset="0"/>
                <a:cs typeface="Arial" panose="020B0604020202020204" pitchFamily="34" charset="0"/>
              </a:rPr>
              <a:t>durch</a:t>
            </a:r>
            <a:r>
              <a:rPr lang="en-US" dirty="0" smtClean="0">
                <a:solidFill>
                  <a:schemeClr val="tx2">
                    <a:lumMod val="50000"/>
                  </a:schemeClr>
                </a:solidFill>
                <a:latin typeface="Arial" panose="020B0604020202020204" pitchFamily="34" charset="0"/>
                <a:cs typeface="Arial" panose="020B0604020202020204" pitchFamily="34" charset="0"/>
              </a:rPr>
              <a:t>:</a:t>
            </a:r>
          </a:p>
          <a:p>
            <a:pPr marL="800100" lvl="1" indent="-342900" algn="just">
              <a:buFontTx/>
              <a:buAutoNum type="alphaLcParenR"/>
            </a:pPr>
            <a:r>
              <a:rPr lang="en-US" sz="1400" dirty="0">
                <a:solidFill>
                  <a:schemeClr val="accent3">
                    <a:lumMod val="50000"/>
                  </a:schemeClr>
                </a:solidFill>
                <a:latin typeface="Arial" panose="020B0604020202020204" pitchFamily="34" charset="0"/>
                <a:cs typeface="Arial" panose="020B0604020202020204" pitchFamily="34" charset="0"/>
              </a:rPr>
              <a:t>die </a:t>
            </a:r>
            <a:r>
              <a:rPr lang="en-US" sz="1400" dirty="0" err="1">
                <a:solidFill>
                  <a:schemeClr val="accent3">
                    <a:lumMod val="50000"/>
                  </a:schemeClr>
                </a:solidFill>
                <a:latin typeface="Arial" panose="020B0604020202020204" pitchFamily="34" charset="0"/>
                <a:cs typeface="Arial" panose="020B0604020202020204" pitchFamily="34" charset="0"/>
              </a:rPr>
              <a:t>Entfernung</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a:solidFill>
                  <a:schemeClr val="accent3">
                    <a:lumMod val="50000"/>
                  </a:schemeClr>
                </a:solidFill>
                <a:latin typeface="Arial" panose="020B0604020202020204" pitchFamily="34" charset="0"/>
                <a:cs typeface="Arial" panose="020B0604020202020204" pitchFamily="34" charset="0"/>
              </a:rPr>
              <a:t>betroffener</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a:solidFill>
                  <a:schemeClr val="accent3">
                    <a:lumMod val="50000"/>
                  </a:schemeClr>
                </a:solidFill>
                <a:latin typeface="Arial" panose="020B0604020202020204" pitchFamily="34" charset="0"/>
                <a:cs typeface="Arial" panose="020B0604020202020204" pitchFamily="34" charset="0"/>
              </a:rPr>
              <a:t>Pflanzen</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a:solidFill>
                  <a:schemeClr val="accent3">
                    <a:lumMod val="50000"/>
                  </a:schemeClr>
                </a:solidFill>
                <a:latin typeface="Arial" panose="020B0604020202020204" pitchFamily="34" charset="0"/>
                <a:cs typeface="Arial" panose="020B0604020202020204" pitchFamily="34" charset="0"/>
              </a:rPr>
              <a:t>oder</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smtClean="0">
                <a:solidFill>
                  <a:schemeClr val="accent3">
                    <a:lumMod val="50000"/>
                  </a:schemeClr>
                </a:solidFill>
                <a:latin typeface="Arial" panose="020B0604020202020204" pitchFamily="34" charset="0"/>
                <a:cs typeface="Arial" panose="020B0604020202020204" pitchFamily="34" charset="0"/>
              </a:rPr>
              <a:t>Pflanzenteile</a:t>
            </a:r>
            <a:r>
              <a:rPr lang="en-US" sz="1400" dirty="0" smtClean="0">
                <a:solidFill>
                  <a:schemeClr val="accent3">
                    <a:lumMod val="50000"/>
                  </a:schemeClr>
                </a:solidFill>
                <a:latin typeface="Arial" panose="020B0604020202020204" pitchFamily="34" charset="0"/>
                <a:cs typeface="Arial" panose="020B0604020202020204" pitchFamily="34" charset="0"/>
              </a:rPr>
              <a:t>; </a:t>
            </a:r>
          </a:p>
          <a:p>
            <a:pPr marL="800100" lvl="1" indent="-342900" algn="just">
              <a:buFontTx/>
              <a:buAutoNum type="alphaLcParenR"/>
            </a:pPr>
            <a:r>
              <a:rPr lang="en-US" sz="1400" dirty="0">
                <a:solidFill>
                  <a:schemeClr val="accent3">
                    <a:lumMod val="50000"/>
                  </a:schemeClr>
                </a:solidFill>
                <a:latin typeface="Arial" panose="020B0604020202020204" pitchFamily="34" charset="0"/>
                <a:cs typeface="Arial" panose="020B0604020202020204" pitchFamily="34" charset="0"/>
              </a:rPr>
              <a:t>die </a:t>
            </a:r>
            <a:r>
              <a:rPr lang="en-US" sz="1400" dirty="0" err="1">
                <a:solidFill>
                  <a:schemeClr val="accent3">
                    <a:lumMod val="50000"/>
                  </a:schemeClr>
                </a:solidFill>
                <a:latin typeface="Arial" panose="020B0604020202020204" pitchFamily="34" charset="0"/>
                <a:cs typeface="Arial" panose="020B0604020202020204" pitchFamily="34" charset="0"/>
              </a:rPr>
              <a:t>regelmäßige</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a:solidFill>
                  <a:schemeClr val="accent3">
                    <a:lumMod val="50000"/>
                  </a:schemeClr>
                </a:solidFill>
                <a:latin typeface="Arial" panose="020B0604020202020204" pitchFamily="34" charset="0"/>
                <a:cs typeface="Arial" panose="020B0604020202020204" pitchFamily="34" charset="0"/>
              </a:rPr>
              <a:t>Reinigung</a:t>
            </a:r>
            <a:r>
              <a:rPr lang="en-US" sz="1400" dirty="0">
                <a:solidFill>
                  <a:schemeClr val="accent3">
                    <a:lumMod val="50000"/>
                  </a:schemeClr>
                </a:solidFill>
                <a:latin typeface="Arial" panose="020B0604020202020204" pitchFamily="34" charset="0"/>
                <a:cs typeface="Arial" panose="020B0604020202020204" pitchFamily="34" charset="0"/>
              </a:rPr>
              <a:t> von </a:t>
            </a:r>
            <a:r>
              <a:rPr lang="en-US" sz="1400" dirty="0" err="1">
                <a:solidFill>
                  <a:schemeClr val="accent3">
                    <a:lumMod val="50000"/>
                  </a:schemeClr>
                </a:solidFill>
                <a:latin typeface="Arial" panose="020B0604020202020204" pitchFamily="34" charset="0"/>
                <a:cs typeface="Arial" panose="020B0604020202020204" pitchFamily="34" charset="0"/>
              </a:rPr>
              <a:t>Maschinen</a:t>
            </a:r>
            <a:r>
              <a:rPr lang="en-US" sz="1400" dirty="0">
                <a:solidFill>
                  <a:schemeClr val="accent3">
                    <a:lumMod val="50000"/>
                  </a:schemeClr>
                </a:solidFill>
                <a:latin typeface="Arial" panose="020B0604020202020204" pitchFamily="34" charset="0"/>
                <a:cs typeface="Arial" panose="020B0604020202020204" pitchFamily="34" charset="0"/>
              </a:rPr>
              <a:t> und </a:t>
            </a:r>
            <a:r>
              <a:rPr lang="en-US" sz="1400" dirty="0" err="1" smtClean="0">
                <a:solidFill>
                  <a:schemeClr val="accent3">
                    <a:lumMod val="50000"/>
                  </a:schemeClr>
                </a:solidFill>
                <a:latin typeface="Arial" panose="020B0604020202020204" pitchFamily="34" charset="0"/>
                <a:cs typeface="Arial" panose="020B0604020202020204" pitchFamily="34" charset="0"/>
              </a:rPr>
              <a:t>Geräten</a:t>
            </a:r>
            <a:r>
              <a:rPr lang="en-US" sz="1400" dirty="0" smtClean="0">
                <a:solidFill>
                  <a:schemeClr val="accent3">
                    <a:lumMod val="50000"/>
                  </a:schemeClr>
                </a:solidFill>
                <a:latin typeface="Arial" panose="020B0604020202020204" pitchFamily="34" charset="0"/>
                <a:cs typeface="Arial" panose="020B0604020202020204" pitchFamily="34" charset="0"/>
              </a:rPr>
              <a:t>; </a:t>
            </a:r>
            <a:endParaRPr lang="en-US" sz="1400" dirty="0">
              <a:solidFill>
                <a:schemeClr val="accent3">
                  <a:lumMod val="50000"/>
                </a:schemeClr>
              </a:solidFill>
              <a:latin typeface="Arial" panose="020B0604020202020204" pitchFamily="34" charset="0"/>
              <a:cs typeface="Arial" panose="020B0604020202020204" pitchFamily="34" charset="0"/>
            </a:endParaRPr>
          </a:p>
          <a:p>
            <a:pPr marL="800100" lvl="1" indent="-342900" algn="just">
              <a:buFontTx/>
              <a:buAutoNum type="alphaLcParenR"/>
            </a:pPr>
            <a:r>
              <a:rPr lang="en-US" sz="1400" dirty="0" err="1">
                <a:solidFill>
                  <a:schemeClr val="accent3">
                    <a:lumMod val="50000"/>
                  </a:schemeClr>
                </a:solidFill>
                <a:latin typeface="Arial" panose="020B0604020202020204" pitchFamily="34" charset="0"/>
                <a:cs typeface="Arial" panose="020B0604020202020204" pitchFamily="34" charset="0"/>
              </a:rPr>
              <a:t>eine</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a:solidFill>
                  <a:schemeClr val="accent3">
                    <a:lumMod val="50000"/>
                  </a:schemeClr>
                </a:solidFill>
                <a:latin typeface="Arial" panose="020B0604020202020204" pitchFamily="34" charset="0"/>
                <a:cs typeface="Arial" panose="020B0604020202020204" pitchFamily="34" charset="0"/>
              </a:rPr>
              <a:t>ausgewogene</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a:solidFill>
                  <a:schemeClr val="accent3">
                    <a:lumMod val="50000"/>
                  </a:schemeClr>
                </a:solidFill>
                <a:latin typeface="Arial" panose="020B0604020202020204" pitchFamily="34" charset="0"/>
                <a:cs typeface="Arial" panose="020B0604020202020204" pitchFamily="34" charset="0"/>
              </a:rPr>
              <a:t>Bodenfruchtbarkeit</a:t>
            </a:r>
            <a:r>
              <a:rPr lang="en-US" sz="1400" dirty="0">
                <a:solidFill>
                  <a:schemeClr val="accent3">
                    <a:lumMod val="50000"/>
                  </a:schemeClr>
                </a:solidFill>
                <a:latin typeface="Arial" panose="020B0604020202020204" pitchFamily="34" charset="0"/>
                <a:cs typeface="Arial" panose="020B0604020202020204" pitchFamily="34" charset="0"/>
              </a:rPr>
              <a:t> und </a:t>
            </a:r>
            <a:r>
              <a:rPr lang="en-US" sz="1400" dirty="0" err="1" smtClean="0">
                <a:solidFill>
                  <a:schemeClr val="accent3">
                    <a:lumMod val="50000"/>
                  </a:schemeClr>
                </a:solidFill>
                <a:latin typeface="Arial" panose="020B0604020202020204" pitchFamily="34" charset="0"/>
                <a:cs typeface="Arial" panose="020B0604020202020204" pitchFamily="34" charset="0"/>
              </a:rPr>
              <a:t>Wasserwirtschaft</a:t>
            </a:r>
            <a:r>
              <a:rPr lang="en-US" sz="1400" dirty="0" smtClean="0">
                <a:solidFill>
                  <a:schemeClr val="accent3">
                    <a:lumMod val="50000"/>
                  </a:schemeClr>
                </a:solidFill>
                <a:latin typeface="Arial" panose="020B0604020202020204" pitchFamily="34" charset="0"/>
                <a:cs typeface="Arial" panose="020B0604020202020204" pitchFamily="34" charset="0"/>
              </a:rPr>
              <a:t>.</a:t>
            </a:r>
          </a:p>
          <a:p>
            <a:pPr lvl="1" algn="just"/>
            <a:endParaRPr lang="en-US" sz="1600" dirty="0" smtClean="0">
              <a:solidFill>
                <a:schemeClr val="accent3">
                  <a:lumMod val="50000"/>
                </a:schemeClr>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GB" dirty="0" err="1" smtClean="0">
                <a:solidFill>
                  <a:schemeClr val="tx2">
                    <a:lumMod val="50000"/>
                  </a:schemeClr>
                </a:solidFill>
                <a:latin typeface="Arial" panose="020B0604020202020204" pitchFamily="34" charset="0"/>
                <a:cs typeface="Arial" panose="020B0604020202020204" pitchFamily="34" charset="0"/>
              </a:rPr>
              <a:t>Einrichtung</a:t>
            </a:r>
            <a:r>
              <a:rPr lang="en-GB" dirty="0" smtClean="0">
                <a:solidFill>
                  <a:schemeClr val="tx2">
                    <a:lumMod val="50000"/>
                  </a:schemeClr>
                </a:solidFill>
                <a:latin typeface="Arial" panose="020B0604020202020204" pitchFamily="34" charset="0"/>
                <a:cs typeface="Arial" panose="020B0604020202020204" pitchFamily="34" charset="0"/>
              </a:rPr>
              <a:t> von </a:t>
            </a:r>
            <a:r>
              <a:rPr lang="en-GB" dirty="0" err="1" smtClean="0">
                <a:solidFill>
                  <a:schemeClr val="tx2">
                    <a:lumMod val="50000"/>
                  </a:schemeClr>
                </a:solidFill>
                <a:latin typeface="Arial" panose="020B0604020202020204" pitchFamily="34" charset="0"/>
                <a:cs typeface="Arial" panose="020B0604020202020204" pitchFamily="34" charset="0"/>
              </a:rPr>
              <a:t>Pufferzonen</a:t>
            </a:r>
            <a:r>
              <a:rPr lang="en-GB" dirty="0" smtClean="0">
                <a:solidFill>
                  <a:schemeClr val="tx2">
                    <a:lumMod val="50000"/>
                  </a:schemeClr>
                </a:solidFill>
                <a:latin typeface="Arial" panose="020B0604020202020204" pitchFamily="34" charset="0"/>
                <a:cs typeface="Arial" panose="020B0604020202020204" pitchFamily="34" charset="0"/>
              </a:rPr>
              <a:t> </a:t>
            </a:r>
            <a:r>
              <a:rPr lang="en-GB" dirty="0" err="1" smtClean="0">
                <a:solidFill>
                  <a:schemeClr val="tx2">
                    <a:lumMod val="50000"/>
                  </a:schemeClr>
                </a:solidFill>
                <a:latin typeface="Arial" panose="020B0604020202020204" pitchFamily="34" charset="0"/>
                <a:cs typeface="Arial" panose="020B0604020202020204" pitchFamily="34" charset="0"/>
              </a:rPr>
              <a:t>entlang</a:t>
            </a:r>
            <a:r>
              <a:rPr lang="en-GB" dirty="0" smtClean="0">
                <a:solidFill>
                  <a:schemeClr val="tx2">
                    <a:lumMod val="50000"/>
                  </a:schemeClr>
                </a:solidFill>
                <a:latin typeface="Arial" panose="020B0604020202020204" pitchFamily="34" charset="0"/>
                <a:cs typeface="Arial" panose="020B0604020202020204" pitchFamily="34" charset="0"/>
              </a:rPr>
              <a:t> von </a:t>
            </a:r>
            <a:r>
              <a:rPr lang="en-GB" dirty="0" err="1" smtClean="0">
                <a:solidFill>
                  <a:schemeClr val="tx2">
                    <a:lumMod val="50000"/>
                  </a:schemeClr>
                </a:solidFill>
                <a:latin typeface="Arial" panose="020B0604020202020204" pitchFamily="34" charset="0"/>
                <a:cs typeface="Arial" panose="020B0604020202020204" pitchFamily="34" charset="0"/>
              </a:rPr>
              <a:t>Uferrandstreifen</a:t>
            </a:r>
            <a:r>
              <a:rPr lang="en-GB" dirty="0" smtClean="0">
                <a:solidFill>
                  <a:schemeClr val="tx2">
                    <a:lumMod val="50000"/>
                  </a:schemeClr>
                </a:solidFill>
                <a:latin typeface="Arial" panose="020B0604020202020204" pitchFamily="34" charset="0"/>
                <a:cs typeface="Arial" panose="020B0604020202020204" pitchFamily="34" charset="0"/>
              </a:rPr>
              <a:t> </a:t>
            </a:r>
            <a:r>
              <a:rPr lang="en-US" dirty="0" smtClean="0">
                <a:solidFill>
                  <a:schemeClr val="tx2">
                    <a:lumMod val="50000"/>
                  </a:schemeClr>
                </a:solidFill>
                <a:latin typeface="Arial" panose="020B0604020202020204" pitchFamily="34" charset="0"/>
                <a:cs typeface="Arial" panose="020B0604020202020204" pitchFamily="34" charset="0"/>
              </a:rPr>
              <a:t>(mind. </a:t>
            </a:r>
            <a:r>
              <a:rPr lang="en-US" dirty="0">
                <a:solidFill>
                  <a:schemeClr val="tx2">
                    <a:lumMod val="50000"/>
                  </a:schemeClr>
                </a:solidFill>
                <a:latin typeface="Arial" panose="020B0604020202020204" pitchFamily="34" charset="0"/>
                <a:cs typeface="Arial" panose="020B0604020202020204" pitchFamily="34" charset="0"/>
              </a:rPr>
              <a:t>10 </a:t>
            </a:r>
            <a:r>
              <a:rPr lang="en-US" dirty="0" smtClean="0">
                <a:solidFill>
                  <a:schemeClr val="tx2">
                    <a:lumMod val="50000"/>
                  </a:schemeClr>
                </a:solidFill>
                <a:latin typeface="Arial" panose="020B0604020202020204" pitchFamily="34" charset="0"/>
                <a:cs typeface="Arial" panose="020B0604020202020204" pitchFamily="34" charset="0"/>
              </a:rPr>
              <a:t>m </a:t>
            </a:r>
            <a:r>
              <a:rPr lang="en-US" dirty="0" err="1" smtClean="0">
                <a:solidFill>
                  <a:schemeClr val="tx2">
                    <a:lumMod val="50000"/>
                  </a:schemeClr>
                </a:solidFill>
                <a:latin typeface="Arial" panose="020B0604020202020204" pitchFamily="34" charset="0"/>
                <a:cs typeface="Arial" panose="020B0604020202020204" pitchFamily="34" charset="0"/>
              </a:rPr>
              <a:t>Breite</a:t>
            </a:r>
            <a:r>
              <a:rPr lang="en-US" dirty="0" smtClean="0">
                <a:solidFill>
                  <a:schemeClr val="tx2">
                    <a:lumMod val="50000"/>
                  </a:schemeClr>
                </a:solidFill>
                <a:latin typeface="Arial" panose="020B0604020202020204" pitchFamily="34" charset="0"/>
                <a:cs typeface="Arial" panose="020B0604020202020204" pitchFamily="34" charset="0"/>
              </a:rPr>
              <a:t>);</a:t>
            </a:r>
          </a:p>
          <a:p>
            <a:pPr marL="285750" indent="-285750" algn="just">
              <a:buFont typeface="Arial" panose="020B0604020202020204" pitchFamily="34" charset="0"/>
              <a:buChar char="•"/>
            </a:pPr>
            <a:r>
              <a:rPr lang="en-US" dirty="0" err="1" smtClean="0">
                <a:solidFill>
                  <a:schemeClr val="tx2">
                    <a:lumMod val="50000"/>
                  </a:schemeClr>
                </a:solidFill>
                <a:latin typeface="Arial" panose="020B0604020202020204" pitchFamily="34" charset="0"/>
                <a:cs typeface="Arial" panose="020B0604020202020204" pitchFamily="34" charset="0"/>
              </a:rPr>
              <a:t>Verbot</a:t>
            </a:r>
            <a:r>
              <a:rPr lang="en-US" dirty="0" smtClean="0">
                <a:solidFill>
                  <a:schemeClr val="tx2">
                    <a:lumMod val="50000"/>
                  </a:schemeClr>
                </a:solidFill>
                <a:latin typeface="Arial" panose="020B0604020202020204" pitchFamily="34" charset="0"/>
                <a:cs typeface="Arial" panose="020B0604020202020204" pitchFamily="34" charset="0"/>
              </a:rPr>
              <a:t> von </a:t>
            </a:r>
            <a:r>
              <a:rPr lang="en-US" dirty="0" err="1" smtClean="0">
                <a:solidFill>
                  <a:schemeClr val="tx2">
                    <a:lumMod val="50000"/>
                  </a:schemeClr>
                </a:solidFill>
                <a:latin typeface="Arial" panose="020B0604020202020204" pitchFamily="34" charset="0"/>
                <a:cs typeface="Arial" panose="020B0604020202020204" pitchFamily="34" charset="0"/>
              </a:rPr>
              <a:t>Pestiziden</a:t>
            </a:r>
            <a:r>
              <a:rPr lang="en-US" dirty="0">
                <a:solidFill>
                  <a:schemeClr val="tx2">
                    <a:lumMod val="50000"/>
                  </a:schemeClr>
                </a:solidFill>
                <a:latin typeface="Arial" panose="020B0604020202020204" pitchFamily="34" charset="0"/>
                <a:cs typeface="Arial" panose="020B0604020202020204" pitchFamily="34" charset="0"/>
              </a:rPr>
              <a:t>, die </a:t>
            </a:r>
            <a:r>
              <a:rPr lang="en-US" dirty="0" err="1">
                <a:solidFill>
                  <a:schemeClr val="tx2">
                    <a:lumMod val="50000"/>
                  </a:schemeClr>
                </a:solidFill>
                <a:latin typeface="Arial" panose="020B0604020202020204" pitchFamily="34" charset="0"/>
                <a:cs typeface="Arial" panose="020B0604020202020204" pitchFamily="34" charset="0"/>
              </a:rPr>
              <a:t>für</a:t>
            </a:r>
            <a:r>
              <a:rPr lang="en-US" dirty="0">
                <a:solidFill>
                  <a:schemeClr val="tx2">
                    <a:lumMod val="50000"/>
                  </a:schemeClr>
                </a:solidFill>
                <a:latin typeface="Arial" panose="020B0604020202020204" pitchFamily="34" charset="0"/>
                <a:cs typeface="Arial" panose="020B0604020202020204" pitchFamily="34" charset="0"/>
              </a:rPr>
              <a:t> </a:t>
            </a:r>
            <a:r>
              <a:rPr lang="en-US" dirty="0" err="1">
                <a:solidFill>
                  <a:schemeClr val="tx2">
                    <a:lumMod val="50000"/>
                  </a:schemeClr>
                </a:solidFill>
                <a:latin typeface="Arial" panose="020B0604020202020204" pitchFamily="34" charset="0"/>
                <a:cs typeface="Arial" panose="020B0604020202020204" pitchFamily="34" charset="0"/>
              </a:rPr>
              <a:t>Bienen</a:t>
            </a:r>
            <a:r>
              <a:rPr lang="en-US" dirty="0">
                <a:solidFill>
                  <a:schemeClr val="tx2">
                    <a:lumMod val="50000"/>
                  </a:schemeClr>
                </a:solidFill>
                <a:latin typeface="Arial" panose="020B0604020202020204" pitchFamily="34" charset="0"/>
                <a:cs typeface="Arial" panose="020B0604020202020204" pitchFamily="34" charset="0"/>
              </a:rPr>
              <a:t>, </a:t>
            </a:r>
            <a:r>
              <a:rPr lang="en-US" dirty="0" err="1">
                <a:solidFill>
                  <a:schemeClr val="tx2">
                    <a:lumMod val="50000"/>
                  </a:schemeClr>
                </a:solidFill>
                <a:latin typeface="Arial" panose="020B0604020202020204" pitchFamily="34" charset="0"/>
                <a:cs typeface="Arial" panose="020B0604020202020204" pitchFamily="34" charset="0"/>
              </a:rPr>
              <a:t>andere</a:t>
            </a:r>
            <a:r>
              <a:rPr lang="en-US" dirty="0">
                <a:solidFill>
                  <a:schemeClr val="tx2">
                    <a:lumMod val="50000"/>
                  </a:schemeClr>
                </a:solidFill>
                <a:latin typeface="Arial" panose="020B0604020202020204" pitchFamily="34" charset="0"/>
                <a:cs typeface="Arial" panose="020B0604020202020204" pitchFamily="34" charset="0"/>
              </a:rPr>
              <a:t> </a:t>
            </a:r>
            <a:r>
              <a:rPr lang="en-US" dirty="0" err="1">
                <a:solidFill>
                  <a:schemeClr val="tx2">
                    <a:lumMod val="50000"/>
                  </a:schemeClr>
                </a:solidFill>
                <a:latin typeface="Arial" panose="020B0604020202020204" pitchFamily="34" charset="0"/>
                <a:cs typeface="Arial" panose="020B0604020202020204" pitchFamily="34" charset="0"/>
              </a:rPr>
              <a:t>bestäubende</a:t>
            </a:r>
            <a:r>
              <a:rPr lang="en-US" dirty="0">
                <a:solidFill>
                  <a:schemeClr val="tx2">
                    <a:lumMod val="50000"/>
                  </a:schemeClr>
                </a:solidFill>
                <a:latin typeface="Arial" panose="020B0604020202020204" pitchFamily="34" charset="0"/>
                <a:cs typeface="Arial" panose="020B0604020202020204" pitchFamily="34" charset="0"/>
              </a:rPr>
              <a:t> </a:t>
            </a:r>
            <a:r>
              <a:rPr lang="en-US" dirty="0" err="1">
                <a:solidFill>
                  <a:schemeClr val="tx2">
                    <a:lumMod val="50000"/>
                  </a:schemeClr>
                </a:solidFill>
                <a:latin typeface="Arial" panose="020B0604020202020204" pitchFamily="34" charset="0"/>
                <a:cs typeface="Arial" panose="020B0604020202020204" pitchFamily="34" charset="0"/>
              </a:rPr>
              <a:t>Insekten</a:t>
            </a:r>
            <a:r>
              <a:rPr lang="en-US" dirty="0">
                <a:solidFill>
                  <a:schemeClr val="tx2">
                    <a:lumMod val="50000"/>
                  </a:schemeClr>
                </a:solidFill>
                <a:latin typeface="Arial" panose="020B0604020202020204" pitchFamily="34" charset="0"/>
                <a:cs typeface="Arial" panose="020B0604020202020204" pitchFamily="34" charset="0"/>
              </a:rPr>
              <a:t>, </a:t>
            </a:r>
            <a:r>
              <a:rPr lang="en-US" dirty="0" err="1">
                <a:solidFill>
                  <a:schemeClr val="tx2">
                    <a:lumMod val="50000"/>
                  </a:schemeClr>
                </a:solidFill>
                <a:latin typeface="Arial" panose="020B0604020202020204" pitchFamily="34" charset="0"/>
                <a:cs typeface="Arial" panose="020B0604020202020204" pitchFamily="34" charset="0"/>
              </a:rPr>
              <a:t>nützliche</a:t>
            </a:r>
            <a:r>
              <a:rPr lang="en-US" dirty="0">
                <a:solidFill>
                  <a:schemeClr val="tx2">
                    <a:lumMod val="50000"/>
                  </a:schemeClr>
                </a:solidFill>
                <a:latin typeface="Arial" panose="020B0604020202020204" pitchFamily="34" charset="0"/>
                <a:cs typeface="Arial" panose="020B0604020202020204" pitchFamily="34" charset="0"/>
              </a:rPr>
              <a:t> </a:t>
            </a:r>
            <a:r>
              <a:rPr lang="en-US" dirty="0" err="1">
                <a:solidFill>
                  <a:schemeClr val="tx2">
                    <a:lumMod val="50000"/>
                  </a:schemeClr>
                </a:solidFill>
                <a:latin typeface="Arial" panose="020B0604020202020204" pitchFamily="34" charset="0"/>
                <a:cs typeface="Arial" panose="020B0604020202020204" pitchFamily="34" charset="0"/>
              </a:rPr>
              <a:t>Organismen</a:t>
            </a:r>
            <a:r>
              <a:rPr lang="en-US" dirty="0">
                <a:solidFill>
                  <a:schemeClr val="tx2">
                    <a:lumMod val="50000"/>
                  </a:schemeClr>
                </a:solidFill>
                <a:latin typeface="Arial" panose="020B0604020202020204" pitchFamily="34" charset="0"/>
                <a:cs typeface="Arial" panose="020B0604020202020204" pitchFamily="34" charset="0"/>
              </a:rPr>
              <a:t>, </a:t>
            </a:r>
            <a:r>
              <a:rPr lang="en-US" dirty="0" err="1">
                <a:solidFill>
                  <a:schemeClr val="tx2">
                    <a:lumMod val="50000"/>
                  </a:schemeClr>
                </a:solidFill>
                <a:latin typeface="Arial" panose="020B0604020202020204" pitchFamily="34" charset="0"/>
                <a:cs typeface="Arial" panose="020B0604020202020204" pitchFamily="34" charset="0"/>
              </a:rPr>
              <a:t>Amphibien</a:t>
            </a:r>
            <a:r>
              <a:rPr lang="en-US" dirty="0">
                <a:solidFill>
                  <a:schemeClr val="tx2">
                    <a:lumMod val="50000"/>
                  </a:schemeClr>
                </a:solidFill>
                <a:latin typeface="Arial" panose="020B0604020202020204" pitchFamily="34" charset="0"/>
                <a:cs typeface="Arial" panose="020B0604020202020204" pitchFamily="34" charset="0"/>
              </a:rPr>
              <a:t> </a:t>
            </a:r>
            <a:r>
              <a:rPr lang="en-US" dirty="0" err="1">
                <a:solidFill>
                  <a:schemeClr val="tx2">
                    <a:lumMod val="50000"/>
                  </a:schemeClr>
                </a:solidFill>
                <a:latin typeface="Arial" panose="020B0604020202020204" pitchFamily="34" charset="0"/>
                <a:cs typeface="Arial" panose="020B0604020202020204" pitchFamily="34" charset="0"/>
              </a:rPr>
              <a:t>oder</a:t>
            </a:r>
            <a:r>
              <a:rPr lang="en-US" dirty="0">
                <a:solidFill>
                  <a:schemeClr val="tx2">
                    <a:lumMod val="50000"/>
                  </a:schemeClr>
                </a:solidFill>
                <a:latin typeface="Arial" panose="020B0604020202020204" pitchFamily="34" charset="0"/>
                <a:cs typeface="Arial" panose="020B0604020202020204" pitchFamily="34" charset="0"/>
              </a:rPr>
              <a:t> </a:t>
            </a:r>
            <a:r>
              <a:rPr lang="en-US" dirty="0" err="1">
                <a:solidFill>
                  <a:schemeClr val="tx2">
                    <a:lumMod val="50000"/>
                  </a:schemeClr>
                </a:solidFill>
                <a:latin typeface="Arial" panose="020B0604020202020204" pitchFamily="34" charset="0"/>
                <a:cs typeface="Arial" panose="020B0604020202020204" pitchFamily="34" charset="0"/>
              </a:rPr>
              <a:t>Fische</a:t>
            </a:r>
            <a:r>
              <a:rPr lang="en-US" dirty="0">
                <a:solidFill>
                  <a:schemeClr val="tx2">
                    <a:lumMod val="50000"/>
                  </a:schemeClr>
                </a:solidFill>
                <a:latin typeface="Arial" panose="020B0604020202020204" pitchFamily="34" charset="0"/>
                <a:cs typeface="Arial" panose="020B0604020202020204" pitchFamily="34" charset="0"/>
              </a:rPr>
              <a:t> </a:t>
            </a:r>
            <a:r>
              <a:rPr lang="en-US" dirty="0" err="1">
                <a:solidFill>
                  <a:schemeClr val="tx2">
                    <a:lumMod val="50000"/>
                  </a:schemeClr>
                </a:solidFill>
                <a:latin typeface="Arial" panose="020B0604020202020204" pitchFamily="34" charset="0"/>
                <a:cs typeface="Arial" panose="020B0604020202020204" pitchFamily="34" charset="0"/>
              </a:rPr>
              <a:t>gefährlich</a:t>
            </a:r>
            <a:r>
              <a:rPr lang="en-US" dirty="0">
                <a:solidFill>
                  <a:schemeClr val="tx2">
                    <a:lumMod val="50000"/>
                  </a:schemeClr>
                </a:solidFill>
                <a:latin typeface="Arial" panose="020B0604020202020204" pitchFamily="34" charset="0"/>
                <a:cs typeface="Arial" panose="020B0604020202020204" pitchFamily="34" charset="0"/>
              </a:rPr>
              <a:t> </a:t>
            </a:r>
            <a:r>
              <a:rPr lang="en-US" dirty="0" err="1" smtClean="0">
                <a:solidFill>
                  <a:schemeClr val="tx2">
                    <a:lumMod val="50000"/>
                  </a:schemeClr>
                </a:solidFill>
                <a:latin typeface="Arial" panose="020B0604020202020204" pitchFamily="34" charset="0"/>
                <a:cs typeface="Arial" panose="020B0604020202020204" pitchFamily="34" charset="0"/>
              </a:rPr>
              <a:t>sind</a:t>
            </a:r>
            <a:r>
              <a:rPr lang="en-US" dirty="0" smtClean="0">
                <a:solidFill>
                  <a:schemeClr val="tx2">
                    <a:lumMod val="50000"/>
                  </a:schemeClr>
                </a:solidFill>
                <a:latin typeface="Arial" panose="020B0604020202020204" pitchFamily="34" charset="0"/>
                <a:cs typeface="Arial" panose="020B0604020202020204" pitchFamily="34" charset="0"/>
              </a:rPr>
              <a:t>.</a:t>
            </a:r>
            <a:endParaRPr lang="en-GB" dirty="0" smtClean="0">
              <a:solidFill>
                <a:schemeClr val="tx2">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444428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6480720" cy="724942"/>
          </a:xfrm>
          <a:solidFill>
            <a:srgbClr val="FFFFFF"/>
          </a:solidFill>
        </p:spPr>
        <p:txBody>
          <a:bodyPr>
            <a:normAutofit/>
          </a:bodyPr>
          <a:lstStyle/>
          <a:p>
            <a:r>
              <a:rPr lang="en-GB" sz="2000" dirty="0"/>
              <a:t>4</a:t>
            </a:r>
            <a:r>
              <a:rPr lang="en-GB" sz="2000" dirty="0" smtClean="0"/>
              <a:t>. </a:t>
            </a:r>
            <a:r>
              <a:rPr lang="de-DE" sz="2000" dirty="0"/>
              <a:t>Sehr gute fachliche Praxis zur Förderung der Biodiversität in der Tierhaltung </a:t>
            </a:r>
            <a:r>
              <a:rPr lang="en-US" sz="2000" dirty="0"/>
              <a:t>(</a:t>
            </a:r>
            <a:r>
              <a:rPr lang="en-US" sz="2000" dirty="0" err="1"/>
              <a:t>Beispiele</a:t>
            </a:r>
            <a:r>
              <a:rPr lang="de-DE" sz="2000" dirty="0"/>
              <a:t>)</a:t>
            </a:r>
            <a:endParaRPr lang="en-GB" sz="2000"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18</a:t>
            </a:fld>
            <a:endParaRPr lang="de-DE" dirty="0"/>
          </a:p>
        </p:txBody>
      </p:sp>
      <p:sp>
        <p:nvSpPr>
          <p:cNvPr id="11" name="Rectangle 10"/>
          <p:cNvSpPr/>
          <p:nvPr/>
        </p:nvSpPr>
        <p:spPr>
          <a:xfrm>
            <a:off x="560636" y="2162572"/>
            <a:ext cx="7992888" cy="2934137"/>
          </a:xfrm>
          <a:prstGeom prst="rect">
            <a:avLst/>
          </a:prstGeom>
          <a:ln w="19050"/>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marL="0" lvl="1" algn="just">
              <a:spcAft>
                <a:spcPts val="800"/>
              </a:spcAft>
            </a:pPr>
            <a:r>
              <a:rPr lang="en-US" b="1" dirty="0" err="1">
                <a:solidFill>
                  <a:schemeClr val="accent4">
                    <a:lumMod val="50000"/>
                  </a:schemeClr>
                </a:solidFill>
                <a:latin typeface="Arial" panose="020B0604020202020204" pitchFamily="34" charset="0"/>
                <a:cs typeface="Arial" panose="020B0604020202020204" pitchFamily="34" charset="0"/>
              </a:rPr>
              <a:t>Sehr</a:t>
            </a:r>
            <a:r>
              <a:rPr lang="en-US" b="1" dirty="0">
                <a:solidFill>
                  <a:schemeClr val="accent4">
                    <a:lumMod val="50000"/>
                  </a:schemeClr>
                </a:solidFill>
                <a:latin typeface="Arial" panose="020B0604020202020204" pitchFamily="34" charset="0"/>
                <a:cs typeface="Arial" panose="020B0604020202020204" pitchFamily="34" charset="0"/>
              </a:rPr>
              <a:t> </a:t>
            </a:r>
            <a:r>
              <a:rPr lang="en-US" b="1" dirty="0" err="1">
                <a:solidFill>
                  <a:schemeClr val="accent4">
                    <a:lumMod val="50000"/>
                  </a:schemeClr>
                </a:solidFill>
                <a:latin typeface="Arial" panose="020B0604020202020204" pitchFamily="34" charset="0"/>
                <a:cs typeface="Arial" panose="020B0604020202020204" pitchFamily="34" charset="0"/>
              </a:rPr>
              <a:t>gute</a:t>
            </a:r>
            <a:r>
              <a:rPr lang="en-US" b="1" dirty="0">
                <a:solidFill>
                  <a:schemeClr val="accent4">
                    <a:lumMod val="50000"/>
                  </a:schemeClr>
                </a:solidFill>
                <a:latin typeface="Arial" panose="020B0604020202020204" pitchFamily="34" charset="0"/>
                <a:cs typeface="Arial" panose="020B0604020202020204" pitchFamily="34" charset="0"/>
              </a:rPr>
              <a:t> </a:t>
            </a:r>
            <a:r>
              <a:rPr lang="en-US" b="1" dirty="0" err="1">
                <a:solidFill>
                  <a:schemeClr val="accent4">
                    <a:lumMod val="50000"/>
                  </a:schemeClr>
                </a:solidFill>
                <a:latin typeface="Arial" panose="020B0604020202020204" pitchFamily="34" charset="0"/>
                <a:cs typeface="Arial" panose="020B0604020202020204" pitchFamily="34" charset="0"/>
              </a:rPr>
              <a:t>fachliche</a:t>
            </a:r>
            <a:r>
              <a:rPr lang="en-US" b="1" dirty="0">
                <a:solidFill>
                  <a:schemeClr val="accent4">
                    <a:lumMod val="50000"/>
                  </a:schemeClr>
                </a:solidFill>
                <a:latin typeface="Arial" panose="020B0604020202020204" pitchFamily="34" charset="0"/>
                <a:cs typeface="Arial" panose="020B0604020202020204" pitchFamily="34" charset="0"/>
              </a:rPr>
              <a:t> Praxis </a:t>
            </a:r>
            <a:r>
              <a:rPr lang="en-US" b="1" dirty="0" err="1">
                <a:solidFill>
                  <a:schemeClr val="accent4">
                    <a:lumMod val="50000"/>
                  </a:schemeClr>
                </a:solidFill>
                <a:latin typeface="Arial" panose="020B0604020202020204" pitchFamily="34" charset="0"/>
                <a:cs typeface="Arial" panose="020B0604020202020204" pitchFamily="34" charset="0"/>
              </a:rPr>
              <a:t>für</a:t>
            </a:r>
            <a:r>
              <a:rPr lang="en-US" b="1" dirty="0">
                <a:solidFill>
                  <a:schemeClr val="accent4">
                    <a:lumMod val="50000"/>
                  </a:schemeClr>
                </a:solidFill>
                <a:latin typeface="Arial" panose="020B0604020202020204" pitchFamily="34" charset="0"/>
                <a:cs typeface="Arial" panose="020B0604020202020204" pitchFamily="34" charset="0"/>
              </a:rPr>
              <a:t> </a:t>
            </a:r>
            <a:r>
              <a:rPr lang="en-US" b="1" dirty="0" err="1">
                <a:solidFill>
                  <a:schemeClr val="accent4">
                    <a:lumMod val="50000"/>
                  </a:schemeClr>
                </a:solidFill>
                <a:latin typeface="Arial" panose="020B0604020202020204" pitchFamily="34" charset="0"/>
                <a:cs typeface="Arial" panose="020B0604020202020204" pitchFamily="34" charset="0"/>
              </a:rPr>
              <a:t>Ernte</a:t>
            </a:r>
            <a:r>
              <a:rPr lang="en-US" b="1" dirty="0">
                <a:solidFill>
                  <a:schemeClr val="accent4">
                    <a:lumMod val="50000"/>
                  </a:schemeClr>
                </a:solidFill>
                <a:latin typeface="Arial" panose="020B0604020202020204" pitchFamily="34" charset="0"/>
                <a:cs typeface="Arial" panose="020B0604020202020204" pitchFamily="34" charset="0"/>
              </a:rPr>
              <a:t> und </a:t>
            </a:r>
            <a:r>
              <a:rPr lang="en-US" b="1" dirty="0" err="1">
                <a:solidFill>
                  <a:schemeClr val="accent4">
                    <a:lumMod val="50000"/>
                  </a:schemeClr>
                </a:solidFill>
                <a:latin typeface="Arial" panose="020B0604020202020204" pitchFamily="34" charset="0"/>
                <a:cs typeface="Arial" panose="020B0604020202020204" pitchFamily="34" charset="0"/>
              </a:rPr>
              <a:t>Mahd</a:t>
            </a:r>
            <a:r>
              <a:rPr lang="en-US" b="1" dirty="0">
                <a:solidFill>
                  <a:schemeClr val="accent4">
                    <a:lumMod val="50000"/>
                  </a:schemeClr>
                </a:solidFill>
                <a:latin typeface="Arial" panose="020B0604020202020204" pitchFamily="34" charset="0"/>
                <a:cs typeface="Arial" panose="020B0604020202020204" pitchFamily="34" charset="0"/>
              </a:rPr>
              <a:t> </a:t>
            </a:r>
            <a:r>
              <a:rPr lang="en-US" b="1" dirty="0" err="1">
                <a:solidFill>
                  <a:schemeClr val="accent4">
                    <a:lumMod val="50000"/>
                  </a:schemeClr>
                </a:solidFill>
                <a:latin typeface="Arial" panose="020B0604020202020204" pitchFamily="34" charset="0"/>
                <a:cs typeface="Arial" panose="020B0604020202020204" pitchFamily="34" charset="0"/>
              </a:rPr>
              <a:t>bei</a:t>
            </a:r>
            <a:r>
              <a:rPr lang="en-US" b="1" dirty="0">
                <a:solidFill>
                  <a:schemeClr val="accent4">
                    <a:lumMod val="50000"/>
                  </a:schemeClr>
                </a:solidFill>
                <a:latin typeface="Arial" panose="020B0604020202020204" pitchFamily="34" charset="0"/>
                <a:cs typeface="Arial" panose="020B0604020202020204" pitchFamily="34" charset="0"/>
              </a:rPr>
              <a:t> der </a:t>
            </a:r>
            <a:r>
              <a:rPr lang="en-US" b="1" dirty="0" err="1">
                <a:solidFill>
                  <a:schemeClr val="accent4">
                    <a:lumMod val="50000"/>
                  </a:schemeClr>
                </a:solidFill>
                <a:latin typeface="Arial" panose="020B0604020202020204" pitchFamily="34" charset="0"/>
                <a:cs typeface="Arial" panose="020B0604020202020204" pitchFamily="34" charset="0"/>
              </a:rPr>
              <a:t>tierischen</a:t>
            </a:r>
            <a:r>
              <a:rPr lang="en-US" b="1" dirty="0">
                <a:solidFill>
                  <a:schemeClr val="accent4">
                    <a:lumMod val="50000"/>
                  </a:schemeClr>
                </a:solidFill>
                <a:latin typeface="Arial" panose="020B0604020202020204" pitchFamily="34" charset="0"/>
                <a:cs typeface="Arial" panose="020B0604020202020204" pitchFamily="34" charset="0"/>
              </a:rPr>
              <a:t> </a:t>
            </a:r>
            <a:r>
              <a:rPr lang="en-US" b="1" dirty="0" err="1">
                <a:solidFill>
                  <a:schemeClr val="accent4">
                    <a:lumMod val="50000"/>
                  </a:schemeClr>
                </a:solidFill>
                <a:latin typeface="Arial" panose="020B0604020202020204" pitchFamily="34" charset="0"/>
                <a:cs typeface="Arial" panose="020B0604020202020204" pitchFamily="34" charset="0"/>
              </a:rPr>
              <a:t>Futtermittelerzeugung</a:t>
            </a:r>
            <a:endParaRPr lang="en-US" b="1" dirty="0">
              <a:solidFill>
                <a:schemeClr val="accent4">
                  <a:lumMod val="50000"/>
                </a:schemeClr>
              </a:solidFill>
              <a:latin typeface="Arial" panose="020B0604020202020204" pitchFamily="34" charset="0"/>
              <a:cs typeface="Arial" panose="020B0604020202020204" pitchFamily="34" charset="0"/>
            </a:endParaRPr>
          </a:p>
          <a:p>
            <a:pPr marL="0" lvl="1" algn="just"/>
            <a:r>
              <a:rPr lang="en-US" sz="1600" dirty="0" err="1">
                <a:solidFill>
                  <a:schemeClr val="tx2">
                    <a:lumMod val="50000"/>
                  </a:schemeClr>
                </a:solidFill>
                <a:latin typeface="Arial" panose="020B0604020202020204" pitchFamily="34" charset="0"/>
                <a:cs typeface="Arial" panose="020B0604020202020204" pitchFamily="34" charset="0"/>
              </a:rPr>
              <a:t>Eine</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Reihe</a:t>
            </a:r>
            <a:r>
              <a:rPr lang="en-US" sz="1600" dirty="0">
                <a:solidFill>
                  <a:schemeClr val="tx2">
                    <a:lumMod val="50000"/>
                  </a:schemeClr>
                </a:solidFill>
                <a:latin typeface="Arial" panose="020B0604020202020204" pitchFamily="34" charset="0"/>
                <a:cs typeface="Arial" panose="020B0604020202020204" pitchFamily="34" charset="0"/>
              </a:rPr>
              <a:t> von </a:t>
            </a:r>
            <a:r>
              <a:rPr lang="en-US" sz="1600" dirty="0" err="1">
                <a:solidFill>
                  <a:schemeClr val="tx2">
                    <a:lumMod val="50000"/>
                  </a:schemeClr>
                </a:solidFill>
                <a:latin typeface="Arial" panose="020B0604020202020204" pitchFamily="34" charset="0"/>
                <a:cs typeface="Arial" panose="020B0604020202020204" pitchFamily="34" charset="0"/>
              </a:rPr>
              <a:t>Maßnahmen</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kann</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helfen</a:t>
            </a:r>
            <a:r>
              <a:rPr lang="en-US" sz="1600" dirty="0">
                <a:solidFill>
                  <a:schemeClr val="tx2">
                    <a:lumMod val="50000"/>
                  </a:schemeClr>
                </a:solidFill>
                <a:latin typeface="Arial" panose="020B0604020202020204" pitchFamily="34" charset="0"/>
                <a:cs typeface="Arial" panose="020B0604020202020204" pitchFamily="34" charset="0"/>
              </a:rPr>
              <a:t>, die </a:t>
            </a:r>
            <a:r>
              <a:rPr lang="en-US" sz="1600" dirty="0" err="1">
                <a:solidFill>
                  <a:schemeClr val="tx2">
                    <a:lumMod val="50000"/>
                  </a:schemeClr>
                </a:solidFill>
                <a:latin typeface="Arial" panose="020B0604020202020204" pitchFamily="34" charset="0"/>
                <a:cs typeface="Arial" panose="020B0604020202020204" pitchFamily="34" charset="0"/>
              </a:rPr>
              <a:t>Auswirkungen</a:t>
            </a:r>
            <a:r>
              <a:rPr lang="en-US" sz="1600" dirty="0">
                <a:solidFill>
                  <a:schemeClr val="tx2">
                    <a:lumMod val="50000"/>
                  </a:schemeClr>
                </a:solidFill>
                <a:latin typeface="Arial" panose="020B0604020202020204" pitchFamily="34" charset="0"/>
                <a:cs typeface="Arial" panose="020B0604020202020204" pitchFamily="34" charset="0"/>
              </a:rPr>
              <a:t> des </a:t>
            </a:r>
            <a:r>
              <a:rPr lang="en-US" sz="1600" dirty="0" err="1">
                <a:solidFill>
                  <a:schemeClr val="tx2">
                    <a:lumMod val="50000"/>
                  </a:schemeClr>
                </a:solidFill>
                <a:latin typeface="Arial" panose="020B0604020202020204" pitchFamily="34" charset="0"/>
                <a:cs typeface="Arial" panose="020B0604020202020204" pitchFamily="34" charset="0"/>
              </a:rPr>
              <a:t>Mähens</a:t>
            </a:r>
            <a:r>
              <a:rPr lang="en-US" sz="1600" dirty="0">
                <a:solidFill>
                  <a:schemeClr val="tx2">
                    <a:lumMod val="50000"/>
                  </a:schemeClr>
                </a:solidFill>
                <a:latin typeface="Arial" panose="020B0604020202020204" pitchFamily="34" charset="0"/>
                <a:cs typeface="Arial" panose="020B0604020202020204" pitchFamily="34" charset="0"/>
              </a:rPr>
              <a:t> auf die Biodiversität </a:t>
            </a:r>
            <a:r>
              <a:rPr lang="en-US" sz="1600" dirty="0" err="1">
                <a:solidFill>
                  <a:schemeClr val="tx2">
                    <a:lumMod val="50000"/>
                  </a:schemeClr>
                </a:solidFill>
                <a:latin typeface="Arial" panose="020B0604020202020204" pitchFamily="34" charset="0"/>
                <a:cs typeface="Arial" panose="020B0604020202020204" pitchFamily="34" charset="0"/>
              </a:rPr>
              <a:t>zu</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smtClean="0">
                <a:solidFill>
                  <a:schemeClr val="tx2">
                    <a:lumMod val="50000"/>
                  </a:schemeClr>
                </a:solidFill>
                <a:latin typeface="Arial" panose="020B0604020202020204" pitchFamily="34" charset="0"/>
                <a:cs typeface="Arial" panose="020B0604020202020204" pitchFamily="34" charset="0"/>
              </a:rPr>
              <a:t>verringern</a:t>
            </a:r>
            <a:r>
              <a:rPr lang="en-US" sz="1600" dirty="0" smtClean="0">
                <a:solidFill>
                  <a:schemeClr val="tx2">
                    <a:lumMod val="50000"/>
                  </a:schemeClr>
                </a:solidFill>
                <a:latin typeface="Arial" panose="020B0604020202020204" pitchFamily="34" charset="0"/>
                <a:cs typeface="Arial" panose="020B0604020202020204" pitchFamily="34" charset="0"/>
              </a:rPr>
              <a:t>:</a:t>
            </a:r>
            <a:endParaRPr lang="en-US" sz="1600" dirty="0">
              <a:solidFill>
                <a:schemeClr val="tx2">
                  <a:lumMod val="50000"/>
                </a:schemeClr>
              </a:solidFill>
              <a:latin typeface="Arial" panose="020B0604020202020204" pitchFamily="34" charset="0"/>
              <a:cs typeface="Arial" panose="020B0604020202020204" pitchFamily="34" charset="0"/>
            </a:endParaRPr>
          </a:p>
          <a:p>
            <a:pPr marL="285750" lvl="1" indent="-285750" algn="just">
              <a:buFont typeface="Arial" panose="020B0604020202020204" pitchFamily="34" charset="0"/>
              <a:buChar char="•"/>
            </a:pPr>
            <a:r>
              <a:rPr lang="en-US" sz="1600" dirty="0" err="1">
                <a:solidFill>
                  <a:schemeClr val="tx2">
                    <a:lumMod val="50000"/>
                  </a:schemeClr>
                </a:solidFill>
                <a:latin typeface="Arial" panose="020B0604020202020204" pitchFamily="34" charset="0"/>
                <a:cs typeface="Arial" panose="020B0604020202020204" pitchFamily="34" charset="0"/>
              </a:rPr>
              <a:t>Strategische</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Verzögerung</a:t>
            </a:r>
            <a:r>
              <a:rPr lang="en-US" sz="1600" dirty="0">
                <a:solidFill>
                  <a:schemeClr val="tx2">
                    <a:lumMod val="50000"/>
                  </a:schemeClr>
                </a:solidFill>
                <a:latin typeface="Arial" panose="020B0604020202020204" pitchFamily="34" charset="0"/>
                <a:cs typeface="Arial" panose="020B0604020202020204" pitchFamily="34" charset="0"/>
              </a:rPr>
              <a:t> der </a:t>
            </a:r>
            <a:r>
              <a:rPr lang="en-US" sz="1600" dirty="0" err="1" smtClean="0">
                <a:solidFill>
                  <a:schemeClr val="tx2">
                    <a:lumMod val="50000"/>
                  </a:schemeClr>
                </a:solidFill>
                <a:latin typeface="Arial" panose="020B0604020202020204" pitchFamily="34" charset="0"/>
                <a:cs typeface="Arial" panose="020B0604020202020204" pitchFamily="34" charset="0"/>
              </a:rPr>
              <a:t>Mähsaison</a:t>
            </a:r>
            <a:r>
              <a:rPr lang="en-US" sz="1600" dirty="0" smtClean="0">
                <a:solidFill>
                  <a:schemeClr val="tx2">
                    <a:lumMod val="50000"/>
                  </a:schemeClr>
                </a:solidFill>
                <a:latin typeface="Arial" panose="020B0604020202020204" pitchFamily="34" charset="0"/>
                <a:cs typeface="Arial" panose="020B0604020202020204" pitchFamily="34" charset="0"/>
              </a:rPr>
              <a:t>;</a:t>
            </a:r>
            <a:endParaRPr lang="en-US" sz="1600" dirty="0">
              <a:solidFill>
                <a:schemeClr val="tx2">
                  <a:lumMod val="50000"/>
                </a:schemeClr>
              </a:solidFill>
              <a:latin typeface="Arial" panose="020B0604020202020204" pitchFamily="34" charset="0"/>
              <a:cs typeface="Arial" panose="020B0604020202020204" pitchFamily="34" charset="0"/>
            </a:endParaRPr>
          </a:p>
          <a:p>
            <a:pPr marL="285750" lvl="1" indent="-285750" algn="just">
              <a:buFont typeface="Arial" panose="020B0604020202020204" pitchFamily="34" charset="0"/>
              <a:buChar char="•"/>
            </a:pPr>
            <a:r>
              <a:rPr lang="en-US" sz="1600" dirty="0" err="1">
                <a:solidFill>
                  <a:schemeClr val="tx2">
                    <a:lumMod val="50000"/>
                  </a:schemeClr>
                </a:solidFill>
                <a:latin typeface="Arial" panose="020B0604020202020204" pitchFamily="34" charset="0"/>
                <a:cs typeface="Arial" panose="020B0604020202020204" pitchFamily="34" charset="0"/>
              </a:rPr>
              <a:t>Festlegung</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einer</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minimalen</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Mähhöhe</a:t>
            </a:r>
            <a:r>
              <a:rPr lang="en-US" sz="1600" dirty="0">
                <a:solidFill>
                  <a:schemeClr val="tx2">
                    <a:lumMod val="50000"/>
                  </a:schemeClr>
                </a:solidFill>
                <a:latin typeface="Arial" panose="020B0604020202020204" pitchFamily="34" charset="0"/>
                <a:cs typeface="Arial" panose="020B0604020202020204" pitchFamily="34" charset="0"/>
              </a:rPr>
              <a:t> von </a:t>
            </a:r>
            <a:r>
              <a:rPr lang="en-US" sz="1600" dirty="0" err="1">
                <a:solidFill>
                  <a:schemeClr val="tx2">
                    <a:lumMod val="50000"/>
                  </a:schemeClr>
                </a:solidFill>
                <a:latin typeface="Arial" panose="020B0604020202020204" pitchFamily="34" charset="0"/>
                <a:cs typeface="Arial" panose="020B0604020202020204" pitchFamily="34" charset="0"/>
              </a:rPr>
              <a:t>mindestens</a:t>
            </a:r>
            <a:r>
              <a:rPr lang="en-US" sz="1600" dirty="0">
                <a:solidFill>
                  <a:schemeClr val="tx2">
                    <a:lumMod val="50000"/>
                  </a:schemeClr>
                </a:solidFill>
                <a:latin typeface="Arial" panose="020B0604020202020204" pitchFamily="34" charset="0"/>
                <a:cs typeface="Arial" panose="020B0604020202020204" pitchFamily="34" charset="0"/>
              </a:rPr>
              <a:t> 7 </a:t>
            </a:r>
            <a:r>
              <a:rPr lang="en-US" sz="1600" dirty="0" smtClean="0">
                <a:solidFill>
                  <a:schemeClr val="tx2">
                    <a:lumMod val="50000"/>
                  </a:schemeClr>
                </a:solidFill>
                <a:latin typeface="Arial" panose="020B0604020202020204" pitchFamily="34" charset="0"/>
                <a:cs typeface="Arial" panose="020B0604020202020204" pitchFamily="34" charset="0"/>
              </a:rPr>
              <a:t>cm;</a:t>
            </a:r>
            <a:endParaRPr lang="en-US" sz="1600" dirty="0">
              <a:solidFill>
                <a:schemeClr val="tx2">
                  <a:lumMod val="50000"/>
                </a:schemeClr>
              </a:solidFill>
              <a:latin typeface="Arial" panose="020B0604020202020204" pitchFamily="34" charset="0"/>
              <a:cs typeface="Arial" panose="020B0604020202020204" pitchFamily="34" charset="0"/>
            </a:endParaRPr>
          </a:p>
          <a:p>
            <a:pPr marL="285750" lvl="1" indent="-285750" algn="just">
              <a:buFont typeface="Arial" panose="020B0604020202020204" pitchFamily="34" charset="0"/>
              <a:buChar char="•"/>
            </a:pPr>
            <a:r>
              <a:rPr lang="en-US" sz="1600" dirty="0" err="1">
                <a:solidFill>
                  <a:schemeClr val="tx2">
                    <a:lumMod val="50000"/>
                  </a:schemeClr>
                </a:solidFill>
                <a:latin typeface="Arial" panose="020B0604020202020204" pitchFamily="34" charset="0"/>
                <a:cs typeface="Arial" panose="020B0604020202020204" pitchFamily="34" charset="0"/>
              </a:rPr>
              <a:t>Reduzierung</a:t>
            </a:r>
            <a:r>
              <a:rPr lang="en-US" sz="1600" dirty="0">
                <a:solidFill>
                  <a:schemeClr val="tx2">
                    <a:lumMod val="50000"/>
                  </a:schemeClr>
                </a:solidFill>
                <a:latin typeface="Arial" panose="020B0604020202020204" pitchFamily="34" charset="0"/>
                <a:cs typeface="Arial" panose="020B0604020202020204" pitchFamily="34" charset="0"/>
              </a:rPr>
              <a:t> der </a:t>
            </a:r>
            <a:r>
              <a:rPr lang="en-US" sz="1600" dirty="0" err="1">
                <a:solidFill>
                  <a:schemeClr val="tx2">
                    <a:lumMod val="50000"/>
                  </a:schemeClr>
                </a:solidFill>
                <a:latin typeface="Arial" panose="020B0604020202020204" pitchFamily="34" charset="0"/>
                <a:cs typeface="Arial" panose="020B0604020202020204" pitchFamily="34" charset="0"/>
              </a:rPr>
              <a:t>Mähintervalle</a:t>
            </a:r>
            <a:r>
              <a:rPr lang="en-US" sz="1600" dirty="0">
                <a:solidFill>
                  <a:schemeClr val="tx2">
                    <a:lumMod val="50000"/>
                  </a:schemeClr>
                </a:solidFill>
                <a:latin typeface="Arial" panose="020B0604020202020204" pitchFamily="34" charset="0"/>
                <a:cs typeface="Arial" panose="020B0604020202020204" pitchFamily="34" charset="0"/>
              </a:rPr>
              <a:t> .</a:t>
            </a:r>
            <a:endParaRPr lang="en-US" sz="1600" dirty="0" smtClean="0">
              <a:solidFill>
                <a:schemeClr val="tx2">
                  <a:lumMod val="50000"/>
                </a:schemeClr>
              </a:solidFill>
              <a:latin typeface="Arial" panose="020B0604020202020204" pitchFamily="34" charset="0"/>
              <a:cs typeface="Arial" panose="020B0604020202020204" pitchFamily="34" charset="0"/>
            </a:endParaRPr>
          </a:p>
          <a:p>
            <a:pPr marL="285750" lvl="1" indent="-285750" algn="just">
              <a:buFont typeface="Arial" panose="020B0604020202020204" pitchFamily="34" charset="0"/>
              <a:buChar char="•"/>
            </a:pPr>
            <a:r>
              <a:rPr lang="en-US" sz="1600" dirty="0" err="1" smtClean="0">
                <a:solidFill>
                  <a:schemeClr val="tx2">
                    <a:lumMod val="50000"/>
                  </a:schemeClr>
                </a:solidFill>
                <a:latin typeface="Arial" panose="020B0604020202020204" pitchFamily="34" charset="0"/>
                <a:cs typeface="Arial" panose="020B0604020202020204" pitchFamily="34" charset="0"/>
              </a:rPr>
              <a:t>biodiversitätsfreundlicheres</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err="1" smtClean="0">
                <a:solidFill>
                  <a:schemeClr val="tx2">
                    <a:lumMod val="50000"/>
                  </a:schemeClr>
                </a:solidFill>
                <a:latin typeface="Arial" panose="020B0604020202020204" pitchFamily="34" charset="0"/>
                <a:cs typeface="Arial" panose="020B0604020202020204" pitchFamily="34" charset="0"/>
              </a:rPr>
              <a:t>Mähregime</a:t>
            </a:r>
            <a:r>
              <a:rPr lang="en-US" sz="1600" dirty="0" smtClean="0">
                <a:solidFill>
                  <a:schemeClr val="tx2">
                    <a:lumMod val="50000"/>
                  </a:schemeClr>
                </a:solidFill>
                <a:latin typeface="Arial" panose="020B0604020202020204" pitchFamily="34" charset="0"/>
                <a:cs typeface="Arial" panose="020B0604020202020204" pitchFamily="34" charset="0"/>
              </a:rPr>
              <a:t>:</a:t>
            </a:r>
            <a:endParaRPr lang="en-US" sz="1600" dirty="0">
              <a:solidFill>
                <a:schemeClr val="tx2">
                  <a:lumMod val="50000"/>
                </a:schemeClr>
              </a:solidFill>
              <a:latin typeface="Arial" panose="020B0604020202020204" pitchFamily="34" charset="0"/>
              <a:cs typeface="Arial" panose="020B0604020202020204" pitchFamily="34" charset="0"/>
            </a:endParaRPr>
          </a:p>
          <a:p>
            <a:pPr marL="800100" lvl="2" indent="-342900" algn="just">
              <a:buFont typeface="+mj-lt"/>
              <a:buAutoNum type="alphaLcParenR"/>
            </a:pPr>
            <a:r>
              <a:rPr lang="en-US" sz="1400" dirty="0" err="1">
                <a:solidFill>
                  <a:schemeClr val="accent3">
                    <a:lumMod val="50000"/>
                  </a:schemeClr>
                </a:solidFill>
                <a:latin typeface="Arial" panose="020B0604020202020204" pitchFamily="34" charset="0"/>
                <a:cs typeface="Arial" panose="020B0604020202020204" pitchFamily="34" charset="0"/>
              </a:rPr>
              <a:t>Mähen</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a:solidFill>
                  <a:schemeClr val="accent3">
                    <a:lumMod val="50000"/>
                  </a:schemeClr>
                </a:solidFill>
                <a:latin typeface="Arial" panose="020B0604020202020204" pitchFamily="34" charset="0"/>
                <a:cs typeface="Arial" panose="020B0604020202020204" pitchFamily="34" charset="0"/>
              </a:rPr>
              <a:t>wenn</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a:solidFill>
                  <a:schemeClr val="accent3">
                    <a:lumMod val="50000"/>
                  </a:schemeClr>
                </a:solidFill>
                <a:latin typeface="Arial" panose="020B0604020202020204" pitchFamily="34" charset="0"/>
                <a:cs typeface="Arial" panose="020B0604020202020204" pitchFamily="34" charset="0"/>
              </a:rPr>
              <a:t>Insekten</a:t>
            </a:r>
            <a:r>
              <a:rPr lang="en-US" sz="1400" dirty="0">
                <a:solidFill>
                  <a:schemeClr val="accent3">
                    <a:lumMod val="50000"/>
                  </a:schemeClr>
                </a:solidFill>
                <a:latin typeface="Arial" panose="020B0604020202020204" pitchFamily="34" charset="0"/>
                <a:cs typeface="Arial" panose="020B0604020202020204" pitchFamily="34" charset="0"/>
              </a:rPr>
              <a:t> und </a:t>
            </a:r>
            <a:r>
              <a:rPr lang="en-US" sz="1400" dirty="0" err="1">
                <a:solidFill>
                  <a:schemeClr val="accent3">
                    <a:lumMod val="50000"/>
                  </a:schemeClr>
                </a:solidFill>
                <a:latin typeface="Arial" panose="020B0604020202020204" pitchFamily="34" charset="0"/>
                <a:cs typeface="Arial" panose="020B0604020202020204" pitchFamily="34" charset="0"/>
              </a:rPr>
              <a:t>andere</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a:solidFill>
                  <a:schemeClr val="accent3">
                    <a:lumMod val="50000"/>
                  </a:schemeClr>
                </a:solidFill>
                <a:latin typeface="Arial" panose="020B0604020202020204" pitchFamily="34" charset="0"/>
                <a:cs typeface="Arial" panose="020B0604020202020204" pitchFamily="34" charset="0"/>
              </a:rPr>
              <a:t>Arthropoden</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a:solidFill>
                  <a:schemeClr val="accent3">
                    <a:lumMod val="50000"/>
                  </a:schemeClr>
                </a:solidFill>
                <a:latin typeface="Arial" panose="020B0604020202020204" pitchFamily="34" charset="0"/>
                <a:cs typeface="Arial" panose="020B0604020202020204" pitchFamily="34" charset="0"/>
              </a:rPr>
              <a:t>weniger</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a:solidFill>
                  <a:schemeClr val="accent3">
                    <a:lumMod val="50000"/>
                  </a:schemeClr>
                </a:solidFill>
                <a:latin typeface="Arial" panose="020B0604020202020204" pitchFamily="34" charset="0"/>
                <a:cs typeface="Arial" panose="020B0604020202020204" pitchFamily="34" charset="0"/>
              </a:rPr>
              <a:t>aktiv</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smtClean="0">
                <a:solidFill>
                  <a:schemeClr val="accent3">
                    <a:lumMod val="50000"/>
                  </a:schemeClr>
                </a:solidFill>
                <a:latin typeface="Arial" panose="020B0604020202020204" pitchFamily="34" charset="0"/>
                <a:cs typeface="Arial" panose="020B0604020202020204" pitchFamily="34" charset="0"/>
              </a:rPr>
              <a:t>sind</a:t>
            </a:r>
            <a:r>
              <a:rPr lang="en-US" sz="1400" dirty="0" smtClean="0">
                <a:solidFill>
                  <a:schemeClr val="accent3">
                    <a:lumMod val="50000"/>
                  </a:schemeClr>
                </a:solidFill>
                <a:latin typeface="Arial" panose="020B0604020202020204" pitchFamily="34" charset="0"/>
                <a:cs typeface="Arial" panose="020B0604020202020204" pitchFamily="34" charset="0"/>
              </a:rPr>
              <a:t>;</a:t>
            </a:r>
            <a:endParaRPr lang="en-US" sz="1400" dirty="0">
              <a:solidFill>
                <a:schemeClr val="accent3">
                  <a:lumMod val="50000"/>
                </a:schemeClr>
              </a:solidFill>
              <a:latin typeface="Arial" panose="020B0604020202020204" pitchFamily="34" charset="0"/>
              <a:cs typeface="Arial" panose="020B0604020202020204" pitchFamily="34" charset="0"/>
            </a:endParaRPr>
          </a:p>
          <a:p>
            <a:pPr marL="800100" lvl="2" indent="-342900" algn="just">
              <a:buFont typeface="+mj-lt"/>
              <a:buAutoNum type="alphaLcParenR"/>
            </a:pPr>
            <a:r>
              <a:rPr lang="en-US" sz="1400" dirty="0" err="1">
                <a:solidFill>
                  <a:schemeClr val="accent3">
                    <a:lumMod val="50000"/>
                  </a:schemeClr>
                </a:solidFill>
                <a:latin typeface="Arial" panose="020B0604020202020204" pitchFamily="34" charset="0"/>
                <a:cs typeface="Arial" panose="020B0604020202020204" pitchFamily="34" charset="0"/>
              </a:rPr>
              <a:t>Mähen</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a:solidFill>
                  <a:schemeClr val="accent3">
                    <a:lumMod val="50000"/>
                  </a:schemeClr>
                </a:solidFill>
                <a:latin typeface="Arial" panose="020B0604020202020204" pitchFamily="34" charset="0"/>
                <a:cs typeface="Arial" panose="020B0604020202020204" pitchFamily="34" charset="0"/>
              </a:rPr>
              <a:t>verschiedener</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a:solidFill>
                  <a:schemeClr val="accent3">
                    <a:lumMod val="50000"/>
                  </a:schemeClr>
                </a:solidFill>
                <a:latin typeface="Arial" panose="020B0604020202020204" pitchFamily="34" charset="0"/>
                <a:cs typeface="Arial" panose="020B0604020202020204" pitchFamily="34" charset="0"/>
              </a:rPr>
              <a:t>Bereiche</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a:solidFill>
                  <a:schemeClr val="accent3">
                    <a:lumMod val="50000"/>
                  </a:schemeClr>
                </a:solidFill>
                <a:latin typeface="Arial" panose="020B0604020202020204" pitchFamily="34" charset="0"/>
                <a:cs typeface="Arial" panose="020B0604020202020204" pitchFamily="34" charset="0"/>
              </a:rPr>
              <a:t>zu</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a:solidFill>
                  <a:schemeClr val="accent3">
                    <a:lumMod val="50000"/>
                  </a:schemeClr>
                </a:solidFill>
                <a:latin typeface="Arial" panose="020B0604020202020204" pitchFamily="34" charset="0"/>
                <a:cs typeface="Arial" panose="020B0604020202020204" pitchFamily="34" charset="0"/>
              </a:rPr>
              <a:t>unterschiedlichen</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smtClean="0">
                <a:solidFill>
                  <a:schemeClr val="accent3">
                    <a:lumMod val="50000"/>
                  </a:schemeClr>
                </a:solidFill>
                <a:latin typeface="Arial" panose="020B0604020202020204" pitchFamily="34" charset="0"/>
                <a:cs typeface="Arial" panose="020B0604020202020204" pitchFamily="34" charset="0"/>
              </a:rPr>
              <a:t>Zeitpunkten</a:t>
            </a:r>
            <a:r>
              <a:rPr lang="en-US" sz="1400" dirty="0" smtClean="0">
                <a:solidFill>
                  <a:schemeClr val="accent3">
                    <a:lumMod val="50000"/>
                  </a:schemeClr>
                </a:solidFill>
                <a:latin typeface="Arial" panose="020B0604020202020204" pitchFamily="34" charset="0"/>
                <a:cs typeface="Arial" panose="020B0604020202020204" pitchFamily="34" charset="0"/>
              </a:rPr>
              <a:t>;</a:t>
            </a:r>
            <a:endParaRPr lang="en-US" sz="1400" dirty="0">
              <a:solidFill>
                <a:schemeClr val="accent3">
                  <a:lumMod val="50000"/>
                </a:schemeClr>
              </a:solidFill>
              <a:latin typeface="Arial" panose="020B0604020202020204" pitchFamily="34" charset="0"/>
              <a:cs typeface="Arial" panose="020B0604020202020204" pitchFamily="34" charset="0"/>
            </a:endParaRPr>
          </a:p>
          <a:p>
            <a:pPr marL="800100" lvl="2" indent="-342900" algn="just">
              <a:buFont typeface="+mj-lt"/>
              <a:buAutoNum type="alphaLcParenR"/>
            </a:pPr>
            <a:r>
              <a:rPr lang="en-US" sz="1400" dirty="0" err="1">
                <a:solidFill>
                  <a:schemeClr val="accent3">
                    <a:lumMod val="50000"/>
                  </a:schemeClr>
                </a:solidFill>
                <a:latin typeface="Arial" panose="020B0604020202020204" pitchFamily="34" charset="0"/>
                <a:cs typeface="Arial" panose="020B0604020202020204" pitchFamily="34" charset="0"/>
              </a:rPr>
              <a:t>Übernahme</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a:solidFill>
                  <a:schemeClr val="accent3">
                    <a:lumMod val="50000"/>
                  </a:schemeClr>
                </a:solidFill>
                <a:latin typeface="Arial" panose="020B0604020202020204" pitchFamily="34" charset="0"/>
                <a:cs typeface="Arial" panose="020B0604020202020204" pitchFamily="34" charset="0"/>
              </a:rPr>
              <a:t>eines</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a:solidFill>
                  <a:schemeClr val="accent3">
                    <a:lumMod val="50000"/>
                  </a:schemeClr>
                </a:solidFill>
                <a:latin typeface="Arial" panose="020B0604020202020204" pitchFamily="34" charset="0"/>
                <a:cs typeface="Arial" panose="020B0604020202020204" pitchFamily="34" charset="0"/>
              </a:rPr>
              <a:t>adäquaten</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smtClean="0">
                <a:solidFill>
                  <a:schemeClr val="accent3">
                    <a:lumMod val="50000"/>
                  </a:schemeClr>
                </a:solidFill>
                <a:latin typeface="Arial" panose="020B0604020202020204" pitchFamily="34" charset="0"/>
                <a:cs typeface="Arial" panose="020B0604020202020204" pitchFamily="34" charset="0"/>
              </a:rPr>
              <a:t>Mähplans</a:t>
            </a:r>
            <a:r>
              <a:rPr lang="en-US" sz="1400" dirty="0" smtClean="0">
                <a:solidFill>
                  <a:schemeClr val="accent3">
                    <a:lumMod val="50000"/>
                  </a:schemeClr>
                </a:solidFill>
                <a:latin typeface="Arial" panose="020B0604020202020204" pitchFamily="34" charset="0"/>
                <a:cs typeface="Arial" panose="020B0604020202020204" pitchFamily="34" charset="0"/>
              </a:rPr>
              <a:t>.</a:t>
            </a:r>
            <a:endParaRPr lang="en-US" sz="1400" dirty="0">
              <a:solidFill>
                <a:schemeClr val="accent3">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73860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6552728" cy="724942"/>
          </a:xfrm>
          <a:solidFill>
            <a:srgbClr val="FFFFFF"/>
          </a:solidFill>
        </p:spPr>
        <p:txBody>
          <a:bodyPr>
            <a:normAutofit/>
          </a:bodyPr>
          <a:lstStyle/>
          <a:p>
            <a:r>
              <a:rPr lang="en-GB" sz="2000" dirty="0"/>
              <a:t>4</a:t>
            </a:r>
            <a:r>
              <a:rPr lang="en-GB" sz="2000" dirty="0" smtClean="0"/>
              <a:t>. </a:t>
            </a:r>
            <a:r>
              <a:rPr lang="de-DE" sz="2000" dirty="0"/>
              <a:t>Sehr gute fachliche Praxis zur Förderung der Biodiversität in der Tierhaltung </a:t>
            </a:r>
            <a:r>
              <a:rPr lang="en-US" sz="2000" dirty="0"/>
              <a:t>(</a:t>
            </a:r>
            <a:r>
              <a:rPr lang="en-US" sz="2000" dirty="0" err="1"/>
              <a:t>Beispiele</a:t>
            </a:r>
            <a:r>
              <a:rPr lang="de-DE" sz="2000" dirty="0"/>
              <a:t>)</a:t>
            </a:r>
            <a:endParaRPr lang="en-GB" sz="2000"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19</a:t>
            </a:fld>
            <a:endParaRPr lang="de-DE" dirty="0"/>
          </a:p>
        </p:txBody>
      </p:sp>
      <p:sp>
        <p:nvSpPr>
          <p:cNvPr id="5" name="Rectangle 4"/>
          <p:cNvSpPr/>
          <p:nvPr/>
        </p:nvSpPr>
        <p:spPr>
          <a:xfrm>
            <a:off x="611560" y="1844824"/>
            <a:ext cx="7992888" cy="2903359"/>
          </a:xfrm>
          <a:prstGeom prst="rect">
            <a:avLst/>
          </a:prstGeom>
          <a:ln w="19050"/>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marL="0" lvl="1" algn="just">
              <a:spcAft>
                <a:spcPts val="800"/>
              </a:spcAft>
            </a:pPr>
            <a:r>
              <a:rPr lang="en-US" b="1" dirty="0" err="1">
                <a:solidFill>
                  <a:schemeClr val="accent4">
                    <a:lumMod val="50000"/>
                  </a:schemeClr>
                </a:solidFill>
                <a:latin typeface="Arial" panose="020B0604020202020204" pitchFamily="34" charset="0"/>
                <a:cs typeface="Arial" panose="020B0604020202020204" pitchFamily="34" charset="0"/>
              </a:rPr>
              <a:t>Sehr</a:t>
            </a:r>
            <a:r>
              <a:rPr lang="en-US" b="1" dirty="0">
                <a:solidFill>
                  <a:schemeClr val="accent4">
                    <a:lumMod val="50000"/>
                  </a:schemeClr>
                </a:solidFill>
                <a:latin typeface="Arial" panose="020B0604020202020204" pitchFamily="34" charset="0"/>
                <a:cs typeface="Arial" panose="020B0604020202020204" pitchFamily="34" charset="0"/>
              </a:rPr>
              <a:t> </a:t>
            </a:r>
            <a:r>
              <a:rPr lang="en-US" b="1" dirty="0" err="1">
                <a:solidFill>
                  <a:schemeClr val="accent4">
                    <a:lumMod val="50000"/>
                  </a:schemeClr>
                </a:solidFill>
                <a:latin typeface="Arial" panose="020B0604020202020204" pitchFamily="34" charset="0"/>
                <a:cs typeface="Arial" panose="020B0604020202020204" pitchFamily="34" charset="0"/>
              </a:rPr>
              <a:t>gute</a:t>
            </a:r>
            <a:r>
              <a:rPr lang="en-US" b="1" dirty="0">
                <a:solidFill>
                  <a:schemeClr val="accent4">
                    <a:lumMod val="50000"/>
                  </a:schemeClr>
                </a:solidFill>
                <a:latin typeface="Arial" panose="020B0604020202020204" pitchFamily="34" charset="0"/>
                <a:cs typeface="Arial" panose="020B0604020202020204" pitchFamily="34" charset="0"/>
              </a:rPr>
              <a:t> </a:t>
            </a:r>
            <a:r>
              <a:rPr lang="en-US" b="1" dirty="0" err="1">
                <a:solidFill>
                  <a:schemeClr val="accent4">
                    <a:lumMod val="50000"/>
                  </a:schemeClr>
                </a:solidFill>
                <a:latin typeface="Arial" panose="020B0604020202020204" pitchFamily="34" charset="0"/>
                <a:cs typeface="Arial" panose="020B0604020202020204" pitchFamily="34" charset="0"/>
              </a:rPr>
              <a:t>fachliche</a:t>
            </a:r>
            <a:r>
              <a:rPr lang="en-US" b="1" dirty="0">
                <a:solidFill>
                  <a:schemeClr val="accent4">
                    <a:lumMod val="50000"/>
                  </a:schemeClr>
                </a:solidFill>
                <a:latin typeface="Arial" panose="020B0604020202020204" pitchFamily="34" charset="0"/>
                <a:cs typeface="Arial" panose="020B0604020202020204" pitchFamily="34" charset="0"/>
              </a:rPr>
              <a:t> Praxis </a:t>
            </a:r>
            <a:r>
              <a:rPr lang="en-US" b="1" dirty="0" err="1">
                <a:solidFill>
                  <a:schemeClr val="accent4">
                    <a:lumMod val="50000"/>
                  </a:schemeClr>
                </a:solidFill>
                <a:latin typeface="Arial" panose="020B0604020202020204" pitchFamily="34" charset="0"/>
                <a:cs typeface="Arial" panose="020B0604020202020204" pitchFamily="34" charset="0"/>
              </a:rPr>
              <a:t>für</a:t>
            </a:r>
            <a:r>
              <a:rPr lang="en-US" b="1" dirty="0">
                <a:solidFill>
                  <a:schemeClr val="accent4">
                    <a:lumMod val="50000"/>
                  </a:schemeClr>
                </a:solidFill>
                <a:latin typeface="Arial" panose="020B0604020202020204" pitchFamily="34" charset="0"/>
                <a:cs typeface="Arial" panose="020B0604020202020204" pitchFamily="34" charset="0"/>
              </a:rPr>
              <a:t> die </a:t>
            </a:r>
            <a:r>
              <a:rPr lang="en-US" b="1" dirty="0" err="1">
                <a:solidFill>
                  <a:schemeClr val="accent4">
                    <a:lumMod val="50000"/>
                  </a:schemeClr>
                </a:solidFill>
                <a:latin typeface="Arial" panose="020B0604020202020204" pitchFamily="34" charset="0"/>
                <a:cs typeface="Arial" panose="020B0604020202020204" pitchFamily="34" charset="0"/>
              </a:rPr>
              <a:t>Nutztierhaltung</a:t>
            </a:r>
            <a:r>
              <a:rPr lang="en-US" b="1" dirty="0">
                <a:solidFill>
                  <a:schemeClr val="accent4">
                    <a:lumMod val="50000"/>
                  </a:schemeClr>
                </a:solidFill>
                <a:latin typeface="Arial" panose="020B0604020202020204" pitchFamily="34" charset="0"/>
                <a:cs typeface="Arial" panose="020B0604020202020204" pitchFamily="34" charset="0"/>
              </a:rPr>
              <a:t> und </a:t>
            </a:r>
            <a:r>
              <a:rPr lang="en-US" b="1" dirty="0" err="1">
                <a:solidFill>
                  <a:schemeClr val="accent4">
                    <a:lumMod val="50000"/>
                  </a:schemeClr>
                </a:solidFill>
                <a:latin typeface="Arial" panose="020B0604020202020204" pitchFamily="34" charset="0"/>
                <a:cs typeface="Arial" panose="020B0604020202020204" pitchFamily="34" charset="0"/>
              </a:rPr>
              <a:t>Weidewirtschaft</a:t>
            </a:r>
            <a:endParaRPr lang="en-US" b="1" dirty="0">
              <a:solidFill>
                <a:schemeClr val="accent4">
                  <a:lumMod val="50000"/>
                </a:schemeClr>
              </a:solidFill>
              <a:latin typeface="Arial" panose="020B0604020202020204" pitchFamily="34" charset="0"/>
              <a:cs typeface="Arial" panose="020B0604020202020204" pitchFamily="34" charset="0"/>
            </a:endParaRPr>
          </a:p>
          <a:p>
            <a:pPr marL="0" lvl="1" algn="just"/>
            <a:r>
              <a:rPr lang="en-US" sz="1600" dirty="0">
                <a:solidFill>
                  <a:schemeClr val="tx2">
                    <a:lumMod val="50000"/>
                  </a:schemeClr>
                </a:solidFill>
                <a:latin typeface="Arial" panose="020B0604020202020204" pitchFamily="34" charset="0"/>
                <a:cs typeface="Arial" panose="020B0604020202020204" pitchFamily="34" charset="0"/>
              </a:rPr>
              <a:t>Die </a:t>
            </a:r>
            <a:r>
              <a:rPr lang="en-US" sz="1600" dirty="0" err="1">
                <a:solidFill>
                  <a:schemeClr val="tx2">
                    <a:lumMod val="50000"/>
                  </a:schemeClr>
                </a:solidFill>
                <a:latin typeface="Arial" panose="020B0604020202020204" pitchFamily="34" charset="0"/>
                <a:cs typeface="Arial" panose="020B0604020202020204" pitchFamily="34" charset="0"/>
              </a:rPr>
              <a:t>Bewirtschaftungspläne</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für</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Weideflächen</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sollten</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einer</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angemessenen</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Strategie</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folgen</a:t>
            </a:r>
            <a:r>
              <a:rPr lang="en-US" sz="1600" dirty="0">
                <a:solidFill>
                  <a:schemeClr val="tx2">
                    <a:lumMod val="50000"/>
                  </a:schemeClr>
                </a:solidFill>
                <a:latin typeface="Arial" panose="020B0604020202020204" pitchFamily="34" charset="0"/>
                <a:cs typeface="Arial" panose="020B0604020202020204" pitchFamily="34" charset="0"/>
              </a:rPr>
              <a:t>, um die </a:t>
            </a:r>
            <a:r>
              <a:rPr lang="en-US" sz="1600" dirty="0" err="1">
                <a:solidFill>
                  <a:schemeClr val="tx2">
                    <a:lumMod val="50000"/>
                  </a:schemeClr>
                </a:solidFill>
                <a:latin typeface="Arial" panose="020B0604020202020204" pitchFamily="34" charset="0"/>
                <a:cs typeface="Arial" panose="020B0604020202020204" pitchFamily="34" charset="0"/>
              </a:rPr>
              <a:t>Negativauswirkungen</a:t>
            </a:r>
            <a:r>
              <a:rPr lang="en-US" sz="1600" dirty="0">
                <a:solidFill>
                  <a:schemeClr val="tx2">
                    <a:lumMod val="50000"/>
                  </a:schemeClr>
                </a:solidFill>
                <a:latin typeface="Arial" panose="020B0604020202020204" pitchFamily="34" charset="0"/>
                <a:cs typeface="Arial" panose="020B0604020202020204" pitchFamily="34" charset="0"/>
              </a:rPr>
              <a:t> auf das </a:t>
            </a:r>
            <a:r>
              <a:rPr lang="en-US" sz="1600" dirty="0" err="1">
                <a:solidFill>
                  <a:schemeClr val="tx2">
                    <a:lumMod val="50000"/>
                  </a:schemeClr>
                </a:solidFill>
                <a:latin typeface="Arial" panose="020B0604020202020204" pitchFamily="34" charset="0"/>
                <a:cs typeface="Arial" panose="020B0604020202020204" pitchFamily="34" charset="0"/>
              </a:rPr>
              <a:t>Grünland</a:t>
            </a:r>
            <a:r>
              <a:rPr lang="en-US" sz="1600" dirty="0">
                <a:solidFill>
                  <a:schemeClr val="tx2">
                    <a:lumMod val="50000"/>
                  </a:schemeClr>
                </a:solidFill>
                <a:latin typeface="Arial" panose="020B0604020202020204" pitchFamily="34" charset="0"/>
                <a:cs typeface="Arial" panose="020B0604020202020204" pitchFamily="34" charset="0"/>
              </a:rPr>
              <a:t> und die </a:t>
            </a:r>
            <a:r>
              <a:rPr lang="en-US" sz="1600" dirty="0" err="1">
                <a:solidFill>
                  <a:schemeClr val="tx2">
                    <a:lumMod val="50000"/>
                  </a:schemeClr>
                </a:solidFill>
                <a:latin typeface="Arial" panose="020B0604020202020204" pitchFamily="34" charset="0"/>
                <a:cs typeface="Arial" panose="020B0604020202020204" pitchFamily="34" charset="0"/>
              </a:rPr>
              <a:t>biologische</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Vielfalt</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zu</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smtClean="0">
                <a:solidFill>
                  <a:schemeClr val="tx2">
                    <a:lumMod val="50000"/>
                  </a:schemeClr>
                </a:solidFill>
                <a:latin typeface="Arial" panose="020B0604020202020204" pitchFamily="34" charset="0"/>
                <a:cs typeface="Arial" panose="020B0604020202020204" pitchFamily="34" charset="0"/>
              </a:rPr>
              <a:t>verringern</a:t>
            </a:r>
            <a:r>
              <a:rPr lang="en-US" sz="1600" dirty="0" smtClean="0">
                <a:solidFill>
                  <a:schemeClr val="tx2">
                    <a:lumMod val="50000"/>
                  </a:schemeClr>
                </a:solidFill>
                <a:latin typeface="Arial" panose="020B0604020202020204" pitchFamily="34" charset="0"/>
                <a:cs typeface="Arial" panose="020B0604020202020204" pitchFamily="34" charset="0"/>
              </a:rPr>
              <a:t>.</a:t>
            </a:r>
          </a:p>
          <a:p>
            <a:pPr marL="285750" lvl="1" indent="-285750" algn="just">
              <a:buFont typeface="Arial" panose="020B0604020202020204" pitchFamily="34" charset="0"/>
              <a:buChar char="•"/>
            </a:pPr>
            <a:r>
              <a:rPr lang="en-US" sz="1600" dirty="0" err="1" smtClean="0">
                <a:solidFill>
                  <a:schemeClr val="tx2">
                    <a:lumMod val="50000"/>
                  </a:schemeClr>
                </a:solidFill>
                <a:latin typeface="Arial" panose="020B0604020202020204" pitchFamily="34" charset="0"/>
                <a:cs typeface="Arial" panose="020B0604020202020204" pitchFamily="34" charset="0"/>
              </a:rPr>
              <a:t>Anwendung</a:t>
            </a:r>
            <a:r>
              <a:rPr lang="en-US" sz="1600" dirty="0" smtClean="0">
                <a:solidFill>
                  <a:schemeClr val="tx2">
                    <a:lumMod val="50000"/>
                  </a:schemeClr>
                </a:solidFill>
                <a:latin typeface="Arial" panose="020B0604020202020204" pitchFamily="34" charset="0"/>
                <a:cs typeface="Arial" panose="020B0604020202020204" pitchFamily="34" charset="0"/>
              </a:rPr>
              <a:t> von </a:t>
            </a:r>
            <a:r>
              <a:rPr lang="en-US" sz="1600" dirty="0" err="1" smtClean="0">
                <a:solidFill>
                  <a:schemeClr val="tx2">
                    <a:lumMod val="50000"/>
                  </a:schemeClr>
                </a:solidFill>
                <a:latin typeface="Arial" panose="020B0604020202020204" pitchFamily="34" charset="0"/>
                <a:cs typeface="Arial" panose="020B0604020202020204" pitchFamily="34" charset="0"/>
              </a:rPr>
              <a:t>grundsätzlichen</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err="1" smtClean="0">
                <a:solidFill>
                  <a:schemeClr val="tx2">
                    <a:lumMod val="50000"/>
                  </a:schemeClr>
                </a:solidFill>
                <a:latin typeface="Arial" panose="020B0604020202020204" pitchFamily="34" charset="0"/>
                <a:cs typeface="Arial" panose="020B0604020202020204" pitchFamily="34" charset="0"/>
              </a:rPr>
              <a:t>Weidesystemen</a:t>
            </a:r>
            <a:r>
              <a:rPr lang="en-US" sz="1600" dirty="0" smtClean="0">
                <a:solidFill>
                  <a:schemeClr val="tx2">
                    <a:lumMod val="50000"/>
                  </a:schemeClr>
                </a:solidFill>
                <a:latin typeface="Arial" panose="020B0604020202020204" pitchFamily="34" charset="0"/>
                <a:cs typeface="Arial" panose="020B0604020202020204" pitchFamily="34" charset="0"/>
              </a:rPr>
              <a:t>:</a:t>
            </a:r>
          </a:p>
          <a:p>
            <a:pPr marL="800100" lvl="2" indent="-342900" algn="just">
              <a:buFont typeface="+mj-lt"/>
              <a:buAutoNum type="alphaLcParenR"/>
            </a:pPr>
            <a:r>
              <a:rPr lang="en-US" sz="1400" dirty="0" err="1" smtClean="0">
                <a:solidFill>
                  <a:schemeClr val="accent3">
                    <a:lumMod val="50000"/>
                  </a:schemeClr>
                </a:solidFill>
                <a:latin typeface="Arial" panose="020B0604020202020204" pitchFamily="34" charset="0"/>
                <a:cs typeface="Arial" panose="020B0604020202020204" pitchFamily="34" charset="0"/>
              </a:rPr>
              <a:t>Kontinuierlich</a:t>
            </a:r>
            <a:r>
              <a:rPr lang="en-US" sz="1400" dirty="0" smtClean="0">
                <a:solidFill>
                  <a:schemeClr val="accent3">
                    <a:lumMod val="50000"/>
                  </a:schemeClr>
                </a:solidFill>
                <a:latin typeface="Arial" panose="020B0604020202020204" pitchFamily="34" charset="0"/>
                <a:cs typeface="Arial" panose="020B0604020202020204" pitchFamily="34" charset="0"/>
              </a:rPr>
              <a:t>;</a:t>
            </a:r>
            <a:endParaRPr lang="en-US" sz="1400" dirty="0">
              <a:solidFill>
                <a:schemeClr val="accent3">
                  <a:lumMod val="50000"/>
                </a:schemeClr>
              </a:solidFill>
              <a:latin typeface="Arial" panose="020B0604020202020204" pitchFamily="34" charset="0"/>
              <a:cs typeface="Arial" panose="020B0604020202020204" pitchFamily="34" charset="0"/>
            </a:endParaRPr>
          </a:p>
          <a:p>
            <a:pPr marL="800100" lvl="2" indent="-342900" algn="just">
              <a:buFont typeface="+mj-lt"/>
              <a:buAutoNum type="alphaLcParenR"/>
            </a:pPr>
            <a:r>
              <a:rPr lang="en-US" sz="1400" dirty="0" err="1" smtClean="0">
                <a:solidFill>
                  <a:schemeClr val="accent3">
                    <a:lumMod val="50000"/>
                  </a:schemeClr>
                </a:solidFill>
                <a:latin typeface="Arial" panose="020B0604020202020204" pitchFamily="34" charset="0"/>
                <a:cs typeface="Arial" panose="020B0604020202020204" pitchFamily="34" charset="0"/>
              </a:rPr>
              <a:t>Rotationsweide</a:t>
            </a:r>
            <a:r>
              <a:rPr lang="en-US" sz="1400" dirty="0" smtClean="0">
                <a:solidFill>
                  <a:schemeClr val="accent3">
                    <a:lumMod val="50000"/>
                  </a:schemeClr>
                </a:solidFill>
                <a:latin typeface="Arial" panose="020B0604020202020204" pitchFamily="34" charset="0"/>
                <a:cs typeface="Arial" panose="020B0604020202020204" pitchFamily="34" charset="0"/>
              </a:rPr>
              <a:t>;</a:t>
            </a:r>
          </a:p>
          <a:p>
            <a:pPr marL="800100" lvl="2" indent="-342900" algn="just">
              <a:buFont typeface="+mj-lt"/>
              <a:buAutoNum type="alphaLcParenR"/>
            </a:pPr>
            <a:r>
              <a:rPr lang="en-US" sz="1400" dirty="0">
                <a:solidFill>
                  <a:schemeClr val="accent3">
                    <a:lumMod val="50000"/>
                  </a:schemeClr>
                </a:solidFill>
                <a:latin typeface="Arial" panose="020B0604020202020204" pitchFamily="34" charset="0"/>
                <a:cs typeface="Arial" panose="020B0604020202020204" pitchFamily="34" charset="0"/>
              </a:rPr>
              <a:t>Mob-</a:t>
            </a:r>
            <a:r>
              <a:rPr lang="en-US" sz="1400" dirty="0" err="1">
                <a:solidFill>
                  <a:schemeClr val="accent3">
                    <a:lumMod val="50000"/>
                  </a:schemeClr>
                </a:solidFill>
                <a:latin typeface="Arial" panose="020B0604020202020204" pitchFamily="34" charset="0"/>
                <a:cs typeface="Arial" panose="020B0604020202020204" pitchFamily="34" charset="0"/>
              </a:rPr>
              <a:t>Weidesystem</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a:solidFill>
                  <a:schemeClr val="accent3">
                    <a:lumMod val="50000"/>
                  </a:schemeClr>
                </a:solidFill>
                <a:latin typeface="Arial" panose="020B0604020202020204" pitchFamily="34" charset="0"/>
                <a:cs typeface="Arial" panose="020B0604020202020204" pitchFamily="34" charset="0"/>
              </a:rPr>
              <a:t>oder</a:t>
            </a:r>
            <a:r>
              <a:rPr lang="en-US" sz="1400" dirty="0">
                <a:solidFill>
                  <a:schemeClr val="accent3">
                    <a:lumMod val="50000"/>
                  </a:schemeClr>
                </a:solidFill>
                <a:latin typeface="Arial" panose="020B0604020202020204" pitchFamily="34" charset="0"/>
                <a:cs typeface="Arial" panose="020B0604020202020204" pitchFamily="34" charset="0"/>
              </a:rPr>
              <a:t> </a:t>
            </a:r>
            <a:r>
              <a:rPr lang="en-US" sz="1400" dirty="0" err="1" smtClean="0">
                <a:solidFill>
                  <a:schemeClr val="accent3">
                    <a:lumMod val="50000"/>
                  </a:schemeClr>
                </a:solidFill>
                <a:latin typeface="Arial" panose="020B0604020202020204" pitchFamily="34" charset="0"/>
                <a:cs typeface="Arial" panose="020B0604020202020204" pitchFamily="34" charset="0"/>
              </a:rPr>
              <a:t>Blitzbeweidung</a:t>
            </a:r>
            <a:r>
              <a:rPr lang="en-US" sz="1400" dirty="0" smtClean="0">
                <a:solidFill>
                  <a:schemeClr val="accent3">
                    <a:lumMod val="50000"/>
                  </a:schemeClr>
                </a:solidFill>
                <a:latin typeface="Arial" panose="020B0604020202020204" pitchFamily="34" charset="0"/>
                <a:cs typeface="Arial" panose="020B0604020202020204" pitchFamily="34" charset="0"/>
              </a:rPr>
              <a:t>.</a:t>
            </a:r>
          </a:p>
          <a:p>
            <a:pPr marL="285750" lvl="1" indent="-285750" algn="just">
              <a:buFont typeface="Arial" panose="020B0604020202020204" pitchFamily="34" charset="0"/>
              <a:buChar char="•"/>
            </a:pPr>
            <a:r>
              <a:rPr lang="en-US" sz="1600" dirty="0" err="1" smtClean="0">
                <a:solidFill>
                  <a:schemeClr val="tx2">
                    <a:lumMod val="50000"/>
                  </a:schemeClr>
                </a:solidFill>
                <a:latin typeface="Arial" panose="020B0604020202020204" pitchFamily="34" charset="0"/>
                <a:cs typeface="Arial" panose="020B0604020202020204" pitchFamily="34" charset="0"/>
              </a:rPr>
              <a:t>Einhaltung</a:t>
            </a:r>
            <a:r>
              <a:rPr lang="en-US" sz="1600" dirty="0" smtClean="0">
                <a:solidFill>
                  <a:schemeClr val="tx2">
                    <a:lumMod val="50000"/>
                  </a:schemeClr>
                </a:solidFill>
                <a:latin typeface="Arial" panose="020B0604020202020204" pitchFamily="34" charset="0"/>
                <a:cs typeface="Arial" panose="020B0604020202020204" pitchFamily="34" charset="0"/>
              </a:rPr>
              <a:t> der </a:t>
            </a:r>
            <a:r>
              <a:rPr lang="en-US" sz="1600" dirty="0" err="1" smtClean="0">
                <a:solidFill>
                  <a:schemeClr val="tx2">
                    <a:lumMod val="50000"/>
                  </a:schemeClr>
                </a:solidFill>
                <a:latin typeface="Arial" panose="020B0604020202020204" pitchFamily="34" charset="0"/>
                <a:cs typeface="Arial" panose="020B0604020202020204" pitchFamily="34" charset="0"/>
              </a:rPr>
              <a:t>maximalen</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Viehbesatzdichte</a:t>
            </a:r>
            <a:r>
              <a:rPr lang="en-US" sz="1600" dirty="0">
                <a:solidFill>
                  <a:schemeClr val="tx2">
                    <a:lumMod val="50000"/>
                  </a:schemeClr>
                </a:solidFill>
                <a:latin typeface="Arial" panose="020B0604020202020204" pitchFamily="34" charset="0"/>
                <a:cs typeface="Arial" panose="020B0604020202020204" pitchFamily="34" charset="0"/>
              </a:rPr>
              <a:t> von 1,4 GVE/ha auf der </a:t>
            </a:r>
            <a:r>
              <a:rPr lang="en-US" sz="1600" dirty="0" err="1" smtClean="0">
                <a:solidFill>
                  <a:schemeClr val="tx2">
                    <a:lumMod val="50000"/>
                  </a:schemeClr>
                </a:solidFill>
                <a:latin typeface="Arial" panose="020B0604020202020204" pitchFamily="34" charset="0"/>
                <a:cs typeface="Arial" panose="020B0604020202020204" pitchFamily="34" charset="0"/>
              </a:rPr>
              <a:t>Futterfläche</a:t>
            </a:r>
            <a:r>
              <a:rPr lang="en-GB" sz="1600" dirty="0" smtClean="0">
                <a:solidFill>
                  <a:schemeClr val="tx2">
                    <a:lumMod val="50000"/>
                  </a:schemeClr>
                </a:solidFill>
                <a:latin typeface="Arial" panose="020B0604020202020204" pitchFamily="34" charset="0"/>
                <a:cs typeface="Arial" panose="020B0604020202020204" pitchFamily="34" charset="0"/>
              </a:rPr>
              <a:t>;</a:t>
            </a:r>
            <a:endParaRPr lang="en-US" sz="1600" dirty="0" smtClean="0">
              <a:solidFill>
                <a:schemeClr val="tx2">
                  <a:lumMod val="50000"/>
                </a:schemeClr>
              </a:solidFill>
              <a:latin typeface="Arial" panose="020B0604020202020204" pitchFamily="34" charset="0"/>
              <a:cs typeface="Arial" panose="020B0604020202020204" pitchFamily="34" charset="0"/>
            </a:endParaRPr>
          </a:p>
          <a:p>
            <a:pPr marL="285750" lvl="1" indent="-285750" algn="just">
              <a:buFont typeface="Arial" panose="020B0604020202020204" pitchFamily="34" charset="0"/>
              <a:buChar char="•"/>
            </a:pPr>
            <a:r>
              <a:rPr lang="en-US" sz="1600" dirty="0" err="1" smtClean="0">
                <a:solidFill>
                  <a:schemeClr val="tx2">
                    <a:lumMod val="50000"/>
                  </a:schemeClr>
                </a:solidFill>
                <a:latin typeface="Arial" panose="020B0604020202020204" pitchFamily="34" charset="0"/>
                <a:cs typeface="Arial" panose="020B0604020202020204" pitchFamily="34" charset="0"/>
              </a:rPr>
              <a:t>Strengere</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err="1" smtClean="0">
                <a:solidFill>
                  <a:schemeClr val="tx2">
                    <a:lumMod val="50000"/>
                  </a:schemeClr>
                </a:solidFill>
                <a:latin typeface="Arial" panose="020B0604020202020204" pitchFamily="34" charset="0"/>
                <a:cs typeface="Arial" panose="020B0604020202020204" pitchFamily="34" charset="0"/>
              </a:rPr>
              <a:t>Grenzwerte</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err="1" smtClean="0">
                <a:solidFill>
                  <a:schemeClr val="tx2">
                    <a:lumMod val="50000"/>
                  </a:schemeClr>
                </a:solidFill>
                <a:latin typeface="Arial" panose="020B0604020202020204" pitchFamily="34" charset="0"/>
                <a:cs typeface="Arial" panose="020B0604020202020204" pitchFamily="34" charset="0"/>
              </a:rPr>
              <a:t>bei</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err="1" smtClean="0">
                <a:solidFill>
                  <a:schemeClr val="tx2">
                    <a:lumMod val="50000"/>
                  </a:schemeClr>
                </a:solidFill>
                <a:latin typeface="Arial" panose="020B0604020202020204" pitchFamily="34" charset="0"/>
                <a:cs typeface="Arial" panose="020B0604020202020204" pitchFamily="34" charset="0"/>
              </a:rPr>
              <a:t>Landwirtschaftsflächen</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mit</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hohem</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Naturwert</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wie</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z.B</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err="1">
                <a:solidFill>
                  <a:schemeClr val="tx2">
                    <a:lumMod val="50000"/>
                  </a:schemeClr>
                </a:solidFill>
                <a:latin typeface="Arial" panose="020B0604020202020204" pitchFamily="34" charset="0"/>
                <a:cs typeface="Arial" panose="020B0604020202020204" pitchFamily="34" charset="0"/>
              </a:rPr>
              <a:t>Waldweidesystemen</a:t>
            </a:r>
            <a:r>
              <a:rPr lang="en-US" sz="1600" dirty="0">
                <a:solidFill>
                  <a:schemeClr val="tx2">
                    <a:lumMod val="50000"/>
                  </a:schemeClr>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45325106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pPr/>
              <a:t>20</a:t>
            </a:fld>
            <a:endParaRPr lang="de-DE" dirty="0"/>
          </a:p>
        </p:txBody>
      </p:sp>
      <p:sp>
        <p:nvSpPr>
          <p:cNvPr id="2" name="Titel 1"/>
          <p:cNvSpPr>
            <a:spLocks noGrp="1"/>
          </p:cNvSpPr>
          <p:nvPr>
            <p:ph type="title"/>
          </p:nvPr>
        </p:nvSpPr>
        <p:spPr>
          <a:xfrm>
            <a:off x="446856" y="111770"/>
            <a:ext cx="5997352" cy="724942"/>
          </a:xfrm>
          <a:solidFill>
            <a:srgbClr val="FFFFFF"/>
          </a:solidFill>
        </p:spPr>
        <p:txBody>
          <a:bodyPr>
            <a:normAutofit fontScale="90000"/>
          </a:bodyPr>
          <a:lstStyle/>
          <a:p>
            <a:r>
              <a:rPr lang="en-GB" dirty="0" smtClean="0"/>
              <a:t>Finale </a:t>
            </a:r>
            <a:r>
              <a:rPr lang="en-GB" dirty="0" err="1" smtClean="0"/>
              <a:t>Anmerkungen</a:t>
            </a:r>
            <a:endParaRPr lang="en-GB" dirty="0"/>
          </a:p>
        </p:txBody>
      </p:sp>
      <p:sp>
        <p:nvSpPr>
          <p:cNvPr id="3" name="Rectangle 2"/>
          <p:cNvSpPr/>
          <p:nvPr/>
        </p:nvSpPr>
        <p:spPr>
          <a:xfrm>
            <a:off x="936000" y="2139821"/>
            <a:ext cx="7272808" cy="313932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marL="285750" indent="-285750" algn="just">
              <a:buFont typeface="Arial" panose="020B0604020202020204" pitchFamily="34" charset="0"/>
              <a:buChar char="•"/>
            </a:pPr>
            <a:r>
              <a:rPr lang="en-US" dirty="0">
                <a:solidFill>
                  <a:schemeClr val="accent1">
                    <a:lumMod val="50000"/>
                  </a:schemeClr>
                </a:solidFill>
                <a:latin typeface="Arial" panose="020B0604020202020204" pitchFamily="34" charset="0"/>
                <a:cs typeface="Arial" panose="020B0604020202020204" pitchFamily="34" charset="0"/>
              </a:rPr>
              <a:t>Die </a:t>
            </a:r>
            <a:r>
              <a:rPr lang="en-US" dirty="0" err="1">
                <a:solidFill>
                  <a:schemeClr val="accent1">
                    <a:lumMod val="50000"/>
                  </a:schemeClr>
                </a:solidFill>
                <a:latin typeface="Arial" panose="020B0604020202020204" pitchFamily="34" charset="0"/>
                <a:cs typeface="Arial" panose="020B0604020202020204" pitchFamily="34" charset="0"/>
              </a:rPr>
              <a:t>Hauptaufgabe</a:t>
            </a:r>
            <a:r>
              <a:rPr lang="en-US" dirty="0">
                <a:solidFill>
                  <a:schemeClr val="accent1">
                    <a:lumMod val="50000"/>
                  </a:schemeClr>
                </a:solidFill>
                <a:latin typeface="Arial" panose="020B0604020202020204" pitchFamily="34" charset="0"/>
                <a:cs typeface="Arial" panose="020B0604020202020204" pitchFamily="34" charset="0"/>
              </a:rPr>
              <a:t> der </a:t>
            </a:r>
            <a:r>
              <a:rPr lang="en-US" dirty="0" err="1">
                <a:solidFill>
                  <a:schemeClr val="accent1">
                    <a:lumMod val="50000"/>
                  </a:schemeClr>
                </a:solidFill>
                <a:latin typeface="Arial" panose="020B0604020202020204" pitchFamily="34" charset="0"/>
                <a:cs typeface="Arial" panose="020B0604020202020204" pitchFamily="34" charset="0"/>
              </a:rPr>
              <a:t>Tierhaltung</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ist</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es</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eine</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sichere</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Proteinversorgung</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für</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eine</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schnell</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wachsende</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Weltbevölkerung</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zu</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gewährleisten</a:t>
            </a:r>
            <a:r>
              <a:rPr lang="en-US" dirty="0">
                <a:solidFill>
                  <a:schemeClr val="accent1">
                    <a:lumMod val="50000"/>
                  </a:schemeClr>
                </a:solidFill>
                <a:latin typeface="Arial" panose="020B0604020202020204" pitchFamily="34" charset="0"/>
                <a:cs typeface="Arial" panose="020B0604020202020204" pitchFamily="34" charset="0"/>
              </a:rPr>
              <a:t> und so </a:t>
            </a:r>
            <a:r>
              <a:rPr lang="en-US" dirty="0" err="1">
                <a:solidFill>
                  <a:schemeClr val="accent1">
                    <a:lumMod val="50000"/>
                  </a:schemeClr>
                </a:solidFill>
                <a:latin typeface="Arial" panose="020B0604020202020204" pitchFamily="34" charset="0"/>
                <a:cs typeface="Arial" panose="020B0604020202020204" pitchFamily="34" charset="0"/>
              </a:rPr>
              <a:t>zur</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Ernährungssicherheit</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beizutragen</a:t>
            </a:r>
            <a:r>
              <a:rPr lang="en-US" dirty="0">
                <a:solidFill>
                  <a:schemeClr val="accent1">
                    <a:lumMod val="50000"/>
                  </a:schemeClr>
                </a:solidFill>
                <a:latin typeface="Arial" panose="020B0604020202020204" pitchFamily="34" charset="0"/>
                <a:cs typeface="Arial" panose="020B0604020202020204" pitchFamily="34" charset="0"/>
              </a:rPr>
              <a:t>. </a:t>
            </a:r>
            <a:endParaRPr lang="en-US" dirty="0" smtClean="0">
              <a:solidFill>
                <a:schemeClr val="accent1">
                  <a:lumMod val="50000"/>
                </a:schemeClr>
              </a:solidFill>
              <a:latin typeface="Arial" panose="020B0604020202020204" pitchFamily="34" charset="0"/>
              <a:cs typeface="Arial" panose="020B0604020202020204" pitchFamily="34" charset="0"/>
            </a:endParaRPr>
          </a:p>
          <a:p>
            <a:pPr algn="just"/>
            <a:endParaRPr lang="en-US" dirty="0" smtClean="0">
              <a:solidFill>
                <a:schemeClr val="accent1">
                  <a:lumMod val="50000"/>
                </a:schemeClr>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dirty="0">
                <a:solidFill>
                  <a:schemeClr val="accent1">
                    <a:lumMod val="50000"/>
                  </a:schemeClr>
                </a:solidFill>
                <a:latin typeface="Arial" panose="020B0604020202020204" pitchFamily="34" charset="0"/>
                <a:cs typeface="Arial" panose="020B0604020202020204" pitchFamily="34" charset="0"/>
              </a:rPr>
              <a:t>Das </a:t>
            </a:r>
            <a:r>
              <a:rPr lang="en-US" dirty="0" err="1">
                <a:solidFill>
                  <a:schemeClr val="accent1">
                    <a:lumMod val="50000"/>
                  </a:schemeClr>
                </a:solidFill>
                <a:latin typeface="Arial" panose="020B0604020202020204" pitchFamily="34" charset="0"/>
                <a:cs typeface="Arial" panose="020B0604020202020204" pitchFamily="34" charset="0"/>
              </a:rPr>
              <a:t>Konsumverhalten</a:t>
            </a:r>
            <a:r>
              <a:rPr lang="en-US" dirty="0">
                <a:solidFill>
                  <a:schemeClr val="accent1">
                    <a:lumMod val="50000"/>
                  </a:schemeClr>
                </a:solidFill>
                <a:latin typeface="Arial" panose="020B0604020202020204" pitchFamily="34" charset="0"/>
                <a:cs typeface="Arial" panose="020B0604020202020204" pitchFamily="34" charset="0"/>
              </a:rPr>
              <a:t> in den </a:t>
            </a:r>
            <a:r>
              <a:rPr lang="en-US" dirty="0" err="1">
                <a:solidFill>
                  <a:schemeClr val="accent1">
                    <a:lumMod val="50000"/>
                  </a:schemeClr>
                </a:solidFill>
                <a:latin typeface="Arial" panose="020B0604020202020204" pitchFamily="34" charset="0"/>
                <a:cs typeface="Arial" panose="020B0604020202020204" pitchFamily="34" charset="0"/>
              </a:rPr>
              <a:t>Industrie</a:t>
            </a:r>
            <a:r>
              <a:rPr lang="en-US" dirty="0">
                <a:solidFill>
                  <a:schemeClr val="accent1">
                    <a:lumMod val="50000"/>
                  </a:schemeClr>
                </a:solidFill>
                <a:latin typeface="Arial" panose="020B0604020202020204" pitchFamily="34" charset="0"/>
                <a:cs typeface="Arial" panose="020B0604020202020204" pitchFamily="34" charset="0"/>
              </a:rPr>
              <a:t>- und </a:t>
            </a:r>
            <a:r>
              <a:rPr lang="en-US" dirty="0" err="1">
                <a:solidFill>
                  <a:schemeClr val="accent1">
                    <a:lumMod val="50000"/>
                  </a:schemeClr>
                </a:solidFill>
                <a:latin typeface="Arial" panose="020B0604020202020204" pitchFamily="34" charset="0"/>
                <a:cs typeface="Arial" panose="020B0604020202020204" pitchFamily="34" charset="0"/>
              </a:rPr>
              <a:t>Schwellenländern</a:t>
            </a:r>
            <a:r>
              <a:rPr lang="en-US" dirty="0">
                <a:solidFill>
                  <a:schemeClr val="accent1">
                    <a:lumMod val="50000"/>
                  </a:schemeClr>
                </a:solidFill>
                <a:latin typeface="Arial" panose="020B0604020202020204" pitchFamily="34" charset="0"/>
                <a:cs typeface="Arial" panose="020B0604020202020204" pitchFamily="34" charset="0"/>
              </a:rPr>
              <a:t> hat </a:t>
            </a:r>
            <a:r>
              <a:rPr lang="en-US" dirty="0" err="1">
                <a:solidFill>
                  <a:schemeClr val="accent1">
                    <a:lumMod val="50000"/>
                  </a:schemeClr>
                </a:solidFill>
                <a:latin typeface="Arial" panose="020B0604020202020204" pitchFamily="34" charset="0"/>
                <a:cs typeface="Arial" panose="020B0604020202020204" pitchFamily="34" charset="0"/>
              </a:rPr>
              <a:t>zu</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einer</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Intensivierung</a:t>
            </a:r>
            <a:r>
              <a:rPr lang="en-US" dirty="0">
                <a:solidFill>
                  <a:schemeClr val="accent1">
                    <a:lumMod val="50000"/>
                  </a:schemeClr>
                </a:solidFill>
                <a:latin typeface="Arial" panose="020B0604020202020204" pitchFamily="34" charset="0"/>
                <a:cs typeface="Arial" panose="020B0604020202020204" pitchFamily="34" charset="0"/>
              </a:rPr>
              <a:t> der </a:t>
            </a:r>
            <a:r>
              <a:rPr lang="en-US" dirty="0" err="1">
                <a:solidFill>
                  <a:schemeClr val="accent1">
                    <a:lumMod val="50000"/>
                  </a:schemeClr>
                </a:solidFill>
                <a:latin typeface="Arial" panose="020B0604020202020204" pitchFamily="34" charset="0"/>
                <a:cs typeface="Arial" panose="020B0604020202020204" pitchFamily="34" charset="0"/>
              </a:rPr>
              <a:t>Tierhaltung</a:t>
            </a:r>
            <a:r>
              <a:rPr lang="en-US" dirty="0">
                <a:solidFill>
                  <a:schemeClr val="accent1">
                    <a:lumMod val="50000"/>
                  </a:schemeClr>
                </a:solidFill>
                <a:latin typeface="Arial" panose="020B0604020202020204" pitchFamily="34" charset="0"/>
                <a:cs typeface="Arial" panose="020B0604020202020204" pitchFamily="34" charset="0"/>
              </a:rPr>
              <a:t> und </a:t>
            </a:r>
            <a:r>
              <a:rPr lang="en-US" dirty="0" err="1">
                <a:solidFill>
                  <a:schemeClr val="accent1">
                    <a:lumMod val="50000"/>
                  </a:schemeClr>
                </a:solidFill>
                <a:latin typeface="Arial" panose="020B0604020202020204" pitchFamily="34" charset="0"/>
                <a:cs typeface="Arial" panose="020B0604020202020204" pitchFamily="34" charset="0"/>
              </a:rPr>
              <a:t>einem</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stärker</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globalisierten</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Lebensmittelmarkt</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geführt</a:t>
            </a:r>
            <a:r>
              <a:rPr lang="en-US" dirty="0">
                <a:solidFill>
                  <a:schemeClr val="accent1">
                    <a:lumMod val="50000"/>
                  </a:schemeClr>
                </a:solidFill>
                <a:latin typeface="Arial" panose="020B0604020202020204" pitchFamily="34" charset="0"/>
                <a:cs typeface="Arial" panose="020B0604020202020204" pitchFamily="34" charset="0"/>
              </a:rPr>
              <a:t>, was </a:t>
            </a:r>
            <a:r>
              <a:rPr lang="en-US" dirty="0" err="1">
                <a:solidFill>
                  <a:schemeClr val="accent1">
                    <a:lumMod val="50000"/>
                  </a:schemeClr>
                </a:solidFill>
                <a:latin typeface="Arial" panose="020B0604020202020204" pitchFamily="34" charset="0"/>
                <a:cs typeface="Arial" panose="020B0604020202020204" pitchFamily="34" charset="0"/>
              </a:rPr>
              <a:t>zu</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enormen</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Veränderungen</a:t>
            </a:r>
            <a:r>
              <a:rPr lang="en-US" dirty="0">
                <a:solidFill>
                  <a:schemeClr val="accent1">
                    <a:lumMod val="50000"/>
                  </a:schemeClr>
                </a:solidFill>
                <a:latin typeface="Arial" panose="020B0604020202020204" pitchFamily="34" charset="0"/>
                <a:cs typeface="Arial" panose="020B0604020202020204" pitchFamily="34" charset="0"/>
              </a:rPr>
              <a:t> in der </a:t>
            </a:r>
            <a:r>
              <a:rPr lang="en-US" dirty="0" err="1">
                <a:solidFill>
                  <a:schemeClr val="accent1">
                    <a:lumMod val="50000"/>
                  </a:schemeClr>
                </a:solidFill>
                <a:latin typeface="Arial" panose="020B0604020202020204" pitchFamily="34" charset="0"/>
                <a:cs typeface="Arial" panose="020B0604020202020204" pitchFamily="34" charset="0"/>
              </a:rPr>
              <a:t>Nutzung</a:t>
            </a:r>
            <a:r>
              <a:rPr lang="en-US" dirty="0">
                <a:solidFill>
                  <a:schemeClr val="accent1">
                    <a:lumMod val="50000"/>
                  </a:schemeClr>
                </a:solidFill>
                <a:latin typeface="Arial" panose="020B0604020202020204" pitchFamily="34" charset="0"/>
                <a:cs typeface="Arial" panose="020B0604020202020204" pitchFamily="34" charset="0"/>
              </a:rPr>
              <a:t> von </a:t>
            </a:r>
            <a:r>
              <a:rPr lang="en-US" dirty="0" err="1">
                <a:solidFill>
                  <a:schemeClr val="accent1">
                    <a:lumMod val="50000"/>
                  </a:schemeClr>
                </a:solidFill>
                <a:latin typeface="Arial" panose="020B0604020202020204" pitchFamily="34" charset="0"/>
                <a:cs typeface="Arial" panose="020B0604020202020204" pitchFamily="34" charset="0"/>
              </a:rPr>
              <a:t>landwirtschaftlichen</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Flächen</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Grünland</a:t>
            </a:r>
            <a:r>
              <a:rPr lang="en-US" dirty="0">
                <a:solidFill>
                  <a:schemeClr val="accent1">
                    <a:lumMod val="50000"/>
                  </a:schemeClr>
                </a:solidFill>
                <a:latin typeface="Arial" panose="020B0604020202020204" pitchFamily="34" charset="0"/>
                <a:cs typeface="Arial" panose="020B0604020202020204" pitchFamily="34" charset="0"/>
              </a:rPr>
              <a:t> und </a:t>
            </a:r>
            <a:r>
              <a:rPr lang="en-US" dirty="0" err="1">
                <a:solidFill>
                  <a:schemeClr val="accent1">
                    <a:lumMod val="50000"/>
                  </a:schemeClr>
                </a:solidFill>
                <a:latin typeface="Arial" panose="020B0604020202020204" pitchFamily="34" charset="0"/>
                <a:cs typeface="Arial" panose="020B0604020202020204" pitchFamily="34" charset="0"/>
              </a:rPr>
              <a:t>Weiden</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hin</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zu</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hochintensiven</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Produktionssystemen</a:t>
            </a:r>
            <a:r>
              <a:rPr lang="en-US" dirty="0">
                <a:solidFill>
                  <a:schemeClr val="accent1">
                    <a:lumMod val="50000"/>
                  </a:schemeClr>
                </a:solidFill>
                <a:latin typeface="Arial" panose="020B0604020202020204" pitchFamily="34" charset="0"/>
                <a:cs typeface="Arial" panose="020B0604020202020204" pitchFamily="34" charset="0"/>
              </a:rPr>
              <a:t> und </a:t>
            </a:r>
            <a:r>
              <a:rPr lang="en-US" dirty="0" err="1">
                <a:solidFill>
                  <a:schemeClr val="accent1">
                    <a:lumMod val="50000"/>
                  </a:schemeClr>
                </a:solidFill>
                <a:latin typeface="Arial" panose="020B0604020202020204" pitchFamily="34" charset="0"/>
                <a:cs typeface="Arial" panose="020B0604020202020204" pitchFamily="34" charset="0"/>
              </a:rPr>
              <a:t>zum</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weltweiten</a:t>
            </a:r>
            <a:r>
              <a:rPr lang="en-US" dirty="0">
                <a:solidFill>
                  <a:schemeClr val="accent1">
                    <a:lumMod val="50000"/>
                  </a:schemeClr>
                </a:solidFill>
                <a:latin typeface="Arial" panose="020B0604020202020204" pitchFamily="34" charset="0"/>
                <a:cs typeface="Arial" panose="020B0604020202020204" pitchFamily="34" charset="0"/>
              </a:rPr>
              <a:t> Handel </a:t>
            </a:r>
            <a:r>
              <a:rPr lang="en-US" dirty="0" err="1">
                <a:solidFill>
                  <a:schemeClr val="accent1">
                    <a:lumMod val="50000"/>
                  </a:schemeClr>
                </a:solidFill>
                <a:latin typeface="Arial" panose="020B0604020202020204" pitchFamily="34" charset="0"/>
                <a:cs typeface="Arial" panose="020B0604020202020204" pitchFamily="34" charset="0"/>
              </a:rPr>
              <a:t>mit</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tierischen</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Lebensmitteln</a:t>
            </a:r>
            <a:r>
              <a:rPr lang="en-US" dirty="0">
                <a:solidFill>
                  <a:schemeClr val="accent1">
                    <a:lumMod val="50000"/>
                  </a:schemeClr>
                </a:solidFill>
                <a:latin typeface="Arial" panose="020B0604020202020204" pitchFamily="34" charset="0"/>
                <a:cs typeface="Arial" panose="020B0604020202020204" pitchFamily="34" charset="0"/>
              </a:rPr>
              <a:t> und </a:t>
            </a:r>
            <a:r>
              <a:rPr lang="en-US" dirty="0" err="1">
                <a:solidFill>
                  <a:schemeClr val="accent1">
                    <a:lumMod val="50000"/>
                  </a:schemeClr>
                </a:solidFill>
                <a:latin typeface="Arial" panose="020B0604020202020204" pitchFamily="34" charset="0"/>
                <a:cs typeface="Arial" panose="020B0604020202020204" pitchFamily="34" charset="0"/>
              </a:rPr>
              <a:t>tierischen</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Produkten</a:t>
            </a:r>
            <a:r>
              <a:rPr lang="en-US" dirty="0">
                <a:solidFill>
                  <a:schemeClr val="accent1">
                    <a:lumMod val="50000"/>
                  </a:schemeClr>
                </a:solidFill>
                <a:latin typeface="Arial" panose="020B0604020202020204" pitchFamily="34" charset="0"/>
                <a:cs typeface="Arial" panose="020B0604020202020204" pitchFamily="34" charset="0"/>
              </a:rPr>
              <a:t> </a:t>
            </a:r>
            <a:r>
              <a:rPr lang="en-US" dirty="0" err="1">
                <a:solidFill>
                  <a:schemeClr val="accent1">
                    <a:lumMod val="50000"/>
                  </a:schemeClr>
                </a:solidFill>
                <a:latin typeface="Arial" panose="020B0604020202020204" pitchFamily="34" charset="0"/>
                <a:cs typeface="Arial" panose="020B0604020202020204" pitchFamily="34" charset="0"/>
              </a:rPr>
              <a:t>geführt</a:t>
            </a:r>
            <a:r>
              <a:rPr lang="en-US" dirty="0">
                <a:solidFill>
                  <a:schemeClr val="accent1">
                    <a:lumMod val="50000"/>
                  </a:schemeClr>
                </a:solidFill>
                <a:latin typeface="Arial" panose="020B0604020202020204" pitchFamily="34" charset="0"/>
                <a:cs typeface="Arial" panose="020B0604020202020204" pitchFamily="34" charset="0"/>
              </a:rPr>
              <a:t> hat. </a:t>
            </a:r>
            <a:endParaRPr lang="en-US" dirty="0" smtClean="0">
              <a:solidFill>
                <a:schemeClr val="accent1">
                  <a:lumMod val="50000"/>
                </a:schemeClr>
              </a:solidFill>
              <a:latin typeface="Arial" panose="020B0604020202020204" pitchFamily="34" charset="0"/>
              <a:cs typeface="Arial" panose="020B0604020202020204" pitchFamily="34" charset="0"/>
            </a:endParaRPr>
          </a:p>
        </p:txBody>
      </p:sp>
      <p:sp>
        <p:nvSpPr>
          <p:cNvPr id="6" name="Textfeld 5"/>
          <p:cNvSpPr txBox="1"/>
          <p:nvPr/>
        </p:nvSpPr>
        <p:spPr>
          <a:xfrm>
            <a:off x="1259632" y="6263385"/>
            <a:ext cx="7654338"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Leitlinie Tierhaltung</a:t>
            </a:r>
          </a:p>
          <a:p>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7"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59" y="6263385"/>
            <a:ext cx="648073" cy="613124"/>
          </a:xfrm>
          <a:prstGeom prst="rect">
            <a:avLst/>
          </a:prstGeom>
          <a:solidFill>
            <a:schemeClr val="bg2">
              <a:lumMod val="90000"/>
            </a:schemeClr>
          </a:solidFill>
        </p:spPr>
      </p:pic>
    </p:spTree>
    <p:extLst>
      <p:ext uri="{BB962C8B-B14F-4D97-AF65-F5344CB8AC3E}">
        <p14:creationId xmlns:p14="http://schemas.microsoft.com/office/powerpoint/2010/main" val="38147111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3076</Words>
  <Application>Microsoft Macintosh PowerPoint</Application>
  <PresentationFormat>Bildschirmpräsentation (4:3)</PresentationFormat>
  <Paragraphs>267</Paragraphs>
  <Slides>20</Slides>
  <Notes>19</Notes>
  <HiddenSlides>0</HiddenSlides>
  <MMClips>0</MMClips>
  <ScaleCrop>false</ScaleCrop>
  <HeadingPairs>
    <vt:vector size="4" baseType="variant">
      <vt:variant>
        <vt:lpstr>Design</vt:lpstr>
      </vt:variant>
      <vt:variant>
        <vt:i4>3</vt:i4>
      </vt:variant>
      <vt:variant>
        <vt:lpstr>Folientitel</vt:lpstr>
      </vt:variant>
      <vt:variant>
        <vt:i4>20</vt:i4>
      </vt:variant>
    </vt:vector>
  </HeadingPairs>
  <TitlesOfParts>
    <vt:vector size="23" baseType="lpstr">
      <vt:lpstr>LIFE Header</vt:lpstr>
      <vt:lpstr>LIFE Content</vt:lpstr>
      <vt:lpstr>LIFE Partner Logos</vt:lpstr>
      <vt:lpstr>PowerPoint-Präsentation</vt:lpstr>
      <vt:lpstr>1. Das Konzept der Tierzucht</vt:lpstr>
      <vt:lpstr>2. Tierhaltungssysteme und –produktion </vt:lpstr>
      <vt:lpstr>2. Tierhaltungssysteme und –produktion </vt:lpstr>
      <vt:lpstr>2. Tierhaltungssysteme und –produktion </vt:lpstr>
      <vt:lpstr>2. Tierhaltungssysteme und –produktion </vt:lpstr>
      <vt:lpstr>3. Die Umweltauswirkungen der Tierhaltung</vt:lpstr>
      <vt:lpstr>3. Die Umweltauswirkungen der Tierhaltung </vt:lpstr>
      <vt:lpstr>3. Die Umweltauswirkungen der Tierhaltung </vt:lpstr>
      <vt:lpstr>3. Die Umweltauswirkungen der Tierhaltung </vt:lpstr>
      <vt:lpstr>3. Die Umweltauswirkungen der Tierhaltung </vt:lpstr>
      <vt:lpstr>3. Die Umweltauswirkungen der Tierzucht</vt:lpstr>
      <vt:lpstr>3. Die Umweltauswirkungen der Tierzucht</vt:lpstr>
      <vt:lpstr>PowerPoint-Präsentation</vt:lpstr>
      <vt:lpstr>Gesamtviehbesatzdichte (GVD) und Weideviehdichte (WVD)</vt:lpstr>
      <vt:lpstr>4. Sehr gute fachliche Praxis zur Förderung der Biodiversität in der Tierhaltung (Beispiele)</vt:lpstr>
      <vt:lpstr>4. Sehr gute fachliche Praxis zur Förderung der Biodiversität in der Tierhaltung (Beispiele)</vt:lpstr>
      <vt:lpstr>4. Sehr gute fachliche Praxis zur Förderung der Biodiversität in der Tierhaltung (Beispiele)</vt:lpstr>
      <vt:lpstr>4. Sehr gute fachliche Praxis zur Förderung der Biodiversität in der Tierhaltung (Beispiele)</vt:lpstr>
      <vt:lpstr>Finale Anmerkungen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Daniel</cp:lastModifiedBy>
  <cp:revision>353</cp:revision>
  <dcterms:created xsi:type="dcterms:W3CDTF">2017-08-09T08:14:08Z</dcterms:created>
  <dcterms:modified xsi:type="dcterms:W3CDTF">2019-05-31T09:33:04Z</dcterms:modified>
</cp:coreProperties>
</file>