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7"/>
  </p:notesMasterIdLst>
  <p:sldIdLst>
    <p:sldId id="274" r:id="rId4"/>
    <p:sldId id="275" r:id="rId5"/>
    <p:sldId id="420" r:id="rId6"/>
    <p:sldId id="277" r:id="rId7"/>
    <p:sldId id="281" r:id="rId8"/>
    <p:sldId id="338" r:id="rId9"/>
    <p:sldId id="339" r:id="rId10"/>
    <p:sldId id="283" r:id="rId11"/>
    <p:sldId id="419" r:id="rId12"/>
    <p:sldId id="285" r:id="rId13"/>
    <p:sldId id="421" r:id="rId14"/>
    <p:sldId id="286" r:id="rId15"/>
    <p:sldId id="422" r:id="rId1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22" autoAdjust="0"/>
    <p:restoredTop sz="82956" autoAdjust="0"/>
  </p:normalViewPr>
  <p:slideViewPr>
    <p:cSldViewPr>
      <p:cViewPr>
        <p:scale>
          <a:sx n="60" d="100"/>
          <a:sy n="60" d="100"/>
        </p:scale>
        <p:origin x="-3000" y="-1192"/>
      </p:cViewPr>
      <p:guideLst>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commentAuthors" Target="commentAuthor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31.05.19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1</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2836287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err="1" smtClean="0">
                <a:solidFill>
                  <a:schemeClr val="tx1"/>
                </a:solidFill>
                <a:effectLst/>
                <a:latin typeface="+mn-lt"/>
                <a:ea typeface="+mn-ea"/>
                <a:cs typeface="+mn-cs"/>
              </a:rPr>
              <a:t>Warum</a:t>
            </a:r>
            <a:r>
              <a:rPr lang="en-US" sz="1400" b="1" kern="1200" dirty="0" smtClean="0">
                <a:solidFill>
                  <a:schemeClr val="tx1"/>
                </a:solidFill>
                <a:effectLst/>
                <a:latin typeface="+mn-lt"/>
                <a:ea typeface="+mn-ea"/>
                <a:cs typeface="+mn-cs"/>
              </a:rPr>
              <a:t> </a:t>
            </a:r>
            <a:r>
              <a:rPr lang="en-US" sz="1400" b="1" kern="1200" dirty="0" err="1" smtClean="0">
                <a:solidFill>
                  <a:schemeClr val="tx1"/>
                </a:solidFill>
                <a:effectLst/>
                <a:latin typeface="+mn-lt"/>
                <a:ea typeface="+mn-ea"/>
                <a:cs typeface="+mn-cs"/>
              </a:rPr>
              <a:t>ist</a:t>
            </a:r>
            <a:r>
              <a:rPr lang="en-US" sz="1400" b="1" kern="1200" baseline="0" dirty="0" smtClean="0">
                <a:solidFill>
                  <a:schemeClr val="tx1"/>
                </a:solidFill>
                <a:effectLst/>
                <a:latin typeface="+mn-lt"/>
                <a:ea typeface="+mn-ea"/>
                <a:cs typeface="+mn-cs"/>
              </a:rPr>
              <a:t> Boden </a:t>
            </a:r>
            <a:r>
              <a:rPr lang="en-US" sz="1400" b="1" kern="1200" baseline="0" dirty="0" err="1" smtClean="0">
                <a:solidFill>
                  <a:schemeClr val="tx1"/>
                </a:solidFill>
                <a:effectLst/>
                <a:latin typeface="+mn-lt"/>
                <a:ea typeface="+mn-ea"/>
                <a:cs typeface="+mn-cs"/>
              </a:rPr>
              <a:t>wichtig</a:t>
            </a:r>
            <a:r>
              <a:rPr lang="en-US" sz="1400" b="1" kern="1200" baseline="0" dirty="0" smtClean="0">
                <a:solidFill>
                  <a:schemeClr val="tx1"/>
                </a:solidFill>
                <a:effectLst/>
                <a:latin typeface="+mn-lt"/>
                <a:ea typeface="+mn-ea"/>
                <a:cs typeface="+mn-cs"/>
              </a:rPr>
              <a:t> </a:t>
            </a:r>
            <a:r>
              <a:rPr lang="en-US" sz="1400" b="1" kern="1200" baseline="0" dirty="0" err="1" smtClean="0">
                <a:solidFill>
                  <a:schemeClr val="tx1"/>
                </a:solidFill>
                <a:effectLst/>
                <a:latin typeface="+mn-lt"/>
                <a:ea typeface="+mn-ea"/>
                <a:cs typeface="+mn-cs"/>
              </a:rPr>
              <a:t>für</a:t>
            </a:r>
            <a:r>
              <a:rPr lang="en-US" sz="1400" b="1" kern="1200" baseline="0" dirty="0" smtClean="0">
                <a:solidFill>
                  <a:schemeClr val="tx1"/>
                </a:solidFill>
                <a:effectLst/>
                <a:latin typeface="+mn-lt"/>
                <a:ea typeface="+mn-ea"/>
                <a:cs typeface="+mn-cs"/>
              </a:rPr>
              <a:t> die </a:t>
            </a:r>
            <a:r>
              <a:rPr lang="en-US" sz="1400" b="1" kern="1200" baseline="0" dirty="0" err="1" smtClean="0">
                <a:solidFill>
                  <a:schemeClr val="tx1"/>
                </a:solidFill>
                <a:effectLst/>
                <a:latin typeface="+mn-lt"/>
                <a:ea typeface="+mn-ea"/>
                <a:cs typeface="+mn-cs"/>
              </a:rPr>
              <a:t>Biodiversität</a:t>
            </a:r>
            <a:endParaRPr lang="en-US" sz="14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Der Boden ist eine grundlegende und unersetzliche natürliche Ressource. Sie erfüllt eine Reihe von für das menschliche Leben wesentlichen Funktionen, z.B. die Herstellung von Nahrungsmitteln und Fasern, die Vernetzung von Erde, Luft und Wasser, die Speicherung, Filterung und Umwandlung von Wasser, Stickstoff und Kohlenstoff. Der Boden ist der wichtigste Kohlenstoffspeicher der Welt und es dauert Hunderte von Jahren, bis sich eine dünne Bodenschicht entwickelt hat. Sie wird als "nicht erneuerbare Ressource" klassifiziert. Eine Ressource, die gefährdet ist. </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3525026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Die Europäische Kommission befasst sich mit den Bodengefährdungen an mehreren Fronten und versucht, die wertvolle Ressource unter unseren Füßen zu erhalten. Auf EU-Ebene gibt es jedoch noch keinen übergreifenden, strategischen Rahmen. Diese Lücke sollte durch den Vorschlag für die Bodenrahmenrichtlinie geschlossen werden, der 2014 von der Kommission zurückgezogen wurde. Da es keinen gemeinsamen politischen Rahmen gibt, werden die Böden in vielen politischen Instrumenten beiläufig behandelt.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827312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Heute beinhalten die gängigen landwirtschaftlichen Praktiken den Einsatz von Stickstoffbilanzen als Planungsinstrument für das Nährstoffmanagement vor dem Einsatz von Düngemitteln. Stickstoffbilanzen vergleichen Stickstoffeinträge (u.a. Düngung, Stickstofffixierung und Stickstoffablagerung) mit Stickstoffeinträgen (u.a. Denitrifikation und Ammoniakemissionen) und spiegeln damit einen Großteil des Stickstoffkreislaufs und die Auswirkungen der Betriebsführung auf die Hydrosphäre und Atmosphäre wieder.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2497365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Heute beinhalten die gängigen landwirtschaftlichen Praktiken den Einsatz von Stickstoffbilanzen als Planungsinstrument für das Nährstoffmanagement vor dem Einsatz von Düngemitteln. Stickstoffbilanzen vergleichen Stickstoffeinträge (u.a. Düngung, Stickstofffixierung und Stickstoffablagerung) mit Stickstoffeinträgen (u.a. Denitrifikation und Ammoniakemissionen) und spiegeln damit einen Großteil des Stickstoffkreislaufs und die Auswirkungen der Betriebsführung auf die Hydrosphäre und Atmosphäre wieder. </a:t>
            </a:r>
            <a:endParaRPr lang="de-DE" dirty="0" smtClean="0"/>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2497365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effectLst/>
              </a:rPr>
              <a:t>All der zusätzliche Stickstoff, den die Menschheit aus der Luft gewinnt, muss irgendwo landen. Ein Teil davon geht durch unseren Körper und den unserer Tiere und wird im Abwasser </a:t>
            </a:r>
            <a:r>
              <a:rPr lang="de-DE" dirty="0" err="1" smtClean="0">
                <a:effectLst/>
              </a:rPr>
              <a:t>weggespült.Noch</a:t>
            </a:r>
            <a:r>
              <a:rPr lang="de-DE" dirty="0" smtClean="0">
                <a:effectLst/>
              </a:rPr>
              <a:t> mehr wird bei starkem Regen direkt von den Feldern in Flüsse gespült oder ins Grundwasser ausgewaschen. All dies führt dazu, dass Ökosysteme mit Stickstoff überlastet werden, ein Prozess, der als "Eutrophierung" bezeichnet wird. Was passiert, sind große Algenblüten und dann Bakterien, die sich von dem überschüssigen Stickstoff ernähren. Dabei saugen sie den gesamten Sauerstoff aus dem Wasser und töten Fische und andere Organismen.</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1367998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Mit der so genannten </a:t>
            </a:r>
            <a:r>
              <a:rPr lang="de-DE" sz="1200" u="sng" kern="1200" dirty="0" smtClean="0">
                <a:solidFill>
                  <a:schemeClr val="tx1"/>
                </a:solidFill>
                <a:effectLst/>
                <a:latin typeface="+mn-lt"/>
                <a:ea typeface="+mn-ea"/>
                <a:cs typeface="+mn-cs"/>
              </a:rPr>
              <a:t>"Bruttobilanz" </a:t>
            </a:r>
            <a:r>
              <a:rPr lang="de-DE" sz="1200" kern="1200" dirty="0" smtClean="0">
                <a:solidFill>
                  <a:schemeClr val="tx1"/>
                </a:solidFill>
                <a:effectLst/>
                <a:latin typeface="+mn-lt"/>
                <a:ea typeface="+mn-ea"/>
                <a:cs typeface="+mn-cs"/>
              </a:rPr>
              <a:t>wird ein potenzieller Stickstoffüberschuss auf landwirtschaftlichen Flächen berechnet. Daher werden alle Stickstoffeinträge in ein landwirtschaftliches System und die aus dem System entfernten Stickstoffeinträge pro Hektar landwirtschaftlicher Nutzfläche verglichen. Die Anwendung von organischem und mineralischem Dünger, die atmosphärische Deposition von N und die biologische Stickstofffixierung werden als Input für das System berücksichtigt. Ernten werden als Output betrachtet. Die für die Berechnung der Bruttonährstoffbilanz verwendeten Daten basieren zum Teil auf Expertenschätzungen verschiedener physikalischer Zusammenhänge. In Wirklichkeit sind einige dieser Daten von Region zu Region sehr unterschiedlich. Auch die für die Berechnungen verwendeten N-Koeffizienten unterscheiden sich von Mitgliedstaat zu Mitgliedstaat. Dies führt zu einer Reihe von Unsicherheiten, die durch die gesamte N-Bilanz getragen werden.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a:t>
            </a:r>
            <a:r>
              <a:rPr lang="de-DE" sz="1200" u="sng" kern="1200" dirty="0" smtClean="0">
                <a:solidFill>
                  <a:schemeClr val="tx1"/>
                </a:solidFill>
                <a:effectLst/>
                <a:latin typeface="+mn-lt"/>
                <a:ea typeface="+mn-ea"/>
                <a:cs typeface="+mn-cs"/>
              </a:rPr>
              <a:t>Hoftorstickstoffbilanz</a:t>
            </a:r>
            <a:r>
              <a:rPr lang="de-DE" sz="1200" kern="1200" dirty="0" smtClean="0">
                <a:solidFill>
                  <a:schemeClr val="tx1"/>
                </a:solidFill>
                <a:effectLst/>
                <a:latin typeface="+mn-lt"/>
                <a:ea typeface="+mn-ea"/>
                <a:cs typeface="+mn-cs"/>
              </a:rPr>
              <a:t> behandelt den Betrieb als Einheit. Stickstoff, der innerhalb des Unternehmens wiederverwendet wird, wird ignoriert. Diese Art der Bilanz berücksichtigt die Menge an Stickstoff, die in den landwirtschaftlichen Betrieb (d.h. in Düngemittel, Futtermittel usw.) eingeführt und aus dem Betrieb, d.h. in tierischen Erzeugnissen (z.B. Milch, Eier, Fleisch) und Kulturen, exportiert wird, mit Ausnahme von Futterpflanzen und Gras, die im Betrieb verbraucht werden. Der Unterschied zwischen Importen und Exporten ist der Stickstoffüberschuss oder -defizit. Im Allgemeinen lässt die Hoftorstickstoffbilanz weniger Raum für Unsicherheiten, da alle Inputs für den Betrieb und alle Outputs dokumentierte Daten sind, die auf Einnahmen und nachprüfbare Mengen von Outputs und Inputs zurückgreifen. </a:t>
            </a:r>
            <a:r>
              <a:rPr lang="de-DE" sz="1200" u="sng" kern="1200" dirty="0" smtClean="0">
                <a:solidFill>
                  <a:schemeClr val="tx1"/>
                </a:solidFill>
                <a:effectLst/>
                <a:latin typeface="+mn-lt"/>
                <a:ea typeface="+mn-ea"/>
                <a:cs typeface="+mn-cs"/>
              </a:rPr>
              <a:t>Daher sollte eine Nährstoffbilanz auf dem Hof bevorzugt und jährlich durchgeführt werden</a:t>
            </a:r>
            <a:r>
              <a:rPr lang="de-DE" sz="1200" kern="1200" dirty="0" smtClean="0">
                <a:solidFill>
                  <a:schemeClr val="tx1"/>
                </a:solidFill>
                <a:effectLst/>
                <a:latin typeface="+mn-lt"/>
                <a:ea typeface="+mn-ea"/>
                <a:cs typeface="+mn-cs"/>
              </a:rPr>
              <a:t>. Aufgrund ihrer hohen Datenqualität (Nachweis von Akquisitionen und Verkäufen) liefert die Hoftorstickstoffbilanz zuverlässige Informationen und kann zur Erstellung von Betriebsvergleichen sowie regionalen und nationalen Bilanzen verwendet werden. </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Die Nährstoffzufuhr sollte sich immer am Nährstoffbedarf der Pflanze orientieren. Um dies zu überprüfen, ist eine Nährstoffbedarfsermittlung ein hilfreiches Werkzeug. Mit dem Ziel, die Menge an Nährstoffauswaschung zu reduzieren, muss die Menge an benötigtem Dünger pro  Bewirtschaftungseinheit/Feld berechnet werden, wobei die geschätzten Erträge in Beziehung gesetzt werden. Der Düngemittelbedarf einer Kulturpflanze mit den Schwerpunkten Stickstoff (N) und Phosphor (P) ist nach einem festgelegten Schema schriftlich festzulegen. Der Stickstoffdüngemittelbedarf ist die Nährstoffmenge, die den Bedarf der Kultur nach Abzug anderer verfügbarer Nährstoffmengen und unter Berücksichtigung der Nährstoffversorgung des Bodens deckt. Der berechnete Stickstoffdüngerbedarf ist die standortbezogene Obergrenze, die für die Kultur in der gesamten Vegetation gilt. Die Anforderung kann in Teilanwendungen aufgeteilt werden. </a:t>
            </a:r>
            <a:r>
              <a:rPr lang="de-DE" sz="1200" u="sng" kern="1200" dirty="0" smtClean="0">
                <a:solidFill>
                  <a:schemeClr val="tx1"/>
                </a:solidFill>
                <a:effectLst/>
                <a:latin typeface="+mn-lt"/>
                <a:ea typeface="+mn-ea"/>
                <a:cs typeface="+mn-cs"/>
              </a:rPr>
              <a:t>Eine Nährstoffbedarfsermittlung sollte vor der Anwendung von essentiellen Nährstoffmengen (50 kg/N/ha oder 30 kg/P/ha) durchgeführt werden.</a:t>
            </a:r>
            <a:r>
              <a:rPr lang="de-DE" sz="1200" kern="1200" dirty="0" smtClean="0">
                <a:solidFill>
                  <a:schemeClr val="tx1"/>
                </a:solidFill>
                <a:effectLst/>
                <a:latin typeface="+mn-lt"/>
                <a:ea typeface="+mn-ea"/>
                <a:cs typeface="+mn-cs"/>
              </a:rPr>
              <a:t> Die Ermittlung des Düngemittelbedarfs muss für jede Kultur und für jede Bewirtschaftungseinheit/Feld schriftlich erfolgen.</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268728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Mit der so genannten </a:t>
            </a:r>
            <a:r>
              <a:rPr lang="de-DE" sz="1200" u="sng" kern="1200" dirty="0" smtClean="0">
                <a:solidFill>
                  <a:schemeClr val="tx1"/>
                </a:solidFill>
                <a:effectLst/>
                <a:latin typeface="+mn-lt"/>
                <a:ea typeface="+mn-ea"/>
                <a:cs typeface="+mn-cs"/>
              </a:rPr>
              <a:t>"Bruttobilanz" </a:t>
            </a:r>
            <a:r>
              <a:rPr lang="de-DE" sz="1200" kern="1200" dirty="0" smtClean="0">
                <a:solidFill>
                  <a:schemeClr val="tx1"/>
                </a:solidFill>
                <a:effectLst/>
                <a:latin typeface="+mn-lt"/>
                <a:ea typeface="+mn-ea"/>
                <a:cs typeface="+mn-cs"/>
              </a:rPr>
              <a:t>wird ein potenzieller Stickstoffüberschuss auf landwirtschaftlichen Flächen berechnet. Daher werden alle Stickstoffeinträge in ein landwirtschaftliches System und die aus dem System entfernten Stickstoffeinträge pro Hektar landwirtschaftlicher Nutzfläche verglichen. Die Anwendung von organischem und mineralischem Dünger, die atmosphärische Deposition von N und die biologische Stickstofffixierung werden als Input für das System berücksichtigt. Ernten werden als Output betrachtet. Die für die Berechnung der Bruttonährstoffbilanz verwendeten Daten basieren zum Teil auf Expertenschätzungen verschiedener physikalischer Zusammenhänge. In Wirklichkeit sind einige dieser Daten von Region zu Region sehr unterschiedlich. Auch die für die Berechnungen verwendeten N-Koeffizienten unterscheiden sich von Mitgliedstaat zu Mitgliedstaat. Dies führt zu einer Reihe von Unsicherheiten, die durch die gesamte N-Bilanz getragen werden.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a:t>
            </a:r>
            <a:r>
              <a:rPr lang="de-DE" sz="1200" u="sng" kern="1200" dirty="0" smtClean="0">
                <a:solidFill>
                  <a:schemeClr val="tx1"/>
                </a:solidFill>
                <a:effectLst/>
                <a:latin typeface="+mn-lt"/>
                <a:ea typeface="+mn-ea"/>
                <a:cs typeface="+mn-cs"/>
              </a:rPr>
              <a:t>Hoftorstickstoffbilanz</a:t>
            </a:r>
            <a:r>
              <a:rPr lang="de-DE" sz="1200" kern="1200" dirty="0" smtClean="0">
                <a:solidFill>
                  <a:schemeClr val="tx1"/>
                </a:solidFill>
                <a:effectLst/>
                <a:latin typeface="+mn-lt"/>
                <a:ea typeface="+mn-ea"/>
                <a:cs typeface="+mn-cs"/>
              </a:rPr>
              <a:t> behandelt den Betrieb als Einheit. Stickstoff, der innerhalb des Unternehmens wiederverwendet wird, wird ignoriert. Diese Art der Bilanz berücksichtigt die Menge an Stickstoff, die in den landwirtschaftlichen Betrieb (d.h. in Düngemittel, Futtermittel usw.) eingeführt und aus dem Betrieb, d.h. in tierischen Erzeugnissen (z.B. Milch, Eier, Fleisch) und Kulturen, exportiert wird, mit Ausnahme von Futterpflanzen und Gras, die im Betrieb verbraucht werden. Der Unterschied zwischen Importen und Exporten ist der Stickstoffüberschuss oder -defizit. Im Allgemeinen lässt die Hoftorstickstoffbilanz weniger Raum für Unsicherheiten, da alle Inputs für den Betrieb und alle Outputs dokumentierte Daten sind, die auf Einnahmen und nachprüfbare Mengen von Outputs und Inputs zurückgreifen. </a:t>
            </a:r>
            <a:r>
              <a:rPr lang="de-DE" sz="1200" u="sng" kern="1200" dirty="0" smtClean="0">
                <a:solidFill>
                  <a:schemeClr val="tx1"/>
                </a:solidFill>
                <a:effectLst/>
                <a:latin typeface="+mn-lt"/>
                <a:ea typeface="+mn-ea"/>
                <a:cs typeface="+mn-cs"/>
              </a:rPr>
              <a:t>Daher sollte eine Nährstoffbilanz auf dem Hof bevorzugt und jährlich durchgeführt werden</a:t>
            </a:r>
            <a:r>
              <a:rPr lang="de-DE" sz="1200" kern="1200" dirty="0" smtClean="0">
                <a:solidFill>
                  <a:schemeClr val="tx1"/>
                </a:solidFill>
                <a:effectLst/>
                <a:latin typeface="+mn-lt"/>
                <a:ea typeface="+mn-ea"/>
                <a:cs typeface="+mn-cs"/>
              </a:rPr>
              <a:t>. Aufgrund ihrer hohen Datenqualität (Nachweis von Akquisitionen und Verkäufen) liefert die Hoftorstickstoffbilanz zuverlässige Informationen und kann zur Erstellung von Betriebsvergleichen sowie regionalen und nationalen Bilanzen verwendet werden. </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Die Nährstoffzufuhr sollte sich immer am Nährstoffbedarf der Pflanze orientieren. Um dies zu überprüfen, ist eine Nährstoffbedarfsermittlung ein hilfreiches Werkzeug. Mit dem Ziel, die Menge an Nährstoffauswaschung zu reduzieren, muss die Menge an benötigtem Dünger pro  Bewirtschaftungseinheit/Feld berechnet werden, wobei die geschätzten Erträge in Beziehung gesetzt werden. Der Düngemittelbedarf einer Kulturpflanze mit den Schwerpunkten Stickstoff (N) und Phosphor (P) ist nach einem festgelegten Schema schriftlich festzulegen. Der Stickstoffdüngemittelbedarf ist die Nährstoffmenge, die den Bedarf der Kultur nach Abzug anderer verfügbarer Nährstoffmengen und unter Berücksichtigung der Nährstoffversorgung des Bodens deckt. Der berechnete Stickstoffdüngerbedarf ist die standortbezogene Obergrenze, die für die Kultur in der gesamten Vegetation gilt. Die Anforderung kann in Teilanwendungen aufgeteilt werden. </a:t>
            </a:r>
            <a:r>
              <a:rPr lang="de-DE" sz="1200" u="sng" kern="1200" dirty="0" smtClean="0">
                <a:solidFill>
                  <a:schemeClr val="tx1"/>
                </a:solidFill>
                <a:effectLst/>
                <a:latin typeface="+mn-lt"/>
                <a:ea typeface="+mn-ea"/>
                <a:cs typeface="+mn-cs"/>
              </a:rPr>
              <a:t>Eine Nährstoffbedarfsermittlung sollte vor der Anwendung von essentiellen Nährstoffmengen (50 kg/N/ha oder 30 kg/P/ha) durchgeführt werden.</a:t>
            </a:r>
            <a:r>
              <a:rPr lang="de-DE" sz="1200" kern="1200" dirty="0" smtClean="0">
                <a:solidFill>
                  <a:schemeClr val="tx1"/>
                </a:solidFill>
                <a:effectLst/>
                <a:latin typeface="+mn-lt"/>
                <a:ea typeface="+mn-ea"/>
                <a:cs typeface="+mn-cs"/>
              </a:rPr>
              <a:t> Die Ermittlung des Düngemittelbedarfs muss für jede Kultur und für jede Bewirtschaftungseinheit/Feld schriftlich erfolgen.</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3268728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Die GAP mit ihren flächenbezogenen Zahlungen hat stetige Auswirkungen auf die Fruchtfolge und begünstigt Hochleistungskulturen, die die Umwelt stärker belasten. Die obligatorische Cross-Compliance war eine der wichtigsten Änderungen der GAP, die die vollständigen Zahlungen mit der Einhaltung der Anforderungen an Umwelt, Tierschutz, Tier-, Pflanzen- und öffentliche Gesundheit sowie der Anforderungen an gute landwirtschaftliche und ökologische Bedingungen (GAEC) verknüpft. </a:t>
            </a:r>
          </a:p>
          <a:p>
            <a:r>
              <a:rPr lang="de-DE" sz="1200" kern="1200" dirty="0" smtClean="0">
                <a:solidFill>
                  <a:schemeClr val="tx1"/>
                </a:solidFill>
                <a:effectLst/>
                <a:latin typeface="+mn-lt"/>
                <a:ea typeface="+mn-ea"/>
                <a:cs typeface="+mn-cs"/>
              </a:rPr>
              <a:t>Die GAEC für die Fruchtfolge sind von den Mitgliedstaaten entsprechend den örtlichen Gegebenheiten festzulegen. Fokussierung auf den Gehalt an organischer Substanz im Boden. Die Mitgliedstaaten (MS) verfolgen verschiedene Ansätze in Bezug auf die organische Substanz des Bodens und damit auf den Fruchtfolge-Anforderungen.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Frankreich und Luxemburg fördern die Diversifizierung der Kulturen, indem sie im selben Jahr "mindestens 3 Kulturen auf Ackerland" anbauen. Finnland und Österreich haben Regeln zur Begrenzung von Monokulturen festgelegt. In Deutschland müssen Bodenanalysen des organischen Materials durchgeführt und Humusbilanzen berechnet werden. Die Aufnahme von organischer Substanz in den Boden, ergänzt die Fruchtfolgen und sorgt für eine bessere Bodenstruktur, reduziert die Erosion und verbessert die Wasserspeicherung. In Schweden werden Zwischenfrüchte gefördert.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Das 2013 von der Europäischen Kommission eingeführte </a:t>
            </a:r>
            <a:r>
              <a:rPr lang="de-DE" sz="1200" kern="1200" dirty="0" err="1" smtClean="0">
                <a:solidFill>
                  <a:schemeClr val="tx1"/>
                </a:solidFill>
                <a:effectLst/>
                <a:latin typeface="+mn-lt"/>
                <a:ea typeface="+mn-ea"/>
                <a:cs typeface="+mn-cs"/>
              </a:rPr>
              <a:t>Greening</a:t>
            </a:r>
            <a:r>
              <a:rPr lang="de-DE" sz="1200" kern="1200" dirty="0" smtClean="0">
                <a:solidFill>
                  <a:schemeClr val="tx1"/>
                </a:solidFill>
                <a:effectLst/>
                <a:latin typeface="+mn-lt"/>
                <a:ea typeface="+mn-ea"/>
                <a:cs typeface="+mn-cs"/>
              </a:rPr>
              <a:t> zielt darauf ab, Boden und Ökosysteme widerstandsfähiger zu machen, indem eine größere Vielfalt von Nutzpflanzen angebaut, Boden-Kohlenstoff- und Grünlandlebensräume im Zusammenhang mit Dauergrünland erhalten und Wasser und Lebensräume durch die Einrichtung ökologischen Vorrangflächen geschützt werden. Dies bedeutet unter anderem, dass die Landwirte mit mehr als 10 ha Ackerland einer anspruchsvollen Kulturdiversifizierung folgen müssen:</a:t>
            </a:r>
          </a:p>
          <a:p>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Bis zu 30 ha: Die Landwirte müssen mindestens 2 Kulturen anbauen und die Hauptkultur kann nicht mehr als 75% der Fläche abdecken.</a:t>
            </a: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Über 30 ha: Die Landwirte müssen mindestens 3 Kulturen anbauen, wobei die Hauptkultur höchstens 75% der Fläche abdeckt und die 2 Hauptkulturen höchstens 95%.</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Regeln für die Diversifizierungsmaßnahme sind einfach, wobei den Mitgliedstaaten keine Flexibilität bei der Wahl der Umsetzung eingeräumt wird. Sie schreiben keine Fruchtfolge auf Parzellenebene vor, sondern konzentrieren sich auf den landwirtschaftlichen Maßstab.</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Spezifischere Maßnahmen zur Förderung einer Fruchtfolge werden durch Agrarumweltmaßnahmen (AEM) festgelegt. Der Schwerpunkt der AEM liegt auf der Verringerung von Umweltrisiken und dem negativen Druck der landwirtschaftlichen Praktiken sowie der Förderung nachhaltiger landwirtschaftlicher Aktivitäten. Diese Maßnahmen sind an die lokalen Gegebenheiten angepasst und binden die Landwirte für einen Zeitraum von fünf Jahren. Die Umweltprobleme betreffen vor allem die biologische Vielfalt, die Landschaft und die natürlichen Ressourcen.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p>
          <a:p>
            <a:r>
              <a:rPr lang="de-DE" b="1" dirty="0" smtClean="0"/>
              <a:t>Die Standardorganisation / das Unternehmen gibt Richtlinien für die </a:t>
            </a:r>
          </a:p>
          <a:p>
            <a:r>
              <a:rPr lang="de-DE" b="1" dirty="0" smtClean="0"/>
              <a:t>Fruchtfolge vor (ohne Dauerkulturen). Diversifizierte Fruchtfolgen verbessern die biologische Vielfalt des Bodens und die Bodenfruchtbarkeit und verringern gleichzeitig</a:t>
            </a:r>
          </a:p>
          <a:p>
            <a:r>
              <a:rPr lang="de-DE" b="1" dirty="0" smtClean="0"/>
              <a:t>der Intensität von Schädlingen und Pflanzenkrankheiten.</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 ! Auf der </a:t>
            </a:r>
            <a:r>
              <a:rPr lang="en-US" sz="1200" b="0" i="0" u="none" strike="noStrike" kern="1200" baseline="0" dirty="0" err="1" smtClean="0">
                <a:solidFill>
                  <a:schemeClr val="tx1"/>
                </a:solidFill>
                <a:latin typeface="+mn-lt"/>
                <a:ea typeface="+mn-ea"/>
                <a:cs typeface="+mn-cs"/>
              </a:rPr>
              <a:t>gesamten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genutzten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landwirtschaftlichen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Fläche</a:t>
            </a:r>
            <a:r>
              <a:rPr lang="en-US" sz="1200" b="0" i="0" u="none" strike="noStrike" kern="1200" baseline="0" dirty="0" smtClean="0">
                <a:solidFill>
                  <a:schemeClr val="tx1"/>
                </a:solidFill>
                <a:latin typeface="+mn-lt"/>
                <a:ea typeface="+mn-ea"/>
                <a:cs typeface="+mn-cs"/>
              </a:rPr>
              <a:t> (UAA) des </a:t>
            </a:r>
            <a:r>
              <a:rPr lang="en-US" sz="1200" b="0" i="0" u="none" strike="noStrike" kern="1200" baseline="0" dirty="0" err="1" smtClean="0">
                <a:solidFill>
                  <a:schemeClr val="tx1"/>
                </a:solidFill>
                <a:latin typeface="+mn-lt"/>
                <a:ea typeface="+mn-ea"/>
                <a:cs typeface="+mn-cs"/>
              </a:rPr>
              <a:t>Betriebs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werden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mindestens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drei</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verschiedene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Kulturen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angebaut</a:t>
            </a:r>
            <a:r>
              <a:rPr lang="en-US" sz="1200" b="0"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Die flächenmäßig bedeutendste Hauptfrucht darf nicht mehr als 75% der gesamten Ackerbaufläche des Betriebs einnehmen. Zusammen mit der flächenmäßig zweit-bedeutendsten Hauptfrucht darf nicht mehr als 95% der gesamten Ackerbaufläche erreicht werden. Auf mindestens 10% der Fläche werden Leguminosen oder Gemenge, die Leguminosen enthalten, angebaut. </a:t>
            </a:r>
            <a:endParaRPr lang="en-GB" sz="1200" kern="120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 ! </a:t>
            </a:r>
            <a:r>
              <a:rPr lang="de-DE" sz="1200" kern="1200" dirty="0" smtClean="0">
                <a:solidFill>
                  <a:schemeClr val="tx1"/>
                </a:solidFill>
                <a:effectLst/>
                <a:latin typeface="+mn-lt"/>
                <a:ea typeface="+mn-ea"/>
                <a:cs typeface="+mn-cs"/>
              </a:rPr>
              <a:t>Unzugängliche Teilbereiche von Feldern, sowie unzugängliche Schläge, werden zur Anlage von naturnahen Habitaten (z.B. Brachen) genutzt. </a:t>
            </a:r>
          </a:p>
          <a:p>
            <a:r>
              <a:rPr lang="en-US" sz="1200" b="1" i="0" u="none" strike="noStrike" kern="1200" baseline="0" dirty="0" smtClean="0">
                <a:solidFill>
                  <a:schemeClr val="tx1"/>
                </a:solidFill>
                <a:latin typeface="+mn-lt"/>
                <a:ea typeface="+mn-ea"/>
                <a:cs typeface="+mn-cs"/>
              </a:rPr>
              <a:t>• ! </a:t>
            </a:r>
            <a:r>
              <a:rPr lang="de-DE" sz="1200" b="0" i="0" u="none" strike="noStrike" kern="1200" baseline="0" dirty="0" smtClean="0">
                <a:solidFill>
                  <a:schemeClr val="tx1"/>
                </a:solidFill>
                <a:latin typeface="+mn-lt"/>
                <a:ea typeface="+mn-ea"/>
                <a:cs typeface="+mn-cs"/>
              </a:rPr>
              <a:t>In gemäßigten Klimaregionen muss der Landwirt eine Fruchtfolge von mindestens vier Jahren auf demselben Grundstück einhalten. Dazu gehört auch der</a:t>
            </a:r>
          </a:p>
          <a:p>
            <a:r>
              <a:rPr lang="de-DE" sz="1200" b="0" i="0" u="none" strike="noStrike" kern="1200" baseline="0" dirty="0" smtClean="0">
                <a:solidFill>
                  <a:schemeClr val="tx1"/>
                </a:solidFill>
                <a:latin typeface="+mn-lt"/>
                <a:ea typeface="+mn-ea"/>
                <a:cs typeface="+mn-cs"/>
              </a:rPr>
              <a:t>Anbau von vier Hauptkulturen sowie der Anbau von Zwischenkulturen.</a:t>
            </a:r>
          </a:p>
          <a:p>
            <a:r>
              <a:rPr lang="en-US" sz="1200" b="1" i="0" u="none" strike="noStrike" kern="1200" baseline="0" dirty="0" smtClean="0">
                <a:solidFill>
                  <a:schemeClr val="tx1"/>
                </a:solidFill>
                <a:latin typeface="+mn-lt"/>
                <a:ea typeface="+mn-ea"/>
                <a:cs typeface="+mn-cs"/>
              </a:rPr>
              <a:t>• ! </a:t>
            </a:r>
            <a:r>
              <a:rPr lang="de-DE" sz="1200" b="0" i="0" u="none" strike="noStrike" kern="1200" baseline="0" dirty="0" smtClean="0">
                <a:solidFill>
                  <a:schemeClr val="tx1"/>
                </a:solidFill>
                <a:latin typeface="+mn-lt"/>
                <a:ea typeface="+mn-ea"/>
                <a:cs typeface="+mn-cs"/>
              </a:rPr>
              <a:t>In semi-ariden Regionen muss der Landwirt eine Fruchtfolge von mindestens drei Jahren auf demselben Grundstück einhalten. Sie umfasst den Anbau von drei Hauptkulturen sowie den Anbau von Zwischenkulturen.</a:t>
            </a:r>
          </a:p>
          <a:p>
            <a:pPr lvl="0" fontAlgn="base"/>
            <a:r>
              <a:rPr lang="en-US" sz="1200" b="1" i="0" u="none" strike="noStrike" kern="1200" baseline="0" dirty="0" smtClean="0">
                <a:solidFill>
                  <a:schemeClr val="tx1"/>
                </a:solidFill>
                <a:latin typeface="+mn-lt"/>
                <a:ea typeface="+mn-ea"/>
                <a:cs typeface="+mn-cs"/>
              </a:rPr>
              <a:t>• ! </a:t>
            </a:r>
            <a:r>
              <a:rPr lang="de-DE" sz="1200" kern="1200" dirty="0" smtClean="0">
                <a:solidFill>
                  <a:schemeClr val="tx1"/>
                </a:solidFill>
                <a:effectLst/>
                <a:latin typeface="+mn-lt"/>
                <a:ea typeface="+mn-ea"/>
                <a:cs typeface="+mn-cs"/>
              </a:rPr>
              <a:t>Die Hauptfrucht steht in einer jährlichen Rotation. Die wechselnden Hauptfrüchte müssen unterschiedlichen funktionellen Pflanzengruppen zugehören.</a:t>
            </a:r>
            <a:endParaRPr lang="en-GB" sz="1200" kern="120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 ! </a:t>
            </a:r>
            <a:r>
              <a:rPr lang="de-DE" sz="1200" kern="1200" dirty="0" smtClean="0">
                <a:solidFill>
                  <a:schemeClr val="tx1"/>
                </a:solidFill>
                <a:effectLst/>
                <a:latin typeface="+mn-lt"/>
                <a:ea typeface="+mn-ea"/>
                <a:cs typeface="+mn-cs"/>
              </a:rPr>
              <a:t>Landwirtschaftliche Betriebe mit vorwiegendem Getreideanbau müssen Zwischenfrüchte zur Gründüngung, z.B. </a:t>
            </a:r>
            <a:r>
              <a:rPr lang="de-DE" sz="1200" kern="1200" smtClean="0">
                <a:solidFill>
                  <a:schemeClr val="tx1"/>
                </a:solidFill>
                <a:effectLst/>
                <a:latin typeface="+mn-lt"/>
                <a:ea typeface="+mn-ea"/>
                <a:cs typeface="+mn-cs"/>
              </a:rPr>
              <a:t>Gräser, Ölsaaten oder Leguminosen, in ihre Fruchtfolge integrieren.</a:t>
            </a:r>
          </a:p>
          <a:p>
            <a:r>
              <a:rPr lang="en-US" sz="1200" b="1" i="0" u="none" strike="noStrike" kern="1200" baseline="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Eine ausgewogene Fruchtfolge enthält Halmfrüchte, Blattfrüchte und hier mit inbegriffen Leguminosen (mind. 10%).</a:t>
            </a:r>
            <a:endParaRPr lang="en-GB" sz="1200" kern="1200" dirty="0" smtClean="0">
              <a:solidFill>
                <a:schemeClr val="tx1"/>
              </a:solidFill>
              <a:effectLst/>
              <a:latin typeface="+mn-lt"/>
              <a:ea typeface="+mn-ea"/>
              <a:cs typeface="+mn-cs"/>
            </a:endParaRPr>
          </a:p>
          <a:p>
            <a:pPr lvl="0" fontAlgn="base"/>
            <a:r>
              <a:rPr lang="en-US" sz="1200" b="1" i="0" u="none" strike="noStrike" kern="1200" baseline="0" dirty="0" smtClean="0">
                <a:solidFill>
                  <a:schemeClr val="tx1"/>
                </a:solidFill>
                <a:latin typeface="+mn-lt"/>
                <a:ea typeface="+mn-ea"/>
                <a:cs typeface="+mn-cs"/>
              </a:rPr>
              <a:t>• ! </a:t>
            </a:r>
            <a:r>
              <a:rPr lang="de-DE" sz="1200" kern="1200" dirty="0" smtClean="0">
                <a:solidFill>
                  <a:schemeClr val="tx1"/>
                </a:solidFill>
                <a:effectLst/>
                <a:latin typeface="+mn-lt"/>
                <a:ea typeface="+mn-ea"/>
                <a:cs typeface="+mn-cs"/>
              </a:rPr>
              <a:t>Ökologische Vorrangflächen dürfen nicht gedüngt werden.</a:t>
            </a: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3954416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Die Europäische Kommission befasst sich mit den Bodengefährdungen an mehreren Fronten und versucht, die wertvolle Ressource unter unseren Füßen zu erhalten. Auf EU-Ebene gibt es jedoch noch keinen übergreifenden, strategischen Rahmen. Diese Lücke sollte durch den Vorschlag für die Bodenrahmenrichtlinie geschlossen werden, der 2014 von der Kommission zurückgezogen wurde. Da es keinen gemeinsamen politischen Rahmen gibt, werden die Böden in vielen politischen Instrumenten beiläufig behandelt.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2827312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Status-quo: </a:t>
            </a:r>
            <a:r>
              <a:rPr lang="en-US" sz="1200" b="1" kern="1200" dirty="0" err="1" smtClean="0">
                <a:solidFill>
                  <a:schemeClr val="tx1"/>
                </a:solidFill>
                <a:effectLst/>
                <a:latin typeface="+mn-lt"/>
                <a:ea typeface="+mn-ea"/>
                <a:cs typeface="+mn-cs"/>
              </a:rPr>
              <a:t>Wie</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sieht</a:t>
            </a:r>
            <a:r>
              <a:rPr lang="en-US" sz="1200" b="1" kern="1200" dirty="0" smtClean="0">
                <a:solidFill>
                  <a:schemeClr val="tx1"/>
                </a:solidFill>
                <a:effectLst/>
                <a:latin typeface="+mn-lt"/>
                <a:ea typeface="+mn-ea"/>
                <a:cs typeface="+mn-cs"/>
              </a:rPr>
              <a:t> die </a:t>
            </a:r>
            <a:r>
              <a:rPr lang="en-US" sz="1200" b="1" kern="1200" dirty="0" err="1" smtClean="0">
                <a:solidFill>
                  <a:schemeClr val="tx1"/>
                </a:solidFill>
                <a:effectLst/>
                <a:latin typeface="+mn-lt"/>
                <a:ea typeface="+mn-ea"/>
                <a:cs typeface="+mn-cs"/>
              </a:rPr>
              <a:t>aktuelle</a:t>
            </a:r>
            <a:r>
              <a:rPr lang="en-US" sz="1200" b="1" kern="1200" dirty="0" smtClean="0">
                <a:solidFill>
                  <a:schemeClr val="tx1"/>
                </a:solidFill>
                <a:effectLst/>
                <a:latin typeface="+mn-lt"/>
                <a:ea typeface="+mn-ea"/>
                <a:cs typeface="+mn-cs"/>
              </a:rPr>
              <a:t> Situation </a:t>
            </a:r>
            <a:r>
              <a:rPr lang="en-US" sz="1200" b="1" kern="1200" dirty="0" err="1" smtClean="0">
                <a:solidFill>
                  <a:schemeClr val="tx1"/>
                </a:solidFill>
                <a:effectLst/>
                <a:latin typeface="+mn-lt"/>
                <a:ea typeface="+mn-ea"/>
                <a:cs typeface="+mn-cs"/>
              </a:rPr>
              <a:t>aus</a:t>
            </a:r>
            <a:r>
              <a:rPr lang="en-US" sz="1200" b="1" kern="1200" dirty="0" smtClean="0">
                <a:solidFill>
                  <a:schemeClr val="tx1"/>
                </a:solidFill>
                <a:effectLst/>
                <a:latin typeface="+mn-lt"/>
                <a:ea typeface="+mn-ea"/>
                <a:cs typeface="+mn-cs"/>
              </a:rPr>
              <a:t>? </a:t>
            </a:r>
          </a:p>
          <a:p>
            <a:endParaRPr lang="en-US" sz="1200" b="1" kern="120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Die Gemeinsame Agrarpolitik (GAP) versucht, die Böden vor Erosion und Verdichtung zu schützen. Seit Juli 2010 wurden durch die Cross Compliance erosionsgefährdete Flächen mit erosionsschützenden landwirtschaftlichen Maßnahmen verknüpft: </a:t>
            </a:r>
            <a:r>
              <a:rPr lang="de-DE" sz="1200" b="0" kern="1200" dirty="0" err="1" smtClean="0">
                <a:solidFill>
                  <a:schemeClr val="tx1"/>
                </a:solidFill>
                <a:effectLst/>
                <a:latin typeface="+mn-lt"/>
                <a:ea typeface="+mn-ea"/>
                <a:cs typeface="+mn-cs"/>
              </a:rPr>
              <a:t>aufteilung</a:t>
            </a:r>
            <a:r>
              <a:rPr lang="de-DE" sz="1200" b="0" kern="1200" dirty="0" smtClean="0">
                <a:solidFill>
                  <a:schemeClr val="tx1"/>
                </a:solidFill>
                <a:effectLst/>
                <a:latin typeface="+mn-lt"/>
                <a:ea typeface="+mn-ea"/>
                <a:cs typeface="+mn-cs"/>
              </a:rPr>
              <a:t> in wasser- oder winderosionsgefährdete Gebiete und Regulierung der Bodenbearbeitung sowie Förderung einer kontinuierlichen Bewirtschaftung der Flächen. </a:t>
            </a:r>
            <a:endParaRPr lang="en-US" sz="1200" b="0" kern="1200" dirty="0" smtClean="0">
              <a:solidFill>
                <a:schemeClr val="tx1"/>
              </a:solidFill>
              <a:effectLst/>
              <a:latin typeface="+mn-lt"/>
              <a:ea typeface="+mn-ea"/>
              <a:cs typeface="+mn-cs"/>
            </a:endParaRPr>
          </a:p>
          <a:p>
            <a:endParaRPr lang="en-US" sz="1200" b="0" kern="120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Agrarumweltmaßnahmen sind ein weiterer Hebel zur Erosionsbekämpfung. Im Allgemeinen müssen sich die Landwirte freiwillig an Agrarumweltmaßnahmen beteiligen und sind mindestens fünf Jahre lang an die Umsetzung von Maßnahmen gebunden, die über die gesetzlichen Anforderungen hinausgehen. Beispiele für solche Maßnahmen sind:</a:t>
            </a:r>
            <a:endParaRPr lang="en-US" sz="1200" b="0" kern="1200" dirty="0" smtClean="0">
              <a:solidFill>
                <a:schemeClr val="tx1"/>
              </a:solidFill>
              <a:effectLst/>
              <a:latin typeface="+mn-lt"/>
              <a:ea typeface="+mn-ea"/>
              <a:cs typeface="+mn-cs"/>
            </a:endParaRPr>
          </a:p>
          <a:p>
            <a:endParaRPr lang="en-US" sz="1200" b="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Extensivierung der Landwirtschaft;</a:t>
            </a: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Management von Weidesystemen mit geringer Intensität;</a:t>
            </a: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integrierte Betriebsführung und ökologischer Landbau;</a:t>
            </a: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Erhaltung der Landschaft und historischer Merkmale wie Hecken, Gräben und Wälder;</a:t>
            </a: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Erhaltung hochwertiger Lebensräume und der damit verbundenen Biodiversität.</a:t>
            </a:r>
            <a:endParaRPr lang="en-US" sz="1200" b="0" kern="1200" dirty="0" smtClean="0">
              <a:solidFill>
                <a:schemeClr val="tx1"/>
              </a:solidFill>
              <a:effectLst/>
              <a:latin typeface="+mn-lt"/>
              <a:ea typeface="+mn-ea"/>
              <a:cs typeface="+mn-cs"/>
            </a:endParaRPr>
          </a:p>
          <a:p>
            <a:endParaRPr lang="en-US" sz="1200" b="0" kern="120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Auch GAECs (gute landwirtschaftliche und ökologische Bedingungen) versuchen, Erosions- und Verdichtungseffekte auf europäischer Ebene zu mindern. Die Mitgliedstaaten legen für das Zielgebiet spezifische Maßnahmen fest, die Boden- und Klimaverhältnisse, bestehende Anbausysteme, Flächennutzung, Fruchtfolge, Anbaumethoden und Betriebsstrukturen berücksichtigen. Beispiele für solche Maßnahmen sind die Aufrechterhaltung einer minimalen Bodenbedeckung, Maßnahmen zur Begrenzung der Erosion und die Erhaltung der organischen Substanz des Bodens.</a:t>
            </a:r>
            <a:endParaRPr lang="en-US" sz="1200" b="0" kern="120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Wie schon beschrieben, gibt es noch keine übergreifende Richtlinie zum Bodenschutz. Im Jahr 2006 verabschiedete die Europäische Kommission eine thematische Strategie für den Bodenschutz, einschließlich eines Vorschlags für eine Bodenrahmenrichtlinie mit folgenden Zielen:</a:t>
            </a:r>
            <a:endParaRPr lang="en-US" sz="1200" b="0" kern="1200" dirty="0" smtClean="0">
              <a:solidFill>
                <a:schemeClr val="tx1"/>
              </a:solidFill>
              <a:effectLst/>
              <a:latin typeface="+mn-lt"/>
              <a:ea typeface="+mn-ea"/>
              <a:cs typeface="+mn-cs"/>
            </a:endParaRPr>
          </a:p>
          <a:p>
            <a:endParaRPr lang="en-US" sz="1200" b="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Erhaltung der Bodenfunktionen, </a:t>
            </a: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Verhinderung von Bodenverschlechterung </a:t>
            </a: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Wiederherstellung von geschädigten Böden </a:t>
            </a: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pPr marL="0" lvl="0" indent="0">
              <a:buFont typeface="Arial" panose="020B0604020202020204" pitchFamily="34" charset="0"/>
              <a:buNone/>
            </a:pPr>
            <a:r>
              <a:rPr lang="de-DE" sz="1200" kern="1200" dirty="0" smtClean="0">
                <a:solidFill>
                  <a:schemeClr val="tx1"/>
                </a:solidFill>
                <a:effectLst/>
                <a:latin typeface="+mn-lt"/>
                <a:ea typeface="+mn-ea"/>
                <a:cs typeface="+mn-cs"/>
              </a:rPr>
              <a:t>Die Strategie und der dazugehörige Vorschlag für eine Bodenrahmenrichtlinie wurden 2006 den anderen europäischen Institutionen zur weiteren Entscheidungsfindung übermittelt. Auf der Umweltratssitzung vom 20. Dezember 2007 konnten die Mitgliedstaaten keinen gemeinsamen Standpunkt zu dem Kommissionsvorschlag finden. Die Diskussionen sind noch im Gange.</a:t>
            </a:r>
          </a:p>
          <a:p>
            <a:pPr marL="0" lvl="0" indent="0">
              <a:buFont typeface="Arial" panose="020B0604020202020204" pitchFamily="34" charset="0"/>
              <a:buNone/>
            </a:pPr>
            <a:r>
              <a:rPr lang="de-DE" sz="1200" kern="1200" dirty="0" smtClean="0">
                <a:solidFill>
                  <a:schemeClr val="tx1"/>
                </a:solidFill>
                <a:effectLst/>
                <a:latin typeface="+mn-lt"/>
                <a:ea typeface="+mn-ea"/>
                <a:cs typeface="+mn-cs"/>
              </a:rPr>
              <a:t>Leider unterscheiden sich die bestehenden EU-Rechtsvorschriften in Umfang und Ziel und lösen nicht ausreichend erhebliche Bodenprobleme, da sie nicht alle Böden  und nicht alle Bodenbedrohungen abdecken. Da die Bodenverschlechterung anhält und sich noch verschlimmert, reichen all diese Rechtsvorschriften einfach nicht aus.</a:t>
            </a: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118430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Organische Düngemittel haben im Vergleich zu mineralischen Düngemitteln eine Reihe von Vorteilen. Die meisten anorganischen Düngemittel sind so konzipiert, dass sie die drei Makronährstoffe Stickstoff (N), Phosphor (P) und Kalium (K) liefern. Während diese Makronährstoffe in größerer Menge für das Pflanzenwachstum benötigt werden, sind auch sekundäre Nährstoffe (Calcium, Schwefel, Magnesium) sowie Spurennährstoffe (Bor, Chlor, Mangan, Eisen, Zink, Kupfer, Molybdän) notwendig. Organische Düngemittel enthalten immer eine Vielzahl von verschiedenen Makro- und Mikronährstoffen (Sekundär-, </a:t>
            </a:r>
            <a:r>
              <a:rPr lang="de-DE" sz="1200" kern="1200" dirty="0" err="1" smtClean="0">
                <a:solidFill>
                  <a:schemeClr val="tx1"/>
                </a:solidFill>
                <a:effectLst/>
                <a:latin typeface="+mn-lt"/>
                <a:ea typeface="+mn-ea"/>
                <a:cs typeface="+mn-cs"/>
              </a:rPr>
              <a:t>Tracenährstoffe</a:t>
            </a:r>
            <a:r>
              <a:rPr lang="de-DE" sz="1200" kern="1200" dirty="0" smtClean="0">
                <a:solidFill>
                  <a:schemeClr val="tx1"/>
                </a:solidFill>
                <a:effectLst/>
                <a:latin typeface="+mn-lt"/>
                <a:ea typeface="+mn-ea"/>
                <a:cs typeface="+mn-cs"/>
              </a:rPr>
              <a:t>) und unterstützen so das Pflanzenwachstum in größerem Umfang.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langfristige Verwendung von mineralischem Dünger kann zur Versauerung des Bodens führen, was die Fähigkeit des Bodens verringert, Nährstoffe an die Pflanze zurückzugeben. Normalerweise wird dies durch die Anwendung von Kalk rückgängig gemacht, aber im Allgemeinen ist dieser Prozess negativ für Bodenorganismen wie Regenwürmer und Mikroorganismen, die für die Erhaltung der Bodenfruchtbarkeit wichtig sind.</a:t>
            </a:r>
            <a:r>
              <a:rPr lang="de-DE" sz="1200" kern="1200" baseline="0" dirty="0" smtClean="0">
                <a:solidFill>
                  <a:schemeClr val="tx1"/>
                </a:solidFill>
                <a:effectLst/>
                <a:latin typeface="+mn-lt"/>
                <a:ea typeface="+mn-ea"/>
                <a:cs typeface="+mn-cs"/>
              </a:rPr>
              <a:t> Es wurde festgestellt, dass die Populationen nützlicher Mikroorganismen in Böden in denen vorher ökologische Produktionspraktiken angewandt wurden, höher sind. Diese Populationen hatten eine größere Wachstumsfähigkeit. Organische Düngemittel wie Gülle oder Kompost verbessern auch den Humusgehalt des Bodens. </a:t>
            </a:r>
          </a:p>
          <a:p>
            <a:r>
              <a:rPr lang="de-DE" sz="1200" kern="1200" baseline="0" dirty="0" smtClean="0">
                <a:solidFill>
                  <a:schemeClr val="tx1"/>
                </a:solidFill>
                <a:effectLst/>
                <a:latin typeface="+mn-lt"/>
                <a:ea typeface="+mn-ea"/>
                <a:cs typeface="+mn-cs"/>
              </a:rPr>
              <a:t>Neben dem, was auf dem Feld passiert, haben mineralische Düngemittel während ihres Produktionsprozesses einen negativen Einfluss auf die Umwelt. </a:t>
            </a:r>
            <a:r>
              <a:rPr lang="de-DE" sz="1200" kern="1200" baseline="0" smtClean="0">
                <a:solidFill>
                  <a:schemeClr val="tx1"/>
                </a:solidFill>
                <a:effectLst/>
                <a:latin typeface="+mn-lt"/>
                <a:ea typeface="+mn-ea"/>
                <a:cs typeface="+mn-cs"/>
              </a:rPr>
              <a:t>Viele werden aus Öl synthetisiert oder basieren auf anderen nicht erneuerbaren Ressourcen, die abgebaut werden müssen.</a:t>
            </a:r>
            <a:endParaRPr lang="de-DE"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688855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31.05.19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5" Type="http://schemas.openxmlformats.org/officeDocument/2006/relationships/image" Target="../media/image2.tiff"/><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jpeg"/><Relationship Id="rId9"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10.jpeg"/><Relationship Id="rId12" Type="http://schemas.openxmlformats.org/officeDocument/2006/relationships/image" Target="../media/image11.jpe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theme" Target="../theme/theme2.xml"/><Relationship Id="rId7" Type="http://schemas.openxmlformats.org/officeDocument/2006/relationships/image" Target="../media/image1.jpeg"/><Relationship Id="rId8" Type="http://schemas.openxmlformats.org/officeDocument/2006/relationships/image" Target="../media/image7.tiff"/><Relationship Id="rId9" Type="http://schemas.openxmlformats.org/officeDocument/2006/relationships/image" Target="../media/image8.jpeg"/><Relationship Id="rId10"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18.jpeg"/><Relationship Id="rId13" Type="http://schemas.openxmlformats.org/officeDocument/2006/relationships/image" Target="../media/image7.tiff"/><Relationship Id="rId14" Type="http://schemas.openxmlformats.org/officeDocument/2006/relationships/image" Target="../media/image8.jpeg"/><Relationship Id="rId15" Type="http://schemas.openxmlformats.org/officeDocument/2006/relationships/image" Target="../media/image19.jpeg"/><Relationship Id="rId16" Type="http://schemas.openxmlformats.org/officeDocument/2006/relationships/image" Target="../media/image20.png"/><Relationship Id="rId17" Type="http://schemas.openxmlformats.org/officeDocument/2006/relationships/image" Target="../media/image9.jpeg"/><Relationship Id="rId18" Type="http://schemas.openxmlformats.org/officeDocument/2006/relationships/image" Target="../media/image21.jpeg"/><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theme" Target="../theme/theme3.xml"/><Relationship Id="rId6" Type="http://schemas.openxmlformats.org/officeDocument/2006/relationships/image" Target="../media/image1.jpeg"/><Relationship Id="rId7" Type="http://schemas.openxmlformats.org/officeDocument/2006/relationships/image" Target="../media/image13.jpeg"/><Relationship Id="rId8" Type="http://schemas.openxmlformats.org/officeDocument/2006/relationships/image" Target="../media/image14.png"/><Relationship Id="rId9" Type="http://schemas.openxmlformats.org/officeDocument/2006/relationships/image" Target="../media/image15.jpeg"/><Relationship Id="rId10" Type="http://schemas.openxmlformats.org/officeDocument/2006/relationships/image" Target="../media/image16.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31.05.19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3.jpg"/></Relationships>
</file>

<file path=ppt/slides/_rels/slide3.xml.rels><?xml version="1.0" encoding="UTF-8" standalone="yes"?>
<Relationships xmlns="http://schemas.openxmlformats.org/package/2006/relationships"><Relationship Id="rId3" Type="http://schemas.openxmlformats.org/officeDocument/2006/relationships/hyperlink" Target="https://www.nature.com/scitable/knowledge/library/what-are-soils-67647639" TargetMode="External"/><Relationship Id="rId4" Type="http://schemas.openxmlformats.org/officeDocument/2006/relationships/image" Target="../media/image24.pn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hyperlink" Target="https://ec.europa.eu/eurostat/statistics-explained/index.php?title=File:Estimated_mineral_fertiliser_consumption_by_agriculture,_EU-28,_2006-2015_(million_tonnes_of_nutrient).png%23file" TargetMode="External"/><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hyperlink" Target="http://ec.europa.eu/environment/water/water-nitrates/index_en.html" TargetMode="External"/><Relationship Id="rId4" Type="http://schemas.openxmlformats.org/officeDocument/2006/relationships/image" Target="../media/image27.png"/><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1.wmf"/></Relationships>
</file>

<file path=ppt/slides/_rels/slide13.xml.rels><?xml version="1.0" encoding="UTF-8" standalone="yes"?>
<Relationships xmlns="http://schemas.openxmlformats.org/package/2006/relationships"><Relationship Id="rId3" Type="http://schemas.openxmlformats.org/officeDocument/2006/relationships/image" Target="../media/image32.jpg"/><Relationship Id="rId4" Type="http://schemas.openxmlformats.org/officeDocument/2006/relationships/image" Target="../media/image31.wmf"/><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rotWithShape="1">
          <a:blip r:embed="rId3">
            <a:extLst>
              <a:ext uri="{28A0092B-C50C-407E-A947-70E740481C1C}">
                <a14:useLocalDpi xmlns:a14="http://schemas.microsoft.com/office/drawing/2010/main" val="0"/>
              </a:ext>
            </a:extLst>
          </a:blip>
          <a:srcRect t="12043" b="18815"/>
          <a:stretch/>
        </p:blipFill>
        <p:spPr>
          <a:xfrm>
            <a:off x="0" y="1268760"/>
            <a:ext cx="9144000" cy="3935007"/>
          </a:xfrm>
          <a:prstGeom prst="rect">
            <a:avLst/>
          </a:prstGeom>
        </p:spPr>
      </p:pic>
      <p:sp>
        <p:nvSpPr>
          <p:cNvPr id="7" name="Foliennummernplatzhalter 6"/>
          <p:cNvSpPr>
            <a:spLocks noGrp="1"/>
          </p:cNvSpPr>
          <p:nvPr>
            <p:ph type="sldNum" sz="quarter" idx="4294967295"/>
          </p:nvPr>
        </p:nvSpPr>
        <p:spPr>
          <a:xfrm>
            <a:off x="8332788" y="6464300"/>
            <a:ext cx="811212" cy="365125"/>
          </a:xfrm>
        </p:spPr>
        <p:txBody>
          <a:bodyPr/>
          <a:lstStyle/>
          <a:p>
            <a:fld id="{94C51DEF-A0F2-436A-B446-D206BED377C1}" type="slidenum">
              <a:rPr lang="de-DE" smtClean="0"/>
              <a:t>1</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470277" y="1395424"/>
            <a:ext cx="8352928" cy="646331"/>
          </a:xfrm>
          <a:prstGeom prst="rect">
            <a:avLst/>
          </a:prstGeom>
          <a:noFill/>
        </p:spPr>
        <p:txBody>
          <a:bodyPr wrap="square" rtlCol="0">
            <a:spAutoFit/>
          </a:bodyPr>
          <a:lstStyle/>
          <a:p>
            <a:pPr algn="ctr">
              <a:spcAft>
                <a:spcPts val="1500"/>
              </a:spcAft>
            </a:pPr>
            <a:r>
              <a:rPr lang="de-DE" sz="3600" b="1" dirty="0" smtClean="0">
                <a:latin typeface="Arial" panose="020B0604020202020204" pitchFamily="34" charset="0"/>
                <a:cs typeface="Arial" panose="020B0604020202020204" pitchFamily="34" charset="0"/>
              </a:rPr>
              <a:t>Sehr Gute </a:t>
            </a:r>
            <a:r>
              <a:rPr lang="de-DE" sz="3600" b="1" dirty="0">
                <a:latin typeface="Arial" panose="020B0604020202020204" pitchFamily="34" charset="0"/>
                <a:cs typeface="Arial" panose="020B0604020202020204" pitchFamily="34" charset="0"/>
              </a:rPr>
              <a:t>L</a:t>
            </a:r>
            <a:r>
              <a:rPr lang="de-DE" sz="3600" b="1" dirty="0" smtClean="0">
                <a:latin typeface="Arial" panose="020B0604020202020204" pitchFamily="34" charset="0"/>
                <a:cs typeface="Arial" panose="020B0604020202020204" pitchFamily="34" charset="0"/>
              </a:rPr>
              <a:t>andwirtschaftliche Praxis</a:t>
            </a:r>
          </a:p>
        </p:txBody>
      </p:sp>
      <p:sp>
        <p:nvSpPr>
          <p:cNvPr id="9" name="Textfeld 8"/>
          <p:cNvSpPr txBox="1"/>
          <p:nvPr/>
        </p:nvSpPr>
        <p:spPr>
          <a:xfrm>
            <a:off x="7575282" y="5013176"/>
            <a:ext cx="1584176" cy="215444"/>
          </a:xfrm>
          <a:prstGeom prst="rect">
            <a:avLst/>
          </a:prstGeom>
          <a:noFill/>
        </p:spPr>
        <p:txBody>
          <a:bodyPr wrap="square" rtlCol="0">
            <a:spAutoFit/>
          </a:bodyPr>
          <a:lstStyle/>
          <a:p>
            <a:pPr algn="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pictures</a:t>
            </a: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pixabay</a:t>
            </a:r>
            <a:endParaRPr lang="en-GB" sz="800"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768246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2</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470277" y="1395424"/>
            <a:ext cx="8352928" cy="1392689"/>
          </a:xfrm>
          <a:prstGeom prst="rect">
            <a:avLst/>
          </a:prstGeom>
          <a:noFill/>
        </p:spPr>
        <p:txBody>
          <a:bodyPr wrap="square" rtlCol="0">
            <a:spAutoFit/>
          </a:bodyPr>
          <a:lstStyle/>
          <a:p>
            <a:pPr algn="ctr">
              <a:spcAft>
                <a:spcPts val="1500"/>
              </a:spcAft>
            </a:pPr>
            <a:r>
              <a:rPr lang="de-DE" sz="3600" b="1" dirty="0" smtClean="0">
                <a:latin typeface="Arial" panose="020B0604020202020204" pitchFamily="34" charset="0"/>
                <a:cs typeface="Arial" panose="020B0604020202020204" pitchFamily="34" charset="0"/>
              </a:rPr>
              <a:t>Sehr Gute Landwirtschaftliche Praxis</a:t>
            </a:r>
          </a:p>
          <a:p>
            <a:pPr algn="ctr">
              <a:spcAft>
                <a:spcPts val="1500"/>
              </a:spcAft>
            </a:pPr>
            <a:r>
              <a:rPr lang="de-DE" sz="3600" b="1" dirty="0" smtClean="0">
                <a:latin typeface="Arial" panose="020B0604020202020204" pitchFamily="34" charset="0"/>
                <a:cs typeface="Arial" panose="020B0604020202020204" pitchFamily="34" charset="0"/>
              </a:rPr>
              <a:t>Boden und Düngung</a:t>
            </a:r>
          </a:p>
        </p:txBody>
      </p:sp>
      <p:pic>
        <p:nvPicPr>
          <p:cNvPr id="5" name="Grafik 4"/>
          <p:cNvPicPr/>
          <p:nvPr/>
        </p:nvPicPr>
        <p:blipFill rotWithShape="1">
          <a:blip r:embed="rId3">
            <a:extLst>
              <a:ext uri="{28A0092B-C50C-407E-A947-70E740481C1C}">
                <a14:useLocalDpi xmlns:a14="http://schemas.microsoft.com/office/drawing/2010/main" val="0"/>
              </a:ext>
            </a:extLst>
          </a:blip>
          <a:srcRect t="39080" b="16092"/>
          <a:stretch/>
        </p:blipFill>
        <p:spPr bwMode="auto">
          <a:xfrm>
            <a:off x="-1" y="3501008"/>
            <a:ext cx="9128638" cy="2808312"/>
          </a:xfrm>
          <a:prstGeom prst="rect">
            <a:avLst/>
          </a:prstGeom>
          <a:noFill/>
          <a:ln>
            <a:noFill/>
          </a:ln>
          <a:extLst>
            <a:ext uri="{53640926-AAD7-44d8-BBD7-CCE9431645EC}">
              <a14:shadowObscured xmlns:a14="http://schemas.microsoft.com/office/drawing/2010/main"/>
            </a:ext>
          </a:extLst>
        </p:spPr>
      </p:pic>
      <p:sp>
        <p:nvSpPr>
          <p:cNvPr id="8" name="Textfeld 7"/>
          <p:cNvSpPr txBox="1"/>
          <p:nvPr/>
        </p:nvSpPr>
        <p:spPr>
          <a:xfrm>
            <a:off x="7575282" y="6056032"/>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718760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3</a:t>
            </a:fld>
            <a:endParaRPr lang="de-DE" dirty="0"/>
          </a:p>
        </p:txBody>
      </p:sp>
      <p:sp>
        <p:nvSpPr>
          <p:cNvPr id="5"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Boden und Düngung </a:t>
            </a:r>
            <a:endParaRPr lang="de-DE" sz="2600" dirty="0"/>
          </a:p>
        </p:txBody>
      </p:sp>
      <p:sp>
        <p:nvSpPr>
          <p:cNvPr id="8" name="Textfeld 7"/>
          <p:cNvSpPr txBox="1"/>
          <p:nvPr/>
        </p:nvSpPr>
        <p:spPr>
          <a:xfrm rot="16200000">
            <a:off x="4873125" y="3499121"/>
            <a:ext cx="4968552" cy="507831"/>
          </a:xfrm>
          <a:prstGeom prst="rect">
            <a:avLst/>
          </a:prstGeom>
          <a:noFill/>
        </p:spPr>
        <p:txBody>
          <a:bodyPr wrap="square" rtlCol="0">
            <a:spAutoFit/>
          </a:bodyPr>
          <a:lstStyle/>
          <a:p>
            <a:r>
              <a:rPr lang="de-DE" sz="900" dirty="0" smtClean="0"/>
              <a:t>Quelle: Nature.com, </a:t>
            </a:r>
            <a:r>
              <a:rPr lang="de-DE" sz="900" dirty="0" err="1" smtClean="0"/>
              <a:t>Soil</a:t>
            </a:r>
            <a:r>
              <a:rPr lang="de-DE" sz="900" dirty="0" smtClean="0"/>
              <a:t> </a:t>
            </a:r>
            <a:r>
              <a:rPr lang="de-DE" sz="900" dirty="0" err="1" smtClean="0"/>
              <a:t>as</a:t>
            </a:r>
            <a:r>
              <a:rPr lang="de-DE" sz="900" dirty="0" smtClean="0"/>
              <a:t> </a:t>
            </a:r>
            <a:r>
              <a:rPr lang="de-DE" sz="900" dirty="0" err="1" smtClean="0"/>
              <a:t>ecosystem</a:t>
            </a:r>
            <a:r>
              <a:rPr lang="de-DE" sz="900" dirty="0" smtClean="0"/>
              <a:t> </a:t>
            </a:r>
            <a:r>
              <a:rPr lang="de-DE" sz="900" dirty="0" err="1" smtClean="0"/>
              <a:t>providers</a:t>
            </a:r>
            <a:r>
              <a:rPr lang="de-DE" sz="900" dirty="0"/>
              <a:t>; </a:t>
            </a:r>
            <a:r>
              <a:rPr lang="de-DE" sz="900" dirty="0">
                <a:hlinkClick r:id="rId3"/>
              </a:rPr>
              <a:t>https://</a:t>
            </a:r>
            <a:r>
              <a:rPr lang="de-DE" sz="900" dirty="0" smtClean="0">
                <a:hlinkClick r:id="rId3"/>
              </a:rPr>
              <a:t>www.nature.com/scitable/knowledge/library/what-are-soils-67647639</a:t>
            </a:r>
            <a:r>
              <a:rPr lang="de-DE" sz="900" dirty="0" smtClean="0"/>
              <a:t> (September 2018)</a:t>
            </a:r>
          </a:p>
          <a:p>
            <a:r>
              <a:rPr lang="de-DE" sz="900" dirty="0" err="1" smtClean="0"/>
              <a:t>Translated</a:t>
            </a:r>
            <a:r>
              <a:rPr lang="de-DE" sz="900" dirty="0" smtClean="0"/>
              <a:t> : Projektteam</a:t>
            </a:r>
            <a:endParaRPr lang="de-DE" sz="900" dirty="0"/>
          </a:p>
        </p:txBody>
      </p:sp>
      <p:grpSp>
        <p:nvGrpSpPr>
          <p:cNvPr id="3" name="Gruppieren 2"/>
          <p:cNvGrpSpPr/>
          <p:nvPr/>
        </p:nvGrpSpPr>
        <p:grpSpPr>
          <a:xfrm>
            <a:off x="1201638" y="1170012"/>
            <a:ext cx="5962650" cy="5067300"/>
            <a:chOff x="1201638" y="1170012"/>
            <a:chExt cx="5962650" cy="5067300"/>
          </a:xfrm>
        </p:grpSpPr>
        <p:pic>
          <p:nvPicPr>
            <p:cNvPr id="4" name="Grafik 3"/>
            <p:cNvPicPr>
              <a:picLocks noChangeAspect="1"/>
            </p:cNvPicPr>
            <p:nvPr/>
          </p:nvPicPr>
          <p:blipFill>
            <a:blip r:embed="rId4"/>
            <a:stretch>
              <a:fillRect/>
            </a:stretch>
          </p:blipFill>
          <p:spPr>
            <a:xfrm>
              <a:off x="1201638" y="1170012"/>
              <a:ext cx="5962650" cy="5067300"/>
            </a:xfrm>
            <a:prstGeom prst="rect">
              <a:avLst/>
            </a:prstGeom>
          </p:spPr>
        </p:pic>
        <p:sp>
          <p:nvSpPr>
            <p:cNvPr id="2" name="Textfeld 1"/>
            <p:cNvSpPr txBox="1"/>
            <p:nvPr/>
          </p:nvSpPr>
          <p:spPr>
            <a:xfrm>
              <a:off x="1486047" y="3659517"/>
              <a:ext cx="1368152" cy="646331"/>
            </a:xfrm>
            <a:prstGeom prst="rect">
              <a:avLst/>
            </a:prstGeom>
            <a:solidFill>
              <a:schemeClr val="bg1"/>
            </a:solidFill>
          </p:spPr>
          <p:txBody>
            <a:bodyPr wrap="square" rtlCol="0">
              <a:spAutoFit/>
            </a:bodyPr>
            <a:lstStyle/>
            <a:p>
              <a:r>
                <a:rPr lang="de-DE" sz="1200" b="1" dirty="0" smtClean="0">
                  <a:solidFill>
                    <a:schemeClr val="bg2">
                      <a:lumMod val="10000"/>
                    </a:schemeClr>
                  </a:solidFill>
                  <a:latin typeface="Arial" panose="020B0604020202020204" pitchFamily="34" charset="0"/>
                  <a:cs typeface="Arial" panose="020B0604020202020204" pitchFamily="34" charset="0"/>
                </a:rPr>
                <a:t>Medium für das Pflanzenwachs-</a:t>
              </a:r>
              <a:r>
                <a:rPr lang="de-DE" sz="1200" b="1" dirty="0" err="1" smtClean="0">
                  <a:solidFill>
                    <a:schemeClr val="bg2">
                      <a:lumMod val="10000"/>
                    </a:schemeClr>
                  </a:solidFill>
                  <a:latin typeface="Arial" panose="020B0604020202020204" pitchFamily="34" charset="0"/>
                  <a:cs typeface="Arial" panose="020B0604020202020204" pitchFamily="34" charset="0"/>
                </a:rPr>
                <a:t>tum</a:t>
              </a:r>
              <a:endParaRPr lang="en-GB" sz="1200" b="1" dirty="0">
                <a:solidFill>
                  <a:schemeClr val="bg2">
                    <a:lumMod val="10000"/>
                  </a:schemeClr>
                </a:solidFill>
                <a:latin typeface="Arial" panose="020B0604020202020204" pitchFamily="34" charset="0"/>
                <a:cs typeface="Arial" panose="020B0604020202020204" pitchFamily="34" charset="0"/>
              </a:endParaRPr>
            </a:p>
          </p:txBody>
        </p:sp>
        <p:sp>
          <p:nvSpPr>
            <p:cNvPr id="9" name="Textfeld 8"/>
            <p:cNvSpPr txBox="1"/>
            <p:nvPr/>
          </p:nvSpPr>
          <p:spPr>
            <a:xfrm>
              <a:off x="5518495" y="3479497"/>
              <a:ext cx="1580875" cy="646331"/>
            </a:xfrm>
            <a:prstGeom prst="rect">
              <a:avLst/>
            </a:prstGeom>
            <a:solidFill>
              <a:schemeClr val="bg1"/>
            </a:solidFill>
          </p:spPr>
          <p:txBody>
            <a:bodyPr wrap="square" rtlCol="0">
              <a:spAutoFit/>
            </a:bodyPr>
            <a:lstStyle/>
            <a:p>
              <a:r>
                <a:rPr lang="de-DE" sz="1200" b="1" dirty="0" smtClean="0">
                  <a:solidFill>
                    <a:schemeClr val="bg2">
                      <a:lumMod val="10000"/>
                    </a:schemeClr>
                  </a:solidFill>
                  <a:latin typeface="Arial" panose="020B0604020202020204" pitchFamily="34" charset="0"/>
                  <a:cs typeface="Arial" panose="020B0604020202020204" pitchFamily="34" charset="0"/>
                </a:rPr>
                <a:t>Lebensraum für Bodenorganismen</a:t>
              </a:r>
            </a:p>
            <a:p>
              <a:endParaRPr lang="en-GB" sz="1200" b="1" dirty="0">
                <a:solidFill>
                  <a:schemeClr val="bg2">
                    <a:lumMod val="10000"/>
                  </a:schemeClr>
                </a:solidFill>
                <a:latin typeface="Arial" panose="020B0604020202020204" pitchFamily="34" charset="0"/>
                <a:cs typeface="Arial" panose="020B0604020202020204" pitchFamily="34" charset="0"/>
              </a:endParaRPr>
            </a:p>
          </p:txBody>
        </p:sp>
        <p:sp>
          <p:nvSpPr>
            <p:cNvPr id="10" name="Textfeld 9"/>
            <p:cNvSpPr txBox="1"/>
            <p:nvPr/>
          </p:nvSpPr>
          <p:spPr>
            <a:xfrm>
              <a:off x="5220072" y="5590981"/>
              <a:ext cx="1580875" cy="646331"/>
            </a:xfrm>
            <a:prstGeom prst="rect">
              <a:avLst/>
            </a:prstGeom>
            <a:solidFill>
              <a:schemeClr val="bg1"/>
            </a:solidFill>
          </p:spPr>
          <p:txBody>
            <a:bodyPr wrap="square" rtlCol="0">
              <a:spAutoFit/>
            </a:bodyPr>
            <a:lstStyle/>
            <a:p>
              <a:r>
                <a:rPr lang="de-DE" sz="1200" b="1" dirty="0" smtClean="0">
                  <a:solidFill>
                    <a:schemeClr val="bg2">
                      <a:lumMod val="10000"/>
                    </a:schemeClr>
                  </a:solidFill>
                  <a:latin typeface="Arial" panose="020B0604020202020204" pitchFamily="34" charset="0"/>
                  <a:cs typeface="Arial" panose="020B0604020202020204" pitchFamily="34" charset="0"/>
                </a:rPr>
                <a:t>Energie</a:t>
              </a:r>
            </a:p>
            <a:p>
              <a:endParaRPr lang="de-DE" sz="1200" b="1" dirty="0" smtClean="0">
                <a:solidFill>
                  <a:schemeClr val="bg2">
                    <a:lumMod val="10000"/>
                  </a:schemeClr>
                </a:solidFill>
                <a:latin typeface="Arial" panose="020B0604020202020204" pitchFamily="34" charset="0"/>
                <a:cs typeface="Arial" panose="020B0604020202020204" pitchFamily="34" charset="0"/>
              </a:endParaRPr>
            </a:p>
            <a:p>
              <a:endParaRPr lang="en-GB" sz="1200" b="1" dirty="0">
                <a:solidFill>
                  <a:schemeClr val="bg2">
                    <a:lumMod val="1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1201638" y="5406314"/>
              <a:ext cx="2251594" cy="646331"/>
            </a:xfrm>
            <a:prstGeom prst="rect">
              <a:avLst/>
            </a:prstGeom>
            <a:solidFill>
              <a:schemeClr val="bg1"/>
            </a:solidFill>
          </p:spPr>
          <p:txBody>
            <a:bodyPr wrap="square" rtlCol="0">
              <a:spAutoFit/>
            </a:bodyPr>
            <a:lstStyle/>
            <a:p>
              <a:r>
                <a:rPr lang="de-DE" sz="1200" b="1" dirty="0" smtClean="0">
                  <a:solidFill>
                    <a:schemeClr val="bg2">
                      <a:lumMod val="10000"/>
                    </a:schemeClr>
                  </a:solidFill>
                  <a:latin typeface="Arial" panose="020B0604020202020204" pitchFamily="34" charset="0"/>
                  <a:cs typeface="Arial" panose="020B0604020202020204" pitchFamily="34" charset="0"/>
                </a:rPr>
                <a:t>System zur Wasserversorgung und -reinigung</a:t>
              </a:r>
            </a:p>
          </p:txBody>
        </p:sp>
        <p:sp>
          <p:nvSpPr>
            <p:cNvPr id="12" name="Textfeld 11"/>
            <p:cNvSpPr txBox="1"/>
            <p:nvPr/>
          </p:nvSpPr>
          <p:spPr>
            <a:xfrm>
              <a:off x="4534204" y="1454340"/>
              <a:ext cx="2251594" cy="830997"/>
            </a:xfrm>
            <a:prstGeom prst="rect">
              <a:avLst/>
            </a:prstGeom>
            <a:solidFill>
              <a:schemeClr val="bg1"/>
            </a:solidFill>
          </p:spPr>
          <p:txBody>
            <a:bodyPr wrap="square" rtlCol="0">
              <a:spAutoFit/>
            </a:bodyPr>
            <a:lstStyle/>
            <a:p>
              <a:r>
                <a:rPr lang="de-DE" sz="1200" b="1" dirty="0" smtClean="0">
                  <a:solidFill>
                    <a:schemeClr val="bg2">
                      <a:lumMod val="10000"/>
                    </a:schemeClr>
                  </a:solidFill>
                  <a:latin typeface="Arial" panose="020B0604020202020204" pitchFamily="34" charset="0"/>
                  <a:cs typeface="Arial" panose="020B0604020202020204" pitchFamily="34" charset="0"/>
                </a:rPr>
                <a:t>Recyclingsystem für Nährstoffe und organische Abfälle</a:t>
              </a:r>
            </a:p>
            <a:p>
              <a:endParaRPr lang="de-DE" sz="1200" b="1" dirty="0" smtClean="0">
                <a:solidFill>
                  <a:schemeClr val="bg2">
                    <a:lumMod val="10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6114066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5"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Boden und Düngung</a:t>
            </a:r>
            <a:endParaRPr lang="de-DE" sz="2600" dirty="0"/>
          </a:p>
        </p:txBody>
      </p:sp>
      <p:sp>
        <p:nvSpPr>
          <p:cNvPr id="3" name="Textfeld 2"/>
          <p:cNvSpPr txBox="1"/>
          <p:nvPr/>
        </p:nvSpPr>
        <p:spPr>
          <a:xfrm>
            <a:off x="252886" y="1340768"/>
            <a:ext cx="8639594" cy="5016758"/>
          </a:xfrm>
          <a:prstGeom prst="rect">
            <a:avLst/>
          </a:prstGeom>
          <a:noFill/>
        </p:spPr>
        <p:txBody>
          <a:bodyPr wrap="square" rtlCol="0">
            <a:spAutoFit/>
          </a:bodyPr>
          <a:lstStyle/>
          <a:p>
            <a:r>
              <a:rPr lang="de-DE" sz="3200" b="1" dirty="0" smtClean="0">
                <a:latin typeface="Arial" panose="020B0604020202020204" pitchFamily="34" charset="0"/>
                <a:cs typeface="Arial" panose="020B0604020202020204" pitchFamily="34" charset="0"/>
              </a:rPr>
              <a:t>115 </a:t>
            </a:r>
            <a:r>
              <a:rPr lang="de-DE" dirty="0" smtClean="0">
                <a:latin typeface="Arial" panose="020B0604020202020204" pitchFamily="34" charset="0"/>
                <a:cs typeface="Arial" panose="020B0604020202020204" pitchFamily="34" charset="0"/>
              </a:rPr>
              <a:t>Millionen ha in der </a:t>
            </a:r>
            <a:r>
              <a:rPr lang="de-DE" dirty="0">
                <a:latin typeface="Arial" panose="020B0604020202020204" pitchFamily="34" charset="0"/>
                <a:cs typeface="Arial" panose="020B0604020202020204" pitchFamily="34" charset="0"/>
              </a:rPr>
              <a:t>EU </a:t>
            </a:r>
            <a:r>
              <a:rPr lang="de-DE" dirty="0" smtClean="0">
                <a:latin typeface="Arial" panose="020B0604020202020204" pitchFamily="34" charset="0"/>
                <a:cs typeface="Arial" panose="020B0604020202020204" pitchFamily="34" charset="0"/>
              </a:rPr>
              <a:t>sind von der Wassererosion/ 42 Millionen ha sind von der Winderosion betroffen</a:t>
            </a:r>
          </a:p>
          <a:p>
            <a:endParaRPr lang="de-DE" dirty="0">
              <a:latin typeface="Arial" panose="020B0604020202020204" pitchFamily="34" charset="0"/>
              <a:cs typeface="Arial" panose="020B0604020202020204" pitchFamily="34" charset="0"/>
            </a:endParaRPr>
          </a:p>
          <a:p>
            <a:r>
              <a:rPr lang="de-DE" sz="3600" b="1" dirty="0" smtClean="0">
                <a:latin typeface="Arial" panose="020B0604020202020204" pitchFamily="34" charset="0"/>
                <a:cs typeface="Arial" panose="020B0604020202020204" pitchFamily="34" charset="0"/>
              </a:rPr>
              <a:t>36%</a:t>
            </a:r>
            <a:r>
              <a:rPr lang="de-DE" dirty="0">
                <a:latin typeface="Arial" panose="020B0604020202020204" pitchFamily="34" charset="0"/>
                <a:cs typeface="Arial" panose="020B0604020202020204" pitchFamily="34" charset="0"/>
              </a:rPr>
              <a:t> </a:t>
            </a:r>
            <a:r>
              <a:rPr lang="de-DE"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europäischen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Böden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gelten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als</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anfällig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für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Verdichtungen</a:t>
            </a:r>
            <a:r>
              <a:rPr lang="en-US" dirty="0" smtClean="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45%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europäischen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Böden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haben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einen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niedrigen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oder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sehr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niedrigen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Anteil</a:t>
            </a:r>
            <a:r>
              <a:rPr lang="en-US" dirty="0" smtClean="0">
                <a:latin typeface="Arial" panose="020B0604020202020204" pitchFamily="34" charset="0"/>
                <a:cs typeface="Arial" panose="020B0604020202020204" pitchFamily="34" charset="0"/>
              </a:rPr>
              <a:t> an </a:t>
            </a:r>
            <a:r>
              <a:rPr lang="en-US" dirty="0" err="1" smtClean="0">
                <a:latin typeface="Arial" panose="020B0604020202020204" pitchFamily="34" charset="0"/>
                <a:cs typeface="Arial" panose="020B0604020202020204" pitchFamily="34" charset="0"/>
              </a:rPr>
              <a:t>organischer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Substanz</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a:t>
            </a:r>
            <a:r>
              <a:rPr lang="en-US" dirty="0" smtClean="0">
                <a:latin typeface="Arial" panose="020B0604020202020204" pitchFamily="34" charset="0"/>
                <a:cs typeface="Arial" panose="020B0604020202020204" pitchFamily="34" charset="0"/>
              </a:rPr>
              <a:t>Europa </a:t>
            </a:r>
            <a:r>
              <a:rPr lang="en-US" dirty="0" err="1" smtClean="0">
                <a:latin typeface="Arial" panose="020B0604020202020204" pitchFamily="34" charset="0"/>
                <a:cs typeface="Arial" panose="020B0604020202020204" pitchFamily="34" charset="0"/>
              </a:rPr>
              <a:t>sind</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etwa</a:t>
            </a:r>
            <a:r>
              <a:rPr lang="en-US" dirty="0" smtClean="0">
                <a:latin typeface="Arial" panose="020B0604020202020204" pitchFamily="34" charset="0"/>
                <a:cs typeface="Arial" panose="020B0604020202020204" pitchFamily="34" charset="0"/>
              </a:rPr>
              <a:t> </a:t>
            </a:r>
            <a:r>
              <a:rPr lang="en-US" sz="3600" b="1" dirty="0" smtClean="0">
                <a:latin typeface="Arial" panose="020B0604020202020204" pitchFamily="34" charset="0"/>
                <a:cs typeface="Arial" panose="020B0604020202020204" pitchFamily="34" charset="0"/>
              </a:rPr>
              <a:t>3.8</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Millionen</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ha </a:t>
            </a:r>
            <a:r>
              <a:rPr lang="en-US" dirty="0" smtClean="0">
                <a:latin typeface="Arial" panose="020B0604020202020204" pitchFamily="34" charset="0"/>
                <a:cs typeface="Arial" panose="020B0604020202020204" pitchFamily="34" charset="0"/>
              </a:rPr>
              <a:t>von </a:t>
            </a:r>
            <a:r>
              <a:rPr lang="en-US" dirty="0" err="1" smtClean="0">
                <a:latin typeface="Arial" panose="020B0604020202020204" pitchFamily="34" charset="0"/>
                <a:cs typeface="Arial" panose="020B0604020202020204" pitchFamily="34" charset="0"/>
              </a:rPr>
              <a:t>Versalzung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betroffen</a:t>
            </a:r>
            <a:r>
              <a:rPr lang="en-US" dirty="0" smtClean="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err="1" smtClean="0">
                <a:latin typeface="Arial" panose="020B0604020202020204" pitchFamily="34" charset="0"/>
                <a:cs typeface="Arial" panose="020B0604020202020204" pitchFamily="34" charset="0"/>
              </a:rPr>
              <a:t>Infrastruktur</a:t>
            </a:r>
            <a:r>
              <a:rPr lang="en-US" dirty="0" smtClean="0">
                <a:latin typeface="Arial" panose="020B0604020202020204" pitchFamily="34" charset="0"/>
                <a:cs typeface="Arial" panose="020B0604020202020204" pitchFamily="34" charset="0"/>
              </a:rPr>
              <a:t> hat </a:t>
            </a:r>
            <a:r>
              <a:rPr lang="en-US" dirty="0" err="1" smtClean="0">
                <a:latin typeface="Arial" panose="020B0604020202020204" pitchFamily="34" charset="0"/>
                <a:cs typeface="Arial" panose="020B0604020202020204" pitchFamily="34" charset="0"/>
              </a:rPr>
              <a:t>rund</a:t>
            </a:r>
            <a:r>
              <a:rPr lang="en-US" dirty="0" smtClean="0">
                <a:latin typeface="Arial" panose="020B0604020202020204" pitchFamily="34" charset="0"/>
                <a:cs typeface="Arial" panose="020B0604020202020204" pitchFamily="34" charset="0"/>
              </a:rPr>
              <a:t> </a:t>
            </a:r>
            <a:r>
              <a:rPr lang="en-US" sz="3600" b="1" dirty="0" smtClean="0">
                <a:latin typeface="Arial" panose="020B0604020202020204" pitchFamily="34" charset="0"/>
                <a:cs typeface="Arial" panose="020B0604020202020204" pitchFamily="34" charset="0"/>
              </a:rPr>
              <a:t>9 </a:t>
            </a:r>
            <a:r>
              <a:rPr lang="en-US" sz="3600"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Gesamtfläche</a:t>
            </a:r>
            <a:r>
              <a:rPr lang="en-US" dirty="0" smtClean="0">
                <a:latin typeface="Arial" panose="020B0604020202020204" pitchFamily="34" charset="0"/>
                <a:cs typeface="Arial" panose="020B0604020202020204" pitchFamily="34" charset="0"/>
              </a:rPr>
              <a:t> der EU-</a:t>
            </a:r>
            <a:r>
              <a:rPr lang="en-US" dirty="0" err="1" smtClean="0">
                <a:latin typeface="Arial" panose="020B0604020202020204" pitchFamily="34" charset="0"/>
                <a:cs typeface="Arial" panose="020B0604020202020204" pitchFamily="34" charset="0"/>
              </a:rPr>
              <a:t>Mitgliedstaaten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versiegelt</a:t>
            </a:r>
            <a:endParaRPr lang="de-DE" dirty="0" smtClean="0">
              <a:latin typeface="Arial" panose="020B0604020202020204" pitchFamily="34" charset="0"/>
              <a:cs typeface="Arial" panose="020B0604020202020204" pitchFamily="34" charset="0"/>
            </a:endParaRPr>
          </a:p>
          <a:p>
            <a:endParaRPr lang="de-DE" dirty="0"/>
          </a:p>
          <a:p>
            <a:endParaRPr lang="de-DE" dirty="0"/>
          </a:p>
        </p:txBody>
      </p:sp>
    </p:spTree>
    <p:extLst>
      <p:ext uri="{BB962C8B-B14F-4D97-AF65-F5344CB8AC3E}">
        <p14:creationId xmlns:p14="http://schemas.microsoft.com/office/powerpoint/2010/main" val="42657269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fontScale="925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Stickstoffbilanzen und Nährstoffgrenzen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71361"/>
            <a:ext cx="6768752" cy="4432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323528" y="6104230"/>
            <a:ext cx="8568952" cy="338554"/>
          </a:xfrm>
          <a:prstGeom prst="rect">
            <a:avLst/>
          </a:prstGeom>
          <a:noFill/>
        </p:spPr>
        <p:txBody>
          <a:bodyPr wrap="square" rtlCol="0">
            <a:spAutoFit/>
          </a:bodyPr>
          <a:lstStyle/>
          <a:p>
            <a:r>
              <a:rPr lang="de-DE" sz="800" dirty="0" smtClean="0"/>
              <a:t>SOURCE: </a:t>
            </a:r>
            <a:r>
              <a:rPr lang="de-DE" sz="800" dirty="0" smtClean="0">
                <a:hlinkClick r:id="rId4"/>
              </a:rPr>
              <a:t>https</a:t>
            </a:r>
            <a:r>
              <a:rPr lang="de-DE" sz="800" dirty="0">
                <a:hlinkClick r:id="rId4"/>
              </a:rPr>
              <a:t>://ec.europa.eu/eurostat/statistics-explained/index.php?title=File:Estimated_mineral_fertiliser_consumption_by_agriculture,_EU-28,_2006-2015_(million_tonnes_of_nutrient).</a:t>
            </a:r>
            <a:r>
              <a:rPr lang="de-DE" sz="800" dirty="0" smtClean="0">
                <a:hlinkClick r:id="rId4"/>
              </a:rPr>
              <a:t>png#file</a:t>
            </a:r>
            <a:r>
              <a:rPr lang="de-DE" sz="800" dirty="0" smtClean="0"/>
              <a:t>; </a:t>
            </a:r>
            <a:r>
              <a:rPr lang="de-DE" sz="800" dirty="0" err="1" smtClean="0"/>
              <a:t>translated</a:t>
            </a:r>
            <a:r>
              <a:rPr lang="de-DE" sz="800" dirty="0" smtClean="0"/>
              <a:t> </a:t>
            </a:r>
            <a:r>
              <a:rPr lang="de-DE" sz="800" dirty="0" err="1" smtClean="0"/>
              <a:t>by</a:t>
            </a:r>
            <a:r>
              <a:rPr lang="de-DE" sz="800" dirty="0" smtClean="0"/>
              <a:t> LCF</a:t>
            </a:r>
            <a:endParaRPr lang="de-DE" sz="800" dirty="0"/>
          </a:p>
        </p:txBody>
      </p:sp>
      <p:sp>
        <p:nvSpPr>
          <p:cNvPr id="4" name="Textfeld 3"/>
          <p:cNvSpPr txBox="1"/>
          <p:nvPr/>
        </p:nvSpPr>
        <p:spPr>
          <a:xfrm>
            <a:off x="1187624" y="1690471"/>
            <a:ext cx="6768752" cy="1200329"/>
          </a:xfrm>
          <a:prstGeom prst="rect">
            <a:avLst/>
          </a:prstGeom>
          <a:solidFill>
            <a:schemeClr val="bg1"/>
          </a:solidFill>
        </p:spPr>
        <p:txBody>
          <a:bodyPr wrap="square" rtlCol="0">
            <a:spAutoFit/>
          </a:bodyPr>
          <a:lstStyle/>
          <a:p>
            <a:r>
              <a:rPr lang="de-DE" b="1" dirty="0" smtClean="0">
                <a:solidFill>
                  <a:srgbClr val="0070C0"/>
                </a:solidFill>
                <a:latin typeface="Arial" panose="020B0604020202020204" pitchFamily="34" charset="0"/>
                <a:cs typeface="Arial" panose="020B0604020202020204" pitchFamily="34" charset="0"/>
              </a:rPr>
              <a:t>Datei: Geschätzter Mineraldüngerverbrauch der Landwirtschaft, EU-28, 2006-2015 (Millionen Tonnen Nährstoff).png</a:t>
            </a:r>
          </a:p>
          <a:p>
            <a:endParaRPr lang="en-GB" b="1" dirty="0">
              <a:solidFill>
                <a:srgbClr val="0070C0"/>
              </a:solidFill>
              <a:latin typeface="Arial" panose="020B0604020202020204" pitchFamily="34" charset="0"/>
              <a:cs typeface="Arial" panose="020B0604020202020204" pitchFamily="34" charset="0"/>
            </a:endParaRPr>
          </a:p>
        </p:txBody>
      </p:sp>
      <p:sp>
        <p:nvSpPr>
          <p:cNvPr id="5" name="Textfeld 4"/>
          <p:cNvSpPr txBox="1"/>
          <p:nvPr/>
        </p:nvSpPr>
        <p:spPr>
          <a:xfrm>
            <a:off x="3826092" y="5872654"/>
            <a:ext cx="529884" cy="180425"/>
          </a:xfrm>
          <a:prstGeom prst="rect">
            <a:avLst/>
          </a:prstGeom>
          <a:solidFill>
            <a:schemeClr val="bg1"/>
          </a:solidFill>
        </p:spPr>
        <p:txBody>
          <a:bodyPr wrap="square" lIns="36000" tIns="36000" rIns="36000" bIns="36000" rtlCol="0">
            <a:spAutoFit/>
          </a:bodyPr>
          <a:lstStyle/>
          <a:p>
            <a:r>
              <a:rPr lang="de-DE" sz="700" b="1" dirty="0" smtClean="0">
                <a:solidFill>
                  <a:schemeClr val="bg2">
                    <a:lumMod val="10000"/>
                  </a:schemeClr>
                </a:solidFill>
                <a:latin typeface="Arial" panose="020B0604020202020204" pitchFamily="34" charset="0"/>
                <a:cs typeface="Arial" panose="020B0604020202020204" pitchFamily="34" charset="0"/>
              </a:rPr>
              <a:t>Stickstoff</a:t>
            </a:r>
            <a:endParaRPr lang="en-GB" sz="700" b="1" dirty="0">
              <a:solidFill>
                <a:schemeClr val="bg2">
                  <a:lumMod val="10000"/>
                </a:schemeClr>
              </a:solidFill>
              <a:latin typeface="Arial" panose="020B0604020202020204" pitchFamily="34" charset="0"/>
              <a:cs typeface="Arial" panose="020B0604020202020204" pitchFamily="34" charset="0"/>
            </a:endParaRPr>
          </a:p>
        </p:txBody>
      </p:sp>
      <p:sp>
        <p:nvSpPr>
          <p:cNvPr id="9" name="Textfeld 8"/>
          <p:cNvSpPr txBox="1"/>
          <p:nvPr/>
        </p:nvSpPr>
        <p:spPr>
          <a:xfrm>
            <a:off x="4455692" y="5862847"/>
            <a:ext cx="980404" cy="180425"/>
          </a:xfrm>
          <a:prstGeom prst="rect">
            <a:avLst/>
          </a:prstGeom>
          <a:solidFill>
            <a:schemeClr val="bg1"/>
          </a:solidFill>
        </p:spPr>
        <p:txBody>
          <a:bodyPr wrap="square" lIns="36000" tIns="36000" rIns="36000" bIns="36000" rtlCol="0">
            <a:spAutoFit/>
          </a:bodyPr>
          <a:lstStyle/>
          <a:p>
            <a:r>
              <a:rPr lang="de-DE" sz="700" b="1" dirty="0" smtClean="0">
                <a:solidFill>
                  <a:schemeClr val="bg2">
                    <a:lumMod val="10000"/>
                  </a:schemeClr>
                </a:solidFill>
                <a:latin typeface="Arial" panose="020B0604020202020204" pitchFamily="34" charset="0"/>
                <a:cs typeface="Arial" panose="020B0604020202020204" pitchFamily="34" charset="0"/>
              </a:rPr>
              <a:t>Phosphor</a:t>
            </a:r>
            <a:endParaRPr lang="de-DE" sz="700" b="1"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204479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p:nvPr/>
        </p:nvPicPr>
        <p:blipFill rotWithShape="1">
          <a:blip r:embed="rId3"/>
          <a:srcRect l="6283" t="15873" r="25430" b="5056"/>
          <a:stretch/>
        </p:blipFill>
        <p:spPr bwMode="auto">
          <a:xfrm>
            <a:off x="539552" y="2204864"/>
            <a:ext cx="8283652" cy="3957919"/>
          </a:xfrm>
          <a:prstGeom prst="rect">
            <a:avLst/>
          </a:prstGeom>
          <a:ln>
            <a:noFill/>
          </a:ln>
          <a:extLst>
            <a:ext uri="{53640926-AAD7-44d8-BBD7-CCE9431645EC}">
              <a14:shadowObscured xmlns:a14="http://schemas.microsoft.com/office/drawing/2010/main"/>
            </a:ext>
          </a:extLst>
        </p:spPr>
      </p:pic>
      <p:sp>
        <p:nvSpPr>
          <p:cNvPr id="7" name="Foliennummernplatzhalter 6"/>
          <p:cNvSpPr>
            <a:spLocks noGrp="1"/>
          </p:cNvSpPr>
          <p:nvPr>
            <p:ph type="sldNum" sz="quarter" idx="12"/>
          </p:nvPr>
        </p:nvSpPr>
        <p:spPr/>
        <p:txBody>
          <a:bodyPr/>
          <a:lstStyle/>
          <a:p>
            <a:fld id="{94C51DEF-A0F2-436A-B446-D206BED377C1}" type="slidenum">
              <a:rPr lang="de-DE" smtClean="0"/>
              <a:t>6</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fontScale="925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Stickstoffbilanzen und Nährstoffgrenzen </a:t>
            </a:r>
          </a:p>
        </p:txBody>
      </p:sp>
      <p:sp>
        <p:nvSpPr>
          <p:cNvPr id="5" name="Textfeld 4"/>
          <p:cNvSpPr txBox="1"/>
          <p:nvPr/>
        </p:nvSpPr>
        <p:spPr>
          <a:xfrm>
            <a:off x="266741" y="1685920"/>
            <a:ext cx="1947908" cy="492443"/>
          </a:xfrm>
          <a:prstGeom prst="rect">
            <a:avLst/>
          </a:prstGeom>
          <a:noFill/>
        </p:spPr>
        <p:txBody>
          <a:bodyPr wrap="square" rtlCol="0">
            <a:spAutoFit/>
          </a:bodyPr>
          <a:lstStyle/>
          <a:p>
            <a:pPr lvl="0"/>
            <a:r>
              <a:rPr lang="en-US" sz="2600" dirty="0" smtClean="0">
                <a:solidFill>
                  <a:schemeClr val="bg2">
                    <a:lumMod val="25000"/>
                  </a:schemeClr>
                </a:solidFill>
                <a:latin typeface="Arial" panose="020B0604020202020204" pitchFamily="34" charset="0"/>
                <a:cs typeface="Arial" panose="020B0604020202020204" pitchFamily="34" charset="0"/>
              </a:rPr>
              <a:t>Status Quo</a:t>
            </a:r>
          </a:p>
        </p:txBody>
      </p:sp>
      <p:sp>
        <p:nvSpPr>
          <p:cNvPr id="2" name="Textfeld 1"/>
          <p:cNvSpPr txBox="1"/>
          <p:nvPr/>
        </p:nvSpPr>
        <p:spPr>
          <a:xfrm>
            <a:off x="585984" y="2276872"/>
            <a:ext cx="3816424" cy="230832"/>
          </a:xfrm>
          <a:prstGeom prst="rect">
            <a:avLst/>
          </a:prstGeom>
          <a:solidFill>
            <a:schemeClr val="bg1"/>
          </a:solidFill>
        </p:spPr>
        <p:txBody>
          <a:bodyPr wrap="square" rtlCol="0">
            <a:spAutoFit/>
          </a:bodyPr>
          <a:lstStyle/>
          <a:p>
            <a:r>
              <a:rPr lang="de-DE" sz="900" b="1" dirty="0" err="1" smtClean="0">
                <a:solidFill>
                  <a:schemeClr val="bg2">
                    <a:lumMod val="10000"/>
                  </a:schemeClr>
                </a:solidFill>
                <a:latin typeface="Arial" panose="020B0604020202020204" pitchFamily="34" charset="0"/>
                <a:cs typeface="Arial" panose="020B0604020202020204" pitchFamily="34" charset="0"/>
              </a:rPr>
              <a:t>Stickstoffüberschuß</a:t>
            </a:r>
            <a:r>
              <a:rPr lang="de-DE" sz="900" b="1" dirty="0" smtClean="0">
                <a:solidFill>
                  <a:schemeClr val="bg2">
                    <a:lumMod val="10000"/>
                  </a:schemeClr>
                </a:solidFill>
                <a:latin typeface="Arial" panose="020B0604020202020204" pitchFamily="34" charset="0"/>
                <a:cs typeface="Arial" panose="020B0604020202020204" pitchFamily="34" charset="0"/>
              </a:rPr>
              <a:t> der nationalen Hoftorbilanzen *</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3040650" y="5658962"/>
            <a:ext cx="936104" cy="184666"/>
          </a:xfrm>
          <a:prstGeom prst="rect">
            <a:avLst/>
          </a:prstGeom>
          <a:solidFill>
            <a:schemeClr val="bg1"/>
          </a:solidFill>
        </p:spPr>
        <p:txBody>
          <a:bodyPr wrap="square" rtlCol="0">
            <a:spAutoFit/>
          </a:bodyPr>
          <a:lstStyle/>
          <a:p>
            <a:r>
              <a:rPr lang="de-DE" sz="600" b="1" dirty="0" smtClean="0">
                <a:solidFill>
                  <a:schemeClr val="bg2">
                    <a:lumMod val="10000"/>
                  </a:schemeClr>
                </a:solidFill>
                <a:latin typeface="Arial" panose="020B0604020202020204" pitchFamily="34" charset="0"/>
                <a:cs typeface="Arial" panose="020B0604020202020204" pitchFamily="34" charset="0"/>
              </a:rPr>
              <a:t>Jahreswerte</a:t>
            </a:r>
            <a:endParaRPr lang="en-GB" sz="600" b="1" dirty="0">
              <a:solidFill>
                <a:schemeClr val="bg2">
                  <a:lumMod val="10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5672976" y="5658962"/>
            <a:ext cx="1152128" cy="184666"/>
          </a:xfrm>
          <a:prstGeom prst="rect">
            <a:avLst/>
          </a:prstGeom>
          <a:solidFill>
            <a:schemeClr val="bg1"/>
          </a:solidFill>
        </p:spPr>
        <p:txBody>
          <a:bodyPr wrap="square" rtlCol="0">
            <a:spAutoFit/>
          </a:bodyPr>
          <a:lstStyle/>
          <a:p>
            <a:r>
              <a:rPr lang="de-DE" sz="600" b="1" dirty="0" smtClean="0">
                <a:solidFill>
                  <a:schemeClr val="bg2">
                    <a:lumMod val="10000"/>
                  </a:schemeClr>
                </a:solidFill>
                <a:latin typeface="Arial" panose="020B0604020202020204" pitchFamily="34" charset="0"/>
                <a:cs typeface="Arial" panose="020B0604020202020204" pitchFamily="34" charset="0"/>
              </a:rPr>
              <a:t>5-Jahres Durchschnitt</a:t>
            </a:r>
            <a:endParaRPr lang="en-GB" sz="600" b="1" dirty="0">
              <a:solidFill>
                <a:schemeClr val="bg2">
                  <a:lumMod val="10000"/>
                </a:schemeClr>
              </a:solidFill>
              <a:latin typeface="Arial" panose="020B0604020202020204" pitchFamily="34" charset="0"/>
              <a:cs typeface="Arial" panose="020B0604020202020204" pitchFamily="34" charset="0"/>
            </a:endParaRPr>
          </a:p>
        </p:txBody>
      </p:sp>
      <p:sp>
        <p:nvSpPr>
          <p:cNvPr id="4" name="Rechteck 3"/>
          <p:cNvSpPr/>
          <p:nvPr/>
        </p:nvSpPr>
        <p:spPr>
          <a:xfrm>
            <a:off x="7835914" y="6131610"/>
            <a:ext cx="998991" cy="215444"/>
          </a:xfrm>
          <a:prstGeom prst="rect">
            <a:avLst/>
          </a:prstGeom>
        </p:spPr>
        <p:txBody>
          <a:bodyPr wrap="none">
            <a:spAutoFit/>
          </a:bodyPr>
          <a:lstStyle/>
          <a:p>
            <a:r>
              <a:rPr lang="de-DE" sz="800" dirty="0" err="1" smtClean="0">
                <a:solidFill>
                  <a:schemeClr val="bg1">
                    <a:lumMod val="50000"/>
                  </a:schemeClr>
                </a:solidFill>
                <a:latin typeface="Arial" panose="020B0604020202020204" pitchFamily="34" charset="0"/>
                <a:cs typeface="Arial" panose="020B0604020202020204" pitchFamily="34" charset="0"/>
              </a:rPr>
              <a:t>translated</a:t>
            </a:r>
            <a:r>
              <a:rPr lang="de-DE" sz="800" dirty="0" smtClean="0">
                <a:solidFill>
                  <a:schemeClr val="bg1">
                    <a:lumMod val="50000"/>
                  </a:schemeClr>
                </a:solidFill>
                <a:latin typeface="Arial" panose="020B0604020202020204" pitchFamily="34" charset="0"/>
                <a:cs typeface="Arial" panose="020B0604020202020204" pitchFamily="34" charset="0"/>
              </a:rPr>
              <a:t> </a:t>
            </a:r>
            <a:r>
              <a:rPr lang="de-DE" sz="800" dirty="0" err="1">
                <a:solidFill>
                  <a:schemeClr val="bg1">
                    <a:lumMod val="50000"/>
                  </a:schemeClr>
                </a:solidFill>
                <a:latin typeface="Arial" panose="020B0604020202020204" pitchFamily="34" charset="0"/>
                <a:cs typeface="Arial" panose="020B0604020202020204" pitchFamily="34" charset="0"/>
              </a:rPr>
              <a:t>by</a:t>
            </a:r>
            <a:r>
              <a:rPr lang="de-DE" sz="800" dirty="0">
                <a:solidFill>
                  <a:schemeClr val="bg1">
                    <a:lumMod val="50000"/>
                  </a:schemeClr>
                </a:solidFill>
                <a:latin typeface="Arial" panose="020B0604020202020204" pitchFamily="34" charset="0"/>
                <a:cs typeface="Arial" panose="020B0604020202020204" pitchFamily="34" charset="0"/>
              </a:rPr>
              <a:t> LCF</a:t>
            </a:r>
          </a:p>
        </p:txBody>
      </p:sp>
    </p:spTree>
    <p:extLst>
      <p:ext uri="{BB962C8B-B14F-4D97-AF65-F5344CB8AC3E}">
        <p14:creationId xmlns:p14="http://schemas.microsoft.com/office/powerpoint/2010/main" val="36001798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7</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EU Nitratrichtlinie</a:t>
            </a:r>
          </a:p>
        </p:txBody>
      </p:sp>
      <p:sp>
        <p:nvSpPr>
          <p:cNvPr id="9" name="Textfeld 8"/>
          <p:cNvSpPr txBox="1"/>
          <p:nvPr/>
        </p:nvSpPr>
        <p:spPr>
          <a:xfrm>
            <a:off x="2771800" y="6165884"/>
            <a:ext cx="4325223" cy="215444"/>
          </a:xfrm>
          <a:prstGeom prst="rect">
            <a:avLst/>
          </a:prstGeom>
          <a:noFill/>
        </p:spPr>
        <p:txBody>
          <a:bodyPr wrap="none" rtlCol="0">
            <a:spAutoFit/>
          </a:bodyPr>
          <a:lstStyle/>
          <a:p>
            <a:r>
              <a:rPr lang="de-DE" sz="800" dirty="0" smtClean="0"/>
              <a:t>SOURCE</a:t>
            </a:r>
            <a:r>
              <a:rPr lang="de-DE" sz="800" dirty="0"/>
              <a:t>: </a:t>
            </a:r>
            <a:r>
              <a:rPr lang="de-DE" sz="800" dirty="0">
                <a:hlinkClick r:id="rId3"/>
              </a:rPr>
              <a:t>http://</a:t>
            </a:r>
            <a:r>
              <a:rPr lang="de-DE" sz="800" dirty="0" smtClean="0">
                <a:hlinkClick r:id="rId3"/>
              </a:rPr>
              <a:t>ec.europa.eu/environment/water/water-nitrates/index_en.html</a:t>
            </a:r>
            <a:r>
              <a:rPr lang="de-DE" sz="800" dirty="0" smtClean="0"/>
              <a:t>; </a:t>
            </a:r>
            <a:r>
              <a:rPr lang="de-DE" sz="800" dirty="0" err="1" smtClean="0"/>
              <a:t>translated</a:t>
            </a:r>
            <a:r>
              <a:rPr lang="de-DE" sz="800" dirty="0" smtClean="0"/>
              <a:t> </a:t>
            </a:r>
            <a:r>
              <a:rPr lang="de-DE" sz="800" dirty="0" err="1" smtClean="0"/>
              <a:t>by</a:t>
            </a:r>
            <a:r>
              <a:rPr lang="de-DE" sz="800" dirty="0" smtClean="0"/>
              <a:t> LCF</a:t>
            </a:r>
            <a:endParaRPr lang="de-DE" sz="800" dirty="0"/>
          </a:p>
        </p:txBody>
      </p:sp>
      <p:grpSp>
        <p:nvGrpSpPr>
          <p:cNvPr id="16" name="Gruppieren 15"/>
          <p:cNvGrpSpPr/>
          <p:nvPr/>
        </p:nvGrpSpPr>
        <p:grpSpPr>
          <a:xfrm>
            <a:off x="1547664" y="1653149"/>
            <a:ext cx="6480720" cy="4460688"/>
            <a:chOff x="1547664" y="1653149"/>
            <a:chExt cx="6480720" cy="4460688"/>
          </a:xfrm>
        </p:grpSpPr>
        <p:pic>
          <p:nvPicPr>
            <p:cNvPr id="2050" name="Picture 2" descr="http://ec.europa.eu/environment/water/water-nitrates/images/nitrates_directive_infographi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1653149"/>
              <a:ext cx="6480720" cy="4460688"/>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3107364" y="1672331"/>
              <a:ext cx="3528392" cy="261610"/>
            </a:xfrm>
            <a:prstGeom prst="rect">
              <a:avLst/>
            </a:prstGeom>
            <a:solidFill>
              <a:srgbClr val="E7F6FF"/>
            </a:solidFill>
          </p:spPr>
          <p:txBody>
            <a:bodyPr wrap="square" rtlCol="0">
              <a:spAutoFit/>
            </a:bodyPr>
            <a:lstStyle/>
            <a:p>
              <a:pPr algn="ctr"/>
              <a:r>
                <a:rPr lang="de-DE" sz="1100" dirty="0" smtClean="0">
                  <a:solidFill>
                    <a:srgbClr val="002060"/>
                  </a:solidFill>
                  <a:latin typeface="Arial" panose="020B0604020202020204" pitchFamily="34" charset="0"/>
                  <a:cs typeface="Arial" panose="020B0604020202020204" pitchFamily="34" charset="0"/>
                </a:rPr>
                <a:t>Die Nitratrichtlinie auf den Punkt gebracht</a:t>
              </a:r>
              <a:endParaRPr lang="en-GB" sz="1100" dirty="0">
                <a:solidFill>
                  <a:srgbClr val="002060"/>
                </a:solidFill>
                <a:latin typeface="Arial" panose="020B0604020202020204" pitchFamily="34" charset="0"/>
                <a:cs typeface="Arial" panose="020B0604020202020204" pitchFamily="34" charset="0"/>
              </a:endParaRPr>
            </a:p>
          </p:txBody>
        </p:sp>
        <p:sp>
          <p:nvSpPr>
            <p:cNvPr id="8" name="Textfeld 7"/>
            <p:cNvSpPr txBox="1"/>
            <p:nvPr/>
          </p:nvSpPr>
          <p:spPr>
            <a:xfrm>
              <a:off x="2411760" y="2204864"/>
              <a:ext cx="1440160" cy="738664"/>
            </a:xfrm>
            <a:prstGeom prst="rect">
              <a:avLst/>
            </a:prstGeom>
            <a:solidFill>
              <a:srgbClr val="E7F6FF"/>
            </a:solidFill>
          </p:spPr>
          <p:txBody>
            <a:bodyPr wrap="square" rtlCol="0">
              <a:spAutoFit/>
            </a:bodyPr>
            <a:lstStyle/>
            <a:p>
              <a:r>
                <a:rPr lang="de-DE" sz="700" dirty="0">
                  <a:solidFill>
                    <a:srgbClr val="002060"/>
                  </a:solidFill>
                  <a:latin typeface="Arial" panose="020B0604020202020204" pitchFamily="34" charset="0"/>
                  <a:cs typeface="Arial" panose="020B0604020202020204" pitchFamily="34" charset="0"/>
                </a:rPr>
                <a:t>Stickstoff ist ein </a:t>
              </a:r>
              <a:r>
                <a:rPr lang="de-DE" sz="700" dirty="0" smtClean="0">
                  <a:solidFill>
                    <a:srgbClr val="002060"/>
                  </a:solidFill>
                  <a:latin typeface="Arial" panose="020B0604020202020204" pitchFamily="34" charset="0"/>
                  <a:cs typeface="Arial" panose="020B0604020202020204" pitchFamily="34" charset="0"/>
                </a:rPr>
                <a:t>lebens-wichtiger </a:t>
              </a:r>
              <a:r>
                <a:rPr lang="de-DE" sz="700" dirty="0">
                  <a:solidFill>
                    <a:srgbClr val="002060"/>
                  </a:solidFill>
                  <a:latin typeface="Arial" panose="020B0604020202020204" pitchFamily="34" charset="0"/>
                  <a:cs typeface="Arial" panose="020B0604020202020204" pitchFamily="34" charset="0"/>
                </a:rPr>
                <a:t>Nährstoff, der Pflanzen und Pflanzen hilft zu wachsen, aber hohe Konzentrationen sind schädlich für Mensch und Natur.</a:t>
              </a:r>
              <a:endParaRPr lang="en-GB" sz="700" dirty="0">
                <a:solidFill>
                  <a:srgbClr val="002060"/>
                </a:solidFill>
                <a:latin typeface="Arial" panose="020B0604020202020204" pitchFamily="34" charset="0"/>
                <a:cs typeface="Arial" panose="020B0604020202020204" pitchFamily="34" charset="0"/>
              </a:endParaRPr>
            </a:p>
          </p:txBody>
        </p:sp>
        <p:sp>
          <p:nvSpPr>
            <p:cNvPr id="10" name="Textfeld 9"/>
            <p:cNvSpPr txBox="1"/>
            <p:nvPr/>
          </p:nvSpPr>
          <p:spPr>
            <a:xfrm>
              <a:off x="4628894" y="2204864"/>
              <a:ext cx="1440160" cy="738664"/>
            </a:xfrm>
            <a:prstGeom prst="rect">
              <a:avLst/>
            </a:prstGeom>
            <a:solidFill>
              <a:srgbClr val="E7F6FF"/>
            </a:solidFill>
          </p:spPr>
          <p:txBody>
            <a:bodyPr wrap="square" rtlCol="0">
              <a:spAutoFit/>
            </a:bodyPr>
            <a:lstStyle/>
            <a:p>
              <a:r>
                <a:rPr lang="de-DE" sz="700" dirty="0" smtClean="0">
                  <a:solidFill>
                    <a:srgbClr val="002060"/>
                  </a:solidFill>
                  <a:latin typeface="Arial" panose="020B0604020202020204" pitchFamily="34" charset="0"/>
                  <a:cs typeface="Arial" panose="020B0604020202020204" pitchFamily="34" charset="0"/>
                </a:rPr>
                <a:t>Reines, sauberes Wasser ist für die menschliche Gesundheit und für die natürlichen Öko-systeme von entscheidender Bedeutung.</a:t>
              </a:r>
            </a:p>
            <a:p>
              <a:endParaRPr lang="en-GB" sz="700" dirty="0">
                <a:solidFill>
                  <a:srgbClr val="002060"/>
                </a:solidFill>
                <a:latin typeface="Arial" panose="020B0604020202020204" pitchFamily="34" charset="0"/>
                <a:cs typeface="Arial" panose="020B0604020202020204" pitchFamily="34" charset="0"/>
              </a:endParaRPr>
            </a:p>
          </p:txBody>
        </p:sp>
        <p:sp>
          <p:nvSpPr>
            <p:cNvPr id="11" name="Textfeld 10"/>
            <p:cNvSpPr txBox="1"/>
            <p:nvPr/>
          </p:nvSpPr>
          <p:spPr>
            <a:xfrm>
              <a:off x="6632524" y="2204864"/>
              <a:ext cx="1395860" cy="738664"/>
            </a:xfrm>
            <a:prstGeom prst="rect">
              <a:avLst/>
            </a:prstGeom>
            <a:solidFill>
              <a:srgbClr val="E7F6FF"/>
            </a:solidFill>
          </p:spPr>
          <p:txBody>
            <a:bodyPr wrap="square" rtlCol="0">
              <a:spAutoFit/>
            </a:bodyPr>
            <a:lstStyle/>
            <a:p>
              <a:r>
                <a:rPr lang="de-DE" sz="700" dirty="0" smtClean="0">
                  <a:solidFill>
                    <a:srgbClr val="002060"/>
                  </a:solidFill>
                  <a:latin typeface="Arial" panose="020B0604020202020204" pitchFamily="34" charset="0"/>
                  <a:cs typeface="Arial" panose="020B0604020202020204" pitchFamily="34" charset="0"/>
                </a:rPr>
                <a:t>Die Freisetzung von Stickstoff aus landwirtschaftlichen Quellen ist eine der Hauptursachen für die Wasserverschmutzung in Europa.</a:t>
              </a:r>
              <a:endParaRPr lang="en-GB" sz="700" dirty="0">
                <a:solidFill>
                  <a:srgbClr val="002060"/>
                </a:solidFill>
                <a:latin typeface="Arial" panose="020B0604020202020204" pitchFamily="34" charset="0"/>
                <a:cs typeface="Arial" panose="020B0604020202020204" pitchFamily="34" charset="0"/>
              </a:endParaRPr>
            </a:p>
          </p:txBody>
        </p:sp>
        <p:sp>
          <p:nvSpPr>
            <p:cNvPr id="12" name="Textfeld 11"/>
            <p:cNvSpPr txBox="1"/>
            <p:nvPr/>
          </p:nvSpPr>
          <p:spPr>
            <a:xfrm>
              <a:off x="2684678" y="3125854"/>
              <a:ext cx="4256029" cy="307777"/>
            </a:xfrm>
            <a:prstGeom prst="rect">
              <a:avLst/>
            </a:prstGeom>
            <a:solidFill>
              <a:srgbClr val="E7F6FF"/>
            </a:solidFill>
            <a:ln>
              <a:noFill/>
            </a:ln>
          </p:spPr>
          <p:txBody>
            <a:bodyPr wrap="square" rtlCol="0">
              <a:spAutoFit/>
            </a:bodyPr>
            <a:lstStyle/>
            <a:p>
              <a:r>
                <a:rPr lang="de-DE" sz="700" dirty="0" smtClean="0">
                  <a:solidFill>
                    <a:schemeClr val="bg1">
                      <a:lumMod val="50000"/>
                    </a:schemeClr>
                  </a:solidFill>
                  <a:latin typeface="Arial" panose="020B0604020202020204" pitchFamily="34" charset="0"/>
                  <a:cs typeface="Arial" panose="020B0604020202020204" pitchFamily="34" charset="0"/>
                </a:rPr>
                <a:t>Die EU will die Wasserverschmutzung durch Nitrate in der Landwirtschaft verringern und legt Maßnahmen fest, die die EU-Länder ergreifen müssen. </a:t>
              </a:r>
              <a:endParaRPr lang="en-GB" sz="700" dirty="0">
                <a:solidFill>
                  <a:schemeClr val="bg1">
                    <a:lumMod val="50000"/>
                  </a:schemeClr>
                </a:solidFill>
                <a:latin typeface="Arial" panose="020B0604020202020204" pitchFamily="34" charset="0"/>
                <a:cs typeface="Arial" panose="020B0604020202020204" pitchFamily="34" charset="0"/>
              </a:endParaRPr>
            </a:p>
          </p:txBody>
        </p:sp>
        <p:sp>
          <p:nvSpPr>
            <p:cNvPr id="13" name="Textfeld 12"/>
            <p:cNvSpPr txBox="1"/>
            <p:nvPr/>
          </p:nvSpPr>
          <p:spPr>
            <a:xfrm>
              <a:off x="2195736" y="3799430"/>
              <a:ext cx="1545699" cy="307777"/>
            </a:xfrm>
            <a:prstGeom prst="rect">
              <a:avLst/>
            </a:prstGeom>
            <a:solidFill>
              <a:srgbClr val="E7F6FF"/>
            </a:solidFill>
            <a:ln>
              <a:noFill/>
            </a:ln>
          </p:spPr>
          <p:txBody>
            <a:bodyPr wrap="square" rtlCol="0">
              <a:spAutoFit/>
            </a:bodyPr>
            <a:lstStyle/>
            <a:p>
              <a:r>
                <a:rPr lang="de-DE" sz="700" dirty="0" smtClean="0">
                  <a:solidFill>
                    <a:schemeClr val="bg1">
                      <a:lumMod val="50000"/>
                    </a:schemeClr>
                  </a:solidFill>
                  <a:latin typeface="Arial" panose="020B0604020202020204" pitchFamily="34" charset="0"/>
                  <a:cs typeface="Arial" panose="020B0604020202020204" pitchFamily="34" charset="0"/>
                </a:rPr>
                <a:t>Überwachung von Gewässer im Hinblick </a:t>
              </a:r>
              <a:r>
                <a:rPr lang="de-DE" sz="700" dirty="0">
                  <a:solidFill>
                    <a:schemeClr val="bg1">
                      <a:lumMod val="50000"/>
                    </a:schemeClr>
                  </a:solidFill>
                  <a:latin typeface="Arial" panose="020B0604020202020204" pitchFamily="34" charset="0"/>
                  <a:cs typeface="Arial" panose="020B0604020202020204" pitchFamily="34" charset="0"/>
                </a:rPr>
                <a:t>auf Nitratkonzentrationen</a:t>
              </a:r>
              <a:endParaRPr lang="en-GB" sz="700" dirty="0">
                <a:solidFill>
                  <a:schemeClr val="bg1">
                    <a:lumMod val="50000"/>
                  </a:schemeClr>
                </a:solidFill>
                <a:latin typeface="Arial" panose="020B0604020202020204" pitchFamily="34" charset="0"/>
                <a:cs typeface="Arial" panose="020B0604020202020204" pitchFamily="34" charset="0"/>
              </a:endParaRPr>
            </a:p>
          </p:txBody>
        </p:sp>
        <p:sp>
          <p:nvSpPr>
            <p:cNvPr id="14" name="Textfeld 13"/>
            <p:cNvSpPr txBox="1"/>
            <p:nvPr/>
          </p:nvSpPr>
          <p:spPr>
            <a:xfrm>
              <a:off x="4063906" y="3804091"/>
              <a:ext cx="1224136" cy="307777"/>
            </a:xfrm>
            <a:prstGeom prst="rect">
              <a:avLst/>
            </a:prstGeom>
            <a:solidFill>
              <a:srgbClr val="E7F6FF"/>
            </a:solidFill>
            <a:ln>
              <a:noFill/>
            </a:ln>
          </p:spPr>
          <p:txBody>
            <a:bodyPr wrap="square" rtlCol="0">
              <a:spAutoFit/>
            </a:bodyPr>
            <a:lstStyle/>
            <a:p>
              <a:r>
                <a:rPr lang="de-DE" sz="700" dirty="0" smtClean="0">
                  <a:solidFill>
                    <a:schemeClr val="bg1">
                      <a:lumMod val="50000"/>
                    </a:schemeClr>
                  </a:solidFill>
                  <a:latin typeface="Arial" panose="020B0604020202020204" pitchFamily="34" charset="0"/>
                  <a:cs typeface="Arial" panose="020B0604020202020204" pitchFamily="34" charset="0"/>
                </a:rPr>
                <a:t>Ausweisung nitratgefährdeter Gebiete</a:t>
              </a:r>
              <a:endParaRPr lang="en-GB" sz="700" dirty="0">
                <a:solidFill>
                  <a:schemeClr val="bg1">
                    <a:lumMod val="50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5436096" y="3807198"/>
              <a:ext cx="2592288" cy="415498"/>
            </a:xfrm>
            <a:prstGeom prst="rect">
              <a:avLst/>
            </a:prstGeom>
            <a:solidFill>
              <a:srgbClr val="E7F6FF"/>
            </a:solidFill>
            <a:ln>
              <a:noFill/>
            </a:ln>
          </p:spPr>
          <p:txBody>
            <a:bodyPr wrap="square" rtlCol="0">
              <a:spAutoFit/>
            </a:bodyPr>
            <a:lstStyle/>
            <a:p>
              <a:r>
                <a:rPr lang="de-DE" sz="700" dirty="0">
                  <a:solidFill>
                    <a:schemeClr val="bg1">
                      <a:lumMod val="50000"/>
                    </a:schemeClr>
                  </a:solidFill>
                  <a:latin typeface="Arial" panose="020B0604020202020204" pitchFamily="34" charset="0"/>
                  <a:cs typeface="Arial" panose="020B0604020202020204" pitchFamily="34" charset="0"/>
                </a:rPr>
                <a:t>Festlegung von </a:t>
              </a:r>
              <a:r>
                <a:rPr lang="de-DE" sz="700" dirty="0" smtClean="0">
                  <a:solidFill>
                    <a:schemeClr val="bg1">
                      <a:lumMod val="50000"/>
                    </a:schemeClr>
                  </a:solidFill>
                  <a:latin typeface="Arial" panose="020B0604020202020204" pitchFamily="34" charset="0"/>
                  <a:cs typeface="Arial" panose="020B0604020202020204" pitchFamily="34" charset="0"/>
                </a:rPr>
                <a:t>Grundsätzen für </a:t>
              </a:r>
              <a:r>
                <a:rPr lang="de-DE" sz="700" dirty="0">
                  <a:solidFill>
                    <a:schemeClr val="bg1">
                      <a:lumMod val="50000"/>
                    </a:schemeClr>
                  </a:solidFill>
                  <a:latin typeface="Arial" panose="020B0604020202020204" pitchFamily="34" charset="0"/>
                  <a:cs typeface="Arial" panose="020B0604020202020204" pitchFamily="34" charset="0"/>
                </a:rPr>
                <a:t>gute </a:t>
              </a:r>
              <a:r>
                <a:rPr lang="de-DE" sz="700" dirty="0" smtClean="0">
                  <a:solidFill>
                    <a:schemeClr val="bg1">
                      <a:lumMod val="50000"/>
                    </a:schemeClr>
                  </a:solidFill>
                  <a:latin typeface="Arial" panose="020B0604020202020204" pitchFamily="34" charset="0"/>
                  <a:cs typeface="Arial" panose="020B0604020202020204" pitchFamily="34" charset="0"/>
                </a:rPr>
                <a:t>landwirtschaftliche </a:t>
              </a:r>
              <a:r>
                <a:rPr lang="de-DE" sz="700" dirty="0">
                  <a:solidFill>
                    <a:schemeClr val="bg1">
                      <a:lumMod val="50000"/>
                    </a:schemeClr>
                  </a:solidFill>
                  <a:latin typeface="Arial" panose="020B0604020202020204" pitchFamily="34" charset="0"/>
                  <a:cs typeface="Arial" panose="020B0604020202020204" pitchFamily="34" charset="0"/>
                </a:rPr>
                <a:t>Praktiken und Maßnahmen zur Vermeidung und Verringerung der Wasserverschmutzung durch Nitrate</a:t>
              </a:r>
              <a:endParaRPr lang="en-GB" sz="700" dirty="0">
                <a:solidFill>
                  <a:schemeClr val="bg1">
                    <a:lumMod val="50000"/>
                  </a:schemeClr>
                </a:solidFill>
                <a:latin typeface="Arial" panose="020B0604020202020204" pitchFamily="34" charset="0"/>
                <a:cs typeface="Arial" panose="020B0604020202020204" pitchFamily="34" charset="0"/>
              </a:endParaRPr>
            </a:p>
          </p:txBody>
        </p:sp>
        <p:sp>
          <p:nvSpPr>
            <p:cNvPr id="17" name="Textfeld 16"/>
            <p:cNvSpPr txBox="1"/>
            <p:nvPr/>
          </p:nvSpPr>
          <p:spPr>
            <a:xfrm>
              <a:off x="3440496" y="4509433"/>
              <a:ext cx="418351" cy="165036"/>
            </a:xfrm>
            <a:prstGeom prst="rect">
              <a:avLst/>
            </a:prstGeom>
            <a:solidFill>
              <a:srgbClr val="E7F6FF"/>
            </a:solidFill>
            <a:ln>
              <a:noFill/>
            </a:ln>
          </p:spPr>
          <p:txBody>
            <a:bodyPr wrap="square" lIns="36000" tIns="36000" rIns="36000" bIns="36000" rtlCol="0">
              <a:spAutoFit/>
            </a:bodyPr>
            <a:lstStyle/>
            <a:p>
              <a:r>
                <a:rPr lang="de-DE" sz="600" dirty="0" smtClean="0">
                  <a:solidFill>
                    <a:schemeClr val="bg2">
                      <a:lumMod val="10000"/>
                    </a:schemeClr>
                  </a:solidFill>
                  <a:latin typeface="Arial" panose="020B0604020202020204" pitchFamily="34" charset="0"/>
                  <a:cs typeface="Arial" panose="020B0604020202020204" pitchFamily="34" charset="0"/>
                </a:rPr>
                <a:t>Abfluss</a:t>
              </a:r>
              <a:endParaRPr lang="en-GB" sz="600" dirty="0">
                <a:solidFill>
                  <a:schemeClr val="bg2">
                    <a:lumMod val="10000"/>
                  </a:schemeClr>
                </a:solidFill>
                <a:latin typeface="Arial" panose="020B0604020202020204" pitchFamily="34" charset="0"/>
                <a:cs typeface="Arial" panose="020B0604020202020204" pitchFamily="34" charset="0"/>
              </a:endParaRPr>
            </a:p>
          </p:txBody>
        </p:sp>
        <p:sp>
          <p:nvSpPr>
            <p:cNvPr id="18" name="Textfeld 17"/>
            <p:cNvSpPr txBox="1"/>
            <p:nvPr/>
          </p:nvSpPr>
          <p:spPr>
            <a:xfrm>
              <a:off x="4077527" y="4764469"/>
              <a:ext cx="418351" cy="257369"/>
            </a:xfrm>
            <a:prstGeom prst="rect">
              <a:avLst/>
            </a:prstGeom>
            <a:solidFill>
              <a:srgbClr val="E7F6FF"/>
            </a:solidFill>
            <a:ln>
              <a:noFill/>
            </a:ln>
          </p:spPr>
          <p:txBody>
            <a:bodyPr wrap="square" lIns="36000" tIns="36000" rIns="36000" bIns="36000" rtlCol="0">
              <a:spAutoFit/>
            </a:bodyPr>
            <a:lstStyle/>
            <a:p>
              <a:r>
                <a:rPr lang="de-DE" sz="600" dirty="0" smtClean="0">
                  <a:solidFill>
                    <a:schemeClr val="bg2">
                      <a:lumMod val="10000"/>
                    </a:schemeClr>
                  </a:solidFill>
                  <a:latin typeface="Arial" panose="020B0604020202020204" pitchFamily="34" charset="0"/>
                  <a:cs typeface="Arial" panose="020B0604020202020204" pitchFamily="34" charset="0"/>
                </a:rPr>
                <a:t>Aus-waschung</a:t>
              </a:r>
              <a:endParaRPr lang="en-GB" sz="600" dirty="0">
                <a:solidFill>
                  <a:schemeClr val="bg2">
                    <a:lumMod val="10000"/>
                  </a:schemeClr>
                </a:solidFill>
                <a:latin typeface="Arial" panose="020B0604020202020204" pitchFamily="34" charset="0"/>
                <a:cs typeface="Arial" panose="020B0604020202020204" pitchFamily="34" charset="0"/>
              </a:endParaRPr>
            </a:p>
          </p:txBody>
        </p:sp>
        <p:sp>
          <p:nvSpPr>
            <p:cNvPr id="19" name="Textfeld 18"/>
            <p:cNvSpPr txBox="1"/>
            <p:nvPr/>
          </p:nvSpPr>
          <p:spPr>
            <a:xfrm>
              <a:off x="4159205" y="5766508"/>
              <a:ext cx="1537213" cy="180425"/>
            </a:xfrm>
            <a:prstGeom prst="rect">
              <a:avLst/>
            </a:prstGeom>
            <a:solidFill>
              <a:srgbClr val="E7F6FF"/>
            </a:solidFill>
            <a:ln>
              <a:noFill/>
            </a:ln>
          </p:spPr>
          <p:txBody>
            <a:bodyPr wrap="square" lIns="36000" tIns="36000" rIns="36000" bIns="36000" rtlCol="0">
              <a:spAutoFit/>
            </a:bodyPr>
            <a:lstStyle/>
            <a:p>
              <a:pPr algn="ctr"/>
              <a:r>
                <a:rPr lang="de-DE" sz="700" dirty="0" smtClean="0">
                  <a:solidFill>
                    <a:schemeClr val="bg2">
                      <a:lumMod val="10000"/>
                    </a:schemeClr>
                  </a:solidFill>
                  <a:latin typeface="Arial" panose="020B0604020202020204" pitchFamily="34" charset="0"/>
                  <a:cs typeface="Arial" panose="020B0604020202020204" pitchFamily="34" charset="0"/>
                </a:rPr>
                <a:t>Den Fortschritt im Auge behalten</a:t>
              </a:r>
              <a:endParaRPr lang="en-GB" sz="700" dirty="0">
                <a:solidFill>
                  <a:schemeClr val="bg2">
                    <a:lumMod val="10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6978479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52886" y="1696210"/>
            <a:ext cx="4038600" cy="576064"/>
          </a:xfrm>
        </p:spPr>
        <p:txBody>
          <a:bodyPr/>
          <a:lstStyle/>
          <a:p>
            <a:r>
              <a:rPr lang="de-DE" sz="2600" dirty="0" smtClean="0"/>
              <a:t>Status quo</a:t>
            </a:r>
            <a:r>
              <a:rPr lang="de-DE" dirty="0" smtClean="0"/>
              <a:t>	</a:t>
            </a:r>
          </a:p>
          <a:p>
            <a:pPr marL="0" indent="0">
              <a:buNone/>
            </a:pPr>
            <a:endParaRPr lang="en-US" sz="1800" dirty="0" smtClean="0">
              <a:solidFill>
                <a:schemeClr val="tx1"/>
              </a:solidFill>
              <a:latin typeface="+mn-lt"/>
              <a:cs typeface="+mn-cs"/>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sp>
        <p:nvSpPr>
          <p:cNvPr id="6" name="Titel 3"/>
          <p:cNvSpPr txBox="1">
            <a:spLocks/>
          </p:cNvSpPr>
          <p:nvPr/>
        </p:nvSpPr>
        <p:spPr>
          <a:xfrm>
            <a:off x="252886" y="99900"/>
            <a:ext cx="6839394" cy="724942"/>
          </a:xfrm>
          <a:prstGeom prst="rect">
            <a:avLst/>
          </a:prstGeom>
          <a:noFill/>
        </p:spPr>
        <p:txBody>
          <a:bodyPr vert="horz" lIns="91440" tIns="45720" rIns="91440" bIns="45720" rtlCol="0" anchor="ctr">
            <a:normAutofit fontScale="92500"/>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Stickstoffbilanzen und Nährstoffgrenzen </a:t>
            </a:r>
          </a:p>
        </p:txBody>
      </p:sp>
      <p:sp>
        <p:nvSpPr>
          <p:cNvPr id="7" name="Rechteck 6"/>
          <p:cNvSpPr/>
          <p:nvPr/>
        </p:nvSpPr>
        <p:spPr>
          <a:xfrm>
            <a:off x="3419872" y="3166135"/>
            <a:ext cx="2088232" cy="2006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latin typeface="Arial" panose="020B0604020202020204" pitchFamily="34" charset="0"/>
                <a:cs typeface="Arial" panose="020B0604020202020204" pitchFamily="34" charset="0"/>
              </a:rPr>
              <a:t>Bruttobilanz</a:t>
            </a:r>
            <a:endParaRPr lang="de-DE" sz="1600" b="1" dirty="0">
              <a:latin typeface="Arial" panose="020B0604020202020204" pitchFamily="34" charset="0"/>
              <a:cs typeface="Arial" panose="020B0604020202020204" pitchFamily="34" charset="0"/>
            </a:endParaRPr>
          </a:p>
        </p:txBody>
      </p:sp>
      <p:sp>
        <p:nvSpPr>
          <p:cNvPr id="8" name="Pfeil nach rechts 7"/>
          <p:cNvSpPr/>
          <p:nvPr/>
        </p:nvSpPr>
        <p:spPr>
          <a:xfrm>
            <a:off x="1115616" y="3094127"/>
            <a:ext cx="2160240" cy="10081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200" dirty="0" smtClean="0">
                <a:latin typeface="Arial" panose="020B0604020202020204" pitchFamily="34" charset="0"/>
                <a:cs typeface="Arial" panose="020B0604020202020204" pitchFamily="34" charset="0"/>
              </a:rPr>
              <a:t>Organischer </a:t>
            </a:r>
            <a:r>
              <a:rPr lang="de-DE" sz="1200" dirty="0">
                <a:latin typeface="Arial" panose="020B0604020202020204" pitchFamily="34" charset="0"/>
                <a:cs typeface="Arial" panose="020B0604020202020204" pitchFamily="34" charset="0"/>
              </a:rPr>
              <a:t>u</a:t>
            </a:r>
            <a:r>
              <a:rPr lang="de-DE" sz="1200" dirty="0" smtClean="0">
                <a:latin typeface="Arial" panose="020B0604020202020204" pitchFamily="34" charset="0"/>
                <a:cs typeface="Arial" panose="020B0604020202020204" pitchFamily="34" charset="0"/>
              </a:rPr>
              <a:t>nd mineralischer  Dünger</a:t>
            </a:r>
            <a:endParaRPr lang="de-DE" sz="1200" dirty="0">
              <a:latin typeface="Arial" panose="020B0604020202020204" pitchFamily="34" charset="0"/>
              <a:cs typeface="Arial" panose="020B0604020202020204" pitchFamily="34" charset="0"/>
            </a:endParaRPr>
          </a:p>
        </p:txBody>
      </p:sp>
      <p:sp>
        <p:nvSpPr>
          <p:cNvPr id="9" name="Pfeil nach rechts 8"/>
          <p:cNvSpPr/>
          <p:nvPr/>
        </p:nvSpPr>
        <p:spPr>
          <a:xfrm>
            <a:off x="1115616" y="4174247"/>
            <a:ext cx="2134650" cy="998546"/>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200" dirty="0" smtClean="0">
                <a:latin typeface="Arial" panose="020B0604020202020204" pitchFamily="34" charset="0"/>
                <a:cs typeface="Arial" panose="020B0604020202020204" pitchFamily="34" charset="0"/>
              </a:rPr>
              <a:t>N </a:t>
            </a:r>
            <a:r>
              <a:rPr lang="de-DE" sz="1200" dirty="0" err="1" smtClean="0">
                <a:latin typeface="Arial" panose="020B0604020202020204" pitchFamily="34" charset="0"/>
                <a:cs typeface="Arial" panose="020B0604020202020204" pitchFamily="34" charset="0"/>
              </a:rPr>
              <a:t>fixierung</a:t>
            </a:r>
            <a:endParaRPr lang="de-DE" sz="1200" dirty="0">
              <a:latin typeface="Arial" panose="020B0604020202020204" pitchFamily="34" charset="0"/>
              <a:cs typeface="Arial" panose="020B0604020202020204" pitchFamily="34" charset="0"/>
            </a:endParaRPr>
          </a:p>
        </p:txBody>
      </p:sp>
      <p:sp>
        <p:nvSpPr>
          <p:cNvPr id="11" name="Pfeil nach rechts 10"/>
          <p:cNvSpPr/>
          <p:nvPr/>
        </p:nvSpPr>
        <p:spPr>
          <a:xfrm>
            <a:off x="5724128" y="3670191"/>
            <a:ext cx="2134650" cy="99854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Geerntete Kulturen</a:t>
            </a:r>
            <a:endParaRPr lang="de-DE" sz="1600" dirty="0">
              <a:latin typeface="Arial" panose="020B0604020202020204" pitchFamily="34" charset="0"/>
              <a:cs typeface="Arial" panose="020B0604020202020204" pitchFamily="34" charset="0"/>
            </a:endParaRPr>
          </a:p>
        </p:txBody>
      </p:sp>
      <p:sp>
        <p:nvSpPr>
          <p:cNvPr id="12" name="Textfeld 11"/>
          <p:cNvSpPr txBox="1"/>
          <p:nvPr/>
        </p:nvSpPr>
        <p:spPr>
          <a:xfrm>
            <a:off x="1045303"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Stickstoffeintrag</a:t>
            </a:r>
            <a:endParaRPr lang="de-DE" dirty="0">
              <a:latin typeface="Arial" panose="020B0604020202020204" pitchFamily="34" charset="0"/>
              <a:cs typeface="Arial" panose="020B0604020202020204" pitchFamily="34" charset="0"/>
            </a:endParaRPr>
          </a:p>
        </p:txBody>
      </p:sp>
      <p:sp>
        <p:nvSpPr>
          <p:cNvPr id="13" name="Textfeld 12"/>
          <p:cNvSpPr txBox="1"/>
          <p:nvPr/>
        </p:nvSpPr>
        <p:spPr>
          <a:xfrm>
            <a:off x="5626530"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Stickstoffausstoß</a:t>
            </a:r>
            <a:endParaRPr lang="de-DE" dirty="0">
              <a:latin typeface="Arial" panose="020B0604020202020204" pitchFamily="34" charset="0"/>
              <a:cs typeface="Arial" panose="020B0604020202020204" pitchFamily="34" charset="0"/>
            </a:endParaRPr>
          </a:p>
        </p:txBody>
      </p:sp>
      <p:sp>
        <p:nvSpPr>
          <p:cNvPr id="14" name="Textfeld 13"/>
          <p:cNvSpPr txBox="1"/>
          <p:nvPr/>
        </p:nvSpPr>
        <p:spPr>
          <a:xfrm>
            <a:off x="3405323" y="2518063"/>
            <a:ext cx="2232248" cy="369332"/>
          </a:xfrm>
          <a:prstGeom prst="rect">
            <a:avLst/>
          </a:prstGeom>
          <a:noFill/>
        </p:spPr>
        <p:txBody>
          <a:bodyPr wrap="square" rtlCol="0">
            <a:spAutoFit/>
          </a:bodyPr>
          <a:lstStyle/>
          <a:p>
            <a:r>
              <a:rPr lang="de-DE" dirty="0" err="1" smtClean="0">
                <a:latin typeface="Arial" panose="020B0604020202020204" pitchFamily="34" charset="0"/>
                <a:cs typeface="Arial" panose="020B0604020202020204" pitchFamily="34" charset="0"/>
              </a:rPr>
              <a:t>Stickstoffüberschu</a:t>
            </a:r>
            <a:r>
              <a:rPr lang="de-DE" dirty="0" err="1">
                <a:latin typeface="Arial" panose="020B0604020202020204" pitchFamily="34" charset="0"/>
                <a:cs typeface="Arial" panose="020B0604020202020204" pitchFamily="34" charset="0"/>
              </a:rPr>
              <a:t>ß</a:t>
            </a:r>
            <a:endParaRPr lang="de-DE" dirty="0">
              <a:latin typeface="Arial" panose="020B0604020202020204" pitchFamily="34" charset="0"/>
              <a:cs typeface="Arial" panose="020B0604020202020204" pitchFamily="34" charset="0"/>
            </a:endParaRPr>
          </a:p>
        </p:txBody>
      </p:sp>
      <p:sp>
        <p:nvSpPr>
          <p:cNvPr id="15" name="Rechteck 14"/>
          <p:cNvSpPr/>
          <p:nvPr/>
        </p:nvSpPr>
        <p:spPr>
          <a:xfrm>
            <a:off x="1115616" y="5470391"/>
            <a:ext cx="6770447" cy="7200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Schätzungen und Unsicherheiten</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4531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52886" y="1696210"/>
            <a:ext cx="4038600" cy="576064"/>
          </a:xfrm>
        </p:spPr>
        <p:txBody>
          <a:bodyPr/>
          <a:lstStyle/>
          <a:p>
            <a:r>
              <a:rPr lang="de-DE" sz="2600" dirty="0" smtClean="0"/>
              <a:t>Empfehlungen</a:t>
            </a:r>
            <a:r>
              <a:rPr lang="de-DE" dirty="0" smtClean="0"/>
              <a:t>	</a:t>
            </a:r>
          </a:p>
          <a:p>
            <a:pPr marL="0" indent="0">
              <a:buNone/>
            </a:pPr>
            <a:endParaRPr lang="en-US" sz="1800" dirty="0" smtClean="0">
              <a:solidFill>
                <a:schemeClr val="tx1"/>
              </a:solidFill>
              <a:latin typeface="+mn-lt"/>
              <a:cs typeface="+mn-cs"/>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sp>
        <p:nvSpPr>
          <p:cNvPr id="6"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400" dirty="0"/>
              <a:t>Stickstoffbilanzen und Nährstoffgrenzen </a:t>
            </a:r>
          </a:p>
        </p:txBody>
      </p:sp>
      <p:sp>
        <p:nvSpPr>
          <p:cNvPr id="7" name="Rechteck 6"/>
          <p:cNvSpPr/>
          <p:nvPr/>
        </p:nvSpPr>
        <p:spPr>
          <a:xfrm>
            <a:off x="3419872" y="3166135"/>
            <a:ext cx="2088232" cy="2006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latin typeface="Arial" panose="020B0604020202020204" pitchFamily="34" charset="0"/>
                <a:cs typeface="Arial" panose="020B0604020202020204" pitchFamily="34" charset="0"/>
              </a:rPr>
              <a:t>Hoftorbilanz</a:t>
            </a:r>
            <a:endParaRPr lang="de-DE" sz="1600" b="1" dirty="0">
              <a:latin typeface="Arial" panose="020B0604020202020204" pitchFamily="34" charset="0"/>
              <a:cs typeface="Arial" panose="020B0604020202020204" pitchFamily="34" charset="0"/>
            </a:endParaRPr>
          </a:p>
        </p:txBody>
      </p:sp>
      <p:sp>
        <p:nvSpPr>
          <p:cNvPr id="8" name="Pfeil nach rechts 7"/>
          <p:cNvSpPr/>
          <p:nvPr/>
        </p:nvSpPr>
        <p:spPr>
          <a:xfrm>
            <a:off x="1115616" y="3717032"/>
            <a:ext cx="2160240" cy="10081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200" dirty="0" smtClean="0">
                <a:latin typeface="Arial" panose="020B0604020202020204" pitchFamily="34" charset="0"/>
                <a:cs typeface="Arial" panose="020B0604020202020204" pitchFamily="34" charset="0"/>
              </a:rPr>
              <a:t>Gesamter N Hof-Eingang</a:t>
            </a:r>
            <a:endParaRPr lang="de-DE" sz="1200" dirty="0">
              <a:latin typeface="Arial" panose="020B0604020202020204" pitchFamily="34" charset="0"/>
              <a:cs typeface="Arial" panose="020B0604020202020204" pitchFamily="34" charset="0"/>
            </a:endParaRPr>
          </a:p>
        </p:txBody>
      </p:sp>
      <p:sp>
        <p:nvSpPr>
          <p:cNvPr id="11" name="Pfeil nach rechts 10"/>
          <p:cNvSpPr/>
          <p:nvPr/>
        </p:nvSpPr>
        <p:spPr>
          <a:xfrm>
            <a:off x="5724128" y="3670191"/>
            <a:ext cx="2134650" cy="99854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1600" dirty="0">
                <a:latin typeface="Arial" panose="020B0604020202020204" pitchFamily="34" charset="0"/>
                <a:cs typeface="Arial" panose="020B0604020202020204" pitchFamily="34" charset="0"/>
              </a:rPr>
              <a:t>Gesamter N </a:t>
            </a:r>
            <a:r>
              <a:rPr lang="de-DE" sz="1600" dirty="0" smtClean="0">
                <a:latin typeface="Arial" panose="020B0604020202020204" pitchFamily="34" charset="0"/>
                <a:cs typeface="Arial" panose="020B0604020202020204" pitchFamily="34" charset="0"/>
              </a:rPr>
              <a:t>Hof-Ausgang</a:t>
            </a:r>
            <a:endParaRPr lang="de-DE" sz="1600" dirty="0">
              <a:latin typeface="Arial" panose="020B0604020202020204" pitchFamily="34" charset="0"/>
              <a:cs typeface="Arial" panose="020B0604020202020204" pitchFamily="34" charset="0"/>
            </a:endParaRPr>
          </a:p>
        </p:txBody>
      </p:sp>
      <p:sp>
        <p:nvSpPr>
          <p:cNvPr id="12" name="Textfeld 11"/>
          <p:cNvSpPr txBox="1"/>
          <p:nvPr/>
        </p:nvSpPr>
        <p:spPr>
          <a:xfrm>
            <a:off x="1045303"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Stickstoffeintrag</a:t>
            </a:r>
            <a:endParaRPr lang="de-DE" dirty="0">
              <a:latin typeface="Arial" panose="020B0604020202020204" pitchFamily="34" charset="0"/>
              <a:cs typeface="Arial" panose="020B0604020202020204" pitchFamily="34" charset="0"/>
            </a:endParaRPr>
          </a:p>
        </p:txBody>
      </p:sp>
      <p:sp>
        <p:nvSpPr>
          <p:cNvPr id="13" name="Textfeld 12"/>
          <p:cNvSpPr txBox="1"/>
          <p:nvPr/>
        </p:nvSpPr>
        <p:spPr>
          <a:xfrm>
            <a:off x="5626530"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Stickstoffausstoß</a:t>
            </a:r>
            <a:endParaRPr lang="de-DE" dirty="0">
              <a:latin typeface="Arial" panose="020B0604020202020204" pitchFamily="34" charset="0"/>
              <a:cs typeface="Arial" panose="020B0604020202020204" pitchFamily="34" charset="0"/>
            </a:endParaRPr>
          </a:p>
        </p:txBody>
      </p:sp>
      <p:sp>
        <p:nvSpPr>
          <p:cNvPr id="14" name="Textfeld 13"/>
          <p:cNvSpPr txBox="1"/>
          <p:nvPr/>
        </p:nvSpPr>
        <p:spPr>
          <a:xfrm>
            <a:off x="3405323" y="2518063"/>
            <a:ext cx="2232248" cy="369332"/>
          </a:xfrm>
          <a:prstGeom prst="rect">
            <a:avLst/>
          </a:prstGeom>
          <a:noFill/>
        </p:spPr>
        <p:txBody>
          <a:bodyPr wrap="square" rtlCol="0">
            <a:spAutoFit/>
          </a:bodyPr>
          <a:lstStyle/>
          <a:p>
            <a:r>
              <a:rPr lang="de-DE" dirty="0" err="1" smtClean="0">
                <a:latin typeface="Arial" panose="020B0604020202020204" pitchFamily="34" charset="0"/>
                <a:cs typeface="Arial" panose="020B0604020202020204" pitchFamily="34" charset="0"/>
              </a:rPr>
              <a:t>Stickstoffüberschu</a:t>
            </a:r>
            <a:r>
              <a:rPr lang="de-DE" dirty="0" err="1">
                <a:latin typeface="Arial" panose="020B0604020202020204" pitchFamily="34" charset="0"/>
                <a:cs typeface="Arial" panose="020B0604020202020204" pitchFamily="34" charset="0"/>
              </a:rPr>
              <a:t>ß</a:t>
            </a:r>
            <a:endParaRPr lang="de-DE" dirty="0">
              <a:latin typeface="Arial" panose="020B0604020202020204" pitchFamily="34" charset="0"/>
              <a:cs typeface="Arial" panose="020B0604020202020204" pitchFamily="34" charset="0"/>
            </a:endParaRPr>
          </a:p>
        </p:txBody>
      </p:sp>
      <p:sp>
        <p:nvSpPr>
          <p:cNvPr id="16" name="Rechteck 15"/>
          <p:cNvSpPr/>
          <p:nvPr/>
        </p:nvSpPr>
        <p:spPr>
          <a:xfrm>
            <a:off x="1115616" y="5484246"/>
            <a:ext cx="6770447" cy="7200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Nur dokumentierte Daten</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7228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457200" y="1728709"/>
            <a:ext cx="4038600" cy="1368152"/>
          </a:xfrm>
        </p:spPr>
        <p:txBody>
          <a:bodyPr/>
          <a:lstStyle/>
          <a:p>
            <a:pPr marL="0" indent="0">
              <a:buNone/>
            </a:pPr>
            <a:r>
              <a:rPr lang="de-DE" sz="2600" dirty="0" smtClean="0"/>
              <a:t>Status quo</a:t>
            </a:r>
          </a:p>
          <a:p>
            <a:r>
              <a:rPr lang="de-DE" sz="1600" dirty="0" smtClean="0">
                <a:solidFill>
                  <a:schemeClr val="tx1"/>
                </a:solidFill>
              </a:rPr>
              <a:t>Fruchtfolge wird nicht gefordert</a:t>
            </a:r>
            <a:endParaRPr lang="de-DE" sz="1600" dirty="0">
              <a:solidFill>
                <a:schemeClr val="tx1"/>
              </a:solidFill>
            </a:endParaRPr>
          </a:p>
          <a:p>
            <a:r>
              <a:rPr lang="de-DE" sz="1600" dirty="0" smtClean="0">
                <a:solidFill>
                  <a:schemeClr val="tx1"/>
                </a:solidFill>
              </a:rPr>
              <a:t>Diversifizierung der Kulturen  </a:t>
            </a:r>
            <a:endParaRPr lang="de-DE" sz="1600" dirty="0">
              <a:solidFill>
                <a:schemeClr val="tx1"/>
              </a:solidFill>
            </a:endParaRPr>
          </a:p>
          <a:p>
            <a:pPr marL="0" indent="0">
              <a:buNone/>
            </a:pPr>
            <a:endParaRPr lang="de-DE" dirty="0"/>
          </a:p>
        </p:txBody>
      </p:sp>
      <p:sp>
        <p:nvSpPr>
          <p:cNvPr id="3" name="Inhaltsplatzhalter 2"/>
          <p:cNvSpPr>
            <a:spLocks noGrp="1"/>
          </p:cNvSpPr>
          <p:nvPr>
            <p:ph sz="half" idx="2"/>
          </p:nvPr>
        </p:nvSpPr>
        <p:spPr>
          <a:xfrm>
            <a:off x="4918184" y="1726961"/>
            <a:ext cx="4032449" cy="4444765"/>
          </a:xfrm>
        </p:spPr>
        <p:style>
          <a:lnRef idx="2">
            <a:schemeClr val="accent3"/>
          </a:lnRef>
          <a:fillRef idx="1">
            <a:schemeClr val="lt1"/>
          </a:fillRef>
          <a:effectRef idx="0">
            <a:schemeClr val="accent3"/>
          </a:effectRef>
          <a:fontRef idx="minor">
            <a:schemeClr val="dk1"/>
          </a:fontRef>
        </p:style>
        <p:txBody>
          <a:bodyPr>
            <a:noAutofit/>
          </a:bodyPr>
          <a:lstStyle/>
          <a:p>
            <a:pPr marL="0" indent="0">
              <a:buNone/>
            </a:pPr>
            <a:r>
              <a:rPr lang="de-DE" sz="2600" dirty="0" smtClean="0">
                <a:latin typeface="Arial" panose="020B0604020202020204" pitchFamily="34" charset="0"/>
                <a:cs typeface="Arial" panose="020B0604020202020204" pitchFamily="34" charset="0"/>
              </a:rPr>
              <a:t>Empfehlungen</a:t>
            </a:r>
            <a:endParaRPr lang="de-DE" sz="2600" dirty="0">
              <a:latin typeface="Arial" panose="020B0604020202020204" pitchFamily="34" charset="0"/>
              <a:cs typeface="Arial" panose="020B0604020202020204" pitchFamily="34" charset="0"/>
            </a:endParaRPr>
          </a:p>
          <a:p>
            <a:pPr marL="0" lvl="0" indent="0">
              <a:buNone/>
            </a:pPr>
            <a:endParaRPr lang="en-US" sz="300" dirty="0" smtClean="0">
              <a:solidFill>
                <a:schemeClr val="tx1"/>
              </a:solidFill>
              <a:latin typeface="Arial" panose="020B0604020202020204" pitchFamily="34" charset="0"/>
              <a:cs typeface="Arial" panose="020B0604020202020204" pitchFamily="34" charset="0"/>
            </a:endParaRPr>
          </a:p>
          <a:p>
            <a:pPr lvl="0">
              <a:spcAft>
                <a:spcPts val="800"/>
              </a:spcAft>
            </a:pPr>
            <a:r>
              <a:rPr lang="en-US" sz="1400" dirty="0" smtClean="0">
                <a:solidFill>
                  <a:schemeClr val="tx1"/>
                </a:solidFill>
                <a:latin typeface="Arial" panose="020B0604020202020204" pitchFamily="34" charset="0"/>
                <a:cs typeface="Arial" panose="020B0604020202020204" pitchFamily="34" charset="0"/>
              </a:rPr>
              <a:t>! </a:t>
            </a:r>
            <a:r>
              <a:rPr lang="en-GB" sz="1400" dirty="0">
                <a:solidFill>
                  <a:schemeClr val="tx1"/>
                </a:solidFill>
                <a:latin typeface="Arial" panose="020B0604020202020204" pitchFamily="34" charset="0"/>
                <a:cs typeface="Arial" panose="020B0604020202020204" pitchFamily="34" charset="0"/>
              </a:rPr>
              <a:t>In </a:t>
            </a:r>
            <a:r>
              <a:rPr lang="en-GB" sz="1400" dirty="0" err="1" smtClean="0">
                <a:solidFill>
                  <a:schemeClr val="tx1"/>
                </a:solidFill>
                <a:latin typeface="Arial" panose="020B0604020202020204" pitchFamily="34" charset="0"/>
                <a:cs typeface="Arial" panose="020B0604020202020204" pitchFamily="34" charset="0"/>
              </a:rPr>
              <a:t>gemäßigten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Klimaregionen</a:t>
            </a:r>
            <a:r>
              <a:rPr lang="en-GB" sz="1400" dirty="0" smtClean="0">
                <a:solidFill>
                  <a:schemeClr val="tx1"/>
                </a:solidFill>
                <a:latin typeface="Arial" panose="020B0604020202020204" pitchFamily="34" charset="0"/>
                <a:cs typeface="Arial" panose="020B0604020202020204" pitchFamily="34" charset="0"/>
              </a:rPr>
              <a:t> muss der </a:t>
            </a:r>
            <a:r>
              <a:rPr lang="en-GB" sz="1400" dirty="0" err="1" smtClean="0">
                <a:solidFill>
                  <a:schemeClr val="tx1"/>
                </a:solidFill>
                <a:latin typeface="Arial" panose="020B0604020202020204" pitchFamily="34" charset="0"/>
                <a:cs typeface="Arial" panose="020B0604020202020204" pitchFamily="34" charset="0"/>
              </a:rPr>
              <a:t>Landwirt</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eine</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Fruchtfolge</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mindestens</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vier</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Jahren</a:t>
            </a:r>
            <a:r>
              <a:rPr lang="en-GB" sz="1400" dirty="0" smtClean="0">
                <a:solidFill>
                  <a:schemeClr val="tx1"/>
                </a:solidFill>
                <a:latin typeface="Arial" panose="020B0604020202020204" pitchFamily="34" charset="0"/>
                <a:cs typeface="Arial" panose="020B0604020202020204" pitchFamily="34" charset="0"/>
              </a:rPr>
              <a:t> au </a:t>
            </a:r>
            <a:r>
              <a:rPr lang="en-GB" sz="1400" dirty="0" err="1" smtClean="0">
                <a:solidFill>
                  <a:schemeClr val="tx1"/>
                </a:solidFill>
                <a:latin typeface="Arial" panose="020B0604020202020204" pitchFamily="34" charset="0"/>
                <a:cs typeface="Arial" panose="020B0604020202020204" pitchFamily="34" charset="0"/>
              </a:rPr>
              <a:t>demselben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Grundstpck</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einhalten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Dazu</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gehört</a:t>
            </a:r>
            <a:r>
              <a:rPr lang="en-GB" sz="1400" dirty="0" smtClean="0">
                <a:solidFill>
                  <a:schemeClr val="tx1"/>
                </a:solidFill>
                <a:latin typeface="Arial" panose="020B0604020202020204" pitchFamily="34" charset="0"/>
                <a:cs typeface="Arial" panose="020B0604020202020204" pitchFamily="34" charset="0"/>
              </a:rPr>
              <a:t> der </a:t>
            </a:r>
            <a:r>
              <a:rPr lang="en-GB" sz="1400" dirty="0" err="1" smtClean="0">
                <a:solidFill>
                  <a:schemeClr val="tx1"/>
                </a:solidFill>
                <a:latin typeface="Arial" panose="020B0604020202020204" pitchFamily="34" charset="0"/>
                <a:cs typeface="Arial" panose="020B0604020202020204" pitchFamily="34" charset="0"/>
              </a:rPr>
              <a:t>Anbau</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vier</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Hauptkulturen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sowie</a:t>
            </a:r>
            <a:r>
              <a:rPr lang="en-GB" sz="1400" dirty="0" smtClean="0">
                <a:solidFill>
                  <a:schemeClr val="tx1"/>
                </a:solidFill>
                <a:latin typeface="Arial" panose="020B0604020202020204" pitchFamily="34" charset="0"/>
                <a:cs typeface="Arial" panose="020B0604020202020204" pitchFamily="34" charset="0"/>
              </a:rPr>
              <a:t> der </a:t>
            </a:r>
            <a:r>
              <a:rPr lang="en-GB" sz="1400" dirty="0" err="1" smtClean="0">
                <a:solidFill>
                  <a:schemeClr val="tx1"/>
                </a:solidFill>
                <a:latin typeface="Arial" panose="020B0604020202020204" pitchFamily="34" charset="0"/>
                <a:cs typeface="Arial" panose="020B0604020202020204" pitchFamily="34" charset="0"/>
              </a:rPr>
              <a:t>Anbau</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Zwischenfrüchten</a:t>
            </a:r>
            <a:r>
              <a:rPr lang="en-GB" sz="1400" dirty="0" smtClean="0">
                <a:solidFill>
                  <a:schemeClr val="tx1"/>
                </a:solidFill>
                <a:latin typeface="Arial" panose="020B0604020202020204" pitchFamily="34" charset="0"/>
                <a:cs typeface="Arial" panose="020B0604020202020204" pitchFamily="34" charset="0"/>
              </a:rPr>
              <a:t>.</a:t>
            </a:r>
          </a:p>
          <a:p>
            <a:pPr lvl="0">
              <a:spcAft>
                <a:spcPts val="800"/>
              </a:spcAft>
            </a:pPr>
            <a:r>
              <a:rPr lang="en-US" sz="1400" dirty="0" smtClean="0">
                <a:solidFill>
                  <a:schemeClr val="tx1"/>
                </a:solidFill>
                <a:latin typeface="Arial" panose="020B0604020202020204" pitchFamily="34" charset="0"/>
                <a:cs typeface="Arial" panose="020B0604020202020204" pitchFamily="34" charset="0"/>
              </a:rPr>
              <a:t>! </a:t>
            </a:r>
            <a:r>
              <a:rPr lang="en-GB" sz="1400" dirty="0">
                <a:solidFill>
                  <a:schemeClr val="tx1"/>
                </a:solidFill>
                <a:latin typeface="Arial" panose="020B0604020202020204" pitchFamily="34" charset="0"/>
                <a:cs typeface="Arial" panose="020B0604020202020204" pitchFamily="34" charset="0"/>
              </a:rPr>
              <a:t>In </a:t>
            </a:r>
            <a:r>
              <a:rPr lang="en-GB" sz="1400" dirty="0" smtClean="0">
                <a:solidFill>
                  <a:schemeClr val="tx1"/>
                </a:solidFill>
                <a:latin typeface="Arial" panose="020B0604020202020204" pitchFamily="34" charset="0"/>
                <a:cs typeface="Arial" panose="020B0604020202020204" pitchFamily="34" charset="0"/>
              </a:rPr>
              <a:t>semi-</a:t>
            </a:r>
            <a:r>
              <a:rPr lang="en-GB" sz="1400" dirty="0" err="1" smtClean="0">
                <a:solidFill>
                  <a:schemeClr val="tx1"/>
                </a:solidFill>
                <a:latin typeface="Arial" panose="020B0604020202020204" pitchFamily="34" charset="0"/>
                <a:cs typeface="Arial" panose="020B0604020202020204" pitchFamily="34" charset="0"/>
              </a:rPr>
              <a:t>ariden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Regionen</a:t>
            </a:r>
            <a:r>
              <a:rPr lang="en-GB" sz="1400" dirty="0" smtClean="0">
                <a:solidFill>
                  <a:schemeClr val="tx1"/>
                </a:solidFill>
                <a:latin typeface="Arial" panose="020B0604020202020204" pitchFamily="34" charset="0"/>
                <a:cs typeface="Arial" panose="020B0604020202020204" pitchFamily="34" charset="0"/>
              </a:rPr>
              <a:t> muss der </a:t>
            </a:r>
            <a:r>
              <a:rPr lang="en-GB" sz="1400" dirty="0" err="1" smtClean="0">
                <a:solidFill>
                  <a:schemeClr val="tx1"/>
                </a:solidFill>
                <a:latin typeface="Arial" panose="020B0604020202020204" pitchFamily="34" charset="0"/>
                <a:cs typeface="Arial" panose="020B0604020202020204" pitchFamily="34" charset="0"/>
              </a:rPr>
              <a:t>Landwirt</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eine</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Fruchtfolge</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mindestens</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drei</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Jahren</a:t>
            </a:r>
            <a:r>
              <a:rPr lang="en-GB" sz="1400" dirty="0" smtClean="0">
                <a:solidFill>
                  <a:schemeClr val="tx1"/>
                </a:solidFill>
                <a:latin typeface="Arial" panose="020B0604020202020204" pitchFamily="34" charset="0"/>
                <a:cs typeface="Arial" panose="020B0604020202020204" pitchFamily="34" charset="0"/>
              </a:rPr>
              <a:t> auf </a:t>
            </a:r>
            <a:r>
              <a:rPr lang="en-GB" sz="1400" dirty="0" err="1" smtClean="0">
                <a:solidFill>
                  <a:schemeClr val="tx1"/>
                </a:solidFill>
                <a:latin typeface="Arial" panose="020B0604020202020204" pitchFamily="34" charset="0"/>
                <a:cs typeface="Arial" panose="020B0604020202020204" pitchFamily="34" charset="0"/>
              </a:rPr>
              <a:t>demselben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Grundstück</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einhalten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Sie</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umfasst</a:t>
            </a:r>
            <a:r>
              <a:rPr lang="en-GB" sz="1400" dirty="0" smtClean="0">
                <a:solidFill>
                  <a:schemeClr val="tx1"/>
                </a:solidFill>
                <a:latin typeface="Arial" panose="020B0604020202020204" pitchFamily="34" charset="0"/>
                <a:cs typeface="Arial" panose="020B0604020202020204" pitchFamily="34" charset="0"/>
              </a:rPr>
              <a:t> den </a:t>
            </a:r>
            <a:r>
              <a:rPr lang="en-GB" sz="1400" dirty="0" err="1" smtClean="0">
                <a:solidFill>
                  <a:schemeClr val="tx1"/>
                </a:solidFill>
                <a:latin typeface="Arial" panose="020B0604020202020204" pitchFamily="34" charset="0"/>
                <a:cs typeface="Arial" panose="020B0604020202020204" pitchFamily="34" charset="0"/>
              </a:rPr>
              <a:t>Anbau</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drei</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Hauptkulturen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sowie</a:t>
            </a:r>
            <a:r>
              <a:rPr lang="en-GB" sz="1400" dirty="0" smtClean="0">
                <a:solidFill>
                  <a:schemeClr val="tx1"/>
                </a:solidFill>
                <a:latin typeface="Arial" panose="020B0604020202020204" pitchFamily="34" charset="0"/>
                <a:cs typeface="Arial" panose="020B0604020202020204" pitchFamily="34" charset="0"/>
              </a:rPr>
              <a:t> den </a:t>
            </a:r>
            <a:r>
              <a:rPr lang="en-GB" sz="1400" dirty="0" err="1" smtClean="0">
                <a:solidFill>
                  <a:schemeClr val="tx1"/>
                </a:solidFill>
                <a:latin typeface="Arial" panose="020B0604020202020204" pitchFamily="34" charset="0"/>
                <a:cs typeface="Arial" panose="020B0604020202020204" pitchFamily="34" charset="0"/>
              </a:rPr>
              <a:t>Anbau</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Zwischenkulturen</a:t>
            </a:r>
            <a:r>
              <a:rPr lang="en-GB" sz="1400" dirty="0" smtClean="0">
                <a:solidFill>
                  <a:schemeClr val="tx1"/>
                </a:solidFill>
                <a:latin typeface="Arial" panose="020B0604020202020204" pitchFamily="34" charset="0"/>
                <a:cs typeface="Arial" panose="020B0604020202020204" pitchFamily="34" charset="0"/>
              </a:rPr>
              <a:t>. </a:t>
            </a:r>
          </a:p>
          <a:p>
            <a:pPr lvl="0">
              <a:spcAft>
                <a:spcPts val="800"/>
              </a:spcAft>
            </a:pPr>
            <a:r>
              <a:rPr lang="en-US" sz="1400" dirty="0" smtClean="0">
                <a:solidFill>
                  <a:schemeClr val="tx1"/>
                </a:solidFill>
                <a:latin typeface="Arial" panose="020B0604020202020204" pitchFamily="34" charset="0"/>
                <a:cs typeface="Arial" panose="020B0604020202020204" pitchFamily="34" charset="0"/>
              </a:rPr>
              <a:t>! </a:t>
            </a:r>
            <a:r>
              <a:rPr lang="de-DE" sz="1400" dirty="0">
                <a:solidFill>
                  <a:schemeClr val="tx1"/>
                </a:solidFill>
                <a:latin typeface="Arial" panose="020B0604020202020204" pitchFamily="34" charset="0"/>
                <a:cs typeface="Arial" panose="020B0604020202020204" pitchFamily="34" charset="0"/>
              </a:rPr>
              <a:t>Jährlich obligatorische Fruchtfolge der Hauptkultur auf demselben Fläche. Die Hauptkulturen müssen zu verschiedenen funktionalen Pflanzengruppen gehören.</a:t>
            </a:r>
            <a:endParaRPr lang="de-DE" sz="1400" dirty="0">
              <a:solidFill>
                <a:schemeClr val="tx1"/>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6"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Fruchtfolge</a:t>
            </a:r>
          </a:p>
        </p:txBody>
      </p:sp>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l="4658" t="35102"/>
          <a:stretch/>
        </p:blipFill>
        <p:spPr>
          <a:xfrm>
            <a:off x="0" y="2919192"/>
            <a:ext cx="4503366" cy="941856"/>
          </a:xfrm>
          <a:prstGeom prst="rect">
            <a:avLst/>
          </a:prstGeom>
        </p:spPr>
      </p:pic>
      <p:pic>
        <p:nvPicPr>
          <p:cNvPr id="8" name="Grafik 7"/>
          <p:cNvPicPr>
            <a:picLocks noChangeAspect="1"/>
          </p:cNvPicPr>
          <p:nvPr/>
        </p:nvPicPr>
        <p:blipFill rotWithShape="1">
          <a:blip r:embed="rId4" cstate="print">
            <a:extLst>
              <a:ext uri="{28A0092B-C50C-407E-A947-70E740481C1C}">
                <a14:useLocalDpi xmlns:a14="http://schemas.microsoft.com/office/drawing/2010/main" val="0"/>
              </a:ext>
            </a:extLst>
          </a:blip>
          <a:srcRect t="4914" b="58612"/>
          <a:stretch/>
        </p:blipFill>
        <p:spPr>
          <a:xfrm>
            <a:off x="1" y="3999312"/>
            <a:ext cx="4495800" cy="941856"/>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5085184"/>
            <a:ext cx="4495800" cy="905672"/>
          </a:xfrm>
          <a:prstGeom prst="rect">
            <a:avLst/>
          </a:prstGeom>
        </p:spPr>
      </p:pic>
      <p:sp>
        <p:nvSpPr>
          <p:cNvPr id="11" name="Textfeld 10"/>
          <p:cNvSpPr txBox="1"/>
          <p:nvPr/>
        </p:nvSpPr>
        <p:spPr>
          <a:xfrm>
            <a:off x="1" y="6064004"/>
            <a:ext cx="1584176" cy="215444"/>
          </a:xfrm>
          <a:prstGeom prst="rect">
            <a:avLst/>
          </a:prstGeom>
          <a:noFill/>
        </p:spPr>
        <p:txBody>
          <a:bodyPr wrap="square" rtlCol="0">
            <a:spAutoFit/>
          </a:bodyPr>
          <a:lstStyle/>
          <a:p>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pictures</a:t>
            </a: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pixabay</a:t>
            </a:r>
            <a:endParaRPr lang="en-GB" sz="800"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541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11</a:t>
            </a:fld>
            <a:endParaRPr lang="de-DE" dirty="0"/>
          </a:p>
        </p:txBody>
      </p:sp>
      <p:sp>
        <p:nvSpPr>
          <p:cNvPr id="5"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Boden und Düngung</a:t>
            </a:r>
            <a:endParaRPr lang="de-DE" sz="2600" dirty="0"/>
          </a:p>
        </p:txBody>
      </p:sp>
      <p:sp>
        <p:nvSpPr>
          <p:cNvPr id="3" name="Textfeld 2"/>
          <p:cNvSpPr txBox="1"/>
          <p:nvPr/>
        </p:nvSpPr>
        <p:spPr>
          <a:xfrm>
            <a:off x="252886" y="1340768"/>
            <a:ext cx="8639594" cy="5016758"/>
          </a:xfrm>
          <a:prstGeom prst="rect">
            <a:avLst/>
          </a:prstGeom>
          <a:noFill/>
        </p:spPr>
        <p:txBody>
          <a:bodyPr wrap="square" rtlCol="0">
            <a:spAutoFit/>
          </a:bodyPr>
          <a:lstStyle/>
          <a:p>
            <a:r>
              <a:rPr lang="de-DE" sz="3200" b="1" dirty="0" smtClean="0">
                <a:latin typeface="Arial" panose="020B0604020202020204" pitchFamily="34" charset="0"/>
                <a:cs typeface="Arial" panose="020B0604020202020204" pitchFamily="34" charset="0"/>
              </a:rPr>
              <a:t>115 </a:t>
            </a:r>
            <a:r>
              <a:rPr lang="de-DE" dirty="0" smtClean="0">
                <a:latin typeface="Arial" panose="020B0604020202020204" pitchFamily="34" charset="0"/>
                <a:cs typeface="Arial" panose="020B0604020202020204" pitchFamily="34" charset="0"/>
              </a:rPr>
              <a:t>Millionen ha in der </a:t>
            </a:r>
            <a:r>
              <a:rPr lang="de-DE" dirty="0">
                <a:latin typeface="Arial" panose="020B0604020202020204" pitchFamily="34" charset="0"/>
                <a:cs typeface="Arial" panose="020B0604020202020204" pitchFamily="34" charset="0"/>
              </a:rPr>
              <a:t>EU </a:t>
            </a:r>
            <a:r>
              <a:rPr lang="de-DE" dirty="0" smtClean="0">
                <a:latin typeface="Arial" panose="020B0604020202020204" pitchFamily="34" charset="0"/>
                <a:cs typeface="Arial" panose="020B0604020202020204" pitchFamily="34" charset="0"/>
              </a:rPr>
              <a:t>sind von der Wassererosion/ 42 Millionen ha sind von der Winderosion betroffen</a:t>
            </a:r>
          </a:p>
          <a:p>
            <a:endParaRPr lang="de-DE" dirty="0">
              <a:latin typeface="Arial" panose="020B0604020202020204" pitchFamily="34" charset="0"/>
              <a:cs typeface="Arial" panose="020B0604020202020204" pitchFamily="34" charset="0"/>
            </a:endParaRPr>
          </a:p>
          <a:p>
            <a:r>
              <a:rPr lang="de-DE" sz="3600" b="1" dirty="0" smtClean="0">
                <a:latin typeface="Arial" panose="020B0604020202020204" pitchFamily="34" charset="0"/>
                <a:cs typeface="Arial" panose="020B0604020202020204" pitchFamily="34" charset="0"/>
              </a:rPr>
              <a:t>36%</a:t>
            </a:r>
            <a:r>
              <a:rPr lang="de-DE" dirty="0">
                <a:latin typeface="Arial" panose="020B0604020202020204" pitchFamily="34" charset="0"/>
                <a:cs typeface="Arial" panose="020B0604020202020204" pitchFamily="34" charset="0"/>
              </a:rPr>
              <a:t> </a:t>
            </a:r>
            <a:r>
              <a:rPr lang="de-DE"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europäischen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Böden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gelten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als</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anfällig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für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Verdichtungen</a:t>
            </a:r>
            <a:r>
              <a:rPr lang="en-US" dirty="0" smtClean="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45%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europäischen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Böden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haben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einen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niedrigen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oder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sehr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niedrigen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Anteil</a:t>
            </a:r>
            <a:r>
              <a:rPr lang="en-US" dirty="0" smtClean="0">
                <a:latin typeface="Arial" panose="020B0604020202020204" pitchFamily="34" charset="0"/>
                <a:cs typeface="Arial" panose="020B0604020202020204" pitchFamily="34" charset="0"/>
              </a:rPr>
              <a:t> an </a:t>
            </a:r>
            <a:r>
              <a:rPr lang="en-US" dirty="0" err="1" smtClean="0">
                <a:latin typeface="Arial" panose="020B0604020202020204" pitchFamily="34" charset="0"/>
                <a:cs typeface="Arial" panose="020B0604020202020204" pitchFamily="34" charset="0"/>
              </a:rPr>
              <a:t>organischer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Substanz</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a:t>
            </a:r>
            <a:r>
              <a:rPr lang="en-US" dirty="0" smtClean="0">
                <a:latin typeface="Arial" panose="020B0604020202020204" pitchFamily="34" charset="0"/>
                <a:cs typeface="Arial" panose="020B0604020202020204" pitchFamily="34" charset="0"/>
              </a:rPr>
              <a:t>Europa </a:t>
            </a:r>
            <a:r>
              <a:rPr lang="en-US" dirty="0" err="1" smtClean="0">
                <a:latin typeface="Arial" panose="020B0604020202020204" pitchFamily="34" charset="0"/>
                <a:cs typeface="Arial" panose="020B0604020202020204" pitchFamily="34" charset="0"/>
              </a:rPr>
              <a:t>sind</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etwa</a:t>
            </a:r>
            <a:r>
              <a:rPr lang="en-US" dirty="0" smtClean="0">
                <a:latin typeface="Arial" panose="020B0604020202020204" pitchFamily="34" charset="0"/>
                <a:cs typeface="Arial" panose="020B0604020202020204" pitchFamily="34" charset="0"/>
              </a:rPr>
              <a:t> </a:t>
            </a:r>
            <a:r>
              <a:rPr lang="en-US" sz="3600" b="1" dirty="0" smtClean="0">
                <a:latin typeface="Arial" panose="020B0604020202020204" pitchFamily="34" charset="0"/>
                <a:cs typeface="Arial" panose="020B0604020202020204" pitchFamily="34" charset="0"/>
              </a:rPr>
              <a:t>3.8</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Millionen</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ha </a:t>
            </a:r>
            <a:r>
              <a:rPr lang="en-US" dirty="0" smtClean="0">
                <a:latin typeface="Arial" panose="020B0604020202020204" pitchFamily="34" charset="0"/>
                <a:cs typeface="Arial" panose="020B0604020202020204" pitchFamily="34" charset="0"/>
              </a:rPr>
              <a:t>von </a:t>
            </a:r>
            <a:r>
              <a:rPr lang="en-US" dirty="0" err="1" smtClean="0">
                <a:latin typeface="Arial" panose="020B0604020202020204" pitchFamily="34" charset="0"/>
                <a:cs typeface="Arial" panose="020B0604020202020204" pitchFamily="34" charset="0"/>
              </a:rPr>
              <a:t>Versalzung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betroffen</a:t>
            </a:r>
            <a:r>
              <a:rPr lang="en-US" dirty="0" smtClean="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err="1" smtClean="0">
                <a:latin typeface="Arial" panose="020B0604020202020204" pitchFamily="34" charset="0"/>
                <a:cs typeface="Arial" panose="020B0604020202020204" pitchFamily="34" charset="0"/>
              </a:rPr>
              <a:t>Infrastruktur</a:t>
            </a:r>
            <a:r>
              <a:rPr lang="en-US" dirty="0" smtClean="0">
                <a:latin typeface="Arial" panose="020B0604020202020204" pitchFamily="34" charset="0"/>
                <a:cs typeface="Arial" panose="020B0604020202020204" pitchFamily="34" charset="0"/>
              </a:rPr>
              <a:t> hat </a:t>
            </a:r>
            <a:r>
              <a:rPr lang="en-US" dirty="0" err="1" smtClean="0">
                <a:latin typeface="Arial" panose="020B0604020202020204" pitchFamily="34" charset="0"/>
                <a:cs typeface="Arial" panose="020B0604020202020204" pitchFamily="34" charset="0"/>
              </a:rPr>
              <a:t>rund</a:t>
            </a:r>
            <a:r>
              <a:rPr lang="en-US" dirty="0" smtClean="0">
                <a:latin typeface="Arial" panose="020B0604020202020204" pitchFamily="34" charset="0"/>
                <a:cs typeface="Arial" panose="020B0604020202020204" pitchFamily="34" charset="0"/>
              </a:rPr>
              <a:t> </a:t>
            </a:r>
            <a:r>
              <a:rPr lang="en-US" sz="3600" b="1" dirty="0" smtClean="0">
                <a:latin typeface="Arial" panose="020B0604020202020204" pitchFamily="34" charset="0"/>
                <a:cs typeface="Arial" panose="020B0604020202020204" pitchFamily="34" charset="0"/>
              </a:rPr>
              <a:t>9 </a:t>
            </a:r>
            <a:r>
              <a:rPr lang="en-US" sz="3600"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Gesamtfläche</a:t>
            </a:r>
            <a:r>
              <a:rPr lang="en-US" dirty="0" smtClean="0">
                <a:latin typeface="Arial" panose="020B0604020202020204" pitchFamily="34" charset="0"/>
                <a:cs typeface="Arial" panose="020B0604020202020204" pitchFamily="34" charset="0"/>
              </a:rPr>
              <a:t> der EU-</a:t>
            </a:r>
            <a:r>
              <a:rPr lang="en-US" dirty="0" err="1" smtClean="0">
                <a:latin typeface="Arial" panose="020B0604020202020204" pitchFamily="34" charset="0"/>
                <a:cs typeface="Arial" panose="020B0604020202020204" pitchFamily="34" charset="0"/>
              </a:rPr>
              <a:t>Mitgliedstaaten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versiegelt</a:t>
            </a:r>
            <a:endParaRPr lang="de-DE" dirty="0" smtClean="0">
              <a:latin typeface="Arial" panose="020B0604020202020204" pitchFamily="34" charset="0"/>
              <a:cs typeface="Arial" panose="020B0604020202020204" pitchFamily="34" charset="0"/>
            </a:endParaRPr>
          </a:p>
          <a:p>
            <a:endParaRPr lang="de-DE" dirty="0"/>
          </a:p>
          <a:p>
            <a:endParaRPr lang="de-DE" dirty="0"/>
          </a:p>
        </p:txBody>
      </p:sp>
    </p:spTree>
    <p:extLst>
      <p:ext uri="{BB962C8B-B14F-4D97-AF65-F5344CB8AC3E}">
        <p14:creationId xmlns:p14="http://schemas.microsoft.com/office/powerpoint/2010/main" val="24391135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77085" y="1728709"/>
            <a:ext cx="4038600" cy="1506512"/>
          </a:xfrm>
        </p:spPr>
        <p:txBody>
          <a:bodyPr/>
          <a:lstStyle/>
          <a:p>
            <a:pPr marL="0" indent="0">
              <a:buNone/>
            </a:pPr>
            <a:r>
              <a:rPr lang="de-DE" sz="2600" dirty="0" smtClean="0"/>
              <a:t>Status quo</a:t>
            </a:r>
          </a:p>
          <a:p>
            <a:r>
              <a:rPr lang="de-DE" sz="1800" dirty="0" smtClean="0">
                <a:solidFill>
                  <a:schemeClr val="tx1"/>
                </a:solidFill>
              </a:rPr>
              <a:t>Cross Compliance</a:t>
            </a:r>
          </a:p>
          <a:p>
            <a:r>
              <a:rPr lang="de-DE" sz="1800" dirty="0" smtClean="0">
                <a:solidFill>
                  <a:schemeClr val="tx1"/>
                </a:solidFill>
              </a:rPr>
              <a:t>Agrar-Umweltmaßnahmen</a:t>
            </a:r>
            <a:endParaRPr lang="de-DE" sz="1800" dirty="0">
              <a:solidFill>
                <a:schemeClr val="tx1"/>
              </a:solidFill>
            </a:endParaRPr>
          </a:p>
        </p:txBody>
      </p:sp>
      <p:sp>
        <p:nvSpPr>
          <p:cNvPr id="3" name="Inhaltsplatzhalter 2"/>
          <p:cNvSpPr>
            <a:spLocks noGrp="1"/>
          </p:cNvSpPr>
          <p:nvPr>
            <p:ph sz="half" idx="2"/>
          </p:nvPr>
        </p:nvSpPr>
        <p:spPr>
          <a:xfrm>
            <a:off x="4283968" y="1713837"/>
            <a:ext cx="4608512" cy="4595483"/>
          </a:xfrm>
        </p:spPr>
        <p:style>
          <a:lnRef idx="2">
            <a:schemeClr val="accent3"/>
          </a:lnRef>
          <a:fillRef idx="1">
            <a:schemeClr val="lt1"/>
          </a:fillRef>
          <a:effectRef idx="0">
            <a:schemeClr val="accent3"/>
          </a:effectRef>
          <a:fontRef idx="minor">
            <a:schemeClr val="dk1"/>
          </a:fontRef>
        </p:style>
        <p:txBody>
          <a:bodyPr>
            <a:noAutofit/>
          </a:bodyPr>
          <a:lstStyle/>
          <a:p>
            <a:pPr marL="0" indent="0">
              <a:buNone/>
            </a:pPr>
            <a:r>
              <a:rPr lang="de-DE" sz="2600" dirty="0" smtClean="0">
                <a:latin typeface="Arial" panose="020B0604020202020204" pitchFamily="34" charset="0"/>
                <a:cs typeface="Arial" panose="020B0604020202020204" pitchFamily="34" charset="0"/>
              </a:rPr>
              <a:t>Empfehlungen</a:t>
            </a:r>
          </a:p>
          <a:p>
            <a:pPr marL="0" indent="0">
              <a:buNone/>
            </a:pPr>
            <a:endParaRPr lang="de-DE" sz="200" dirty="0">
              <a:latin typeface="Arial" panose="020B0604020202020204" pitchFamily="34" charset="0"/>
              <a:cs typeface="Arial" panose="020B0604020202020204" pitchFamily="34" charset="0"/>
            </a:endParaRPr>
          </a:p>
          <a:p>
            <a:pPr lvl="0">
              <a:spcAft>
                <a:spcPts val="800"/>
              </a:spcAft>
            </a:pPr>
            <a:r>
              <a:rPr lang="de-DE" sz="1400" dirty="0">
                <a:solidFill>
                  <a:schemeClr val="tx1"/>
                </a:solidFill>
                <a:latin typeface="Arial" panose="020B0604020202020204" pitchFamily="34" charset="0"/>
                <a:cs typeface="Arial" panose="020B0604020202020204" pitchFamily="34" charset="0"/>
              </a:rPr>
              <a:t>Die Böden müssen so lange wie möglich bedeckt sein, zumindest während der Zeiträume, in denen Nährstoffauswaschungen auftreten können</a:t>
            </a:r>
            <a:r>
              <a:rPr lang="de-DE" sz="1400" dirty="0" smtClean="0">
                <a:solidFill>
                  <a:schemeClr val="tx1"/>
                </a:solidFill>
                <a:latin typeface="Arial" panose="020B0604020202020204" pitchFamily="34" charset="0"/>
                <a:cs typeface="Arial" panose="020B0604020202020204" pitchFamily="34" charset="0"/>
              </a:rPr>
              <a:t>.</a:t>
            </a:r>
          </a:p>
          <a:p>
            <a:pPr lvl="0">
              <a:spcAft>
                <a:spcPts val="800"/>
              </a:spcAft>
            </a:pPr>
            <a:r>
              <a:rPr lang="de-DE" sz="1400" dirty="0" smtClean="0">
                <a:solidFill>
                  <a:schemeClr val="tx1"/>
                </a:solidFill>
                <a:latin typeface="Arial" panose="020B0604020202020204" pitchFamily="34" charset="0"/>
                <a:cs typeface="Arial" panose="020B0604020202020204" pitchFamily="34" charset="0"/>
              </a:rPr>
              <a:t>! </a:t>
            </a:r>
            <a:r>
              <a:rPr lang="de-DE" sz="1400" dirty="0">
                <a:solidFill>
                  <a:schemeClr val="tx1"/>
                </a:solidFill>
                <a:latin typeface="Arial" panose="020B0604020202020204" pitchFamily="34" charset="0"/>
                <a:cs typeface="Arial" panose="020B0604020202020204" pitchFamily="34" charset="0"/>
              </a:rPr>
              <a:t>Die europäischen Landwirte </a:t>
            </a:r>
            <a:r>
              <a:rPr lang="de-DE" sz="1400" dirty="0" smtClean="0">
                <a:solidFill>
                  <a:schemeClr val="tx1"/>
                </a:solidFill>
                <a:latin typeface="Arial" panose="020B0604020202020204" pitchFamily="34" charset="0"/>
                <a:cs typeface="Arial" panose="020B0604020202020204" pitchFamily="34" charset="0"/>
              </a:rPr>
              <a:t>nutzen veröffentlichte Erosionskarten um herauszufinden, ob ihre Anbauflächen in einem erosionsgefährdeten Gebiet liegen. Sofern gegeben, müssen sie eine entsprechende Risikoeinschätzung durchführen. Für Gebiete ohne offizielle Erosionskarten liefert der Standard Informationen, welche Bodenarten ab welcher </a:t>
            </a:r>
            <a:r>
              <a:rPr lang="de-DE" sz="1400" dirty="0">
                <a:solidFill>
                  <a:schemeClr val="tx1"/>
                </a:solidFill>
                <a:latin typeface="Arial" panose="020B0604020202020204" pitchFamily="34" charset="0"/>
                <a:cs typeface="Arial" panose="020B0604020202020204" pitchFamily="34" charset="0"/>
              </a:rPr>
              <a:t>H</a:t>
            </a:r>
            <a:r>
              <a:rPr lang="de-DE" sz="1400" dirty="0" smtClean="0">
                <a:solidFill>
                  <a:schemeClr val="tx1"/>
                </a:solidFill>
                <a:latin typeface="Arial" panose="020B0604020202020204" pitchFamily="34" charset="0"/>
                <a:cs typeface="Arial" panose="020B0604020202020204" pitchFamily="34" charset="0"/>
              </a:rPr>
              <a:t>angneigung durch Wassererosion gefährdet sind. </a:t>
            </a:r>
          </a:p>
          <a:p>
            <a:pPr>
              <a:spcAft>
                <a:spcPts val="800"/>
              </a:spcAft>
            </a:pPr>
            <a:r>
              <a:rPr lang="en-US" sz="1400" dirty="0" smtClean="0">
                <a:solidFill>
                  <a:schemeClr val="tx1"/>
                </a:solidFill>
                <a:latin typeface="Arial" panose="020B0604020202020204" pitchFamily="34" charset="0"/>
                <a:cs typeface="Arial" panose="020B0604020202020204" pitchFamily="34" charset="0"/>
              </a:rPr>
              <a:t>! </a:t>
            </a:r>
            <a:r>
              <a:rPr lang="de-DE" sz="1400" dirty="0">
                <a:solidFill>
                  <a:schemeClr val="tx1"/>
                </a:solidFill>
                <a:latin typeface="Arial" panose="020B0604020202020204" pitchFamily="34" charset="0"/>
                <a:cs typeface="Arial" panose="020B0604020202020204" pitchFamily="34" charset="0"/>
              </a:rPr>
              <a:t>In Gebieten mit hohem Erosionsrisiko werden Bodenschutz-Maßnahmen durchgeführt und dokumentiert z.B. verminderte Bodenbearbeitung, natürliche Terrassierung, hangparallele Bewirtschaftung, Anlegen mehrjähriger Vegetation, etc. </a:t>
            </a:r>
            <a:r>
              <a:rPr lang="en-GB" sz="1400" dirty="0">
                <a:solidFill>
                  <a:schemeClr val="tx1"/>
                </a:solidFill>
                <a:latin typeface="Arial" panose="020B0604020202020204" pitchFamily="34" charset="0"/>
                <a:cs typeface="Arial" panose="020B0604020202020204" pitchFamily="34" charset="0"/>
              </a:rPr>
              <a:t>(</a:t>
            </a:r>
            <a:r>
              <a:rPr lang="en-GB" sz="1400" dirty="0" err="1">
                <a:solidFill>
                  <a:schemeClr val="tx1"/>
                </a:solidFill>
                <a:latin typeface="Arial" panose="020B0604020202020204" pitchFamily="34" charset="0"/>
                <a:cs typeface="Arial" panose="020B0604020202020204" pitchFamily="34" charset="0"/>
              </a:rPr>
              <a:t>gesetzliche</a:t>
            </a:r>
            <a:r>
              <a:rPr lang="en-GB" sz="1400" dirty="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Verpflichtung</a:t>
            </a:r>
            <a:r>
              <a:rPr lang="en-GB" sz="1600" dirty="0">
                <a:solidFill>
                  <a:schemeClr val="tx1"/>
                </a:solidFill>
                <a:latin typeface="Arial" panose="020B0604020202020204" pitchFamily="34" charset="0"/>
                <a:cs typeface="Arial" panose="020B0604020202020204" pitchFamily="34" charset="0"/>
              </a:rPr>
              <a:t>)</a:t>
            </a:r>
            <a:endParaRPr lang="de-DE" sz="1600" dirty="0">
              <a:solidFill>
                <a:schemeClr val="tx1"/>
              </a:solidFill>
              <a:latin typeface="Arial" panose="020B0604020202020204" pitchFamily="34" charset="0"/>
              <a:cs typeface="Arial" panose="020B0604020202020204" pitchFamily="34" charset="0"/>
            </a:endParaRPr>
          </a:p>
          <a:p>
            <a:pPr marL="0" indent="0">
              <a:buNone/>
            </a:pPr>
            <a:endParaRPr lang="de-DE"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12</a:t>
            </a:fld>
            <a:endParaRPr lang="de-DE" dirty="0"/>
          </a:p>
        </p:txBody>
      </p:sp>
      <p:sp>
        <p:nvSpPr>
          <p:cNvPr id="6" name="Titel 3"/>
          <p:cNvSpPr txBox="1">
            <a:spLocks/>
          </p:cNvSpPr>
          <p:nvPr/>
        </p:nvSpPr>
        <p:spPr>
          <a:xfrm>
            <a:off x="252886" y="99900"/>
            <a:ext cx="6839394" cy="724942"/>
          </a:xfrm>
          <a:prstGeom prst="rect">
            <a:avLst/>
          </a:prstGeom>
          <a:solidFill>
            <a:schemeClr val="bg1"/>
          </a:solid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Erosion und Verdichtung </a:t>
            </a:r>
          </a:p>
        </p:txBody>
      </p:sp>
      <p:sp>
        <p:nvSpPr>
          <p:cNvPr id="7" name="Textfeld 6"/>
          <p:cNvSpPr txBox="1"/>
          <p:nvPr/>
        </p:nvSpPr>
        <p:spPr>
          <a:xfrm>
            <a:off x="1259632" y="620796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Boden und Düngung </a:t>
            </a: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8"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59" y="6207965"/>
            <a:ext cx="648073" cy="613124"/>
          </a:xfrm>
          <a:prstGeom prst="rect">
            <a:avLst/>
          </a:prstGeom>
          <a:solidFill>
            <a:schemeClr val="bg2">
              <a:lumMod val="90000"/>
            </a:schemeClr>
          </a:solidFill>
        </p:spPr>
      </p:pic>
    </p:spTree>
    <p:extLst>
      <p:ext uri="{BB962C8B-B14F-4D97-AF65-F5344CB8AC3E}">
        <p14:creationId xmlns:p14="http://schemas.microsoft.com/office/powerpoint/2010/main" val="1759245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390700" y="1700708"/>
            <a:ext cx="4038600" cy="1008111"/>
          </a:xfrm>
        </p:spPr>
        <p:txBody>
          <a:bodyPr/>
          <a:lstStyle/>
          <a:p>
            <a:pPr marL="0" indent="0">
              <a:buNone/>
            </a:pPr>
            <a:r>
              <a:rPr lang="de-DE" sz="2600" dirty="0" smtClean="0"/>
              <a:t>Status quo</a:t>
            </a:r>
            <a:r>
              <a:rPr lang="de-DE" dirty="0" smtClean="0"/>
              <a:t>	</a:t>
            </a:r>
          </a:p>
          <a:p>
            <a:r>
              <a:rPr lang="de-DE" sz="1600" dirty="0" smtClean="0">
                <a:solidFill>
                  <a:schemeClr val="tx1"/>
                </a:solidFill>
              </a:rPr>
              <a:t>Regionale Verfügbarkeit </a:t>
            </a:r>
          </a:p>
        </p:txBody>
      </p:sp>
      <p:sp>
        <p:nvSpPr>
          <p:cNvPr id="4" name="Foliennummernplatzhalter 3"/>
          <p:cNvSpPr>
            <a:spLocks noGrp="1"/>
          </p:cNvSpPr>
          <p:nvPr>
            <p:ph type="sldNum" sz="quarter" idx="12"/>
          </p:nvPr>
        </p:nvSpPr>
        <p:spPr/>
        <p:txBody>
          <a:bodyPr/>
          <a:lstStyle/>
          <a:p>
            <a:fld id="{94C51DEF-A0F2-436A-B446-D206BED377C1}" type="slidenum">
              <a:rPr lang="de-DE" smtClean="0"/>
              <a:t>13</a:t>
            </a:fld>
            <a:endParaRPr lang="de-DE" dirty="0"/>
          </a:p>
        </p:txBody>
      </p:sp>
      <p:pic>
        <p:nvPicPr>
          <p:cNvPr id="6" name="Grafik 5"/>
          <p:cNvPicPr>
            <a:picLocks noChangeAspect="1"/>
          </p:cNvPicPr>
          <p:nvPr/>
        </p:nvPicPr>
        <p:blipFill rotWithShape="1">
          <a:blip r:embed="rId3">
            <a:extLst>
              <a:ext uri="{28A0092B-C50C-407E-A947-70E740481C1C}">
                <a14:useLocalDpi xmlns:a14="http://schemas.microsoft.com/office/drawing/2010/main" val="0"/>
              </a:ext>
            </a:extLst>
          </a:blip>
          <a:srcRect t="-115" b="-1111"/>
          <a:stretch/>
        </p:blipFill>
        <p:spPr>
          <a:xfrm>
            <a:off x="0" y="3101827"/>
            <a:ext cx="4476222" cy="3024336"/>
          </a:xfrm>
          <a:prstGeom prst="rect">
            <a:avLst/>
          </a:prstGeom>
        </p:spPr>
      </p:pic>
      <p:sp>
        <p:nvSpPr>
          <p:cNvPr id="9" name="Textfeld 8"/>
          <p:cNvSpPr txBox="1"/>
          <p:nvPr/>
        </p:nvSpPr>
        <p:spPr>
          <a:xfrm>
            <a:off x="1259632" y="620796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Leitfaden Boden und Düngung</a:t>
            </a: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0"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9" y="6207965"/>
            <a:ext cx="648073" cy="613124"/>
          </a:xfrm>
          <a:prstGeom prst="rect">
            <a:avLst/>
          </a:prstGeom>
          <a:solidFill>
            <a:schemeClr val="bg2">
              <a:lumMod val="90000"/>
            </a:schemeClr>
          </a:solidFill>
        </p:spPr>
      </p:pic>
      <p:sp>
        <p:nvSpPr>
          <p:cNvPr id="12" name="Inhaltsplatzhalter 2"/>
          <p:cNvSpPr>
            <a:spLocks noGrp="1"/>
          </p:cNvSpPr>
          <p:nvPr>
            <p:ph sz="half" idx="2"/>
          </p:nvPr>
        </p:nvSpPr>
        <p:spPr>
          <a:xfrm>
            <a:off x="4572000" y="1427585"/>
            <a:ext cx="4420230" cy="4881736"/>
          </a:xfrm>
        </p:spPr>
        <p:style>
          <a:lnRef idx="2">
            <a:schemeClr val="accent3"/>
          </a:lnRef>
          <a:fillRef idx="1">
            <a:schemeClr val="lt1"/>
          </a:fillRef>
          <a:effectRef idx="0">
            <a:schemeClr val="accent3"/>
          </a:effectRef>
          <a:fontRef idx="minor">
            <a:schemeClr val="dk1"/>
          </a:fontRef>
        </p:style>
        <p:txBody>
          <a:bodyPr>
            <a:noAutofit/>
          </a:bodyPr>
          <a:lstStyle/>
          <a:p>
            <a:pPr marL="0" indent="0">
              <a:buNone/>
            </a:pPr>
            <a:r>
              <a:rPr lang="de-DE" sz="2600" dirty="0">
                <a:latin typeface="Arial" panose="020B0604020202020204" pitchFamily="34" charset="0"/>
                <a:cs typeface="Arial" panose="020B0604020202020204" pitchFamily="34" charset="0"/>
              </a:rPr>
              <a:t>Empfehlungen</a:t>
            </a:r>
          </a:p>
          <a:p>
            <a:pPr marL="0" indent="0">
              <a:buNone/>
            </a:pPr>
            <a:endParaRPr lang="de-DE" sz="200" dirty="0">
              <a:latin typeface="Arial" panose="020B0604020202020204" pitchFamily="34" charset="0"/>
              <a:cs typeface="Arial" panose="020B0604020202020204" pitchFamily="34" charset="0"/>
            </a:endParaRPr>
          </a:p>
          <a:p>
            <a:pPr lvl="0" fontAlgn="base">
              <a:spcAft>
                <a:spcPts val="600"/>
              </a:spcAft>
            </a:pPr>
            <a:r>
              <a:rPr lang="en-US" sz="1400" dirty="0">
                <a:solidFill>
                  <a:schemeClr val="tx1"/>
                </a:solidFill>
                <a:latin typeface="Arial" panose="020B0604020202020204" pitchFamily="34" charset="0"/>
                <a:cs typeface="Arial" panose="020B0604020202020204" pitchFamily="34" charset="0"/>
              </a:rPr>
              <a:t>! </a:t>
            </a:r>
            <a:r>
              <a:rPr lang="de-DE" sz="1400" dirty="0">
                <a:solidFill>
                  <a:schemeClr val="tx1"/>
                </a:solidFill>
                <a:latin typeface="Arial" panose="020B0604020202020204" pitchFamily="34" charset="0"/>
                <a:cs typeface="Arial" panose="020B0604020202020204" pitchFamily="34" charset="0"/>
              </a:rPr>
              <a:t>Eine Bodenbedeckung muss so lange wie möglich gewährt sein. Mindestens aber in den Zeiten von möglichen Nährstoffauswaschungen. </a:t>
            </a:r>
            <a:endParaRPr lang="en-GB" sz="1400" dirty="0">
              <a:solidFill>
                <a:schemeClr val="tx1"/>
              </a:solidFill>
              <a:latin typeface="Arial" panose="020B0604020202020204" pitchFamily="34" charset="0"/>
              <a:cs typeface="Arial" panose="020B0604020202020204" pitchFamily="34" charset="0"/>
            </a:endParaRPr>
          </a:p>
          <a:p>
            <a:pPr lvl="0" fontAlgn="base">
              <a:spcAft>
                <a:spcPts val="600"/>
              </a:spcAft>
            </a:pPr>
            <a:r>
              <a:rPr lang="de-DE" sz="1400" dirty="0">
                <a:solidFill>
                  <a:schemeClr val="tx1"/>
                </a:solidFill>
                <a:latin typeface="Arial" panose="020B0604020202020204" pitchFamily="34" charset="0"/>
                <a:cs typeface="Arial" panose="020B0604020202020204" pitchFamily="34" charset="0"/>
              </a:rPr>
              <a:t>! Landwirte in Europa nutzen veröffentlichte Erosionskarten um herauszufinden, ob ihre Anbauflächen in einem erosionsgefährdetem Gebiet liegen. Sofern gegeben, müssen sie eine entsprechende Risikoeinschätzung durchführen. Für Gebiete ohne offizielle Erosionskarten liefert der Standard Informationen dazu, welche Bodenarten ab welcher Hangneigung durch Wassererosion gefährdet sind.</a:t>
            </a:r>
            <a:endParaRPr lang="en-GB" sz="1400" dirty="0">
              <a:solidFill>
                <a:schemeClr val="tx1"/>
              </a:solidFill>
              <a:latin typeface="Arial" panose="020B0604020202020204" pitchFamily="34" charset="0"/>
              <a:cs typeface="Arial" panose="020B0604020202020204" pitchFamily="34" charset="0"/>
            </a:endParaRPr>
          </a:p>
          <a:p>
            <a:pPr lvl="0" fontAlgn="base"/>
            <a:r>
              <a:rPr lang="de-DE" sz="1400" dirty="0">
                <a:solidFill>
                  <a:schemeClr val="tx1"/>
                </a:solidFill>
                <a:latin typeface="Arial" panose="020B0604020202020204" pitchFamily="34" charset="0"/>
                <a:cs typeface="Arial" panose="020B0604020202020204" pitchFamily="34" charset="0"/>
              </a:rPr>
              <a:t>! In Gebieten mit hohem Erosionsrisiko werden Bodenschutz-Maßnahmen durchgeführt und dokumentiert z.B. verminderte Bodenbearbeitung, natürliche Terrassierung, hangparallele Bewirtschaftung, Anlegen mehrjähriger Vegetation, etc.</a:t>
            </a:r>
            <a:endParaRPr lang="en-GB" sz="1400" dirty="0">
              <a:solidFill>
                <a:schemeClr val="tx1"/>
              </a:solidFill>
              <a:latin typeface="Arial" panose="020B0604020202020204" pitchFamily="34" charset="0"/>
              <a:cs typeface="Arial" panose="020B0604020202020204" pitchFamily="34" charset="0"/>
            </a:endParaRPr>
          </a:p>
          <a:p>
            <a:pPr marL="0" indent="0">
              <a:buNone/>
            </a:pPr>
            <a:endParaRPr lang="de-DE" dirty="0">
              <a:latin typeface="Arial" panose="020B0604020202020204" pitchFamily="34" charset="0"/>
              <a:cs typeface="Arial" panose="020B0604020202020204" pitchFamily="34" charset="0"/>
            </a:endParaRPr>
          </a:p>
        </p:txBody>
      </p:sp>
      <p:sp>
        <p:nvSpPr>
          <p:cNvPr id="13"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Organische Düngemittel</a:t>
            </a:r>
            <a:endParaRPr lang="de-DE" sz="2600" dirty="0"/>
          </a:p>
        </p:txBody>
      </p:sp>
      <p:sp>
        <p:nvSpPr>
          <p:cNvPr id="14" name="Textfeld 13"/>
          <p:cNvSpPr txBox="1"/>
          <p:nvPr/>
        </p:nvSpPr>
        <p:spPr>
          <a:xfrm>
            <a:off x="0" y="5878723"/>
            <a:ext cx="1584176"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1647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3614</Words>
  <Application>Microsoft Macintosh PowerPoint</Application>
  <PresentationFormat>Bildschirmpräsentation (4:3)</PresentationFormat>
  <Paragraphs>202</Paragraphs>
  <Slides>13</Slides>
  <Notes>13</Notes>
  <HiddenSlides>0</HiddenSlides>
  <MMClips>0</MMClips>
  <ScaleCrop>false</ScaleCrop>
  <HeadingPairs>
    <vt:vector size="4" baseType="variant">
      <vt:variant>
        <vt:lpstr>Design</vt:lpstr>
      </vt:variant>
      <vt:variant>
        <vt:i4>3</vt:i4>
      </vt:variant>
      <vt:variant>
        <vt:lpstr>Folientitel</vt:lpstr>
      </vt:variant>
      <vt:variant>
        <vt:i4>13</vt:i4>
      </vt:variant>
    </vt:vector>
  </HeadingPairs>
  <TitlesOfParts>
    <vt:vector size="16" baseType="lpstr">
      <vt:lpstr>LIFE Header</vt:lpstr>
      <vt:lpstr>LIFE Content</vt:lpstr>
      <vt:lpstr>LIFE Partner Logos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Daniel</cp:lastModifiedBy>
  <cp:revision>350</cp:revision>
  <dcterms:created xsi:type="dcterms:W3CDTF">2017-08-09T08:14:08Z</dcterms:created>
  <dcterms:modified xsi:type="dcterms:W3CDTF">2019-05-31T09:07:43Z</dcterms:modified>
</cp:coreProperties>
</file>