
<file path=[Content_Types].xml><?xml version="1.0" encoding="utf-8"?>
<Types xmlns="http://schemas.openxmlformats.org/package/2006/content-types">
  <Default Extension="xml" ContentType="application/xml"/>
  <Default Extension="wmf" ContentType="image/x-wmf"/>
  <Default Extension="jpeg" ContentType="image/jpeg"/>
  <Default Extension="tiff" ContentType="image/tiff"/>
  <Default Extension="emf" ContentType="image/x-emf"/>
  <Default Extension="rels" ContentType="application/vnd.openxmlformats-package.relationships+xml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9" r:id="rId1"/>
    <p:sldMasterId id="2147483660" r:id="rId2"/>
    <p:sldMasterId id="2147483693" r:id="rId3"/>
  </p:sldMasterIdLst>
  <p:notesMasterIdLst>
    <p:notesMasterId r:id="rId30"/>
  </p:notesMasterIdLst>
  <p:sldIdLst>
    <p:sldId id="256" r:id="rId4"/>
    <p:sldId id="260" r:id="rId5"/>
    <p:sldId id="258" r:id="rId6"/>
    <p:sldId id="263" r:id="rId7"/>
    <p:sldId id="264" r:id="rId8"/>
    <p:sldId id="269" r:id="rId9"/>
    <p:sldId id="268" r:id="rId10"/>
    <p:sldId id="270" r:id="rId11"/>
    <p:sldId id="271" r:id="rId12"/>
    <p:sldId id="272" r:id="rId13"/>
    <p:sldId id="273" r:id="rId14"/>
    <p:sldId id="274" r:id="rId15"/>
    <p:sldId id="275" r:id="rId16"/>
    <p:sldId id="276" r:id="rId17"/>
    <p:sldId id="277" r:id="rId18"/>
    <p:sldId id="288" r:id="rId19"/>
    <p:sldId id="289" r:id="rId20"/>
    <p:sldId id="290" r:id="rId21"/>
    <p:sldId id="291" r:id="rId22"/>
    <p:sldId id="292" r:id="rId23"/>
    <p:sldId id="293" r:id="rId24"/>
    <p:sldId id="294" r:id="rId25"/>
    <p:sldId id="295" r:id="rId26"/>
    <p:sldId id="296" r:id="rId27"/>
    <p:sldId id="283" r:id="rId28"/>
    <p:sldId id="284" r:id="rId29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pos="2154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  <a:srgbClr val="FFFFCC"/>
    <a:srgbClr val="99CCFF"/>
    <a:srgbClr val="194097"/>
    <a:srgbClr val="EDEB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70" autoAdjust="0"/>
    <p:restoredTop sz="92185" autoAdjust="0"/>
  </p:normalViewPr>
  <p:slideViewPr>
    <p:cSldViewPr>
      <p:cViewPr>
        <p:scale>
          <a:sx n="100" d="100"/>
          <a:sy n="100" d="100"/>
        </p:scale>
        <p:origin x="-1096" y="-80"/>
      </p:cViewPr>
      <p:guideLst>
        <p:guide orient="horz" pos="2160"/>
        <p:guide pos="2880"/>
        <p:guide pos="2154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6" d="100"/>
          <a:sy n="56" d="100"/>
        </p:scale>
        <p:origin x="-2868" y="-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30" Type="http://schemas.openxmlformats.org/officeDocument/2006/relationships/notesMaster" Target="notesMasters/notesMaster1.xml"/><Relationship Id="rId31" Type="http://schemas.openxmlformats.org/officeDocument/2006/relationships/printerSettings" Target="printerSettings/printerSettings1.bin"/><Relationship Id="rId32" Type="http://schemas.openxmlformats.org/officeDocument/2006/relationships/presProps" Target="presProps.xml"/><Relationship Id="rId9" Type="http://schemas.openxmlformats.org/officeDocument/2006/relationships/slide" Target="slides/slide6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33" Type="http://schemas.openxmlformats.org/officeDocument/2006/relationships/viewProps" Target="viewProps.xml"/><Relationship Id="rId34" Type="http://schemas.openxmlformats.org/officeDocument/2006/relationships/theme" Target="theme/theme1.xml"/><Relationship Id="rId35" Type="http://schemas.openxmlformats.org/officeDocument/2006/relationships/tableStyles" Target="tableStyles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BC3CB1-38C0-4FD0-9F12-529F4F1C4ECC}" type="datetimeFigureOut">
              <a:rPr lang="de-DE" smtClean="0"/>
              <a:t>30.05.19</a:t>
            </a:fld>
            <a:endParaRPr lang="de-DE" dirty="0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 dirty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3B50A3-C166-41F4-9BF9-32E7293B3A18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427643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3B50A3-C166-41F4-9BF9-32E7293B3A18}" type="slidenum">
              <a:rPr lang="de-DE" smtClean="0"/>
              <a:t>9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6649611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685800" y="2060848"/>
            <a:ext cx="7772400" cy="1586607"/>
          </a:xfrm>
          <a:prstGeom prst="rect">
            <a:avLst/>
          </a:prstGeom>
        </p:spPr>
        <p:txBody>
          <a:bodyPr/>
          <a:lstStyle>
            <a:lvl1pPr algn="l">
              <a:defRPr sz="5400" b="1" cap="none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 smtClean="0"/>
              <a:t>TITEL DER PRÄSENTATION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683568" y="3861048"/>
            <a:ext cx="6400800" cy="64807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smtClean="0"/>
              <a:t>Projekttitel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185046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 baseline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 smtClean="0"/>
              <a:t>Titel KAPITEL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 hasCustomPrompt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dirty="0" smtClean="0"/>
              <a:t>ERLÄUTERUNGEN</a:t>
            </a:r>
          </a:p>
        </p:txBody>
      </p:sp>
    </p:spTree>
    <p:extLst>
      <p:ext uri="{BB962C8B-B14F-4D97-AF65-F5344CB8AC3E}">
        <p14:creationId xmlns:p14="http://schemas.microsoft.com/office/powerpoint/2010/main" val="27659558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46856" y="111770"/>
            <a:ext cx="8229600" cy="724942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lang="de-DE" dirty="0" smtClean="0"/>
              <a:t>Titel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496855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>
                <a:solidFill>
                  <a:schemeClr val="accent3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5"/>
                </a:solidFill>
              </a:defRPr>
            </a:lvl4pPr>
            <a:lvl5pPr>
              <a:defRPr>
                <a:solidFill>
                  <a:schemeClr val="bg2">
                    <a:lumMod val="50000"/>
                  </a:schemeClr>
                </a:solidFill>
              </a:defRPr>
            </a:lvl5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8316416" y="6464369"/>
            <a:ext cx="812221" cy="365125"/>
          </a:xfrm>
          <a:prstGeom prst="rect">
            <a:avLst/>
          </a:prstGeom>
        </p:spPr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970541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340768"/>
            <a:ext cx="4038600" cy="4785395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4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20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8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8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340768"/>
            <a:ext cx="4038600" cy="4785395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4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20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8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8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8316416" y="6464369"/>
            <a:ext cx="812221" cy="365125"/>
          </a:xfrm>
          <a:prstGeom prst="rect">
            <a:avLst/>
          </a:prstGeom>
        </p:spPr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8" name="Titel 1"/>
          <p:cNvSpPr>
            <a:spLocks noGrp="1"/>
          </p:cNvSpPr>
          <p:nvPr>
            <p:ph type="title"/>
          </p:nvPr>
        </p:nvSpPr>
        <p:spPr>
          <a:xfrm>
            <a:off x="446856" y="111770"/>
            <a:ext cx="8229600" cy="724942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de-DE" dirty="0" smtClean="0"/>
              <a:t>Titel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4603888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67544" y="1268760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accent3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32857"/>
            <a:ext cx="4040188" cy="3993306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0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18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6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6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4008" y="1268760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accent3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32857"/>
            <a:ext cx="4041775" cy="3993306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0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18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6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6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5462736" y="6426652"/>
            <a:ext cx="2133600" cy="365125"/>
          </a:xfrm>
          <a:prstGeom prst="rect">
            <a:avLst/>
          </a:prstGeom>
        </p:spPr>
        <p:txBody>
          <a:bodyPr/>
          <a:lstStyle/>
          <a:p>
            <a:fld id="{A99288C3-F33C-4D98-8867-F0674C22DB36}" type="datetime1">
              <a:rPr lang="de-DE" smtClean="0"/>
              <a:t>30.05.19</a:t>
            </a:fld>
            <a:endParaRPr lang="de-DE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8316416" y="6464369"/>
            <a:ext cx="812221" cy="365125"/>
          </a:xfrm>
          <a:prstGeom prst="rect">
            <a:avLst/>
          </a:prstGeom>
        </p:spPr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10" name="Titel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724942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de-DE" dirty="0" smtClean="0"/>
              <a:t>Titel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271163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0" y="4725144"/>
            <a:ext cx="91440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dirty="0" smtClean="0"/>
              <a:t>Bildunterschrift</a:t>
            </a:r>
            <a:endParaRPr lang="de-DE" dirty="0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0" y="1268760"/>
            <a:ext cx="9144000" cy="345881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 hasCustomPrompt="1"/>
          </p:nvPr>
        </p:nvSpPr>
        <p:spPr>
          <a:xfrm>
            <a:off x="0" y="5301208"/>
            <a:ext cx="91440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dirty="0" smtClean="0"/>
              <a:t>Erklärung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8316416" y="6464369"/>
            <a:ext cx="812221" cy="365125"/>
          </a:xfrm>
          <a:prstGeom prst="rect">
            <a:avLst/>
          </a:prstGeom>
        </p:spPr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696047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8316416" y="6464369"/>
            <a:ext cx="812221" cy="365125"/>
          </a:xfrm>
          <a:prstGeom prst="rect">
            <a:avLst/>
          </a:prstGeom>
        </p:spPr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8" name="Textplatzhalter 10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571500" indent="-571500">
              <a:buFont typeface="Arial" panose="020B0604020202020204" pitchFamily="34" charset="0"/>
              <a:buChar char="•"/>
              <a:defRPr sz="4400">
                <a:solidFill>
                  <a:schemeClr val="bg2"/>
                </a:solidFill>
              </a:defRPr>
            </a:lvl1pPr>
            <a:lvl2pPr marL="1028700" indent="-571500">
              <a:buFont typeface="Arial" panose="020B0604020202020204" pitchFamily="34" charset="0"/>
              <a:buChar char="•"/>
              <a:defRPr sz="4000">
                <a:solidFill>
                  <a:schemeClr val="bg2"/>
                </a:solidFill>
              </a:defRPr>
            </a:lvl2pPr>
            <a:lvl3pPr marL="1485900" indent="-571500">
              <a:buFont typeface="Arial" panose="020B0604020202020204" pitchFamily="34" charset="0"/>
              <a:buChar char="•"/>
              <a:defRPr sz="3600">
                <a:solidFill>
                  <a:schemeClr val="bg2"/>
                </a:solidFill>
              </a:defRPr>
            </a:lvl3pPr>
            <a:lvl4pPr marL="1943100" indent="-571500">
              <a:buFont typeface="Arial" panose="020B0604020202020204" pitchFamily="34" charset="0"/>
              <a:buChar char="•"/>
              <a:defRPr sz="3600">
                <a:solidFill>
                  <a:schemeClr val="bg2"/>
                </a:solidFill>
              </a:defRPr>
            </a:lvl4pPr>
            <a:lvl5pPr marL="2286000" indent="-457200">
              <a:buFont typeface="Arial" panose="020B0604020202020204" pitchFamily="34" charset="0"/>
              <a:buChar char="•"/>
              <a:defRPr sz="3200">
                <a:solidFill>
                  <a:schemeClr val="bg2"/>
                </a:solidFill>
              </a:defRPr>
            </a:lvl5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126967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46856" y="111770"/>
            <a:ext cx="8229600" cy="724942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lang="de-DE" dirty="0" smtClean="0"/>
              <a:t>Titel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496855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>
                <a:solidFill>
                  <a:schemeClr val="accent3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5"/>
                </a:solidFill>
              </a:defRPr>
            </a:lvl4pPr>
            <a:lvl5pPr>
              <a:defRPr>
                <a:solidFill>
                  <a:schemeClr val="bg2">
                    <a:lumMod val="50000"/>
                  </a:schemeClr>
                </a:solidFill>
              </a:defRPr>
            </a:lvl5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912601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340768"/>
            <a:ext cx="4038600" cy="4785395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4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20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8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8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340768"/>
            <a:ext cx="4038600" cy="4785395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4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20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8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8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8" name="Titel 1"/>
          <p:cNvSpPr>
            <a:spLocks noGrp="1"/>
          </p:cNvSpPr>
          <p:nvPr>
            <p:ph type="title"/>
          </p:nvPr>
        </p:nvSpPr>
        <p:spPr>
          <a:xfrm>
            <a:off x="446856" y="111770"/>
            <a:ext cx="8229600" cy="724942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de-DE" dirty="0" smtClean="0"/>
              <a:t>Titel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479878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67544" y="1268760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accent3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32857"/>
            <a:ext cx="4040188" cy="3993306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0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18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6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6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4008" y="1268760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accent3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32857"/>
            <a:ext cx="4041775" cy="3993306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0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18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6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6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10" name="Titel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724942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de-DE" dirty="0" smtClean="0"/>
              <a:t>Titel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9713158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0" y="4725144"/>
            <a:ext cx="91440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dirty="0" smtClean="0"/>
              <a:t>Bildunterschrift</a:t>
            </a:r>
            <a:endParaRPr lang="de-DE" dirty="0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0" y="1268760"/>
            <a:ext cx="9144000" cy="345881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 hasCustomPrompt="1"/>
          </p:nvPr>
        </p:nvSpPr>
        <p:spPr>
          <a:xfrm>
            <a:off x="0" y="5301208"/>
            <a:ext cx="91440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dirty="0" smtClean="0"/>
              <a:t>Erklärung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20588" y="6492279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de-DE" dirty="0" smtClean="0"/>
              <a:t>Fußzeile</a:t>
            </a:r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411259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4" Type="http://schemas.openxmlformats.org/officeDocument/2006/relationships/image" Target="../media/image1.jpeg"/><Relationship Id="rId5" Type="http://schemas.openxmlformats.org/officeDocument/2006/relationships/image" Target="../media/image2.tiff"/><Relationship Id="rId6" Type="http://schemas.openxmlformats.org/officeDocument/2006/relationships/image" Target="../media/image3.jpeg"/><Relationship Id="rId7" Type="http://schemas.openxmlformats.org/officeDocument/2006/relationships/image" Target="../media/image4.jpeg"/><Relationship Id="rId8" Type="http://schemas.openxmlformats.org/officeDocument/2006/relationships/image" Target="../media/image5.jpeg"/><Relationship Id="rId9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0.jpeg"/><Relationship Id="rId12" Type="http://schemas.openxmlformats.org/officeDocument/2006/relationships/image" Target="../media/image11.jpeg"/><Relationship Id="rId1" Type="http://schemas.openxmlformats.org/officeDocument/2006/relationships/slideLayout" Target="../slideLayouts/slideLayout3.xml"/><Relationship Id="rId2" Type="http://schemas.openxmlformats.org/officeDocument/2006/relationships/slideLayout" Target="../slideLayouts/slideLayout4.xml"/><Relationship Id="rId3" Type="http://schemas.openxmlformats.org/officeDocument/2006/relationships/slideLayout" Target="../slideLayouts/slideLayout5.xml"/><Relationship Id="rId4" Type="http://schemas.openxmlformats.org/officeDocument/2006/relationships/slideLayout" Target="../slideLayouts/slideLayout6.xml"/><Relationship Id="rId5" Type="http://schemas.openxmlformats.org/officeDocument/2006/relationships/slideLayout" Target="../slideLayouts/slideLayout7.xml"/><Relationship Id="rId6" Type="http://schemas.openxmlformats.org/officeDocument/2006/relationships/theme" Target="../theme/theme2.xml"/><Relationship Id="rId7" Type="http://schemas.openxmlformats.org/officeDocument/2006/relationships/image" Target="../media/image1.jpeg"/><Relationship Id="rId8" Type="http://schemas.openxmlformats.org/officeDocument/2006/relationships/image" Target="../media/image7.tiff"/><Relationship Id="rId9" Type="http://schemas.openxmlformats.org/officeDocument/2006/relationships/image" Target="../media/image8.jpeg"/><Relationship Id="rId10" Type="http://schemas.openxmlformats.org/officeDocument/2006/relationships/image" Target="../media/image9.jpeg"/></Relationships>
</file>

<file path=ppt/slideMasters/_rels/slideMaster3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6.jpeg"/><Relationship Id="rId12" Type="http://schemas.openxmlformats.org/officeDocument/2006/relationships/image" Target="../media/image17.jpeg"/><Relationship Id="rId13" Type="http://schemas.openxmlformats.org/officeDocument/2006/relationships/image" Target="../media/image7.tiff"/><Relationship Id="rId14" Type="http://schemas.openxmlformats.org/officeDocument/2006/relationships/image" Target="../media/image8.jpeg"/><Relationship Id="rId15" Type="http://schemas.openxmlformats.org/officeDocument/2006/relationships/image" Target="../media/image18.png"/><Relationship Id="rId16" Type="http://schemas.openxmlformats.org/officeDocument/2006/relationships/image" Target="../media/image9.jpeg"/><Relationship Id="rId17" Type="http://schemas.openxmlformats.org/officeDocument/2006/relationships/image" Target="../media/image10.jpeg"/><Relationship Id="rId18" Type="http://schemas.openxmlformats.org/officeDocument/2006/relationships/image" Target="../media/image11.jpeg"/><Relationship Id="rId1" Type="http://schemas.openxmlformats.org/officeDocument/2006/relationships/slideLayout" Target="../slideLayouts/slideLayout8.xml"/><Relationship Id="rId2" Type="http://schemas.openxmlformats.org/officeDocument/2006/relationships/slideLayout" Target="../slideLayouts/slideLayout9.xml"/><Relationship Id="rId3" Type="http://schemas.openxmlformats.org/officeDocument/2006/relationships/slideLayout" Target="../slideLayouts/slideLayout10.xml"/><Relationship Id="rId4" Type="http://schemas.openxmlformats.org/officeDocument/2006/relationships/slideLayout" Target="../slideLayouts/slideLayout11.xml"/><Relationship Id="rId5" Type="http://schemas.openxmlformats.org/officeDocument/2006/relationships/theme" Target="../theme/theme3.xml"/><Relationship Id="rId6" Type="http://schemas.openxmlformats.org/officeDocument/2006/relationships/image" Target="../media/image1.jpeg"/><Relationship Id="rId7" Type="http://schemas.openxmlformats.org/officeDocument/2006/relationships/image" Target="../media/image12.jpeg"/><Relationship Id="rId8" Type="http://schemas.openxmlformats.org/officeDocument/2006/relationships/image" Target="../media/image13.png"/><Relationship Id="rId9" Type="http://schemas.openxmlformats.org/officeDocument/2006/relationships/image" Target="../media/image14.jpeg"/><Relationship Id="rId10" Type="http://schemas.openxmlformats.org/officeDocument/2006/relationships/image" Target="../media/image15.tif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DEB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A80E4E-9FB5-4159-8C8C-4F330FDB9CE4}" type="datetime1">
              <a:rPr lang="de-DE" smtClean="0"/>
              <a:t>30.05.19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e-DE" dirty="0" smtClean="0"/>
              <a:t>Fußzeile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0AA071-8F62-40A8-AF53-86D5342D4DCF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7" name="Rechteck 6"/>
          <p:cNvSpPr/>
          <p:nvPr userDrawn="1"/>
        </p:nvSpPr>
        <p:spPr>
          <a:xfrm>
            <a:off x="11832" y="7994"/>
            <a:ext cx="9144000" cy="10447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8" name="Rechteck 7"/>
          <p:cNvSpPr/>
          <p:nvPr userDrawn="1"/>
        </p:nvSpPr>
        <p:spPr>
          <a:xfrm>
            <a:off x="11832" y="5229200"/>
            <a:ext cx="9144000" cy="1628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0" name="Rectangle 1"/>
          <p:cNvSpPr>
            <a:spLocks noChangeArrowheads="1"/>
          </p:cNvSpPr>
          <p:nvPr userDrawn="1"/>
        </p:nvSpPr>
        <p:spPr bwMode="auto">
          <a:xfrm>
            <a:off x="0" y="849535"/>
            <a:ext cx="9181976" cy="203200"/>
          </a:xfrm>
          <a:prstGeom prst="rect">
            <a:avLst/>
          </a:prstGeom>
          <a:solidFill>
            <a:srgbClr val="669900">
              <a:alpha val="8509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e-DE" altLang="en-US" dirty="0"/>
          </a:p>
        </p:txBody>
      </p:sp>
      <p:pic>
        <p:nvPicPr>
          <p:cNvPr id="1026" name="Picture 2" descr="http://www.business-biodiversity.eu/bausteine.net/i/21938/Logo_Food-and-Biodiversity_gross.jpg?width=300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6145" y="188760"/>
            <a:ext cx="1696335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R:\_Fotos_Logos_PPTs\Logos\Projekte\B&amp;B Campaign\Logo_life.tif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1986" y="5542703"/>
            <a:ext cx="1260494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feld 1"/>
          <p:cNvSpPr txBox="1"/>
          <p:nvPr userDrawn="1"/>
        </p:nvSpPr>
        <p:spPr>
          <a:xfrm>
            <a:off x="7559978" y="5301208"/>
            <a:ext cx="13325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 smtClean="0">
                <a:solidFill>
                  <a:srgbClr val="194097"/>
                </a:solidFill>
              </a:rPr>
              <a:t>Funded by </a:t>
            </a:r>
            <a:endParaRPr lang="de-DE" sz="1200" dirty="0">
              <a:solidFill>
                <a:srgbClr val="194097"/>
              </a:solidFill>
            </a:endParaRPr>
          </a:p>
        </p:txBody>
      </p:sp>
      <p:pic>
        <p:nvPicPr>
          <p:cNvPr id="12" name="Picture 2" descr="R:\_Fotos_Logos_PPTs\Logos\Projekte\LIFEBiostandards\DBU\DBU gefoerdert durch_200x20.jpg"/>
          <p:cNvPicPr>
            <a:picLocks noChangeAspect="1" noChangeArrowheads="1"/>
          </p:cNvPicPr>
          <p:nvPr userDrawn="1"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 bwMode="auto">
          <a:xfrm>
            <a:off x="6376445" y="5338800"/>
            <a:ext cx="1260000" cy="126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feld 13"/>
          <p:cNvSpPr txBox="1"/>
          <p:nvPr userDrawn="1"/>
        </p:nvSpPr>
        <p:spPr>
          <a:xfrm>
            <a:off x="588051" y="5507135"/>
            <a:ext cx="290382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6731D">
                    <a:tint val="75000"/>
                  </a:srgb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Biodiversity in Standards and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6731D">
                    <a:tint val="75000"/>
                  </a:srgb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Labels for the Food Sector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6731D">
                    <a:tint val="75000"/>
                  </a:srgb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LIFE15GIE/DE/000737</a:t>
            </a:r>
            <a:endParaRPr kumimoji="0" lang="de-DE" sz="1800" b="0" i="0" u="none" strike="noStrike" kern="1200" cap="none" spc="0" normalizeH="0" baseline="0" noProof="0" dirty="0">
              <a:ln>
                <a:noFill/>
              </a:ln>
              <a:solidFill>
                <a:srgbClr val="56731D">
                  <a:tint val="75000"/>
                </a:srgb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5" name="Grafik 14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4242" y="5409010"/>
            <a:ext cx="1124538" cy="684000"/>
          </a:xfrm>
          <a:prstGeom prst="rect">
            <a:avLst/>
          </a:prstGeom>
        </p:spPr>
      </p:pic>
      <p:pic>
        <p:nvPicPr>
          <p:cNvPr id="16" name="Grafik 15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9630" y="6234497"/>
            <a:ext cx="2571974" cy="364303"/>
          </a:xfrm>
          <a:prstGeom prst="rect">
            <a:avLst/>
          </a:prstGeom>
        </p:spPr>
      </p:pic>
      <p:pic>
        <p:nvPicPr>
          <p:cNvPr id="11" name="Grafik 10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5809" y="5421235"/>
            <a:ext cx="653303" cy="653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23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</p:sldLayoutIdLst>
  <p:timing>
    <p:tnLst>
      <p:par>
        <p:cTn xmlns:p14="http://schemas.microsoft.com/office/powerpoint/2010/main" id="1" dur="indefinite" restart="never" nodeType="tmRoot"/>
      </p:par>
    </p:tnLst>
  </p:timing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DEB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platzhalter 10"/>
          <p:cNvSpPr>
            <a:spLocks noGrp="1"/>
          </p:cNvSpPr>
          <p:nvPr>
            <p:ph type="body" idx="1"/>
          </p:nvPr>
        </p:nvSpPr>
        <p:spPr>
          <a:xfrm>
            <a:off x="455612" y="1284784"/>
            <a:ext cx="8229600" cy="50245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15" name="Rechteck 14"/>
          <p:cNvSpPr/>
          <p:nvPr userDrawn="1"/>
        </p:nvSpPr>
        <p:spPr>
          <a:xfrm>
            <a:off x="4432" y="7994"/>
            <a:ext cx="9144000" cy="10447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6" name="Rectangle 1"/>
          <p:cNvSpPr>
            <a:spLocks noChangeArrowheads="1"/>
          </p:cNvSpPr>
          <p:nvPr userDrawn="1"/>
        </p:nvSpPr>
        <p:spPr bwMode="auto">
          <a:xfrm>
            <a:off x="0" y="849535"/>
            <a:ext cx="9181976" cy="203200"/>
          </a:xfrm>
          <a:prstGeom prst="rect">
            <a:avLst/>
          </a:prstGeom>
          <a:solidFill>
            <a:srgbClr val="669900">
              <a:alpha val="8509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e-DE" altLang="en-US" dirty="0"/>
          </a:p>
        </p:txBody>
      </p:sp>
      <p:sp>
        <p:nvSpPr>
          <p:cNvPr id="10" name="Titelplatzhalter 9"/>
          <p:cNvSpPr>
            <a:spLocks noGrp="1"/>
          </p:cNvSpPr>
          <p:nvPr>
            <p:ph type="title"/>
          </p:nvPr>
        </p:nvSpPr>
        <p:spPr>
          <a:xfrm>
            <a:off x="455612" y="107912"/>
            <a:ext cx="8229600" cy="72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smtClean="0"/>
              <a:t>Titel</a:t>
            </a:r>
            <a:endParaRPr lang="de-DE" dirty="0"/>
          </a:p>
        </p:txBody>
      </p:sp>
      <p:pic>
        <p:nvPicPr>
          <p:cNvPr id="17" name="Picture 2" descr="http://www.business-biodiversity.eu/bausteine.net/i/21938/Logo_Food-and-Biodiversity_gross.jpg?width=300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6489" y="188760"/>
            <a:ext cx="1696335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Rechteck 22"/>
          <p:cNvSpPr/>
          <p:nvPr userDrawn="1"/>
        </p:nvSpPr>
        <p:spPr>
          <a:xfrm>
            <a:off x="0" y="6323983"/>
            <a:ext cx="9144000" cy="5345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4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422954" y="6467191"/>
            <a:ext cx="6994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  <p:pic>
        <p:nvPicPr>
          <p:cNvPr id="31" name="Picture 2" descr="R:\_Fotos_Logos_PPTs\Logos\Projekte\B&amp;B Campaign\Logo_life.tif"/>
          <p:cNvPicPr>
            <a:picLocks noChangeAspect="1" noChangeArrowheads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2804" y="6457896"/>
            <a:ext cx="504197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Textfeld 31"/>
          <p:cNvSpPr txBox="1"/>
          <p:nvPr userDrawn="1"/>
        </p:nvSpPr>
        <p:spPr>
          <a:xfrm>
            <a:off x="8165710" y="6308297"/>
            <a:ext cx="64807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 smtClean="0">
                <a:solidFill>
                  <a:srgbClr val="194097"/>
                </a:solidFill>
              </a:rPr>
              <a:t>Funded by </a:t>
            </a:r>
            <a:endParaRPr lang="de-DE" sz="800" dirty="0">
              <a:solidFill>
                <a:srgbClr val="194097"/>
              </a:solidFill>
            </a:endParaRPr>
          </a:p>
        </p:txBody>
      </p:sp>
      <p:pic>
        <p:nvPicPr>
          <p:cNvPr id="33" name="Picture 2" descr="R:\_Fotos_Logos_PPTs\Logos\Projekte\LIFEBiostandards\DBU\DBU gefoerdert durch_200x20.jpg"/>
          <p:cNvPicPr>
            <a:picLocks noChangeAspect="1" noChangeArrowheads="1"/>
          </p:cNvPicPr>
          <p:nvPr userDrawn="1"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 bwMode="auto">
          <a:xfrm>
            <a:off x="7812120" y="6395720"/>
            <a:ext cx="413096" cy="413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4" name="Gerade Verbindung 33"/>
          <p:cNvCxnSpPr/>
          <p:nvPr userDrawn="1"/>
        </p:nvCxnSpPr>
        <p:spPr>
          <a:xfrm>
            <a:off x="5215883" y="6364495"/>
            <a:ext cx="0" cy="4706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6" name="Grafik 35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7780" y="6417042"/>
            <a:ext cx="591864" cy="360000"/>
          </a:xfrm>
          <a:prstGeom prst="rect">
            <a:avLst/>
          </a:prstGeom>
        </p:spPr>
      </p:pic>
      <p:pic>
        <p:nvPicPr>
          <p:cNvPr id="37" name="Grafik 36"/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7090" y="6563470"/>
            <a:ext cx="1549411" cy="219464"/>
          </a:xfrm>
          <a:prstGeom prst="rect">
            <a:avLst/>
          </a:prstGeom>
        </p:spPr>
      </p:pic>
      <p:pic>
        <p:nvPicPr>
          <p:cNvPr id="38" name="Grafik 37"/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184" y="6424929"/>
            <a:ext cx="360000" cy="360000"/>
          </a:xfrm>
          <a:prstGeom prst="rect">
            <a:avLst/>
          </a:prstGeom>
        </p:spPr>
      </p:pic>
      <p:sp>
        <p:nvSpPr>
          <p:cNvPr id="39" name="Textfeld 38"/>
          <p:cNvSpPr txBox="1"/>
          <p:nvPr userDrawn="1"/>
        </p:nvSpPr>
        <p:spPr>
          <a:xfrm>
            <a:off x="31483" y="6464369"/>
            <a:ext cx="56886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6731D">
                    <a:tint val="75000"/>
                  </a:srgb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Biodiversity in Standards and Labels for the Food Sector | LIFE15GIE/DE/000737 |</a:t>
            </a: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srgbClr val="56731D">
                  <a:tint val="75000"/>
                </a:srgb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752089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4" r:id="rId2"/>
    <p:sldLayoutId id="2147483665" r:id="rId3"/>
    <p:sldLayoutId id="2147483669" r:id="rId4"/>
    <p:sldLayoutId id="2147483678" r:id="rId5"/>
  </p:sldLayoutIdLst>
  <p:timing>
    <p:tnLst>
      <p:par>
        <p:cTn xmlns:p14="http://schemas.microsoft.com/office/powerpoint/2010/main" id="1" dur="indefinite" restart="never" nodeType="tmRoot"/>
      </p:par>
    </p:tnLst>
  </p:timing>
  <p:hf hdr="0"/>
  <p:txStyles>
    <p:titleStyle>
      <a:lvl1pPr algn="l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2">
              <a:lumMod val="50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accent3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accent4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800" kern="1200">
          <a:solidFill>
            <a:schemeClr val="accent5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1600" kern="1200">
          <a:solidFill>
            <a:schemeClr val="bg2">
              <a:lumMod val="50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DEB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/>
          <p:cNvSpPr/>
          <p:nvPr userDrawn="1"/>
        </p:nvSpPr>
        <p:spPr>
          <a:xfrm>
            <a:off x="5053" y="6323983"/>
            <a:ext cx="9144000" cy="5345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422954" y="6467191"/>
            <a:ext cx="6994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11" name="Textplatzhalter 10"/>
          <p:cNvSpPr>
            <a:spLocks noGrp="1"/>
          </p:cNvSpPr>
          <p:nvPr>
            <p:ph type="body" idx="1"/>
          </p:nvPr>
        </p:nvSpPr>
        <p:spPr>
          <a:xfrm>
            <a:off x="455612" y="1284784"/>
            <a:ext cx="8229600" cy="50245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15" name="Rechteck 14"/>
          <p:cNvSpPr/>
          <p:nvPr userDrawn="1"/>
        </p:nvSpPr>
        <p:spPr>
          <a:xfrm>
            <a:off x="4432" y="7994"/>
            <a:ext cx="9144000" cy="10447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6" name="Rectangle 1"/>
          <p:cNvSpPr>
            <a:spLocks noChangeArrowheads="1"/>
          </p:cNvSpPr>
          <p:nvPr userDrawn="1"/>
        </p:nvSpPr>
        <p:spPr bwMode="auto">
          <a:xfrm>
            <a:off x="0" y="849535"/>
            <a:ext cx="9181976" cy="203200"/>
          </a:xfrm>
          <a:prstGeom prst="rect">
            <a:avLst/>
          </a:prstGeom>
          <a:solidFill>
            <a:srgbClr val="669900">
              <a:alpha val="8509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e-DE" altLang="en-US" dirty="0"/>
          </a:p>
        </p:txBody>
      </p:sp>
      <p:sp>
        <p:nvSpPr>
          <p:cNvPr id="10" name="Titelplatzhalter 9"/>
          <p:cNvSpPr>
            <a:spLocks noGrp="1"/>
          </p:cNvSpPr>
          <p:nvPr>
            <p:ph type="title"/>
          </p:nvPr>
        </p:nvSpPr>
        <p:spPr>
          <a:xfrm>
            <a:off x="455612" y="107912"/>
            <a:ext cx="8229600" cy="72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smtClean="0"/>
              <a:t>Titel</a:t>
            </a:r>
            <a:endParaRPr lang="de-DE" dirty="0"/>
          </a:p>
        </p:txBody>
      </p:sp>
      <p:pic>
        <p:nvPicPr>
          <p:cNvPr id="17" name="Picture 2" descr="http://www.business-biodiversity.eu/bausteine.net/i/21938/Logo_Food-and-Biodiversity_gross.jpg?width=300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6489" y="188760"/>
            <a:ext cx="1696335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5" descr="R:\_Fotos_Logos_PPTs\Logos\Projekte\LIFEBiostandards\IST Technico\IST_A_RGB_Pos.jpg"/>
          <p:cNvPicPr>
            <a:picLocks noChangeAspect="1" noChangeArrowheads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06" t="26422" b="32203"/>
          <a:stretch/>
        </p:blipFill>
        <p:spPr bwMode="auto">
          <a:xfrm>
            <a:off x="1623909" y="6384355"/>
            <a:ext cx="1378800" cy="437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6" descr="R:\_Fotos_Logos_PPTs\Logos\Projekte\LIFEBiostandards\Solagro\Solagro_moyen.png"/>
          <p:cNvPicPr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9659" y="6422867"/>
            <a:ext cx="1200000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8" descr="R:\_Fotos_Logos_PPTs\Logos\Projekte\LIFEBiostandards\AUF\auf 2.jpg"/>
          <p:cNvPicPr>
            <a:picLocks noChangeAspect="1" noChangeArrowheads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7611" y="6446953"/>
            <a:ext cx="377605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11" descr="R:\_Fotos_Logos_PPTs\Logos\GNF\Gnf1.tif"/>
          <p:cNvPicPr>
            <a:picLocks noChangeAspect="1" noChangeArrowheads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781" y="6417042"/>
            <a:ext cx="460349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12" descr="R:\_Fotos_Logos_PPTs\Logos\bodensee.jpg"/>
          <p:cNvPicPr>
            <a:picLocks noChangeAspect="1" noChangeArrowheads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37" y="6417042"/>
            <a:ext cx="568782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14" descr="http://www.business-biodiversity.eu/bausteine.net/i/22167/webLogoFGNLogoblock.jpg?width=200"/>
          <p:cNvPicPr>
            <a:picLocks noChangeAspect="1" noChangeArrowheads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499" y="6338142"/>
            <a:ext cx="54000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R:\_Fotos_Logos_PPTs\Logos\Projekte\B&amp;B Campaign\Logo_life.tif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2804" y="6457896"/>
            <a:ext cx="504197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Textfeld 24"/>
          <p:cNvSpPr txBox="1"/>
          <p:nvPr userDrawn="1"/>
        </p:nvSpPr>
        <p:spPr>
          <a:xfrm>
            <a:off x="8165710" y="6308297"/>
            <a:ext cx="64807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 smtClean="0">
                <a:solidFill>
                  <a:srgbClr val="194097"/>
                </a:solidFill>
              </a:rPr>
              <a:t>Funded by </a:t>
            </a:r>
            <a:endParaRPr lang="de-DE" sz="800" dirty="0">
              <a:solidFill>
                <a:srgbClr val="194097"/>
              </a:solidFill>
            </a:endParaRPr>
          </a:p>
        </p:txBody>
      </p:sp>
      <p:pic>
        <p:nvPicPr>
          <p:cNvPr id="28" name="Picture 2" descr="R:\_Fotos_Logos_PPTs\Logos\Projekte\LIFEBiostandards\DBU\DBU gefoerdert durch_200x20.jpg"/>
          <p:cNvPicPr>
            <a:picLocks noChangeAspect="1" noChangeArrowheads="1"/>
          </p:cNvPicPr>
          <p:nvPr userDrawn="1"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 bwMode="auto">
          <a:xfrm>
            <a:off x="7812120" y="6395720"/>
            <a:ext cx="413096" cy="413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" name="Gerade Verbindung 2"/>
          <p:cNvCxnSpPr/>
          <p:nvPr userDrawn="1"/>
        </p:nvCxnSpPr>
        <p:spPr>
          <a:xfrm>
            <a:off x="5215883" y="6364495"/>
            <a:ext cx="0" cy="4706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Grafik 25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3600" y="6453368"/>
            <a:ext cx="700275" cy="288000"/>
          </a:xfrm>
          <a:prstGeom prst="rect">
            <a:avLst/>
          </a:prstGeom>
        </p:spPr>
      </p:pic>
      <p:pic>
        <p:nvPicPr>
          <p:cNvPr id="2" name="Grafik 1"/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7780" y="6417042"/>
            <a:ext cx="591864" cy="360000"/>
          </a:xfrm>
          <a:prstGeom prst="rect">
            <a:avLst/>
          </a:prstGeom>
        </p:spPr>
      </p:pic>
      <p:pic>
        <p:nvPicPr>
          <p:cNvPr id="27" name="Grafik 26"/>
          <p:cNvPicPr>
            <a:picLocks noChangeAspect="1"/>
          </p:cNvPicPr>
          <p:nvPr userDrawn="1"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7090" y="6563470"/>
            <a:ext cx="1549411" cy="219464"/>
          </a:xfrm>
          <a:prstGeom prst="rect">
            <a:avLst/>
          </a:prstGeom>
        </p:spPr>
      </p:pic>
      <p:pic>
        <p:nvPicPr>
          <p:cNvPr id="30" name="Grafik 29"/>
          <p:cNvPicPr>
            <a:picLocks noChangeAspect="1"/>
          </p:cNvPicPr>
          <p:nvPr userDrawn="1"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184" y="6424929"/>
            <a:ext cx="360000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27480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8" r:id="rId4"/>
  </p:sldLayoutIdLst>
  <p:timing>
    <p:tnLst>
      <p:par>
        <p:cTn xmlns:p14="http://schemas.microsoft.com/office/powerpoint/2010/main" id="1" dur="indefinite" restart="never" nodeType="tmRoot"/>
      </p:par>
    </p:tnLst>
  </p:timing>
  <p:hf hdr="0"/>
  <p:txStyles>
    <p:titleStyle>
      <a:lvl1pPr algn="l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2">
              <a:lumMod val="50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accent3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accent4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800" kern="1200">
          <a:solidFill>
            <a:schemeClr val="accent5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1600" kern="1200">
          <a:solidFill>
            <a:schemeClr val="bg2">
              <a:lumMod val="50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1" Type="http://schemas.openxmlformats.org/officeDocument/2006/relationships/image" Target="../media/image28.png"/><Relationship Id="rId12" Type="http://schemas.openxmlformats.org/officeDocument/2006/relationships/image" Target="../media/image29.png"/><Relationship Id="rId13" Type="http://schemas.openxmlformats.org/officeDocument/2006/relationships/image" Target="../media/image30.png"/><Relationship Id="rId14" Type="http://schemas.openxmlformats.org/officeDocument/2006/relationships/image" Target="../media/image31.png"/><Relationship Id="rId15" Type="http://schemas.openxmlformats.org/officeDocument/2006/relationships/image" Target="../media/image32.png"/><Relationship Id="rId16" Type="http://schemas.openxmlformats.org/officeDocument/2006/relationships/image" Target="../media/image33.png"/><Relationship Id="rId17" Type="http://schemas.openxmlformats.org/officeDocument/2006/relationships/image" Target="../media/image34.png"/><Relationship Id="rId18" Type="http://schemas.openxmlformats.org/officeDocument/2006/relationships/image" Target="../media/image35.png"/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9.png"/><Relationship Id="rId3" Type="http://schemas.openxmlformats.org/officeDocument/2006/relationships/image" Target="../media/image20.png"/><Relationship Id="rId4" Type="http://schemas.openxmlformats.org/officeDocument/2006/relationships/image" Target="../media/image21.png"/><Relationship Id="rId5" Type="http://schemas.openxmlformats.org/officeDocument/2006/relationships/image" Target="../media/image22.png"/><Relationship Id="rId6" Type="http://schemas.openxmlformats.org/officeDocument/2006/relationships/image" Target="../media/image23.png"/><Relationship Id="rId7" Type="http://schemas.openxmlformats.org/officeDocument/2006/relationships/image" Target="../media/image24.png"/><Relationship Id="rId8" Type="http://schemas.openxmlformats.org/officeDocument/2006/relationships/image" Target="../media/image25.png"/><Relationship Id="rId9" Type="http://schemas.openxmlformats.org/officeDocument/2006/relationships/image" Target="../media/image26.png"/><Relationship Id="rId10" Type="http://schemas.openxmlformats.org/officeDocument/2006/relationships/image" Target="../media/image27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36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37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38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39.e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40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41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2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43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44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45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46.jpeg"/><Relationship Id="rId3" Type="http://schemas.openxmlformats.org/officeDocument/2006/relationships/image" Target="../media/image47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48.w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emf"/><Relationship Id="rId4" Type="http://schemas.openxmlformats.org/officeDocument/2006/relationships/image" Target="../media/image51.jpeg"/><Relationship Id="rId5" Type="http://schemas.openxmlformats.org/officeDocument/2006/relationships/image" Target="../media/image52.png"/><Relationship Id="rId6" Type="http://schemas.openxmlformats.org/officeDocument/2006/relationships/image" Target="../media/image23.png"/><Relationship Id="rId7" Type="http://schemas.openxmlformats.org/officeDocument/2006/relationships/image" Target="../media/image53.jpeg"/><Relationship Id="rId8" Type="http://schemas.openxmlformats.org/officeDocument/2006/relationships/image" Target="../media/image54.png"/><Relationship Id="rId9" Type="http://schemas.openxmlformats.org/officeDocument/2006/relationships/image" Target="../media/image55.jpeg"/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49.jpe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5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3568" y="1916832"/>
            <a:ext cx="7772400" cy="1586607"/>
          </a:xfrm>
        </p:spPr>
        <p:txBody>
          <a:bodyPr/>
          <a:lstStyle/>
          <a:p>
            <a:r>
              <a:rPr lang="de-DE" sz="4000" dirty="0" smtClean="0"/>
              <a:t>Biodiversität in Standards für die Lebensmittelbranche und Vorgaben von Unternehmen </a:t>
            </a:r>
            <a:endParaRPr lang="de-DE" sz="4000" dirty="0"/>
          </a:p>
        </p:txBody>
      </p:sp>
    </p:spTree>
    <p:extLst>
      <p:ext uri="{BB962C8B-B14F-4D97-AF65-F5344CB8AC3E}">
        <p14:creationId xmlns:p14="http://schemas.microsoft.com/office/powerpoint/2010/main" val="21811105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/>
          </p:nvPr>
        </p:nvSpPr>
        <p:spPr>
          <a:xfrm>
            <a:off x="451528" y="210271"/>
            <a:ext cx="8229600" cy="724942"/>
          </a:xfrm>
        </p:spPr>
        <p:txBody>
          <a:bodyPr>
            <a:noAutofit/>
          </a:bodyPr>
          <a:lstStyle/>
          <a:p>
            <a:r>
              <a:rPr lang="de-DE" sz="2400" dirty="0" smtClean="0"/>
              <a:t>Baseline Report: Politik und Kriterien von </a:t>
            </a:r>
            <a:br>
              <a:rPr lang="de-DE" sz="2400" dirty="0" smtClean="0"/>
            </a:br>
            <a:r>
              <a:rPr lang="de-DE" sz="2400" dirty="0" smtClean="0"/>
              <a:t>54 Standards und Unternehmen </a:t>
            </a:r>
            <a:r>
              <a:rPr lang="de-DE" sz="2400" dirty="0" err="1" smtClean="0"/>
              <a:t>gescreent</a:t>
            </a:r>
            <a:r>
              <a:rPr lang="de-DE" sz="2400" dirty="0" smtClean="0"/>
              <a:t/>
            </a:r>
            <a:br>
              <a:rPr lang="de-DE" sz="2400" dirty="0" smtClean="0"/>
            </a:br>
            <a:endParaRPr lang="de-DE" sz="2400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2</a:t>
            </a:fld>
            <a:endParaRPr lang="de-DE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479198"/>
            <a:ext cx="1225550" cy="1090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9501" y="1245200"/>
            <a:ext cx="2998787" cy="658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0679" y="1555381"/>
            <a:ext cx="1079500" cy="896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6339" y="2545455"/>
            <a:ext cx="1225550" cy="107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Grafik 8" descr="R:\_Fotos_Logos_PPTs\Logos\Projekte\LIFEBiostandards\Fairtrade\FT.png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52572" y="2221404"/>
            <a:ext cx="1005840" cy="10698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2821398"/>
            <a:ext cx="1011237" cy="957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5855" y="2690153"/>
            <a:ext cx="1047533" cy="10885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Grafik 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880684" y="3300030"/>
            <a:ext cx="1052433" cy="908720"/>
          </a:xfrm>
          <a:prstGeom prst="rect">
            <a:avLst/>
          </a:prstGeom>
          <a:ln>
            <a:noFill/>
          </a:ln>
        </p:spPr>
      </p:pic>
      <p:pic>
        <p:nvPicPr>
          <p:cNvPr id="4" name="Grafik 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239290" y="3933056"/>
            <a:ext cx="1158418" cy="1158418"/>
          </a:xfrm>
          <a:prstGeom prst="rect">
            <a:avLst/>
          </a:prstGeom>
          <a:ln>
            <a:noFill/>
          </a:ln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71697" y="3085205"/>
            <a:ext cx="1154591" cy="1331371"/>
          </a:xfrm>
          <a:prstGeom prst="rect">
            <a:avLst/>
          </a:prstGeom>
          <a:ln>
            <a:noFill/>
          </a:ln>
        </p:spPr>
      </p:pic>
      <p:pic>
        <p:nvPicPr>
          <p:cNvPr id="11" name="Grafik 10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12467" y="4839589"/>
            <a:ext cx="1106907" cy="1106907"/>
          </a:xfrm>
          <a:prstGeom prst="rect">
            <a:avLst/>
          </a:prstGeom>
          <a:ln>
            <a:noFill/>
          </a:ln>
        </p:spPr>
      </p:pic>
      <p:pic>
        <p:nvPicPr>
          <p:cNvPr id="12" name="Grafik 11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767263" y="5013176"/>
            <a:ext cx="1088717" cy="1205669"/>
          </a:xfrm>
          <a:prstGeom prst="rect">
            <a:avLst/>
          </a:prstGeom>
          <a:ln>
            <a:noFill/>
          </a:ln>
        </p:spPr>
      </p:pic>
      <p:pic>
        <p:nvPicPr>
          <p:cNvPr id="13" name="Grafik 12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798217" y="4008261"/>
            <a:ext cx="1733550" cy="685800"/>
          </a:xfrm>
          <a:prstGeom prst="rect">
            <a:avLst/>
          </a:prstGeom>
          <a:ln>
            <a:noFill/>
          </a:ln>
        </p:spPr>
      </p:pic>
      <p:pic>
        <p:nvPicPr>
          <p:cNvPr id="14" name="Grafik 13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622943" y="4945056"/>
            <a:ext cx="999555" cy="999555"/>
          </a:xfrm>
          <a:prstGeom prst="rect">
            <a:avLst/>
          </a:prstGeom>
          <a:ln>
            <a:noFill/>
          </a:ln>
        </p:spPr>
      </p:pic>
      <p:pic>
        <p:nvPicPr>
          <p:cNvPr id="15" name="Grafik 14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949991" y="3987076"/>
            <a:ext cx="1151157" cy="1151157"/>
          </a:xfrm>
          <a:prstGeom prst="rect">
            <a:avLst/>
          </a:prstGeom>
          <a:ln>
            <a:noFill/>
          </a:ln>
        </p:spPr>
      </p:pic>
      <p:pic>
        <p:nvPicPr>
          <p:cNvPr id="16" name="Grafik 15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5620694" y="5319432"/>
            <a:ext cx="904875" cy="904875"/>
          </a:xfrm>
          <a:prstGeom prst="rect">
            <a:avLst/>
          </a:prstGeom>
          <a:ln>
            <a:noFill/>
          </a:ln>
        </p:spPr>
      </p:pic>
      <p:pic>
        <p:nvPicPr>
          <p:cNvPr id="3" name="Picture 2" descr="Z:\_LOGOS\Lebensmittelstandard\Logo Standards\Rainforest Alliance.png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2116" y="1467323"/>
            <a:ext cx="994805" cy="9948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66079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446856" y="111770"/>
            <a:ext cx="6717432" cy="724942"/>
          </a:xfrm>
        </p:spPr>
        <p:txBody>
          <a:bodyPr>
            <a:noAutofit/>
          </a:bodyPr>
          <a:lstStyle/>
          <a:p>
            <a:r>
              <a:rPr lang="de-DE" sz="2400" dirty="0"/>
              <a:t>Baseline Report: Politik und Kriterien von </a:t>
            </a:r>
            <a:br>
              <a:rPr lang="de-DE" sz="2400" dirty="0"/>
            </a:br>
            <a:r>
              <a:rPr lang="de-DE" sz="2400" dirty="0"/>
              <a:t>54 Standards und Unternehmen </a:t>
            </a:r>
            <a:r>
              <a:rPr lang="de-DE" sz="2400" dirty="0" err="1"/>
              <a:t>gescreent</a:t>
            </a:r>
            <a:endParaRPr lang="de-DE" sz="2400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3</a:t>
            </a:fld>
            <a:endParaRPr lang="de-DE" dirty="0"/>
          </a:p>
        </p:txBody>
      </p:sp>
      <p:sp>
        <p:nvSpPr>
          <p:cNvPr id="8" name="Rechteck 7"/>
          <p:cNvSpPr/>
          <p:nvPr/>
        </p:nvSpPr>
        <p:spPr>
          <a:xfrm>
            <a:off x="420784" y="1400619"/>
            <a:ext cx="8302431" cy="830997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Biodiversität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in der </a:t>
            </a:r>
            <a:r>
              <a:rPr lang="en-US" sz="2400" b="1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Politik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von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Standardorganisationen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und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Unternehmen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2253758"/>
            <a:ext cx="7056784" cy="4039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78845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446856" y="111770"/>
            <a:ext cx="6861448" cy="724942"/>
          </a:xfrm>
        </p:spPr>
        <p:txBody>
          <a:bodyPr>
            <a:noAutofit/>
          </a:bodyPr>
          <a:lstStyle/>
          <a:p>
            <a:pPr lvl="0">
              <a:spcBef>
                <a:spcPts val="0"/>
              </a:spcBef>
            </a:pPr>
            <a:r>
              <a:rPr lang="de-DE" sz="2400" dirty="0"/>
              <a:t>Baseline Report: Politik und Kriterien von </a:t>
            </a:r>
            <a:br>
              <a:rPr lang="de-DE" sz="2400" dirty="0"/>
            </a:br>
            <a:r>
              <a:rPr lang="de-DE" sz="2400" dirty="0"/>
              <a:t>54 Standards und Unternehmen </a:t>
            </a:r>
            <a:r>
              <a:rPr lang="de-DE" sz="2400" dirty="0" err="1"/>
              <a:t>gescreent</a:t>
            </a:r>
            <a:endParaRPr lang="de-DE" sz="2400" dirty="0">
              <a:solidFill>
                <a:srgbClr val="70AD47">
                  <a:lumMod val="75000"/>
                </a:srgbClr>
              </a:solidFill>
              <a:ea typeface="+mn-ea"/>
            </a:endParaRPr>
          </a:p>
        </p:txBody>
      </p:sp>
      <p:sp>
        <p:nvSpPr>
          <p:cNvPr id="5" name="Inhaltsplatzhalt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b="1" dirty="0" err="1" smtClean="0">
                <a:solidFill>
                  <a:schemeClr val="tx1"/>
                </a:solidFill>
              </a:rPr>
              <a:t>Biodiversität</a:t>
            </a:r>
            <a:r>
              <a:rPr lang="en-US" b="1" dirty="0" smtClean="0">
                <a:solidFill>
                  <a:schemeClr val="tx1"/>
                </a:solidFill>
              </a:rPr>
              <a:t> in den </a:t>
            </a:r>
            <a:r>
              <a:rPr lang="en-US" b="1" dirty="0" err="1" smtClean="0">
                <a:solidFill>
                  <a:srgbClr val="C00000"/>
                </a:solidFill>
              </a:rPr>
              <a:t>Kriterien</a:t>
            </a:r>
            <a:r>
              <a:rPr lang="en-US" b="1" dirty="0" smtClean="0">
                <a:solidFill>
                  <a:schemeClr val="tx1"/>
                </a:solidFill>
              </a:rPr>
              <a:t> von </a:t>
            </a:r>
            <a:r>
              <a:rPr lang="en-US" b="1" dirty="0" err="1" smtClean="0">
                <a:solidFill>
                  <a:schemeClr val="tx1"/>
                </a:solidFill>
              </a:rPr>
              <a:t>Standardorganisationen</a:t>
            </a:r>
            <a:r>
              <a:rPr lang="en-US" b="1" dirty="0" smtClean="0">
                <a:solidFill>
                  <a:schemeClr val="tx1"/>
                </a:solidFill>
              </a:rPr>
              <a:t> und </a:t>
            </a:r>
            <a:r>
              <a:rPr lang="en-US" b="1" dirty="0" err="1" smtClean="0">
                <a:solidFill>
                  <a:schemeClr val="tx1"/>
                </a:solidFill>
              </a:rPr>
              <a:t>Unternehmen</a:t>
            </a:r>
            <a:endParaRPr lang="en-US" b="1" dirty="0" smtClean="0">
              <a:solidFill>
                <a:schemeClr val="tx1"/>
              </a:solidFill>
            </a:endParaRPr>
          </a:p>
          <a:p>
            <a:pPr algn="ctr"/>
            <a:endParaRPr lang="en-US" dirty="0"/>
          </a:p>
          <a:p>
            <a:pPr marL="0" indent="0"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1800" dirty="0" smtClean="0"/>
              <a:t>Die </a:t>
            </a:r>
            <a:r>
              <a:rPr lang="en-US" sz="1800" dirty="0" err="1" smtClean="0"/>
              <a:t>Kriterien</a:t>
            </a:r>
            <a:r>
              <a:rPr lang="en-US" sz="1800" dirty="0" smtClean="0"/>
              <a:t> </a:t>
            </a:r>
            <a:r>
              <a:rPr lang="en-US" sz="1800" dirty="0" err="1" smtClean="0"/>
              <a:t>wurden</a:t>
            </a:r>
            <a:r>
              <a:rPr lang="en-US" sz="1800" dirty="0" smtClean="0"/>
              <a:t> </a:t>
            </a:r>
            <a:r>
              <a:rPr lang="en-US" sz="1800" dirty="0" err="1" smtClean="0"/>
              <a:t>entsprechend</a:t>
            </a:r>
            <a:r>
              <a:rPr lang="en-US" sz="1800" dirty="0" smtClean="0"/>
              <a:t> der </a:t>
            </a:r>
            <a:r>
              <a:rPr lang="en-US" sz="1800" dirty="0" err="1" smtClean="0"/>
              <a:t>Hauptursachen</a:t>
            </a:r>
            <a:r>
              <a:rPr lang="en-US" sz="1800" dirty="0" smtClean="0"/>
              <a:t> für den </a:t>
            </a:r>
            <a:r>
              <a:rPr lang="en-US" sz="1800" dirty="0" err="1" smtClean="0"/>
              <a:t>Verlust</a:t>
            </a:r>
            <a:r>
              <a:rPr lang="en-US" sz="1800" dirty="0" smtClean="0"/>
              <a:t> von </a:t>
            </a:r>
            <a:r>
              <a:rPr lang="en-US" sz="1800" dirty="0" err="1" smtClean="0"/>
              <a:t>Biodiversität</a:t>
            </a:r>
            <a:r>
              <a:rPr lang="en-US" sz="1800" dirty="0" smtClean="0"/>
              <a:t> </a:t>
            </a:r>
            <a:r>
              <a:rPr lang="en-US" sz="1800" dirty="0" err="1" smtClean="0"/>
              <a:t>gescreent</a:t>
            </a:r>
            <a:r>
              <a:rPr lang="en-US" sz="1800" dirty="0" smtClean="0"/>
              <a:t>, </a:t>
            </a:r>
            <a:r>
              <a:rPr lang="en-US" sz="1800" dirty="0" err="1" smtClean="0"/>
              <a:t>d.h</a:t>
            </a:r>
            <a:r>
              <a:rPr lang="en-US" sz="1800" dirty="0" smtClean="0"/>
              <a:t>. </a:t>
            </a:r>
            <a:r>
              <a:rPr lang="en-US" sz="1800" dirty="0" err="1" smtClean="0"/>
              <a:t>tragen</a:t>
            </a:r>
            <a:r>
              <a:rPr lang="en-US" sz="1800" dirty="0" smtClean="0"/>
              <a:t> die </a:t>
            </a:r>
            <a:r>
              <a:rPr lang="en-US" sz="1800" dirty="0" err="1" smtClean="0"/>
              <a:t>Kriterien</a:t>
            </a:r>
            <a:r>
              <a:rPr lang="en-US" sz="1800" dirty="0" smtClean="0"/>
              <a:t> </a:t>
            </a:r>
            <a:r>
              <a:rPr lang="en-US" sz="1800" dirty="0" err="1" smtClean="0"/>
              <a:t>dazu</a:t>
            </a:r>
            <a:r>
              <a:rPr lang="en-US" sz="1800" dirty="0" smtClean="0"/>
              <a:t> </a:t>
            </a:r>
            <a:r>
              <a:rPr lang="en-US" sz="1800" dirty="0" err="1" smtClean="0"/>
              <a:t>bei</a:t>
            </a:r>
            <a:endParaRPr lang="en-US" sz="1800" dirty="0" smtClean="0"/>
          </a:p>
          <a:p>
            <a:pPr marL="800100" lvl="1" indent="-342900">
              <a:buFont typeface="+mj-lt"/>
              <a:buAutoNum type="arabicPeriod"/>
            </a:pPr>
            <a:r>
              <a:rPr lang="en-US" sz="1800" dirty="0" err="1" smtClean="0">
                <a:solidFill>
                  <a:schemeClr val="accent3">
                    <a:lumMod val="75000"/>
                  </a:schemeClr>
                </a:solidFill>
              </a:rPr>
              <a:t>Degradierung</a:t>
            </a:r>
            <a:r>
              <a:rPr lang="en-US" sz="1800" dirty="0" smtClean="0">
                <a:solidFill>
                  <a:schemeClr val="accent3">
                    <a:lumMod val="75000"/>
                  </a:schemeClr>
                </a:solidFill>
              </a:rPr>
              <a:t> und </a:t>
            </a:r>
            <a:r>
              <a:rPr lang="en-US" sz="1800" dirty="0" err="1" smtClean="0">
                <a:solidFill>
                  <a:schemeClr val="accent3">
                    <a:lumMod val="75000"/>
                  </a:schemeClr>
                </a:solidFill>
              </a:rPr>
              <a:t>Zerstörung</a:t>
            </a:r>
            <a:r>
              <a:rPr lang="en-US" sz="1800" dirty="0" smtClean="0">
                <a:solidFill>
                  <a:schemeClr val="accent3">
                    <a:lumMod val="75000"/>
                  </a:schemeClr>
                </a:solidFill>
              </a:rPr>
              <a:t> von </a:t>
            </a:r>
            <a:r>
              <a:rPr lang="en-US" sz="1800" dirty="0" err="1" smtClean="0">
                <a:solidFill>
                  <a:schemeClr val="accent3">
                    <a:lumMod val="75000"/>
                  </a:schemeClr>
                </a:solidFill>
              </a:rPr>
              <a:t>Ökosystemen</a:t>
            </a:r>
            <a:endParaRPr lang="en-US" sz="1800" dirty="0" smtClean="0">
              <a:solidFill>
                <a:schemeClr val="accent3">
                  <a:lumMod val="75000"/>
                </a:schemeClr>
              </a:solidFill>
            </a:endParaRPr>
          </a:p>
          <a:p>
            <a:pPr marL="800100" lvl="1" indent="-342900">
              <a:buFont typeface="+mj-lt"/>
              <a:buAutoNum type="arabicPeriod"/>
            </a:pPr>
            <a:r>
              <a:rPr lang="en-US" sz="1800" dirty="0" err="1" smtClean="0">
                <a:solidFill>
                  <a:schemeClr val="accent3">
                    <a:lumMod val="75000"/>
                  </a:schemeClr>
                </a:solidFill>
              </a:rPr>
              <a:t>Übernutzung</a:t>
            </a:r>
            <a:r>
              <a:rPr lang="en-US" sz="1800" dirty="0" smtClean="0">
                <a:solidFill>
                  <a:schemeClr val="accent3">
                    <a:lumMod val="75000"/>
                  </a:schemeClr>
                </a:solidFill>
              </a:rPr>
              <a:t> der </a:t>
            </a:r>
            <a:r>
              <a:rPr lang="en-US" sz="1800" dirty="0" err="1" smtClean="0">
                <a:solidFill>
                  <a:schemeClr val="accent3">
                    <a:lumMod val="75000"/>
                  </a:schemeClr>
                </a:solidFill>
              </a:rPr>
              <a:t>natürlichen</a:t>
            </a:r>
            <a:r>
              <a:rPr lang="en-US" sz="1800" dirty="0" smtClean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en-US" sz="1800" dirty="0" err="1" smtClean="0">
                <a:solidFill>
                  <a:schemeClr val="accent3">
                    <a:lumMod val="75000"/>
                  </a:schemeClr>
                </a:solidFill>
              </a:rPr>
              <a:t>Ressourcen</a:t>
            </a:r>
            <a:endParaRPr lang="en-US" sz="1800" dirty="0">
              <a:solidFill>
                <a:schemeClr val="accent3">
                  <a:lumMod val="75000"/>
                </a:schemeClr>
              </a:solidFill>
            </a:endParaRPr>
          </a:p>
          <a:p>
            <a:pPr marL="800100" lvl="1" indent="-342900">
              <a:buFont typeface="+mj-lt"/>
              <a:buAutoNum type="arabicPeriod"/>
            </a:pPr>
            <a:r>
              <a:rPr lang="en-US" sz="1800" dirty="0" err="1" smtClean="0">
                <a:solidFill>
                  <a:schemeClr val="accent3">
                    <a:lumMod val="75000"/>
                  </a:schemeClr>
                </a:solidFill>
              </a:rPr>
              <a:t>Verlust</a:t>
            </a:r>
            <a:r>
              <a:rPr lang="en-US" sz="1800" dirty="0" smtClean="0">
                <a:solidFill>
                  <a:schemeClr val="accent3">
                    <a:lumMod val="75000"/>
                  </a:schemeClr>
                </a:solidFill>
              </a:rPr>
              <a:t> der </a:t>
            </a:r>
            <a:r>
              <a:rPr lang="en-US" sz="1800" dirty="0" err="1" smtClean="0">
                <a:solidFill>
                  <a:schemeClr val="accent3">
                    <a:lumMod val="75000"/>
                  </a:schemeClr>
                </a:solidFill>
              </a:rPr>
              <a:t>genetischen</a:t>
            </a:r>
            <a:r>
              <a:rPr lang="en-US" sz="1800" dirty="0" smtClean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en-US" sz="1800" dirty="0" err="1" smtClean="0">
                <a:solidFill>
                  <a:schemeClr val="accent3">
                    <a:lumMod val="75000"/>
                  </a:schemeClr>
                </a:solidFill>
              </a:rPr>
              <a:t>Vielfalt</a:t>
            </a:r>
            <a:endParaRPr lang="en-US" sz="1800" dirty="0">
              <a:solidFill>
                <a:schemeClr val="accent3">
                  <a:lumMod val="75000"/>
                </a:schemeClr>
              </a:solidFill>
            </a:endParaRPr>
          </a:p>
          <a:p>
            <a:pPr marL="800100" lvl="1" indent="-342900">
              <a:buFont typeface="+mj-lt"/>
              <a:buAutoNum type="arabicPeriod"/>
            </a:pPr>
            <a:r>
              <a:rPr lang="en-US" sz="1800" dirty="0" smtClean="0">
                <a:solidFill>
                  <a:schemeClr val="accent3">
                    <a:lumMod val="75000"/>
                  </a:schemeClr>
                </a:solidFill>
              </a:rPr>
              <a:t>Invasive, </a:t>
            </a:r>
            <a:r>
              <a:rPr lang="en-US" sz="1800" dirty="0" err="1" smtClean="0">
                <a:solidFill>
                  <a:schemeClr val="accent3">
                    <a:lumMod val="75000"/>
                  </a:schemeClr>
                </a:solidFill>
              </a:rPr>
              <a:t>gebietsfremde</a:t>
            </a:r>
            <a:r>
              <a:rPr lang="en-US" sz="1800" dirty="0" smtClean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en-US" sz="1800" dirty="0" err="1" smtClean="0">
                <a:solidFill>
                  <a:schemeClr val="accent3">
                    <a:lumMod val="75000"/>
                  </a:schemeClr>
                </a:solidFill>
              </a:rPr>
              <a:t>Arten</a:t>
            </a:r>
            <a:endParaRPr lang="en-US" sz="1800" dirty="0">
              <a:solidFill>
                <a:schemeClr val="accent3">
                  <a:lumMod val="75000"/>
                </a:schemeClr>
              </a:solidFill>
            </a:endParaRPr>
          </a:p>
          <a:p>
            <a:pPr marL="800100" lvl="1" indent="-342900">
              <a:buFont typeface="+mj-lt"/>
              <a:buAutoNum type="arabicPeriod"/>
            </a:pPr>
            <a:r>
              <a:rPr lang="en-US" sz="1800" dirty="0" err="1" smtClean="0">
                <a:solidFill>
                  <a:schemeClr val="accent3">
                    <a:lumMod val="75000"/>
                  </a:schemeClr>
                </a:solidFill>
              </a:rPr>
              <a:t>Klimawandel</a:t>
            </a:r>
            <a:endParaRPr lang="en-US" sz="1800" dirty="0">
              <a:solidFill>
                <a:schemeClr val="accent3">
                  <a:lumMod val="75000"/>
                </a:schemeClr>
              </a:solidFill>
            </a:endParaRPr>
          </a:p>
          <a:p>
            <a:pPr marL="0" indent="0">
              <a:spcBef>
                <a:spcPts val="0"/>
              </a:spcBef>
              <a:spcAft>
                <a:spcPts val="800"/>
              </a:spcAft>
              <a:buNone/>
            </a:pPr>
            <a:endParaRPr lang="de-DE" sz="1800" dirty="0" smtClean="0"/>
          </a:p>
          <a:p>
            <a:pPr marL="0" indent="0">
              <a:spcBef>
                <a:spcPts val="0"/>
              </a:spcBef>
              <a:spcAft>
                <a:spcPts val="800"/>
              </a:spcAft>
              <a:buNone/>
            </a:pPr>
            <a:r>
              <a:rPr lang="de-DE" sz="1800" dirty="0" smtClean="0"/>
              <a:t>zu </a:t>
            </a:r>
            <a:r>
              <a:rPr lang="de-DE" sz="1800" dirty="0"/>
              <a:t>vermeiden /zu </a:t>
            </a:r>
            <a:r>
              <a:rPr lang="de-DE" sz="1800" dirty="0" smtClean="0"/>
              <a:t>reduzieren?</a:t>
            </a:r>
          </a:p>
          <a:p>
            <a:pPr marL="0" indent="0">
              <a:spcBef>
                <a:spcPts val="0"/>
              </a:spcBef>
              <a:spcAft>
                <a:spcPts val="800"/>
              </a:spcAft>
              <a:buNone/>
            </a:pPr>
            <a:r>
              <a:rPr lang="de-DE" sz="1800" dirty="0" smtClean="0"/>
              <a:t>Weiterhin wurden Anforderungen an das</a:t>
            </a:r>
            <a:br>
              <a:rPr lang="de-DE" sz="1800" dirty="0" smtClean="0"/>
            </a:br>
            <a:r>
              <a:rPr lang="de-DE" sz="1800" dirty="0" smtClean="0"/>
              <a:t>(Umwelt)Management </a:t>
            </a:r>
            <a:r>
              <a:rPr lang="de-DE" sz="1800" dirty="0" err="1" smtClean="0"/>
              <a:t>gescreent</a:t>
            </a:r>
            <a:r>
              <a:rPr lang="de-DE" sz="1800" dirty="0" smtClean="0"/>
              <a:t>.</a:t>
            </a:r>
            <a:endParaRPr lang="de-DE" sz="1800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4</a:t>
            </a:fld>
            <a:endParaRPr lang="de-DE" dirty="0"/>
          </a:p>
        </p:txBody>
      </p:sp>
      <p:pic>
        <p:nvPicPr>
          <p:cNvPr id="6" name="Picture 2" descr="C:\Users\Kerstin.Froehle\Desktop\Neuer Ordner\field-852242_192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4728" y="3851359"/>
            <a:ext cx="3603607" cy="2400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feld 7"/>
          <p:cNvSpPr txBox="1"/>
          <p:nvPr/>
        </p:nvSpPr>
        <p:spPr>
          <a:xfrm rot="16200000">
            <a:off x="-660901" y="5352077"/>
            <a:ext cx="15841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</a:t>
            </a:r>
            <a:r>
              <a:rPr lang="de-DE" sz="8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pictures</a:t>
            </a:r>
            <a:r>
              <a:rPr lang="de-DE" sz="8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de-DE" sz="8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pixabay</a:t>
            </a:r>
            <a:endParaRPr lang="en-GB" sz="800" dirty="0">
              <a:solidFill>
                <a:schemeClr val="accent2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07115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446856" y="111770"/>
            <a:ext cx="6861448" cy="724942"/>
          </a:xfrm>
        </p:spPr>
        <p:txBody>
          <a:bodyPr>
            <a:noAutofit/>
          </a:bodyPr>
          <a:lstStyle/>
          <a:p>
            <a:pPr lvl="0">
              <a:spcBef>
                <a:spcPts val="0"/>
              </a:spcBef>
            </a:pPr>
            <a:r>
              <a:rPr lang="de-DE" sz="2400" dirty="0">
                <a:solidFill>
                  <a:srgbClr val="70AD47">
                    <a:lumMod val="75000"/>
                  </a:srgbClr>
                </a:solidFill>
                <a:ea typeface="+mn-ea"/>
              </a:rPr>
              <a:t>Baseline Report: </a:t>
            </a:r>
            <a:r>
              <a:rPr lang="de-DE" sz="2400" dirty="0" smtClean="0">
                <a:solidFill>
                  <a:srgbClr val="70AD47">
                    <a:lumMod val="75000"/>
                  </a:srgbClr>
                </a:solidFill>
                <a:ea typeface="+mn-ea"/>
              </a:rPr>
              <a:t/>
            </a:r>
            <a:br>
              <a:rPr lang="de-DE" sz="2400" dirty="0" smtClean="0">
                <a:solidFill>
                  <a:srgbClr val="70AD47">
                    <a:lumMod val="75000"/>
                  </a:srgbClr>
                </a:solidFill>
                <a:ea typeface="+mn-ea"/>
              </a:rPr>
            </a:br>
            <a:r>
              <a:rPr lang="de-DE" sz="2400" dirty="0" smtClean="0">
                <a:solidFill>
                  <a:srgbClr val="70AD47">
                    <a:lumMod val="75000"/>
                  </a:srgbClr>
                </a:solidFill>
                <a:ea typeface="+mn-ea"/>
              </a:rPr>
              <a:t>Beispiel für die </a:t>
            </a:r>
            <a:r>
              <a:rPr lang="en-US" sz="2400" dirty="0" err="1" smtClean="0">
                <a:solidFill>
                  <a:srgbClr val="70AD47">
                    <a:lumMod val="75000"/>
                  </a:srgbClr>
                </a:solidFill>
                <a:ea typeface="+mn-ea"/>
              </a:rPr>
              <a:t>Ergebnisse</a:t>
            </a:r>
            <a:r>
              <a:rPr lang="en-US" sz="2400" dirty="0" smtClean="0">
                <a:solidFill>
                  <a:srgbClr val="70AD47">
                    <a:lumMod val="75000"/>
                  </a:srgbClr>
                </a:solidFill>
                <a:ea typeface="+mn-ea"/>
              </a:rPr>
              <a:t> des Screenings</a:t>
            </a:r>
            <a:endParaRPr lang="de-DE" sz="2400" dirty="0">
              <a:solidFill>
                <a:srgbClr val="70AD47">
                  <a:lumMod val="75000"/>
                </a:srgbClr>
              </a:solidFill>
              <a:ea typeface="+mn-ea"/>
            </a:endParaRPr>
          </a:p>
        </p:txBody>
      </p:sp>
      <p:sp>
        <p:nvSpPr>
          <p:cNvPr id="5" name="Inhaltsplatzhalt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spcBef>
                <a:spcPts val="0"/>
              </a:spcBef>
              <a:spcAft>
                <a:spcPts val="800"/>
              </a:spcAft>
              <a:buFont typeface="+mj-lt"/>
              <a:buAutoNum type="arabicPeriod"/>
            </a:pPr>
            <a:r>
              <a:rPr lang="en-US" dirty="0" err="1" smtClean="0">
                <a:solidFill>
                  <a:schemeClr val="tx1"/>
                </a:solidFill>
              </a:rPr>
              <a:t>Degradierung</a:t>
            </a:r>
            <a:r>
              <a:rPr lang="en-US" dirty="0" smtClean="0">
                <a:solidFill>
                  <a:schemeClr val="tx1"/>
                </a:solidFill>
              </a:rPr>
              <a:t> /</a:t>
            </a:r>
            <a:r>
              <a:rPr lang="en-US" dirty="0" err="1" smtClean="0">
                <a:solidFill>
                  <a:schemeClr val="tx1"/>
                </a:solidFill>
              </a:rPr>
              <a:t>Zerstörung</a:t>
            </a:r>
            <a:r>
              <a:rPr lang="en-US" dirty="0" smtClean="0">
                <a:solidFill>
                  <a:schemeClr val="tx1"/>
                </a:solidFill>
              </a:rPr>
              <a:t> von </a:t>
            </a:r>
            <a:r>
              <a:rPr lang="en-US" dirty="0" err="1" smtClean="0">
                <a:solidFill>
                  <a:schemeClr val="tx1"/>
                </a:solidFill>
              </a:rPr>
              <a:t>Ökosystemen</a:t>
            </a:r>
            <a:endParaRPr lang="en-US" dirty="0" smtClean="0">
              <a:solidFill>
                <a:schemeClr val="tx1"/>
              </a:solidFill>
            </a:endParaRPr>
          </a:p>
          <a:p>
            <a:r>
              <a:rPr lang="de-DE" sz="1900" dirty="0"/>
              <a:t>Internationale Normen konzentrieren sich auf den Schutz von Gewässern / Management von Uferstreifen sowie auf den Schutz von Primärlebensräumen und Schutzgebieten.</a:t>
            </a:r>
          </a:p>
          <a:p>
            <a:r>
              <a:rPr lang="de-DE" sz="1900" dirty="0"/>
              <a:t>Europäische / nationale / regionale Normen konzentrieren sich auf die Erhaltung von Grünland, den Schutz von primären und naturnahen Lebensräumen und Schutzgebieten sowie auf einen Mindestanteil an ökologischen Strukturen / Kompensationsflächen.</a:t>
            </a:r>
          </a:p>
          <a:p>
            <a:r>
              <a:rPr lang="de-DE" sz="1900" dirty="0"/>
              <a:t>Die Unternehmen konzentrieren sich stark </a:t>
            </a:r>
            <a:r>
              <a:rPr lang="de-DE" sz="1900" dirty="0" smtClean="0"/>
              <a:t/>
            </a:r>
            <a:br>
              <a:rPr lang="de-DE" sz="1900" dirty="0" smtClean="0"/>
            </a:br>
            <a:r>
              <a:rPr lang="de-DE" sz="1900" dirty="0" smtClean="0"/>
              <a:t>auf </a:t>
            </a:r>
            <a:r>
              <a:rPr lang="de-DE" sz="1900" dirty="0"/>
              <a:t>den Schutz von Gewässern / das </a:t>
            </a:r>
            <a:r>
              <a:rPr lang="de-DE" sz="1900" dirty="0" smtClean="0"/>
              <a:t/>
            </a:r>
            <a:br>
              <a:rPr lang="de-DE" sz="1900" dirty="0" smtClean="0"/>
            </a:br>
            <a:r>
              <a:rPr lang="de-DE" sz="1900" dirty="0" smtClean="0"/>
              <a:t>Management </a:t>
            </a:r>
            <a:r>
              <a:rPr lang="de-DE" sz="1900" dirty="0"/>
              <a:t>von Uferstreifen.</a:t>
            </a:r>
          </a:p>
          <a:p>
            <a:r>
              <a:rPr lang="de-DE" sz="1900" dirty="0"/>
              <a:t>Mehr als die Hälfte der untersuchten </a:t>
            </a:r>
            <a:r>
              <a:rPr lang="de-DE" sz="1900" dirty="0" smtClean="0"/>
              <a:t/>
            </a:r>
            <a:br>
              <a:rPr lang="de-DE" sz="1900" dirty="0" smtClean="0"/>
            </a:br>
            <a:r>
              <a:rPr lang="de-DE" sz="1900" dirty="0" smtClean="0"/>
              <a:t>Kriterien </a:t>
            </a:r>
            <a:r>
              <a:rPr lang="de-DE" sz="1900" dirty="0"/>
              <a:t>wurde als sehr effektiv bewertet. </a:t>
            </a:r>
            <a:r>
              <a:rPr lang="de-DE" sz="1900" dirty="0" smtClean="0"/>
              <a:t/>
            </a:r>
            <a:br>
              <a:rPr lang="de-DE" sz="1900" dirty="0" smtClean="0"/>
            </a:br>
            <a:r>
              <a:rPr lang="de-DE" sz="1900" dirty="0" smtClean="0"/>
              <a:t>Auditoren </a:t>
            </a:r>
            <a:r>
              <a:rPr lang="de-DE" sz="1900" dirty="0"/>
              <a:t>benötigen ein besonderes </a:t>
            </a:r>
            <a:r>
              <a:rPr lang="de-DE" sz="1900" dirty="0" smtClean="0"/>
              <a:t/>
            </a:r>
            <a:br>
              <a:rPr lang="de-DE" sz="1900" dirty="0" smtClean="0"/>
            </a:br>
            <a:r>
              <a:rPr lang="de-DE" sz="1900" dirty="0" smtClean="0"/>
              <a:t>Know-how</a:t>
            </a:r>
            <a:r>
              <a:rPr lang="de-DE" sz="1900" dirty="0"/>
              <a:t>.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5</a:t>
            </a:fld>
            <a:endParaRPr lang="de-DE" dirty="0"/>
          </a:p>
        </p:txBody>
      </p:sp>
      <p:sp>
        <p:nvSpPr>
          <p:cNvPr id="6" name="Textfeld 5"/>
          <p:cNvSpPr txBox="1"/>
          <p:nvPr/>
        </p:nvSpPr>
        <p:spPr>
          <a:xfrm rot="16200000">
            <a:off x="-660901" y="5352077"/>
            <a:ext cx="15841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</a:t>
            </a:r>
            <a:r>
              <a:rPr lang="de-DE" sz="8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pictures</a:t>
            </a:r>
            <a:r>
              <a:rPr lang="de-DE" sz="8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de-DE" sz="8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pixabay</a:t>
            </a:r>
            <a:endParaRPr lang="en-GB" sz="800" dirty="0">
              <a:solidFill>
                <a:schemeClr val="accent2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2" descr="Z:\Bildarchiv\LIFE Lebensmittel\Pixabay - Keine Referenz nötig\Monokultu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9433" y="3797649"/>
            <a:ext cx="3273747" cy="2454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08451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446856" y="111770"/>
            <a:ext cx="6861448" cy="724942"/>
          </a:xfrm>
        </p:spPr>
        <p:txBody>
          <a:bodyPr>
            <a:noAutofit/>
          </a:bodyPr>
          <a:lstStyle/>
          <a:p>
            <a:pPr lvl="0">
              <a:spcBef>
                <a:spcPts val="0"/>
              </a:spcBef>
            </a:pPr>
            <a:r>
              <a:rPr lang="de-DE" sz="2400" dirty="0">
                <a:solidFill>
                  <a:srgbClr val="70AD47">
                    <a:lumMod val="75000"/>
                  </a:srgbClr>
                </a:solidFill>
              </a:rPr>
              <a:t>Baseline Report: </a:t>
            </a:r>
            <a:br>
              <a:rPr lang="de-DE" sz="2400" dirty="0">
                <a:solidFill>
                  <a:srgbClr val="70AD47">
                    <a:lumMod val="75000"/>
                  </a:srgbClr>
                </a:solidFill>
              </a:rPr>
            </a:br>
            <a:r>
              <a:rPr lang="de-DE" sz="2400" dirty="0">
                <a:solidFill>
                  <a:srgbClr val="70AD47">
                    <a:lumMod val="75000"/>
                  </a:srgbClr>
                </a:solidFill>
              </a:rPr>
              <a:t>Beispiel für die </a:t>
            </a:r>
            <a:r>
              <a:rPr lang="en-US" sz="2400" dirty="0" err="1">
                <a:solidFill>
                  <a:srgbClr val="70AD47">
                    <a:lumMod val="75000"/>
                  </a:srgbClr>
                </a:solidFill>
              </a:rPr>
              <a:t>Ergebnisse</a:t>
            </a:r>
            <a:r>
              <a:rPr lang="en-US" sz="2400" dirty="0">
                <a:solidFill>
                  <a:srgbClr val="70AD47">
                    <a:lumMod val="75000"/>
                  </a:srgbClr>
                </a:solidFill>
              </a:rPr>
              <a:t> des Screenings</a:t>
            </a:r>
            <a:endParaRPr lang="de-DE" sz="2400" dirty="0">
              <a:solidFill>
                <a:srgbClr val="70AD47">
                  <a:lumMod val="75000"/>
                </a:srgbClr>
              </a:solidFill>
              <a:ea typeface="+mn-ea"/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6</a:t>
            </a:fld>
            <a:endParaRPr lang="de-DE" dirty="0"/>
          </a:p>
        </p:txBody>
      </p:sp>
      <p:pic>
        <p:nvPicPr>
          <p:cNvPr id="2" name="Bild 1" descr="Destruction-Spinne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684" y="1412776"/>
            <a:ext cx="7272808" cy="4762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27360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446856" y="111770"/>
            <a:ext cx="6861448" cy="724942"/>
          </a:xfrm>
        </p:spPr>
        <p:txBody>
          <a:bodyPr>
            <a:noAutofit/>
          </a:bodyPr>
          <a:lstStyle/>
          <a:p>
            <a:pPr lvl="0">
              <a:spcBef>
                <a:spcPts val="0"/>
              </a:spcBef>
            </a:pPr>
            <a:r>
              <a:rPr lang="de-DE" sz="2400" dirty="0">
                <a:solidFill>
                  <a:srgbClr val="70AD47">
                    <a:lumMod val="75000"/>
                  </a:srgbClr>
                </a:solidFill>
                <a:ea typeface="+mn-ea"/>
              </a:rPr>
              <a:t>Baseline Report: </a:t>
            </a:r>
            <a:r>
              <a:rPr lang="de-DE" sz="2400" dirty="0" smtClean="0">
                <a:solidFill>
                  <a:srgbClr val="C00000"/>
                </a:solidFill>
                <a:ea typeface="+mn-ea"/>
              </a:rPr>
              <a:t>Schlussfolgerungen, z.B.</a:t>
            </a:r>
            <a:endParaRPr lang="de-DE" sz="2400" dirty="0">
              <a:solidFill>
                <a:srgbClr val="C00000"/>
              </a:solidFill>
              <a:ea typeface="+mn-ea"/>
            </a:endParaRPr>
          </a:p>
        </p:txBody>
      </p:sp>
      <p:sp>
        <p:nvSpPr>
          <p:cNvPr id="5" name="Inhaltsplatzhalter 4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514350" indent="-514350">
              <a:spcBef>
                <a:spcPts val="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US" dirty="0" err="1" smtClean="0">
                <a:solidFill>
                  <a:schemeClr val="tx1"/>
                </a:solidFill>
              </a:rPr>
              <a:t>Degradierung</a:t>
            </a:r>
            <a:r>
              <a:rPr lang="en-US" dirty="0" smtClean="0">
                <a:solidFill>
                  <a:schemeClr val="tx1"/>
                </a:solidFill>
              </a:rPr>
              <a:t> /</a:t>
            </a:r>
            <a:r>
              <a:rPr lang="en-US" dirty="0" err="1" smtClean="0">
                <a:solidFill>
                  <a:schemeClr val="tx1"/>
                </a:solidFill>
              </a:rPr>
              <a:t>Zerstörung</a:t>
            </a:r>
            <a:r>
              <a:rPr lang="en-US" dirty="0" smtClean="0">
                <a:solidFill>
                  <a:schemeClr val="tx1"/>
                </a:solidFill>
              </a:rPr>
              <a:t> von </a:t>
            </a:r>
            <a:r>
              <a:rPr lang="en-US" dirty="0" err="1" smtClean="0">
                <a:solidFill>
                  <a:schemeClr val="tx1"/>
                </a:solidFill>
              </a:rPr>
              <a:t>Ökosystemen</a:t>
            </a:r>
            <a:endParaRPr lang="en-US" dirty="0" smtClean="0">
              <a:solidFill>
                <a:schemeClr val="tx1"/>
              </a:solidFill>
            </a:endParaRPr>
          </a:p>
          <a:p>
            <a:pPr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de-DE" sz="1600" dirty="0" smtClean="0"/>
              <a:t>Standards /Unternehmen sollten </a:t>
            </a:r>
            <a:r>
              <a:rPr lang="de-DE" sz="1600" dirty="0"/>
              <a:t>Kriterien enthalten, die auf die Vermeidung negativer Auswirkungen auf naturnahe Ökosysteme und Schutzgebiete abzielen.</a:t>
            </a:r>
          </a:p>
          <a:p>
            <a:pPr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de-DE" sz="1600" dirty="0"/>
              <a:t>Die Schaffung von Biotopkorridoren auf dem </a:t>
            </a:r>
            <a:r>
              <a:rPr lang="de-DE" sz="1600" dirty="0" smtClean="0"/>
              <a:t>landwirtschaftlichen Betrieb ​​</a:t>
            </a:r>
            <a:r>
              <a:rPr lang="de-DE" sz="1600" dirty="0"/>
              <a:t>sowie in der Umgebung wird nicht ausreichend berücksichtigt.</a:t>
            </a:r>
          </a:p>
          <a:p>
            <a:pPr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de-DE" sz="1600" dirty="0"/>
              <a:t>Keiner der geprüften Standards und Unternehmen fordert </a:t>
            </a:r>
            <a:r>
              <a:rPr lang="de-DE" sz="1600" dirty="0" smtClean="0"/>
              <a:t>Maßnahmen, </a:t>
            </a:r>
            <a:r>
              <a:rPr lang="de-DE" sz="1600" dirty="0"/>
              <a:t>die über </a:t>
            </a:r>
            <a:r>
              <a:rPr lang="de-DE" sz="1600" dirty="0" smtClean="0"/>
              <a:t>den Betrieb hinausgehen </a:t>
            </a:r>
            <a:r>
              <a:rPr lang="de-DE" sz="1600" dirty="0"/>
              <a:t>und die Koordination </a:t>
            </a:r>
            <a:r>
              <a:rPr lang="de-DE" sz="1600" dirty="0" smtClean="0"/>
              <a:t>mit anderen Akteuren erfordern</a:t>
            </a:r>
            <a:r>
              <a:rPr lang="de-DE" sz="1600" dirty="0"/>
              <a:t>.</a:t>
            </a:r>
          </a:p>
          <a:p>
            <a:pPr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de-DE" sz="1600" dirty="0"/>
              <a:t>In Bezug auf ökologische Strukturen </a:t>
            </a:r>
            <a:r>
              <a:rPr lang="de-DE" sz="1600" dirty="0" smtClean="0"/>
              <a:t/>
            </a:r>
            <a:br>
              <a:rPr lang="de-DE" sz="1600" dirty="0" smtClean="0"/>
            </a:br>
            <a:r>
              <a:rPr lang="de-DE" sz="1600" dirty="0" smtClean="0"/>
              <a:t>sollten Standards </a:t>
            </a:r>
            <a:r>
              <a:rPr lang="de-DE" sz="1600" dirty="0"/>
              <a:t>und </a:t>
            </a:r>
            <a:r>
              <a:rPr lang="de-DE" sz="1600" dirty="0" smtClean="0"/>
              <a:t>Vorgaben von</a:t>
            </a:r>
            <a:br>
              <a:rPr lang="de-DE" sz="1600" dirty="0" smtClean="0"/>
            </a:br>
            <a:r>
              <a:rPr lang="de-DE" sz="1600" dirty="0" smtClean="0"/>
              <a:t>Unternehmen über </a:t>
            </a:r>
            <a:r>
              <a:rPr lang="de-DE" sz="1600" dirty="0"/>
              <a:t>die gesetzlichen </a:t>
            </a:r>
            <a:r>
              <a:rPr lang="de-DE" sz="1600" dirty="0" smtClean="0"/>
              <a:t/>
            </a:r>
            <a:br>
              <a:rPr lang="de-DE" sz="1600" dirty="0" smtClean="0"/>
            </a:br>
            <a:r>
              <a:rPr lang="de-DE" sz="1600" dirty="0" smtClean="0"/>
              <a:t>Anforderungen hinausgehen</a:t>
            </a:r>
            <a:r>
              <a:rPr lang="de-DE" sz="1600" dirty="0"/>
              <a:t>.</a:t>
            </a:r>
          </a:p>
          <a:p>
            <a:pPr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de-DE" sz="1600" dirty="0"/>
              <a:t>Nicht nur </a:t>
            </a:r>
            <a:r>
              <a:rPr lang="de-DE" sz="1600" dirty="0" smtClean="0"/>
              <a:t>die Quantität, </a:t>
            </a:r>
            <a:r>
              <a:rPr lang="de-DE" sz="1600" dirty="0"/>
              <a:t>sondern auch die </a:t>
            </a:r>
            <a:r>
              <a:rPr lang="de-DE" sz="1600" dirty="0" smtClean="0"/>
              <a:t/>
            </a:r>
            <a:br>
              <a:rPr lang="de-DE" sz="1600" dirty="0" smtClean="0"/>
            </a:br>
            <a:r>
              <a:rPr lang="de-DE" sz="1600" dirty="0" smtClean="0"/>
              <a:t>Qualität </a:t>
            </a:r>
            <a:r>
              <a:rPr lang="de-DE" sz="1600" dirty="0"/>
              <a:t>muss berücksichtigt werden. </a:t>
            </a:r>
            <a:r>
              <a:rPr lang="de-DE" sz="1600" dirty="0" smtClean="0"/>
              <a:t/>
            </a:r>
            <a:br>
              <a:rPr lang="de-DE" sz="1600" dirty="0" smtClean="0"/>
            </a:br>
            <a:r>
              <a:rPr lang="de-DE" sz="1600" dirty="0" smtClean="0"/>
              <a:t>Über eine gute Qualität wird die Effektivität</a:t>
            </a:r>
            <a:br>
              <a:rPr lang="de-DE" sz="1600" dirty="0" smtClean="0"/>
            </a:br>
            <a:r>
              <a:rPr lang="de-DE" sz="1600" dirty="0" smtClean="0"/>
              <a:t>ökologischer Vorrangflächen für die </a:t>
            </a:r>
            <a:r>
              <a:rPr lang="de-DE" sz="1600" dirty="0"/>
              <a:t/>
            </a:r>
            <a:br>
              <a:rPr lang="de-DE" sz="1600" dirty="0"/>
            </a:br>
            <a:r>
              <a:rPr lang="de-DE" sz="1600" dirty="0" smtClean="0"/>
              <a:t>Biodiversität enorm verbessert.</a:t>
            </a:r>
            <a:endParaRPr lang="en-US" sz="1600" dirty="0" smtClean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7</a:t>
            </a:fld>
            <a:endParaRPr lang="de-DE" dirty="0"/>
          </a:p>
        </p:txBody>
      </p:sp>
      <p:sp>
        <p:nvSpPr>
          <p:cNvPr id="6" name="Textfeld 5"/>
          <p:cNvSpPr txBox="1"/>
          <p:nvPr/>
        </p:nvSpPr>
        <p:spPr>
          <a:xfrm rot="16200000">
            <a:off x="-660901" y="5352077"/>
            <a:ext cx="15841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</a:t>
            </a:r>
            <a:r>
              <a:rPr lang="de-DE" sz="8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pictures</a:t>
            </a:r>
            <a:r>
              <a:rPr lang="de-DE" sz="8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de-DE" sz="8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pixabay</a:t>
            </a:r>
            <a:endParaRPr lang="en-GB" sz="800" dirty="0">
              <a:solidFill>
                <a:schemeClr val="accent2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2" descr="C:\Users\Kerstin.Froehle\Desktop\Neuer Ordner\deforestation-2833687_192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3788864"/>
            <a:ext cx="3690530" cy="2463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7025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446856" y="111770"/>
            <a:ext cx="6861448" cy="724942"/>
          </a:xfrm>
        </p:spPr>
        <p:txBody>
          <a:bodyPr>
            <a:noAutofit/>
          </a:bodyPr>
          <a:lstStyle/>
          <a:p>
            <a:pPr lvl="0">
              <a:spcBef>
                <a:spcPts val="0"/>
              </a:spcBef>
            </a:pPr>
            <a:r>
              <a:rPr lang="de-DE" sz="2400" dirty="0">
                <a:solidFill>
                  <a:srgbClr val="70AD47">
                    <a:lumMod val="75000"/>
                  </a:srgbClr>
                </a:solidFill>
              </a:rPr>
              <a:t>Baseline Report: </a:t>
            </a:r>
            <a:br>
              <a:rPr lang="de-DE" sz="2400" dirty="0">
                <a:solidFill>
                  <a:srgbClr val="70AD47">
                    <a:lumMod val="75000"/>
                  </a:srgbClr>
                </a:solidFill>
              </a:rPr>
            </a:br>
            <a:r>
              <a:rPr lang="de-DE" sz="2400" dirty="0">
                <a:solidFill>
                  <a:srgbClr val="70AD47">
                    <a:lumMod val="75000"/>
                  </a:srgbClr>
                </a:solidFill>
              </a:rPr>
              <a:t>Beispiel für die </a:t>
            </a:r>
            <a:r>
              <a:rPr lang="en-US" sz="2400" dirty="0" err="1">
                <a:solidFill>
                  <a:srgbClr val="70AD47">
                    <a:lumMod val="75000"/>
                  </a:srgbClr>
                </a:solidFill>
              </a:rPr>
              <a:t>Ergebnisse</a:t>
            </a:r>
            <a:r>
              <a:rPr lang="en-US" sz="2400" dirty="0">
                <a:solidFill>
                  <a:srgbClr val="70AD47">
                    <a:lumMod val="75000"/>
                  </a:srgbClr>
                </a:solidFill>
              </a:rPr>
              <a:t> des Screenings</a:t>
            </a:r>
            <a:endParaRPr lang="de-DE" sz="2400" dirty="0">
              <a:solidFill>
                <a:srgbClr val="70AD47">
                  <a:lumMod val="75000"/>
                </a:srgbClr>
              </a:solidFill>
              <a:ea typeface="+mn-ea"/>
            </a:endParaRPr>
          </a:p>
        </p:txBody>
      </p:sp>
      <p:sp>
        <p:nvSpPr>
          <p:cNvPr id="5" name="Inhaltsplatzhalter 4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514350" indent="-514350">
              <a:spcBef>
                <a:spcPts val="0"/>
              </a:spcBef>
              <a:spcAft>
                <a:spcPts val="800"/>
              </a:spcAft>
              <a:buFont typeface="+mj-lt"/>
              <a:buAutoNum type="arabicPeriod" startAt="2"/>
            </a:pPr>
            <a:r>
              <a:rPr lang="en-US" dirty="0" err="1" smtClean="0">
                <a:solidFill>
                  <a:schemeClr val="tx1"/>
                </a:solidFill>
              </a:rPr>
              <a:t>Übernutzung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natürlicher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Ressorcen</a:t>
            </a:r>
            <a:endParaRPr lang="en-US" dirty="0" smtClean="0">
              <a:solidFill>
                <a:schemeClr val="tx1"/>
              </a:solidFill>
            </a:endParaRPr>
          </a:p>
          <a:p>
            <a:pPr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de-DE" sz="1600" dirty="0"/>
              <a:t>Internationale </a:t>
            </a:r>
            <a:r>
              <a:rPr lang="de-DE" sz="1600" dirty="0" smtClean="0"/>
              <a:t>Standards konzentrieren </a:t>
            </a:r>
            <a:r>
              <a:rPr lang="de-DE" sz="1600" dirty="0"/>
              <a:t>sich hauptsächlich auf Beschränkungen in Bezug auf Pflanzenschutz, andere schädliche Substanzen oder </a:t>
            </a:r>
            <a:r>
              <a:rPr lang="de-DE" sz="1600" dirty="0" smtClean="0"/>
              <a:t>Technologien;  </a:t>
            </a:r>
            <a:r>
              <a:rPr lang="de-DE" sz="1600" dirty="0"/>
              <a:t>Umgang mit Schadstoffen oder Technologien; Verwendung von Stickstoff und </a:t>
            </a:r>
            <a:r>
              <a:rPr lang="de-DE" sz="1600" dirty="0" smtClean="0"/>
              <a:t>Phosphor;  </a:t>
            </a:r>
            <a:r>
              <a:rPr lang="de-DE" sz="1600" dirty="0"/>
              <a:t>Bodenfruchtbarkeit.</a:t>
            </a:r>
          </a:p>
          <a:p>
            <a:pPr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de-DE" sz="1600" dirty="0"/>
              <a:t>Bei europäischen, nationalen und regionalen Standards dominieren zwei Aspekte: Verwendung von Stickstoff und Phosphor, Bodenfruchtbarkeit; und Einschränkungen hinsichtlich des Pflanzenschutzes, anderer Schadstoffe oder Technologien.</a:t>
            </a:r>
          </a:p>
          <a:p>
            <a:pPr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de-DE" sz="1600" dirty="0"/>
              <a:t>Die Unternehmen konzentrieren sich stark auf </a:t>
            </a:r>
            <a:r>
              <a:rPr lang="de-DE" sz="1600" dirty="0" smtClean="0"/>
              <a:t>Beschränkungen </a:t>
            </a:r>
            <a:r>
              <a:rPr lang="de-DE" sz="1600" dirty="0"/>
              <a:t>in Bezug auf Pflanzenschutz, </a:t>
            </a:r>
            <a:r>
              <a:rPr lang="de-DE" sz="1600" dirty="0" smtClean="0"/>
              <a:t>andere </a:t>
            </a:r>
            <a:br>
              <a:rPr lang="de-DE" sz="1600" dirty="0" smtClean="0"/>
            </a:br>
            <a:r>
              <a:rPr lang="de-DE" sz="1600" dirty="0" smtClean="0"/>
              <a:t>schädliche </a:t>
            </a:r>
            <a:r>
              <a:rPr lang="de-DE" sz="1600" dirty="0"/>
              <a:t>Substanzen und </a:t>
            </a:r>
            <a:r>
              <a:rPr lang="de-DE" sz="1600" dirty="0" smtClean="0"/>
              <a:t>Technologien </a:t>
            </a:r>
            <a:br>
              <a:rPr lang="de-DE" sz="1600" dirty="0" smtClean="0"/>
            </a:br>
            <a:r>
              <a:rPr lang="de-DE" sz="1600" dirty="0" smtClean="0"/>
              <a:t>und </a:t>
            </a:r>
            <a:r>
              <a:rPr lang="de-DE" sz="1600" dirty="0"/>
              <a:t>die Verwendung von </a:t>
            </a:r>
            <a:r>
              <a:rPr lang="de-DE" sz="1600" dirty="0" smtClean="0"/>
              <a:t>Stickstoff </a:t>
            </a:r>
            <a:r>
              <a:rPr lang="de-DE" sz="1600" dirty="0"/>
              <a:t>und </a:t>
            </a:r>
            <a:r>
              <a:rPr lang="de-DE" sz="1600" dirty="0" smtClean="0"/>
              <a:t/>
            </a:r>
            <a:br>
              <a:rPr lang="de-DE" sz="1600" dirty="0" smtClean="0"/>
            </a:br>
            <a:r>
              <a:rPr lang="de-DE" sz="1600" dirty="0" smtClean="0"/>
              <a:t>Phosphor </a:t>
            </a:r>
            <a:r>
              <a:rPr lang="de-DE" sz="1600" dirty="0"/>
              <a:t>sowie die </a:t>
            </a:r>
            <a:r>
              <a:rPr lang="de-DE" sz="1600" dirty="0" smtClean="0"/>
              <a:t>Bodenfruchtbarkeit</a:t>
            </a:r>
            <a:r>
              <a:rPr lang="de-DE" sz="1600" dirty="0"/>
              <a:t>.</a:t>
            </a:r>
          </a:p>
          <a:p>
            <a:pPr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de-DE" sz="1600" dirty="0"/>
              <a:t>Rund die Hälfte der Kriterien wird als </a:t>
            </a:r>
            <a:r>
              <a:rPr lang="de-DE" sz="1600" dirty="0" smtClean="0"/>
              <a:t/>
            </a:r>
            <a:br>
              <a:rPr lang="de-DE" sz="1600" dirty="0" smtClean="0"/>
            </a:br>
            <a:r>
              <a:rPr lang="de-DE" sz="1600" dirty="0" smtClean="0"/>
              <a:t>durchschnittlich </a:t>
            </a:r>
            <a:r>
              <a:rPr lang="de-DE" sz="1600" dirty="0"/>
              <a:t>effektiv und überprüfbar </a:t>
            </a:r>
            <a:r>
              <a:rPr lang="de-DE" sz="1600" dirty="0" smtClean="0"/>
              <a:t/>
            </a:r>
            <a:br>
              <a:rPr lang="de-DE" sz="1600" dirty="0" smtClean="0"/>
            </a:br>
            <a:r>
              <a:rPr lang="de-DE" sz="1600" dirty="0" smtClean="0"/>
              <a:t>eingestuft</a:t>
            </a:r>
            <a:r>
              <a:rPr lang="de-DE" sz="1600" dirty="0"/>
              <a:t>.</a:t>
            </a:r>
            <a:endParaRPr lang="en-US" sz="1600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8</a:t>
            </a:fld>
            <a:endParaRPr lang="de-DE" dirty="0"/>
          </a:p>
        </p:txBody>
      </p:sp>
      <p:pic>
        <p:nvPicPr>
          <p:cNvPr id="6" name="Picture 3" descr="C:\Users\Kerstin.Froehle\Desktop\Neuer Ordner\harvest-1907821_192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3995805"/>
            <a:ext cx="3297989" cy="22314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feld 7"/>
          <p:cNvSpPr txBox="1"/>
          <p:nvPr/>
        </p:nvSpPr>
        <p:spPr>
          <a:xfrm rot="16200000">
            <a:off x="-660901" y="5352077"/>
            <a:ext cx="15841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</a:t>
            </a:r>
            <a:r>
              <a:rPr lang="de-DE" sz="8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pictures</a:t>
            </a:r>
            <a:r>
              <a:rPr lang="de-DE" sz="8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de-DE" sz="8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pixabay</a:t>
            </a:r>
            <a:endParaRPr lang="en-GB" sz="800" dirty="0">
              <a:solidFill>
                <a:schemeClr val="accent2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8583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446856" y="111770"/>
            <a:ext cx="6861448" cy="724942"/>
          </a:xfrm>
        </p:spPr>
        <p:txBody>
          <a:bodyPr>
            <a:noAutofit/>
          </a:bodyPr>
          <a:lstStyle/>
          <a:p>
            <a:pPr lvl="0">
              <a:spcBef>
                <a:spcPts val="0"/>
              </a:spcBef>
            </a:pPr>
            <a:r>
              <a:rPr lang="de-DE" sz="2400" dirty="0">
                <a:solidFill>
                  <a:srgbClr val="70AD47">
                    <a:lumMod val="75000"/>
                  </a:srgbClr>
                </a:solidFill>
                <a:ea typeface="+mn-ea"/>
              </a:rPr>
              <a:t>Baseline Report: </a:t>
            </a:r>
            <a:r>
              <a:rPr lang="de-DE" sz="2400" dirty="0" smtClean="0">
                <a:solidFill>
                  <a:srgbClr val="C00000"/>
                </a:solidFill>
                <a:ea typeface="+mn-ea"/>
              </a:rPr>
              <a:t>Schlussfolgerungen</a:t>
            </a:r>
            <a:endParaRPr lang="de-DE" sz="2400" dirty="0">
              <a:solidFill>
                <a:srgbClr val="C00000"/>
              </a:solidFill>
              <a:ea typeface="+mn-ea"/>
            </a:endParaRPr>
          </a:p>
        </p:txBody>
      </p:sp>
      <p:sp>
        <p:nvSpPr>
          <p:cNvPr id="5" name="Inhaltsplatzhalter 4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514350" indent="-514350">
              <a:spcBef>
                <a:spcPts val="0"/>
              </a:spcBef>
              <a:spcAft>
                <a:spcPts val="800"/>
              </a:spcAft>
              <a:buFont typeface="+mj-lt"/>
              <a:buAutoNum type="arabicPeriod" startAt="2"/>
            </a:pPr>
            <a:r>
              <a:rPr lang="de-DE" dirty="0" smtClean="0">
                <a:solidFill>
                  <a:schemeClr val="tx1"/>
                </a:solidFill>
              </a:rPr>
              <a:t>Übernutzung natürlicher Ressourcen</a:t>
            </a:r>
          </a:p>
          <a:p>
            <a:pPr marL="539750" lvl="1" indent="-457200"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de-DE" sz="1400" dirty="0">
                <a:solidFill>
                  <a:schemeClr val="tx2">
                    <a:lumMod val="50000"/>
                  </a:schemeClr>
                </a:solidFill>
              </a:rPr>
              <a:t>Die Anwendung der „guten landwirtschaftlichen Praxis“, wie sie in den meisten Kriterien gefordert </a:t>
            </a:r>
            <a:r>
              <a:rPr lang="de-DE" sz="1400" dirty="0" smtClean="0">
                <a:solidFill>
                  <a:schemeClr val="tx2">
                    <a:lumMod val="50000"/>
                  </a:schemeClr>
                </a:solidFill>
              </a:rPr>
              <a:t>wird </a:t>
            </a:r>
            <a:r>
              <a:rPr lang="de-DE" sz="1400" dirty="0">
                <a:solidFill>
                  <a:schemeClr val="tx2">
                    <a:lumMod val="50000"/>
                  </a:schemeClr>
                </a:solidFill>
              </a:rPr>
              <a:t>reicht nicht aus, um negative Auswirkungen auf die Biodiversität zu reduzieren.</a:t>
            </a:r>
          </a:p>
          <a:p>
            <a:pPr marL="539750" lvl="1" indent="-457200"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de-DE" sz="1400" dirty="0">
                <a:solidFill>
                  <a:schemeClr val="tx2">
                    <a:lumMod val="50000"/>
                  </a:schemeClr>
                </a:solidFill>
              </a:rPr>
              <a:t>Es besteht eindeutig ein Bedarf an der Umsetzung einer „</a:t>
            </a:r>
            <a:r>
              <a:rPr lang="de-DE" sz="1400" b="1" dirty="0">
                <a:solidFill>
                  <a:schemeClr val="tx2">
                    <a:lumMod val="50000"/>
                  </a:schemeClr>
                </a:solidFill>
              </a:rPr>
              <a:t>sehr </a:t>
            </a:r>
            <a:r>
              <a:rPr lang="de-DE" sz="1400" dirty="0">
                <a:solidFill>
                  <a:schemeClr val="tx2">
                    <a:lumMod val="50000"/>
                  </a:schemeClr>
                </a:solidFill>
              </a:rPr>
              <a:t>guten landwirtschaftlichen Praxis“ in Bezug auf Nährstoffe, Bodenfruchtbarkeit, Pflanzenschutz, </a:t>
            </a:r>
            <a:r>
              <a:rPr lang="de-DE" sz="1400" dirty="0" smtClean="0">
                <a:solidFill>
                  <a:schemeClr val="tx2">
                    <a:lumMod val="50000"/>
                  </a:schemeClr>
                </a:solidFill>
              </a:rPr>
              <a:t>Größe des Viehbestandes und </a:t>
            </a:r>
            <a:r>
              <a:rPr lang="de-DE" sz="1400" dirty="0">
                <a:solidFill>
                  <a:schemeClr val="tx2">
                    <a:lumMod val="50000"/>
                  </a:schemeClr>
                </a:solidFill>
              </a:rPr>
              <a:t>Beweidungsintensität, Bewässerung und Wasserressourcen</a:t>
            </a:r>
            <a:endParaRPr lang="en-US" sz="1400" dirty="0">
              <a:solidFill>
                <a:schemeClr val="tx2">
                  <a:lumMod val="50000"/>
                </a:schemeClr>
              </a:solidFill>
            </a:endParaRPr>
          </a:p>
          <a:p>
            <a:pPr marL="0" indent="0">
              <a:spcBef>
                <a:spcPts val="0"/>
              </a:spcBef>
              <a:spcAft>
                <a:spcPts val="800"/>
              </a:spcAft>
              <a:buNone/>
            </a:pPr>
            <a:r>
              <a:rPr lang="en-US" dirty="0" smtClean="0">
                <a:solidFill>
                  <a:schemeClr val="tx1"/>
                </a:solidFill>
              </a:rPr>
              <a:t>3.  “Invasive </a:t>
            </a:r>
            <a:r>
              <a:rPr lang="en-US" dirty="0" err="1" smtClean="0">
                <a:solidFill>
                  <a:schemeClr val="tx1"/>
                </a:solidFill>
              </a:rPr>
              <a:t>gebietsfremde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Arten</a:t>
            </a:r>
            <a:r>
              <a:rPr lang="en-US" dirty="0" smtClean="0">
                <a:solidFill>
                  <a:schemeClr val="tx1"/>
                </a:solidFill>
              </a:rPr>
              <a:t>” </a:t>
            </a:r>
            <a:r>
              <a:rPr lang="en-US" dirty="0">
                <a:solidFill>
                  <a:schemeClr val="tx1"/>
                </a:solidFill>
              </a:rPr>
              <a:t>u</a:t>
            </a:r>
            <a:r>
              <a:rPr lang="en-US" dirty="0" smtClean="0">
                <a:solidFill>
                  <a:schemeClr val="tx1"/>
                </a:solidFill>
              </a:rPr>
              <a:t>nd “</a:t>
            </a:r>
            <a:r>
              <a:rPr lang="en-US" dirty="0" err="1" smtClean="0">
                <a:solidFill>
                  <a:schemeClr val="tx1"/>
                </a:solidFill>
              </a:rPr>
              <a:t>Artenschutz</a:t>
            </a:r>
            <a:r>
              <a:rPr lang="en-US" dirty="0" smtClean="0">
                <a:solidFill>
                  <a:schemeClr val="tx1"/>
                </a:solidFill>
              </a:rPr>
              <a:t>”</a:t>
            </a:r>
          </a:p>
          <a:p>
            <a:pPr marL="539750" lvl="1" indent="-457200"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de-DE" sz="1400" dirty="0">
                <a:solidFill>
                  <a:schemeClr val="tx2">
                    <a:lumMod val="50000"/>
                  </a:schemeClr>
                </a:solidFill>
              </a:rPr>
              <a:t>Der Umgang mit invasiven gebietsfremden Arten wird von Standards selten und von Unternehmen nicht berücksichtigt.</a:t>
            </a:r>
          </a:p>
          <a:p>
            <a:pPr marL="539750" lvl="1" indent="-457200"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de-DE" sz="1400" dirty="0">
                <a:solidFill>
                  <a:schemeClr val="tx2">
                    <a:lumMod val="50000"/>
                  </a:schemeClr>
                </a:solidFill>
              </a:rPr>
              <a:t>Alle Normen und Unternehmen enthalten Kriterien </a:t>
            </a:r>
            <a:r>
              <a:rPr lang="de-DE" sz="1400" dirty="0" smtClean="0">
                <a:solidFill>
                  <a:schemeClr val="tx2">
                    <a:lumMod val="50000"/>
                  </a:schemeClr>
                </a:solidFill>
              </a:rPr>
              <a:t>für</a:t>
            </a:r>
            <a:br>
              <a:rPr lang="de-DE" sz="1400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de-DE" sz="1400" dirty="0" smtClean="0">
                <a:solidFill>
                  <a:schemeClr val="tx2">
                    <a:lumMod val="50000"/>
                  </a:schemeClr>
                </a:solidFill>
              </a:rPr>
              <a:t>das </a:t>
            </a:r>
            <a:r>
              <a:rPr lang="de-DE" sz="1400" dirty="0">
                <a:solidFill>
                  <a:schemeClr val="tx2">
                    <a:lumMod val="50000"/>
                  </a:schemeClr>
                </a:solidFill>
              </a:rPr>
              <a:t>Management der ökologischen </a:t>
            </a:r>
            <a:r>
              <a:rPr lang="de-DE" sz="1400" dirty="0" smtClean="0">
                <a:solidFill>
                  <a:schemeClr val="tx2">
                    <a:lumMod val="50000"/>
                  </a:schemeClr>
                </a:solidFill>
              </a:rPr>
              <a:t>Infrastrukturen </a:t>
            </a:r>
            <a:br>
              <a:rPr lang="de-DE" sz="1400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de-DE" sz="1400" dirty="0" smtClean="0">
                <a:solidFill>
                  <a:schemeClr val="tx2">
                    <a:lumMod val="50000"/>
                  </a:schemeClr>
                </a:solidFill>
              </a:rPr>
              <a:t>und spezifische </a:t>
            </a:r>
            <a:r>
              <a:rPr lang="de-DE" sz="1400" dirty="0">
                <a:solidFill>
                  <a:schemeClr val="tx2">
                    <a:lumMod val="50000"/>
                  </a:schemeClr>
                </a:solidFill>
              </a:rPr>
              <a:t>Maßnahmen zum Artenschutz. Aber </a:t>
            </a:r>
            <a:r>
              <a:rPr lang="de-DE" sz="1400" dirty="0" smtClean="0">
                <a:solidFill>
                  <a:schemeClr val="tx2">
                    <a:lumMod val="50000"/>
                  </a:schemeClr>
                </a:solidFill>
              </a:rPr>
              <a:t/>
            </a:r>
            <a:br>
              <a:rPr lang="de-DE" sz="1400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de-DE" sz="1400" dirty="0" smtClean="0">
                <a:solidFill>
                  <a:schemeClr val="tx2">
                    <a:lumMod val="50000"/>
                  </a:schemeClr>
                </a:solidFill>
              </a:rPr>
              <a:t>nur sehr </a:t>
            </a:r>
            <a:r>
              <a:rPr lang="de-DE" sz="1400" dirty="0">
                <a:solidFill>
                  <a:schemeClr val="tx2">
                    <a:lumMod val="50000"/>
                  </a:schemeClr>
                </a:solidFill>
              </a:rPr>
              <a:t>wenige enthalten Kriterien für die Ernte von </a:t>
            </a:r>
            <a:r>
              <a:rPr lang="de-DE" sz="1400" dirty="0" smtClean="0">
                <a:solidFill>
                  <a:schemeClr val="tx2">
                    <a:lumMod val="50000"/>
                  </a:schemeClr>
                </a:solidFill>
              </a:rPr>
              <a:t/>
            </a:r>
            <a:br>
              <a:rPr lang="de-DE" sz="1400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de-DE" sz="1400" dirty="0" smtClean="0">
                <a:solidFill>
                  <a:schemeClr val="tx2">
                    <a:lumMod val="50000"/>
                  </a:schemeClr>
                </a:solidFill>
              </a:rPr>
              <a:t>Wildpflanzen</a:t>
            </a:r>
            <a:r>
              <a:rPr lang="de-DE" sz="1400" dirty="0">
                <a:solidFill>
                  <a:schemeClr val="tx2">
                    <a:lumMod val="50000"/>
                  </a:schemeClr>
                </a:solidFill>
              </a:rPr>
              <a:t>.</a:t>
            </a:r>
          </a:p>
          <a:p>
            <a:pPr marL="539750" lvl="1" indent="-457200"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de-DE" sz="1400" dirty="0">
                <a:solidFill>
                  <a:schemeClr val="tx2">
                    <a:lumMod val="50000"/>
                  </a:schemeClr>
                </a:solidFill>
              </a:rPr>
              <a:t>75% der Kriterien werden als hoch wirksam </a:t>
            </a:r>
            <a:r>
              <a:rPr lang="de-DE" sz="1400" dirty="0" smtClean="0">
                <a:solidFill>
                  <a:schemeClr val="tx2">
                    <a:lumMod val="50000"/>
                  </a:schemeClr>
                </a:solidFill>
              </a:rPr>
              <a:t/>
            </a:r>
            <a:br>
              <a:rPr lang="de-DE" sz="1400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de-DE" sz="1400" dirty="0" smtClean="0">
                <a:solidFill>
                  <a:schemeClr val="tx2">
                    <a:lumMod val="50000"/>
                  </a:schemeClr>
                </a:solidFill>
              </a:rPr>
              <a:t>eingestuft</a:t>
            </a:r>
            <a:r>
              <a:rPr lang="de-DE" sz="1400" dirty="0">
                <a:solidFill>
                  <a:schemeClr val="tx2">
                    <a:lumMod val="50000"/>
                  </a:schemeClr>
                </a:solidFill>
              </a:rPr>
              <a:t>; 50% verlangen vom Prüfer ein </a:t>
            </a:r>
            <a:r>
              <a:rPr lang="de-DE" sz="1400" dirty="0" smtClean="0">
                <a:solidFill>
                  <a:schemeClr val="tx2">
                    <a:lumMod val="50000"/>
                  </a:schemeClr>
                </a:solidFill>
              </a:rPr>
              <a:t>besonderes</a:t>
            </a:r>
            <a:br>
              <a:rPr lang="de-DE" sz="1400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de-DE" sz="1400" dirty="0" smtClean="0">
                <a:solidFill>
                  <a:schemeClr val="tx2">
                    <a:lumMod val="50000"/>
                  </a:schemeClr>
                </a:solidFill>
              </a:rPr>
              <a:t>Fachwissen </a:t>
            </a:r>
            <a:r>
              <a:rPr lang="de-DE" sz="1400" dirty="0">
                <a:solidFill>
                  <a:schemeClr val="tx2">
                    <a:lumMod val="50000"/>
                  </a:schemeClr>
                </a:solidFill>
              </a:rPr>
              <a:t>für die Überprüfung </a:t>
            </a:r>
            <a:r>
              <a:rPr lang="de-DE" sz="1400" dirty="0" smtClean="0">
                <a:solidFill>
                  <a:schemeClr val="tx2">
                    <a:lumMod val="50000"/>
                  </a:schemeClr>
                </a:solidFill>
              </a:rPr>
              <a:t>(z.B. botanische </a:t>
            </a:r>
            <a:br>
              <a:rPr lang="de-DE" sz="1400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de-DE" sz="1400" dirty="0" smtClean="0">
                <a:solidFill>
                  <a:schemeClr val="tx2">
                    <a:lumMod val="50000"/>
                  </a:schemeClr>
                </a:solidFill>
              </a:rPr>
              <a:t>Kenntnisse)</a:t>
            </a:r>
            <a:endParaRPr lang="en-US" sz="1400" b="1" dirty="0">
              <a:solidFill>
                <a:schemeClr val="tx1"/>
              </a:solidFill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9</a:t>
            </a:fld>
            <a:endParaRPr lang="de-DE" dirty="0"/>
          </a:p>
        </p:txBody>
      </p:sp>
      <p:pic>
        <p:nvPicPr>
          <p:cNvPr id="6" name="Picture 2" descr="C:\Users\Kerstin.Froehle\Desktop\Neuer Ordner\container schiff-2786842_192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8508" y="4259846"/>
            <a:ext cx="3335617" cy="1989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feld 7"/>
          <p:cNvSpPr txBox="1"/>
          <p:nvPr/>
        </p:nvSpPr>
        <p:spPr>
          <a:xfrm rot="16200000">
            <a:off x="-660901" y="5352077"/>
            <a:ext cx="15841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</a:t>
            </a:r>
            <a:r>
              <a:rPr lang="de-DE" sz="8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pictures</a:t>
            </a:r>
            <a:r>
              <a:rPr lang="de-DE" sz="8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de-DE" sz="8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pixabay</a:t>
            </a:r>
            <a:endParaRPr lang="en-GB" sz="800" dirty="0">
              <a:solidFill>
                <a:schemeClr val="accent2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32826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446856" y="111770"/>
            <a:ext cx="6861448" cy="724942"/>
          </a:xfrm>
        </p:spPr>
        <p:txBody>
          <a:bodyPr>
            <a:noAutofit/>
          </a:bodyPr>
          <a:lstStyle/>
          <a:p>
            <a:pPr lvl="0">
              <a:spcBef>
                <a:spcPts val="0"/>
              </a:spcBef>
            </a:pPr>
            <a:r>
              <a:rPr lang="de-DE" sz="2400" dirty="0">
                <a:solidFill>
                  <a:srgbClr val="70AD47">
                    <a:lumMod val="75000"/>
                  </a:srgbClr>
                </a:solidFill>
                <a:ea typeface="+mn-ea"/>
              </a:rPr>
              <a:t>Baseline Report</a:t>
            </a:r>
            <a:r>
              <a:rPr lang="de-DE" sz="2400" dirty="0" smtClean="0">
                <a:solidFill>
                  <a:srgbClr val="70AD47">
                    <a:lumMod val="75000"/>
                  </a:srgbClr>
                </a:solidFill>
                <a:ea typeface="+mn-ea"/>
              </a:rPr>
              <a:t>: </a:t>
            </a:r>
            <a:r>
              <a:rPr lang="de-DE" sz="2400" dirty="0" smtClean="0">
                <a:solidFill>
                  <a:srgbClr val="FF0000"/>
                </a:solidFill>
                <a:ea typeface="+mn-ea"/>
              </a:rPr>
              <a:t>Schlussfolgerungen</a:t>
            </a:r>
            <a:endParaRPr lang="de-DE" sz="2400" dirty="0">
              <a:solidFill>
                <a:srgbClr val="FF0000"/>
              </a:solidFill>
              <a:ea typeface="+mn-ea"/>
            </a:endParaRPr>
          </a:p>
        </p:txBody>
      </p:sp>
      <p:sp>
        <p:nvSpPr>
          <p:cNvPr id="5" name="Inhaltsplatzhalter 4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spcBef>
                <a:spcPts val="0"/>
              </a:spcBef>
              <a:spcAft>
                <a:spcPts val="800"/>
              </a:spcAft>
              <a:buNone/>
            </a:pPr>
            <a:r>
              <a:rPr lang="de-DE" sz="2600" dirty="0" smtClean="0">
                <a:solidFill>
                  <a:schemeClr val="accent3">
                    <a:lumMod val="75000"/>
                  </a:schemeClr>
                </a:solidFill>
              </a:rPr>
              <a:t>4. Verlust </a:t>
            </a:r>
            <a:r>
              <a:rPr lang="de-DE" sz="2600" dirty="0">
                <a:solidFill>
                  <a:schemeClr val="accent3">
                    <a:lumMod val="75000"/>
                  </a:schemeClr>
                </a:solidFill>
              </a:rPr>
              <a:t>der genetischen </a:t>
            </a:r>
            <a:r>
              <a:rPr lang="de-DE" sz="2600" dirty="0" smtClean="0">
                <a:solidFill>
                  <a:schemeClr val="accent3">
                    <a:lumMod val="75000"/>
                  </a:schemeClr>
                </a:solidFill>
              </a:rPr>
              <a:t>Vielfalt</a:t>
            </a:r>
            <a:endParaRPr lang="de-DE" sz="2600" dirty="0">
              <a:solidFill>
                <a:schemeClr val="accent3">
                  <a:lumMod val="75000"/>
                </a:schemeClr>
              </a:solidFill>
            </a:endParaRPr>
          </a:p>
          <a:p>
            <a:pPr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de-DE" sz="1900" dirty="0"/>
              <a:t>GVO-freie Rohstoffe sind ein Schlüsselfaktor für den Erhalt </a:t>
            </a:r>
            <a:r>
              <a:rPr lang="de-DE" sz="1900" dirty="0" smtClean="0"/>
              <a:t/>
            </a:r>
            <a:br>
              <a:rPr lang="de-DE" sz="1900" dirty="0" smtClean="0"/>
            </a:br>
            <a:r>
              <a:rPr lang="de-DE" sz="1900" dirty="0" smtClean="0"/>
              <a:t>der </a:t>
            </a:r>
            <a:r>
              <a:rPr lang="de-DE" sz="1900" dirty="0"/>
              <a:t>Biodiversität in der Lebensmittelindustrie. </a:t>
            </a:r>
            <a:r>
              <a:rPr lang="de-DE" sz="1900" dirty="0" err="1" smtClean="0"/>
              <a:t>Seedfast</a:t>
            </a:r>
            <a:r>
              <a:rPr lang="de-DE" sz="1900" dirty="0" smtClean="0"/>
              <a:t>-</a:t>
            </a:r>
            <a:br>
              <a:rPr lang="de-DE" sz="1900" dirty="0" smtClean="0"/>
            </a:br>
            <a:r>
              <a:rPr lang="de-DE" sz="1900" dirty="0" smtClean="0"/>
              <a:t>Kulturen </a:t>
            </a:r>
            <a:r>
              <a:rPr lang="de-DE" sz="1900" dirty="0"/>
              <a:t>(Nicht-Hybrid-Kulturen) sind besser an die </a:t>
            </a:r>
            <a:r>
              <a:rPr lang="de-DE" sz="1900" dirty="0" smtClean="0"/>
              <a:t/>
            </a:r>
            <a:br>
              <a:rPr lang="de-DE" sz="1900" dirty="0" smtClean="0"/>
            </a:br>
            <a:r>
              <a:rPr lang="de-DE" sz="1900" dirty="0" smtClean="0"/>
              <a:t>natürlichen </a:t>
            </a:r>
            <a:r>
              <a:rPr lang="de-DE" sz="1900" dirty="0"/>
              <a:t>Bedingungen angepasst, wodurch sie weniger </a:t>
            </a:r>
            <a:r>
              <a:rPr lang="de-DE" sz="1900" dirty="0" smtClean="0"/>
              <a:t/>
            </a:r>
            <a:br>
              <a:rPr lang="de-DE" sz="1900" dirty="0" smtClean="0"/>
            </a:br>
            <a:r>
              <a:rPr lang="de-DE" sz="1900" dirty="0" smtClean="0"/>
              <a:t>anfällig </a:t>
            </a:r>
            <a:r>
              <a:rPr lang="de-DE" sz="1900" dirty="0"/>
              <a:t>für Schädlinge und Krankheiten sind und oft </a:t>
            </a:r>
            <a:r>
              <a:rPr lang="de-DE" sz="1900" dirty="0" smtClean="0"/>
              <a:t>weniger</a:t>
            </a:r>
            <a:br>
              <a:rPr lang="de-DE" sz="1900" dirty="0" smtClean="0"/>
            </a:br>
            <a:r>
              <a:rPr lang="de-DE" sz="1900" dirty="0" smtClean="0"/>
              <a:t>Pestizide </a:t>
            </a:r>
            <a:r>
              <a:rPr lang="de-DE" sz="1900" dirty="0"/>
              <a:t>erforderlich sind.</a:t>
            </a:r>
          </a:p>
          <a:p>
            <a:pPr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de-DE" sz="1900" dirty="0"/>
              <a:t>Die Lebensmittelindustrie und die zuständigen Behörden sollten die Entwicklung in Richtung genetischer Diversifizierung und traditioneller Sorten unterstützen, indem sie die Spezifikationsanforderungen ändern / anpassen, die auch die Qualitäten traditioneller Sorten anerkennen.</a:t>
            </a:r>
          </a:p>
          <a:p>
            <a:pPr marL="0" indent="0">
              <a:spcBef>
                <a:spcPts val="0"/>
              </a:spcBef>
              <a:spcAft>
                <a:spcPts val="800"/>
              </a:spcAft>
              <a:buNone/>
            </a:pPr>
            <a:r>
              <a:rPr lang="de-DE" sz="2600" dirty="0" smtClean="0">
                <a:solidFill>
                  <a:schemeClr val="accent3">
                    <a:lumMod val="75000"/>
                  </a:schemeClr>
                </a:solidFill>
              </a:rPr>
              <a:t>5. Management</a:t>
            </a:r>
            <a:endParaRPr lang="de-DE" sz="2600" dirty="0">
              <a:solidFill>
                <a:schemeClr val="accent3">
                  <a:lumMod val="75000"/>
                </a:schemeClr>
              </a:solidFill>
            </a:endParaRPr>
          </a:p>
          <a:p>
            <a:pPr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de-DE" sz="1900" dirty="0"/>
              <a:t>Normen und Unternehmen sollten eindeutige Verbesserungen in Bezug auf die Aspekte des Monitorings, die Zusammenarbeit mit einem kollektiven lokalen / regionalen Ansatz, die Zusammenarbeit mit externen Experten und die Anforderungen an die Aktionspläne für die biologische Vielfalt vornehmen.</a:t>
            </a:r>
          </a:p>
          <a:p>
            <a:pPr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de-DE" sz="1900" dirty="0"/>
              <a:t>Standards sollten die Beschreibung der aktuellen Situation der Biodiversität auf dem Betrieb (Basislinie) erfordern.</a:t>
            </a:r>
            <a:endParaRPr lang="en-US" sz="19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10</a:t>
            </a:fld>
            <a:endParaRPr lang="de-DE" dirty="0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41" r="10608"/>
          <a:stretch/>
        </p:blipFill>
        <p:spPr>
          <a:xfrm flipH="1">
            <a:off x="7389798" y="1484784"/>
            <a:ext cx="1754201" cy="1224136"/>
          </a:xfrm>
          <a:prstGeom prst="rect">
            <a:avLst/>
          </a:prstGeom>
        </p:spPr>
      </p:pic>
      <p:sp>
        <p:nvSpPr>
          <p:cNvPr id="8" name="Textfeld 7"/>
          <p:cNvSpPr txBox="1"/>
          <p:nvPr/>
        </p:nvSpPr>
        <p:spPr>
          <a:xfrm rot="16200000">
            <a:off x="-660901" y="5352077"/>
            <a:ext cx="15841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</a:t>
            </a:r>
            <a:r>
              <a:rPr lang="de-DE" sz="8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pictures</a:t>
            </a:r>
            <a:r>
              <a:rPr lang="de-DE" sz="8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de-DE" sz="8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pixabay</a:t>
            </a:r>
            <a:endParaRPr lang="en-GB" sz="800" dirty="0">
              <a:solidFill>
                <a:schemeClr val="accent2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74280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446856" y="111770"/>
            <a:ext cx="6861448" cy="724942"/>
          </a:xfrm>
        </p:spPr>
        <p:txBody>
          <a:bodyPr>
            <a:noAutofit/>
          </a:bodyPr>
          <a:lstStyle/>
          <a:p>
            <a:pPr lvl="0">
              <a:spcBef>
                <a:spcPts val="0"/>
              </a:spcBef>
            </a:pPr>
            <a:r>
              <a:rPr lang="en-US" sz="2200" dirty="0" err="1" smtClean="0">
                <a:solidFill>
                  <a:srgbClr val="70AD47">
                    <a:lumMod val="75000"/>
                  </a:srgbClr>
                </a:solidFill>
                <a:ea typeface="+mn-ea"/>
              </a:rPr>
              <a:t>Generelle</a:t>
            </a:r>
            <a:r>
              <a:rPr lang="en-US" sz="2200" dirty="0" smtClean="0">
                <a:solidFill>
                  <a:srgbClr val="70AD47">
                    <a:lumMod val="75000"/>
                  </a:srgbClr>
                </a:solidFill>
                <a:ea typeface="+mn-ea"/>
              </a:rPr>
              <a:t> </a:t>
            </a:r>
            <a:r>
              <a:rPr lang="en-US" sz="2200" dirty="0" err="1" smtClean="0">
                <a:solidFill>
                  <a:srgbClr val="70AD47">
                    <a:lumMod val="75000"/>
                  </a:srgbClr>
                </a:solidFill>
                <a:ea typeface="+mn-ea"/>
              </a:rPr>
              <a:t>Einschätzung</a:t>
            </a:r>
            <a:r>
              <a:rPr lang="en-US" sz="2200" dirty="0" smtClean="0">
                <a:solidFill>
                  <a:srgbClr val="70AD47">
                    <a:lumMod val="75000"/>
                  </a:srgbClr>
                </a:solidFill>
                <a:ea typeface="+mn-ea"/>
              </a:rPr>
              <a:t> der </a:t>
            </a:r>
            <a:r>
              <a:rPr lang="en-US" sz="2200" dirty="0" err="1" smtClean="0">
                <a:solidFill>
                  <a:srgbClr val="70AD47">
                    <a:lumMod val="75000"/>
                  </a:srgbClr>
                </a:solidFill>
                <a:ea typeface="+mn-ea"/>
              </a:rPr>
              <a:t>aktuellen</a:t>
            </a:r>
            <a:r>
              <a:rPr lang="en-US" sz="2200" dirty="0" smtClean="0">
                <a:solidFill>
                  <a:srgbClr val="70AD47">
                    <a:lumMod val="75000"/>
                  </a:srgbClr>
                </a:solidFill>
                <a:ea typeface="+mn-ea"/>
              </a:rPr>
              <a:t> Situation</a:t>
            </a:r>
            <a:endParaRPr lang="en-US" sz="2200" dirty="0">
              <a:solidFill>
                <a:srgbClr val="70AD47">
                  <a:lumMod val="75000"/>
                </a:srgbClr>
              </a:solidFill>
              <a:ea typeface="+mn-ea"/>
            </a:endParaRPr>
          </a:p>
        </p:txBody>
      </p:sp>
      <p:sp>
        <p:nvSpPr>
          <p:cNvPr id="5" name="Inhaltsplatzhalter 4"/>
          <p:cNvSpPr>
            <a:spLocks noGrp="1"/>
          </p:cNvSpPr>
          <p:nvPr>
            <p:ph idx="1"/>
          </p:nvPr>
        </p:nvSpPr>
        <p:spPr>
          <a:xfrm>
            <a:off x="467544" y="1466189"/>
            <a:ext cx="8229600" cy="4680520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de-DE" dirty="0"/>
              <a:t>Biodiversität wird mehr und besser als vor fünf Jahren betrachtet</a:t>
            </a: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de-DE" dirty="0"/>
              <a:t>Alle </a:t>
            </a:r>
            <a:r>
              <a:rPr lang="de-DE" dirty="0" smtClean="0"/>
              <a:t>Standards und </a:t>
            </a:r>
            <a:r>
              <a:rPr lang="de-DE" dirty="0"/>
              <a:t>Unternehmensanforderungen enthalten heute Kriterien zum Schutz von Lebensräumen</a:t>
            </a: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de-DE" dirty="0"/>
              <a:t>Einige </a:t>
            </a:r>
            <a:r>
              <a:rPr lang="de-DE" dirty="0" smtClean="0"/>
              <a:t>Standards und </a:t>
            </a:r>
            <a:r>
              <a:rPr lang="de-DE" dirty="0"/>
              <a:t>Anforderungen von Unternehmen fordern Biodiversitäts- oder Naturschutz-Managementpläne. Es werden jedoch keine </a:t>
            </a:r>
            <a:r>
              <a:rPr lang="de-DE" dirty="0" smtClean="0"/>
              <a:t>Baselines gefordert </a:t>
            </a:r>
            <a:r>
              <a:rPr lang="de-DE" dirty="0"/>
              <a:t>und die Mindestqualität der Pläne ist nicht definiert.</a:t>
            </a: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de-DE" dirty="0"/>
              <a:t>Die Qualität der umgesetzten Maßnahmen ist entscheidend, um das Potenzial für die Biodiversität zu erhöhen</a:t>
            </a: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de-DE" dirty="0"/>
              <a:t>Nur sehr wenige </a:t>
            </a:r>
            <a:r>
              <a:rPr lang="de-DE" dirty="0" smtClean="0"/>
              <a:t>Standards/ </a:t>
            </a:r>
            <a:r>
              <a:rPr lang="de-DE" dirty="0"/>
              <a:t>Unternehmen fordern </a:t>
            </a:r>
            <a:r>
              <a:rPr lang="de-DE" dirty="0" smtClean="0"/>
              <a:t>landwirtschaftliche </a:t>
            </a:r>
            <a:r>
              <a:rPr lang="de-DE" dirty="0"/>
              <a:t>Praktiken </a:t>
            </a:r>
            <a:r>
              <a:rPr lang="de-DE" dirty="0" smtClean="0"/>
              <a:t>über Praktiken der „integrierten Landwirtschaft“ hinaus</a:t>
            </a:r>
            <a:r>
              <a:rPr lang="de-DE" dirty="0"/>
              <a:t>.</a:t>
            </a: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de-DE" dirty="0"/>
              <a:t>Gute landwirtschaftliche Praxis reicht nicht aus, um den Verlust an Biodiversität zu stoppen! Sehr gute landwirtschaftliche Praxis ist erforderlich!</a:t>
            </a: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de-DE" dirty="0"/>
              <a:t>Derzeit können </a:t>
            </a:r>
            <a:r>
              <a:rPr lang="de-DE" dirty="0" smtClean="0"/>
              <a:t>die </a:t>
            </a:r>
            <a:r>
              <a:rPr lang="de-DE" dirty="0"/>
              <a:t>Standards und Unternehmen die </a:t>
            </a:r>
            <a:r>
              <a:rPr lang="de-DE" dirty="0" smtClean="0"/>
              <a:t>Biodiversitäts-Performance </a:t>
            </a:r>
            <a:r>
              <a:rPr lang="de-DE" dirty="0"/>
              <a:t>ihrer zertifizierten Betriebe / Lieferanten</a:t>
            </a:r>
            <a:r>
              <a:rPr lang="de-DE" b="1" dirty="0"/>
              <a:t> </a:t>
            </a:r>
            <a:r>
              <a:rPr lang="de-DE" b="1" dirty="0" smtClean="0"/>
              <a:t>nicht </a:t>
            </a:r>
            <a:r>
              <a:rPr lang="de-DE" dirty="0" smtClean="0"/>
              <a:t>nachweisen</a:t>
            </a:r>
            <a:r>
              <a:rPr lang="de-DE" dirty="0"/>
              <a:t>. </a:t>
            </a:r>
            <a:r>
              <a:rPr lang="de-DE" dirty="0" smtClean="0"/>
              <a:t>Ein gutes Monitoring der biodiversitätsrelevanten Kriterien /Maßnahmen ist </a:t>
            </a:r>
            <a:r>
              <a:rPr lang="de-DE" dirty="0"/>
              <a:t>erforderlich!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11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6894013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z="1800" smtClean="0"/>
              <a:t>12</a:t>
            </a:fld>
            <a:endParaRPr lang="de-DE" sz="1800" dirty="0"/>
          </a:p>
        </p:txBody>
      </p:sp>
      <p:sp>
        <p:nvSpPr>
          <p:cNvPr id="6" name="Textfeld 5"/>
          <p:cNvSpPr txBox="1"/>
          <p:nvPr/>
        </p:nvSpPr>
        <p:spPr>
          <a:xfrm>
            <a:off x="264282" y="1184488"/>
            <a:ext cx="725819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Verbesserter </a:t>
            </a:r>
            <a:r>
              <a:rPr lang="de-DE" sz="2200" b="1" dirty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de-DE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chutz der Biodiversität in der Lebensmittelbranche – </a:t>
            </a:r>
            <a:r>
              <a:rPr lang="de-DE" sz="22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Akteure und Rollen</a:t>
            </a:r>
            <a:r>
              <a:rPr lang="de-DE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de-DE" sz="2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hteck 8"/>
          <p:cNvSpPr/>
          <p:nvPr/>
        </p:nvSpPr>
        <p:spPr>
          <a:xfrm>
            <a:off x="7186771" y="2769328"/>
            <a:ext cx="1719016" cy="880610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de-DE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Lebensmittel- </a:t>
            </a:r>
            <a:r>
              <a:rPr lang="de-DE" sz="16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handel</a:t>
            </a:r>
            <a:r>
              <a:rPr lang="de-DE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+ </a:t>
            </a:r>
          </a:p>
          <a:p>
            <a:r>
              <a:rPr lang="de-DE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-hersteller</a:t>
            </a:r>
            <a:endParaRPr lang="de-DE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hteck 9"/>
          <p:cNvSpPr/>
          <p:nvPr/>
        </p:nvSpPr>
        <p:spPr>
          <a:xfrm>
            <a:off x="264281" y="2636183"/>
            <a:ext cx="2272049" cy="86482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de-DE" sz="16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Europäische Union</a:t>
            </a:r>
          </a:p>
          <a:p>
            <a:r>
              <a:rPr lang="de-DE" sz="16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Nationale und regionale Regierungen</a:t>
            </a:r>
            <a:endParaRPr lang="de-DE" sz="16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hteck 10"/>
          <p:cNvSpPr/>
          <p:nvPr/>
        </p:nvSpPr>
        <p:spPr>
          <a:xfrm>
            <a:off x="7186771" y="5629656"/>
            <a:ext cx="1719016" cy="607656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de-DE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Konsumenten</a:t>
            </a:r>
            <a:endParaRPr lang="de-DE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hteck 11"/>
          <p:cNvSpPr/>
          <p:nvPr/>
        </p:nvSpPr>
        <p:spPr>
          <a:xfrm>
            <a:off x="264282" y="4918625"/>
            <a:ext cx="2272048" cy="85953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de-DE" sz="16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Freiwillige Standards (regionale, nationale, internationale Ebene)</a:t>
            </a:r>
            <a:endParaRPr lang="de-DE" sz="16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echteck 12"/>
          <p:cNvSpPr/>
          <p:nvPr/>
        </p:nvSpPr>
        <p:spPr>
          <a:xfrm>
            <a:off x="7186771" y="1837349"/>
            <a:ext cx="1719016" cy="859536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de-DE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Landwirte</a:t>
            </a:r>
          </a:p>
          <a:p>
            <a:r>
              <a:rPr lang="de-DE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Kooperativen</a:t>
            </a:r>
          </a:p>
          <a:p>
            <a:r>
              <a:rPr lang="de-DE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Lieferanten</a:t>
            </a:r>
            <a:endParaRPr lang="de-DE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echteck 13"/>
          <p:cNvSpPr/>
          <p:nvPr/>
        </p:nvSpPr>
        <p:spPr>
          <a:xfrm>
            <a:off x="7186771" y="4655821"/>
            <a:ext cx="1719016" cy="880610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de-DE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Lebensmittel- </a:t>
            </a:r>
            <a:r>
              <a:rPr lang="de-DE" sz="1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handel</a:t>
            </a:r>
            <a:r>
              <a:rPr lang="de-DE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+ </a:t>
            </a:r>
          </a:p>
          <a:p>
            <a:r>
              <a:rPr lang="de-DE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-hersteller</a:t>
            </a:r>
          </a:p>
          <a:p>
            <a:endParaRPr lang="de-DE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Ellipse 14"/>
          <p:cNvSpPr/>
          <p:nvPr/>
        </p:nvSpPr>
        <p:spPr>
          <a:xfrm>
            <a:off x="2987824" y="2101682"/>
            <a:ext cx="3456384" cy="2072849"/>
          </a:xfrm>
          <a:prstGeom prst="ellipse">
            <a:avLst/>
          </a:prstGeom>
          <a:solidFill>
            <a:srgbClr val="0070C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Gesetze;</a:t>
            </a:r>
          </a:p>
          <a:p>
            <a:pPr algn="ctr"/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Subventionen;</a:t>
            </a:r>
          </a:p>
          <a:p>
            <a:pPr algn="ctr"/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Marktregulierungen;</a:t>
            </a:r>
          </a:p>
          <a:p>
            <a:pPr algn="ctr"/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Regionale Entwicklungs-programme; </a:t>
            </a:r>
          </a:p>
          <a:p>
            <a:pPr algn="ctr"/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Schutz der Konsumenten</a:t>
            </a:r>
          </a:p>
        </p:txBody>
      </p:sp>
      <p:sp>
        <p:nvSpPr>
          <p:cNvPr id="16" name="Rechteck 15"/>
          <p:cNvSpPr/>
          <p:nvPr/>
        </p:nvSpPr>
        <p:spPr>
          <a:xfrm>
            <a:off x="7186771" y="3739723"/>
            <a:ext cx="1719016" cy="611456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de-DE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Konsumenten</a:t>
            </a:r>
            <a:endParaRPr lang="de-DE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Ellipse 16"/>
          <p:cNvSpPr/>
          <p:nvPr/>
        </p:nvSpPr>
        <p:spPr>
          <a:xfrm>
            <a:off x="2987824" y="4230021"/>
            <a:ext cx="3456384" cy="2234348"/>
          </a:xfrm>
          <a:prstGeom prst="ellipse">
            <a:avLst/>
          </a:prstGeom>
          <a:solidFill>
            <a:srgbClr val="0070C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Garantieren eine bestimmte Produkt- </a:t>
            </a:r>
            <a:r>
              <a:rPr lang="de-DE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qualität</a:t>
            </a:r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oder Produktionsmethode;  </a:t>
            </a:r>
          </a:p>
          <a:p>
            <a:pPr algn="ctr"/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Überprüfung der legal </a:t>
            </a:r>
            <a:r>
              <a:rPr lang="de-DE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compliance</a:t>
            </a:r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algn="ctr"/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Orientierung für Konsumenten</a:t>
            </a:r>
            <a:endParaRPr 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8" name="Gerade Verbindung mit Pfeil 17"/>
          <p:cNvCxnSpPr/>
          <p:nvPr/>
        </p:nvCxnSpPr>
        <p:spPr>
          <a:xfrm>
            <a:off x="2650632" y="3068960"/>
            <a:ext cx="841248" cy="0"/>
          </a:xfrm>
          <a:prstGeom prst="straightConnector1">
            <a:avLst/>
          </a:prstGeom>
          <a:ln w="5715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Gerade Verbindung mit Pfeil 18"/>
          <p:cNvCxnSpPr/>
          <p:nvPr/>
        </p:nvCxnSpPr>
        <p:spPr>
          <a:xfrm>
            <a:off x="2601864" y="5335655"/>
            <a:ext cx="841248" cy="0"/>
          </a:xfrm>
          <a:prstGeom prst="straightConnector1">
            <a:avLst/>
          </a:prstGeom>
          <a:ln w="5715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Gerade Verbindung mit Pfeil 19"/>
          <p:cNvCxnSpPr/>
          <p:nvPr/>
        </p:nvCxnSpPr>
        <p:spPr>
          <a:xfrm flipV="1">
            <a:off x="6324602" y="2397086"/>
            <a:ext cx="729996" cy="354962"/>
          </a:xfrm>
          <a:prstGeom prst="straightConnector1">
            <a:avLst/>
          </a:prstGeom>
          <a:ln w="5715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Gerade Verbindung mit Pfeil 20"/>
          <p:cNvCxnSpPr/>
          <p:nvPr/>
        </p:nvCxnSpPr>
        <p:spPr>
          <a:xfrm>
            <a:off x="6296616" y="3121965"/>
            <a:ext cx="775854" cy="0"/>
          </a:xfrm>
          <a:prstGeom prst="straightConnector1">
            <a:avLst/>
          </a:prstGeom>
          <a:ln w="5715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Gerade Verbindung mit Pfeil 21"/>
          <p:cNvCxnSpPr/>
          <p:nvPr/>
        </p:nvCxnSpPr>
        <p:spPr>
          <a:xfrm>
            <a:off x="6296616" y="3588019"/>
            <a:ext cx="781812" cy="303407"/>
          </a:xfrm>
          <a:prstGeom prst="straightConnector1">
            <a:avLst/>
          </a:prstGeom>
          <a:ln w="5715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Gerade Verbindung mit Pfeil 22"/>
          <p:cNvCxnSpPr/>
          <p:nvPr/>
        </p:nvCxnSpPr>
        <p:spPr>
          <a:xfrm flipV="1">
            <a:off x="6363672" y="5113291"/>
            <a:ext cx="690926" cy="166945"/>
          </a:xfrm>
          <a:prstGeom prst="straightConnector1">
            <a:avLst/>
          </a:prstGeom>
          <a:ln w="5715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Gerade Verbindung mit Pfeil 23"/>
          <p:cNvCxnSpPr/>
          <p:nvPr/>
        </p:nvCxnSpPr>
        <p:spPr>
          <a:xfrm>
            <a:off x="6324741" y="5660682"/>
            <a:ext cx="769620" cy="117479"/>
          </a:xfrm>
          <a:prstGeom prst="straightConnector1">
            <a:avLst/>
          </a:prstGeom>
          <a:ln w="5715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924778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z="1800" smtClean="0"/>
              <a:t>13</a:t>
            </a:fld>
            <a:endParaRPr lang="de-DE" sz="1800" dirty="0"/>
          </a:p>
        </p:txBody>
      </p:sp>
      <p:sp>
        <p:nvSpPr>
          <p:cNvPr id="6" name="Textfeld 5"/>
          <p:cNvSpPr txBox="1"/>
          <p:nvPr/>
        </p:nvSpPr>
        <p:spPr>
          <a:xfrm>
            <a:off x="467544" y="1308346"/>
            <a:ext cx="84570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b="1" dirty="0">
                <a:latin typeface="Arial" panose="020B0604020202020204" pitchFamily="34" charset="0"/>
                <a:cs typeface="Arial" panose="020B0604020202020204" pitchFamily="34" charset="0"/>
              </a:rPr>
              <a:t>Verbesserter Schutz der Biodiversität in der Lebensmittelbranche – </a:t>
            </a:r>
            <a:r>
              <a:rPr lang="de-DE" sz="2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Handlungsoptionen</a:t>
            </a:r>
            <a:endParaRPr lang="de-DE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Rechteck 25"/>
          <p:cNvSpPr/>
          <p:nvPr/>
        </p:nvSpPr>
        <p:spPr>
          <a:xfrm>
            <a:off x="364880" y="3114675"/>
            <a:ext cx="2181584" cy="89038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de-DE" sz="1600" b="1" dirty="0" smtClean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Freiwillige Standards </a:t>
            </a:r>
            <a:r>
              <a:rPr lang="de-DE" sz="1400" b="1" dirty="0" smtClean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(regional, national, international)</a:t>
            </a:r>
            <a:endParaRPr lang="de-DE" sz="1400" b="1" dirty="0">
              <a:solidFill>
                <a:schemeClr val="bg2">
                  <a:lumMod val="1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8" name="Gerade Verbindung mit Pfeil 27"/>
          <p:cNvCxnSpPr/>
          <p:nvPr/>
        </p:nvCxnSpPr>
        <p:spPr>
          <a:xfrm>
            <a:off x="2650632" y="3501008"/>
            <a:ext cx="841248" cy="0"/>
          </a:xfrm>
          <a:prstGeom prst="straightConnector1">
            <a:avLst/>
          </a:prstGeom>
          <a:ln w="5715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hteck 29"/>
          <p:cNvSpPr/>
          <p:nvPr/>
        </p:nvSpPr>
        <p:spPr>
          <a:xfrm>
            <a:off x="3596048" y="2564904"/>
            <a:ext cx="5328592" cy="3312368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sz="14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Biodiversität in Politik und Strategien einbeziehen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sz="14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Verbesserung von Kriterien / Anforderungen mit Relevanz für die Biodiversität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sz="14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Schulung von Landwirten und Beratern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sz="14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Unterstützung regionaler Biodiversitätsprojekte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sz="1400" dirty="0" err="1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Monitoringsystem</a:t>
            </a:r>
            <a:r>
              <a:rPr lang="de-DE" sz="14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implementieren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sz="14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Information und Sensibilisierung des Lebensmittelsektors und der Verbraucher über den Wert der Biodiversität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sz="14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Strengere </a:t>
            </a:r>
            <a:r>
              <a:rPr lang="de-DE" sz="14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Rechtsvorschriften und / oder deren </a:t>
            </a:r>
            <a:r>
              <a:rPr lang="de-DE" sz="14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Umsetzung von der Politik einfordern</a:t>
            </a:r>
            <a:endParaRPr lang="de-DE" sz="1400" dirty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Rechteck 30"/>
          <p:cNvSpPr/>
          <p:nvPr/>
        </p:nvSpPr>
        <p:spPr>
          <a:xfrm>
            <a:off x="371195" y="4469441"/>
            <a:ext cx="2181584" cy="846212"/>
          </a:xfrm>
          <a:prstGeom prst="rect">
            <a:avLst/>
          </a:prstGeom>
          <a:solidFill>
            <a:srgbClr val="FF99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de-DE" sz="1600" b="1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Lebensmittelhandel und - </a:t>
            </a:r>
            <a:r>
              <a:rPr lang="de-DE" sz="1600" b="1" dirty="0" err="1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hersteller</a:t>
            </a:r>
            <a:endParaRPr lang="de-DE" sz="1600" b="1" dirty="0">
              <a:solidFill>
                <a:schemeClr val="bg2">
                  <a:lumMod val="1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1" name="Gerade Verbindung mit Pfeil 10"/>
          <p:cNvCxnSpPr/>
          <p:nvPr/>
        </p:nvCxnSpPr>
        <p:spPr>
          <a:xfrm>
            <a:off x="2650632" y="4891839"/>
            <a:ext cx="841248" cy="0"/>
          </a:xfrm>
          <a:prstGeom prst="straightConnector1">
            <a:avLst/>
          </a:prstGeom>
          <a:ln w="5715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796947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223719" y="116632"/>
            <a:ext cx="6861448" cy="724942"/>
          </a:xfrm>
        </p:spPr>
        <p:txBody>
          <a:bodyPr>
            <a:noAutofit/>
          </a:bodyPr>
          <a:lstStyle/>
          <a:p>
            <a:pPr lvl="0">
              <a:spcBef>
                <a:spcPts val="0"/>
              </a:spcBef>
            </a:pPr>
            <a:r>
              <a:rPr lang="en-US" sz="2400" dirty="0" err="1" smtClean="0">
                <a:solidFill>
                  <a:srgbClr val="70AD47">
                    <a:lumMod val="75000"/>
                  </a:srgbClr>
                </a:solidFill>
                <a:ea typeface="+mn-ea"/>
              </a:rPr>
              <a:t>Empfehlungen</a:t>
            </a:r>
            <a:r>
              <a:rPr lang="en-US" sz="2400" dirty="0" smtClean="0">
                <a:solidFill>
                  <a:srgbClr val="70AD47">
                    <a:lumMod val="75000"/>
                  </a:srgbClr>
                </a:solidFill>
                <a:ea typeface="+mn-ea"/>
              </a:rPr>
              <a:t> für </a:t>
            </a:r>
            <a:r>
              <a:rPr lang="en-US" sz="2400" dirty="0" err="1" smtClean="0">
                <a:solidFill>
                  <a:srgbClr val="70AD47">
                    <a:lumMod val="75000"/>
                  </a:srgbClr>
                </a:solidFill>
                <a:ea typeface="+mn-ea"/>
              </a:rPr>
              <a:t>wirkungsvolle</a:t>
            </a:r>
            <a:r>
              <a:rPr lang="en-US" sz="2400" dirty="0" smtClean="0">
                <a:solidFill>
                  <a:srgbClr val="70AD47">
                    <a:lumMod val="75000"/>
                  </a:srgbClr>
                </a:solidFill>
                <a:ea typeface="+mn-ea"/>
              </a:rPr>
              <a:t> </a:t>
            </a:r>
            <a:r>
              <a:rPr lang="en-US" sz="2400" dirty="0" err="1" smtClean="0">
                <a:solidFill>
                  <a:srgbClr val="70AD47">
                    <a:lumMod val="75000"/>
                  </a:srgbClr>
                </a:solidFill>
                <a:ea typeface="+mn-ea"/>
              </a:rPr>
              <a:t>Kriterien</a:t>
            </a:r>
            <a:r>
              <a:rPr lang="en-US" sz="2400" dirty="0" smtClean="0">
                <a:solidFill>
                  <a:srgbClr val="70AD47">
                    <a:lumMod val="75000"/>
                  </a:srgbClr>
                </a:solidFill>
                <a:ea typeface="+mn-ea"/>
              </a:rPr>
              <a:t> und </a:t>
            </a:r>
            <a:r>
              <a:rPr lang="en-US" sz="2400" dirty="0" err="1" smtClean="0">
                <a:solidFill>
                  <a:srgbClr val="70AD47">
                    <a:lumMod val="75000"/>
                  </a:srgbClr>
                </a:solidFill>
                <a:ea typeface="+mn-ea"/>
              </a:rPr>
              <a:t>Beschaffungsrichtlinien</a:t>
            </a:r>
            <a:r>
              <a:rPr lang="en-US" sz="2400" dirty="0" smtClean="0">
                <a:solidFill>
                  <a:srgbClr val="70AD47">
                    <a:lumMod val="75000"/>
                  </a:srgbClr>
                </a:solidFill>
                <a:ea typeface="+mn-ea"/>
              </a:rPr>
              <a:t> </a:t>
            </a:r>
            <a:r>
              <a:rPr lang="en-US" sz="2400" dirty="0" err="1" smtClean="0">
                <a:solidFill>
                  <a:srgbClr val="70AD47">
                    <a:lumMod val="75000"/>
                  </a:srgbClr>
                </a:solidFill>
                <a:ea typeface="+mn-ea"/>
              </a:rPr>
              <a:t>zur</a:t>
            </a:r>
            <a:r>
              <a:rPr lang="en-US" sz="2400" dirty="0" smtClean="0">
                <a:solidFill>
                  <a:srgbClr val="70AD47">
                    <a:lumMod val="75000"/>
                  </a:srgbClr>
                </a:solidFill>
                <a:ea typeface="+mn-ea"/>
              </a:rPr>
              <a:t> </a:t>
            </a:r>
            <a:r>
              <a:rPr lang="en-US" sz="2400" dirty="0" err="1" smtClean="0">
                <a:solidFill>
                  <a:srgbClr val="70AD47">
                    <a:lumMod val="75000"/>
                  </a:srgbClr>
                </a:solidFill>
                <a:ea typeface="+mn-ea"/>
              </a:rPr>
              <a:t>Biodiversität</a:t>
            </a:r>
            <a:endParaRPr lang="en-US" sz="2400" dirty="0">
              <a:solidFill>
                <a:srgbClr val="70AD47">
                  <a:lumMod val="75000"/>
                </a:srgbClr>
              </a:solidFill>
              <a:ea typeface="+mn-ea"/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14</a:t>
            </a:fld>
            <a:endParaRPr lang="de-DE" dirty="0"/>
          </a:p>
        </p:txBody>
      </p:sp>
      <p:sp>
        <p:nvSpPr>
          <p:cNvPr id="3" name="Rechteck 2"/>
          <p:cNvSpPr/>
          <p:nvPr/>
        </p:nvSpPr>
        <p:spPr>
          <a:xfrm>
            <a:off x="251520" y="1447162"/>
            <a:ext cx="4572000" cy="483209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de-DE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Wurde erarbeitet auf der Grundlage von: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Ergebnisse und Schlussfolgerungen aus dem </a:t>
            </a:r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Baseline Report (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54 </a:t>
            </a:r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Standards und Anforderungen von Unternehmen geprüft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Studien, Modellprojekte, Agrarumweltprogramme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Workshops mit Standards, Unternehmen,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Zertifizierern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, wissenschaftlichen Institutionen, NGOs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Kommentare von vielen Organisationen</a:t>
            </a:r>
            <a:endParaRPr lang="de-DE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e-DE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DE" b="1" dirty="0" smtClean="0">
                <a:latin typeface="Arial" panose="020B0604020202020204" pitchFamily="34" charset="0"/>
                <a:cs typeface="Arial" panose="020B0604020202020204" pitchFamily="34" charset="0"/>
              </a:rPr>
              <a:t>Auf Englisch, Deutsch, Französisch, Spanisch, Portugiesisch</a:t>
            </a:r>
            <a:endParaRPr lang="de-DE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de-DE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www.business-biodiversity.eu</a:t>
            </a:r>
            <a:endParaRPr lang="de-DE" b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Bild 1" descr="LIFE_Food&amp;Biodiversity_Empfehlungen_Deutsch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6680" y="1370360"/>
            <a:ext cx="3456384" cy="4886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48376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207774" y="85365"/>
            <a:ext cx="6861448" cy="724942"/>
          </a:xfrm>
        </p:spPr>
        <p:txBody>
          <a:bodyPr>
            <a:noAutofit/>
          </a:bodyPr>
          <a:lstStyle/>
          <a:p>
            <a:pPr lvl="0">
              <a:spcBef>
                <a:spcPts val="0"/>
              </a:spcBef>
            </a:pPr>
            <a:r>
              <a:rPr lang="en-US" sz="2400" dirty="0" err="1">
                <a:solidFill>
                  <a:srgbClr val="70AD47">
                    <a:lumMod val="75000"/>
                  </a:srgbClr>
                </a:solidFill>
              </a:rPr>
              <a:t>Empfehlungen</a:t>
            </a:r>
            <a:r>
              <a:rPr lang="en-US" sz="2400" dirty="0">
                <a:solidFill>
                  <a:srgbClr val="70AD47">
                    <a:lumMod val="75000"/>
                  </a:srgbClr>
                </a:solidFill>
              </a:rPr>
              <a:t> für </a:t>
            </a:r>
            <a:r>
              <a:rPr lang="en-US" sz="2400" dirty="0" err="1">
                <a:solidFill>
                  <a:srgbClr val="70AD47">
                    <a:lumMod val="75000"/>
                  </a:srgbClr>
                </a:solidFill>
              </a:rPr>
              <a:t>wirkungsvolle</a:t>
            </a:r>
            <a:r>
              <a:rPr lang="en-US" sz="2400" dirty="0">
                <a:solidFill>
                  <a:srgbClr val="70AD47">
                    <a:lumMod val="75000"/>
                  </a:srgbClr>
                </a:solidFill>
              </a:rPr>
              <a:t> </a:t>
            </a:r>
            <a:r>
              <a:rPr lang="en-US" sz="2400" dirty="0" err="1">
                <a:solidFill>
                  <a:srgbClr val="70AD47">
                    <a:lumMod val="75000"/>
                  </a:srgbClr>
                </a:solidFill>
              </a:rPr>
              <a:t>Kriterien</a:t>
            </a:r>
            <a:r>
              <a:rPr lang="en-US" sz="2400" dirty="0">
                <a:solidFill>
                  <a:srgbClr val="70AD47">
                    <a:lumMod val="75000"/>
                  </a:srgbClr>
                </a:solidFill>
              </a:rPr>
              <a:t> und </a:t>
            </a:r>
            <a:r>
              <a:rPr lang="en-US" sz="2400" dirty="0" err="1">
                <a:solidFill>
                  <a:srgbClr val="70AD47">
                    <a:lumMod val="75000"/>
                  </a:srgbClr>
                </a:solidFill>
              </a:rPr>
              <a:t>Beschaffungsrichtlinien</a:t>
            </a:r>
            <a:r>
              <a:rPr lang="en-US" sz="2400" dirty="0">
                <a:solidFill>
                  <a:srgbClr val="70AD47">
                    <a:lumMod val="75000"/>
                  </a:srgbClr>
                </a:solidFill>
              </a:rPr>
              <a:t> </a:t>
            </a:r>
            <a:r>
              <a:rPr lang="en-US" sz="2400" dirty="0" err="1">
                <a:solidFill>
                  <a:srgbClr val="70AD47">
                    <a:lumMod val="75000"/>
                  </a:srgbClr>
                </a:solidFill>
              </a:rPr>
              <a:t>zur</a:t>
            </a:r>
            <a:r>
              <a:rPr lang="en-US" sz="2400" dirty="0">
                <a:solidFill>
                  <a:srgbClr val="70AD47">
                    <a:lumMod val="75000"/>
                  </a:srgbClr>
                </a:solidFill>
              </a:rPr>
              <a:t> </a:t>
            </a:r>
            <a:r>
              <a:rPr lang="en-US" sz="2400" dirty="0" err="1">
                <a:solidFill>
                  <a:srgbClr val="70AD47">
                    <a:lumMod val="75000"/>
                  </a:srgbClr>
                </a:solidFill>
              </a:rPr>
              <a:t>Biodiversität</a:t>
            </a:r>
            <a:endParaRPr lang="en-US" sz="2400" dirty="0">
              <a:solidFill>
                <a:srgbClr val="70AD47">
                  <a:lumMod val="75000"/>
                </a:srgbClr>
              </a:solidFill>
              <a:ea typeface="+mn-ea"/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15</a:t>
            </a:fld>
            <a:endParaRPr lang="de-DE" dirty="0"/>
          </a:p>
        </p:txBody>
      </p:sp>
      <p:sp>
        <p:nvSpPr>
          <p:cNvPr id="3" name="Rechteck 2"/>
          <p:cNvSpPr/>
          <p:nvPr/>
        </p:nvSpPr>
        <p:spPr>
          <a:xfrm>
            <a:off x="451304" y="1268760"/>
            <a:ext cx="273991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24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Struktur </a:t>
            </a:r>
          </a:p>
        </p:txBody>
      </p:sp>
      <p:sp>
        <p:nvSpPr>
          <p:cNvPr id="6" name="Ellipse 5"/>
          <p:cNvSpPr/>
          <p:nvPr/>
        </p:nvSpPr>
        <p:spPr>
          <a:xfrm>
            <a:off x="25895" y="2944990"/>
            <a:ext cx="3117281" cy="1420113"/>
          </a:xfrm>
          <a:prstGeom prst="ellipse">
            <a:avLst/>
          </a:prstGeom>
          <a:solidFill>
            <a:srgbClr val="FF99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Empfehlungen für die Standard- und Unternehmenspolitik</a:t>
            </a:r>
            <a:endParaRPr lang="de-DE" sz="1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Ellipse 8"/>
          <p:cNvSpPr/>
          <p:nvPr/>
        </p:nvSpPr>
        <p:spPr>
          <a:xfrm>
            <a:off x="3718107" y="3005470"/>
            <a:ext cx="2780014" cy="1431642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700" dirty="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SEHR gute landwirtschaftliche Praxis</a:t>
            </a:r>
            <a:endParaRPr lang="de-DE" sz="1700" dirty="0">
              <a:solidFill>
                <a:schemeClr val="accent3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Ellipse 7"/>
          <p:cNvSpPr/>
          <p:nvPr/>
        </p:nvSpPr>
        <p:spPr>
          <a:xfrm>
            <a:off x="3766948" y="1340768"/>
            <a:ext cx="2780014" cy="1359633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700" dirty="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Biodiversitäts-management</a:t>
            </a:r>
          </a:p>
        </p:txBody>
      </p:sp>
      <p:sp>
        <p:nvSpPr>
          <p:cNvPr id="10" name="Ellipse 9"/>
          <p:cNvSpPr/>
          <p:nvPr/>
        </p:nvSpPr>
        <p:spPr>
          <a:xfrm>
            <a:off x="3664195" y="4855769"/>
            <a:ext cx="2887838" cy="1388198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700" dirty="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Empfehlungen für Hersteller und Handel</a:t>
            </a:r>
            <a:endParaRPr lang="de-DE" sz="1700" dirty="0">
              <a:solidFill>
                <a:schemeClr val="accent3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Abgerundetes Rechteck 10"/>
          <p:cNvSpPr/>
          <p:nvPr/>
        </p:nvSpPr>
        <p:spPr>
          <a:xfrm>
            <a:off x="7344687" y="1556792"/>
            <a:ext cx="1716188" cy="8577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Mehr Potential für Biodiversität</a:t>
            </a:r>
            <a:endParaRPr lang="de-DE" sz="1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Abgerundetes Rechteck 11"/>
          <p:cNvSpPr/>
          <p:nvPr/>
        </p:nvSpPr>
        <p:spPr>
          <a:xfrm>
            <a:off x="7344687" y="3215186"/>
            <a:ext cx="1721750" cy="86188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Reduzierung negativer Wirkungen</a:t>
            </a:r>
            <a:endParaRPr lang="de-DE" sz="1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Abgerundetes Rechteck 12"/>
          <p:cNvSpPr/>
          <p:nvPr/>
        </p:nvSpPr>
        <p:spPr>
          <a:xfrm>
            <a:off x="7272751" y="4725144"/>
            <a:ext cx="1788124" cy="143595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Unterstützung der Agro-Biodiversität; Sensibilisierung der Konsumenten</a:t>
            </a:r>
            <a:endParaRPr 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4" name="Gerade Verbindung mit Pfeil 13"/>
          <p:cNvCxnSpPr/>
          <p:nvPr/>
        </p:nvCxnSpPr>
        <p:spPr>
          <a:xfrm>
            <a:off x="6696687" y="1916832"/>
            <a:ext cx="576064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Gerade Verbindung mit Pfeil 14"/>
          <p:cNvCxnSpPr/>
          <p:nvPr/>
        </p:nvCxnSpPr>
        <p:spPr>
          <a:xfrm>
            <a:off x="6696687" y="3717032"/>
            <a:ext cx="576064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Gerade Verbindung mit Pfeil 15"/>
          <p:cNvCxnSpPr/>
          <p:nvPr/>
        </p:nvCxnSpPr>
        <p:spPr>
          <a:xfrm>
            <a:off x="6629003" y="5536018"/>
            <a:ext cx="576064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uppieren 1"/>
          <p:cNvGrpSpPr/>
          <p:nvPr/>
        </p:nvGrpSpPr>
        <p:grpSpPr>
          <a:xfrm>
            <a:off x="3205527" y="1730425"/>
            <a:ext cx="432971" cy="561570"/>
            <a:chOff x="4070256" y="1636776"/>
            <a:chExt cx="646176" cy="758131"/>
          </a:xfrm>
        </p:grpSpPr>
        <p:cxnSp>
          <p:nvCxnSpPr>
            <p:cNvPr id="17" name="Gerader Verbinder 8"/>
            <p:cNvCxnSpPr/>
            <p:nvPr/>
          </p:nvCxnSpPr>
          <p:spPr>
            <a:xfrm flipH="1">
              <a:off x="4393344" y="1636776"/>
              <a:ext cx="9144" cy="758131"/>
            </a:xfrm>
            <a:prstGeom prst="line">
              <a:avLst/>
            </a:prstGeom>
            <a:ln w="381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Gerader Verbinder 23"/>
            <p:cNvCxnSpPr/>
            <p:nvPr/>
          </p:nvCxnSpPr>
          <p:spPr>
            <a:xfrm flipH="1" flipV="1">
              <a:off x="4070256" y="2015841"/>
              <a:ext cx="646176" cy="719"/>
            </a:xfrm>
            <a:prstGeom prst="line">
              <a:avLst/>
            </a:prstGeom>
            <a:ln w="381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" name="Gruppieren 24"/>
          <p:cNvGrpSpPr/>
          <p:nvPr/>
        </p:nvGrpSpPr>
        <p:grpSpPr>
          <a:xfrm>
            <a:off x="3143176" y="3428999"/>
            <a:ext cx="432971" cy="485411"/>
            <a:chOff x="4070256" y="1636776"/>
            <a:chExt cx="646176" cy="758131"/>
          </a:xfrm>
        </p:grpSpPr>
        <p:cxnSp>
          <p:nvCxnSpPr>
            <p:cNvPr id="26" name="Gerader Verbinder 8"/>
            <p:cNvCxnSpPr/>
            <p:nvPr/>
          </p:nvCxnSpPr>
          <p:spPr>
            <a:xfrm flipH="1">
              <a:off x="4393344" y="1636776"/>
              <a:ext cx="9144" cy="758131"/>
            </a:xfrm>
            <a:prstGeom prst="line">
              <a:avLst/>
            </a:prstGeom>
            <a:ln w="381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Gerader Verbinder 23"/>
            <p:cNvCxnSpPr/>
            <p:nvPr/>
          </p:nvCxnSpPr>
          <p:spPr>
            <a:xfrm flipH="1" flipV="1">
              <a:off x="4070256" y="2015841"/>
              <a:ext cx="646176" cy="719"/>
            </a:xfrm>
            <a:prstGeom prst="line">
              <a:avLst/>
            </a:prstGeom>
            <a:ln w="381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Gruppieren 27"/>
          <p:cNvGrpSpPr/>
          <p:nvPr/>
        </p:nvGrpSpPr>
        <p:grpSpPr>
          <a:xfrm>
            <a:off x="3143715" y="5266341"/>
            <a:ext cx="432971" cy="504056"/>
            <a:chOff x="4070256" y="1636776"/>
            <a:chExt cx="646176" cy="758131"/>
          </a:xfrm>
        </p:grpSpPr>
        <p:cxnSp>
          <p:nvCxnSpPr>
            <p:cNvPr id="29" name="Gerader Verbinder 8"/>
            <p:cNvCxnSpPr/>
            <p:nvPr/>
          </p:nvCxnSpPr>
          <p:spPr>
            <a:xfrm flipH="1">
              <a:off x="4393344" y="1636776"/>
              <a:ext cx="9144" cy="758131"/>
            </a:xfrm>
            <a:prstGeom prst="line">
              <a:avLst/>
            </a:prstGeom>
            <a:ln w="381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Gerader Verbinder 23"/>
            <p:cNvCxnSpPr/>
            <p:nvPr/>
          </p:nvCxnSpPr>
          <p:spPr>
            <a:xfrm flipH="1" flipV="1">
              <a:off x="4070256" y="2015841"/>
              <a:ext cx="646176" cy="719"/>
            </a:xfrm>
            <a:prstGeom prst="line">
              <a:avLst/>
            </a:prstGeom>
            <a:ln w="381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5348518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446856" y="111770"/>
            <a:ext cx="6861448" cy="724942"/>
          </a:xfrm>
          <a:noFill/>
        </p:spPr>
        <p:txBody>
          <a:bodyPr>
            <a:noAutofit/>
          </a:bodyPr>
          <a:lstStyle/>
          <a:p>
            <a:pPr lvl="0">
              <a:spcBef>
                <a:spcPts val="0"/>
              </a:spcBef>
            </a:pPr>
            <a:r>
              <a:rPr lang="en-US" sz="2400" dirty="0" err="1" smtClean="0">
                <a:solidFill>
                  <a:srgbClr val="70AD47">
                    <a:lumMod val="75000"/>
                  </a:srgbClr>
                </a:solidFill>
                <a:ea typeface="+mn-ea"/>
              </a:rPr>
              <a:t>Empfehlungen</a:t>
            </a:r>
            <a:r>
              <a:rPr lang="en-US" sz="2400" dirty="0" smtClean="0">
                <a:solidFill>
                  <a:srgbClr val="70AD47">
                    <a:lumMod val="75000"/>
                  </a:srgbClr>
                </a:solidFill>
                <a:ea typeface="+mn-ea"/>
              </a:rPr>
              <a:t> </a:t>
            </a:r>
            <a:r>
              <a:rPr lang="en-US" sz="2400" dirty="0" err="1" smtClean="0">
                <a:solidFill>
                  <a:srgbClr val="70AD47">
                    <a:lumMod val="75000"/>
                  </a:srgbClr>
                </a:solidFill>
                <a:ea typeface="+mn-ea"/>
              </a:rPr>
              <a:t>für</a:t>
            </a:r>
            <a:r>
              <a:rPr lang="en-US" sz="2400" dirty="0" smtClean="0">
                <a:solidFill>
                  <a:srgbClr val="70AD47">
                    <a:lumMod val="75000"/>
                  </a:srgbClr>
                </a:solidFill>
                <a:ea typeface="+mn-ea"/>
              </a:rPr>
              <a:t> </a:t>
            </a:r>
            <a:r>
              <a:rPr lang="en-US" sz="2400" dirty="0" err="1" smtClean="0">
                <a:solidFill>
                  <a:srgbClr val="70AD47">
                    <a:lumMod val="75000"/>
                  </a:srgbClr>
                </a:solidFill>
                <a:ea typeface="+mn-ea"/>
              </a:rPr>
              <a:t>wirkungsvolle</a:t>
            </a:r>
            <a:r>
              <a:rPr lang="en-US" sz="2400" dirty="0" smtClean="0">
                <a:solidFill>
                  <a:srgbClr val="70AD47">
                    <a:lumMod val="75000"/>
                  </a:srgbClr>
                </a:solidFill>
                <a:ea typeface="+mn-ea"/>
              </a:rPr>
              <a:t> </a:t>
            </a:r>
            <a:r>
              <a:rPr lang="en-US" sz="2400" dirty="0" err="1" smtClean="0">
                <a:solidFill>
                  <a:srgbClr val="70AD47">
                    <a:lumMod val="75000"/>
                  </a:srgbClr>
                </a:solidFill>
                <a:ea typeface="+mn-ea"/>
              </a:rPr>
              <a:t>Biodiversitätkriterien</a:t>
            </a:r>
            <a:endParaRPr lang="en-US" sz="2400" dirty="0">
              <a:solidFill>
                <a:srgbClr val="70AD47">
                  <a:lumMod val="75000"/>
                </a:srgbClr>
              </a:solidFill>
              <a:ea typeface="+mn-ea"/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16</a:t>
            </a:fld>
            <a:endParaRPr lang="de-DE" dirty="0"/>
          </a:p>
        </p:txBody>
      </p:sp>
      <p:sp>
        <p:nvSpPr>
          <p:cNvPr id="24" name="Rechteck 23"/>
          <p:cNvSpPr/>
          <p:nvPr/>
        </p:nvSpPr>
        <p:spPr>
          <a:xfrm>
            <a:off x="1979712" y="1218646"/>
            <a:ext cx="4576572" cy="73152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Biodiversitätsmanagement</a:t>
            </a:r>
            <a:endParaRPr lang="de-DE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Rechteck 30"/>
          <p:cNvSpPr/>
          <p:nvPr/>
        </p:nvSpPr>
        <p:spPr>
          <a:xfrm>
            <a:off x="611560" y="2060848"/>
            <a:ext cx="3888432" cy="4022057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FFFF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Aft>
                <a:spcPts val="1200"/>
              </a:spcAft>
            </a:pPr>
            <a:r>
              <a:rPr lang="de-DE" sz="2000" b="1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Biodiversity Action Plan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de-DE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Beschreibung der Ausgangslage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de-DE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Maßnahmen zur Schaffung </a:t>
            </a:r>
            <a:r>
              <a:rPr lang="de-DE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  <a:r>
              <a:rPr lang="de-DE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Potentialen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de-DE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Maßnahmen zur Reduzierung negativer Auswirkungen</a:t>
            </a:r>
          </a:p>
          <a:p>
            <a:pPr marL="800100" lvl="1" indent="-342900">
              <a:buFontTx/>
              <a:buChar char="-"/>
            </a:pPr>
            <a:r>
              <a:rPr lang="de-DE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Mindestanteil der naturnahen Habitate</a:t>
            </a:r>
          </a:p>
          <a:p>
            <a:pPr marL="800100" lvl="1" indent="-342900">
              <a:buFontTx/>
              <a:buChar char="-"/>
            </a:pPr>
            <a:r>
              <a:rPr lang="de-DE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Schaffung von Biotopkorridoren</a:t>
            </a:r>
          </a:p>
          <a:p>
            <a:pPr marL="800100" lvl="1" indent="-342900">
              <a:buFontTx/>
              <a:buChar char="-"/>
            </a:pPr>
            <a:r>
              <a:rPr lang="de-DE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Erhalt von Grünland</a:t>
            </a:r>
          </a:p>
          <a:p>
            <a:pPr marL="800100" lvl="1" indent="-342900">
              <a:buFontTx/>
              <a:buChar char="-"/>
            </a:pPr>
            <a:r>
              <a:rPr lang="de-DE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Pflege  naturnahen Habitate</a:t>
            </a:r>
          </a:p>
          <a:p>
            <a:pPr marL="800100" lvl="1" indent="-342900">
              <a:buFontTx/>
              <a:buChar char="-"/>
            </a:pPr>
            <a:r>
              <a:rPr lang="de-DE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Artenschutz</a:t>
            </a:r>
          </a:p>
          <a:p>
            <a:pPr algn="ctr"/>
            <a:endParaRPr lang="de-DE" b="1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Rechteck 31"/>
          <p:cNvSpPr/>
          <p:nvPr/>
        </p:nvSpPr>
        <p:spPr>
          <a:xfrm>
            <a:off x="5111965" y="2218072"/>
            <a:ext cx="3600400" cy="93049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tIns="46800" rIns="90000" bIns="46800" rtlCol="0" anchor="ctr"/>
          <a:lstStyle/>
          <a:p>
            <a:r>
              <a:rPr lang="en-US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Schutz</a:t>
            </a:r>
            <a:r>
              <a:rPr lang="en-US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von </a:t>
            </a:r>
            <a:r>
              <a:rPr lang="en-US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Primärökosystemen</a:t>
            </a:r>
            <a:r>
              <a:rPr lang="en-US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Semi-</a:t>
            </a:r>
            <a:r>
              <a:rPr lang="en-US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naturalen</a:t>
            </a:r>
            <a:r>
              <a:rPr lang="en-US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Habitaten</a:t>
            </a:r>
            <a:r>
              <a:rPr lang="en-US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und </a:t>
            </a:r>
            <a:r>
              <a:rPr lang="en-US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Schutzgebieten</a:t>
            </a:r>
            <a:endParaRPr lang="de-DE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Rechteck 32"/>
          <p:cNvSpPr/>
          <p:nvPr/>
        </p:nvSpPr>
        <p:spPr>
          <a:xfrm>
            <a:off x="5111965" y="3262950"/>
            <a:ext cx="3600400" cy="59809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Schutz</a:t>
            </a:r>
            <a:r>
              <a:rPr lang="en-US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von </a:t>
            </a:r>
            <a:r>
              <a:rPr lang="en-US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Gewässern</a:t>
            </a:r>
            <a:r>
              <a:rPr lang="en-US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; Management von </a:t>
            </a:r>
            <a:r>
              <a:rPr lang="en-US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Pufferstreifen</a:t>
            </a:r>
            <a:endParaRPr lang="de-DE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Rechteck 33"/>
          <p:cNvSpPr/>
          <p:nvPr/>
        </p:nvSpPr>
        <p:spPr>
          <a:xfrm>
            <a:off x="5111965" y="4013419"/>
            <a:ext cx="3600400" cy="773342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Vorbeugung</a:t>
            </a:r>
            <a:r>
              <a:rPr lang="en-GB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und </a:t>
            </a:r>
            <a:r>
              <a:rPr lang="en-GB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Eindämmung</a:t>
            </a:r>
            <a:r>
              <a:rPr lang="en-GB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invasiver</a:t>
            </a:r>
            <a:r>
              <a:rPr lang="en-GB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Arten</a:t>
            </a:r>
            <a:endParaRPr lang="de-DE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Rechteck 34"/>
          <p:cNvSpPr/>
          <p:nvPr/>
        </p:nvSpPr>
        <p:spPr>
          <a:xfrm>
            <a:off x="5111965" y="4852991"/>
            <a:ext cx="3600400" cy="50163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Wildsammlung</a:t>
            </a:r>
            <a:endParaRPr lang="de-DE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Rechteck 35"/>
          <p:cNvSpPr/>
          <p:nvPr/>
        </p:nvSpPr>
        <p:spPr>
          <a:xfrm>
            <a:off x="5111965" y="5434834"/>
            <a:ext cx="3600400" cy="87448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Risikoanalyse</a:t>
            </a:r>
            <a:r>
              <a:rPr lang="en-US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Biodiversität </a:t>
            </a:r>
            <a:r>
              <a:rPr lang="en-US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für</a:t>
            </a:r>
            <a:r>
              <a:rPr lang="en-US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Zwischenprodukte</a:t>
            </a:r>
            <a:r>
              <a:rPr lang="en-US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z.B</a:t>
            </a:r>
            <a:r>
              <a:rPr lang="en-US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Saatgut</a:t>
            </a:r>
            <a:r>
              <a:rPr lang="en-US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Setzlinge</a:t>
            </a:r>
            <a:r>
              <a:rPr lang="en-US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de-DE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30543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446856" y="111770"/>
            <a:ext cx="6861448" cy="724942"/>
          </a:xfrm>
          <a:solidFill>
            <a:srgbClr val="FFFFFF"/>
          </a:solidFill>
        </p:spPr>
        <p:txBody>
          <a:bodyPr>
            <a:noAutofit/>
          </a:bodyPr>
          <a:lstStyle/>
          <a:p>
            <a:pPr lvl="0">
              <a:spcBef>
                <a:spcPts val="0"/>
              </a:spcBef>
            </a:pPr>
            <a:r>
              <a:rPr lang="en-US" sz="2400" dirty="0" err="1">
                <a:solidFill>
                  <a:srgbClr val="70AD47">
                    <a:lumMod val="75000"/>
                  </a:srgbClr>
                </a:solidFill>
              </a:rPr>
              <a:t>Empfehlungen</a:t>
            </a:r>
            <a:r>
              <a:rPr lang="en-US" sz="2400" dirty="0">
                <a:solidFill>
                  <a:srgbClr val="70AD47">
                    <a:lumMod val="75000"/>
                  </a:srgbClr>
                </a:solidFill>
              </a:rPr>
              <a:t> </a:t>
            </a:r>
            <a:r>
              <a:rPr lang="en-US" sz="2400" dirty="0" err="1">
                <a:solidFill>
                  <a:srgbClr val="70AD47">
                    <a:lumMod val="75000"/>
                  </a:srgbClr>
                </a:solidFill>
              </a:rPr>
              <a:t>für</a:t>
            </a:r>
            <a:r>
              <a:rPr lang="en-US" sz="2400" dirty="0">
                <a:solidFill>
                  <a:srgbClr val="70AD47">
                    <a:lumMod val="75000"/>
                  </a:srgbClr>
                </a:solidFill>
              </a:rPr>
              <a:t> </a:t>
            </a:r>
            <a:r>
              <a:rPr lang="en-US" sz="2400" dirty="0" err="1">
                <a:solidFill>
                  <a:srgbClr val="70AD47">
                    <a:lumMod val="75000"/>
                  </a:srgbClr>
                </a:solidFill>
              </a:rPr>
              <a:t>wirkungsvolle</a:t>
            </a:r>
            <a:r>
              <a:rPr lang="en-US" sz="2400" dirty="0">
                <a:solidFill>
                  <a:srgbClr val="70AD47">
                    <a:lumMod val="75000"/>
                  </a:srgbClr>
                </a:solidFill>
              </a:rPr>
              <a:t> </a:t>
            </a:r>
            <a:r>
              <a:rPr lang="en-US" sz="2400" dirty="0" err="1">
                <a:solidFill>
                  <a:srgbClr val="70AD47">
                    <a:lumMod val="75000"/>
                  </a:srgbClr>
                </a:solidFill>
              </a:rPr>
              <a:t>Biodiversitätkriterien</a:t>
            </a:r>
            <a:endParaRPr lang="en-US" sz="2400" dirty="0">
              <a:solidFill>
                <a:srgbClr val="70AD47">
                  <a:lumMod val="75000"/>
                </a:srgbClr>
              </a:solidFill>
              <a:ea typeface="+mn-ea"/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17</a:t>
            </a:fld>
            <a:endParaRPr lang="de-DE" dirty="0"/>
          </a:p>
        </p:txBody>
      </p:sp>
      <p:sp>
        <p:nvSpPr>
          <p:cNvPr id="11" name="Rechteck 10"/>
          <p:cNvSpPr/>
          <p:nvPr/>
        </p:nvSpPr>
        <p:spPr>
          <a:xfrm>
            <a:off x="6300192" y="2381261"/>
            <a:ext cx="2571046" cy="1509795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 smtClean="0">
                <a:solidFill>
                  <a:schemeClr val="bg1"/>
                </a:solidFill>
              </a:rPr>
              <a:t>Eine </a:t>
            </a:r>
            <a:r>
              <a:rPr lang="de-DE" sz="2400" b="1" i="1" dirty="0" smtClean="0">
                <a:solidFill>
                  <a:schemeClr val="bg1"/>
                </a:solidFill>
              </a:rPr>
              <a:t>Sehr Gute Fachliche Praxis </a:t>
            </a:r>
            <a:r>
              <a:rPr lang="de-DE" sz="2400" b="1" dirty="0" smtClean="0">
                <a:solidFill>
                  <a:schemeClr val="bg1"/>
                </a:solidFill>
              </a:rPr>
              <a:t>wird gebraucht!!</a:t>
            </a:r>
          </a:p>
        </p:txBody>
      </p:sp>
      <p:pic>
        <p:nvPicPr>
          <p:cNvPr id="12" name="Grafik 1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916" y="1683685"/>
            <a:ext cx="6033529" cy="3395629"/>
          </a:xfrm>
          <a:prstGeom prst="rect">
            <a:avLst/>
          </a:prstGeom>
        </p:spPr>
      </p:pic>
      <p:sp>
        <p:nvSpPr>
          <p:cNvPr id="6" name="Textfeld 5"/>
          <p:cNvSpPr txBox="1"/>
          <p:nvPr/>
        </p:nvSpPr>
        <p:spPr>
          <a:xfrm>
            <a:off x="7528604" y="6021288"/>
            <a:ext cx="15841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8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</a:t>
            </a:r>
            <a:r>
              <a:rPr lang="de-DE" sz="8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pictures</a:t>
            </a:r>
            <a:r>
              <a:rPr lang="de-DE" sz="8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Bodensee-Stiftung</a:t>
            </a:r>
            <a:endParaRPr lang="en-GB" sz="800" dirty="0">
              <a:solidFill>
                <a:schemeClr val="accent2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10864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446856" y="111770"/>
            <a:ext cx="6861448" cy="724942"/>
          </a:xfrm>
          <a:solidFill>
            <a:srgbClr val="FFFFFF"/>
          </a:solidFill>
        </p:spPr>
        <p:txBody>
          <a:bodyPr>
            <a:noAutofit/>
          </a:bodyPr>
          <a:lstStyle/>
          <a:p>
            <a:pPr lvl="0">
              <a:spcBef>
                <a:spcPts val="0"/>
              </a:spcBef>
            </a:pPr>
            <a:r>
              <a:rPr lang="en-US" sz="2400" dirty="0" err="1">
                <a:solidFill>
                  <a:srgbClr val="70AD47">
                    <a:lumMod val="75000"/>
                  </a:srgbClr>
                </a:solidFill>
              </a:rPr>
              <a:t>Empfehlungen</a:t>
            </a:r>
            <a:r>
              <a:rPr lang="en-US" sz="2400" dirty="0">
                <a:solidFill>
                  <a:srgbClr val="70AD47">
                    <a:lumMod val="75000"/>
                  </a:srgbClr>
                </a:solidFill>
              </a:rPr>
              <a:t> </a:t>
            </a:r>
            <a:r>
              <a:rPr lang="en-US" sz="2400" dirty="0" err="1">
                <a:solidFill>
                  <a:srgbClr val="70AD47">
                    <a:lumMod val="75000"/>
                  </a:srgbClr>
                </a:solidFill>
              </a:rPr>
              <a:t>für</a:t>
            </a:r>
            <a:r>
              <a:rPr lang="en-US" sz="2400" dirty="0">
                <a:solidFill>
                  <a:srgbClr val="70AD47">
                    <a:lumMod val="75000"/>
                  </a:srgbClr>
                </a:solidFill>
              </a:rPr>
              <a:t> </a:t>
            </a:r>
            <a:r>
              <a:rPr lang="en-US" sz="2400" dirty="0" err="1">
                <a:solidFill>
                  <a:srgbClr val="70AD47">
                    <a:lumMod val="75000"/>
                  </a:srgbClr>
                </a:solidFill>
              </a:rPr>
              <a:t>wirkungsvolle</a:t>
            </a:r>
            <a:r>
              <a:rPr lang="en-US" sz="2400" dirty="0">
                <a:solidFill>
                  <a:srgbClr val="70AD47">
                    <a:lumMod val="75000"/>
                  </a:srgbClr>
                </a:solidFill>
              </a:rPr>
              <a:t> </a:t>
            </a:r>
            <a:r>
              <a:rPr lang="en-US" sz="2400" dirty="0" err="1">
                <a:solidFill>
                  <a:srgbClr val="70AD47">
                    <a:lumMod val="75000"/>
                  </a:srgbClr>
                </a:solidFill>
              </a:rPr>
              <a:t>Biodiversitätkriterien</a:t>
            </a:r>
            <a:endParaRPr lang="en-US" sz="2400" dirty="0">
              <a:solidFill>
                <a:srgbClr val="70AD47">
                  <a:lumMod val="75000"/>
                </a:srgbClr>
              </a:solidFill>
              <a:ea typeface="+mn-ea"/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18</a:t>
            </a:fld>
            <a:endParaRPr lang="de-DE" dirty="0"/>
          </a:p>
        </p:txBody>
      </p:sp>
      <p:sp>
        <p:nvSpPr>
          <p:cNvPr id="24" name="Rechteck 23"/>
          <p:cNvSpPr/>
          <p:nvPr/>
        </p:nvSpPr>
        <p:spPr>
          <a:xfrm>
            <a:off x="1979712" y="1117046"/>
            <a:ext cx="4576572" cy="73152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Sehr Gute Fachliche Praxis</a:t>
            </a:r>
            <a:endParaRPr lang="de-DE" sz="2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Rechteck 30"/>
          <p:cNvSpPr/>
          <p:nvPr/>
        </p:nvSpPr>
        <p:spPr>
          <a:xfrm>
            <a:off x="212640" y="1925216"/>
            <a:ext cx="4052007" cy="4384104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Aft>
                <a:spcPts val="1200"/>
              </a:spcAft>
            </a:pPr>
            <a:r>
              <a:rPr lang="en-GB" b="1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Boden</a:t>
            </a:r>
            <a:r>
              <a:rPr lang="en-GB" b="1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und </a:t>
            </a:r>
            <a:r>
              <a:rPr lang="en-GB" b="1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Düngung</a:t>
            </a:r>
            <a:endParaRPr lang="en-GB" b="1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600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Standards/</a:t>
            </a:r>
            <a:r>
              <a:rPr lang="en-GB" sz="1600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Unternehmen</a:t>
            </a:r>
            <a:endParaRPr lang="en-GB" sz="1600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Tx/>
              <a:buChar char="-"/>
            </a:pPr>
            <a:r>
              <a:rPr lang="en-GB" sz="1600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fordern</a:t>
            </a:r>
            <a:r>
              <a:rPr lang="en-GB" sz="1600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Nährstoffbilanzen</a:t>
            </a:r>
            <a:r>
              <a:rPr lang="en-GB" sz="1600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und </a:t>
            </a:r>
            <a:r>
              <a:rPr lang="en-GB" sz="1600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geben</a:t>
            </a:r>
            <a:r>
              <a:rPr lang="en-GB" sz="1600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eine</a:t>
            </a:r>
            <a:r>
              <a:rPr lang="en-GB" sz="1600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anerkannte</a:t>
            </a:r>
            <a:r>
              <a:rPr lang="en-GB" sz="1600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Methode</a:t>
            </a:r>
            <a:r>
              <a:rPr lang="en-GB" sz="1600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für</a:t>
            </a:r>
            <a:r>
              <a:rPr lang="en-GB" sz="1600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die </a:t>
            </a:r>
            <a:r>
              <a:rPr lang="en-GB" sz="1600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Erstellung</a:t>
            </a:r>
            <a:r>
              <a:rPr lang="en-GB" sz="1600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vor</a:t>
            </a:r>
            <a:endParaRPr lang="en-GB" sz="1600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Tx/>
              <a:buChar char="-"/>
            </a:pPr>
            <a:r>
              <a:rPr lang="en-GB" sz="1600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definieren</a:t>
            </a:r>
            <a:r>
              <a:rPr lang="en-GB" sz="1600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kulturbezogene</a:t>
            </a:r>
            <a:r>
              <a:rPr lang="en-GB" sz="1600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Nährstoffobergrenzen</a:t>
            </a:r>
            <a:r>
              <a:rPr lang="en-GB" sz="1600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342900" indent="-342900">
              <a:buFontTx/>
              <a:buChar char="-"/>
            </a:pPr>
            <a:r>
              <a:rPr lang="en-GB" sz="1600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stellen</a:t>
            </a:r>
            <a:r>
              <a:rPr lang="en-GB" sz="1600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Richtlinien</a:t>
            </a:r>
            <a:r>
              <a:rPr lang="en-GB" sz="1600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für</a:t>
            </a:r>
            <a:r>
              <a:rPr lang="en-GB" sz="1600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abwechslungsreiche</a:t>
            </a:r>
            <a:r>
              <a:rPr lang="en-GB" sz="1600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Fruchtfolgen</a:t>
            </a:r>
            <a:r>
              <a:rPr lang="en-GB" sz="1600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GB" sz="1600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außer</a:t>
            </a:r>
            <a:r>
              <a:rPr lang="en-GB" sz="1600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für</a:t>
            </a:r>
            <a:r>
              <a:rPr lang="en-GB" sz="1600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Dauerkulturen</a:t>
            </a:r>
            <a:r>
              <a:rPr lang="en-GB" sz="1600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342900" indent="-342900">
              <a:buFontTx/>
              <a:buChar char="-"/>
            </a:pPr>
            <a:r>
              <a:rPr lang="en-GB" sz="1600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legen</a:t>
            </a:r>
            <a:r>
              <a:rPr lang="en-GB" sz="1600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Kriterien</a:t>
            </a:r>
            <a:r>
              <a:rPr lang="en-GB" sz="1600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zur</a:t>
            </a:r>
            <a:r>
              <a:rPr lang="en-GB" sz="1600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Verbesserung</a:t>
            </a:r>
            <a:r>
              <a:rPr lang="en-GB" sz="1600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der </a:t>
            </a:r>
            <a:r>
              <a:rPr lang="en-GB" sz="1600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Bodenqualität</a:t>
            </a:r>
            <a:r>
              <a:rPr lang="en-GB" sz="1600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fest </a:t>
            </a:r>
          </a:p>
          <a:p>
            <a:pPr marL="342900" indent="-342900">
              <a:buFontTx/>
              <a:buChar char="-"/>
            </a:pPr>
            <a:r>
              <a:rPr lang="en-GB" sz="1600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formulieren</a:t>
            </a:r>
            <a:r>
              <a:rPr lang="en-GB" sz="1600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Kriterien</a:t>
            </a:r>
            <a:r>
              <a:rPr lang="en-GB" sz="1600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zur</a:t>
            </a:r>
            <a:r>
              <a:rPr lang="en-GB" sz="1600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Erkennung</a:t>
            </a:r>
            <a:r>
              <a:rPr lang="en-GB" sz="1600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und </a:t>
            </a:r>
            <a:r>
              <a:rPr lang="en-GB" sz="1600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Vorbeugung</a:t>
            </a:r>
            <a:r>
              <a:rPr lang="en-GB" sz="1600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von </a:t>
            </a:r>
            <a:r>
              <a:rPr lang="en-GB" sz="1600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Bodenverlust</a:t>
            </a:r>
            <a:r>
              <a:rPr lang="en-GB" sz="1600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durch</a:t>
            </a:r>
            <a:r>
              <a:rPr lang="en-GB" sz="1600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Erosion und </a:t>
            </a:r>
            <a:r>
              <a:rPr lang="en-GB" sz="1600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Verdichtung</a:t>
            </a:r>
            <a:endParaRPr lang="en-GB" sz="1600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Tx/>
              <a:buChar char="-"/>
            </a:pPr>
            <a:r>
              <a:rPr lang="en-GB" sz="1600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verbessern</a:t>
            </a:r>
            <a:r>
              <a:rPr lang="en-GB" sz="1600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ihre</a:t>
            </a:r>
            <a:r>
              <a:rPr lang="en-GB" sz="1600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Vorgaben</a:t>
            </a:r>
            <a:r>
              <a:rPr lang="en-GB" sz="1600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zum</a:t>
            </a:r>
            <a:r>
              <a:rPr lang="en-GB" sz="1600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Düngemanagement</a:t>
            </a:r>
            <a:r>
              <a:rPr lang="de-DE" sz="1600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32" name="Rechteck 31"/>
          <p:cNvSpPr/>
          <p:nvPr/>
        </p:nvSpPr>
        <p:spPr>
          <a:xfrm>
            <a:off x="4363330" y="1912516"/>
            <a:ext cx="4716016" cy="4392487"/>
          </a:xfrm>
          <a:prstGeom prst="rect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tIns="46800" rIns="90000" bIns="46800" rtlCol="0" anchor="ctr"/>
          <a:lstStyle/>
          <a:p>
            <a:pPr>
              <a:spcAft>
                <a:spcPts val="1200"/>
              </a:spcAft>
            </a:pPr>
            <a:r>
              <a:rPr lang="de-DE" b="1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Pflanzenschutz</a:t>
            </a:r>
            <a:endParaRPr lang="de-DE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600" b="1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Das </a:t>
            </a:r>
            <a:r>
              <a:rPr lang="en-GB" sz="1600" b="1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generelle</a:t>
            </a:r>
            <a:r>
              <a:rPr lang="en-GB" sz="1600" b="1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b="1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Prinzip</a:t>
            </a:r>
            <a:r>
              <a:rPr lang="en-GB" sz="1600" b="1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</a:t>
            </a:r>
            <a:r>
              <a:rPr lang="en-GB" sz="16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nd </a:t>
            </a:r>
            <a:r>
              <a:rPr lang="en-GB" sz="1600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Langzeitziele</a:t>
            </a:r>
            <a:r>
              <a:rPr lang="en-GB" sz="16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GB" sz="1600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biologischer</a:t>
            </a:r>
            <a:r>
              <a:rPr lang="en-GB" sz="16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Pflanzenschutz</a:t>
            </a:r>
            <a:r>
              <a:rPr lang="en-GB" sz="16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+ </a:t>
            </a:r>
            <a:r>
              <a:rPr lang="en-GB" sz="1600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Anbau</a:t>
            </a:r>
            <a:r>
              <a:rPr lang="en-GB" sz="16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von </a:t>
            </a:r>
            <a:r>
              <a:rPr lang="en-GB" sz="1600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Kulturen</a:t>
            </a:r>
            <a:r>
              <a:rPr lang="en-GB" sz="16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sind</a:t>
            </a:r>
            <a:r>
              <a:rPr lang="en-GB" sz="16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 die </a:t>
            </a:r>
            <a:r>
              <a:rPr lang="en-GB" sz="1600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jeweilige</a:t>
            </a:r>
            <a:r>
              <a:rPr lang="en-GB" sz="16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Situation </a:t>
            </a:r>
            <a:r>
              <a:rPr lang="en-GB" sz="1600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angepasst</a:t>
            </a:r>
            <a:r>
              <a:rPr lang="en-GB" sz="16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de-DE" sz="1600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600" b="1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Die Basis </a:t>
            </a:r>
            <a:r>
              <a:rPr lang="en-GB" sz="1600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ist</a:t>
            </a:r>
            <a:r>
              <a:rPr lang="en-GB" sz="16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die </a:t>
            </a:r>
            <a:r>
              <a:rPr lang="en-GB" sz="1600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konsequente</a:t>
            </a:r>
            <a:r>
              <a:rPr lang="en-GB" sz="16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Umsetzung</a:t>
            </a:r>
            <a:r>
              <a:rPr lang="en-GB" sz="16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aller</a:t>
            </a:r>
            <a:r>
              <a:rPr lang="en-GB" sz="16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Prinzipien</a:t>
            </a:r>
            <a:r>
              <a:rPr lang="en-GB" sz="16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des </a:t>
            </a:r>
            <a:r>
              <a:rPr lang="en-GB" sz="1600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integrierten</a:t>
            </a:r>
            <a:r>
              <a:rPr lang="en-GB" sz="16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Pflanzenschutzes</a:t>
            </a:r>
            <a:r>
              <a:rPr lang="en-GB" sz="16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en-GB" sz="1600" b="1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Das </a:t>
            </a:r>
            <a:r>
              <a:rPr lang="en-GB" sz="1600" b="1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Ziel</a:t>
            </a:r>
            <a:r>
              <a:rPr lang="en-GB" sz="1600" b="1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ist</a:t>
            </a:r>
            <a:r>
              <a:rPr lang="en-GB" sz="16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die </a:t>
            </a:r>
            <a:r>
              <a:rPr lang="en-GB" sz="1600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größtmögliche</a:t>
            </a:r>
            <a:r>
              <a:rPr lang="en-GB" sz="16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Reduzierung</a:t>
            </a:r>
            <a:r>
              <a:rPr lang="en-GB" sz="16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negativer</a:t>
            </a:r>
            <a:r>
              <a:rPr lang="en-GB" sz="16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Auswirkungen</a:t>
            </a:r>
            <a:r>
              <a:rPr lang="en-GB" sz="16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durch</a:t>
            </a:r>
            <a:r>
              <a:rPr lang="en-GB" sz="16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PSM auf die Biodiversität.</a:t>
            </a:r>
          </a:p>
          <a:p>
            <a:r>
              <a:rPr lang="en-GB" sz="1600" b="1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Die </a:t>
            </a:r>
            <a:r>
              <a:rPr lang="en-GB" sz="1600" b="1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Strategie</a:t>
            </a:r>
            <a:r>
              <a:rPr lang="en-GB" sz="1600" b="1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GB" sz="1600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Kontinuierliche</a:t>
            </a:r>
            <a:r>
              <a:rPr lang="en-GB" sz="16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Verbesserung</a:t>
            </a:r>
            <a:r>
              <a:rPr lang="en-GB" sz="16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</a:t>
            </a:r>
            <a:r>
              <a:rPr lang="en-GB" sz="16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Bezug</a:t>
            </a:r>
            <a:r>
              <a:rPr lang="en-GB" sz="16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auf PSM </a:t>
            </a:r>
            <a:r>
              <a:rPr lang="en-GB" sz="1600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Anwendung</a:t>
            </a:r>
            <a:r>
              <a:rPr lang="en-GB" sz="16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GB" sz="1600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Minderung</a:t>
            </a:r>
            <a:r>
              <a:rPr lang="en-GB" sz="16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der </a:t>
            </a:r>
            <a:r>
              <a:rPr lang="en-GB" sz="1600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Mengen</a:t>
            </a:r>
            <a:r>
              <a:rPr lang="en-GB" sz="16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en-GB" sz="1600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Toxizität</a:t>
            </a:r>
            <a:r>
              <a:rPr lang="en-GB" sz="16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). </a:t>
            </a:r>
          </a:p>
          <a:p>
            <a:r>
              <a:rPr lang="en-GB" sz="16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Die </a:t>
            </a:r>
            <a:r>
              <a:rPr lang="en-GB" sz="1600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Ausbringung</a:t>
            </a:r>
            <a:r>
              <a:rPr lang="en-GB" sz="16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von PSM </a:t>
            </a:r>
            <a:r>
              <a:rPr lang="en-GB" sz="1600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mit</a:t>
            </a:r>
            <a:r>
              <a:rPr lang="en-GB" sz="16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besonders</a:t>
            </a:r>
            <a:r>
              <a:rPr lang="en-GB" sz="16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schädlichen</a:t>
            </a:r>
            <a:r>
              <a:rPr lang="en-GB" sz="16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Auswirkungen</a:t>
            </a:r>
            <a:r>
              <a:rPr lang="en-GB" sz="16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für</a:t>
            </a:r>
            <a:r>
              <a:rPr lang="en-GB" sz="16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die Biodiversität </a:t>
            </a:r>
            <a:r>
              <a:rPr lang="en-GB" sz="1600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werden</a:t>
            </a:r>
            <a:r>
              <a:rPr lang="en-GB" sz="16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vermieden</a:t>
            </a:r>
            <a:r>
              <a:rPr lang="en-GB" sz="16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oder</a:t>
            </a:r>
            <a:r>
              <a:rPr lang="en-GB" sz="16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stark </a:t>
            </a:r>
            <a:r>
              <a:rPr lang="en-GB" sz="1600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eingeschränkt</a:t>
            </a:r>
            <a:r>
              <a:rPr lang="en-GB" sz="16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Personal </a:t>
            </a:r>
            <a:r>
              <a:rPr lang="en-GB" sz="1600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wird</a:t>
            </a:r>
            <a:r>
              <a:rPr lang="en-GB" sz="16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regelmäßig</a:t>
            </a:r>
            <a:r>
              <a:rPr lang="en-GB" sz="16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fortgebildet</a:t>
            </a:r>
            <a:r>
              <a:rPr lang="en-GB" sz="16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</a:t>
            </a:r>
            <a:r>
              <a:rPr lang="en-GB" sz="16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Bezug</a:t>
            </a:r>
            <a:r>
              <a:rPr lang="en-GB" sz="16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auf die </a:t>
            </a:r>
            <a:r>
              <a:rPr lang="en-GB" sz="1600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Erreichung</a:t>
            </a:r>
            <a:r>
              <a:rPr lang="en-GB" sz="16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des </a:t>
            </a:r>
            <a:r>
              <a:rPr lang="en-GB" sz="1600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Minderungsziels</a:t>
            </a:r>
            <a:r>
              <a:rPr lang="en-GB" sz="16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de-DE" sz="1600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04967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446856" y="111770"/>
            <a:ext cx="6861448" cy="724942"/>
          </a:xfrm>
          <a:solidFill>
            <a:srgbClr val="FFFFFF"/>
          </a:solidFill>
        </p:spPr>
        <p:txBody>
          <a:bodyPr>
            <a:noAutofit/>
          </a:bodyPr>
          <a:lstStyle/>
          <a:p>
            <a:pPr lvl="0">
              <a:spcBef>
                <a:spcPts val="0"/>
              </a:spcBef>
            </a:pPr>
            <a:r>
              <a:rPr lang="en-US" sz="2400" dirty="0" err="1">
                <a:solidFill>
                  <a:srgbClr val="70AD47">
                    <a:lumMod val="75000"/>
                  </a:srgbClr>
                </a:solidFill>
              </a:rPr>
              <a:t>Empfehlungen</a:t>
            </a:r>
            <a:r>
              <a:rPr lang="en-US" sz="2400" dirty="0">
                <a:solidFill>
                  <a:srgbClr val="70AD47">
                    <a:lumMod val="75000"/>
                  </a:srgbClr>
                </a:solidFill>
              </a:rPr>
              <a:t> </a:t>
            </a:r>
            <a:r>
              <a:rPr lang="en-US" sz="2400" dirty="0" err="1">
                <a:solidFill>
                  <a:srgbClr val="70AD47">
                    <a:lumMod val="75000"/>
                  </a:srgbClr>
                </a:solidFill>
              </a:rPr>
              <a:t>für</a:t>
            </a:r>
            <a:r>
              <a:rPr lang="en-US" sz="2400" dirty="0">
                <a:solidFill>
                  <a:srgbClr val="70AD47">
                    <a:lumMod val="75000"/>
                  </a:srgbClr>
                </a:solidFill>
              </a:rPr>
              <a:t> </a:t>
            </a:r>
            <a:r>
              <a:rPr lang="en-US" sz="2400" dirty="0" err="1">
                <a:solidFill>
                  <a:srgbClr val="70AD47">
                    <a:lumMod val="75000"/>
                  </a:srgbClr>
                </a:solidFill>
              </a:rPr>
              <a:t>wirkungsvolle</a:t>
            </a:r>
            <a:r>
              <a:rPr lang="en-US" sz="2400" dirty="0">
                <a:solidFill>
                  <a:srgbClr val="70AD47">
                    <a:lumMod val="75000"/>
                  </a:srgbClr>
                </a:solidFill>
              </a:rPr>
              <a:t> </a:t>
            </a:r>
            <a:r>
              <a:rPr lang="en-US" sz="2400" dirty="0" err="1">
                <a:solidFill>
                  <a:srgbClr val="70AD47">
                    <a:lumMod val="75000"/>
                  </a:srgbClr>
                </a:solidFill>
              </a:rPr>
              <a:t>Biodiversitätkriterien</a:t>
            </a:r>
            <a:endParaRPr lang="en-US" sz="2400" dirty="0">
              <a:solidFill>
                <a:srgbClr val="70AD47">
                  <a:lumMod val="75000"/>
                </a:srgbClr>
              </a:solidFill>
              <a:ea typeface="+mn-ea"/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19</a:t>
            </a:fld>
            <a:endParaRPr lang="de-DE" dirty="0"/>
          </a:p>
        </p:txBody>
      </p:sp>
      <p:sp>
        <p:nvSpPr>
          <p:cNvPr id="24" name="Rechteck 23"/>
          <p:cNvSpPr/>
          <p:nvPr/>
        </p:nvSpPr>
        <p:spPr>
          <a:xfrm>
            <a:off x="1979712" y="1218646"/>
            <a:ext cx="4576572" cy="73152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Sehr Gute Fachliche Praxis</a:t>
            </a:r>
          </a:p>
        </p:txBody>
      </p:sp>
      <p:sp>
        <p:nvSpPr>
          <p:cNvPr id="31" name="Rechteck 30"/>
          <p:cNvSpPr/>
          <p:nvPr/>
        </p:nvSpPr>
        <p:spPr>
          <a:xfrm>
            <a:off x="395536" y="2339937"/>
            <a:ext cx="4075298" cy="3659297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Aft>
                <a:spcPts val="1200"/>
              </a:spcAft>
            </a:pPr>
            <a:r>
              <a:rPr lang="de-DE" b="1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Tierhaltung</a:t>
            </a:r>
            <a:endParaRPr lang="en-GB" b="1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Aft>
                <a:spcPts val="600"/>
              </a:spcAft>
              <a:buFontTx/>
              <a:buChar char="-"/>
            </a:pPr>
            <a:r>
              <a:rPr lang="en-GB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Kriterien</a:t>
            </a:r>
            <a:r>
              <a:rPr lang="en-GB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zum</a:t>
            </a:r>
            <a:r>
              <a:rPr lang="en-GB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Ursprung</a:t>
            </a:r>
            <a:r>
              <a:rPr lang="en-GB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von </a:t>
            </a:r>
            <a:r>
              <a:rPr lang="en-GB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Futtermitteln</a:t>
            </a:r>
            <a:r>
              <a:rPr lang="en-GB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zum</a:t>
            </a:r>
            <a:r>
              <a:rPr lang="en-GB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Schutz</a:t>
            </a:r>
            <a:r>
              <a:rPr lang="en-GB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von </a:t>
            </a:r>
            <a:r>
              <a:rPr lang="en-GB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Ökosystemen</a:t>
            </a:r>
            <a:r>
              <a:rPr lang="en-GB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en-GB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anderen</a:t>
            </a:r>
            <a:r>
              <a:rPr lang="en-GB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Ländern</a:t>
            </a:r>
            <a:endParaRPr lang="en-GB" dirty="0" smtClean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Aft>
                <a:spcPts val="600"/>
              </a:spcAft>
              <a:buFontTx/>
              <a:buChar char="-"/>
            </a:pPr>
            <a:r>
              <a:rPr lang="en-GB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Kriterien</a:t>
            </a:r>
            <a:r>
              <a:rPr lang="en-GB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zum</a:t>
            </a:r>
            <a:r>
              <a:rPr lang="en-GB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Schutz</a:t>
            </a:r>
            <a:r>
              <a:rPr lang="en-GB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vor</a:t>
            </a:r>
            <a:r>
              <a:rPr lang="en-GB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Überweidung</a:t>
            </a:r>
            <a:r>
              <a:rPr lang="en-GB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und </a:t>
            </a:r>
            <a:r>
              <a:rPr lang="en-GB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Zerstörung</a:t>
            </a:r>
            <a:r>
              <a:rPr lang="en-GB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von Agro-</a:t>
            </a:r>
            <a:r>
              <a:rPr lang="en-GB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Forstsystemen</a:t>
            </a:r>
            <a:r>
              <a:rPr lang="en-GB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GB" dirty="0" smtClean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Aft>
                <a:spcPts val="600"/>
              </a:spcAft>
              <a:buFontTx/>
              <a:buChar char="-"/>
            </a:pPr>
            <a:r>
              <a:rPr lang="en-GB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Kriterien</a:t>
            </a:r>
            <a:r>
              <a:rPr lang="en-GB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zur</a:t>
            </a:r>
            <a:r>
              <a:rPr lang="en-GB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Reduzierung</a:t>
            </a:r>
            <a:r>
              <a:rPr lang="en-GB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der </a:t>
            </a:r>
            <a:r>
              <a:rPr lang="en-GB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Menge</a:t>
            </a:r>
            <a:r>
              <a:rPr lang="en-GB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von </a:t>
            </a:r>
            <a:r>
              <a:rPr lang="en-GB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importierten</a:t>
            </a:r>
            <a:r>
              <a:rPr lang="en-GB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Futtermitteln</a:t>
            </a:r>
            <a:r>
              <a:rPr lang="en-GB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de-DE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Rechteck 31"/>
          <p:cNvSpPr/>
          <p:nvPr/>
        </p:nvSpPr>
        <p:spPr>
          <a:xfrm>
            <a:off x="4754658" y="2326827"/>
            <a:ext cx="4075298" cy="3672408"/>
          </a:xfrm>
          <a:prstGeom prst="rect">
            <a:avLst/>
          </a:prstGeom>
          <a:solidFill>
            <a:srgbClr val="99CCFF"/>
          </a:solidFill>
          <a:ln>
            <a:solidFill>
              <a:srgbClr val="99C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tIns="46800" rIns="90000" bIns="46800" rtlCol="0" anchor="ctr"/>
          <a:lstStyle/>
          <a:p>
            <a:pPr>
              <a:spcAft>
                <a:spcPts val="1200"/>
              </a:spcAft>
            </a:pPr>
            <a:r>
              <a:rPr lang="de-DE" b="1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Optimierte Bewässerung</a:t>
            </a:r>
            <a:endParaRPr lang="de-DE" b="1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Aft>
                <a:spcPts val="600"/>
              </a:spcAft>
              <a:buFontTx/>
              <a:buChar char="-"/>
            </a:pPr>
            <a:r>
              <a:rPr lang="de-DE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Verknüpfung von Wasserquelle und Wassernutzung (Ökosystem und Ökosystemleistung</a:t>
            </a:r>
            <a:r>
              <a:rPr lang="de-DE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en-GB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essentiell</a:t>
            </a:r>
            <a:endParaRPr lang="en-GB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Aft>
                <a:spcPts val="600"/>
              </a:spcAft>
              <a:buFontTx/>
              <a:buChar char="-"/>
            </a:pPr>
            <a:r>
              <a:rPr lang="en-GB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Standards </a:t>
            </a:r>
            <a:r>
              <a:rPr lang="en-GB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geben</a:t>
            </a:r>
            <a:r>
              <a:rPr lang="en-GB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Orientierungswerte</a:t>
            </a:r>
            <a:r>
              <a:rPr lang="en-GB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für</a:t>
            </a:r>
            <a:r>
              <a:rPr lang="en-GB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den </a:t>
            </a:r>
            <a:r>
              <a:rPr lang="en-GB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Wasserverbrauch</a:t>
            </a:r>
            <a:r>
              <a:rPr lang="en-GB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und </a:t>
            </a:r>
            <a:r>
              <a:rPr lang="en-GB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effiziente</a:t>
            </a:r>
            <a:r>
              <a:rPr lang="en-GB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Bewässerungsverfahren</a:t>
            </a:r>
            <a:r>
              <a:rPr lang="en-GB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GB" dirty="0" smtClean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Aft>
                <a:spcPts val="600"/>
              </a:spcAft>
              <a:buFontTx/>
              <a:buChar char="-"/>
            </a:pPr>
            <a:r>
              <a:rPr lang="en-GB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Standards </a:t>
            </a:r>
            <a:r>
              <a:rPr lang="en-GB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definieren</a:t>
            </a:r>
            <a:r>
              <a:rPr lang="en-GB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Grenzwerte</a:t>
            </a:r>
            <a:r>
              <a:rPr lang="en-GB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für</a:t>
            </a:r>
            <a:r>
              <a:rPr lang="en-GB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bestimmte</a:t>
            </a:r>
            <a:r>
              <a:rPr lang="en-GB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Kulturen</a:t>
            </a:r>
            <a:r>
              <a:rPr lang="en-GB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unter</a:t>
            </a:r>
            <a:r>
              <a:rPr lang="en-GB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Berücksichtigung</a:t>
            </a:r>
            <a:r>
              <a:rPr lang="en-GB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der </a:t>
            </a:r>
            <a:r>
              <a:rPr lang="en-GB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klimatischen</a:t>
            </a:r>
            <a:r>
              <a:rPr lang="en-GB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und </a:t>
            </a:r>
            <a:r>
              <a:rPr lang="en-GB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standörtlichen</a:t>
            </a:r>
            <a:r>
              <a:rPr lang="en-GB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Verhältnisse</a:t>
            </a:r>
            <a:r>
              <a:rPr lang="en-GB" sz="16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de-DE" sz="1600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89514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446856" y="111770"/>
            <a:ext cx="6861448" cy="724942"/>
          </a:xfrm>
          <a:solidFill>
            <a:srgbClr val="FFFFFF"/>
          </a:solidFill>
        </p:spPr>
        <p:txBody>
          <a:bodyPr>
            <a:noAutofit/>
          </a:bodyPr>
          <a:lstStyle/>
          <a:p>
            <a:pPr lvl="0">
              <a:spcBef>
                <a:spcPts val="0"/>
              </a:spcBef>
            </a:pPr>
            <a:r>
              <a:rPr lang="en-US" sz="2400" dirty="0" err="1">
                <a:solidFill>
                  <a:srgbClr val="70AD47">
                    <a:lumMod val="75000"/>
                  </a:srgbClr>
                </a:solidFill>
              </a:rPr>
              <a:t>Empfehlungen</a:t>
            </a:r>
            <a:r>
              <a:rPr lang="en-US" sz="2400" dirty="0">
                <a:solidFill>
                  <a:srgbClr val="70AD47">
                    <a:lumMod val="75000"/>
                  </a:srgbClr>
                </a:solidFill>
              </a:rPr>
              <a:t> </a:t>
            </a:r>
            <a:r>
              <a:rPr lang="en-US" sz="2400" dirty="0" err="1">
                <a:solidFill>
                  <a:srgbClr val="70AD47">
                    <a:lumMod val="75000"/>
                  </a:srgbClr>
                </a:solidFill>
              </a:rPr>
              <a:t>für</a:t>
            </a:r>
            <a:r>
              <a:rPr lang="en-US" sz="2400" dirty="0">
                <a:solidFill>
                  <a:srgbClr val="70AD47">
                    <a:lumMod val="75000"/>
                  </a:srgbClr>
                </a:solidFill>
              </a:rPr>
              <a:t> </a:t>
            </a:r>
            <a:r>
              <a:rPr lang="en-US" sz="2400" dirty="0" err="1">
                <a:solidFill>
                  <a:srgbClr val="70AD47">
                    <a:lumMod val="75000"/>
                  </a:srgbClr>
                </a:solidFill>
              </a:rPr>
              <a:t>wirkungsvolle</a:t>
            </a:r>
            <a:r>
              <a:rPr lang="en-US" sz="2400" dirty="0">
                <a:solidFill>
                  <a:srgbClr val="70AD47">
                    <a:lumMod val="75000"/>
                  </a:srgbClr>
                </a:solidFill>
              </a:rPr>
              <a:t> </a:t>
            </a:r>
            <a:r>
              <a:rPr lang="en-US" sz="2400" dirty="0" err="1">
                <a:solidFill>
                  <a:srgbClr val="70AD47">
                    <a:lumMod val="75000"/>
                  </a:srgbClr>
                </a:solidFill>
              </a:rPr>
              <a:t>Biodiversitätkriterien</a:t>
            </a:r>
            <a:endParaRPr lang="en-US" sz="2400" dirty="0">
              <a:solidFill>
                <a:srgbClr val="70AD47">
                  <a:lumMod val="75000"/>
                </a:srgbClr>
              </a:solidFill>
              <a:ea typeface="+mn-ea"/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20</a:t>
            </a:fld>
            <a:endParaRPr lang="de-DE" dirty="0"/>
          </a:p>
        </p:txBody>
      </p:sp>
      <p:sp>
        <p:nvSpPr>
          <p:cNvPr id="24" name="Rechteck 23"/>
          <p:cNvSpPr/>
          <p:nvPr/>
        </p:nvSpPr>
        <p:spPr>
          <a:xfrm>
            <a:off x="1259632" y="1167846"/>
            <a:ext cx="5832648" cy="58376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Traditionelle Kultursorten und Tierrassen</a:t>
            </a:r>
            <a:endParaRPr lang="de-DE" sz="2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Rechteck 30"/>
          <p:cNvSpPr/>
          <p:nvPr/>
        </p:nvSpPr>
        <p:spPr>
          <a:xfrm>
            <a:off x="256986" y="1937793"/>
            <a:ext cx="5544616" cy="4320479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Aft>
                <a:spcPts val="1200"/>
              </a:spcAft>
            </a:pPr>
            <a:r>
              <a:rPr lang="de-DE" b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Die Standardorganisation /</a:t>
            </a:r>
            <a:r>
              <a:rPr lang="de-DE" b="1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Unternehmen</a:t>
            </a:r>
            <a:endParaRPr lang="de-DE" b="1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Aft>
                <a:spcPts val="600"/>
              </a:spcAft>
              <a:buFontTx/>
              <a:buChar char="-"/>
            </a:pPr>
            <a:r>
              <a:rPr lang="de-DE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fördert </a:t>
            </a:r>
            <a:r>
              <a:rPr lang="de-DE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einen verbesserten Marktzugang für traditionelle Kultursorten und </a:t>
            </a:r>
            <a:r>
              <a:rPr lang="de-DE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Viehrassen; fördert Anreize für Landwirte/Zulieferer</a:t>
            </a:r>
            <a:endParaRPr lang="en-GB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spcAft>
                <a:spcPts val="600"/>
              </a:spcAft>
              <a:buFontTx/>
              <a:buChar char="-"/>
            </a:pPr>
            <a:r>
              <a:rPr lang="en-GB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unterstützt</a:t>
            </a:r>
            <a:r>
              <a:rPr lang="en-GB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Initiativen</a:t>
            </a:r>
            <a:r>
              <a:rPr lang="en-GB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zur</a:t>
            </a:r>
            <a:r>
              <a:rPr lang="en-GB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Weiterentwicklung</a:t>
            </a:r>
            <a:r>
              <a:rPr lang="en-GB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von </a:t>
            </a:r>
            <a:r>
              <a:rPr lang="en-GB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traditionellen</a:t>
            </a:r>
            <a:r>
              <a:rPr lang="en-GB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Sorten</a:t>
            </a:r>
            <a:r>
              <a:rPr lang="en-GB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damit</a:t>
            </a:r>
            <a:r>
              <a:rPr lang="en-GB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diese</a:t>
            </a:r>
            <a:r>
              <a:rPr lang="en-GB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die </a:t>
            </a:r>
            <a:r>
              <a:rPr lang="en-GB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Nutzungsansprüche</a:t>
            </a:r>
            <a:r>
              <a:rPr lang="en-GB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von </a:t>
            </a:r>
            <a:r>
              <a:rPr lang="en-GB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heute</a:t>
            </a:r>
            <a:r>
              <a:rPr lang="en-GB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erfüllen</a:t>
            </a:r>
            <a:r>
              <a:rPr lang="en-GB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endParaRPr lang="de-DE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Aft>
                <a:spcPts val="600"/>
              </a:spcAft>
              <a:buFontTx/>
              <a:buChar char="-"/>
            </a:pPr>
            <a:r>
              <a:rPr lang="de-DE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unterstützt zertifizierte Betriebe /Lieferanten, die über ihre landwirtschaftlichen Aktivitäten in den Bereichen Bildung, Kultur, Soziales und Tourismus auf ihren Betrieben und darüber hinaus tätig sind und so ihr Wissen über die Agro-Biodiversität weitergeben </a:t>
            </a:r>
            <a:r>
              <a:rPr lang="en-GB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GB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Aft>
                <a:spcPts val="600"/>
              </a:spcAft>
              <a:buFontTx/>
              <a:buChar char="-"/>
            </a:pPr>
            <a:r>
              <a:rPr lang="de-DE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…….</a:t>
            </a:r>
            <a:endParaRPr lang="de-DE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2" descr="R:\_Fotos_Logos_PPTs\Fotos\Projekte\B&amp;B Kampagne\Fotos b-b\Cow_on_Pupers -Nilfanion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86"/>
          <a:stretch/>
        </p:blipFill>
        <p:spPr bwMode="auto">
          <a:xfrm>
            <a:off x="6183886" y="2145790"/>
            <a:ext cx="2702118" cy="1948151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9" name="Grafik 8" descr="\\dom7\duhsan$\GlobalNatureFund\Archiv\Daten\_Fotos_Logos_PPTs\Fotos\Projekte\EU Life Standards\Broschüren\pixabay_COO_Kartoffeln.jpg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7915" y="4280700"/>
            <a:ext cx="2708089" cy="1881871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Textfeld 9"/>
          <p:cNvSpPr txBox="1"/>
          <p:nvPr/>
        </p:nvSpPr>
        <p:spPr>
          <a:xfrm rot="16200000">
            <a:off x="-677526" y="5352077"/>
            <a:ext cx="15841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</a:t>
            </a:r>
            <a:r>
              <a:rPr lang="de-DE" sz="8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pictures</a:t>
            </a:r>
            <a:r>
              <a:rPr lang="de-DE" sz="8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de-DE" sz="8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pixabay</a:t>
            </a:r>
            <a:endParaRPr lang="en-GB" sz="800" dirty="0">
              <a:solidFill>
                <a:schemeClr val="accent2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73082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0" y="111770"/>
            <a:ext cx="7308304" cy="724942"/>
          </a:xfrm>
          <a:solidFill>
            <a:srgbClr val="FFFFFF"/>
          </a:solidFill>
        </p:spPr>
        <p:txBody>
          <a:bodyPr>
            <a:noAutofit/>
          </a:bodyPr>
          <a:lstStyle/>
          <a:p>
            <a:pPr lvl="0">
              <a:spcBef>
                <a:spcPts val="0"/>
              </a:spcBef>
            </a:pPr>
            <a:r>
              <a:rPr lang="en-US" sz="2200" dirty="0" err="1" smtClean="0">
                <a:solidFill>
                  <a:srgbClr val="70AD47">
                    <a:lumMod val="75000"/>
                  </a:srgbClr>
                </a:solidFill>
                <a:ea typeface="+mn-ea"/>
              </a:rPr>
              <a:t>Ein</a:t>
            </a:r>
            <a:r>
              <a:rPr lang="en-US" sz="2200" dirty="0" smtClean="0">
                <a:solidFill>
                  <a:srgbClr val="70AD47">
                    <a:lumMod val="75000"/>
                  </a:srgbClr>
                </a:solidFill>
                <a:ea typeface="+mn-ea"/>
              </a:rPr>
              <a:t> </a:t>
            </a:r>
            <a:r>
              <a:rPr lang="en-US" sz="2200" dirty="0">
                <a:solidFill>
                  <a:srgbClr val="70AD47">
                    <a:lumMod val="75000"/>
                  </a:srgbClr>
                </a:solidFill>
                <a:ea typeface="+mn-ea"/>
              </a:rPr>
              <a:t>S</a:t>
            </a:r>
            <a:r>
              <a:rPr lang="en-US" sz="2200" dirty="0" smtClean="0">
                <a:solidFill>
                  <a:srgbClr val="70AD47">
                    <a:lumMod val="75000"/>
                  </a:srgbClr>
                </a:solidFill>
                <a:ea typeface="+mn-ea"/>
              </a:rPr>
              <a:t>tandard </a:t>
            </a:r>
            <a:r>
              <a:rPr lang="en-US" sz="2200" dirty="0" err="1" smtClean="0">
                <a:solidFill>
                  <a:srgbClr val="70AD47">
                    <a:lumMod val="75000"/>
                  </a:srgbClr>
                </a:solidFill>
                <a:ea typeface="+mn-ea"/>
              </a:rPr>
              <a:t>mit</a:t>
            </a:r>
            <a:r>
              <a:rPr lang="en-US" sz="2200" dirty="0" smtClean="0">
                <a:solidFill>
                  <a:srgbClr val="70AD47">
                    <a:lumMod val="75000"/>
                  </a:srgbClr>
                </a:solidFill>
                <a:ea typeface="+mn-ea"/>
              </a:rPr>
              <a:t> </a:t>
            </a:r>
            <a:r>
              <a:rPr lang="en-US" sz="2200" dirty="0" err="1" smtClean="0">
                <a:solidFill>
                  <a:srgbClr val="70AD47">
                    <a:lumMod val="75000"/>
                  </a:srgbClr>
                </a:solidFill>
                <a:ea typeface="+mn-ea"/>
              </a:rPr>
              <a:t>guter</a:t>
            </a:r>
            <a:r>
              <a:rPr lang="en-US" sz="2200" dirty="0" smtClean="0">
                <a:solidFill>
                  <a:srgbClr val="70AD47">
                    <a:lumMod val="75000"/>
                  </a:srgbClr>
                </a:solidFill>
                <a:ea typeface="+mn-ea"/>
              </a:rPr>
              <a:t> </a:t>
            </a:r>
            <a:r>
              <a:rPr lang="en-US" sz="2200" dirty="0" err="1" smtClean="0">
                <a:solidFill>
                  <a:srgbClr val="70AD47">
                    <a:lumMod val="75000"/>
                  </a:srgbClr>
                </a:solidFill>
                <a:ea typeface="+mn-ea"/>
              </a:rPr>
              <a:t>Biodiversitätsperformance</a:t>
            </a:r>
            <a:r>
              <a:rPr lang="en-US" sz="2200" dirty="0" smtClean="0">
                <a:solidFill>
                  <a:srgbClr val="70AD47">
                    <a:lumMod val="75000"/>
                  </a:srgbClr>
                </a:solidFill>
                <a:ea typeface="+mn-ea"/>
              </a:rPr>
              <a:t>? </a:t>
            </a:r>
            <a:r>
              <a:rPr lang="en-US" sz="2200" dirty="0" err="1" smtClean="0">
                <a:solidFill>
                  <a:srgbClr val="70AD47">
                    <a:lumMod val="75000"/>
                  </a:srgbClr>
                </a:solidFill>
                <a:ea typeface="+mn-ea"/>
              </a:rPr>
              <a:t>Sollte</a:t>
            </a:r>
            <a:r>
              <a:rPr lang="en-US" sz="2200" dirty="0" smtClean="0">
                <a:solidFill>
                  <a:srgbClr val="70AD47">
                    <a:lumMod val="75000"/>
                  </a:srgbClr>
                </a:solidFill>
                <a:ea typeface="+mn-ea"/>
              </a:rPr>
              <a:t> die </a:t>
            </a:r>
            <a:r>
              <a:rPr lang="en-US" sz="2200" dirty="0" err="1" smtClean="0">
                <a:solidFill>
                  <a:srgbClr val="70AD47">
                    <a:lumMod val="75000"/>
                  </a:srgbClr>
                </a:solidFill>
                <a:ea typeface="+mn-ea"/>
              </a:rPr>
              <a:t>folgenden</a:t>
            </a:r>
            <a:r>
              <a:rPr lang="en-US" sz="2200" dirty="0" smtClean="0">
                <a:solidFill>
                  <a:srgbClr val="70AD47">
                    <a:lumMod val="75000"/>
                  </a:srgbClr>
                </a:solidFill>
                <a:ea typeface="+mn-ea"/>
              </a:rPr>
              <a:t> </a:t>
            </a:r>
            <a:r>
              <a:rPr lang="en-US" sz="2200" dirty="0" err="1" smtClean="0">
                <a:solidFill>
                  <a:srgbClr val="70AD47">
                    <a:lumMod val="75000"/>
                  </a:srgbClr>
                </a:solidFill>
                <a:ea typeface="+mn-ea"/>
              </a:rPr>
              <a:t>Aspekte</a:t>
            </a:r>
            <a:r>
              <a:rPr lang="en-US" sz="2200" dirty="0" smtClean="0">
                <a:solidFill>
                  <a:srgbClr val="70AD47">
                    <a:lumMod val="75000"/>
                  </a:srgbClr>
                </a:solidFill>
                <a:ea typeface="+mn-ea"/>
              </a:rPr>
              <a:t> </a:t>
            </a:r>
            <a:r>
              <a:rPr lang="en-US" sz="2200" dirty="0" err="1" smtClean="0">
                <a:solidFill>
                  <a:srgbClr val="70AD47">
                    <a:lumMod val="75000"/>
                  </a:srgbClr>
                </a:solidFill>
                <a:ea typeface="+mn-ea"/>
              </a:rPr>
              <a:t>berücksichtigen</a:t>
            </a:r>
            <a:r>
              <a:rPr lang="en-US" sz="2200" dirty="0" smtClean="0">
                <a:solidFill>
                  <a:srgbClr val="70AD47">
                    <a:lumMod val="75000"/>
                  </a:srgbClr>
                </a:solidFill>
                <a:ea typeface="+mn-ea"/>
              </a:rPr>
              <a:t>!</a:t>
            </a:r>
            <a:endParaRPr lang="en-US" sz="2200" dirty="0">
              <a:solidFill>
                <a:srgbClr val="70AD47">
                  <a:lumMod val="75000"/>
                </a:srgbClr>
              </a:solidFill>
              <a:ea typeface="+mn-ea"/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21</a:t>
            </a:fld>
            <a:endParaRPr lang="de-DE" dirty="0"/>
          </a:p>
        </p:txBody>
      </p:sp>
      <p:sp>
        <p:nvSpPr>
          <p:cNvPr id="2" name="Textfeld 1"/>
          <p:cNvSpPr txBox="1"/>
          <p:nvPr/>
        </p:nvSpPr>
        <p:spPr>
          <a:xfrm>
            <a:off x="179512" y="1368644"/>
            <a:ext cx="8712968" cy="2308324"/>
          </a:xfrm>
          <a:prstGeom prst="rect">
            <a:avLst/>
          </a:prstGeom>
          <a:noFill/>
          <a:ln w="38100">
            <a:solidFill>
              <a:schemeClr val="accent3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de-DE" b="1" dirty="0" err="1" smtClean="0"/>
              <a:t>Biodiversity</a:t>
            </a:r>
            <a:r>
              <a:rPr lang="de-DE" b="1" dirty="0" smtClean="0"/>
              <a:t> Action Plan mit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smtClean="0"/>
              <a:t>Baseline </a:t>
            </a:r>
            <a:r>
              <a:rPr lang="en-US" dirty="0"/>
              <a:t>I</a:t>
            </a:r>
            <a:r>
              <a:rPr lang="en-US" dirty="0" smtClean="0"/>
              <a:t>nformation </a:t>
            </a:r>
            <a:r>
              <a:rPr lang="en-US" dirty="0"/>
              <a:t>(e.g. </a:t>
            </a:r>
            <a:r>
              <a:rPr lang="en-US" dirty="0" err="1" smtClean="0"/>
              <a:t>Habitate</a:t>
            </a:r>
            <a:r>
              <a:rPr lang="en-US" dirty="0" smtClean="0"/>
              <a:t>, </a:t>
            </a:r>
            <a:r>
              <a:rPr lang="en-US" dirty="0" err="1" smtClean="0"/>
              <a:t>geschützte</a:t>
            </a:r>
            <a:r>
              <a:rPr lang="en-US" dirty="0" smtClean="0"/>
              <a:t> </a:t>
            </a:r>
            <a:r>
              <a:rPr lang="en-US" dirty="0" err="1" smtClean="0"/>
              <a:t>Arten</a:t>
            </a:r>
            <a:r>
              <a:rPr lang="en-US" dirty="0" smtClean="0"/>
              <a:t>)</a:t>
            </a:r>
            <a:endParaRPr lang="de-DE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err="1" smtClean="0"/>
              <a:t>Identifizierung</a:t>
            </a:r>
            <a:r>
              <a:rPr lang="en-US" dirty="0" smtClean="0"/>
              <a:t> von </a:t>
            </a:r>
            <a:r>
              <a:rPr lang="en-US" dirty="0" err="1" smtClean="0"/>
              <a:t>Problemen</a:t>
            </a:r>
            <a:r>
              <a:rPr lang="en-US" dirty="0" smtClean="0"/>
              <a:t> </a:t>
            </a:r>
            <a:r>
              <a:rPr lang="en-US" dirty="0" err="1" smtClean="0"/>
              <a:t>im</a:t>
            </a:r>
            <a:r>
              <a:rPr lang="en-US" dirty="0" smtClean="0"/>
              <a:t> </a:t>
            </a:r>
            <a:r>
              <a:rPr lang="en-US" dirty="0" err="1" smtClean="0"/>
              <a:t>Bezug</a:t>
            </a:r>
            <a:r>
              <a:rPr lang="en-US" dirty="0" smtClean="0"/>
              <a:t> auf Biodiversität in der </a:t>
            </a:r>
            <a:r>
              <a:rPr lang="en-US" dirty="0" err="1" smtClean="0"/>
              <a:t>Beschaffungsregion</a:t>
            </a:r>
            <a:r>
              <a:rPr lang="en-US" dirty="0" smtClean="0"/>
              <a:t>/auf </a:t>
            </a:r>
            <a:r>
              <a:rPr lang="en-US" dirty="0" err="1" smtClean="0"/>
              <a:t>dem</a:t>
            </a:r>
            <a:r>
              <a:rPr lang="en-US" dirty="0" smtClean="0"/>
              <a:t> </a:t>
            </a:r>
            <a:r>
              <a:rPr lang="en-US" dirty="0" err="1" smtClean="0"/>
              <a:t>Betrieb</a:t>
            </a:r>
            <a:endParaRPr lang="de-DE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err="1" smtClean="0"/>
              <a:t>Maßnahmen</a:t>
            </a:r>
            <a:r>
              <a:rPr lang="en-US" dirty="0" smtClean="0"/>
              <a:t> </a:t>
            </a:r>
            <a:r>
              <a:rPr lang="en-US" dirty="0" err="1" smtClean="0"/>
              <a:t>zum</a:t>
            </a:r>
            <a:r>
              <a:rPr lang="en-US" dirty="0" smtClean="0"/>
              <a:t> </a:t>
            </a:r>
            <a:r>
              <a:rPr lang="en-US" dirty="0" err="1" smtClean="0"/>
              <a:t>Schutz</a:t>
            </a:r>
            <a:r>
              <a:rPr lang="en-US" dirty="0" smtClean="0"/>
              <a:t>/</a:t>
            </a:r>
            <a:r>
              <a:rPr lang="en-US" dirty="0" err="1" smtClean="0"/>
              <a:t>Restaurierung</a:t>
            </a:r>
            <a:r>
              <a:rPr lang="en-US" dirty="0" smtClean="0"/>
              <a:t> von semi-</a:t>
            </a:r>
            <a:r>
              <a:rPr lang="en-US" dirty="0" err="1" smtClean="0"/>
              <a:t>naturalen</a:t>
            </a:r>
            <a:r>
              <a:rPr lang="en-US" dirty="0" smtClean="0"/>
              <a:t> </a:t>
            </a:r>
            <a:r>
              <a:rPr lang="en-US" dirty="0" err="1" smtClean="0"/>
              <a:t>Habitaten</a:t>
            </a:r>
            <a:r>
              <a:rPr lang="en-US" dirty="0" smtClean="0"/>
              <a:t> and </a:t>
            </a:r>
            <a:r>
              <a:rPr lang="en-US" dirty="0" err="1" smtClean="0"/>
              <a:t>Förderung</a:t>
            </a:r>
            <a:r>
              <a:rPr lang="en-US" dirty="0" smtClean="0"/>
              <a:t> von </a:t>
            </a:r>
            <a:r>
              <a:rPr lang="en-US" dirty="0" err="1" smtClean="0"/>
              <a:t>Habitatskorridoren</a:t>
            </a:r>
            <a:r>
              <a:rPr lang="en-US" dirty="0" smtClean="0"/>
              <a:t>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e-DE" dirty="0" smtClean="0"/>
              <a:t>Spezifische Maßnahmen zum Schutz gefährdeter Arten</a:t>
            </a:r>
            <a:endParaRPr lang="de-DE" dirty="0"/>
          </a:p>
          <a:p>
            <a:r>
              <a:rPr lang="en-US" dirty="0" err="1" smtClean="0"/>
              <a:t>Reguläres</a:t>
            </a:r>
            <a:r>
              <a:rPr lang="en-US" dirty="0" smtClean="0"/>
              <a:t> Monitoring </a:t>
            </a:r>
            <a:r>
              <a:rPr lang="en-US" dirty="0" err="1" smtClean="0"/>
              <a:t>zur</a:t>
            </a:r>
            <a:r>
              <a:rPr lang="en-US" dirty="0" smtClean="0"/>
              <a:t> </a:t>
            </a:r>
            <a:r>
              <a:rPr lang="en-US" dirty="0" err="1" smtClean="0"/>
              <a:t>Einschätzung</a:t>
            </a:r>
            <a:r>
              <a:rPr lang="en-US" dirty="0" smtClean="0"/>
              <a:t> der </a:t>
            </a:r>
            <a:r>
              <a:rPr lang="en-US" dirty="0" err="1" smtClean="0"/>
              <a:t>Verbesserungen</a:t>
            </a:r>
            <a:r>
              <a:rPr lang="en-US" dirty="0" smtClean="0"/>
              <a:t> </a:t>
            </a:r>
            <a:r>
              <a:rPr lang="en-US" dirty="0" err="1" smtClean="0"/>
              <a:t>im</a:t>
            </a:r>
            <a:r>
              <a:rPr lang="en-US" dirty="0" smtClean="0"/>
              <a:t> </a:t>
            </a:r>
            <a:r>
              <a:rPr lang="en-US" dirty="0" err="1" smtClean="0"/>
              <a:t>Bezug</a:t>
            </a:r>
            <a:r>
              <a:rPr lang="en-US" dirty="0" smtClean="0"/>
              <a:t> auf Biodiversität</a:t>
            </a:r>
            <a:endParaRPr lang="de-DE" dirty="0"/>
          </a:p>
        </p:txBody>
      </p:sp>
      <p:sp>
        <p:nvSpPr>
          <p:cNvPr id="8" name="Textfeld 7"/>
          <p:cNvSpPr txBox="1"/>
          <p:nvPr/>
        </p:nvSpPr>
        <p:spPr>
          <a:xfrm>
            <a:off x="179512" y="3645024"/>
            <a:ext cx="8712968" cy="2862323"/>
          </a:xfrm>
          <a:prstGeom prst="rect">
            <a:avLst/>
          </a:prstGeom>
          <a:noFill/>
          <a:ln w="38100">
            <a:solidFill>
              <a:schemeClr val="accent3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de-DE" b="1" dirty="0" smtClean="0"/>
              <a:t>Raumnutzung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 err="1" smtClean="0"/>
              <a:t>Keine</a:t>
            </a:r>
            <a:r>
              <a:rPr lang="en-US" dirty="0" smtClean="0"/>
              <a:t> </a:t>
            </a:r>
            <a:r>
              <a:rPr lang="en-US" dirty="0" err="1" smtClean="0"/>
              <a:t>Aktivitäten</a:t>
            </a:r>
            <a:r>
              <a:rPr lang="en-US" dirty="0" smtClean="0"/>
              <a:t> in </a:t>
            </a:r>
            <a:r>
              <a:rPr lang="en-US" dirty="0" err="1" smtClean="0"/>
              <a:t>primären</a:t>
            </a:r>
            <a:r>
              <a:rPr lang="en-US" dirty="0" smtClean="0"/>
              <a:t> </a:t>
            </a:r>
            <a:r>
              <a:rPr lang="en-US" dirty="0" err="1" smtClean="0"/>
              <a:t>Ökosystemen</a:t>
            </a:r>
            <a:r>
              <a:rPr lang="en-US" dirty="0" smtClean="0"/>
              <a:t>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 err="1" smtClean="0"/>
              <a:t>Natürliche</a:t>
            </a:r>
            <a:r>
              <a:rPr lang="en-US" dirty="0" smtClean="0"/>
              <a:t> und semi</a:t>
            </a:r>
            <a:r>
              <a:rPr lang="en-US" dirty="0"/>
              <a:t>-</a:t>
            </a:r>
            <a:r>
              <a:rPr lang="en-US" dirty="0" err="1" smtClean="0"/>
              <a:t>naturale</a:t>
            </a:r>
            <a:r>
              <a:rPr lang="en-US" dirty="0" smtClean="0"/>
              <a:t> </a:t>
            </a:r>
            <a:r>
              <a:rPr lang="en-US" dirty="0" err="1" smtClean="0"/>
              <a:t>Habitate</a:t>
            </a:r>
            <a:r>
              <a:rPr lang="en-US" dirty="0" smtClean="0"/>
              <a:t> auf </a:t>
            </a:r>
            <a:r>
              <a:rPr lang="en-US" dirty="0" err="1" smtClean="0"/>
              <a:t>dem</a:t>
            </a:r>
            <a:r>
              <a:rPr lang="en-US" dirty="0" smtClean="0"/>
              <a:t> </a:t>
            </a:r>
            <a:r>
              <a:rPr lang="en-US" dirty="0" err="1" smtClean="0"/>
              <a:t>Betrieb</a:t>
            </a:r>
            <a:r>
              <a:rPr lang="en-US" dirty="0" smtClean="0"/>
              <a:t> </a:t>
            </a:r>
            <a:r>
              <a:rPr lang="en-US" dirty="0" err="1" smtClean="0"/>
              <a:t>werden</a:t>
            </a:r>
            <a:r>
              <a:rPr lang="en-US" dirty="0" smtClean="0"/>
              <a:t> </a:t>
            </a:r>
            <a:r>
              <a:rPr lang="en-US" dirty="0" err="1" smtClean="0"/>
              <a:t>identifiziert</a:t>
            </a:r>
            <a:r>
              <a:rPr lang="en-US" dirty="0" smtClean="0"/>
              <a:t> und gut </a:t>
            </a:r>
            <a:r>
              <a:rPr lang="en-US" dirty="0" err="1" smtClean="0"/>
              <a:t>geführt</a:t>
            </a:r>
            <a:endParaRPr lang="de-DE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 err="1" smtClean="0"/>
              <a:t>Gebiete</a:t>
            </a:r>
            <a:r>
              <a:rPr lang="en-US" dirty="0" smtClean="0"/>
              <a:t> </a:t>
            </a:r>
            <a:r>
              <a:rPr lang="en-US" dirty="0" err="1" smtClean="0"/>
              <a:t>mit</a:t>
            </a:r>
            <a:r>
              <a:rPr lang="en-US" dirty="0" smtClean="0"/>
              <a:t> </a:t>
            </a:r>
            <a:r>
              <a:rPr lang="en-US" dirty="0" err="1" smtClean="0"/>
              <a:t>besonderem</a:t>
            </a:r>
            <a:r>
              <a:rPr lang="en-US" dirty="0" smtClean="0"/>
              <a:t> </a:t>
            </a:r>
            <a:r>
              <a:rPr lang="en-US" dirty="0" err="1" smtClean="0"/>
              <a:t>Biodiversitätswert</a:t>
            </a:r>
            <a:r>
              <a:rPr lang="en-US" dirty="0" smtClean="0"/>
              <a:t> (</a:t>
            </a:r>
            <a:r>
              <a:rPr lang="en-US" dirty="0" err="1" smtClean="0"/>
              <a:t>z.B</a:t>
            </a:r>
            <a:r>
              <a:rPr lang="en-US" dirty="0" smtClean="0"/>
              <a:t>. </a:t>
            </a:r>
            <a:r>
              <a:rPr lang="en-US" dirty="0" err="1" smtClean="0"/>
              <a:t>Schutzgebiete</a:t>
            </a:r>
            <a:r>
              <a:rPr lang="en-US" dirty="0" smtClean="0"/>
              <a:t>, </a:t>
            </a:r>
            <a:r>
              <a:rPr lang="en-US" dirty="0"/>
              <a:t>HCV </a:t>
            </a:r>
            <a:r>
              <a:rPr lang="en-US" dirty="0" err="1" smtClean="0"/>
              <a:t>Gebiete</a:t>
            </a:r>
            <a:r>
              <a:rPr lang="en-US" dirty="0" smtClean="0"/>
              <a:t>, </a:t>
            </a:r>
            <a:r>
              <a:rPr lang="en-US" dirty="0" err="1" smtClean="0"/>
              <a:t>primäre</a:t>
            </a:r>
            <a:r>
              <a:rPr lang="en-US" dirty="0" smtClean="0"/>
              <a:t>/</a:t>
            </a:r>
            <a:r>
              <a:rPr lang="en-US" dirty="0" err="1" smtClean="0"/>
              <a:t>vielfältige</a:t>
            </a:r>
            <a:r>
              <a:rPr lang="en-US" dirty="0" smtClean="0"/>
              <a:t> </a:t>
            </a:r>
            <a:r>
              <a:rPr lang="en-US" dirty="0" err="1" smtClean="0"/>
              <a:t>Ökosysteme</a:t>
            </a:r>
            <a:r>
              <a:rPr lang="en-US" dirty="0" smtClean="0"/>
              <a:t>, etc</a:t>
            </a:r>
            <a:r>
              <a:rPr lang="en-US" dirty="0"/>
              <a:t>.</a:t>
            </a:r>
            <a:r>
              <a:rPr lang="en-US" dirty="0" smtClean="0"/>
              <a:t>) </a:t>
            </a:r>
            <a:r>
              <a:rPr lang="en-US" dirty="0" err="1" smtClean="0"/>
              <a:t>werden</a:t>
            </a:r>
            <a:r>
              <a:rPr lang="en-US" dirty="0" smtClean="0"/>
              <a:t> </a:t>
            </a:r>
            <a:r>
              <a:rPr lang="en-US" dirty="0" err="1" smtClean="0"/>
              <a:t>geschützt</a:t>
            </a:r>
            <a:endParaRPr lang="en-US" dirty="0" smtClean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 err="1" smtClean="0"/>
              <a:t>Förderung</a:t>
            </a:r>
            <a:r>
              <a:rPr lang="en-US" dirty="0" smtClean="0"/>
              <a:t> </a:t>
            </a:r>
            <a:r>
              <a:rPr lang="en-US" dirty="0"/>
              <a:t>von semi-</a:t>
            </a:r>
            <a:r>
              <a:rPr lang="en-US" dirty="0" err="1" smtClean="0"/>
              <a:t>naturalen</a:t>
            </a:r>
            <a:r>
              <a:rPr lang="en-US" dirty="0" smtClean="0"/>
              <a:t> </a:t>
            </a:r>
            <a:r>
              <a:rPr lang="en-US" dirty="0" err="1" smtClean="0"/>
              <a:t>Habitaten</a:t>
            </a:r>
            <a:r>
              <a:rPr lang="en-US" dirty="0" smtClean="0"/>
              <a:t> und </a:t>
            </a:r>
            <a:r>
              <a:rPr lang="en-US" dirty="0" err="1" smtClean="0"/>
              <a:t>deren</a:t>
            </a:r>
            <a:r>
              <a:rPr lang="en-US" dirty="0" smtClean="0"/>
              <a:t> </a:t>
            </a:r>
            <a:r>
              <a:rPr lang="en-US" dirty="0" err="1" smtClean="0"/>
              <a:t>Vernetzung</a:t>
            </a:r>
            <a:r>
              <a:rPr lang="en-US" dirty="0" smtClean="0"/>
              <a:t> (</a:t>
            </a:r>
            <a:r>
              <a:rPr lang="en-US" dirty="0" err="1" smtClean="0"/>
              <a:t>Schutz</a:t>
            </a:r>
            <a:r>
              <a:rPr lang="en-US" dirty="0" smtClean="0"/>
              <a:t>, </a:t>
            </a:r>
            <a:r>
              <a:rPr lang="en-US" dirty="0" err="1" smtClean="0"/>
              <a:t>Wiederherstellung</a:t>
            </a:r>
            <a:r>
              <a:rPr lang="en-US" dirty="0" smtClean="0"/>
              <a:t>, </a:t>
            </a:r>
            <a:r>
              <a:rPr lang="en-US" dirty="0" err="1" smtClean="0"/>
              <a:t>Schaffung</a:t>
            </a:r>
            <a:r>
              <a:rPr lang="en-US" dirty="0" smtClean="0"/>
              <a:t>)</a:t>
            </a:r>
            <a:endParaRPr lang="de-DE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 smtClean="0"/>
              <a:t>Förderung</a:t>
            </a:r>
            <a:r>
              <a:rPr lang="en-US" dirty="0" smtClean="0"/>
              <a:t> der </a:t>
            </a:r>
            <a:r>
              <a:rPr lang="en-US" dirty="0" err="1" smtClean="0"/>
              <a:t>Zusammenarbeit</a:t>
            </a:r>
            <a:r>
              <a:rPr lang="en-US" dirty="0" smtClean="0"/>
              <a:t> </a:t>
            </a:r>
            <a:r>
              <a:rPr lang="en-US" dirty="0" err="1" smtClean="0"/>
              <a:t>zwischen</a:t>
            </a:r>
            <a:r>
              <a:rPr lang="en-US" dirty="0" smtClean="0"/>
              <a:t> </a:t>
            </a:r>
            <a:r>
              <a:rPr lang="en-US" dirty="0" err="1" smtClean="0"/>
              <a:t>Landwirten</a:t>
            </a:r>
            <a:r>
              <a:rPr lang="en-US" dirty="0" smtClean="0"/>
              <a:t> </a:t>
            </a:r>
            <a:r>
              <a:rPr lang="en-US" dirty="0" err="1" smtClean="0"/>
              <a:t>im</a:t>
            </a:r>
            <a:r>
              <a:rPr lang="en-US" dirty="0" smtClean="0"/>
              <a:t> </a:t>
            </a:r>
            <a:r>
              <a:rPr lang="en-US" dirty="0" err="1" smtClean="0"/>
              <a:t>Bezug</a:t>
            </a:r>
            <a:r>
              <a:rPr lang="en-US" dirty="0" smtClean="0"/>
              <a:t> auf </a:t>
            </a:r>
            <a:r>
              <a:rPr lang="en-US" dirty="0" err="1" smtClean="0"/>
              <a:t>Natur</a:t>
            </a:r>
            <a:r>
              <a:rPr lang="en-US" dirty="0" smtClean="0"/>
              <a:t>- und </a:t>
            </a:r>
            <a:r>
              <a:rPr lang="en-US" dirty="0" err="1" smtClean="0"/>
              <a:t>Biodiversitätsschutz</a:t>
            </a:r>
            <a:r>
              <a:rPr lang="en-US" dirty="0" smtClean="0"/>
              <a:t> in der Region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881198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0" y="111770"/>
            <a:ext cx="7308304" cy="724942"/>
          </a:xfrm>
          <a:solidFill>
            <a:srgbClr val="FFFFFF"/>
          </a:solidFill>
        </p:spPr>
        <p:txBody>
          <a:bodyPr>
            <a:noAutofit/>
          </a:bodyPr>
          <a:lstStyle/>
          <a:p>
            <a:pPr lvl="0">
              <a:spcBef>
                <a:spcPts val="0"/>
              </a:spcBef>
            </a:pPr>
            <a:r>
              <a:rPr lang="en-US" sz="2200" dirty="0" err="1">
                <a:solidFill>
                  <a:srgbClr val="70AD47">
                    <a:lumMod val="75000"/>
                  </a:srgbClr>
                </a:solidFill>
              </a:rPr>
              <a:t>Ein</a:t>
            </a:r>
            <a:r>
              <a:rPr lang="en-US" sz="2200" dirty="0">
                <a:solidFill>
                  <a:srgbClr val="70AD47">
                    <a:lumMod val="75000"/>
                  </a:srgbClr>
                </a:solidFill>
              </a:rPr>
              <a:t> Standard </a:t>
            </a:r>
            <a:r>
              <a:rPr lang="en-US" sz="2200" dirty="0" err="1">
                <a:solidFill>
                  <a:srgbClr val="70AD47">
                    <a:lumMod val="75000"/>
                  </a:srgbClr>
                </a:solidFill>
              </a:rPr>
              <a:t>mit</a:t>
            </a:r>
            <a:r>
              <a:rPr lang="en-US" sz="2200" dirty="0">
                <a:solidFill>
                  <a:srgbClr val="70AD47">
                    <a:lumMod val="75000"/>
                  </a:srgbClr>
                </a:solidFill>
              </a:rPr>
              <a:t> </a:t>
            </a:r>
            <a:r>
              <a:rPr lang="en-US" sz="2200" dirty="0" err="1">
                <a:solidFill>
                  <a:srgbClr val="70AD47">
                    <a:lumMod val="75000"/>
                  </a:srgbClr>
                </a:solidFill>
              </a:rPr>
              <a:t>guter</a:t>
            </a:r>
            <a:r>
              <a:rPr lang="en-US" sz="2200" dirty="0">
                <a:solidFill>
                  <a:srgbClr val="70AD47">
                    <a:lumMod val="75000"/>
                  </a:srgbClr>
                </a:solidFill>
              </a:rPr>
              <a:t> </a:t>
            </a:r>
            <a:r>
              <a:rPr lang="en-US" sz="2200" dirty="0" err="1">
                <a:solidFill>
                  <a:srgbClr val="70AD47">
                    <a:lumMod val="75000"/>
                  </a:srgbClr>
                </a:solidFill>
              </a:rPr>
              <a:t>Biodiversitätsperformance</a:t>
            </a:r>
            <a:r>
              <a:rPr lang="en-US" sz="2200" dirty="0">
                <a:solidFill>
                  <a:srgbClr val="70AD47">
                    <a:lumMod val="75000"/>
                  </a:srgbClr>
                </a:solidFill>
              </a:rPr>
              <a:t>? </a:t>
            </a:r>
            <a:r>
              <a:rPr lang="en-US" sz="2200" dirty="0" err="1">
                <a:solidFill>
                  <a:srgbClr val="70AD47">
                    <a:lumMod val="75000"/>
                  </a:srgbClr>
                </a:solidFill>
              </a:rPr>
              <a:t>Sollte</a:t>
            </a:r>
            <a:r>
              <a:rPr lang="en-US" sz="2200" dirty="0">
                <a:solidFill>
                  <a:srgbClr val="70AD47">
                    <a:lumMod val="75000"/>
                  </a:srgbClr>
                </a:solidFill>
              </a:rPr>
              <a:t> die </a:t>
            </a:r>
            <a:r>
              <a:rPr lang="en-US" sz="2200" dirty="0" err="1">
                <a:solidFill>
                  <a:srgbClr val="70AD47">
                    <a:lumMod val="75000"/>
                  </a:srgbClr>
                </a:solidFill>
              </a:rPr>
              <a:t>folgenden</a:t>
            </a:r>
            <a:r>
              <a:rPr lang="en-US" sz="2200" dirty="0">
                <a:solidFill>
                  <a:srgbClr val="70AD47">
                    <a:lumMod val="75000"/>
                  </a:srgbClr>
                </a:solidFill>
              </a:rPr>
              <a:t> </a:t>
            </a:r>
            <a:r>
              <a:rPr lang="en-US" sz="2200" dirty="0" err="1">
                <a:solidFill>
                  <a:srgbClr val="70AD47">
                    <a:lumMod val="75000"/>
                  </a:srgbClr>
                </a:solidFill>
              </a:rPr>
              <a:t>Aspekte</a:t>
            </a:r>
            <a:r>
              <a:rPr lang="en-US" sz="2200" dirty="0">
                <a:solidFill>
                  <a:srgbClr val="70AD47">
                    <a:lumMod val="75000"/>
                  </a:srgbClr>
                </a:solidFill>
              </a:rPr>
              <a:t> </a:t>
            </a:r>
            <a:r>
              <a:rPr lang="en-US" sz="2200" dirty="0" err="1">
                <a:solidFill>
                  <a:srgbClr val="70AD47">
                    <a:lumMod val="75000"/>
                  </a:srgbClr>
                </a:solidFill>
              </a:rPr>
              <a:t>berücksichtigen</a:t>
            </a:r>
            <a:r>
              <a:rPr lang="en-US" sz="2200" dirty="0" smtClean="0">
                <a:solidFill>
                  <a:srgbClr val="70AD47">
                    <a:lumMod val="75000"/>
                  </a:srgbClr>
                </a:solidFill>
              </a:rPr>
              <a:t>! </a:t>
            </a:r>
            <a:r>
              <a:rPr lang="en-US" sz="2200" dirty="0" smtClean="0">
                <a:solidFill>
                  <a:srgbClr val="70AD47">
                    <a:lumMod val="75000"/>
                  </a:srgbClr>
                </a:solidFill>
                <a:ea typeface="+mn-ea"/>
              </a:rPr>
              <a:t>-2-</a:t>
            </a:r>
            <a:endParaRPr lang="en-US" sz="2200" dirty="0">
              <a:solidFill>
                <a:srgbClr val="70AD47">
                  <a:lumMod val="75000"/>
                </a:srgbClr>
              </a:solidFill>
              <a:ea typeface="+mn-ea"/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22</a:t>
            </a:fld>
            <a:endParaRPr lang="de-DE" dirty="0"/>
          </a:p>
        </p:txBody>
      </p:sp>
      <p:sp>
        <p:nvSpPr>
          <p:cNvPr id="2" name="Textfeld 1"/>
          <p:cNvSpPr txBox="1"/>
          <p:nvPr/>
        </p:nvSpPr>
        <p:spPr>
          <a:xfrm>
            <a:off x="159840" y="1988840"/>
            <a:ext cx="8712968" cy="1754327"/>
          </a:xfrm>
          <a:prstGeom prst="rect">
            <a:avLst/>
          </a:prstGeom>
          <a:noFill/>
          <a:ln w="38100">
            <a:solidFill>
              <a:schemeClr val="accent3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de-DE" b="1" dirty="0" smtClean="0"/>
              <a:t>Invasive gebietsfremde Arten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Invasive gebietsfremde </a:t>
            </a:r>
            <a:r>
              <a:rPr lang="de-DE" dirty="0" smtClean="0"/>
              <a:t>Arten auf dem Betrieb werden identifiziert und der zuständigen Naturschutzbehörde oder Institution gemeldet</a:t>
            </a:r>
            <a:r>
              <a:rPr lang="en-US" dirty="0" smtClean="0"/>
              <a:t>.</a:t>
            </a:r>
            <a:endParaRPr lang="de-DE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 smtClean="0"/>
              <a:t>Bei</a:t>
            </a:r>
            <a:r>
              <a:rPr lang="en-US" dirty="0" smtClean="0"/>
              <a:t> </a:t>
            </a:r>
            <a:r>
              <a:rPr lang="en-US" dirty="0" err="1" smtClean="0"/>
              <a:t>Importwaren</a:t>
            </a:r>
            <a:r>
              <a:rPr lang="en-US" dirty="0" smtClean="0"/>
              <a:t> </a:t>
            </a:r>
            <a:r>
              <a:rPr lang="en-US" dirty="0" err="1" smtClean="0"/>
              <a:t>bzw</a:t>
            </a:r>
            <a:r>
              <a:rPr lang="en-US" dirty="0" smtClean="0"/>
              <a:t>. </a:t>
            </a:r>
            <a:r>
              <a:rPr lang="en-US" dirty="0" err="1" smtClean="0"/>
              <a:t>beim</a:t>
            </a:r>
            <a:r>
              <a:rPr lang="en-US" dirty="0" smtClean="0"/>
              <a:t> </a:t>
            </a:r>
            <a:r>
              <a:rPr lang="en-US" dirty="0" err="1" smtClean="0"/>
              <a:t>Abtransport</a:t>
            </a:r>
            <a:r>
              <a:rPr lang="en-US" dirty="0" smtClean="0"/>
              <a:t> von </a:t>
            </a:r>
            <a:r>
              <a:rPr lang="en-US" dirty="0" err="1" smtClean="0"/>
              <a:t>Waren</a:t>
            </a:r>
            <a:r>
              <a:rPr lang="en-US" dirty="0" smtClean="0"/>
              <a:t> von </a:t>
            </a:r>
            <a:r>
              <a:rPr lang="en-US" dirty="0" err="1" smtClean="0"/>
              <a:t>dem</a:t>
            </a:r>
            <a:r>
              <a:rPr lang="en-US" dirty="0" smtClean="0"/>
              <a:t> </a:t>
            </a:r>
            <a:r>
              <a:rPr lang="en-US" dirty="0" err="1" smtClean="0"/>
              <a:t>Betrieb</a:t>
            </a:r>
            <a:r>
              <a:rPr lang="en-US" dirty="0" smtClean="0"/>
              <a:t> </a:t>
            </a:r>
            <a:r>
              <a:rPr lang="en-US" dirty="0" err="1" smtClean="0"/>
              <a:t>stellt</a:t>
            </a:r>
            <a:r>
              <a:rPr lang="en-US" dirty="0" smtClean="0"/>
              <a:t> der </a:t>
            </a:r>
            <a:r>
              <a:rPr lang="en-US" dirty="0" err="1" smtClean="0"/>
              <a:t>Betriebsleiter</a:t>
            </a:r>
            <a:r>
              <a:rPr lang="en-US" dirty="0" smtClean="0"/>
              <a:t> </a:t>
            </a:r>
            <a:r>
              <a:rPr lang="en-US" dirty="0" err="1" smtClean="0"/>
              <a:t>durch</a:t>
            </a:r>
            <a:r>
              <a:rPr lang="en-US" dirty="0" smtClean="0"/>
              <a:t> </a:t>
            </a:r>
            <a:r>
              <a:rPr lang="en-US" dirty="0" err="1" smtClean="0"/>
              <a:t>eine</a:t>
            </a:r>
            <a:r>
              <a:rPr lang="en-US" dirty="0" smtClean="0"/>
              <a:t> </a:t>
            </a:r>
            <a:r>
              <a:rPr lang="en-US" dirty="0" err="1" smtClean="0"/>
              <a:t>Inspektion</a:t>
            </a:r>
            <a:r>
              <a:rPr lang="en-US" dirty="0" smtClean="0"/>
              <a:t> </a:t>
            </a:r>
            <a:r>
              <a:rPr lang="en-US" dirty="0" err="1" smtClean="0"/>
              <a:t>sicher</a:t>
            </a:r>
            <a:r>
              <a:rPr lang="en-US" dirty="0" smtClean="0"/>
              <a:t>, </a:t>
            </a:r>
            <a:r>
              <a:rPr lang="en-US" dirty="0" err="1" smtClean="0"/>
              <a:t>dass</a:t>
            </a:r>
            <a:r>
              <a:rPr lang="en-US" dirty="0" smtClean="0"/>
              <a:t> </a:t>
            </a:r>
            <a:r>
              <a:rPr lang="en-US" dirty="0" err="1" smtClean="0"/>
              <a:t>keine</a:t>
            </a:r>
            <a:r>
              <a:rPr lang="en-US" dirty="0" smtClean="0"/>
              <a:t> </a:t>
            </a:r>
            <a:r>
              <a:rPr lang="de-DE" dirty="0"/>
              <a:t>invasiven gebietsfremden </a:t>
            </a:r>
            <a:r>
              <a:rPr lang="de-DE" dirty="0" smtClean="0"/>
              <a:t>Arten in die Betriebsstätte eindringen oder sie verlassen </a:t>
            </a:r>
            <a:endParaRPr lang="de-DE" dirty="0"/>
          </a:p>
        </p:txBody>
      </p:sp>
      <p:sp>
        <p:nvSpPr>
          <p:cNvPr id="8" name="Textfeld 7"/>
          <p:cNvSpPr txBox="1"/>
          <p:nvPr/>
        </p:nvSpPr>
        <p:spPr>
          <a:xfrm>
            <a:off x="159840" y="3933056"/>
            <a:ext cx="8712968" cy="1200329"/>
          </a:xfrm>
          <a:prstGeom prst="rect">
            <a:avLst/>
          </a:prstGeom>
          <a:noFill/>
          <a:ln w="38100">
            <a:solidFill>
              <a:schemeClr val="accent3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de-DE" b="1" dirty="0" smtClean="0"/>
              <a:t>Sammlung von Wildpflanzen/Jagen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 err="1" smtClean="0"/>
              <a:t>Keine</a:t>
            </a:r>
            <a:r>
              <a:rPr lang="en-US" dirty="0" smtClean="0"/>
              <a:t> </a:t>
            </a:r>
            <a:r>
              <a:rPr lang="en-US" dirty="0" err="1" smtClean="0"/>
              <a:t>Jagd</a:t>
            </a:r>
            <a:r>
              <a:rPr lang="en-US" dirty="0" smtClean="0"/>
              <a:t>, </a:t>
            </a:r>
            <a:r>
              <a:rPr lang="en-US" dirty="0" err="1" smtClean="0"/>
              <a:t>Fischen</a:t>
            </a:r>
            <a:r>
              <a:rPr lang="en-US" dirty="0" smtClean="0"/>
              <a:t>, </a:t>
            </a:r>
            <a:r>
              <a:rPr lang="en-US" dirty="0" err="1" smtClean="0"/>
              <a:t>oder</a:t>
            </a:r>
            <a:r>
              <a:rPr lang="en-US" dirty="0" smtClean="0"/>
              <a:t> </a:t>
            </a:r>
            <a:r>
              <a:rPr lang="en-US" dirty="0" err="1" smtClean="0"/>
              <a:t>Sammeln</a:t>
            </a:r>
            <a:r>
              <a:rPr lang="en-US" dirty="0" smtClean="0"/>
              <a:t> von </a:t>
            </a:r>
            <a:r>
              <a:rPr lang="en-US" dirty="0" err="1" smtClean="0"/>
              <a:t>geschützten</a:t>
            </a:r>
            <a:r>
              <a:rPr lang="en-US" dirty="0" smtClean="0"/>
              <a:t> </a:t>
            </a:r>
            <a:r>
              <a:rPr lang="en-US" dirty="0" err="1" smtClean="0"/>
              <a:t>oder</a:t>
            </a:r>
            <a:r>
              <a:rPr lang="en-US" dirty="0" smtClean="0"/>
              <a:t> </a:t>
            </a:r>
            <a:r>
              <a:rPr lang="en-US" dirty="0" err="1" smtClean="0"/>
              <a:t>gefährdeten</a:t>
            </a:r>
            <a:r>
              <a:rPr lang="en-US" dirty="0" smtClean="0"/>
              <a:t> </a:t>
            </a:r>
            <a:r>
              <a:rPr lang="en-US" dirty="0" err="1" smtClean="0"/>
              <a:t>Arten</a:t>
            </a:r>
            <a:r>
              <a:rPr lang="en-US" dirty="0" smtClean="0"/>
              <a:t>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de-DE" dirty="0"/>
              <a:t>Wildsammlungen </a:t>
            </a:r>
            <a:r>
              <a:rPr lang="de-DE" dirty="0" smtClean="0"/>
              <a:t>erfolgen nach </a:t>
            </a:r>
            <a:r>
              <a:rPr lang="de-DE" dirty="0"/>
              <a:t>den Vorgaben des Fair Wild Standard oder dem Standard der UEBT (Union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Ethical</a:t>
            </a:r>
            <a:r>
              <a:rPr lang="de-DE" dirty="0"/>
              <a:t> </a:t>
            </a:r>
            <a:r>
              <a:rPr lang="de-DE" dirty="0" err="1" smtClean="0"/>
              <a:t>Biotrade</a:t>
            </a:r>
            <a:r>
              <a:rPr lang="de-DE" dirty="0"/>
              <a:t>)</a:t>
            </a:r>
            <a:endParaRPr lang="de-DE" b="1" dirty="0"/>
          </a:p>
        </p:txBody>
      </p:sp>
    </p:spTree>
    <p:extLst>
      <p:ext uri="{BB962C8B-B14F-4D97-AF65-F5344CB8AC3E}">
        <p14:creationId xmlns:p14="http://schemas.microsoft.com/office/powerpoint/2010/main" val="33680369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0" y="111770"/>
            <a:ext cx="7308304" cy="724942"/>
          </a:xfrm>
          <a:solidFill>
            <a:srgbClr val="FFFFFF"/>
          </a:solidFill>
        </p:spPr>
        <p:txBody>
          <a:bodyPr>
            <a:noAutofit/>
          </a:bodyPr>
          <a:lstStyle/>
          <a:p>
            <a:pPr lvl="0">
              <a:spcBef>
                <a:spcPts val="0"/>
              </a:spcBef>
            </a:pPr>
            <a:r>
              <a:rPr lang="en-US" sz="2200" dirty="0" err="1">
                <a:solidFill>
                  <a:srgbClr val="70AD47">
                    <a:lumMod val="75000"/>
                  </a:srgbClr>
                </a:solidFill>
              </a:rPr>
              <a:t>Ein</a:t>
            </a:r>
            <a:r>
              <a:rPr lang="en-US" sz="2200" dirty="0">
                <a:solidFill>
                  <a:srgbClr val="70AD47">
                    <a:lumMod val="75000"/>
                  </a:srgbClr>
                </a:solidFill>
              </a:rPr>
              <a:t> Standard </a:t>
            </a:r>
            <a:r>
              <a:rPr lang="en-US" sz="2200" dirty="0" err="1">
                <a:solidFill>
                  <a:srgbClr val="70AD47">
                    <a:lumMod val="75000"/>
                  </a:srgbClr>
                </a:solidFill>
              </a:rPr>
              <a:t>mit</a:t>
            </a:r>
            <a:r>
              <a:rPr lang="en-US" sz="2200" dirty="0">
                <a:solidFill>
                  <a:srgbClr val="70AD47">
                    <a:lumMod val="75000"/>
                  </a:srgbClr>
                </a:solidFill>
              </a:rPr>
              <a:t> </a:t>
            </a:r>
            <a:r>
              <a:rPr lang="en-US" sz="2200" dirty="0" err="1">
                <a:solidFill>
                  <a:srgbClr val="70AD47">
                    <a:lumMod val="75000"/>
                  </a:srgbClr>
                </a:solidFill>
              </a:rPr>
              <a:t>guter</a:t>
            </a:r>
            <a:r>
              <a:rPr lang="en-US" sz="2200" dirty="0">
                <a:solidFill>
                  <a:srgbClr val="70AD47">
                    <a:lumMod val="75000"/>
                  </a:srgbClr>
                </a:solidFill>
              </a:rPr>
              <a:t> </a:t>
            </a:r>
            <a:r>
              <a:rPr lang="en-US" sz="2200" dirty="0" err="1">
                <a:solidFill>
                  <a:srgbClr val="70AD47">
                    <a:lumMod val="75000"/>
                  </a:srgbClr>
                </a:solidFill>
              </a:rPr>
              <a:t>Biodiversitätsperformance</a:t>
            </a:r>
            <a:r>
              <a:rPr lang="en-US" sz="2200" dirty="0">
                <a:solidFill>
                  <a:srgbClr val="70AD47">
                    <a:lumMod val="75000"/>
                  </a:srgbClr>
                </a:solidFill>
              </a:rPr>
              <a:t>? </a:t>
            </a:r>
            <a:r>
              <a:rPr lang="en-US" sz="2200" dirty="0" err="1">
                <a:solidFill>
                  <a:srgbClr val="70AD47">
                    <a:lumMod val="75000"/>
                  </a:srgbClr>
                </a:solidFill>
              </a:rPr>
              <a:t>Sollte</a:t>
            </a:r>
            <a:r>
              <a:rPr lang="en-US" sz="2200" dirty="0">
                <a:solidFill>
                  <a:srgbClr val="70AD47">
                    <a:lumMod val="75000"/>
                  </a:srgbClr>
                </a:solidFill>
              </a:rPr>
              <a:t> die </a:t>
            </a:r>
            <a:r>
              <a:rPr lang="en-US" sz="2200" dirty="0" err="1">
                <a:solidFill>
                  <a:srgbClr val="70AD47">
                    <a:lumMod val="75000"/>
                  </a:srgbClr>
                </a:solidFill>
              </a:rPr>
              <a:t>folgenden</a:t>
            </a:r>
            <a:r>
              <a:rPr lang="en-US" sz="2200" dirty="0">
                <a:solidFill>
                  <a:srgbClr val="70AD47">
                    <a:lumMod val="75000"/>
                  </a:srgbClr>
                </a:solidFill>
              </a:rPr>
              <a:t> </a:t>
            </a:r>
            <a:r>
              <a:rPr lang="en-US" sz="2200" dirty="0" err="1">
                <a:solidFill>
                  <a:srgbClr val="70AD47">
                    <a:lumMod val="75000"/>
                  </a:srgbClr>
                </a:solidFill>
              </a:rPr>
              <a:t>Aspekte</a:t>
            </a:r>
            <a:r>
              <a:rPr lang="en-US" sz="2200" dirty="0">
                <a:solidFill>
                  <a:srgbClr val="70AD47">
                    <a:lumMod val="75000"/>
                  </a:srgbClr>
                </a:solidFill>
              </a:rPr>
              <a:t> </a:t>
            </a:r>
            <a:r>
              <a:rPr lang="en-US" sz="2200" dirty="0" err="1">
                <a:solidFill>
                  <a:srgbClr val="70AD47">
                    <a:lumMod val="75000"/>
                  </a:srgbClr>
                </a:solidFill>
              </a:rPr>
              <a:t>berücksichtigen</a:t>
            </a:r>
            <a:r>
              <a:rPr lang="en-US" sz="2200" dirty="0" smtClean="0">
                <a:solidFill>
                  <a:srgbClr val="70AD47">
                    <a:lumMod val="75000"/>
                  </a:srgbClr>
                </a:solidFill>
              </a:rPr>
              <a:t>!</a:t>
            </a:r>
            <a:r>
              <a:rPr lang="en-US" sz="2200" dirty="0">
                <a:solidFill>
                  <a:srgbClr val="70AD47">
                    <a:lumMod val="75000"/>
                  </a:srgbClr>
                </a:solidFill>
                <a:ea typeface="+mn-ea"/>
              </a:rPr>
              <a:t> </a:t>
            </a:r>
            <a:r>
              <a:rPr lang="en-US" sz="2200" dirty="0" smtClean="0">
                <a:solidFill>
                  <a:srgbClr val="70AD47">
                    <a:lumMod val="75000"/>
                  </a:srgbClr>
                </a:solidFill>
                <a:ea typeface="+mn-ea"/>
              </a:rPr>
              <a:t>-3-</a:t>
            </a:r>
            <a:endParaRPr lang="en-US" sz="2200" dirty="0">
              <a:solidFill>
                <a:srgbClr val="70AD47">
                  <a:lumMod val="75000"/>
                </a:srgbClr>
              </a:solidFill>
              <a:ea typeface="+mn-ea"/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23</a:t>
            </a:fld>
            <a:endParaRPr lang="de-DE" dirty="0"/>
          </a:p>
        </p:txBody>
      </p:sp>
      <p:sp>
        <p:nvSpPr>
          <p:cNvPr id="2" name="Textfeld 1"/>
          <p:cNvSpPr txBox="1"/>
          <p:nvPr/>
        </p:nvSpPr>
        <p:spPr>
          <a:xfrm>
            <a:off x="179512" y="1412776"/>
            <a:ext cx="8712968" cy="3970318"/>
          </a:xfrm>
          <a:prstGeom prst="rect">
            <a:avLst/>
          </a:prstGeom>
          <a:noFill/>
          <a:ln w="38100">
            <a:solidFill>
              <a:schemeClr val="accent3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de-DE" b="1" dirty="0" smtClean="0"/>
              <a:t>Bodenbewirtschaftung</a:t>
            </a:r>
          </a:p>
          <a:p>
            <a:endParaRPr lang="de-DE" b="1" dirty="0" smtClean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 err="1" smtClean="0"/>
              <a:t>Auswirkungen</a:t>
            </a:r>
            <a:r>
              <a:rPr lang="en-US" dirty="0" smtClean="0"/>
              <a:t> von Wind- und </a:t>
            </a:r>
            <a:r>
              <a:rPr lang="en-US" dirty="0" err="1" smtClean="0"/>
              <a:t>Wassererosion</a:t>
            </a:r>
            <a:r>
              <a:rPr lang="en-US" dirty="0" smtClean="0"/>
              <a:t> </a:t>
            </a:r>
            <a:r>
              <a:rPr lang="en-US" dirty="0" err="1" smtClean="0"/>
              <a:t>werden</a:t>
            </a:r>
            <a:r>
              <a:rPr lang="en-US" dirty="0" smtClean="0"/>
              <a:t> </a:t>
            </a:r>
            <a:r>
              <a:rPr lang="en-US" dirty="0" err="1" smtClean="0"/>
              <a:t>minimiert</a:t>
            </a:r>
            <a:r>
              <a:rPr lang="en-US" dirty="0" smtClean="0"/>
              <a:t> und </a:t>
            </a:r>
            <a:r>
              <a:rPr lang="en-US" dirty="0" err="1" smtClean="0"/>
              <a:t>Maßnahmen</a:t>
            </a:r>
            <a:r>
              <a:rPr lang="en-US" dirty="0" smtClean="0"/>
              <a:t> </a:t>
            </a:r>
            <a:r>
              <a:rPr lang="en-US" dirty="0" err="1" smtClean="0"/>
              <a:t>zur</a:t>
            </a:r>
            <a:r>
              <a:rPr lang="en-US" dirty="0" smtClean="0"/>
              <a:t> </a:t>
            </a:r>
            <a:r>
              <a:rPr lang="en-US" dirty="0" err="1" smtClean="0"/>
              <a:t>Gegenregulierung</a:t>
            </a:r>
            <a:r>
              <a:rPr lang="en-US" dirty="0" smtClean="0"/>
              <a:t> </a:t>
            </a:r>
            <a:r>
              <a:rPr lang="en-US" dirty="0" err="1" smtClean="0"/>
              <a:t>werden</a:t>
            </a:r>
            <a:r>
              <a:rPr lang="en-US" dirty="0" smtClean="0"/>
              <a:t> </a:t>
            </a:r>
            <a:r>
              <a:rPr lang="en-US" dirty="0" err="1" smtClean="0"/>
              <a:t>verlangt</a:t>
            </a:r>
            <a:endParaRPr lang="de-DE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 err="1" smtClean="0"/>
              <a:t>Bodenanalysen</a:t>
            </a:r>
            <a:r>
              <a:rPr lang="en-US" dirty="0" smtClean="0"/>
              <a:t> (</a:t>
            </a:r>
            <a:r>
              <a:rPr lang="en-US" dirty="0" err="1" smtClean="0"/>
              <a:t>inklusive</a:t>
            </a:r>
            <a:r>
              <a:rPr lang="en-US" dirty="0" smtClean="0"/>
              <a:t> </a:t>
            </a:r>
            <a:r>
              <a:rPr lang="en-US" dirty="0" err="1" smtClean="0"/>
              <a:t>organischer</a:t>
            </a:r>
            <a:r>
              <a:rPr lang="en-US" dirty="0" smtClean="0"/>
              <a:t> </a:t>
            </a:r>
            <a:r>
              <a:rPr lang="en-US" dirty="0" err="1" smtClean="0"/>
              <a:t>Bodenstoffe</a:t>
            </a:r>
            <a:r>
              <a:rPr lang="en-US" dirty="0" smtClean="0"/>
              <a:t>) </a:t>
            </a:r>
            <a:r>
              <a:rPr lang="en-US" dirty="0" err="1" smtClean="0"/>
              <a:t>werden</a:t>
            </a:r>
            <a:r>
              <a:rPr lang="en-US" dirty="0" smtClean="0"/>
              <a:t> </a:t>
            </a:r>
            <a:r>
              <a:rPr lang="en-US" dirty="0" err="1" smtClean="0"/>
              <a:t>regelmäßig</a:t>
            </a:r>
            <a:r>
              <a:rPr lang="en-US" dirty="0" smtClean="0"/>
              <a:t> </a:t>
            </a:r>
            <a:r>
              <a:rPr lang="en-US" dirty="0" err="1" smtClean="0"/>
              <a:t>durchgeführt</a:t>
            </a:r>
            <a:endParaRPr lang="de-DE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 err="1" smtClean="0"/>
              <a:t>Eine</a:t>
            </a:r>
            <a:r>
              <a:rPr lang="en-US" dirty="0" smtClean="0"/>
              <a:t> </a:t>
            </a:r>
            <a:r>
              <a:rPr lang="en-US" dirty="0" err="1" smtClean="0"/>
              <a:t>Bodenbedeckung</a:t>
            </a:r>
            <a:r>
              <a:rPr lang="en-US" dirty="0" smtClean="0"/>
              <a:t> </a:t>
            </a:r>
            <a:r>
              <a:rPr lang="en-US" dirty="0" err="1" smtClean="0"/>
              <a:t>ist</a:t>
            </a:r>
            <a:r>
              <a:rPr lang="en-US" dirty="0" smtClean="0"/>
              <a:t> </a:t>
            </a:r>
            <a:r>
              <a:rPr lang="en-US" dirty="0" err="1" smtClean="0"/>
              <a:t>für</a:t>
            </a:r>
            <a:r>
              <a:rPr lang="en-US" dirty="0" smtClean="0"/>
              <a:t> die </a:t>
            </a:r>
            <a:r>
              <a:rPr lang="en-US" dirty="0" err="1" smtClean="0"/>
              <a:t>meiste</a:t>
            </a:r>
            <a:r>
              <a:rPr lang="en-US" dirty="0" smtClean="0"/>
              <a:t> </a:t>
            </a:r>
            <a:r>
              <a:rPr lang="en-US" dirty="0" err="1" smtClean="0"/>
              <a:t>Zeit</a:t>
            </a:r>
            <a:r>
              <a:rPr lang="en-US" dirty="0" smtClean="0"/>
              <a:t> des </a:t>
            </a:r>
            <a:r>
              <a:rPr lang="en-US" dirty="0" err="1" smtClean="0"/>
              <a:t>Jahres</a:t>
            </a:r>
            <a:r>
              <a:rPr lang="en-US" dirty="0" smtClean="0"/>
              <a:t> </a:t>
            </a:r>
            <a:r>
              <a:rPr lang="en-US" dirty="0" err="1" smtClean="0"/>
              <a:t>gewährleistet</a:t>
            </a:r>
            <a:r>
              <a:rPr lang="en-US" dirty="0" smtClean="0"/>
              <a:t>, </a:t>
            </a:r>
            <a:r>
              <a:rPr lang="en-US" dirty="0" err="1" smtClean="0"/>
              <a:t>zumindest</a:t>
            </a:r>
            <a:r>
              <a:rPr lang="en-US" dirty="0" smtClean="0"/>
              <a:t> </a:t>
            </a:r>
            <a:r>
              <a:rPr lang="en-US" dirty="0" err="1" smtClean="0"/>
              <a:t>jedoch</a:t>
            </a:r>
            <a:r>
              <a:rPr lang="en-US" dirty="0" smtClean="0"/>
              <a:t> </a:t>
            </a:r>
            <a:r>
              <a:rPr lang="en-US" dirty="0" err="1" smtClean="0"/>
              <a:t>während</a:t>
            </a:r>
            <a:r>
              <a:rPr lang="en-US" dirty="0" smtClean="0"/>
              <a:t> </a:t>
            </a:r>
            <a:r>
              <a:rPr lang="en-US" dirty="0" err="1" smtClean="0"/>
              <a:t>kritischer</a:t>
            </a:r>
            <a:r>
              <a:rPr lang="en-US" dirty="0" smtClean="0"/>
              <a:t> </a:t>
            </a:r>
            <a:r>
              <a:rPr lang="en-US" dirty="0" err="1" smtClean="0"/>
              <a:t>Wetterperioden</a:t>
            </a:r>
            <a:r>
              <a:rPr lang="en-US" dirty="0" smtClean="0"/>
              <a:t> (</a:t>
            </a:r>
            <a:r>
              <a:rPr lang="en-US" dirty="0" err="1" smtClean="0"/>
              <a:t>z.B</a:t>
            </a:r>
            <a:r>
              <a:rPr lang="en-US" dirty="0" smtClean="0"/>
              <a:t>. </a:t>
            </a:r>
            <a:r>
              <a:rPr lang="en-US" dirty="0" err="1" smtClean="0"/>
              <a:t>Regensaison</a:t>
            </a:r>
            <a:r>
              <a:rPr lang="en-US" dirty="0" smtClean="0"/>
              <a:t>)</a:t>
            </a:r>
            <a:endParaRPr lang="de-DE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 smtClean="0"/>
              <a:t>Das </a:t>
            </a:r>
            <a:r>
              <a:rPr lang="en-US" dirty="0" err="1" smtClean="0"/>
              <a:t>Thema</a:t>
            </a:r>
            <a:r>
              <a:rPr lang="en-US" dirty="0" smtClean="0"/>
              <a:t> </a:t>
            </a:r>
            <a:r>
              <a:rPr lang="en-US" dirty="0" err="1" smtClean="0"/>
              <a:t>Fruchtfolgen</a:t>
            </a:r>
            <a:r>
              <a:rPr lang="en-US" dirty="0" smtClean="0"/>
              <a:t> </a:t>
            </a:r>
            <a:r>
              <a:rPr lang="en-US" dirty="0" err="1" smtClean="0"/>
              <a:t>wird</a:t>
            </a:r>
            <a:r>
              <a:rPr lang="en-US" dirty="0" smtClean="0"/>
              <a:t> </a:t>
            </a:r>
            <a:r>
              <a:rPr lang="en-US" dirty="0" err="1" smtClean="0"/>
              <a:t>thematisiert</a:t>
            </a:r>
            <a:r>
              <a:rPr lang="en-US" dirty="0" smtClean="0"/>
              <a:t> (</a:t>
            </a:r>
            <a:r>
              <a:rPr lang="en-US" dirty="0" err="1"/>
              <a:t>z</a:t>
            </a:r>
            <a:r>
              <a:rPr lang="en-US" dirty="0" err="1" smtClean="0"/>
              <a:t>.B</a:t>
            </a:r>
            <a:r>
              <a:rPr lang="en-US" dirty="0" smtClean="0"/>
              <a:t>. </a:t>
            </a:r>
            <a:r>
              <a:rPr lang="de-DE" dirty="0"/>
              <a:t>Auf der Ackerfläche des Betriebes werden jährlich mindestens drei verschiedene Hauptfruchtarten </a:t>
            </a:r>
            <a:r>
              <a:rPr lang="de-DE" dirty="0" smtClean="0"/>
              <a:t>angebaut</a:t>
            </a:r>
            <a:r>
              <a:rPr lang="en-US" dirty="0" smtClean="0"/>
              <a:t>; </a:t>
            </a:r>
            <a:r>
              <a:rPr lang="de-DE" dirty="0"/>
              <a:t>v</a:t>
            </a:r>
            <a:r>
              <a:rPr lang="de-DE" dirty="0" smtClean="0"/>
              <a:t>erbindliche </a:t>
            </a:r>
            <a:r>
              <a:rPr lang="de-DE" dirty="0"/>
              <a:t>Durchführung einer mindestens vierjährigen Fruchtfolge auf der gleichen </a:t>
            </a:r>
            <a:r>
              <a:rPr lang="de-DE" dirty="0" smtClean="0"/>
              <a:t>Parzelle</a:t>
            </a:r>
            <a:r>
              <a:rPr lang="en-US" dirty="0" smtClean="0"/>
              <a:t>)</a:t>
            </a:r>
            <a:endParaRPr lang="de-DE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 err="1" smtClean="0"/>
              <a:t>Viehbesatzdichten</a:t>
            </a:r>
            <a:r>
              <a:rPr lang="en-US" dirty="0" smtClean="0"/>
              <a:t> </a:t>
            </a:r>
            <a:r>
              <a:rPr lang="en-US" dirty="0" err="1" smtClean="0"/>
              <a:t>werden</a:t>
            </a:r>
            <a:r>
              <a:rPr lang="en-US" dirty="0" smtClean="0"/>
              <a:t> </a:t>
            </a:r>
            <a:r>
              <a:rPr lang="en-US" dirty="0" err="1" smtClean="0"/>
              <a:t>definiert</a:t>
            </a:r>
            <a:r>
              <a:rPr lang="en-US" dirty="0" smtClean="0"/>
              <a:t> und </a:t>
            </a:r>
            <a:r>
              <a:rPr lang="en-US" dirty="0" err="1" smtClean="0"/>
              <a:t>werden</a:t>
            </a:r>
            <a:r>
              <a:rPr lang="en-US" dirty="0" smtClean="0"/>
              <a:t> auf </a:t>
            </a:r>
            <a:r>
              <a:rPr lang="en-US" dirty="0" err="1" smtClean="0"/>
              <a:t>einem</a:t>
            </a:r>
            <a:r>
              <a:rPr lang="en-US" dirty="0" smtClean="0"/>
              <a:t> </a:t>
            </a:r>
            <a:r>
              <a:rPr lang="en-US" dirty="0" err="1" smtClean="0"/>
              <a:t>verträglichem</a:t>
            </a:r>
            <a:r>
              <a:rPr lang="en-US" dirty="0" smtClean="0"/>
              <a:t> </a:t>
            </a:r>
            <a:r>
              <a:rPr lang="en-US" dirty="0" err="1" smtClean="0"/>
              <a:t>Niveau</a:t>
            </a:r>
            <a:r>
              <a:rPr lang="en-US" dirty="0" smtClean="0"/>
              <a:t> </a:t>
            </a:r>
            <a:r>
              <a:rPr lang="en-US" dirty="0" err="1" smtClean="0"/>
              <a:t>gehalten</a:t>
            </a:r>
            <a:r>
              <a:rPr lang="en-US" dirty="0" smtClean="0"/>
              <a:t> (in </a:t>
            </a:r>
            <a:r>
              <a:rPr lang="en-US" dirty="0" err="1" smtClean="0"/>
              <a:t>Großvieheinheiten</a:t>
            </a:r>
            <a:r>
              <a:rPr lang="en-US" dirty="0" smtClean="0"/>
              <a:t>/ha)</a:t>
            </a:r>
            <a:endParaRPr lang="de-DE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 smtClean="0"/>
              <a:t>Futtermittelautonomie</a:t>
            </a:r>
            <a:r>
              <a:rPr lang="en-US" dirty="0" smtClean="0"/>
              <a:t> </a:t>
            </a:r>
            <a:r>
              <a:rPr lang="en-US" dirty="0" err="1" smtClean="0"/>
              <a:t>wird</a:t>
            </a:r>
            <a:r>
              <a:rPr lang="en-US" dirty="0" smtClean="0"/>
              <a:t> </a:t>
            </a:r>
            <a:r>
              <a:rPr lang="en-US" dirty="0" err="1" smtClean="0"/>
              <a:t>zu</a:t>
            </a:r>
            <a:r>
              <a:rPr lang="en-US" dirty="0" smtClean="0"/>
              <a:t> </a:t>
            </a:r>
            <a:r>
              <a:rPr lang="en-US" dirty="0" err="1" smtClean="0"/>
              <a:t>mindestens</a:t>
            </a:r>
            <a:r>
              <a:rPr lang="en-US" dirty="0" smtClean="0"/>
              <a:t> 50 % </a:t>
            </a:r>
            <a:r>
              <a:rPr lang="en-US" dirty="0" err="1" smtClean="0"/>
              <a:t>gewährleistet</a:t>
            </a:r>
            <a:r>
              <a:rPr lang="en-US" dirty="0" smtClean="0"/>
              <a:t> und </a:t>
            </a:r>
            <a:r>
              <a:rPr lang="en-US" dirty="0" err="1" smtClean="0"/>
              <a:t>hauptsächlich</a:t>
            </a:r>
            <a:r>
              <a:rPr lang="en-US" dirty="0" smtClean="0"/>
              <a:t> </a:t>
            </a:r>
            <a:r>
              <a:rPr lang="en-US" dirty="0" err="1" smtClean="0"/>
              <a:t>durch</a:t>
            </a:r>
            <a:r>
              <a:rPr lang="en-US" dirty="0" smtClean="0"/>
              <a:t> </a:t>
            </a:r>
            <a:r>
              <a:rPr lang="en-US" dirty="0" err="1" smtClean="0"/>
              <a:t>Weidegang</a:t>
            </a:r>
            <a:r>
              <a:rPr lang="en-US" dirty="0" smtClean="0"/>
              <a:t> </a:t>
            </a:r>
            <a:r>
              <a:rPr lang="en-US" dirty="0" err="1" smtClean="0"/>
              <a:t>realisiert</a:t>
            </a:r>
            <a:endParaRPr lang="de-DE" dirty="0"/>
          </a:p>
        </p:txBody>
      </p:sp>
      <p:sp>
        <p:nvSpPr>
          <p:cNvPr id="6" name="Textfeld 5"/>
          <p:cNvSpPr txBox="1"/>
          <p:nvPr/>
        </p:nvSpPr>
        <p:spPr>
          <a:xfrm>
            <a:off x="179512" y="5553371"/>
            <a:ext cx="8712968" cy="646331"/>
          </a:xfrm>
          <a:prstGeom prst="rect">
            <a:avLst/>
          </a:prstGeom>
          <a:noFill/>
          <a:ln w="38100">
            <a:solidFill>
              <a:schemeClr val="accent3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de-DE" b="1" dirty="0" smtClean="0"/>
              <a:t>Genetisch Veränderte Organismen (GVO)</a:t>
            </a:r>
          </a:p>
          <a:p>
            <a:r>
              <a:rPr lang="en-US" dirty="0" smtClean="0"/>
              <a:t>Die </a:t>
            </a:r>
            <a:r>
              <a:rPr lang="en-US" dirty="0" err="1" smtClean="0"/>
              <a:t>Nutzung</a:t>
            </a:r>
            <a:r>
              <a:rPr lang="en-US" dirty="0" smtClean="0"/>
              <a:t> von GVO </a:t>
            </a:r>
            <a:r>
              <a:rPr lang="en-US" dirty="0" err="1" smtClean="0"/>
              <a:t>sollte</a:t>
            </a:r>
            <a:r>
              <a:rPr lang="en-US" dirty="0" smtClean="0"/>
              <a:t> </a:t>
            </a:r>
            <a:r>
              <a:rPr lang="en-US" dirty="0" err="1" smtClean="0"/>
              <a:t>untersagt</a:t>
            </a:r>
            <a:r>
              <a:rPr lang="en-US" dirty="0" smtClean="0"/>
              <a:t> </a:t>
            </a:r>
            <a:r>
              <a:rPr lang="en-US" dirty="0" err="1" smtClean="0"/>
              <a:t>werden</a:t>
            </a:r>
            <a:endParaRPr lang="de-DE" b="1" dirty="0" smtClean="0"/>
          </a:p>
        </p:txBody>
      </p:sp>
    </p:spTree>
    <p:extLst>
      <p:ext uri="{BB962C8B-B14F-4D97-AF65-F5344CB8AC3E}">
        <p14:creationId xmlns:p14="http://schemas.microsoft.com/office/powerpoint/2010/main" val="28515821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0" y="111770"/>
            <a:ext cx="7308304" cy="724942"/>
          </a:xfrm>
          <a:solidFill>
            <a:srgbClr val="FFFFFF"/>
          </a:solidFill>
        </p:spPr>
        <p:txBody>
          <a:bodyPr>
            <a:noAutofit/>
          </a:bodyPr>
          <a:lstStyle/>
          <a:p>
            <a:pPr lvl="0">
              <a:spcBef>
                <a:spcPts val="0"/>
              </a:spcBef>
            </a:pPr>
            <a:r>
              <a:rPr lang="en-US" sz="2200" dirty="0" err="1">
                <a:solidFill>
                  <a:srgbClr val="70AD47">
                    <a:lumMod val="75000"/>
                  </a:srgbClr>
                </a:solidFill>
              </a:rPr>
              <a:t>Ein</a:t>
            </a:r>
            <a:r>
              <a:rPr lang="en-US" sz="2200" dirty="0">
                <a:solidFill>
                  <a:srgbClr val="70AD47">
                    <a:lumMod val="75000"/>
                  </a:srgbClr>
                </a:solidFill>
              </a:rPr>
              <a:t> Standard </a:t>
            </a:r>
            <a:r>
              <a:rPr lang="en-US" sz="2200" dirty="0" err="1">
                <a:solidFill>
                  <a:srgbClr val="70AD47">
                    <a:lumMod val="75000"/>
                  </a:srgbClr>
                </a:solidFill>
              </a:rPr>
              <a:t>mit</a:t>
            </a:r>
            <a:r>
              <a:rPr lang="en-US" sz="2200" dirty="0">
                <a:solidFill>
                  <a:srgbClr val="70AD47">
                    <a:lumMod val="75000"/>
                  </a:srgbClr>
                </a:solidFill>
              </a:rPr>
              <a:t> </a:t>
            </a:r>
            <a:r>
              <a:rPr lang="en-US" sz="2200" dirty="0" err="1">
                <a:solidFill>
                  <a:srgbClr val="70AD47">
                    <a:lumMod val="75000"/>
                  </a:srgbClr>
                </a:solidFill>
              </a:rPr>
              <a:t>guter</a:t>
            </a:r>
            <a:r>
              <a:rPr lang="en-US" sz="2200" dirty="0">
                <a:solidFill>
                  <a:srgbClr val="70AD47">
                    <a:lumMod val="75000"/>
                  </a:srgbClr>
                </a:solidFill>
              </a:rPr>
              <a:t> </a:t>
            </a:r>
            <a:r>
              <a:rPr lang="en-US" sz="2200" dirty="0" err="1">
                <a:solidFill>
                  <a:srgbClr val="70AD47">
                    <a:lumMod val="75000"/>
                  </a:srgbClr>
                </a:solidFill>
              </a:rPr>
              <a:t>Biodiversitätsperformance</a:t>
            </a:r>
            <a:r>
              <a:rPr lang="en-US" sz="2200" dirty="0">
                <a:solidFill>
                  <a:srgbClr val="70AD47">
                    <a:lumMod val="75000"/>
                  </a:srgbClr>
                </a:solidFill>
              </a:rPr>
              <a:t>? </a:t>
            </a:r>
            <a:r>
              <a:rPr lang="en-US" sz="2200" dirty="0" err="1">
                <a:solidFill>
                  <a:srgbClr val="70AD47">
                    <a:lumMod val="75000"/>
                  </a:srgbClr>
                </a:solidFill>
              </a:rPr>
              <a:t>Sollte</a:t>
            </a:r>
            <a:r>
              <a:rPr lang="en-US" sz="2200" dirty="0">
                <a:solidFill>
                  <a:srgbClr val="70AD47">
                    <a:lumMod val="75000"/>
                  </a:srgbClr>
                </a:solidFill>
              </a:rPr>
              <a:t> die </a:t>
            </a:r>
            <a:r>
              <a:rPr lang="en-US" sz="2200" dirty="0" err="1">
                <a:solidFill>
                  <a:srgbClr val="70AD47">
                    <a:lumMod val="75000"/>
                  </a:srgbClr>
                </a:solidFill>
              </a:rPr>
              <a:t>folgenden</a:t>
            </a:r>
            <a:r>
              <a:rPr lang="en-US" sz="2200" dirty="0">
                <a:solidFill>
                  <a:srgbClr val="70AD47">
                    <a:lumMod val="75000"/>
                  </a:srgbClr>
                </a:solidFill>
              </a:rPr>
              <a:t> </a:t>
            </a:r>
            <a:r>
              <a:rPr lang="en-US" sz="2200" dirty="0" err="1">
                <a:solidFill>
                  <a:srgbClr val="70AD47">
                    <a:lumMod val="75000"/>
                  </a:srgbClr>
                </a:solidFill>
              </a:rPr>
              <a:t>Aspekte</a:t>
            </a:r>
            <a:r>
              <a:rPr lang="en-US" sz="2200" dirty="0">
                <a:solidFill>
                  <a:srgbClr val="70AD47">
                    <a:lumMod val="75000"/>
                  </a:srgbClr>
                </a:solidFill>
              </a:rPr>
              <a:t> </a:t>
            </a:r>
            <a:r>
              <a:rPr lang="en-US" sz="2200" dirty="0" err="1">
                <a:solidFill>
                  <a:srgbClr val="70AD47">
                    <a:lumMod val="75000"/>
                  </a:srgbClr>
                </a:solidFill>
              </a:rPr>
              <a:t>berücksichtigen</a:t>
            </a:r>
            <a:r>
              <a:rPr lang="en-US" sz="2200" dirty="0" smtClean="0">
                <a:solidFill>
                  <a:srgbClr val="70AD47">
                    <a:lumMod val="75000"/>
                  </a:srgbClr>
                </a:solidFill>
              </a:rPr>
              <a:t>!</a:t>
            </a:r>
            <a:r>
              <a:rPr lang="en-US" sz="2200" dirty="0" smtClean="0">
                <a:solidFill>
                  <a:srgbClr val="70AD47">
                    <a:lumMod val="75000"/>
                  </a:srgbClr>
                </a:solidFill>
                <a:ea typeface="+mn-ea"/>
              </a:rPr>
              <a:t> -4-</a:t>
            </a:r>
            <a:endParaRPr lang="en-US" sz="2200" dirty="0">
              <a:solidFill>
                <a:srgbClr val="70AD47">
                  <a:lumMod val="75000"/>
                </a:srgbClr>
              </a:solidFill>
              <a:ea typeface="+mn-ea"/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24</a:t>
            </a:fld>
            <a:endParaRPr lang="de-DE" dirty="0"/>
          </a:p>
        </p:txBody>
      </p:sp>
      <p:sp>
        <p:nvSpPr>
          <p:cNvPr id="2" name="Textfeld 1"/>
          <p:cNvSpPr txBox="1"/>
          <p:nvPr/>
        </p:nvSpPr>
        <p:spPr>
          <a:xfrm>
            <a:off x="192796" y="1114866"/>
            <a:ext cx="8712968" cy="3416320"/>
          </a:xfrm>
          <a:prstGeom prst="rect">
            <a:avLst/>
          </a:prstGeom>
          <a:noFill/>
          <a:ln w="38100">
            <a:solidFill>
              <a:schemeClr val="accent3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de-DE" b="1" dirty="0" smtClean="0"/>
              <a:t>Wasser Management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de-DE" dirty="0"/>
              <a:t>Der Landwirt muss die Menge des entnommenen Wassers dokumentieren und nachweisen, dass sie sich über die Situation der Wasserressourcen in der Region </a:t>
            </a:r>
            <a:r>
              <a:rPr lang="de-DE" dirty="0" smtClean="0"/>
              <a:t>informieren</a:t>
            </a:r>
            <a:endParaRPr lang="de-DE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de-DE" dirty="0"/>
              <a:t>Die verbrauchte Wassermenge ist plausibel bzgl. des Bedarfs und übersteigt nicht die behördlich erlaubten Entnahmemengen</a:t>
            </a:r>
            <a:r>
              <a:rPr lang="de-DE" dirty="0" smtClean="0"/>
              <a:t>.</a:t>
            </a:r>
            <a:r>
              <a:rPr lang="en-US" dirty="0" smtClean="0"/>
              <a:t> </a:t>
            </a:r>
            <a:r>
              <a:rPr lang="en-US" dirty="0" err="1" smtClean="0"/>
              <a:t>Landwirte</a:t>
            </a:r>
            <a:r>
              <a:rPr lang="en-US" dirty="0" smtClean="0"/>
              <a:t> </a:t>
            </a:r>
            <a:r>
              <a:rPr lang="en-US" dirty="0" err="1" smtClean="0"/>
              <a:t>sind</a:t>
            </a:r>
            <a:r>
              <a:rPr lang="en-US" dirty="0" smtClean="0"/>
              <a:t> an </a:t>
            </a:r>
            <a:r>
              <a:rPr lang="en-US" dirty="0" err="1" smtClean="0"/>
              <a:t>einem</a:t>
            </a:r>
            <a:r>
              <a:rPr lang="en-US" dirty="0"/>
              <a:t> </a:t>
            </a:r>
            <a:r>
              <a:rPr lang="de-DE" dirty="0" smtClean="0"/>
              <a:t>Wassermanagementplan des Einzugsgebiets beteiligt.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 err="1" smtClean="0"/>
              <a:t>Bewässerungssysteme</a:t>
            </a:r>
            <a:r>
              <a:rPr lang="en-US" dirty="0" smtClean="0"/>
              <a:t> und –</a:t>
            </a:r>
            <a:r>
              <a:rPr lang="en-US" dirty="0" err="1" smtClean="0"/>
              <a:t>methoden</a:t>
            </a:r>
            <a:r>
              <a:rPr lang="en-US" dirty="0" smtClean="0"/>
              <a:t> </a:t>
            </a:r>
            <a:r>
              <a:rPr lang="en-US" dirty="0" err="1" smtClean="0"/>
              <a:t>werden</a:t>
            </a:r>
            <a:r>
              <a:rPr lang="en-US" dirty="0" smtClean="0"/>
              <a:t> </a:t>
            </a:r>
            <a:r>
              <a:rPr lang="en-US" dirty="0" err="1" smtClean="0"/>
              <a:t>evaluiert</a:t>
            </a:r>
            <a:r>
              <a:rPr lang="en-US" dirty="0" smtClean="0"/>
              <a:t> und an die </a:t>
            </a:r>
            <a:r>
              <a:rPr lang="en-US" dirty="0" err="1" smtClean="0"/>
              <a:t>lokale</a:t>
            </a:r>
            <a:r>
              <a:rPr lang="en-US" dirty="0" smtClean="0"/>
              <a:t> Situation </a:t>
            </a:r>
            <a:r>
              <a:rPr lang="en-US" dirty="0" err="1" smtClean="0"/>
              <a:t>angepasst</a:t>
            </a:r>
            <a:endParaRPr lang="de-DE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 smtClean="0"/>
              <a:t>Eine</a:t>
            </a:r>
            <a:r>
              <a:rPr lang="en-US" dirty="0" smtClean="0"/>
              <a:t> </a:t>
            </a:r>
            <a:r>
              <a:rPr lang="en-US" dirty="0" err="1" smtClean="0"/>
              <a:t>Degradierung</a:t>
            </a:r>
            <a:r>
              <a:rPr lang="en-US" dirty="0" smtClean="0"/>
              <a:t> von </a:t>
            </a:r>
            <a:r>
              <a:rPr lang="en-US" dirty="0" err="1" smtClean="0"/>
              <a:t>Gewässern</a:t>
            </a:r>
            <a:r>
              <a:rPr lang="en-US" dirty="0" smtClean="0"/>
              <a:t> </a:t>
            </a:r>
            <a:r>
              <a:rPr lang="en-US" dirty="0" err="1" smtClean="0"/>
              <a:t>ist</a:t>
            </a:r>
            <a:r>
              <a:rPr lang="en-US" dirty="0" smtClean="0"/>
              <a:t> </a:t>
            </a:r>
            <a:r>
              <a:rPr lang="en-US" dirty="0" err="1" smtClean="0"/>
              <a:t>nicht</a:t>
            </a:r>
            <a:r>
              <a:rPr lang="en-US" dirty="0" smtClean="0"/>
              <a:t> </a:t>
            </a:r>
            <a:r>
              <a:rPr lang="en-US" dirty="0" err="1" smtClean="0"/>
              <a:t>zulässig</a:t>
            </a:r>
            <a:r>
              <a:rPr lang="en-US" dirty="0" smtClean="0"/>
              <a:t>. </a:t>
            </a:r>
            <a:r>
              <a:rPr lang="en-US" dirty="0" err="1" smtClean="0"/>
              <a:t>Uferrandstreifen</a:t>
            </a:r>
            <a:r>
              <a:rPr lang="en-US" dirty="0" smtClean="0"/>
              <a:t> </a:t>
            </a:r>
            <a:r>
              <a:rPr lang="en-US" dirty="0" err="1" smtClean="0"/>
              <a:t>mit</a:t>
            </a:r>
            <a:r>
              <a:rPr lang="en-US" dirty="0" smtClean="0"/>
              <a:t> </a:t>
            </a:r>
            <a:r>
              <a:rPr lang="en-US" dirty="0" err="1" smtClean="0"/>
              <a:t>einer</a:t>
            </a:r>
            <a:r>
              <a:rPr lang="en-US" dirty="0" smtClean="0"/>
              <a:t> </a:t>
            </a:r>
            <a:r>
              <a:rPr lang="en-US" dirty="0" err="1" smtClean="0"/>
              <a:t>Breite</a:t>
            </a:r>
            <a:r>
              <a:rPr lang="en-US" dirty="0" smtClean="0"/>
              <a:t> von 10 min und </a:t>
            </a:r>
            <a:r>
              <a:rPr lang="en-US" dirty="0" err="1" smtClean="0"/>
              <a:t>heimischer</a:t>
            </a:r>
            <a:r>
              <a:rPr lang="en-US" dirty="0" smtClean="0"/>
              <a:t> Vegetation </a:t>
            </a:r>
            <a:r>
              <a:rPr lang="en-US" dirty="0" err="1" smtClean="0"/>
              <a:t>werden</a:t>
            </a:r>
            <a:r>
              <a:rPr lang="en-US" dirty="0" smtClean="0"/>
              <a:t> </a:t>
            </a:r>
            <a:r>
              <a:rPr lang="en-US" dirty="0" err="1" smtClean="0"/>
              <a:t>angelegt</a:t>
            </a:r>
            <a:r>
              <a:rPr lang="en-US" dirty="0" smtClean="0"/>
              <a:t>. </a:t>
            </a:r>
            <a:r>
              <a:rPr lang="en-US" dirty="0" err="1" smtClean="0"/>
              <a:t>Düngung</a:t>
            </a:r>
            <a:r>
              <a:rPr lang="en-US" dirty="0" smtClean="0"/>
              <a:t> und das </a:t>
            </a:r>
            <a:r>
              <a:rPr lang="en-US" dirty="0" err="1" smtClean="0"/>
              <a:t>Ausbringen</a:t>
            </a:r>
            <a:r>
              <a:rPr lang="en-US" dirty="0" smtClean="0"/>
              <a:t> von PSM auf </a:t>
            </a:r>
            <a:r>
              <a:rPr lang="en-US" dirty="0" err="1" smtClean="0"/>
              <a:t>diesen</a:t>
            </a:r>
            <a:r>
              <a:rPr lang="en-US" dirty="0" smtClean="0"/>
              <a:t> </a:t>
            </a:r>
            <a:r>
              <a:rPr lang="en-US" dirty="0" err="1" smtClean="0"/>
              <a:t>Uferrandstreifen</a:t>
            </a:r>
            <a:r>
              <a:rPr lang="en-US" dirty="0" smtClean="0"/>
              <a:t> </a:t>
            </a:r>
            <a:r>
              <a:rPr lang="en-US" dirty="0" err="1" smtClean="0"/>
              <a:t>ist</a:t>
            </a:r>
            <a:r>
              <a:rPr lang="en-US" dirty="0" smtClean="0"/>
              <a:t> </a:t>
            </a:r>
            <a:r>
              <a:rPr lang="en-US" dirty="0" err="1" smtClean="0"/>
              <a:t>nicht</a:t>
            </a:r>
            <a:r>
              <a:rPr lang="en-US" dirty="0" smtClean="0"/>
              <a:t> </a:t>
            </a:r>
            <a:r>
              <a:rPr lang="en-US" dirty="0" err="1" smtClean="0"/>
              <a:t>zulässig</a:t>
            </a:r>
            <a:r>
              <a:rPr lang="en-US" dirty="0" smtClean="0"/>
              <a:t>.</a:t>
            </a:r>
            <a:endParaRPr lang="de-DE" b="1" dirty="0" smtClean="0"/>
          </a:p>
        </p:txBody>
      </p:sp>
      <p:sp>
        <p:nvSpPr>
          <p:cNvPr id="8" name="Textfeld 7"/>
          <p:cNvSpPr txBox="1"/>
          <p:nvPr/>
        </p:nvSpPr>
        <p:spPr>
          <a:xfrm>
            <a:off x="179512" y="4725144"/>
            <a:ext cx="8712968" cy="923330"/>
          </a:xfrm>
          <a:prstGeom prst="rect">
            <a:avLst/>
          </a:prstGeom>
          <a:noFill/>
          <a:ln w="38100">
            <a:solidFill>
              <a:schemeClr val="accent3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de-DE" b="1" dirty="0" smtClean="0"/>
              <a:t>Düngung und PSM </a:t>
            </a:r>
          </a:p>
          <a:p>
            <a:r>
              <a:rPr lang="de-DE" dirty="0"/>
              <a:t>Die Verwendung von </a:t>
            </a:r>
            <a:r>
              <a:rPr lang="de-DE" dirty="0" smtClean="0"/>
              <a:t>organischem Dünger ist </a:t>
            </a:r>
            <a:r>
              <a:rPr lang="de-DE" dirty="0"/>
              <a:t>vorrangig </a:t>
            </a:r>
            <a:endParaRPr lang="de-DE" dirty="0" smtClean="0"/>
          </a:p>
          <a:p>
            <a:pPr marL="285750" indent="-285750">
              <a:buFont typeface="Arial"/>
              <a:buChar char="•"/>
            </a:pPr>
            <a:r>
              <a:rPr lang="de-DE" dirty="0" smtClean="0"/>
              <a:t>Alle Prinzipien des integrierten Pflanzenschutzes werden verfolgt</a:t>
            </a:r>
          </a:p>
        </p:txBody>
      </p:sp>
      <p:sp>
        <p:nvSpPr>
          <p:cNvPr id="6" name="Textfeld 5"/>
          <p:cNvSpPr txBox="1"/>
          <p:nvPr/>
        </p:nvSpPr>
        <p:spPr>
          <a:xfrm>
            <a:off x="539552" y="5733256"/>
            <a:ext cx="7654338" cy="584775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de-DE" sz="1600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	Leitlinie Pflanzenschutz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sz="1600" dirty="0" smtClean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3" descr="C:\Program Files\Microsoft Office\MEDIA\CAGCAT10\j0293236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5707856"/>
            <a:ext cx="648073" cy="613124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</p:pic>
    </p:spTree>
    <p:extLst>
      <p:ext uri="{BB962C8B-B14F-4D97-AF65-F5344CB8AC3E}">
        <p14:creationId xmlns:p14="http://schemas.microsoft.com/office/powerpoint/2010/main" val="16023182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446856" y="111770"/>
            <a:ext cx="6861448" cy="724942"/>
          </a:xfrm>
        </p:spPr>
        <p:txBody>
          <a:bodyPr>
            <a:noAutofit/>
          </a:bodyPr>
          <a:lstStyle/>
          <a:p>
            <a:pPr lvl="0">
              <a:spcBef>
                <a:spcPts val="0"/>
              </a:spcBef>
            </a:pPr>
            <a:r>
              <a:rPr lang="en-US" sz="2400" dirty="0" smtClean="0">
                <a:solidFill>
                  <a:srgbClr val="70AD47">
                    <a:lumMod val="75000"/>
                  </a:srgbClr>
                </a:solidFill>
                <a:ea typeface="+mn-ea"/>
              </a:rPr>
              <a:t>Dank an die  .…..</a:t>
            </a:r>
            <a:endParaRPr lang="en-US" sz="2400" dirty="0">
              <a:solidFill>
                <a:srgbClr val="70AD47">
                  <a:lumMod val="75000"/>
                </a:srgbClr>
              </a:solidFill>
              <a:ea typeface="+mn-ea"/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25</a:t>
            </a:fld>
            <a:endParaRPr lang="de-DE" dirty="0"/>
          </a:p>
        </p:txBody>
      </p:sp>
      <p:sp>
        <p:nvSpPr>
          <p:cNvPr id="2" name="Textfeld 1"/>
          <p:cNvSpPr txBox="1"/>
          <p:nvPr/>
        </p:nvSpPr>
        <p:spPr>
          <a:xfrm>
            <a:off x="547471" y="1407845"/>
            <a:ext cx="77768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……. </a:t>
            </a:r>
            <a:r>
              <a:rPr lang="de-DE" sz="2400" b="1" dirty="0">
                <a:latin typeface="Arial" panose="020B0604020202020204" pitchFamily="34" charset="0"/>
                <a:cs typeface="Arial" panose="020B0604020202020204" pitchFamily="34" charset="0"/>
              </a:rPr>
              <a:t>Partner-Standards und Partner-Unternehmen</a:t>
            </a:r>
            <a:endParaRPr lang="en-GB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DE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für den Input und die Unterstützung!</a:t>
            </a:r>
            <a:endParaRPr lang="en-GB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hteck 9"/>
          <p:cNvSpPr/>
          <p:nvPr/>
        </p:nvSpPr>
        <p:spPr>
          <a:xfrm>
            <a:off x="838896" y="2393154"/>
            <a:ext cx="6875694" cy="316601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de-DE"/>
          </a:p>
        </p:txBody>
      </p:sp>
      <p:pic>
        <p:nvPicPr>
          <p:cNvPr id="11" name="Grafik 10" descr="R:\_Fotos_Logos_PPTs\Logos\Projekte\LIFEBiostandards\2015 Nestlé Corporate Vert. GFGL_P430\2015 Nestle╠ü Corporate Vert. GFGL_P430\2015 Nestle╠ü Corporate Vert. GFGL_P430.jpg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8046" y="2682338"/>
            <a:ext cx="1155385" cy="77005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rafik 11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6301" y="2550528"/>
            <a:ext cx="830302" cy="9087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rafik 12" descr="R:\_Fotos_Logos_PPTs\Logos\Projekte\LIFEBiostandards\Symrise\SYM_Logo-l-tagline-red-cmykweb.jpg"/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9431" y="2898443"/>
            <a:ext cx="1911091" cy="53055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rafik 13" descr="R:\_Fotos_Logos_PPTs\Logos\Projekte\LIFEBiostandards\UTZ\UTZ-logo.png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5726" y="2573436"/>
            <a:ext cx="862532" cy="827854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rafik 14" descr="R:\_Fotos_Logos_PPTs\Logos\Projekte\LIFEBiostandards\Fairtrade\FT.png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9979" y="4158707"/>
            <a:ext cx="729105" cy="9792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rafik 15" descr="R:\_Fotos_Logos_PPTs\Logos\Projekte\LIFEBiostandards\UEBT\logo-uebt-fond-noir-transparent-2.jpg-200x200-für-web.jpg"/>
          <p:cNvPicPr/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8386" y="4158117"/>
            <a:ext cx="1012279" cy="9798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rafik 16" descr="R:\_Fotos_Logos_PPTs\Logos\Projekte\LIFEBiostandards\QZ Baden-Württemberg\Qz Baden-Württemberg.png"/>
          <p:cNvPicPr/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1521" y="4158707"/>
            <a:ext cx="1007645" cy="9825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rafik 17"/>
          <p:cNvPicPr/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8694" y="4185343"/>
            <a:ext cx="1253626" cy="797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71510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446856" y="111770"/>
            <a:ext cx="6861448" cy="724942"/>
          </a:xfrm>
        </p:spPr>
        <p:txBody>
          <a:bodyPr>
            <a:noAutofit/>
          </a:bodyPr>
          <a:lstStyle/>
          <a:p>
            <a:pPr lvl="0">
              <a:spcBef>
                <a:spcPts val="0"/>
              </a:spcBef>
            </a:pPr>
            <a:r>
              <a:rPr lang="en-US" sz="2400" dirty="0" err="1" smtClean="0">
                <a:solidFill>
                  <a:srgbClr val="70AD47">
                    <a:lumMod val="75000"/>
                  </a:srgbClr>
                </a:solidFill>
                <a:ea typeface="+mn-ea"/>
              </a:rPr>
              <a:t>Danke</a:t>
            </a:r>
            <a:r>
              <a:rPr lang="en-US" sz="2400" dirty="0" smtClean="0">
                <a:solidFill>
                  <a:srgbClr val="70AD47">
                    <a:lumMod val="75000"/>
                  </a:srgbClr>
                </a:solidFill>
                <a:ea typeface="+mn-ea"/>
              </a:rPr>
              <a:t> für </a:t>
            </a:r>
            <a:r>
              <a:rPr lang="en-US" sz="2400" dirty="0" err="1" smtClean="0">
                <a:solidFill>
                  <a:srgbClr val="70AD47">
                    <a:lumMod val="75000"/>
                  </a:srgbClr>
                </a:solidFill>
                <a:ea typeface="+mn-ea"/>
              </a:rPr>
              <a:t>Ihre</a:t>
            </a:r>
            <a:r>
              <a:rPr lang="en-US" sz="2400" dirty="0" smtClean="0">
                <a:solidFill>
                  <a:srgbClr val="70AD47">
                    <a:lumMod val="75000"/>
                  </a:srgbClr>
                </a:solidFill>
                <a:ea typeface="+mn-ea"/>
              </a:rPr>
              <a:t> </a:t>
            </a:r>
            <a:r>
              <a:rPr lang="en-US" sz="2400" smtClean="0">
                <a:solidFill>
                  <a:srgbClr val="70AD47">
                    <a:lumMod val="75000"/>
                  </a:srgbClr>
                </a:solidFill>
                <a:ea typeface="+mn-ea"/>
              </a:rPr>
              <a:t>Aufmerksamkeit!</a:t>
            </a:r>
            <a:endParaRPr lang="en-US" sz="2400" dirty="0">
              <a:solidFill>
                <a:srgbClr val="70AD47">
                  <a:lumMod val="75000"/>
                </a:srgbClr>
              </a:solidFill>
              <a:ea typeface="+mn-ea"/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26</a:t>
            </a:fld>
            <a:endParaRPr lang="de-DE" dirty="0"/>
          </a:p>
        </p:txBody>
      </p:sp>
      <p:pic>
        <p:nvPicPr>
          <p:cNvPr id="19" name="Picture 2" descr="ARCHE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5981" y="1241125"/>
            <a:ext cx="7524328" cy="561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002929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LIFE Header">
  <a:themeElements>
    <a:clrScheme name="LIFE">
      <a:dk1>
        <a:srgbClr val="56731D"/>
      </a:dk1>
      <a:lt1>
        <a:srgbClr val="FFFFFF"/>
      </a:lt1>
      <a:dk2>
        <a:srgbClr val="AAA49A"/>
      </a:dk2>
      <a:lt2>
        <a:srgbClr val="EDEBDE"/>
      </a:lt2>
      <a:accent1>
        <a:srgbClr val="56731D"/>
      </a:accent1>
      <a:accent2>
        <a:srgbClr val="59594D"/>
      </a:accent2>
      <a:accent3>
        <a:srgbClr val="71A72B"/>
      </a:accent3>
      <a:accent4>
        <a:srgbClr val="ABDA6F"/>
      </a:accent4>
      <a:accent5>
        <a:srgbClr val="C7E69F"/>
      </a:accent5>
      <a:accent6>
        <a:srgbClr val="CBC8C2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IFE Content">
  <a:themeElements>
    <a:clrScheme name="LIFE">
      <a:dk1>
        <a:srgbClr val="56731D"/>
      </a:dk1>
      <a:lt1>
        <a:srgbClr val="FFFFFF"/>
      </a:lt1>
      <a:dk2>
        <a:srgbClr val="AAA49A"/>
      </a:dk2>
      <a:lt2>
        <a:srgbClr val="EDEBDE"/>
      </a:lt2>
      <a:accent1>
        <a:srgbClr val="56731D"/>
      </a:accent1>
      <a:accent2>
        <a:srgbClr val="59594D"/>
      </a:accent2>
      <a:accent3>
        <a:srgbClr val="71A72B"/>
      </a:accent3>
      <a:accent4>
        <a:srgbClr val="ABDA6F"/>
      </a:accent4>
      <a:accent5>
        <a:srgbClr val="C7E69F"/>
      </a:accent5>
      <a:accent6>
        <a:srgbClr val="CBC8C2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IFE Partner Logos">
  <a:themeElements>
    <a:clrScheme name="LIFE">
      <a:dk1>
        <a:srgbClr val="56731D"/>
      </a:dk1>
      <a:lt1>
        <a:srgbClr val="FFFFFF"/>
      </a:lt1>
      <a:dk2>
        <a:srgbClr val="AAA49A"/>
      </a:dk2>
      <a:lt2>
        <a:srgbClr val="EDEBDE"/>
      </a:lt2>
      <a:accent1>
        <a:srgbClr val="56731D"/>
      </a:accent1>
      <a:accent2>
        <a:srgbClr val="59594D"/>
      </a:accent2>
      <a:accent3>
        <a:srgbClr val="71A72B"/>
      </a:accent3>
      <a:accent4>
        <a:srgbClr val="ABDA6F"/>
      </a:accent4>
      <a:accent5>
        <a:srgbClr val="C7E69F"/>
      </a:accent5>
      <a:accent6>
        <a:srgbClr val="CBC8C2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1803</Words>
  <Application>Microsoft Macintosh PowerPoint</Application>
  <PresentationFormat>Bildschirmpräsentation (4:3)</PresentationFormat>
  <Paragraphs>239</Paragraphs>
  <Slides>26</Slides>
  <Notes>1</Notes>
  <HiddenSlides>0</HiddenSlides>
  <MMClips>0</MMClips>
  <ScaleCrop>false</ScaleCrop>
  <HeadingPairs>
    <vt:vector size="4" baseType="variant">
      <vt:variant>
        <vt:lpstr>Design</vt:lpstr>
      </vt:variant>
      <vt:variant>
        <vt:i4>3</vt:i4>
      </vt:variant>
      <vt:variant>
        <vt:lpstr>Folientitel</vt:lpstr>
      </vt:variant>
      <vt:variant>
        <vt:i4>26</vt:i4>
      </vt:variant>
    </vt:vector>
  </HeadingPairs>
  <TitlesOfParts>
    <vt:vector size="29" baseType="lpstr">
      <vt:lpstr>LIFE Header</vt:lpstr>
      <vt:lpstr>LIFE Content</vt:lpstr>
      <vt:lpstr>LIFE Partner Logos</vt:lpstr>
      <vt:lpstr>Biodiversität in Standards für die Lebensmittelbranche und Vorgaben von Unternehmen </vt:lpstr>
      <vt:lpstr>Baseline Report: Politik und Kriterien von  54 Standards und Unternehmen gescreent </vt:lpstr>
      <vt:lpstr>Baseline Report: Politik und Kriterien von  54 Standards und Unternehmen gescreent</vt:lpstr>
      <vt:lpstr>Baseline Report: Politik und Kriterien von  54 Standards und Unternehmen gescreent</vt:lpstr>
      <vt:lpstr>Baseline Report:  Beispiel für die Ergebnisse des Screenings</vt:lpstr>
      <vt:lpstr>Baseline Report:  Beispiel für die Ergebnisse des Screenings</vt:lpstr>
      <vt:lpstr>Baseline Report: Schlussfolgerungen, z.B.</vt:lpstr>
      <vt:lpstr>Baseline Report:  Beispiel für die Ergebnisse des Screenings</vt:lpstr>
      <vt:lpstr>Baseline Report: Schlussfolgerungen</vt:lpstr>
      <vt:lpstr>Baseline Report: Schlussfolgerungen</vt:lpstr>
      <vt:lpstr>Generelle Einschätzung der aktuellen Situation</vt:lpstr>
      <vt:lpstr>PowerPoint-Präsentation</vt:lpstr>
      <vt:lpstr>PowerPoint-Präsentation</vt:lpstr>
      <vt:lpstr>Empfehlungen für wirkungsvolle Kriterien und Beschaffungsrichtlinien zur Biodiversität</vt:lpstr>
      <vt:lpstr>Empfehlungen für wirkungsvolle Kriterien und Beschaffungsrichtlinien zur Biodiversität</vt:lpstr>
      <vt:lpstr>Empfehlungen für wirkungsvolle Biodiversitätkriterien</vt:lpstr>
      <vt:lpstr>Empfehlungen für wirkungsvolle Biodiversitätkriterien</vt:lpstr>
      <vt:lpstr>Empfehlungen für wirkungsvolle Biodiversitätkriterien</vt:lpstr>
      <vt:lpstr>Empfehlungen für wirkungsvolle Biodiversitätkriterien</vt:lpstr>
      <vt:lpstr>Empfehlungen für wirkungsvolle Biodiversitätkriterien</vt:lpstr>
      <vt:lpstr>Ein Standard mit guter Biodiversitätsperformance? Sollte die folgenden Aspekte berücksichtigen!</vt:lpstr>
      <vt:lpstr>Ein Standard mit guter Biodiversitätsperformance? Sollte die folgenden Aspekte berücksichtigen! -2-</vt:lpstr>
      <vt:lpstr>Ein Standard mit guter Biodiversitätsperformance? Sollte die folgenden Aspekte berücksichtigen! -3-</vt:lpstr>
      <vt:lpstr>Ein Standard mit guter Biodiversitätsperformance? Sollte die folgenden Aspekte berücksichtigen! -4-</vt:lpstr>
      <vt:lpstr>Dank an die  .…..</vt:lpstr>
      <vt:lpstr>Danke für Ihre Aufmerksamkeit!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Julia Gossenberger</dc:creator>
  <cp:lastModifiedBy>Daniel</cp:lastModifiedBy>
  <cp:revision>155</cp:revision>
  <dcterms:created xsi:type="dcterms:W3CDTF">2017-08-09T08:14:08Z</dcterms:created>
  <dcterms:modified xsi:type="dcterms:W3CDTF">2019-05-30T11:05:49Z</dcterms:modified>
</cp:coreProperties>
</file>