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60" r:id="rId2"/>
    <p:sldMasterId id="2147483693" r:id="rId3"/>
  </p:sldMasterIdLst>
  <p:notesMasterIdLst>
    <p:notesMasterId r:id="rId22"/>
  </p:notesMasterIdLst>
  <p:sldIdLst>
    <p:sldId id="256" r:id="rId4"/>
    <p:sldId id="260" r:id="rId5"/>
    <p:sldId id="258" r:id="rId6"/>
    <p:sldId id="263" r:id="rId7"/>
    <p:sldId id="264" r:id="rId8"/>
    <p:sldId id="269" r:id="rId9"/>
    <p:sldId id="268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85" r:id="rId19"/>
    <p:sldId id="283" r:id="rId20"/>
    <p:sldId id="284" r:id="rId21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215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FFCC"/>
    <a:srgbClr val="99CCFF"/>
    <a:srgbClr val="194097"/>
    <a:srgbClr val="EDE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185" autoAdjust="0"/>
  </p:normalViewPr>
  <p:slideViewPr>
    <p:cSldViewPr>
      <p:cViewPr>
        <p:scale>
          <a:sx n="75" d="100"/>
          <a:sy n="75" d="100"/>
        </p:scale>
        <p:origin x="-1816" y="-496"/>
      </p:cViewPr>
      <p:guideLst>
        <p:guide orient="horz" pos="2160"/>
        <p:guide pos="2880"/>
        <p:guide pos="215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6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C3CB1-38C0-4FD0-9F12-529F4F1C4ECC}" type="datetimeFigureOut">
              <a:rPr lang="de-DE" smtClean="0"/>
              <a:t>30.05.19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B50A3-C166-41F4-9BF9-32E7293B3A1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276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64961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060848"/>
            <a:ext cx="7772400" cy="1586607"/>
          </a:xfrm>
          <a:prstGeom prst="rect">
            <a:avLst/>
          </a:prstGeom>
        </p:spPr>
        <p:txBody>
          <a:bodyPr/>
          <a:lstStyle>
            <a:lvl1pPr algn="l">
              <a:defRPr sz="5400" b="1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DER PRÄSENTATION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861048"/>
            <a:ext cx="6400800" cy="6480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Projekttitel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8504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KAPITEL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ERLÄUTERUNGEN</a:t>
            </a:r>
          </a:p>
        </p:txBody>
      </p:sp>
    </p:spTree>
    <p:extLst>
      <p:ext uri="{BB962C8B-B14F-4D97-AF65-F5344CB8AC3E}">
        <p14:creationId xmlns:p14="http://schemas.microsoft.com/office/powerpoint/2010/main" val="2765955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7054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0388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62736" y="6426652"/>
            <a:ext cx="2133600" cy="365125"/>
          </a:xfrm>
          <a:prstGeom prst="rect">
            <a:avLst/>
          </a:prstGeom>
        </p:spPr>
        <p:txBody>
          <a:bodyPr/>
          <a:lstStyle/>
          <a:p>
            <a:fld id="{A99288C3-F33C-4D98-8867-F0674C22DB36}" type="datetime1">
              <a:rPr lang="de-DE" smtClean="0"/>
              <a:t>30.05.19</a:t>
            </a:fld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7116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9604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chemeClr val="bg2"/>
                </a:solidFill>
              </a:defRPr>
            </a:lvl1pPr>
            <a:lvl2pPr marL="1028700" indent="-571500">
              <a:buFont typeface="Arial" panose="020B0604020202020204" pitchFamily="34" charset="0"/>
              <a:buChar char="•"/>
              <a:defRPr sz="4000">
                <a:solidFill>
                  <a:schemeClr val="bg2"/>
                </a:solidFill>
              </a:defRPr>
            </a:lvl2pPr>
            <a:lvl3pPr marL="14859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3pPr>
            <a:lvl4pPr marL="19431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2696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1260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7987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1315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0588" y="6492279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1125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4" Type="http://schemas.openxmlformats.org/officeDocument/2006/relationships/image" Target="../media/image1.jpeg"/><Relationship Id="rId5" Type="http://schemas.openxmlformats.org/officeDocument/2006/relationships/image" Target="../media/image2.tiff"/><Relationship Id="rId6" Type="http://schemas.openxmlformats.org/officeDocument/2006/relationships/image" Target="../media/image3.jpeg"/><Relationship Id="rId7" Type="http://schemas.openxmlformats.org/officeDocument/2006/relationships/image" Target="../media/image4.jpeg"/><Relationship Id="rId8" Type="http://schemas.openxmlformats.org/officeDocument/2006/relationships/image" Target="../media/image5.jpeg"/><Relationship Id="rId9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jpeg"/><Relationship Id="rId1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2" Type="http://schemas.openxmlformats.org/officeDocument/2006/relationships/slideLayout" Target="../slideLayouts/slideLayout4.xml"/><Relationship Id="rId3" Type="http://schemas.openxmlformats.org/officeDocument/2006/relationships/slideLayout" Target="../slideLayouts/slideLayout5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theme" Target="../theme/theme2.xml"/><Relationship Id="rId7" Type="http://schemas.openxmlformats.org/officeDocument/2006/relationships/image" Target="../media/image1.jpeg"/><Relationship Id="rId8" Type="http://schemas.openxmlformats.org/officeDocument/2006/relationships/image" Target="../media/image7.tiff"/><Relationship Id="rId9" Type="http://schemas.openxmlformats.org/officeDocument/2006/relationships/image" Target="../media/image8.jpeg"/><Relationship Id="rId10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6.jpeg"/><Relationship Id="rId12" Type="http://schemas.openxmlformats.org/officeDocument/2006/relationships/image" Target="../media/image17.jpeg"/><Relationship Id="rId13" Type="http://schemas.openxmlformats.org/officeDocument/2006/relationships/image" Target="../media/image7.tiff"/><Relationship Id="rId14" Type="http://schemas.openxmlformats.org/officeDocument/2006/relationships/image" Target="../media/image8.jpeg"/><Relationship Id="rId15" Type="http://schemas.openxmlformats.org/officeDocument/2006/relationships/image" Target="../media/image18.png"/><Relationship Id="rId16" Type="http://schemas.openxmlformats.org/officeDocument/2006/relationships/image" Target="../media/image9.jpeg"/><Relationship Id="rId17" Type="http://schemas.openxmlformats.org/officeDocument/2006/relationships/image" Target="../media/image10.jpeg"/><Relationship Id="rId18" Type="http://schemas.openxmlformats.org/officeDocument/2006/relationships/image" Target="../media/image11.jpeg"/><Relationship Id="rId1" Type="http://schemas.openxmlformats.org/officeDocument/2006/relationships/slideLayout" Target="../slideLayouts/slideLayout8.xml"/><Relationship Id="rId2" Type="http://schemas.openxmlformats.org/officeDocument/2006/relationships/slideLayout" Target="../slideLayouts/slideLayout9.xml"/><Relationship Id="rId3" Type="http://schemas.openxmlformats.org/officeDocument/2006/relationships/slideLayout" Target="../slideLayouts/slideLayout10.xml"/><Relationship Id="rId4" Type="http://schemas.openxmlformats.org/officeDocument/2006/relationships/slideLayout" Target="../slideLayouts/slideLayout11.xml"/><Relationship Id="rId5" Type="http://schemas.openxmlformats.org/officeDocument/2006/relationships/theme" Target="../theme/theme3.xml"/><Relationship Id="rId6" Type="http://schemas.openxmlformats.org/officeDocument/2006/relationships/image" Target="../media/image1.jpeg"/><Relationship Id="rId7" Type="http://schemas.openxmlformats.org/officeDocument/2006/relationships/image" Target="../media/image12.jpeg"/><Relationship Id="rId8" Type="http://schemas.openxmlformats.org/officeDocument/2006/relationships/image" Target="../media/image13.png"/><Relationship Id="rId9" Type="http://schemas.openxmlformats.org/officeDocument/2006/relationships/image" Target="../media/image14.jpeg"/><Relationship Id="rId10" Type="http://schemas.openxmlformats.org/officeDocument/2006/relationships/image" Target="../media/image15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80E4E-9FB5-4159-8C8C-4F330FDB9CE4}" type="datetime1">
              <a:rPr lang="de-DE" smtClean="0"/>
              <a:t>30.05.19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AA071-8F62-40A8-AF53-86D5342D4DC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118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11832" y="5229200"/>
            <a:ext cx="9144000" cy="16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pic>
        <p:nvPicPr>
          <p:cNvPr id="1026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96145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31986" y="5542703"/>
            <a:ext cx="126049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 userDrawn="1"/>
        </p:nvSpPr>
        <p:spPr>
          <a:xfrm>
            <a:off x="7559978" y="5301208"/>
            <a:ext cx="133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194097"/>
                </a:solidFill>
              </a:rPr>
              <a:t>Funded by </a:t>
            </a:r>
            <a:endParaRPr lang="de-DE" sz="1200" dirty="0">
              <a:solidFill>
                <a:srgbClr val="194097"/>
              </a:solidFill>
            </a:endParaRPr>
          </a:p>
        </p:txBody>
      </p:sp>
      <p:pic>
        <p:nvPicPr>
          <p:cNvPr id="12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6376445" y="5338800"/>
            <a:ext cx="12600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588051" y="5507135"/>
            <a:ext cx="2903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Labels for the Food Sector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LIFE15GIE/DE/000737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4242" y="5409010"/>
            <a:ext cx="1124538" cy="684000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9630" y="6234497"/>
            <a:ext cx="2571974" cy="364303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5809" y="5421235"/>
            <a:ext cx="653303" cy="653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hteck 22"/>
          <p:cNvSpPr/>
          <p:nvPr userDrawn="1"/>
        </p:nvSpPr>
        <p:spPr>
          <a:xfrm>
            <a:off x="0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31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2804" y="6457896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feld 31"/>
          <p:cNvSpPr txBox="1"/>
          <p:nvPr userDrawn="1"/>
        </p:nvSpPr>
        <p:spPr>
          <a:xfrm>
            <a:off x="8165710" y="6308297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33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781212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4" name="Gerade Verbindung 33"/>
          <p:cNvCxnSpPr/>
          <p:nvPr userDrawn="1"/>
        </p:nvCxnSpPr>
        <p:spPr>
          <a:xfrm>
            <a:off x="5215883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Grafik 35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7780" y="6417042"/>
            <a:ext cx="591864" cy="360000"/>
          </a:xfrm>
          <a:prstGeom prst="rect">
            <a:avLst/>
          </a:prstGeom>
        </p:spPr>
      </p:pic>
      <p:pic>
        <p:nvPicPr>
          <p:cNvPr id="37" name="Grafik 36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7090" y="6563470"/>
            <a:ext cx="1549411" cy="219464"/>
          </a:xfrm>
          <a:prstGeom prst="rect">
            <a:avLst/>
          </a:prstGeom>
        </p:spPr>
      </p:pic>
      <p:pic>
        <p:nvPicPr>
          <p:cNvPr id="38" name="Grafik 37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8184" y="6424929"/>
            <a:ext cx="360000" cy="360000"/>
          </a:xfrm>
          <a:prstGeom prst="rect">
            <a:avLst/>
          </a:prstGeom>
        </p:spPr>
      </p:pic>
      <p:sp>
        <p:nvSpPr>
          <p:cNvPr id="39" name="Textfeld 38"/>
          <p:cNvSpPr txBox="1"/>
          <p:nvPr userDrawn="1"/>
        </p:nvSpPr>
        <p:spPr>
          <a:xfrm>
            <a:off x="31483" y="6464369"/>
            <a:ext cx="5688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Labels for the Food Sector | LIFE15GIE/DE/000737 |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520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9" r:id="rId4"/>
    <p:sldLayoutId id="2147483678" r:id="rId5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5053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R:\_Fotos_Logos_PPTs\Logos\Projekte\LIFEBiostandards\IST Technico\IST_A_RGB_Pos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23909" y="6384355"/>
            <a:ext cx="1378800" cy="4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R:\_Fotos_Logos_PPTs\Logos\Projekte\LIFEBiostandards\Solagro\Solagro_moyen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99659" y="6422867"/>
            <a:ext cx="120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R:\_Fotos_Logos_PPTs\Logos\Projekte\LIFEBiostandards\AUF\auf 2.jp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67611" y="6446953"/>
            <a:ext cx="37760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R:\_Fotos_Logos_PPTs\Logos\GNF\Gnf1.tif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781" y="6417042"/>
            <a:ext cx="46034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R:\_Fotos_Logos_PPTs\Logos\bodensee.jp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8637" y="6417042"/>
            <a:ext cx="56878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http://www.business-biodiversity.eu/bausteine.net/i/22167/webLogoFGNLogoblock.jpg?width=200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9499" y="6338142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2804" y="6457896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feld 24"/>
          <p:cNvSpPr txBox="1"/>
          <p:nvPr userDrawn="1"/>
        </p:nvSpPr>
        <p:spPr>
          <a:xfrm>
            <a:off x="8165710" y="6308297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28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781212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2"/>
          <p:cNvCxnSpPr/>
          <p:nvPr userDrawn="1"/>
        </p:nvCxnSpPr>
        <p:spPr>
          <a:xfrm>
            <a:off x="5215883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fik 25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3600" y="6453368"/>
            <a:ext cx="700275" cy="2880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7780" y="6417042"/>
            <a:ext cx="591864" cy="360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7090" y="6563470"/>
            <a:ext cx="1549411" cy="219464"/>
          </a:xfrm>
          <a:prstGeom prst="rect">
            <a:avLst/>
          </a:prstGeom>
        </p:spPr>
      </p:pic>
      <p:pic>
        <p:nvPicPr>
          <p:cNvPr id="30" name="Grafik 29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8184" y="6424929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4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8" r:id="rId4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8.png"/><Relationship Id="rId12" Type="http://schemas.openxmlformats.org/officeDocument/2006/relationships/image" Target="../media/image29.png"/><Relationship Id="rId13" Type="http://schemas.openxmlformats.org/officeDocument/2006/relationships/image" Target="../media/image30.png"/><Relationship Id="rId14" Type="http://schemas.openxmlformats.org/officeDocument/2006/relationships/image" Target="../media/image31.png"/><Relationship Id="rId15" Type="http://schemas.openxmlformats.org/officeDocument/2006/relationships/image" Target="../media/image32.png"/><Relationship Id="rId16" Type="http://schemas.openxmlformats.org/officeDocument/2006/relationships/image" Target="../media/image33.png"/><Relationship Id="rId17" Type="http://schemas.openxmlformats.org/officeDocument/2006/relationships/image" Target="../media/image34.png"/><Relationship Id="rId18" Type="http://schemas.openxmlformats.org/officeDocument/2006/relationships/image" Target="../media/image35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Relationship Id="rId9" Type="http://schemas.openxmlformats.org/officeDocument/2006/relationships/image" Target="../media/image26.png"/><Relationship Id="rId10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9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4" Type="http://schemas.openxmlformats.org/officeDocument/2006/relationships/image" Target="../media/image48.jpeg"/><Relationship Id="rId5" Type="http://schemas.openxmlformats.org/officeDocument/2006/relationships/image" Target="../media/image49.png"/><Relationship Id="rId6" Type="http://schemas.openxmlformats.org/officeDocument/2006/relationships/image" Target="../media/image23.png"/><Relationship Id="rId7" Type="http://schemas.openxmlformats.org/officeDocument/2006/relationships/image" Target="../media/image50.jpeg"/><Relationship Id="rId8" Type="http://schemas.openxmlformats.org/officeDocument/2006/relationships/image" Target="../media/image51.png"/><Relationship Id="rId9" Type="http://schemas.openxmlformats.org/officeDocument/2006/relationships/image" Target="../media/image52.jpe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1916832"/>
            <a:ext cx="7772400" cy="1586607"/>
          </a:xfrm>
        </p:spPr>
        <p:txBody>
          <a:bodyPr/>
          <a:lstStyle/>
          <a:p>
            <a:r>
              <a:rPr lang="de-DE" sz="4000" dirty="0" smtClean="0"/>
              <a:t>Biodiversität in Standards für die Lebensmittelbranche und Vorgaben von Unternehmen </a:t>
            </a:r>
            <a:endParaRPr lang="de-DE" sz="4000" dirty="0"/>
          </a:p>
        </p:txBody>
      </p:sp>
    </p:spTree>
    <p:extLst>
      <p:ext uri="{BB962C8B-B14F-4D97-AF65-F5344CB8AC3E}">
        <p14:creationId xmlns:p14="http://schemas.microsoft.com/office/powerpoint/2010/main" val="2181110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451528" y="210271"/>
            <a:ext cx="8229600" cy="724942"/>
          </a:xfrm>
        </p:spPr>
        <p:txBody>
          <a:bodyPr>
            <a:noAutofit/>
          </a:bodyPr>
          <a:lstStyle/>
          <a:p>
            <a:r>
              <a:rPr lang="de-DE" sz="2400" dirty="0" smtClean="0"/>
              <a:t>Baseline Report: Politik und Kriterien von </a:t>
            </a:r>
            <a:br>
              <a:rPr lang="de-DE" sz="2400" dirty="0" smtClean="0"/>
            </a:br>
            <a:r>
              <a:rPr lang="de-DE" sz="2400" dirty="0" smtClean="0"/>
              <a:t>54 Standards und Unternehmen </a:t>
            </a:r>
            <a:r>
              <a:rPr lang="de-DE" sz="2400" dirty="0" err="1" smtClean="0"/>
              <a:t>gescreent</a:t>
            </a:r>
            <a:r>
              <a:rPr lang="de-DE" sz="2400" dirty="0" smtClean="0"/>
              <a:t/>
            </a:r>
            <a:br>
              <a:rPr lang="de-DE" sz="2400" dirty="0" smtClean="0"/>
            </a:br>
            <a:endParaRPr lang="de-DE" sz="2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2</a:t>
            </a:fld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1479198"/>
            <a:ext cx="1225550" cy="109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59501" y="1245200"/>
            <a:ext cx="2998787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80679" y="1555381"/>
            <a:ext cx="1079500" cy="89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06339" y="2545455"/>
            <a:ext cx="122555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Grafik 8" descr="R:\_Fotos_Logos_PPTs\Logos\Projekte\LIFEBiostandards\Fairtrade\FT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52572" y="2221404"/>
            <a:ext cx="1005840" cy="1069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0032" y="2821398"/>
            <a:ext cx="1011237" cy="95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75855" y="2690153"/>
            <a:ext cx="1047533" cy="1088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0684" y="3300030"/>
            <a:ext cx="1052433" cy="908720"/>
          </a:xfrm>
          <a:prstGeom prst="rect">
            <a:avLst/>
          </a:prstGeom>
          <a:ln>
            <a:noFill/>
          </a:ln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39290" y="3933056"/>
            <a:ext cx="1158418" cy="1158418"/>
          </a:xfrm>
          <a:prstGeom prst="rect">
            <a:avLst/>
          </a:prstGeom>
          <a:ln>
            <a:noFill/>
          </a:ln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1697" y="3085205"/>
            <a:ext cx="1154591" cy="1331371"/>
          </a:xfrm>
          <a:prstGeom prst="rect">
            <a:avLst/>
          </a:prstGeom>
          <a:ln>
            <a:noFill/>
          </a:ln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2467" y="4839589"/>
            <a:ext cx="1106907" cy="1106907"/>
          </a:xfrm>
          <a:prstGeom prst="rect">
            <a:avLst/>
          </a:prstGeom>
          <a:ln>
            <a:noFill/>
          </a:ln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7263" y="5013176"/>
            <a:ext cx="1088717" cy="1205669"/>
          </a:xfrm>
          <a:prstGeom prst="rect">
            <a:avLst/>
          </a:prstGeom>
          <a:ln>
            <a:noFill/>
          </a:ln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98217" y="4008261"/>
            <a:ext cx="1733550" cy="685800"/>
          </a:xfrm>
          <a:prstGeom prst="rect">
            <a:avLst/>
          </a:prstGeom>
          <a:ln>
            <a:noFill/>
          </a:ln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622943" y="4945056"/>
            <a:ext cx="999555" cy="999555"/>
          </a:xfrm>
          <a:prstGeom prst="rect">
            <a:avLst/>
          </a:prstGeom>
          <a:ln>
            <a:noFill/>
          </a:ln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49991" y="3987076"/>
            <a:ext cx="1151157" cy="1151157"/>
          </a:xfrm>
          <a:prstGeom prst="rect">
            <a:avLst/>
          </a:prstGeom>
          <a:ln>
            <a:noFill/>
          </a:ln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20694" y="5319432"/>
            <a:ext cx="904875" cy="904875"/>
          </a:xfrm>
          <a:prstGeom prst="rect">
            <a:avLst/>
          </a:prstGeom>
          <a:ln>
            <a:noFill/>
          </a:ln>
        </p:spPr>
      </p:pic>
      <p:pic>
        <p:nvPicPr>
          <p:cNvPr id="3" name="Picture 2" descr="Z:\_LOGOS\Lebensmittelstandard\Logo Standards\Rainforest Alliance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92116" y="1467323"/>
            <a:ext cx="994805" cy="994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6607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717432" cy="724942"/>
          </a:xfrm>
        </p:spPr>
        <p:txBody>
          <a:bodyPr>
            <a:noAutofit/>
          </a:bodyPr>
          <a:lstStyle/>
          <a:p>
            <a:r>
              <a:rPr lang="de-DE" sz="2400" dirty="0"/>
              <a:t>Baseline Report: Politik und Kriterien von </a:t>
            </a:r>
            <a:br>
              <a:rPr lang="de-DE" sz="2400" dirty="0"/>
            </a:br>
            <a:r>
              <a:rPr lang="de-DE" sz="2400" dirty="0"/>
              <a:t>54 Standards und Unternehmen </a:t>
            </a:r>
            <a:r>
              <a:rPr lang="de-DE" sz="2400" dirty="0" err="1"/>
              <a:t>gescreent</a:t>
            </a:r>
            <a:endParaRPr lang="de-DE" sz="24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3</a:t>
            </a:fld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420784" y="1400619"/>
            <a:ext cx="8302431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Biodiversität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in der </a:t>
            </a:r>
            <a:r>
              <a:rPr lang="en-US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Politik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von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Standardorganisationen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Unternehmen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616" y="2253758"/>
            <a:ext cx="7056784" cy="4039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84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/>
              <a:t>Baseline Report: Politik und Kriterien von </a:t>
            </a:r>
            <a:br>
              <a:rPr lang="de-DE" sz="2400" dirty="0"/>
            </a:br>
            <a:r>
              <a:rPr lang="de-DE" sz="2400" dirty="0"/>
              <a:t>54 Standards und Unternehmen </a:t>
            </a:r>
            <a:r>
              <a:rPr lang="de-DE" sz="2400" dirty="0" err="1"/>
              <a:t>gescreent</a:t>
            </a:r>
            <a:endParaRPr lang="de-DE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err="1" smtClean="0">
                <a:solidFill>
                  <a:schemeClr val="tx1"/>
                </a:solidFill>
              </a:rPr>
              <a:t>Biodiversität</a:t>
            </a:r>
            <a:r>
              <a:rPr lang="en-US" b="1" dirty="0" smtClean="0">
                <a:solidFill>
                  <a:schemeClr val="tx1"/>
                </a:solidFill>
              </a:rPr>
              <a:t> in den </a:t>
            </a:r>
            <a:r>
              <a:rPr lang="en-US" b="1" dirty="0" err="1" smtClean="0">
                <a:solidFill>
                  <a:srgbClr val="C00000"/>
                </a:solidFill>
              </a:rPr>
              <a:t>Kriterien</a:t>
            </a:r>
            <a:r>
              <a:rPr lang="en-US" b="1" dirty="0" smtClean="0">
                <a:solidFill>
                  <a:schemeClr val="tx1"/>
                </a:solidFill>
              </a:rPr>
              <a:t> von </a:t>
            </a:r>
            <a:r>
              <a:rPr lang="en-US" b="1" dirty="0" err="1" smtClean="0">
                <a:solidFill>
                  <a:schemeClr val="tx1"/>
                </a:solidFill>
              </a:rPr>
              <a:t>Standardorganisationen</a:t>
            </a:r>
            <a:r>
              <a:rPr lang="en-US" b="1" dirty="0" smtClean="0">
                <a:solidFill>
                  <a:schemeClr val="tx1"/>
                </a:solidFill>
              </a:rPr>
              <a:t> und </a:t>
            </a:r>
            <a:r>
              <a:rPr lang="en-US" b="1" dirty="0" err="1" smtClean="0">
                <a:solidFill>
                  <a:schemeClr val="tx1"/>
                </a:solidFill>
              </a:rPr>
              <a:t>Unternehmen</a:t>
            </a:r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dirty="0"/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dirty="0" smtClean="0"/>
              <a:t>Die </a:t>
            </a:r>
            <a:r>
              <a:rPr lang="en-US" sz="1800" dirty="0" err="1" smtClean="0"/>
              <a:t>Kriterien</a:t>
            </a:r>
            <a:r>
              <a:rPr lang="en-US" sz="1800" dirty="0" smtClean="0"/>
              <a:t> </a:t>
            </a:r>
            <a:r>
              <a:rPr lang="en-US" sz="1800" dirty="0" err="1" smtClean="0"/>
              <a:t>wurden</a:t>
            </a:r>
            <a:r>
              <a:rPr lang="en-US" sz="1800" dirty="0" smtClean="0"/>
              <a:t> </a:t>
            </a:r>
            <a:r>
              <a:rPr lang="en-US" sz="1800" dirty="0" err="1" smtClean="0"/>
              <a:t>entsprechend</a:t>
            </a:r>
            <a:r>
              <a:rPr lang="en-US" sz="1800" dirty="0" smtClean="0"/>
              <a:t> der </a:t>
            </a:r>
            <a:r>
              <a:rPr lang="en-US" sz="1800" dirty="0" err="1" smtClean="0"/>
              <a:t>Hauptursachen</a:t>
            </a:r>
            <a:r>
              <a:rPr lang="en-US" sz="1800" dirty="0" smtClean="0"/>
              <a:t> für den </a:t>
            </a:r>
            <a:r>
              <a:rPr lang="en-US" sz="1800" dirty="0" err="1" smtClean="0"/>
              <a:t>Verlust</a:t>
            </a:r>
            <a:r>
              <a:rPr lang="en-US" sz="1800" dirty="0" smtClean="0"/>
              <a:t> von </a:t>
            </a:r>
            <a:r>
              <a:rPr lang="en-US" sz="1800" dirty="0" err="1" smtClean="0"/>
              <a:t>Biodiversität</a:t>
            </a:r>
            <a:r>
              <a:rPr lang="en-US" sz="1800" dirty="0" smtClean="0"/>
              <a:t> </a:t>
            </a:r>
            <a:r>
              <a:rPr lang="en-US" sz="1800" dirty="0" err="1" smtClean="0"/>
              <a:t>gescreent</a:t>
            </a:r>
            <a:r>
              <a:rPr lang="en-US" sz="1800" dirty="0" smtClean="0"/>
              <a:t>, </a:t>
            </a:r>
            <a:r>
              <a:rPr lang="en-US" sz="1800" dirty="0" err="1" smtClean="0"/>
              <a:t>d.h</a:t>
            </a:r>
            <a:r>
              <a:rPr lang="en-US" sz="1800" dirty="0" smtClean="0"/>
              <a:t>. </a:t>
            </a:r>
            <a:r>
              <a:rPr lang="en-US" sz="1800" dirty="0" err="1" smtClean="0"/>
              <a:t>tragen</a:t>
            </a:r>
            <a:r>
              <a:rPr lang="en-US" sz="1800" dirty="0" smtClean="0"/>
              <a:t> die </a:t>
            </a:r>
            <a:r>
              <a:rPr lang="en-US" sz="1800" dirty="0" err="1" smtClean="0"/>
              <a:t>Kriterien</a:t>
            </a:r>
            <a:r>
              <a:rPr lang="en-US" sz="1800" dirty="0" smtClean="0"/>
              <a:t> </a:t>
            </a:r>
            <a:r>
              <a:rPr lang="en-US" sz="1800" dirty="0" err="1" smtClean="0"/>
              <a:t>dazu</a:t>
            </a:r>
            <a:r>
              <a:rPr lang="en-US" sz="1800" dirty="0" smtClean="0"/>
              <a:t> </a:t>
            </a:r>
            <a:r>
              <a:rPr lang="en-US" sz="1800" dirty="0" err="1" smtClean="0"/>
              <a:t>bei</a:t>
            </a:r>
            <a:endParaRPr lang="en-US" sz="18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Degradierung</a:t>
            </a: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 und </a:t>
            </a: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Zerstörung</a:t>
            </a: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 von </a:t>
            </a: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Ökosystemen</a:t>
            </a:r>
            <a:endParaRPr lang="en-US" sz="18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Übernutzung</a:t>
            </a: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 der </a:t>
            </a: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natürlichen</a:t>
            </a: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Ressourcen</a:t>
            </a:r>
            <a:endParaRPr lang="en-US" sz="1800" dirty="0">
              <a:solidFill>
                <a:schemeClr val="accent3">
                  <a:lumMod val="75000"/>
                </a:schemeClr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Verlust</a:t>
            </a: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 der </a:t>
            </a: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genetischen</a:t>
            </a: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Vielfalt</a:t>
            </a:r>
            <a:endParaRPr lang="en-US" sz="1800" dirty="0">
              <a:solidFill>
                <a:schemeClr val="accent3">
                  <a:lumMod val="75000"/>
                </a:schemeClr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Invasive, </a:t>
            </a: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gebietsfremde</a:t>
            </a: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Arten</a:t>
            </a:r>
            <a:endParaRPr lang="en-US" sz="1800" dirty="0">
              <a:solidFill>
                <a:schemeClr val="accent3">
                  <a:lumMod val="75000"/>
                </a:schemeClr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Klimawandel</a:t>
            </a:r>
            <a:endParaRPr lang="en-US" sz="1800" dirty="0">
              <a:solidFill>
                <a:schemeClr val="accent3">
                  <a:lumMod val="75000"/>
                </a:schemeClr>
              </a:solidFill>
            </a:endParaRP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endParaRPr lang="de-DE" sz="1800" dirty="0" smtClean="0"/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de-DE" sz="1800" dirty="0" smtClean="0"/>
              <a:t>zu </a:t>
            </a:r>
            <a:r>
              <a:rPr lang="de-DE" sz="1800" dirty="0"/>
              <a:t>vermeiden /zu </a:t>
            </a:r>
            <a:r>
              <a:rPr lang="de-DE" sz="1800" dirty="0" smtClean="0"/>
              <a:t>reduzieren?</a:t>
            </a: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de-DE" sz="1800" dirty="0" smtClean="0"/>
              <a:t>Weiterhin wurden Anforderungen an das</a:t>
            </a:r>
            <a:br>
              <a:rPr lang="de-DE" sz="1800" dirty="0" smtClean="0"/>
            </a:br>
            <a:r>
              <a:rPr lang="de-DE" sz="1800" dirty="0" smtClean="0"/>
              <a:t>(Umwelt)Management </a:t>
            </a:r>
            <a:r>
              <a:rPr lang="de-DE" sz="1800" dirty="0" err="1" smtClean="0"/>
              <a:t>gescreent</a:t>
            </a:r>
            <a:r>
              <a:rPr lang="de-DE" sz="1800" dirty="0" smtClean="0"/>
              <a:t>.</a:t>
            </a:r>
            <a:endParaRPr lang="de-DE" sz="18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4</a:t>
            </a:fld>
            <a:endParaRPr lang="de-DE" dirty="0"/>
          </a:p>
        </p:txBody>
      </p:sp>
      <p:pic>
        <p:nvPicPr>
          <p:cNvPr id="6" name="Picture 2" descr="C:\Users\Kerstin.Froehle\Desktop\Neuer Ordner\field-852242_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24728" y="3851359"/>
            <a:ext cx="3603607" cy="240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711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Baseline Report: </a:t>
            </a:r>
            <a:r>
              <a:rPr lang="de-DE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/>
            </a:r>
            <a:br>
              <a:rPr lang="de-DE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</a:br>
            <a:r>
              <a:rPr lang="de-DE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Beispiel für die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Ergebnisse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des Screenings</a:t>
            </a:r>
            <a:endParaRPr lang="de-DE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dirty="0" err="1" smtClean="0">
                <a:solidFill>
                  <a:schemeClr val="tx1"/>
                </a:solidFill>
              </a:rPr>
              <a:t>Degradierung</a:t>
            </a:r>
            <a:r>
              <a:rPr lang="en-US" dirty="0" smtClean="0">
                <a:solidFill>
                  <a:schemeClr val="tx1"/>
                </a:solidFill>
              </a:rPr>
              <a:t> /</a:t>
            </a:r>
            <a:r>
              <a:rPr lang="en-US" dirty="0" err="1" smtClean="0">
                <a:solidFill>
                  <a:schemeClr val="tx1"/>
                </a:solidFill>
              </a:rPr>
              <a:t>Zerstörung</a:t>
            </a:r>
            <a:r>
              <a:rPr lang="en-US" dirty="0" smtClean="0">
                <a:solidFill>
                  <a:schemeClr val="tx1"/>
                </a:solidFill>
              </a:rPr>
              <a:t> von </a:t>
            </a:r>
            <a:r>
              <a:rPr lang="en-US" dirty="0" err="1" smtClean="0">
                <a:solidFill>
                  <a:schemeClr val="tx1"/>
                </a:solidFill>
              </a:rPr>
              <a:t>Ökosystemen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de-DE" sz="1900" dirty="0"/>
              <a:t>Internationale Normen konzentrieren sich auf den Schutz von Gewässern / Management von Uferstreifen sowie auf den Schutz von Primärlebensräumen und Schutzgebieten.</a:t>
            </a:r>
          </a:p>
          <a:p>
            <a:r>
              <a:rPr lang="de-DE" sz="1900" dirty="0"/>
              <a:t>Europäische / nationale / regionale Normen konzentrieren sich auf die Erhaltung von Grünland, den Schutz von primären und naturnahen Lebensräumen und Schutzgebieten sowie auf einen Mindestanteil an ökologischen Strukturen / Kompensationsflächen.</a:t>
            </a:r>
          </a:p>
          <a:p>
            <a:r>
              <a:rPr lang="de-DE" sz="1900" dirty="0"/>
              <a:t>Die Unternehmen konzentrieren sich stark </a:t>
            </a:r>
            <a:r>
              <a:rPr lang="de-DE" sz="1900" dirty="0" smtClean="0"/>
              <a:t/>
            </a:r>
            <a:br>
              <a:rPr lang="de-DE" sz="1900" dirty="0" smtClean="0"/>
            </a:br>
            <a:r>
              <a:rPr lang="de-DE" sz="1900" dirty="0" smtClean="0"/>
              <a:t>auf </a:t>
            </a:r>
            <a:r>
              <a:rPr lang="de-DE" sz="1900" dirty="0"/>
              <a:t>den Schutz von Gewässern / das </a:t>
            </a:r>
            <a:r>
              <a:rPr lang="de-DE" sz="1900" dirty="0" smtClean="0"/>
              <a:t/>
            </a:r>
            <a:br>
              <a:rPr lang="de-DE" sz="1900" dirty="0" smtClean="0"/>
            </a:br>
            <a:r>
              <a:rPr lang="de-DE" sz="1900" dirty="0" smtClean="0"/>
              <a:t>Management </a:t>
            </a:r>
            <a:r>
              <a:rPr lang="de-DE" sz="1900" dirty="0"/>
              <a:t>von Uferstreifen.</a:t>
            </a:r>
          </a:p>
          <a:p>
            <a:r>
              <a:rPr lang="de-DE" sz="1900" dirty="0"/>
              <a:t>Mehr als die Hälfte der untersuchten </a:t>
            </a:r>
            <a:r>
              <a:rPr lang="de-DE" sz="1900" dirty="0" smtClean="0"/>
              <a:t/>
            </a:r>
            <a:br>
              <a:rPr lang="de-DE" sz="1900" dirty="0" smtClean="0"/>
            </a:br>
            <a:r>
              <a:rPr lang="de-DE" sz="1900" dirty="0" smtClean="0"/>
              <a:t>Kriterien </a:t>
            </a:r>
            <a:r>
              <a:rPr lang="de-DE" sz="1900" dirty="0"/>
              <a:t>wurde als sehr effektiv bewertet. </a:t>
            </a:r>
            <a:r>
              <a:rPr lang="de-DE" sz="1900" dirty="0" smtClean="0"/>
              <a:t/>
            </a:r>
            <a:br>
              <a:rPr lang="de-DE" sz="1900" dirty="0" smtClean="0"/>
            </a:br>
            <a:r>
              <a:rPr lang="de-DE" sz="1900" dirty="0" smtClean="0"/>
              <a:t>Auditoren </a:t>
            </a:r>
            <a:r>
              <a:rPr lang="de-DE" sz="1900" dirty="0"/>
              <a:t>benötigen ein besonderes </a:t>
            </a:r>
            <a:r>
              <a:rPr lang="de-DE" sz="1900" dirty="0" smtClean="0"/>
              <a:t/>
            </a:r>
            <a:br>
              <a:rPr lang="de-DE" sz="1900" dirty="0" smtClean="0"/>
            </a:br>
            <a:r>
              <a:rPr lang="de-DE" sz="1900" dirty="0" smtClean="0"/>
              <a:t>Know-how</a:t>
            </a:r>
            <a:r>
              <a:rPr lang="de-DE" sz="1900" dirty="0"/>
              <a:t>.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5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Z:\Bildarchiv\LIFE Lebensmittel\Pixabay - Keine Referenz nötig\Monokultu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2160" y="3979614"/>
            <a:ext cx="3031020" cy="2272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0845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</a:rPr>
              <a:t>Baseline Report: </a:t>
            </a:r>
            <a:br>
              <a:rPr lang="de-DE" sz="2400" dirty="0">
                <a:solidFill>
                  <a:srgbClr val="70AD47">
                    <a:lumMod val="75000"/>
                  </a:srgbClr>
                </a:solidFill>
              </a:rPr>
            </a:br>
            <a:r>
              <a:rPr lang="de-DE" sz="2400" dirty="0">
                <a:solidFill>
                  <a:srgbClr val="70AD47">
                    <a:lumMod val="75000"/>
                  </a:srgbClr>
                </a:solidFill>
              </a:rPr>
              <a:t>Beispiel für die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Ergebnisse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des Screenings</a:t>
            </a:r>
            <a:endParaRPr lang="de-DE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6</a:t>
            </a:fld>
            <a:endParaRPr lang="de-DE" dirty="0"/>
          </a:p>
        </p:txBody>
      </p:sp>
      <p:pic>
        <p:nvPicPr>
          <p:cNvPr id="5" name="Bild 4" descr="Destruction-Spinn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592" y="1340768"/>
            <a:ext cx="7452320" cy="4880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7360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Baseline Report: </a:t>
            </a:r>
            <a:r>
              <a:rPr lang="de-DE" sz="2400" dirty="0" smtClean="0">
                <a:solidFill>
                  <a:srgbClr val="C00000"/>
                </a:solidFill>
                <a:ea typeface="+mn-ea"/>
              </a:rPr>
              <a:t>Schlussfolgerungen, z.B.</a:t>
            </a:r>
            <a:endParaRPr lang="de-DE" sz="240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 err="1" smtClean="0">
                <a:solidFill>
                  <a:schemeClr val="tx1"/>
                </a:solidFill>
              </a:rPr>
              <a:t>Degradierung</a:t>
            </a:r>
            <a:r>
              <a:rPr lang="en-US" dirty="0" smtClean="0">
                <a:solidFill>
                  <a:schemeClr val="tx1"/>
                </a:solidFill>
              </a:rPr>
              <a:t> /</a:t>
            </a:r>
            <a:r>
              <a:rPr lang="en-US" dirty="0" err="1" smtClean="0">
                <a:solidFill>
                  <a:schemeClr val="tx1"/>
                </a:solidFill>
              </a:rPr>
              <a:t>Zerstörung</a:t>
            </a:r>
            <a:r>
              <a:rPr lang="en-US" dirty="0" smtClean="0">
                <a:solidFill>
                  <a:schemeClr val="tx1"/>
                </a:solidFill>
              </a:rPr>
              <a:t> von </a:t>
            </a:r>
            <a:r>
              <a:rPr lang="en-US" dirty="0" err="1" smtClean="0">
                <a:solidFill>
                  <a:schemeClr val="tx1"/>
                </a:solidFill>
              </a:rPr>
              <a:t>Ökosystemen</a:t>
            </a:r>
            <a:endParaRPr lang="en-US" dirty="0" smtClean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de-DE" sz="1600" dirty="0" smtClean="0"/>
              <a:t>Standards /Unternehmen sollten </a:t>
            </a:r>
            <a:r>
              <a:rPr lang="de-DE" sz="1600" dirty="0"/>
              <a:t>Kriterien enthalten, die auf die Vermeidung negativer Auswirkungen auf naturnahe Ökosysteme und Schutzgebiete abzielen.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de-DE" sz="1600" dirty="0"/>
              <a:t>Die Schaffung von Biotopkorridoren auf dem </a:t>
            </a:r>
            <a:r>
              <a:rPr lang="de-DE" sz="1600" dirty="0" smtClean="0"/>
              <a:t>landwirtschaftlichen Betrieb ​​</a:t>
            </a:r>
            <a:r>
              <a:rPr lang="de-DE" sz="1600" dirty="0"/>
              <a:t>sowie in der Umgebung wird nicht ausreichend berücksichtigt.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de-DE" sz="1600" dirty="0"/>
              <a:t>Keiner der geprüften Standards und Unternehmen fordert </a:t>
            </a:r>
            <a:r>
              <a:rPr lang="de-DE" sz="1600" dirty="0" smtClean="0"/>
              <a:t>Maßnahmen, </a:t>
            </a:r>
            <a:r>
              <a:rPr lang="de-DE" sz="1600" dirty="0"/>
              <a:t>die über </a:t>
            </a:r>
            <a:r>
              <a:rPr lang="de-DE" sz="1600" dirty="0" smtClean="0"/>
              <a:t>den Betrieb hinausgehen </a:t>
            </a:r>
            <a:r>
              <a:rPr lang="de-DE" sz="1600" dirty="0"/>
              <a:t>und die Koordination </a:t>
            </a:r>
            <a:r>
              <a:rPr lang="de-DE" sz="1600" dirty="0" smtClean="0"/>
              <a:t>mit anderen Akteuren erfordern</a:t>
            </a:r>
            <a:r>
              <a:rPr lang="de-DE" sz="1600" dirty="0"/>
              <a:t>.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de-DE" sz="1600" dirty="0"/>
              <a:t>In Bezug auf ökologische Strukturen </a:t>
            </a:r>
            <a:r>
              <a:rPr lang="de-DE" sz="1600" dirty="0" smtClean="0"/>
              <a:t/>
            </a:r>
            <a:br>
              <a:rPr lang="de-DE" sz="1600" dirty="0" smtClean="0"/>
            </a:br>
            <a:r>
              <a:rPr lang="de-DE" sz="1600" dirty="0" smtClean="0"/>
              <a:t>sollten Standards </a:t>
            </a:r>
            <a:r>
              <a:rPr lang="de-DE" sz="1600" dirty="0"/>
              <a:t>und </a:t>
            </a:r>
            <a:r>
              <a:rPr lang="de-DE" sz="1600" dirty="0" smtClean="0"/>
              <a:t>Vorgaben von</a:t>
            </a:r>
            <a:br>
              <a:rPr lang="de-DE" sz="1600" dirty="0" smtClean="0"/>
            </a:br>
            <a:r>
              <a:rPr lang="de-DE" sz="1600" dirty="0" smtClean="0"/>
              <a:t>Unternehmen über </a:t>
            </a:r>
            <a:r>
              <a:rPr lang="de-DE" sz="1600" dirty="0"/>
              <a:t>die gesetzlichen </a:t>
            </a:r>
            <a:r>
              <a:rPr lang="de-DE" sz="1600" dirty="0" smtClean="0"/>
              <a:t/>
            </a:r>
            <a:br>
              <a:rPr lang="de-DE" sz="1600" dirty="0" smtClean="0"/>
            </a:br>
            <a:r>
              <a:rPr lang="de-DE" sz="1600" dirty="0" smtClean="0"/>
              <a:t>Anforderungen hinausgehen</a:t>
            </a:r>
            <a:r>
              <a:rPr lang="de-DE" sz="1600" dirty="0"/>
              <a:t>.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de-DE" sz="1600" dirty="0"/>
              <a:t>Nicht nur </a:t>
            </a:r>
            <a:r>
              <a:rPr lang="de-DE" sz="1600" dirty="0" smtClean="0"/>
              <a:t>die Quantität, </a:t>
            </a:r>
            <a:r>
              <a:rPr lang="de-DE" sz="1600" dirty="0"/>
              <a:t>sondern auch die </a:t>
            </a:r>
            <a:r>
              <a:rPr lang="de-DE" sz="1600" dirty="0" smtClean="0"/>
              <a:t/>
            </a:r>
            <a:br>
              <a:rPr lang="de-DE" sz="1600" dirty="0" smtClean="0"/>
            </a:br>
            <a:r>
              <a:rPr lang="de-DE" sz="1600" dirty="0" smtClean="0"/>
              <a:t>Qualität </a:t>
            </a:r>
            <a:r>
              <a:rPr lang="de-DE" sz="1600" dirty="0"/>
              <a:t>muss berücksichtigt werden. </a:t>
            </a:r>
            <a:r>
              <a:rPr lang="de-DE" sz="1600" dirty="0" smtClean="0"/>
              <a:t/>
            </a:r>
            <a:br>
              <a:rPr lang="de-DE" sz="1600" dirty="0" smtClean="0"/>
            </a:br>
            <a:r>
              <a:rPr lang="de-DE" sz="1600" dirty="0" smtClean="0"/>
              <a:t>Über eine gute Qualität wird die Effektivität</a:t>
            </a:r>
            <a:br>
              <a:rPr lang="de-DE" sz="1600" dirty="0" smtClean="0"/>
            </a:br>
            <a:r>
              <a:rPr lang="de-DE" sz="1600" dirty="0" smtClean="0"/>
              <a:t>ökologischer Vorrangflächen für die </a:t>
            </a:r>
            <a:r>
              <a:rPr lang="de-DE" sz="1600" dirty="0"/>
              <a:t/>
            </a:r>
            <a:br>
              <a:rPr lang="de-DE" sz="1600" dirty="0"/>
            </a:br>
            <a:r>
              <a:rPr lang="de-DE" sz="1600" dirty="0" smtClean="0"/>
              <a:t>Biodiversität enorm verbessert.</a:t>
            </a:r>
            <a:endParaRPr lang="en-US" sz="1600" dirty="0" smtClean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7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C:\Users\Kerstin.Froehle\Desktop\Neuer Ordner\deforestation-2833687_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6096" y="3788864"/>
            <a:ext cx="3690530" cy="2463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02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</a:rPr>
              <a:t>Baseline Report: </a:t>
            </a:r>
            <a:br>
              <a:rPr lang="de-DE" sz="2400" dirty="0">
                <a:solidFill>
                  <a:srgbClr val="70AD47">
                    <a:lumMod val="75000"/>
                  </a:srgbClr>
                </a:solidFill>
              </a:rPr>
            </a:br>
            <a:r>
              <a:rPr lang="de-DE" sz="2400" dirty="0">
                <a:solidFill>
                  <a:srgbClr val="70AD47">
                    <a:lumMod val="75000"/>
                  </a:srgbClr>
                </a:solidFill>
              </a:rPr>
              <a:t>Beispiel für die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Ergebnisse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des Screenings</a:t>
            </a:r>
            <a:endParaRPr lang="de-DE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spcBef>
                <a:spcPts val="0"/>
              </a:spcBef>
              <a:spcAft>
                <a:spcPts val="800"/>
              </a:spcAft>
              <a:buFont typeface="+mj-lt"/>
              <a:buAutoNum type="arabicPeriod" startAt="2"/>
            </a:pPr>
            <a:r>
              <a:rPr lang="en-US" dirty="0" err="1" smtClean="0">
                <a:solidFill>
                  <a:schemeClr val="tx1"/>
                </a:solidFill>
              </a:rPr>
              <a:t>Übernutzung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natürlicher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Ressorcen</a:t>
            </a:r>
            <a:endParaRPr lang="en-US" dirty="0" smtClean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600" dirty="0"/>
              <a:t>Internationale </a:t>
            </a:r>
            <a:r>
              <a:rPr lang="de-DE" sz="1600" dirty="0" smtClean="0"/>
              <a:t>Standards konzentrieren </a:t>
            </a:r>
            <a:r>
              <a:rPr lang="de-DE" sz="1600" dirty="0"/>
              <a:t>sich hauptsächlich auf Beschränkungen in Bezug auf Pflanzenschutz, andere schädliche Substanzen oder </a:t>
            </a:r>
            <a:r>
              <a:rPr lang="de-DE" sz="1600" dirty="0" smtClean="0"/>
              <a:t>Technologien;  </a:t>
            </a:r>
            <a:r>
              <a:rPr lang="de-DE" sz="1600" dirty="0"/>
              <a:t>Umgang mit Schadstoffen oder Technologien; Verwendung von Stickstoff und </a:t>
            </a:r>
            <a:r>
              <a:rPr lang="de-DE" sz="1600" dirty="0" smtClean="0"/>
              <a:t>Phosphor;  </a:t>
            </a:r>
            <a:r>
              <a:rPr lang="de-DE" sz="1600" dirty="0"/>
              <a:t>Bodenfruchtbarkeit.</a:t>
            </a: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600" dirty="0"/>
              <a:t>Bei europäischen, nationalen und regionalen Standards dominieren zwei Aspekte: Verwendung von Stickstoff und Phosphor, Bodenfruchtbarkeit; und Einschränkungen hinsichtlich des Pflanzenschutzes, anderer Schadstoffe oder Technologien.</a:t>
            </a: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600" dirty="0"/>
              <a:t>Die Unternehmen konzentrieren sich stark auf </a:t>
            </a:r>
            <a:r>
              <a:rPr lang="de-DE" sz="1600" dirty="0" smtClean="0"/>
              <a:t>Beschränkungen </a:t>
            </a:r>
            <a:r>
              <a:rPr lang="de-DE" sz="1600" dirty="0"/>
              <a:t>in Bezug auf Pflanzenschutz, </a:t>
            </a:r>
            <a:r>
              <a:rPr lang="de-DE" sz="1600" dirty="0" smtClean="0"/>
              <a:t>andere </a:t>
            </a:r>
            <a:br>
              <a:rPr lang="de-DE" sz="1600" dirty="0" smtClean="0"/>
            </a:br>
            <a:r>
              <a:rPr lang="de-DE" sz="1600" dirty="0" smtClean="0"/>
              <a:t>schädliche </a:t>
            </a:r>
            <a:r>
              <a:rPr lang="de-DE" sz="1600" dirty="0"/>
              <a:t>Substanzen und </a:t>
            </a:r>
            <a:r>
              <a:rPr lang="de-DE" sz="1600" dirty="0" smtClean="0"/>
              <a:t>Technologien </a:t>
            </a:r>
            <a:br>
              <a:rPr lang="de-DE" sz="1600" dirty="0" smtClean="0"/>
            </a:br>
            <a:r>
              <a:rPr lang="de-DE" sz="1600" dirty="0" smtClean="0"/>
              <a:t>und </a:t>
            </a:r>
            <a:r>
              <a:rPr lang="de-DE" sz="1600" dirty="0"/>
              <a:t>die Verwendung von </a:t>
            </a:r>
            <a:r>
              <a:rPr lang="de-DE" sz="1600" dirty="0" smtClean="0"/>
              <a:t>Stickstoff </a:t>
            </a:r>
            <a:r>
              <a:rPr lang="de-DE" sz="1600" dirty="0"/>
              <a:t>und </a:t>
            </a:r>
            <a:r>
              <a:rPr lang="de-DE" sz="1600" dirty="0" smtClean="0"/>
              <a:t/>
            </a:r>
            <a:br>
              <a:rPr lang="de-DE" sz="1600" dirty="0" smtClean="0"/>
            </a:br>
            <a:r>
              <a:rPr lang="de-DE" sz="1600" dirty="0" smtClean="0"/>
              <a:t>Phosphor </a:t>
            </a:r>
            <a:r>
              <a:rPr lang="de-DE" sz="1600" dirty="0"/>
              <a:t>sowie die </a:t>
            </a:r>
            <a:r>
              <a:rPr lang="de-DE" sz="1600" dirty="0" smtClean="0"/>
              <a:t>Bodenfruchtbarkeit</a:t>
            </a:r>
            <a:r>
              <a:rPr lang="de-DE" sz="1600" dirty="0"/>
              <a:t>.</a:t>
            </a: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600" dirty="0"/>
              <a:t>Rund die Hälfte der Kriterien wird als </a:t>
            </a:r>
            <a:r>
              <a:rPr lang="de-DE" sz="1600" dirty="0" smtClean="0"/>
              <a:t/>
            </a:r>
            <a:br>
              <a:rPr lang="de-DE" sz="1600" dirty="0" smtClean="0"/>
            </a:br>
            <a:r>
              <a:rPr lang="de-DE" sz="1600" dirty="0" smtClean="0"/>
              <a:t>durchschnittlich </a:t>
            </a:r>
            <a:r>
              <a:rPr lang="de-DE" sz="1600" dirty="0"/>
              <a:t>effektiv und überprüfbar </a:t>
            </a:r>
            <a:r>
              <a:rPr lang="de-DE" sz="1600" dirty="0" smtClean="0"/>
              <a:t/>
            </a:r>
            <a:br>
              <a:rPr lang="de-DE" sz="1600" dirty="0" smtClean="0"/>
            </a:br>
            <a:r>
              <a:rPr lang="de-DE" sz="1600" dirty="0" smtClean="0"/>
              <a:t>eingestuft</a:t>
            </a:r>
            <a:r>
              <a:rPr lang="de-DE" sz="1600" dirty="0"/>
              <a:t>.</a:t>
            </a:r>
            <a:endParaRPr lang="en-US" sz="1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8</a:t>
            </a:fld>
            <a:endParaRPr lang="de-DE" dirty="0"/>
          </a:p>
        </p:txBody>
      </p:sp>
      <p:pic>
        <p:nvPicPr>
          <p:cNvPr id="6" name="Picture 3" descr="C:\Users\Kerstin.Froehle\Desktop\Neuer Ordner\harvest-1907821_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6136" y="3995805"/>
            <a:ext cx="3297989" cy="2231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58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Baseline Report: </a:t>
            </a:r>
            <a:r>
              <a:rPr lang="de-DE" sz="2400" dirty="0" smtClean="0">
                <a:solidFill>
                  <a:srgbClr val="C00000"/>
                </a:solidFill>
                <a:ea typeface="+mn-ea"/>
              </a:rPr>
              <a:t>Schlussfolgerungen</a:t>
            </a:r>
            <a:endParaRPr lang="de-DE" sz="240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spcBef>
                <a:spcPts val="0"/>
              </a:spcBef>
              <a:spcAft>
                <a:spcPts val="800"/>
              </a:spcAft>
              <a:buFont typeface="+mj-lt"/>
              <a:buAutoNum type="arabicPeriod" startAt="2"/>
            </a:pPr>
            <a:r>
              <a:rPr lang="de-DE" dirty="0" smtClean="0">
                <a:solidFill>
                  <a:schemeClr val="tx1"/>
                </a:solidFill>
              </a:rPr>
              <a:t>Übernutzung natürlicher Ressourcen</a:t>
            </a:r>
          </a:p>
          <a:p>
            <a:pPr marL="539750" lvl="1" indent="-4572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Die Anwendung der „guten landwirtschaftlichen Praxis“, wie sie in den meisten Kriterien gefordert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wird 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reicht nicht aus, um negative Auswirkungen auf die Biodiversität zu reduzieren.</a:t>
            </a:r>
          </a:p>
          <a:p>
            <a:pPr marL="539750" lvl="1" indent="-4572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Es besteht eindeutig ein Bedarf an der Umsetzung einer „</a:t>
            </a:r>
            <a:r>
              <a:rPr lang="de-DE" sz="1400" b="1" dirty="0">
                <a:solidFill>
                  <a:schemeClr val="tx2">
                    <a:lumMod val="50000"/>
                  </a:schemeClr>
                </a:solidFill>
              </a:rPr>
              <a:t>sehr 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guten landwirtschaftlichen Praxis“ in Bezug auf Nährstoffe, Bodenfruchtbarkeit, Pflanzenschutz,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Größe des Viehbestandes und 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Beweidungsintensität, Bewässerung und Wasserressourcen</a:t>
            </a:r>
            <a:endParaRPr lang="en-US" sz="14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dirty="0" smtClean="0">
                <a:solidFill>
                  <a:schemeClr val="tx1"/>
                </a:solidFill>
              </a:rPr>
              <a:t>3.  “Invasive </a:t>
            </a:r>
            <a:r>
              <a:rPr lang="en-US" dirty="0" err="1" smtClean="0">
                <a:solidFill>
                  <a:schemeClr val="tx1"/>
                </a:solidFill>
              </a:rPr>
              <a:t>gebietsfremde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Arten</a:t>
            </a:r>
            <a:r>
              <a:rPr lang="en-US" dirty="0" smtClean="0">
                <a:solidFill>
                  <a:schemeClr val="tx1"/>
                </a:solidFill>
              </a:rPr>
              <a:t>” </a:t>
            </a:r>
            <a:r>
              <a:rPr lang="en-US" dirty="0">
                <a:solidFill>
                  <a:schemeClr val="tx1"/>
                </a:solidFill>
              </a:rPr>
              <a:t>u</a:t>
            </a:r>
            <a:r>
              <a:rPr lang="en-US" dirty="0" smtClean="0">
                <a:solidFill>
                  <a:schemeClr val="tx1"/>
                </a:solidFill>
              </a:rPr>
              <a:t>nd “</a:t>
            </a:r>
            <a:r>
              <a:rPr lang="en-US" dirty="0" err="1" smtClean="0">
                <a:solidFill>
                  <a:schemeClr val="tx1"/>
                </a:solidFill>
              </a:rPr>
              <a:t>Artenschutz</a:t>
            </a:r>
            <a:r>
              <a:rPr lang="en-US" dirty="0" smtClean="0">
                <a:solidFill>
                  <a:schemeClr val="tx1"/>
                </a:solidFill>
              </a:rPr>
              <a:t>”</a:t>
            </a:r>
          </a:p>
          <a:p>
            <a:pPr marL="539750" lvl="1" indent="-4572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Der Umgang mit invasiven gebietsfremden Arten wird von Standards selten und von Unternehmen nicht berücksichtigt.</a:t>
            </a:r>
          </a:p>
          <a:p>
            <a:pPr marL="539750" lvl="1" indent="-4572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Alle Normen und Unternehmen enthalten Kriterien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für</a:t>
            </a:r>
            <a:b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das 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Management der ökologischen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Infrastrukturen </a:t>
            </a:r>
            <a:b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und spezifische 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Maßnahmen zum Artenschutz. Aber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nur sehr 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wenige enthalten Kriterien für die Ernte von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Wildpflanzen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marL="539750" lvl="1" indent="-4572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75% der Kriterien werden als hoch wirksam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eingestuft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; 50% verlangen vom Prüfer ein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besonderes</a:t>
            </a:r>
            <a:b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Fachwissen 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für die Überprüfung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(z.B. botanische </a:t>
            </a:r>
            <a:b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Kenntnisse)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9</a:t>
            </a:fld>
            <a:endParaRPr lang="de-DE" dirty="0"/>
          </a:p>
        </p:txBody>
      </p:sp>
      <p:pic>
        <p:nvPicPr>
          <p:cNvPr id="6" name="Picture 2" descr="C:\Users\Kerstin.Froehle\Desktop\Neuer Ordner\container schiff-2786842_19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58508" y="4259846"/>
            <a:ext cx="3335617" cy="19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282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Baseline Report</a:t>
            </a:r>
            <a:r>
              <a:rPr lang="de-DE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: </a:t>
            </a:r>
            <a:r>
              <a:rPr lang="de-DE" sz="2400" dirty="0" smtClean="0">
                <a:solidFill>
                  <a:srgbClr val="FF0000"/>
                </a:solidFill>
                <a:ea typeface="+mn-ea"/>
              </a:rPr>
              <a:t>Schlussfolgerungen</a:t>
            </a:r>
            <a:endParaRPr lang="de-DE" sz="2400" dirty="0">
              <a:solidFill>
                <a:srgbClr val="FF0000"/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de-DE" sz="2600" dirty="0" smtClean="0">
                <a:solidFill>
                  <a:schemeClr val="accent3">
                    <a:lumMod val="75000"/>
                  </a:schemeClr>
                </a:solidFill>
              </a:rPr>
              <a:t>4. Verlust </a:t>
            </a:r>
            <a:r>
              <a:rPr lang="de-DE" sz="2600" dirty="0">
                <a:solidFill>
                  <a:schemeClr val="accent3">
                    <a:lumMod val="75000"/>
                  </a:schemeClr>
                </a:solidFill>
              </a:rPr>
              <a:t>der genetischen </a:t>
            </a:r>
            <a:r>
              <a:rPr lang="de-DE" sz="2600" dirty="0" smtClean="0">
                <a:solidFill>
                  <a:schemeClr val="accent3">
                    <a:lumMod val="75000"/>
                  </a:schemeClr>
                </a:solidFill>
              </a:rPr>
              <a:t>Vielfalt</a:t>
            </a:r>
            <a:endParaRPr lang="de-DE" sz="2600" dirty="0">
              <a:solidFill>
                <a:schemeClr val="accent3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900" dirty="0"/>
              <a:t>GVO-freie Rohstoffe sind ein Schlüsselfaktor für den Erhalt </a:t>
            </a:r>
            <a:r>
              <a:rPr lang="de-DE" sz="1900" dirty="0" smtClean="0"/>
              <a:t/>
            </a:r>
            <a:br>
              <a:rPr lang="de-DE" sz="1900" dirty="0" smtClean="0"/>
            </a:br>
            <a:r>
              <a:rPr lang="de-DE" sz="1900" dirty="0" smtClean="0"/>
              <a:t>der </a:t>
            </a:r>
            <a:r>
              <a:rPr lang="de-DE" sz="1900" dirty="0"/>
              <a:t>Biodiversität in der Lebensmittelindustrie. </a:t>
            </a:r>
            <a:r>
              <a:rPr lang="de-DE" sz="1900" dirty="0" err="1" smtClean="0"/>
              <a:t>Seedfast</a:t>
            </a:r>
            <a:r>
              <a:rPr lang="de-DE" sz="1900" dirty="0" smtClean="0"/>
              <a:t>-</a:t>
            </a:r>
            <a:br>
              <a:rPr lang="de-DE" sz="1900" dirty="0" smtClean="0"/>
            </a:br>
            <a:r>
              <a:rPr lang="de-DE" sz="1900" dirty="0" smtClean="0"/>
              <a:t>Kulturen </a:t>
            </a:r>
            <a:r>
              <a:rPr lang="de-DE" sz="1900" dirty="0"/>
              <a:t>(Nicht-Hybrid-Kulturen) sind besser an die </a:t>
            </a:r>
            <a:r>
              <a:rPr lang="de-DE" sz="1900" dirty="0" smtClean="0"/>
              <a:t/>
            </a:r>
            <a:br>
              <a:rPr lang="de-DE" sz="1900" dirty="0" smtClean="0"/>
            </a:br>
            <a:r>
              <a:rPr lang="de-DE" sz="1900" dirty="0" smtClean="0"/>
              <a:t>natürlichen </a:t>
            </a:r>
            <a:r>
              <a:rPr lang="de-DE" sz="1900" dirty="0"/>
              <a:t>Bedingungen angepasst, wodurch sie weniger </a:t>
            </a:r>
            <a:r>
              <a:rPr lang="de-DE" sz="1900" dirty="0" smtClean="0"/>
              <a:t/>
            </a:r>
            <a:br>
              <a:rPr lang="de-DE" sz="1900" dirty="0" smtClean="0"/>
            </a:br>
            <a:r>
              <a:rPr lang="de-DE" sz="1900" dirty="0" smtClean="0"/>
              <a:t>anfällig </a:t>
            </a:r>
            <a:r>
              <a:rPr lang="de-DE" sz="1900" dirty="0"/>
              <a:t>für Schädlinge und Krankheiten sind und oft </a:t>
            </a:r>
            <a:r>
              <a:rPr lang="de-DE" sz="1900" dirty="0" smtClean="0"/>
              <a:t>weniger</a:t>
            </a:r>
            <a:br>
              <a:rPr lang="de-DE" sz="1900" dirty="0" smtClean="0"/>
            </a:br>
            <a:r>
              <a:rPr lang="de-DE" sz="1900" dirty="0" smtClean="0"/>
              <a:t>Pestizide </a:t>
            </a:r>
            <a:r>
              <a:rPr lang="de-DE" sz="1900" dirty="0"/>
              <a:t>erforderlich sind.</a:t>
            </a: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900" dirty="0"/>
              <a:t>Die Lebensmittelindustrie und die zuständigen Behörden sollten die Entwicklung in Richtung genetischer Diversifizierung und traditioneller Sorten unterstützen, indem sie die Spezifikationsanforderungen ändern / anpassen, die auch die Qualitäten traditioneller Sorten anerkennen.</a:t>
            </a: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de-DE" sz="2600" dirty="0" smtClean="0">
                <a:solidFill>
                  <a:schemeClr val="accent3">
                    <a:lumMod val="75000"/>
                  </a:schemeClr>
                </a:solidFill>
              </a:rPr>
              <a:t>5. Management</a:t>
            </a:r>
            <a:endParaRPr lang="de-DE" sz="2600" dirty="0">
              <a:solidFill>
                <a:schemeClr val="accent3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900" dirty="0"/>
              <a:t>Normen und Unternehmen sollten eindeutige Verbesserungen in Bezug auf die Aspekte des Monitorings, die Zusammenarbeit mit einem kollektiven lokalen / regionalen Ansatz, die Zusammenarbeit mit externen Experten und die Anforderungen an die Aktionspläne für die biologische Vielfalt vornehmen.</a:t>
            </a: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900" dirty="0"/>
              <a:t>Standards sollten die Beschreibung der aktuellen Situation der Biodiversität auf dem Betrieb (Basislinie) erfordern.</a:t>
            </a:r>
            <a:endParaRPr lang="en-US" sz="19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10</a:t>
            </a:fld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389798" y="1484784"/>
            <a:ext cx="1754201" cy="1224136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428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2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Generelle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2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Einschätzung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der </a:t>
            </a:r>
            <a:r>
              <a:rPr lang="en-US" sz="22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aktuellen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Situation</a:t>
            </a:r>
            <a:endParaRPr lang="en-US" sz="22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67544" y="1466189"/>
            <a:ext cx="8229600" cy="468052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dirty="0"/>
              <a:t>Biodiversität wird mehr und besser als vor fünf Jahren betrachtet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dirty="0"/>
              <a:t>Alle </a:t>
            </a:r>
            <a:r>
              <a:rPr lang="de-DE" dirty="0" smtClean="0"/>
              <a:t>Standards und </a:t>
            </a:r>
            <a:r>
              <a:rPr lang="de-DE" dirty="0"/>
              <a:t>Unternehmensanforderungen enthalten heute Kriterien zum Schutz von Lebensräumen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dirty="0"/>
              <a:t>Einige </a:t>
            </a:r>
            <a:r>
              <a:rPr lang="de-DE" dirty="0" smtClean="0"/>
              <a:t>Standards und </a:t>
            </a:r>
            <a:r>
              <a:rPr lang="de-DE" dirty="0"/>
              <a:t>Anforderungen von Unternehmen fordern Biodiversitäts- oder Naturschutz-Managementpläne. Es werden jedoch keine </a:t>
            </a:r>
            <a:r>
              <a:rPr lang="de-DE" dirty="0" smtClean="0"/>
              <a:t>Baselines gefordert </a:t>
            </a:r>
            <a:r>
              <a:rPr lang="de-DE" dirty="0"/>
              <a:t>und die Mindestqualität der Pläne ist nicht definiert.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dirty="0"/>
              <a:t>Die Qualität der umgesetzten Maßnahmen ist entscheidend, um das Potenzial für die Biodiversität zu erhöhen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dirty="0"/>
              <a:t>Nur sehr wenige </a:t>
            </a:r>
            <a:r>
              <a:rPr lang="de-DE" dirty="0" smtClean="0"/>
              <a:t>Standards/ </a:t>
            </a:r>
            <a:r>
              <a:rPr lang="de-DE" dirty="0"/>
              <a:t>Unternehmen fordern </a:t>
            </a:r>
            <a:r>
              <a:rPr lang="de-DE" dirty="0" smtClean="0"/>
              <a:t>landwirtschaftliche </a:t>
            </a:r>
            <a:r>
              <a:rPr lang="de-DE" dirty="0"/>
              <a:t>Praktiken </a:t>
            </a:r>
            <a:r>
              <a:rPr lang="de-DE" dirty="0" smtClean="0"/>
              <a:t>über Praktiken der „integrierten Landwirtschaft“ hinaus</a:t>
            </a:r>
            <a:r>
              <a:rPr lang="de-DE" dirty="0"/>
              <a:t>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dirty="0"/>
              <a:t>Gute landwirtschaftliche Praxis reicht nicht aus, um den Verlust an Biodiversität zu stoppen! Sehr gute landwirtschaftliche Praxis ist erforderlich!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dirty="0"/>
              <a:t>Derzeit können </a:t>
            </a:r>
            <a:r>
              <a:rPr lang="de-DE" dirty="0" smtClean="0"/>
              <a:t>die </a:t>
            </a:r>
            <a:r>
              <a:rPr lang="de-DE" dirty="0"/>
              <a:t>Standards und Unternehmen die </a:t>
            </a:r>
            <a:r>
              <a:rPr lang="de-DE" dirty="0" smtClean="0"/>
              <a:t>Biodiversitäts-Performance </a:t>
            </a:r>
            <a:r>
              <a:rPr lang="de-DE" dirty="0"/>
              <a:t>ihrer zertifizierten Betriebe / Lieferanten</a:t>
            </a:r>
            <a:r>
              <a:rPr lang="de-DE" b="1" dirty="0"/>
              <a:t> </a:t>
            </a:r>
            <a:r>
              <a:rPr lang="de-DE" b="1" dirty="0" smtClean="0"/>
              <a:t>nicht </a:t>
            </a:r>
            <a:r>
              <a:rPr lang="de-DE" dirty="0" smtClean="0"/>
              <a:t>nachweisen</a:t>
            </a:r>
            <a:r>
              <a:rPr lang="de-DE" dirty="0"/>
              <a:t>. </a:t>
            </a:r>
            <a:r>
              <a:rPr lang="de-DE" dirty="0" smtClean="0"/>
              <a:t>Ein gutes Monitoring der biodiversitätsrelevanten Kriterien /Maßnahmen ist </a:t>
            </a:r>
            <a:r>
              <a:rPr lang="de-DE" dirty="0"/>
              <a:t>erforderlich!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89401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z="1800" smtClean="0"/>
              <a:t>12</a:t>
            </a:fld>
            <a:endParaRPr lang="de-DE" sz="1800" dirty="0"/>
          </a:p>
        </p:txBody>
      </p:sp>
      <p:sp>
        <p:nvSpPr>
          <p:cNvPr id="6" name="Textfeld 5"/>
          <p:cNvSpPr txBox="1"/>
          <p:nvPr/>
        </p:nvSpPr>
        <p:spPr>
          <a:xfrm>
            <a:off x="264282" y="1184488"/>
            <a:ext cx="72581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Verbesserter </a:t>
            </a:r>
            <a:r>
              <a:rPr lang="de-DE" sz="2200" b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de-DE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chutz der Biodiversität in der Lebensmittelbranche – </a:t>
            </a:r>
            <a:r>
              <a:rPr lang="de-DE" sz="2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Akteure und Rollen</a:t>
            </a:r>
            <a:r>
              <a:rPr lang="de-DE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7186771" y="2769328"/>
            <a:ext cx="1719016" cy="88061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Lebensmittel- </a:t>
            </a:r>
            <a:r>
              <a:rPr lang="de-DE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handel</a:t>
            </a:r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</a:p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-hersteller</a:t>
            </a:r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264281" y="2636183"/>
            <a:ext cx="2272049" cy="8648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Europäische Union</a:t>
            </a:r>
          </a:p>
          <a:p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Nationale und regionale Regierungen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7186771" y="5629656"/>
            <a:ext cx="1719016" cy="60765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Konsumenten</a:t>
            </a:r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264282" y="4918625"/>
            <a:ext cx="2272048" cy="85953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Freiwillige Standards (regionale, nationale, internationale Ebene)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7186771" y="1837349"/>
            <a:ext cx="1719016" cy="85953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Landwirte</a:t>
            </a:r>
          </a:p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Kooperativen</a:t>
            </a:r>
          </a:p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Lieferanten</a:t>
            </a:r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7186771" y="4655821"/>
            <a:ext cx="1719016" cy="88061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Lebensmittel-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handel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-hersteller</a:t>
            </a:r>
          </a:p>
          <a:p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2987824" y="2101682"/>
            <a:ext cx="3456384" cy="2072849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Gesetze;</a:t>
            </a: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Subventionen;</a:t>
            </a: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Marktregulierungen;</a:t>
            </a: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Regionale Entwicklungs-programme; </a:t>
            </a: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Schutz der Konsumenten</a:t>
            </a:r>
          </a:p>
        </p:txBody>
      </p:sp>
      <p:sp>
        <p:nvSpPr>
          <p:cNvPr id="16" name="Rechteck 15"/>
          <p:cNvSpPr/>
          <p:nvPr/>
        </p:nvSpPr>
        <p:spPr>
          <a:xfrm>
            <a:off x="7186771" y="3739723"/>
            <a:ext cx="1719016" cy="61145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Konsumenten</a:t>
            </a:r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Ellipse 16"/>
          <p:cNvSpPr/>
          <p:nvPr/>
        </p:nvSpPr>
        <p:spPr>
          <a:xfrm>
            <a:off x="2987824" y="4230021"/>
            <a:ext cx="3456384" cy="2234348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Garantieren eine bestimmte Produkt-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qualität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oder Produktionsmethode;  </a:t>
            </a: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Überprüfung der legal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compliance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Orientierung für Konsumenten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Gerade Verbindung mit Pfeil 17"/>
          <p:cNvCxnSpPr/>
          <p:nvPr/>
        </p:nvCxnSpPr>
        <p:spPr>
          <a:xfrm>
            <a:off x="2650632" y="3068960"/>
            <a:ext cx="841248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/>
          <p:cNvCxnSpPr/>
          <p:nvPr/>
        </p:nvCxnSpPr>
        <p:spPr>
          <a:xfrm>
            <a:off x="2601864" y="5335655"/>
            <a:ext cx="841248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/>
          <p:cNvCxnSpPr/>
          <p:nvPr/>
        </p:nvCxnSpPr>
        <p:spPr>
          <a:xfrm flipV="1">
            <a:off x="6324602" y="2397086"/>
            <a:ext cx="729996" cy="354962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/>
          <p:cNvCxnSpPr/>
          <p:nvPr/>
        </p:nvCxnSpPr>
        <p:spPr>
          <a:xfrm>
            <a:off x="6296616" y="3121965"/>
            <a:ext cx="775854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mit Pfeil 21"/>
          <p:cNvCxnSpPr/>
          <p:nvPr/>
        </p:nvCxnSpPr>
        <p:spPr>
          <a:xfrm>
            <a:off x="6296616" y="3588019"/>
            <a:ext cx="781812" cy="303407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/>
          <p:cNvCxnSpPr/>
          <p:nvPr/>
        </p:nvCxnSpPr>
        <p:spPr>
          <a:xfrm flipV="1">
            <a:off x="6363672" y="5113291"/>
            <a:ext cx="690926" cy="166945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/>
          <p:cNvCxnSpPr/>
          <p:nvPr/>
        </p:nvCxnSpPr>
        <p:spPr>
          <a:xfrm>
            <a:off x="6324741" y="5660682"/>
            <a:ext cx="769620" cy="117479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2477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z="1800" smtClean="0"/>
              <a:t>13</a:t>
            </a:fld>
            <a:endParaRPr lang="de-DE" sz="1800" dirty="0"/>
          </a:p>
        </p:txBody>
      </p:sp>
      <p:sp>
        <p:nvSpPr>
          <p:cNvPr id="6" name="Textfeld 5"/>
          <p:cNvSpPr txBox="1"/>
          <p:nvPr/>
        </p:nvSpPr>
        <p:spPr>
          <a:xfrm>
            <a:off x="467544" y="1308346"/>
            <a:ext cx="84570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Verbesserter Schutz der Biodiversität in der Lebensmittelbranche – </a:t>
            </a:r>
            <a:r>
              <a:rPr lang="de-DE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Handlungsoptionen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hteck 25"/>
          <p:cNvSpPr/>
          <p:nvPr/>
        </p:nvSpPr>
        <p:spPr>
          <a:xfrm>
            <a:off x="364880" y="3114675"/>
            <a:ext cx="2181584" cy="89038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Freiwillige Standards </a:t>
            </a:r>
            <a:r>
              <a:rPr lang="de-DE" sz="14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(regional, national, international)</a:t>
            </a:r>
            <a:endParaRPr lang="de-DE" sz="1400" b="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Gerade Verbindung mit Pfeil 27"/>
          <p:cNvCxnSpPr/>
          <p:nvPr/>
        </p:nvCxnSpPr>
        <p:spPr>
          <a:xfrm>
            <a:off x="2650632" y="3501008"/>
            <a:ext cx="841248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hteck 29"/>
          <p:cNvSpPr/>
          <p:nvPr/>
        </p:nvSpPr>
        <p:spPr>
          <a:xfrm>
            <a:off x="3596048" y="2564904"/>
            <a:ext cx="5328592" cy="331236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 in Politik und Strategien einbeziehen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Verbesserung von Kriterien / Anforderungen mit Relevanz für die Biodiversität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Schulung von Landwirten und Beratern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Unterstützung regionaler Biodiversitätsprojekte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Monitoringsystem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implementieren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 und Sensibilisierung des Lebensmittelsektors und der Verbraucher über den Wert der Biodiversität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Strengere </a:t>
            </a:r>
            <a:r>
              <a:rPr lang="de-DE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Rechtsvorschriften und / oder deren 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Umsetzung von der Politik einfordern</a:t>
            </a:r>
            <a:endParaRPr lang="de-DE" sz="14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hteck 30"/>
          <p:cNvSpPr/>
          <p:nvPr/>
        </p:nvSpPr>
        <p:spPr>
          <a:xfrm>
            <a:off x="371195" y="4469441"/>
            <a:ext cx="2181584" cy="846212"/>
          </a:xfrm>
          <a:prstGeom prst="rect">
            <a:avLst/>
          </a:prstGeom>
          <a:solidFill>
            <a:srgbClr val="FF99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Lebensmittelhandel und - </a:t>
            </a:r>
            <a:r>
              <a:rPr lang="de-DE" sz="16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hersteller</a:t>
            </a:r>
            <a:endParaRPr lang="de-DE" sz="1600" b="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Gerade Verbindung mit Pfeil 10"/>
          <p:cNvCxnSpPr/>
          <p:nvPr/>
        </p:nvCxnSpPr>
        <p:spPr>
          <a:xfrm>
            <a:off x="2650632" y="4891839"/>
            <a:ext cx="841248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9694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23719" y="116632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Empfehlungen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für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wirkungsvolle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Kriterien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und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Beschaffungsrichtlinien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zur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Biodiversität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14</a:t>
            </a:fld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251520" y="1447162"/>
            <a:ext cx="4572000" cy="48320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Wurde erarbeitet auf der Grundlage von: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Ergebnisse und Schlussfolgerungen aus dem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Baseline Report (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54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Standards und Anforderungen von Unternehmen geprüft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Studien, Modellprojekte, Agrarumweltprogramme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Workshops mit Standards, Unternehmen,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Zertifizierern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, wissenschaftlichen Institutionen, NGOs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Kommentare von vielen Organisationen</a:t>
            </a:r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Auf Englisch, Deutsch, Französisch, Spanisch, Portugiesisch</a:t>
            </a:r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www.business-biodiversity.eu</a:t>
            </a:r>
            <a:endParaRPr lang="de-DE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Bild 1" descr="LIFE_Food&amp;Biodiversity_Empfehlungen_Deutsch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2080" y="1412776"/>
            <a:ext cx="3360646" cy="475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837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07774" y="85365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Empfehlungen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für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wirkungsvolle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Kriterien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und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Beschaffungsrichtlinien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zur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Biodiversität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15</a:t>
            </a:fld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451304" y="1268760"/>
            <a:ext cx="27399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Struktur </a:t>
            </a:r>
          </a:p>
        </p:txBody>
      </p:sp>
      <p:sp>
        <p:nvSpPr>
          <p:cNvPr id="6" name="Ellipse 5"/>
          <p:cNvSpPr/>
          <p:nvPr/>
        </p:nvSpPr>
        <p:spPr>
          <a:xfrm>
            <a:off x="25895" y="2944990"/>
            <a:ext cx="3117281" cy="1420113"/>
          </a:xfrm>
          <a:prstGeom prst="ellipse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Empfehlungen für die Standard- und Unternehmenspolitik</a:t>
            </a:r>
            <a:endParaRPr lang="de-DE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Ellipse 8"/>
          <p:cNvSpPr/>
          <p:nvPr/>
        </p:nvSpPr>
        <p:spPr>
          <a:xfrm>
            <a:off x="3718107" y="3005470"/>
            <a:ext cx="2780014" cy="143164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SEHR gute landwirtschaftliche Praxis</a:t>
            </a:r>
            <a:endParaRPr lang="de-DE" sz="17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llipse 7"/>
          <p:cNvSpPr/>
          <p:nvPr/>
        </p:nvSpPr>
        <p:spPr>
          <a:xfrm>
            <a:off x="3766948" y="1340768"/>
            <a:ext cx="2780014" cy="1359633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Biodiversitäts-management</a:t>
            </a:r>
          </a:p>
        </p:txBody>
      </p:sp>
      <p:sp>
        <p:nvSpPr>
          <p:cNvPr id="10" name="Ellipse 9"/>
          <p:cNvSpPr/>
          <p:nvPr/>
        </p:nvSpPr>
        <p:spPr>
          <a:xfrm>
            <a:off x="3664195" y="4855769"/>
            <a:ext cx="2887838" cy="138819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Empfehlungen für Hersteller und Handel</a:t>
            </a:r>
            <a:endParaRPr lang="de-DE" sz="17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Abgerundetes Rechteck 10"/>
          <p:cNvSpPr/>
          <p:nvPr/>
        </p:nvSpPr>
        <p:spPr>
          <a:xfrm>
            <a:off x="7344687" y="1556792"/>
            <a:ext cx="1716188" cy="8577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Mehr Potential für Biodiversität</a:t>
            </a:r>
            <a:endParaRPr lang="de-DE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Abgerundetes Rechteck 11"/>
          <p:cNvSpPr/>
          <p:nvPr/>
        </p:nvSpPr>
        <p:spPr>
          <a:xfrm>
            <a:off x="7344687" y="3215186"/>
            <a:ext cx="1721750" cy="8618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Reduzierung negativer Wirkungen</a:t>
            </a:r>
            <a:endParaRPr lang="de-DE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Abgerundetes Rechteck 12"/>
          <p:cNvSpPr/>
          <p:nvPr/>
        </p:nvSpPr>
        <p:spPr>
          <a:xfrm>
            <a:off x="7272751" y="4725144"/>
            <a:ext cx="1788124" cy="14359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Unterstützung der Agro-Biodiversität; Sensibilisierung der Konsumenten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Gerade Verbindung mit Pfeil 13"/>
          <p:cNvCxnSpPr/>
          <p:nvPr/>
        </p:nvCxnSpPr>
        <p:spPr>
          <a:xfrm>
            <a:off x="6696687" y="1916832"/>
            <a:ext cx="57606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/>
          <p:cNvCxnSpPr/>
          <p:nvPr/>
        </p:nvCxnSpPr>
        <p:spPr>
          <a:xfrm>
            <a:off x="6696687" y="3717032"/>
            <a:ext cx="57606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/>
          <p:cNvCxnSpPr/>
          <p:nvPr/>
        </p:nvCxnSpPr>
        <p:spPr>
          <a:xfrm>
            <a:off x="6629003" y="5536018"/>
            <a:ext cx="57606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uppieren 1"/>
          <p:cNvGrpSpPr/>
          <p:nvPr/>
        </p:nvGrpSpPr>
        <p:grpSpPr>
          <a:xfrm>
            <a:off x="3205527" y="1730425"/>
            <a:ext cx="432971" cy="561570"/>
            <a:chOff x="4070256" y="1636776"/>
            <a:chExt cx="646176" cy="758131"/>
          </a:xfrm>
        </p:grpSpPr>
        <p:cxnSp>
          <p:nvCxnSpPr>
            <p:cNvPr id="17" name="Gerader Verbinder 8"/>
            <p:cNvCxnSpPr/>
            <p:nvPr/>
          </p:nvCxnSpPr>
          <p:spPr>
            <a:xfrm flipH="1">
              <a:off x="4393344" y="1636776"/>
              <a:ext cx="9144" cy="758131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r Verbinder 23"/>
            <p:cNvCxnSpPr/>
            <p:nvPr/>
          </p:nvCxnSpPr>
          <p:spPr>
            <a:xfrm flipH="1" flipV="1">
              <a:off x="4070256" y="2015841"/>
              <a:ext cx="646176" cy="719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uppieren 24"/>
          <p:cNvGrpSpPr/>
          <p:nvPr/>
        </p:nvGrpSpPr>
        <p:grpSpPr>
          <a:xfrm>
            <a:off x="3143176" y="3428999"/>
            <a:ext cx="432971" cy="485411"/>
            <a:chOff x="4070256" y="1636776"/>
            <a:chExt cx="646176" cy="758131"/>
          </a:xfrm>
        </p:grpSpPr>
        <p:cxnSp>
          <p:nvCxnSpPr>
            <p:cNvPr id="26" name="Gerader Verbinder 8"/>
            <p:cNvCxnSpPr/>
            <p:nvPr/>
          </p:nvCxnSpPr>
          <p:spPr>
            <a:xfrm flipH="1">
              <a:off x="4393344" y="1636776"/>
              <a:ext cx="9144" cy="758131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r Verbinder 23"/>
            <p:cNvCxnSpPr/>
            <p:nvPr/>
          </p:nvCxnSpPr>
          <p:spPr>
            <a:xfrm flipH="1" flipV="1">
              <a:off x="4070256" y="2015841"/>
              <a:ext cx="646176" cy="719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uppieren 27"/>
          <p:cNvGrpSpPr/>
          <p:nvPr/>
        </p:nvGrpSpPr>
        <p:grpSpPr>
          <a:xfrm>
            <a:off x="3143715" y="5266341"/>
            <a:ext cx="432971" cy="504056"/>
            <a:chOff x="4070256" y="1636776"/>
            <a:chExt cx="646176" cy="758131"/>
          </a:xfrm>
        </p:grpSpPr>
        <p:cxnSp>
          <p:nvCxnSpPr>
            <p:cNvPr id="29" name="Gerader Verbinder 8"/>
            <p:cNvCxnSpPr/>
            <p:nvPr/>
          </p:nvCxnSpPr>
          <p:spPr>
            <a:xfrm flipH="1">
              <a:off x="4393344" y="1636776"/>
              <a:ext cx="9144" cy="758131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rader Verbinder 23"/>
            <p:cNvCxnSpPr/>
            <p:nvPr/>
          </p:nvCxnSpPr>
          <p:spPr>
            <a:xfrm flipH="1" flipV="1">
              <a:off x="4070256" y="2015841"/>
              <a:ext cx="646176" cy="719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34851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0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Easy Guide on Biodiversity</a:t>
            </a:r>
            <a:endParaRPr lang="en-US" sz="20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16</a:t>
            </a:fld>
            <a:endParaRPr lang="de-DE" dirty="0"/>
          </a:p>
        </p:txBody>
      </p:sp>
      <p:sp>
        <p:nvSpPr>
          <p:cNvPr id="18" name="Textfeld 17"/>
          <p:cNvSpPr txBox="1"/>
          <p:nvPr/>
        </p:nvSpPr>
        <p:spPr>
          <a:xfrm>
            <a:off x="446856" y="1280204"/>
            <a:ext cx="343072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/>
              <a:t>Ist besonders für Qualitäts- und </a:t>
            </a:r>
            <a:r>
              <a:rPr lang="de-DE" sz="1600" dirty="0" smtClean="0"/>
              <a:t>Produktmanager </a:t>
            </a:r>
            <a:r>
              <a:rPr lang="de-DE" sz="1600" dirty="0"/>
              <a:t>von Unternehmen gedacht, die für den Einkauf von </a:t>
            </a:r>
            <a:r>
              <a:rPr lang="de-DE" sz="1600" dirty="0" smtClean="0"/>
              <a:t>Lebensmitteln </a:t>
            </a:r>
            <a:r>
              <a:rPr lang="de-DE" sz="1600" dirty="0"/>
              <a:t>verantwortlich sind.</a:t>
            </a:r>
          </a:p>
          <a:p>
            <a:endParaRPr lang="de-DE" sz="1600" dirty="0"/>
          </a:p>
          <a:p>
            <a:r>
              <a:rPr lang="de-DE" sz="1600" dirty="0"/>
              <a:t>Der Leitfaden bietet Einblicke in den Status Quo von Biodiversitätskriterien und -</a:t>
            </a:r>
            <a:r>
              <a:rPr lang="de-DE" sz="1600" dirty="0" err="1" smtClean="0"/>
              <a:t>maßnahmen</a:t>
            </a:r>
            <a:r>
              <a:rPr lang="de-DE" sz="1600" dirty="0" smtClean="0"/>
              <a:t> </a:t>
            </a:r>
            <a:r>
              <a:rPr lang="de-DE" sz="1600" dirty="0"/>
              <a:t>in </a:t>
            </a:r>
            <a:r>
              <a:rPr lang="de-DE" sz="1600" dirty="0" smtClean="0"/>
              <a:t>Standards und Beschaffungskriterien von Unternehmen sowie </a:t>
            </a:r>
            <a:r>
              <a:rPr lang="de-DE" sz="1600" dirty="0"/>
              <a:t>einen Überblick </a:t>
            </a:r>
            <a:r>
              <a:rPr lang="de-DE" sz="1600" dirty="0" err="1" smtClean="0"/>
              <a:t>daüber</a:t>
            </a:r>
            <a:r>
              <a:rPr lang="de-DE" sz="1600" dirty="0" smtClean="0"/>
              <a:t>, wie  effektive Kriterien formuliert sein müssten. </a:t>
            </a:r>
          </a:p>
          <a:p>
            <a:endParaRPr lang="de-DE" sz="1600" dirty="0"/>
          </a:p>
          <a:p>
            <a:r>
              <a:rPr lang="de-DE" sz="1600" dirty="0"/>
              <a:t>Der </a:t>
            </a:r>
            <a:r>
              <a:rPr lang="de-DE" sz="1600" dirty="0" smtClean="0"/>
              <a:t>Easy Guide hilft Managern</a:t>
            </a:r>
            <a:r>
              <a:rPr lang="de-DE" sz="1600" dirty="0"/>
              <a:t>, die aktuelle Situation und die Bedeutung der Biodiversität in Bezug auf Standards oder </a:t>
            </a:r>
            <a:r>
              <a:rPr lang="de-DE" sz="1600" dirty="0" smtClean="0"/>
              <a:t>Beschaffungsvorgaben </a:t>
            </a:r>
            <a:r>
              <a:rPr lang="de-DE" sz="1600" dirty="0"/>
              <a:t>einzuschätzen</a:t>
            </a:r>
            <a:r>
              <a:rPr lang="en-US" sz="1600" dirty="0" smtClean="0"/>
              <a:t>. </a:t>
            </a:r>
            <a:endParaRPr lang="de-DE" sz="1600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3968" y="0"/>
            <a:ext cx="49415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415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Dank an die  .…..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17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547471" y="1407845"/>
            <a:ext cx="7776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……. 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Partner-Standards und Partner-Unternehmen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für den Input und die Unterstützung!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838896" y="2393154"/>
            <a:ext cx="6875694" cy="316601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pic>
        <p:nvPicPr>
          <p:cNvPr id="11" name="Grafik 10" descr="R:\_Fotos_Logos_PPTs\Logos\Projekte\LIFEBiostandards\2015 Nestlé Corporate Vert. GFGL_P430\2015 Nestle╠ü Corporate Vert. GFGL_P430\2015 Nestle╠ü Corporate Vert. GFGL_P430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8046" y="2682338"/>
            <a:ext cx="1155385" cy="770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rafik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16301" y="2550528"/>
            <a:ext cx="830302" cy="908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rafik 12" descr="R:\_Fotos_Logos_PPTs\Logos\Projekte\LIFEBiostandards\Symrise\SYM_Logo-l-tagline-red-cmykweb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69431" y="2898443"/>
            <a:ext cx="1911091" cy="530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rafik 13" descr="R:\_Fotos_Logos_PPTs\Logos\Projekte\LIFEBiostandards\UTZ\UTZ-logo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95726" y="2573436"/>
            <a:ext cx="862532" cy="827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rafik 14" descr="R:\_Fotos_Logos_PPTs\Logos\Projekte\LIFEBiostandards\Fairtrade\FT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39979" y="4158707"/>
            <a:ext cx="729105" cy="979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rafik 15" descr="R:\_Fotos_Logos_PPTs\Logos\Projekte\LIFEBiostandards\UEBT\logo-uebt-fond-noir-transparent-2.jpg-200x200-für-web.jpg"/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28386" y="4158117"/>
            <a:ext cx="1012279" cy="979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rafik 16" descr="R:\_Fotos_Logos_PPTs\Logos\Projekte\LIFEBiostandards\QZ Baden-Württemberg\Qz Baden-Württemberg.png"/>
          <p:cNvPicPr/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71521" y="4158707"/>
            <a:ext cx="1007645" cy="982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rafik 17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8694" y="4185343"/>
            <a:ext cx="1253626" cy="797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151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Danke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für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Ihre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40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Aufmerksamkeit!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18</a:t>
            </a:fld>
            <a:endParaRPr lang="de-DE" dirty="0"/>
          </a:p>
        </p:txBody>
      </p:sp>
      <p:pic>
        <p:nvPicPr>
          <p:cNvPr id="19" name="Picture 2" descr="ARCH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25981" y="1241125"/>
            <a:ext cx="7524328" cy="561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0292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LIFE Header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IFE Content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IFE Partner Logos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956</Words>
  <Application>Microsoft Macintosh PowerPoint</Application>
  <PresentationFormat>Bildschirmpräsentation (4:3)</PresentationFormat>
  <Paragraphs>143</Paragraphs>
  <Slides>18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3</vt:i4>
      </vt:variant>
      <vt:variant>
        <vt:lpstr>Folientitel</vt:lpstr>
      </vt:variant>
      <vt:variant>
        <vt:i4>18</vt:i4>
      </vt:variant>
    </vt:vector>
  </HeadingPairs>
  <TitlesOfParts>
    <vt:vector size="21" baseType="lpstr">
      <vt:lpstr>LIFE Header</vt:lpstr>
      <vt:lpstr>LIFE Content</vt:lpstr>
      <vt:lpstr>LIFE Partner Logos</vt:lpstr>
      <vt:lpstr>Biodiversität in Standards für die Lebensmittelbranche und Vorgaben von Unternehmen </vt:lpstr>
      <vt:lpstr>Baseline Report: Politik und Kriterien von  54 Standards und Unternehmen gescreent </vt:lpstr>
      <vt:lpstr>Baseline Report: Politik und Kriterien von  54 Standards und Unternehmen gescreent</vt:lpstr>
      <vt:lpstr>Baseline Report: Politik und Kriterien von  54 Standards und Unternehmen gescreent</vt:lpstr>
      <vt:lpstr>Baseline Report:  Beispiel für die Ergebnisse des Screenings</vt:lpstr>
      <vt:lpstr>Baseline Report:  Beispiel für die Ergebnisse des Screenings</vt:lpstr>
      <vt:lpstr>Baseline Report: Schlussfolgerungen, z.B.</vt:lpstr>
      <vt:lpstr>Baseline Report:  Beispiel für die Ergebnisse des Screenings</vt:lpstr>
      <vt:lpstr>Baseline Report: Schlussfolgerungen</vt:lpstr>
      <vt:lpstr>Baseline Report: Schlussfolgerungen</vt:lpstr>
      <vt:lpstr>Generelle Einschätzung der aktuellen Situation</vt:lpstr>
      <vt:lpstr>PowerPoint-Präsentation</vt:lpstr>
      <vt:lpstr>PowerPoint-Präsentation</vt:lpstr>
      <vt:lpstr>Empfehlungen für wirkungsvolle Kriterien und Beschaffungsrichtlinien zur Biodiversität</vt:lpstr>
      <vt:lpstr>Empfehlungen für wirkungsvolle Kriterien und Beschaffungsrichtlinien zur Biodiversität</vt:lpstr>
      <vt:lpstr>Easy Guide on Biodiversity</vt:lpstr>
      <vt:lpstr>Dank an die  .…..</vt:lpstr>
      <vt:lpstr>Danke für Ihre Aufmerksamkeit!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 Gossenberger</dc:creator>
  <cp:lastModifiedBy>Daniel</cp:lastModifiedBy>
  <cp:revision>139</cp:revision>
  <dcterms:created xsi:type="dcterms:W3CDTF">2017-08-09T08:14:08Z</dcterms:created>
  <dcterms:modified xsi:type="dcterms:W3CDTF">2019-05-30T11:08:34Z</dcterms:modified>
</cp:coreProperties>
</file>