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22"/>
  </p:notesMasterIdLst>
  <p:sldIdLst>
    <p:sldId id="316" r:id="rId4"/>
    <p:sldId id="300" r:id="rId5"/>
    <p:sldId id="299" r:id="rId6"/>
    <p:sldId id="301" r:id="rId7"/>
    <p:sldId id="302" r:id="rId8"/>
    <p:sldId id="303" r:id="rId9"/>
    <p:sldId id="317" r:id="rId10"/>
    <p:sldId id="305" r:id="rId11"/>
    <p:sldId id="306" r:id="rId12"/>
    <p:sldId id="318" r:id="rId13"/>
    <p:sldId id="319" r:id="rId14"/>
    <p:sldId id="326" r:id="rId15"/>
    <p:sldId id="321" r:id="rId16"/>
    <p:sldId id="322" r:id="rId17"/>
    <p:sldId id="323" r:id="rId18"/>
    <p:sldId id="324" r:id="rId19"/>
    <p:sldId id="314" r:id="rId20"/>
    <p:sldId id="325" r:id="rId21"/>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4065">
          <p15:clr>
            <a:srgbClr val="A4A3A4"/>
          </p15:clr>
        </p15:guide>
        <p15:guide id="4" pos="387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niel" initials="" lastIdx="1" clrIdx="0"/>
  <p:cmAuthor id="1" name="Tobias Ludes" initials="TL"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F6FF"/>
    <a:srgbClr val="CCFFFF"/>
    <a:srgbClr val="CCECFF"/>
    <a:srgbClr val="CCCCFF"/>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59" autoAdjust="0"/>
    <p:restoredTop sz="83962" autoAdjust="0"/>
  </p:normalViewPr>
  <p:slideViewPr>
    <p:cSldViewPr>
      <p:cViewPr varScale="1">
        <p:scale>
          <a:sx n="70" d="100"/>
          <a:sy n="70" d="100"/>
        </p:scale>
        <p:origin x="1920" y="53"/>
      </p:cViewPr>
      <p:guideLst>
        <p:guide orient="horz" pos="2160"/>
        <p:guide pos="2880"/>
        <p:guide orient="horz" pos="4065"/>
        <p:guide pos="3878"/>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5" d="100"/>
          <a:sy n="85" d="100"/>
        </p:scale>
        <p:origin x="-378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commentAuthors" Target="commentAuthor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37.png"/><Relationship Id="rId4" Type="http://schemas.openxmlformats.org/officeDocument/2006/relationships/image" Target="../media/image40.png"/></Relationships>
</file>

<file path=ppt/diagrams/_rels/drawing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37.png"/><Relationship Id="rId4" Type="http://schemas.openxmlformats.org/officeDocument/2006/relationships/image" Target="../media/image4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99AC4E-FBAF-415C-A094-CA31114BD041}"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s-ES"/>
        </a:p>
      </dgm:t>
    </dgm:pt>
    <dgm:pt modelId="{78783E2A-0C40-4897-87C3-0D19E872FD69}">
      <dgm:prSet phldrT="[Texto]"/>
      <dgm:spPr>
        <a:blipFill rotWithShape="0">
          <a:blip xmlns:r="http://schemas.openxmlformats.org/officeDocument/2006/relationships" r:embed="rId1" cstate="screen">
            <a:extLst>
              <a:ext uri="{28A0092B-C50C-407E-A947-70E740481C1C}">
                <a14:useLocalDpi xmlns:a14="http://schemas.microsoft.com/office/drawing/2010/main"/>
              </a:ext>
            </a:extLst>
          </a:blip>
          <a:stretch>
            <a:fillRect/>
          </a:stretch>
        </a:blipFill>
      </dgm:spPr>
      <dgm:t>
        <a:bodyPr/>
        <a:lstStyle/>
        <a:p>
          <a:r>
            <a:rPr lang="es-ES" smtClean="0"/>
            <a:t>SONNENBLUME</a:t>
          </a:r>
          <a:endParaRPr lang="es-ES" dirty="0"/>
        </a:p>
      </dgm:t>
    </dgm:pt>
    <dgm:pt modelId="{BE088ABF-45C1-433E-9013-0772B907A1EB}" type="parTrans" cxnId="{6B8A9E80-42B0-4304-B192-7DDA6C90E9F2}">
      <dgm:prSet/>
      <dgm:spPr/>
      <dgm:t>
        <a:bodyPr/>
        <a:lstStyle/>
        <a:p>
          <a:endParaRPr lang="es-ES"/>
        </a:p>
      </dgm:t>
    </dgm:pt>
    <dgm:pt modelId="{FDB4B4F7-135F-45C9-A383-96BA2E476191}" type="sibTrans" cxnId="{6B8A9E80-42B0-4304-B192-7DDA6C90E9F2}">
      <dgm:prSet/>
      <dgm:spPr/>
      <dgm:t>
        <a:bodyPr/>
        <a:lstStyle/>
        <a:p>
          <a:endParaRPr lang="es-ES"/>
        </a:p>
      </dgm:t>
    </dgm:pt>
    <dgm:pt modelId="{3B6715B0-91C0-48F5-A391-7ACA7FF5535B}">
      <dgm:prSet phldrT="[Texto]"/>
      <dgm:spPr>
        <a:blipFill rotWithShape="0">
          <a:blip xmlns:r="http://schemas.openxmlformats.org/officeDocument/2006/relationships" r:embed="rId2" cstate="screen">
            <a:extLst>
              <a:ext uri="{28A0092B-C50C-407E-A947-70E740481C1C}">
                <a14:useLocalDpi xmlns:a14="http://schemas.microsoft.com/office/drawing/2010/main"/>
              </a:ext>
            </a:extLst>
          </a:blip>
          <a:stretch>
            <a:fillRect/>
          </a:stretch>
        </a:blipFill>
      </dgm:spPr>
      <dgm:t>
        <a:bodyPr/>
        <a:lstStyle/>
        <a:p>
          <a:r>
            <a:rPr lang="es-ES" dirty="0" smtClean="0"/>
            <a:t>LINSE</a:t>
          </a:r>
          <a:endParaRPr lang="es-ES" dirty="0"/>
        </a:p>
      </dgm:t>
    </dgm:pt>
    <dgm:pt modelId="{0066F1E4-5EEE-4B31-B7F5-BFBD4E8CD3FC}" type="parTrans" cxnId="{07EE06E6-B423-41A0-81A0-458E0F6B2899}">
      <dgm:prSet/>
      <dgm:spPr/>
      <dgm:t>
        <a:bodyPr/>
        <a:lstStyle/>
        <a:p>
          <a:endParaRPr lang="es-ES"/>
        </a:p>
      </dgm:t>
    </dgm:pt>
    <dgm:pt modelId="{2C78A87F-40C2-4906-9A56-78921BEA9263}" type="sibTrans" cxnId="{07EE06E6-B423-41A0-81A0-458E0F6B2899}">
      <dgm:prSet/>
      <dgm:spPr/>
      <dgm:t>
        <a:bodyPr/>
        <a:lstStyle/>
        <a:p>
          <a:endParaRPr lang="es-ES"/>
        </a:p>
      </dgm:t>
    </dgm:pt>
    <dgm:pt modelId="{339AA3BC-7895-49B8-8840-17E3BF886F97}">
      <dgm:prSet phldrT="[Texto]"/>
      <dgm:spPr>
        <a:blipFill rotWithShape="0">
          <a:blip xmlns:r="http://schemas.openxmlformats.org/officeDocument/2006/relationships" r:embed="rId3" cstate="screen">
            <a:extLst>
              <a:ext uri="{28A0092B-C50C-407E-A947-70E740481C1C}">
                <a14:useLocalDpi xmlns:a14="http://schemas.microsoft.com/office/drawing/2010/main"/>
              </a:ext>
            </a:extLst>
          </a:blip>
          <a:stretch>
            <a:fillRect/>
          </a:stretch>
        </a:blipFill>
      </dgm:spPr>
      <dgm:t>
        <a:bodyPr/>
        <a:lstStyle/>
        <a:p>
          <a:r>
            <a:rPr lang="es-ES" dirty="0" smtClean="0"/>
            <a:t>WEIZEN</a:t>
          </a:r>
          <a:endParaRPr lang="es-ES" dirty="0"/>
        </a:p>
      </dgm:t>
    </dgm:pt>
    <dgm:pt modelId="{D874BE3B-3899-469F-B272-9E5D258E20AB}" type="parTrans" cxnId="{566D0417-CB2F-4ED5-BCDD-651D8A744C31}">
      <dgm:prSet/>
      <dgm:spPr/>
      <dgm:t>
        <a:bodyPr/>
        <a:lstStyle/>
        <a:p>
          <a:endParaRPr lang="es-ES"/>
        </a:p>
      </dgm:t>
    </dgm:pt>
    <dgm:pt modelId="{DADFE092-F536-4D2D-A7E6-62987220C683}" type="sibTrans" cxnId="{566D0417-CB2F-4ED5-BCDD-651D8A744C31}">
      <dgm:prSet/>
      <dgm:spPr/>
      <dgm:t>
        <a:bodyPr/>
        <a:lstStyle/>
        <a:p>
          <a:endParaRPr lang="es-ES"/>
        </a:p>
      </dgm:t>
    </dgm:pt>
    <dgm:pt modelId="{4AAA78D0-D417-467F-A4AD-885588B7A5E5}">
      <dgm:prSet phldrT="[Texto]"/>
      <dgm:spPr>
        <a:blipFill rotWithShape="0">
          <a:blip xmlns:r="http://schemas.openxmlformats.org/officeDocument/2006/relationships" r:embed="rId4" cstate="screen">
            <a:extLst>
              <a:ext uri="{28A0092B-C50C-407E-A947-70E740481C1C}">
                <a14:useLocalDpi xmlns:a14="http://schemas.microsoft.com/office/drawing/2010/main"/>
              </a:ext>
            </a:extLst>
          </a:blip>
          <a:stretch>
            <a:fillRect/>
          </a:stretch>
        </a:blipFill>
      </dgm:spPr>
      <dgm:t>
        <a:bodyPr/>
        <a:lstStyle/>
        <a:p>
          <a:r>
            <a:rPr lang="es-ES" dirty="0" smtClean="0"/>
            <a:t>ALFALFA</a:t>
          </a:r>
          <a:endParaRPr lang="es-ES" dirty="0"/>
        </a:p>
      </dgm:t>
    </dgm:pt>
    <dgm:pt modelId="{C4E983FA-D6C6-4898-86F6-A2C9719A4C09}" type="parTrans" cxnId="{D97F84A0-DD09-4C0E-A0F7-C04C79D3D3E8}">
      <dgm:prSet/>
      <dgm:spPr/>
      <dgm:t>
        <a:bodyPr/>
        <a:lstStyle/>
        <a:p>
          <a:endParaRPr lang="es-ES"/>
        </a:p>
      </dgm:t>
    </dgm:pt>
    <dgm:pt modelId="{34E4AC51-0276-4AE8-A8C3-CB21E8113CC9}" type="sibTrans" cxnId="{D97F84A0-DD09-4C0E-A0F7-C04C79D3D3E8}">
      <dgm:prSet/>
      <dgm:spPr/>
      <dgm:t>
        <a:bodyPr/>
        <a:lstStyle/>
        <a:p>
          <a:endParaRPr lang="es-ES"/>
        </a:p>
      </dgm:t>
    </dgm:pt>
    <dgm:pt modelId="{ED0040DA-858B-4C45-907D-D688F4A47806}" type="pres">
      <dgm:prSet presAssocID="{7399AC4E-FBAF-415C-A094-CA31114BD041}" presName="cycle" presStyleCnt="0">
        <dgm:presLayoutVars>
          <dgm:dir/>
          <dgm:resizeHandles val="exact"/>
        </dgm:presLayoutVars>
      </dgm:prSet>
      <dgm:spPr/>
      <dgm:t>
        <a:bodyPr/>
        <a:lstStyle/>
        <a:p>
          <a:endParaRPr lang="es-ES"/>
        </a:p>
      </dgm:t>
    </dgm:pt>
    <dgm:pt modelId="{90BA7E50-6697-4320-B6D1-44312DF7D683}" type="pres">
      <dgm:prSet presAssocID="{78783E2A-0C40-4897-87C3-0D19E872FD69}" presName="node" presStyleLbl="node1" presStyleIdx="0" presStyleCnt="4" custScaleX="135752" custScaleY="138443" custRadScaleRad="87984" custRadScaleInc="12084">
        <dgm:presLayoutVars>
          <dgm:bulletEnabled val="1"/>
        </dgm:presLayoutVars>
      </dgm:prSet>
      <dgm:spPr/>
      <dgm:t>
        <a:bodyPr/>
        <a:lstStyle/>
        <a:p>
          <a:endParaRPr lang="es-ES"/>
        </a:p>
      </dgm:t>
    </dgm:pt>
    <dgm:pt modelId="{1D101103-42AF-44CC-B673-FD9990A053F7}" type="pres">
      <dgm:prSet presAssocID="{78783E2A-0C40-4897-87C3-0D19E872FD69}" presName="spNode" presStyleCnt="0"/>
      <dgm:spPr/>
    </dgm:pt>
    <dgm:pt modelId="{CB9D1736-9C36-4AD5-8230-29F8A2CFDB88}" type="pres">
      <dgm:prSet presAssocID="{FDB4B4F7-135F-45C9-A383-96BA2E476191}" presName="sibTrans" presStyleLbl="sibTrans1D1" presStyleIdx="0" presStyleCnt="4"/>
      <dgm:spPr/>
      <dgm:t>
        <a:bodyPr/>
        <a:lstStyle/>
        <a:p>
          <a:endParaRPr lang="es-ES"/>
        </a:p>
      </dgm:t>
    </dgm:pt>
    <dgm:pt modelId="{86C864F2-DDA3-4362-B9CD-398090C74701}" type="pres">
      <dgm:prSet presAssocID="{3B6715B0-91C0-48F5-A391-7ACA7FF5535B}" presName="node" presStyleLbl="node1" presStyleIdx="1" presStyleCnt="4" custScaleX="152400" custScaleY="156574" custRadScaleRad="143711" custRadScaleInc="19443">
        <dgm:presLayoutVars>
          <dgm:bulletEnabled val="1"/>
        </dgm:presLayoutVars>
      </dgm:prSet>
      <dgm:spPr/>
      <dgm:t>
        <a:bodyPr/>
        <a:lstStyle/>
        <a:p>
          <a:endParaRPr lang="es-ES"/>
        </a:p>
      </dgm:t>
    </dgm:pt>
    <dgm:pt modelId="{180B9033-ED3D-43B1-BD49-09E6C37D26F2}" type="pres">
      <dgm:prSet presAssocID="{3B6715B0-91C0-48F5-A391-7ACA7FF5535B}" presName="spNode" presStyleCnt="0"/>
      <dgm:spPr/>
    </dgm:pt>
    <dgm:pt modelId="{02A34DCF-683C-40F5-A8B8-1EAE4857BE9D}" type="pres">
      <dgm:prSet presAssocID="{2C78A87F-40C2-4906-9A56-78921BEA9263}" presName="sibTrans" presStyleLbl="sibTrans1D1" presStyleIdx="1" presStyleCnt="4"/>
      <dgm:spPr/>
      <dgm:t>
        <a:bodyPr/>
        <a:lstStyle/>
        <a:p>
          <a:endParaRPr lang="es-ES"/>
        </a:p>
      </dgm:t>
    </dgm:pt>
    <dgm:pt modelId="{F65716E3-2C2F-4C81-BD16-7FD52C84EEE6}" type="pres">
      <dgm:prSet presAssocID="{339AA3BC-7895-49B8-8840-17E3BF886F97}" presName="node" presStyleLbl="node1" presStyleIdx="2" presStyleCnt="4" custScaleX="145303" custScaleY="151928">
        <dgm:presLayoutVars>
          <dgm:bulletEnabled val="1"/>
        </dgm:presLayoutVars>
      </dgm:prSet>
      <dgm:spPr/>
      <dgm:t>
        <a:bodyPr/>
        <a:lstStyle/>
        <a:p>
          <a:endParaRPr lang="es-ES"/>
        </a:p>
      </dgm:t>
    </dgm:pt>
    <dgm:pt modelId="{51695A2E-B5AF-4B0F-B34E-581DE1A862E3}" type="pres">
      <dgm:prSet presAssocID="{339AA3BC-7895-49B8-8840-17E3BF886F97}" presName="spNode" presStyleCnt="0"/>
      <dgm:spPr/>
    </dgm:pt>
    <dgm:pt modelId="{01D6985E-463F-4266-9D23-FF67E8419CDF}" type="pres">
      <dgm:prSet presAssocID="{DADFE092-F536-4D2D-A7E6-62987220C683}" presName="sibTrans" presStyleLbl="sibTrans1D1" presStyleIdx="2" presStyleCnt="4"/>
      <dgm:spPr/>
      <dgm:t>
        <a:bodyPr/>
        <a:lstStyle/>
        <a:p>
          <a:endParaRPr lang="es-ES"/>
        </a:p>
      </dgm:t>
    </dgm:pt>
    <dgm:pt modelId="{B74EC708-EE3E-4212-9CC4-F8D5F0B28CB4}" type="pres">
      <dgm:prSet presAssocID="{4AAA78D0-D417-467F-A4AD-885588B7A5E5}" presName="node" presStyleLbl="node1" presStyleIdx="3" presStyleCnt="4" custScaleX="142075" custScaleY="137280" custRadScaleRad="139234" custRadScaleInc="-13120">
        <dgm:presLayoutVars>
          <dgm:bulletEnabled val="1"/>
        </dgm:presLayoutVars>
      </dgm:prSet>
      <dgm:spPr/>
      <dgm:t>
        <a:bodyPr/>
        <a:lstStyle/>
        <a:p>
          <a:endParaRPr lang="es-ES"/>
        </a:p>
      </dgm:t>
    </dgm:pt>
    <dgm:pt modelId="{5AE297F5-BF91-4A0C-87C5-34DF98351CEB}" type="pres">
      <dgm:prSet presAssocID="{4AAA78D0-D417-467F-A4AD-885588B7A5E5}" presName="spNode" presStyleCnt="0"/>
      <dgm:spPr/>
    </dgm:pt>
    <dgm:pt modelId="{4D8D82C2-D9B2-4C25-BD5B-F5F469D422CD}" type="pres">
      <dgm:prSet presAssocID="{34E4AC51-0276-4AE8-A8C3-CB21E8113CC9}" presName="sibTrans" presStyleLbl="sibTrans1D1" presStyleIdx="3" presStyleCnt="4"/>
      <dgm:spPr/>
      <dgm:t>
        <a:bodyPr/>
        <a:lstStyle/>
        <a:p>
          <a:endParaRPr lang="es-ES"/>
        </a:p>
      </dgm:t>
    </dgm:pt>
  </dgm:ptLst>
  <dgm:cxnLst>
    <dgm:cxn modelId="{D97F84A0-DD09-4C0E-A0F7-C04C79D3D3E8}" srcId="{7399AC4E-FBAF-415C-A094-CA31114BD041}" destId="{4AAA78D0-D417-467F-A4AD-885588B7A5E5}" srcOrd="3" destOrd="0" parTransId="{C4E983FA-D6C6-4898-86F6-A2C9719A4C09}" sibTransId="{34E4AC51-0276-4AE8-A8C3-CB21E8113CC9}"/>
    <dgm:cxn modelId="{B82BB6FD-880F-4DF2-A8C6-4C89127E46D5}" type="presOf" srcId="{4AAA78D0-D417-467F-A4AD-885588B7A5E5}" destId="{B74EC708-EE3E-4212-9CC4-F8D5F0B28CB4}" srcOrd="0" destOrd="0" presId="urn:microsoft.com/office/officeart/2005/8/layout/cycle5"/>
    <dgm:cxn modelId="{ED118989-2974-4150-90EB-EF598454A29A}" type="presOf" srcId="{FDB4B4F7-135F-45C9-A383-96BA2E476191}" destId="{CB9D1736-9C36-4AD5-8230-29F8A2CFDB88}" srcOrd="0" destOrd="0" presId="urn:microsoft.com/office/officeart/2005/8/layout/cycle5"/>
    <dgm:cxn modelId="{692F0B2F-168D-409C-8EE9-40A3ADB4885F}" type="presOf" srcId="{78783E2A-0C40-4897-87C3-0D19E872FD69}" destId="{90BA7E50-6697-4320-B6D1-44312DF7D683}" srcOrd="0" destOrd="0" presId="urn:microsoft.com/office/officeart/2005/8/layout/cycle5"/>
    <dgm:cxn modelId="{7D8EC2EE-82C5-4598-BD2F-4046C31C1C00}" type="presOf" srcId="{7399AC4E-FBAF-415C-A094-CA31114BD041}" destId="{ED0040DA-858B-4C45-907D-D688F4A47806}" srcOrd="0" destOrd="0" presId="urn:microsoft.com/office/officeart/2005/8/layout/cycle5"/>
    <dgm:cxn modelId="{566D0417-CB2F-4ED5-BCDD-651D8A744C31}" srcId="{7399AC4E-FBAF-415C-A094-CA31114BD041}" destId="{339AA3BC-7895-49B8-8840-17E3BF886F97}" srcOrd="2" destOrd="0" parTransId="{D874BE3B-3899-469F-B272-9E5D258E20AB}" sibTransId="{DADFE092-F536-4D2D-A7E6-62987220C683}"/>
    <dgm:cxn modelId="{6B8A9E80-42B0-4304-B192-7DDA6C90E9F2}" srcId="{7399AC4E-FBAF-415C-A094-CA31114BD041}" destId="{78783E2A-0C40-4897-87C3-0D19E872FD69}" srcOrd="0" destOrd="0" parTransId="{BE088ABF-45C1-433E-9013-0772B907A1EB}" sibTransId="{FDB4B4F7-135F-45C9-A383-96BA2E476191}"/>
    <dgm:cxn modelId="{5B8B21B4-CCAF-4728-9733-6DADCD77CD5A}" type="presOf" srcId="{2C78A87F-40C2-4906-9A56-78921BEA9263}" destId="{02A34DCF-683C-40F5-A8B8-1EAE4857BE9D}" srcOrd="0" destOrd="0" presId="urn:microsoft.com/office/officeart/2005/8/layout/cycle5"/>
    <dgm:cxn modelId="{3F9FD4F5-78FC-402C-BD8D-135B88A30673}" type="presOf" srcId="{34E4AC51-0276-4AE8-A8C3-CB21E8113CC9}" destId="{4D8D82C2-D9B2-4C25-BD5B-F5F469D422CD}" srcOrd="0" destOrd="0" presId="urn:microsoft.com/office/officeart/2005/8/layout/cycle5"/>
    <dgm:cxn modelId="{D2A37638-C70E-4250-A229-BC20CE69095D}" type="presOf" srcId="{3B6715B0-91C0-48F5-A391-7ACA7FF5535B}" destId="{86C864F2-DDA3-4362-B9CD-398090C74701}" srcOrd="0" destOrd="0" presId="urn:microsoft.com/office/officeart/2005/8/layout/cycle5"/>
    <dgm:cxn modelId="{07EE06E6-B423-41A0-81A0-458E0F6B2899}" srcId="{7399AC4E-FBAF-415C-A094-CA31114BD041}" destId="{3B6715B0-91C0-48F5-A391-7ACA7FF5535B}" srcOrd="1" destOrd="0" parTransId="{0066F1E4-5EEE-4B31-B7F5-BFBD4E8CD3FC}" sibTransId="{2C78A87F-40C2-4906-9A56-78921BEA9263}"/>
    <dgm:cxn modelId="{EE141C47-6188-4479-AAC9-3CB0582240EC}" type="presOf" srcId="{DADFE092-F536-4D2D-A7E6-62987220C683}" destId="{01D6985E-463F-4266-9D23-FF67E8419CDF}" srcOrd="0" destOrd="0" presId="urn:microsoft.com/office/officeart/2005/8/layout/cycle5"/>
    <dgm:cxn modelId="{EC7B1999-5CED-4630-9C87-63C4E1EC62FB}" type="presOf" srcId="{339AA3BC-7895-49B8-8840-17E3BF886F97}" destId="{F65716E3-2C2F-4C81-BD16-7FD52C84EEE6}" srcOrd="0" destOrd="0" presId="urn:microsoft.com/office/officeart/2005/8/layout/cycle5"/>
    <dgm:cxn modelId="{8A645D31-6A53-47DA-83BD-ADA172FFE403}" type="presParOf" srcId="{ED0040DA-858B-4C45-907D-D688F4A47806}" destId="{90BA7E50-6697-4320-B6D1-44312DF7D683}" srcOrd="0" destOrd="0" presId="urn:microsoft.com/office/officeart/2005/8/layout/cycle5"/>
    <dgm:cxn modelId="{D018F2A6-E984-4229-90C9-91EF81FBA450}" type="presParOf" srcId="{ED0040DA-858B-4C45-907D-D688F4A47806}" destId="{1D101103-42AF-44CC-B673-FD9990A053F7}" srcOrd="1" destOrd="0" presId="urn:microsoft.com/office/officeart/2005/8/layout/cycle5"/>
    <dgm:cxn modelId="{420169E8-9DBB-4BEA-8198-C566CFA27CC7}" type="presParOf" srcId="{ED0040DA-858B-4C45-907D-D688F4A47806}" destId="{CB9D1736-9C36-4AD5-8230-29F8A2CFDB88}" srcOrd="2" destOrd="0" presId="urn:microsoft.com/office/officeart/2005/8/layout/cycle5"/>
    <dgm:cxn modelId="{F7C701E2-3782-40B1-ADF9-B7B715752F74}" type="presParOf" srcId="{ED0040DA-858B-4C45-907D-D688F4A47806}" destId="{86C864F2-DDA3-4362-B9CD-398090C74701}" srcOrd="3" destOrd="0" presId="urn:microsoft.com/office/officeart/2005/8/layout/cycle5"/>
    <dgm:cxn modelId="{ADF2A5DE-4823-4E42-A1A6-171835FB617E}" type="presParOf" srcId="{ED0040DA-858B-4C45-907D-D688F4A47806}" destId="{180B9033-ED3D-43B1-BD49-09E6C37D26F2}" srcOrd="4" destOrd="0" presId="urn:microsoft.com/office/officeart/2005/8/layout/cycle5"/>
    <dgm:cxn modelId="{2BEF6F8F-A275-4E73-BFA0-A52C6EAB2637}" type="presParOf" srcId="{ED0040DA-858B-4C45-907D-D688F4A47806}" destId="{02A34DCF-683C-40F5-A8B8-1EAE4857BE9D}" srcOrd="5" destOrd="0" presId="urn:microsoft.com/office/officeart/2005/8/layout/cycle5"/>
    <dgm:cxn modelId="{09595278-DE0E-41F5-9E3B-5798773EEBA6}" type="presParOf" srcId="{ED0040DA-858B-4C45-907D-D688F4A47806}" destId="{F65716E3-2C2F-4C81-BD16-7FD52C84EEE6}" srcOrd="6" destOrd="0" presId="urn:microsoft.com/office/officeart/2005/8/layout/cycle5"/>
    <dgm:cxn modelId="{8DA44258-F2CC-4B80-943F-B10D4C0BF5C3}" type="presParOf" srcId="{ED0040DA-858B-4C45-907D-D688F4A47806}" destId="{51695A2E-B5AF-4B0F-B34E-581DE1A862E3}" srcOrd="7" destOrd="0" presId="urn:microsoft.com/office/officeart/2005/8/layout/cycle5"/>
    <dgm:cxn modelId="{DC13F613-A20F-4398-84CD-F459B6F194C4}" type="presParOf" srcId="{ED0040DA-858B-4C45-907D-D688F4A47806}" destId="{01D6985E-463F-4266-9D23-FF67E8419CDF}" srcOrd="8" destOrd="0" presId="urn:microsoft.com/office/officeart/2005/8/layout/cycle5"/>
    <dgm:cxn modelId="{1DDD9A6F-864A-479F-A74A-C26B80B8CEF8}" type="presParOf" srcId="{ED0040DA-858B-4C45-907D-D688F4A47806}" destId="{B74EC708-EE3E-4212-9CC4-F8D5F0B28CB4}" srcOrd="9" destOrd="0" presId="urn:microsoft.com/office/officeart/2005/8/layout/cycle5"/>
    <dgm:cxn modelId="{A7086A95-A2D6-470B-8300-71DB68BFB524}" type="presParOf" srcId="{ED0040DA-858B-4C45-907D-D688F4A47806}" destId="{5AE297F5-BF91-4A0C-87C5-34DF98351CEB}" srcOrd="10" destOrd="0" presId="urn:microsoft.com/office/officeart/2005/8/layout/cycle5"/>
    <dgm:cxn modelId="{EF8B89F4-AFE1-4F37-A1AD-855857D420FA}" type="presParOf" srcId="{ED0040DA-858B-4C45-907D-D688F4A47806}" destId="{4D8D82C2-D9B2-4C25-BD5B-F5F469D422CD}" srcOrd="11"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BA7E50-6697-4320-B6D1-44312DF7D683}">
      <dsp:nvSpPr>
        <dsp:cNvPr id="0" name=""/>
        <dsp:cNvSpPr/>
      </dsp:nvSpPr>
      <dsp:spPr>
        <a:xfrm>
          <a:off x="1638431" y="-14572"/>
          <a:ext cx="1340786" cy="888786"/>
        </a:xfrm>
        <a:prstGeom prst="roundRect">
          <a:avLst/>
        </a:prstGeom>
        <a:blipFill rotWithShape="0">
          <a:blip xmlns:r="http://schemas.openxmlformats.org/officeDocument/2006/relationships" r:embed="rId1" cstate="screen">
            <a:extLst>
              <a:ext uri="{28A0092B-C50C-407E-A947-70E740481C1C}">
                <a14:useLocalDpi xmlns:a14="http://schemas.microsoft.com/office/drawing/2010/main"/>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ES" sz="1300" kern="1200" smtClean="0"/>
            <a:t>SONNENBLUME</a:t>
          </a:r>
          <a:endParaRPr lang="es-ES" sz="1300" kern="1200" dirty="0"/>
        </a:p>
      </dsp:txBody>
      <dsp:txXfrm>
        <a:off x="1681818" y="28815"/>
        <a:ext cx="1254012" cy="802012"/>
      </dsp:txXfrm>
    </dsp:sp>
    <dsp:sp modelId="{CB9D1736-9C36-4AD5-8230-29F8A2CFDB88}">
      <dsp:nvSpPr>
        <dsp:cNvPr id="0" name=""/>
        <dsp:cNvSpPr/>
      </dsp:nvSpPr>
      <dsp:spPr>
        <a:xfrm>
          <a:off x="2003991" y="775626"/>
          <a:ext cx="2121229" cy="2121229"/>
        </a:xfrm>
        <a:custGeom>
          <a:avLst/>
          <a:gdLst/>
          <a:ahLst/>
          <a:cxnLst/>
          <a:rect l="0" t="0" r="0" b="0"/>
          <a:pathLst>
            <a:path>
              <a:moveTo>
                <a:pt x="1133114" y="2480"/>
              </a:moveTo>
              <a:arcTo wR="1060614" hR="1060614" stAng="16435177" swAng="1600014"/>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86C864F2-DDA3-4362-B9CD-398090C74701}">
      <dsp:nvSpPr>
        <dsp:cNvPr id="0" name=""/>
        <dsp:cNvSpPr/>
      </dsp:nvSpPr>
      <dsp:spPr>
        <a:xfrm>
          <a:off x="3013541" y="1013434"/>
          <a:ext cx="1505213" cy="1005185"/>
        </a:xfrm>
        <a:prstGeom prst="roundRect">
          <a:avLst/>
        </a:prstGeom>
        <a:blipFill rotWithShape="0">
          <a:blip xmlns:r="http://schemas.openxmlformats.org/officeDocument/2006/relationships" r:embed="rId2" cstate="screen">
            <a:extLst>
              <a:ext uri="{28A0092B-C50C-407E-A947-70E740481C1C}">
                <a14:useLocalDpi xmlns:a14="http://schemas.microsoft.com/office/drawing/2010/main"/>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ES" sz="1300" kern="1200" dirty="0" smtClean="0"/>
            <a:t>LINSE</a:t>
          </a:r>
          <a:endParaRPr lang="es-ES" sz="1300" kern="1200" dirty="0"/>
        </a:p>
      </dsp:txBody>
      <dsp:txXfrm>
        <a:off x="3062610" y="1062503"/>
        <a:ext cx="1407075" cy="907047"/>
      </dsp:txXfrm>
    </dsp:sp>
    <dsp:sp modelId="{02A34DCF-683C-40F5-A8B8-1EAE4857BE9D}">
      <dsp:nvSpPr>
        <dsp:cNvPr id="0" name=""/>
        <dsp:cNvSpPr/>
      </dsp:nvSpPr>
      <dsp:spPr>
        <a:xfrm>
          <a:off x="2049705" y="30604"/>
          <a:ext cx="2121229" cy="2121229"/>
        </a:xfrm>
        <a:custGeom>
          <a:avLst/>
          <a:gdLst/>
          <a:ahLst/>
          <a:cxnLst/>
          <a:rect l="0" t="0" r="0" b="0"/>
          <a:pathLst>
            <a:path>
              <a:moveTo>
                <a:pt x="1454445" y="2045399"/>
              </a:moveTo>
              <a:arcTo wR="1060614" hR="1060614" stAng="4092164" swAng="1338838"/>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F65716E3-2C2F-4C81-BD16-7FD52C84EEE6}">
      <dsp:nvSpPr>
        <dsp:cNvPr id="0" name=""/>
        <dsp:cNvSpPr/>
      </dsp:nvSpPr>
      <dsp:spPr>
        <a:xfrm>
          <a:off x="1532260" y="1934059"/>
          <a:ext cx="1435118" cy="975358"/>
        </a:xfrm>
        <a:prstGeom prst="roundRect">
          <a:avLst/>
        </a:prstGeom>
        <a:blipFill rotWithShape="0">
          <a:blip xmlns:r="http://schemas.openxmlformats.org/officeDocument/2006/relationships" r:embed="rId3" cstate="screen">
            <a:extLst>
              <a:ext uri="{28A0092B-C50C-407E-A947-70E740481C1C}">
                <a14:useLocalDpi xmlns:a14="http://schemas.microsoft.com/office/drawing/2010/main"/>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ES" sz="1300" kern="1200" dirty="0" smtClean="0"/>
            <a:t>WEIZEN</a:t>
          </a:r>
          <a:endParaRPr lang="es-ES" sz="1300" kern="1200" dirty="0"/>
        </a:p>
      </dsp:txBody>
      <dsp:txXfrm>
        <a:off x="1579873" y="1981672"/>
        <a:ext cx="1339892" cy="880132"/>
      </dsp:txXfrm>
    </dsp:sp>
    <dsp:sp modelId="{01D6985E-463F-4266-9D23-FF67E8419CDF}">
      <dsp:nvSpPr>
        <dsp:cNvPr id="0" name=""/>
        <dsp:cNvSpPr/>
      </dsp:nvSpPr>
      <dsp:spPr>
        <a:xfrm>
          <a:off x="486383" y="21030"/>
          <a:ext cx="2121229" cy="2121229"/>
        </a:xfrm>
        <a:custGeom>
          <a:avLst/>
          <a:gdLst/>
          <a:ahLst/>
          <a:cxnLst/>
          <a:rect l="0" t="0" r="0" b="0"/>
          <a:pathLst>
            <a:path>
              <a:moveTo>
                <a:pt x="906764" y="2110011"/>
              </a:moveTo>
              <a:arcTo wR="1060614" hR="1060614" stAng="5900435" swAng="1401007"/>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B74EC708-EE3E-4212-9CC4-F8D5F0B28CB4}">
      <dsp:nvSpPr>
        <dsp:cNvPr id="0" name=""/>
        <dsp:cNvSpPr/>
      </dsp:nvSpPr>
      <dsp:spPr>
        <a:xfrm>
          <a:off x="74948" y="1021830"/>
          <a:ext cx="1403236" cy="881320"/>
        </a:xfrm>
        <a:prstGeom prst="roundRect">
          <a:avLst/>
        </a:prstGeom>
        <a:blipFill rotWithShape="0">
          <a:blip xmlns:r="http://schemas.openxmlformats.org/officeDocument/2006/relationships" r:embed="rId4" cstate="screen">
            <a:extLst>
              <a:ext uri="{28A0092B-C50C-407E-A947-70E740481C1C}">
                <a14:useLocalDpi xmlns:a14="http://schemas.microsoft.com/office/drawing/2010/main"/>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ES" sz="1300" kern="1200" dirty="0" smtClean="0"/>
            <a:t>ALFALFA</a:t>
          </a:r>
          <a:endParaRPr lang="es-ES" sz="1300" kern="1200" dirty="0"/>
        </a:p>
      </dsp:txBody>
      <dsp:txXfrm>
        <a:off x="117970" y="1064852"/>
        <a:ext cx="1317192" cy="795276"/>
      </dsp:txXfrm>
    </dsp:sp>
    <dsp:sp modelId="{4D8D82C2-D9B2-4C25-BD5B-F5F469D422CD}">
      <dsp:nvSpPr>
        <dsp:cNvPr id="0" name=""/>
        <dsp:cNvSpPr/>
      </dsp:nvSpPr>
      <dsp:spPr>
        <a:xfrm>
          <a:off x="553462" y="655854"/>
          <a:ext cx="2121229" cy="2121229"/>
        </a:xfrm>
        <a:custGeom>
          <a:avLst/>
          <a:gdLst/>
          <a:ahLst/>
          <a:cxnLst/>
          <a:rect l="0" t="0" r="0" b="0"/>
          <a:pathLst>
            <a:path>
              <a:moveTo>
                <a:pt x="388459" y="240181"/>
              </a:moveTo>
              <a:arcTo wR="1060614" hR="1060614" stAng="13840399" swAng="1853049"/>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29.05.2019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13B50A3-C166-41F4-9BF9-32E7293B3A18}" type="slidenum">
              <a:rPr lang="de-DE" smtClean="0"/>
              <a:t>1</a:t>
            </a:fld>
            <a:endParaRPr lang="de-DE" dirty="0"/>
          </a:p>
        </p:txBody>
      </p:sp>
    </p:spTree>
    <p:extLst>
      <p:ext uri="{BB962C8B-B14F-4D97-AF65-F5344CB8AC3E}">
        <p14:creationId xmlns:p14="http://schemas.microsoft.com/office/powerpoint/2010/main" val="442539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3</a:t>
            </a:fld>
            <a:endParaRPr lang="de-DE" dirty="0"/>
          </a:p>
        </p:txBody>
      </p:sp>
    </p:spTree>
    <p:extLst>
      <p:ext uri="{BB962C8B-B14F-4D97-AF65-F5344CB8AC3E}">
        <p14:creationId xmlns:p14="http://schemas.microsoft.com/office/powerpoint/2010/main" val="23542139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4</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5</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6</a:t>
            </a:fld>
            <a:endParaRPr lang="de-DE" dirty="0"/>
          </a:p>
        </p:txBody>
      </p:sp>
    </p:spTree>
    <p:extLst>
      <p:ext uri="{BB962C8B-B14F-4D97-AF65-F5344CB8AC3E}">
        <p14:creationId xmlns:p14="http://schemas.microsoft.com/office/powerpoint/2010/main" val="38532489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kern="1200" dirty="0" smtClean="0">
                <a:solidFill>
                  <a:schemeClr val="tx1"/>
                </a:solidFill>
                <a:effectLst/>
                <a:latin typeface="+mn-lt"/>
                <a:ea typeface="+mn-ea"/>
                <a:cs typeface="+mn-cs"/>
              </a:rPr>
              <a:t>Status-quo: Wie ist die aktuelle Situation?</a:t>
            </a:r>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unterirdische und teilverlegte Tropfbewässerung ist in Europa nicht weit verbreitet, und für ihre Umsetzung sind fundierte Kenntnisse der lokalen Bewässerungsbedürfnisse und -beschränkungen erforderlich. Gründe zur Etablierung eines solchen Systems sind neben einer angepassten Bewässerung auf Bodenart und angebauter Kultur, die durch Fauna und starken Winde verursachten Schäden bei überirdischen Tropfbewässerungssystemen.</a:t>
            </a:r>
          </a:p>
          <a:p>
            <a:r>
              <a:rPr lang="de-DE" sz="1200" b="1" kern="1200" dirty="0" smtClean="0">
                <a:solidFill>
                  <a:schemeClr val="tx1"/>
                </a:solidFill>
                <a:effectLst/>
                <a:latin typeface="+mn-lt"/>
                <a:ea typeface="+mn-ea"/>
                <a:cs typeface="+mn-cs"/>
              </a:rPr>
              <a:t>Hemmnisse bei der Umsetzung </a:t>
            </a:r>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unterirdische Verlegung des Schlauchsystems verursacht im Vergleich zu überirdischen Systemen zusätzliche Kosten bei der Installation durch die notwendige Verwendung dickerer Schläuche. Es birgt auch ein gewisses Risiko, da die Schläuche für den Landwirt nicht sichtbar sind und so leicht beim Überfahren mit landwirtschaftlichen Fahrzeugen leichter blockiert oder beschädigt werden können. Zudem ist die Zugänglichkeit bei erforderlicher Reparatur erschwert. Bei teilverlegten (mindestens 5 cm) Systemen werden diese Risiken reduziert. </a:t>
            </a: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7</a:t>
            </a:fld>
            <a:endParaRPr lang="de-DE" dirty="0"/>
          </a:p>
        </p:txBody>
      </p:sp>
    </p:spTree>
    <p:extLst>
      <p:ext uri="{BB962C8B-B14F-4D97-AF65-F5344CB8AC3E}">
        <p14:creationId xmlns:p14="http://schemas.microsoft.com/office/powerpoint/2010/main" val="42420867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8</a:t>
            </a:fld>
            <a:endParaRPr lang="de-DE" dirty="0"/>
          </a:p>
        </p:txBody>
      </p:sp>
    </p:spTree>
    <p:extLst>
      <p:ext uri="{BB962C8B-B14F-4D97-AF65-F5344CB8AC3E}">
        <p14:creationId xmlns:p14="http://schemas.microsoft.com/office/powerpoint/2010/main" val="28802014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9</a:t>
            </a:fld>
            <a:endParaRPr lang="de-DE" dirty="0"/>
          </a:p>
        </p:txBody>
      </p:sp>
    </p:spTree>
    <p:extLst>
      <p:ext uri="{BB962C8B-B14F-4D97-AF65-F5344CB8AC3E}">
        <p14:creationId xmlns:p14="http://schemas.microsoft.com/office/powerpoint/2010/main" val="17329331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10</a:t>
            </a:fld>
            <a:endParaRPr lang="de-DE" dirty="0"/>
          </a:p>
        </p:txBody>
      </p:sp>
    </p:spTree>
    <p:extLst>
      <p:ext uri="{BB962C8B-B14F-4D97-AF65-F5344CB8AC3E}">
        <p14:creationId xmlns:p14="http://schemas.microsoft.com/office/powerpoint/2010/main" val="193812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11</a:t>
            </a:fld>
            <a:endParaRPr lang="de-DE" dirty="0"/>
          </a:p>
        </p:txBody>
      </p:sp>
    </p:spTree>
    <p:extLst>
      <p:ext uri="{BB962C8B-B14F-4D97-AF65-F5344CB8AC3E}">
        <p14:creationId xmlns:p14="http://schemas.microsoft.com/office/powerpoint/2010/main" val="15803459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kern="1200" dirty="0" smtClean="0">
                <a:solidFill>
                  <a:schemeClr val="tx1"/>
                </a:solidFill>
                <a:effectLst/>
                <a:latin typeface="+mn-lt"/>
                <a:ea typeface="+mn-ea"/>
                <a:cs typeface="+mn-cs"/>
              </a:rPr>
              <a:t>Status-quo: Wie ist die aktuelle Situation?</a:t>
            </a:r>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Eine Änderung der Kulturart zur Verbesserung der Wasserbilanz und –</a:t>
            </a:r>
            <a:r>
              <a:rPr lang="de-DE" sz="1200" kern="1200" dirty="0" err="1" smtClean="0">
                <a:solidFill>
                  <a:schemeClr val="tx1"/>
                </a:solidFill>
                <a:effectLst/>
                <a:latin typeface="+mn-lt"/>
                <a:ea typeface="+mn-ea"/>
                <a:cs typeface="+mn-cs"/>
              </a:rPr>
              <a:t>effizienz</a:t>
            </a:r>
            <a:r>
              <a:rPr lang="de-DE" sz="1200" kern="1200" dirty="0" smtClean="0">
                <a:solidFill>
                  <a:schemeClr val="tx1"/>
                </a:solidFill>
                <a:effectLst/>
                <a:latin typeface="+mn-lt"/>
                <a:ea typeface="+mn-ea"/>
                <a:cs typeface="+mn-cs"/>
              </a:rPr>
              <a:t> eines landwirtschaftlichen Betriebs wird bis dato nur selten durchgeführt. Hierfür müssen die Erforschung und Erprobung einer geänderten Fruchtfolge, der Verwendung neuer Arten und Sorten weiter verbessert und ausgebaut, und mehr Studien und Pilotfarmen etabliert werden. Landwirte werden sich nur mit einem entsprechenden Nachweis über gesteigerte Erträge, verbesserte Qualität von Boden und Wasser und mehr Biodiversität zu neuen Möglichkeiten und Lösungen hinsichtlich der Kulturart motivieren lassen.</a:t>
            </a:r>
          </a:p>
          <a:p>
            <a:r>
              <a:rPr lang="de-DE" sz="1200" b="1" kern="1200" dirty="0" smtClean="0">
                <a:solidFill>
                  <a:schemeClr val="tx1"/>
                </a:solidFill>
                <a:effectLst/>
                <a:latin typeface="+mn-lt"/>
                <a:ea typeface="+mn-ea"/>
                <a:cs typeface="+mn-cs"/>
              </a:rPr>
              <a:t>Hemmnisse bei der Umsetzung</a:t>
            </a:r>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größte Herausforderung bei der Umsetzung dieser Maßnahmen besteht in der erforderlichen Bereitschaft, Flächen zum Experimentieren bereitzustellen und den Zeitaufwand zu betreiben, sich einem umfassenden Studium anderer geeigneter Kulturarten zu widmen. Die Vorteile können jedoch äußerst positiv ausfallen, vor allem unter Berücksichtigung der Klimawandelprognosen, die vielerorts eine fortschreitende Erwärmung und Wasserknappheit vorhersagen.</a:t>
            </a: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12</a:t>
            </a:fld>
            <a:endParaRPr lang="de-DE" dirty="0"/>
          </a:p>
        </p:txBody>
      </p:sp>
    </p:spTree>
    <p:extLst>
      <p:ext uri="{BB962C8B-B14F-4D97-AF65-F5344CB8AC3E}">
        <p14:creationId xmlns:p14="http://schemas.microsoft.com/office/powerpoint/2010/main" val="15803459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13</a:t>
            </a:fld>
            <a:endParaRPr lang="de-DE" dirty="0"/>
          </a:p>
        </p:txBody>
      </p:sp>
    </p:spTree>
    <p:extLst>
      <p:ext uri="{BB962C8B-B14F-4D97-AF65-F5344CB8AC3E}">
        <p14:creationId xmlns:p14="http://schemas.microsoft.com/office/powerpoint/2010/main" val="15195247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14</a:t>
            </a:fld>
            <a:endParaRPr lang="de-DE" dirty="0"/>
          </a:p>
        </p:txBody>
      </p:sp>
    </p:spTree>
    <p:extLst>
      <p:ext uri="{BB962C8B-B14F-4D97-AF65-F5344CB8AC3E}">
        <p14:creationId xmlns:p14="http://schemas.microsoft.com/office/powerpoint/2010/main" val="27820030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Pufferzonen sind begrünte Flächen, die zum Schutz der Boden-, Luft- und Wasserqualität beitragen und die ökologische Nachhaltigkeit intensiver landwirtschaftlicher Systeme erhöhen. </a:t>
            </a:r>
            <a:r>
              <a:rPr lang="de-DE" sz="1200" b="1" kern="1200" dirty="0" smtClean="0">
                <a:solidFill>
                  <a:schemeClr val="tx1"/>
                </a:solidFill>
                <a:effectLst/>
                <a:latin typeface="+mn-lt"/>
                <a:ea typeface="+mn-ea"/>
                <a:cs typeface="+mn-cs"/>
              </a:rPr>
              <a:t>Wenn sie entlang von Bächen, Ufern oder Gewässern angelegt sind, werden sie als Uferrandstreifen bezeichnet.</a:t>
            </a: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15</a:t>
            </a:fld>
            <a:endParaRPr lang="de-DE" dirty="0"/>
          </a:p>
        </p:txBody>
      </p:sp>
    </p:spTree>
    <p:extLst>
      <p:ext uri="{BB962C8B-B14F-4D97-AF65-F5344CB8AC3E}">
        <p14:creationId xmlns:p14="http://schemas.microsoft.com/office/powerpoint/2010/main" val="16478522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Zwischenfrüchte und eine vegetative Bodenbedeckung verhindern, dass Nähr- und Schadstoffe aus dem Boden herausgewaschen werden, indem sie von den Wurzeln zurückgehalten werden. Dies führt dazu, dass überschüssige Nähr- und Schadstoffe nicht oder weniger über den Oberflächenabfluss in die Gewässer gelangen. Einige Zwischenfrüchte und Gründüngerpflanzen sind in der Lage, elementare Nährstoffe wie Stickstoff und Phosphor mit Hilfe von sich assimilierenden Knöllchenbakterien in ihrem Wurzelgewebe zu speichern und diese durch eine Einarbeitung in den Boden wieder freizusetzen. Ihre Wirksamkeit hängt vom Zeitpunkt der Gründüngung, dem Zeitpunkt der Einarbeitung, der Wachstumsrate und der Wurzeltiefe und -dichte ab (bei schnellen Gründüngern und tiefen Wurzeln ist die Leistung besser); ihr Abschluss erfolgt durch Mähen, Pflügen, Hacken oder das Aussetzen gegenüber extremen Temperaturen.</a:t>
            </a:r>
          </a:p>
          <a:p>
            <a:endParaRPr lang="de-DE" dirty="0" smtClean="0">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Der Anbau von Zwischenfrüchten sollte auf nacktem Boden erfolgen, den Boden dabei vor Wind- und Wassererosion schützen sowie die Wasserinfiltration und -versickerung verbessern. So gelangen weniger Bodenpartikel und Sedimente vom Schlag in die umliegenden Gewässer und verhindern Qualitätsprobleme wie eine erhöhte Wassertrübung oder hohe Schwermetallgehalte.</a:t>
            </a: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16</a:t>
            </a:fld>
            <a:endParaRPr lang="de-DE" dirty="0"/>
          </a:p>
        </p:txBody>
      </p:sp>
    </p:spTree>
    <p:extLst>
      <p:ext uri="{BB962C8B-B14F-4D97-AF65-F5344CB8AC3E}">
        <p14:creationId xmlns:p14="http://schemas.microsoft.com/office/powerpoint/2010/main" val="41000673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17</a:t>
            </a:fld>
            <a:endParaRPr lang="de-DE" dirty="0"/>
          </a:p>
        </p:txBody>
      </p:sp>
    </p:spTree>
    <p:extLst>
      <p:ext uri="{BB962C8B-B14F-4D97-AF65-F5344CB8AC3E}">
        <p14:creationId xmlns:p14="http://schemas.microsoft.com/office/powerpoint/2010/main" val="30925296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18</a:t>
            </a:fld>
            <a:endParaRPr lang="de-DE" dirty="0"/>
          </a:p>
        </p:txBody>
      </p:sp>
    </p:spTree>
    <p:extLst>
      <p:ext uri="{BB962C8B-B14F-4D97-AF65-F5344CB8AC3E}">
        <p14:creationId xmlns:p14="http://schemas.microsoft.com/office/powerpoint/2010/main" val="40025383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40185046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7659558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970541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46038880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a:xfrm>
            <a:off x="5462736" y="6426652"/>
            <a:ext cx="2133600" cy="365125"/>
          </a:xfrm>
          <a:prstGeom prst="rect">
            <a:avLst/>
          </a:prstGeom>
        </p:spPr>
        <p:txBody>
          <a:bodyPr/>
          <a:lstStyle/>
          <a:p>
            <a:fld id="{A99288C3-F33C-4D98-8867-F0674C22DB36}" type="datetime1">
              <a:rPr lang="de-DE" smtClean="0"/>
              <a:t>29.05.2019</a:t>
            </a:fld>
            <a:endParaRPr lang="de-DE" dirty="0"/>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7271163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20696047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pic>
        <p:nvPicPr>
          <p:cNvPr id="4" name="Grafik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51375" y="5385698"/>
            <a:ext cx="720080" cy="720080"/>
          </a:xfrm>
          <a:prstGeom prst="rect">
            <a:avLst/>
          </a:prstGeom>
        </p:spPr>
      </p:pic>
    </p:spTree>
    <p:extLst>
      <p:ext uri="{BB962C8B-B14F-4D97-AF65-F5344CB8AC3E}">
        <p14:creationId xmlns:p14="http://schemas.microsoft.com/office/powerpoint/2010/main" val="313994663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89126010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54798781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97131580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8411259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heme" Target="../theme/theme1.xml"/><Relationship Id="rId7"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tiff"/><Relationship Id="rId4" Type="http://schemas.openxmlformats.org/officeDocument/2006/relationships/image" Target="../media/image1.jpeg"/><Relationship Id="rId9" Type="http://schemas.openxmlformats.org/officeDocument/2006/relationships/image" Target="../media/image6.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tiff"/><Relationship Id="rId3" Type="http://schemas.openxmlformats.org/officeDocument/2006/relationships/slideLayout" Target="../slideLayouts/slideLayout5.xml"/><Relationship Id="rId7" Type="http://schemas.openxmlformats.org/officeDocument/2006/relationships/image" Target="../media/image1.jpeg"/><Relationship Id="rId12" Type="http://schemas.openxmlformats.org/officeDocument/2006/relationships/image" Target="../media/image11.jpe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11" Type="http://schemas.openxmlformats.org/officeDocument/2006/relationships/image" Target="../media/image10.jpeg"/><Relationship Id="rId5" Type="http://schemas.openxmlformats.org/officeDocument/2006/relationships/slideLayout" Target="../slideLayouts/slideLayout7.xml"/><Relationship Id="rId10" Type="http://schemas.openxmlformats.org/officeDocument/2006/relationships/image" Target="../media/image9.jpeg"/><Relationship Id="rId4" Type="http://schemas.openxmlformats.org/officeDocument/2006/relationships/slideLayout" Target="../slideLayouts/slideLayout6.xml"/><Relationship Id="rId9" Type="http://schemas.openxmlformats.org/officeDocument/2006/relationships/image" Target="../media/image8.jpe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7.tiff"/><Relationship Id="rId18" Type="http://schemas.openxmlformats.org/officeDocument/2006/relationships/image" Target="../media/image21.jpeg"/><Relationship Id="rId3" Type="http://schemas.openxmlformats.org/officeDocument/2006/relationships/slideLayout" Target="../slideLayouts/slideLayout10.xml"/><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9.jpeg"/><Relationship Id="rId2" Type="http://schemas.openxmlformats.org/officeDocument/2006/relationships/slideLayout" Target="../slideLayouts/slideLayout9.xml"/><Relationship Id="rId16" Type="http://schemas.openxmlformats.org/officeDocument/2006/relationships/image" Target="../media/image20.png"/><Relationship Id="rId1" Type="http://schemas.openxmlformats.org/officeDocument/2006/relationships/slideLayout" Target="../slideLayouts/slideLayout8.xml"/><Relationship Id="rId6" Type="http://schemas.openxmlformats.org/officeDocument/2006/relationships/image" Target="../media/image1.jpeg"/><Relationship Id="rId11" Type="http://schemas.openxmlformats.org/officeDocument/2006/relationships/image" Target="../media/image17.jpeg"/><Relationship Id="rId5" Type="http://schemas.openxmlformats.org/officeDocument/2006/relationships/theme" Target="../theme/theme3.xml"/><Relationship Id="rId15" Type="http://schemas.openxmlformats.org/officeDocument/2006/relationships/image" Target="../media/image19.jpeg"/><Relationship Id="rId10" Type="http://schemas.openxmlformats.org/officeDocument/2006/relationships/image" Target="../media/image16.tiff"/><Relationship Id="rId4" Type="http://schemas.openxmlformats.org/officeDocument/2006/relationships/slideLayout" Target="../slideLayouts/slideLayout11.xml"/><Relationship Id="rId9" Type="http://schemas.openxmlformats.org/officeDocument/2006/relationships/image" Target="../media/image15.jpeg"/><Relationship Id="rId14"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29.05.2019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‹Nr.›</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userDrawn="1"/>
        </p:nvPicPr>
        <p:blipFill rotWithShape="1">
          <a:blip r:embed="rId6">
            <a:extLst>
              <a:ext uri="{28A0092B-C50C-407E-A947-70E740481C1C}">
                <a14:useLocalDpi xmlns:a14="http://schemas.microsoft.com/office/drawing/2010/main"/>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xmlns="">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3923928" y="6185034"/>
            <a:ext cx="2330539" cy="330105"/>
          </a:xfrm>
          <a:prstGeom prst="rect">
            <a:avLst/>
          </a:prstGeom>
        </p:spPr>
      </p:pic>
      <p:pic>
        <p:nvPicPr>
          <p:cNvPr id="13" name="Grafik 12"/>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4248988" y="5409011"/>
            <a:ext cx="684000" cy="684000"/>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Lst>
  <p:timing>
    <p:tnLst>
      <p:par>
        <p:cT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xmlns="">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8" cstate="screen">
            <a:extLst>
              <a:ext uri="{28A0092B-C50C-407E-A947-70E740481C1C}">
                <a14:useLocalDpi xmlns:a14="http://schemas.microsoft.com/office/drawing/2010/main"/>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feld 13"/>
          <p:cNvSpPr txBox="1"/>
          <p:nvPr userDrawn="1"/>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userDrawn="1"/>
        </p:nvSpPr>
        <p:spPr>
          <a:xfrm>
            <a:off x="250069"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userDrawn="1"/>
        </p:nvPicPr>
        <p:blipFill rotWithShape="1">
          <a:blip r:embed="rId9" cstate="screen">
            <a:extLst>
              <a:ext uri="{28A0092B-C50C-407E-A947-70E740481C1C}">
                <a14:useLocalDpi xmlns:a14="http://schemas.microsoft.com/office/drawing/2010/main"/>
              </a:ext>
            </a:extLst>
          </a:blip>
          <a:stretch/>
        </p:blipFill>
        <p:spPr bwMode="auto">
          <a:xfrm>
            <a:off x="7782430" y="6395720"/>
            <a:ext cx="413096" cy="413096"/>
          </a:xfrm>
          <a:prstGeom prst="rect">
            <a:avLst/>
          </a:prstGeom>
          <a:noFill/>
          <a:ln>
            <a:noFill/>
          </a:ln>
          <a:extLst>
            <a:ext uri="{909E8E84-426E-40dd-AFC4-6F175D3DCCD1}">
              <a14:hiddenFill xmlns:a14="http://schemas.microsoft.com/office/drawing/2010/main" xmlns="">
                <a:solidFill>
                  <a:srgbClr val="FFFFFF"/>
                </a:solidFill>
              </a14:hiddenFill>
            </a:ext>
          </a:extLst>
        </p:spPr>
      </p:pic>
      <p:pic>
        <p:nvPicPr>
          <p:cNvPr id="20" name="Grafik 19"/>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5391219" y="6436602"/>
            <a:ext cx="591864" cy="360000"/>
          </a:xfrm>
          <a:prstGeom prst="rect">
            <a:avLst/>
          </a:prstGeom>
        </p:spPr>
      </p:pic>
      <p:pic>
        <p:nvPicPr>
          <p:cNvPr id="21" name="Grafik 20"/>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6355608" y="6611872"/>
            <a:ext cx="1368152" cy="193789"/>
          </a:xfrm>
          <a:prstGeom prst="rect">
            <a:avLst/>
          </a:prstGeom>
        </p:spPr>
      </p:pic>
      <p:pic>
        <p:nvPicPr>
          <p:cNvPr id="22" name="Grafik 21"/>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6016701" y="6487472"/>
            <a:ext cx="314457" cy="314457"/>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700" r:id="rId5"/>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screen">
            <a:extLst>
              <a:ext uri="{28A0092B-C50C-407E-A947-70E740481C1C}">
                <a14:useLocalDpi xmlns:a14="http://schemas.microsoft.com/office/drawing/2010/main"/>
              </a:ext>
            </a:extLst>
          </a:blip>
          <a:srcRect/>
          <a:stretch/>
        </p:blipFill>
        <p:spPr bwMode="auto">
          <a:xfrm>
            <a:off x="1604415" y="6384355"/>
            <a:ext cx="1378800" cy="437025"/>
          </a:xfrm>
          <a:prstGeom prst="rect">
            <a:avLst/>
          </a:prstGeom>
          <a:noFill/>
          <a:extLst>
            <a:ext uri="{909E8E84-426E-40dd-AFC4-6F175D3DCCD1}">
              <a14:hiddenFill xmlns:a14="http://schemas.microsoft.com/office/drawing/2010/main" xmlns="">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cstate="screen">
            <a:extLst>
              <a:ext uri="{28A0092B-C50C-407E-A947-70E740481C1C}">
                <a14:useLocalDpi xmlns:a14="http://schemas.microsoft.com/office/drawing/2010/main"/>
              </a:ext>
            </a:extLst>
          </a:blip>
          <a:srcRect/>
          <a:stretch>
            <a:fillRect/>
          </a:stretch>
        </p:blipFill>
        <p:spPr bwMode="auto">
          <a:xfrm>
            <a:off x="3180165" y="6422867"/>
            <a:ext cx="1200000" cy="360000"/>
          </a:xfrm>
          <a:prstGeom prst="rect">
            <a:avLst/>
          </a:prstGeom>
          <a:noFill/>
          <a:extLst>
            <a:ext uri="{909E8E84-426E-40dd-AFC4-6F175D3DCCD1}">
              <a14:hiddenFill xmlns:a14="http://schemas.microsoft.com/office/drawing/2010/main" xmlns="">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screen">
            <a:extLst>
              <a:ext uri="{28A0092B-C50C-407E-A947-70E740481C1C}">
                <a14:useLocalDpi xmlns:a14="http://schemas.microsoft.com/office/drawing/2010/main"/>
              </a:ext>
            </a:extLst>
          </a:blip>
          <a:srcRect/>
          <a:stretch>
            <a:fillRect/>
          </a:stretch>
        </p:blipFill>
        <p:spPr bwMode="auto">
          <a:xfrm>
            <a:off x="2748117" y="6446953"/>
            <a:ext cx="377605" cy="360000"/>
          </a:xfrm>
          <a:prstGeom prst="rect">
            <a:avLst/>
          </a:prstGeom>
          <a:noFill/>
          <a:extLst>
            <a:ext uri="{909E8E84-426E-40dd-AFC4-6F175D3DCCD1}">
              <a14:hiddenFill xmlns:a14="http://schemas.microsoft.com/office/drawing/2010/main" xmlns="">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screen">
            <a:extLst>
              <a:ext uri="{28A0092B-C50C-407E-A947-70E740481C1C}">
                <a14:useLocalDpi xmlns:a14="http://schemas.microsoft.com/office/drawing/2010/main"/>
              </a:ext>
            </a:extLst>
          </a:blip>
          <a:srcRect/>
          <a:stretch>
            <a:fillRect/>
          </a:stretch>
        </p:blipFill>
        <p:spPr bwMode="auto">
          <a:xfrm>
            <a:off x="115287" y="6417042"/>
            <a:ext cx="460349" cy="360000"/>
          </a:xfrm>
          <a:prstGeom prst="rect">
            <a:avLst/>
          </a:prstGeom>
          <a:noFill/>
          <a:extLst>
            <a:ext uri="{909E8E84-426E-40dd-AFC4-6F175D3DCCD1}">
              <a14:hiddenFill xmlns:a14="http://schemas.microsoft.com/office/drawing/2010/main" xmlns="">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screen">
            <a:extLst>
              <a:ext uri="{28A0092B-C50C-407E-A947-70E740481C1C}">
                <a14:useLocalDpi xmlns:a14="http://schemas.microsoft.com/office/drawing/2010/main"/>
              </a:ext>
            </a:extLst>
          </a:blip>
          <a:srcRect/>
          <a:stretch>
            <a:fillRect/>
          </a:stretch>
        </p:blipFill>
        <p:spPr bwMode="auto">
          <a:xfrm>
            <a:off x="609143" y="6417042"/>
            <a:ext cx="568782" cy="360000"/>
          </a:xfrm>
          <a:prstGeom prst="rect">
            <a:avLst/>
          </a:prstGeom>
          <a:noFill/>
          <a:extLst>
            <a:ext uri="{909E8E84-426E-40dd-AFC4-6F175D3DCCD1}">
              <a14:hiddenFill xmlns:a14="http://schemas.microsoft.com/office/drawing/2010/main" xmlns="">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screen">
            <a:extLst>
              <a:ext uri="{28A0092B-C50C-407E-A947-70E740481C1C}">
                <a14:useLocalDpi xmlns:a14="http://schemas.microsoft.com/office/drawing/2010/main"/>
              </a:ext>
            </a:extLst>
          </a:blip>
          <a:srcRect/>
          <a:stretch>
            <a:fillRect/>
          </a:stretch>
        </p:blipFill>
        <p:spPr bwMode="auto">
          <a:xfrm>
            <a:off x="1200005" y="6338142"/>
            <a:ext cx="540000" cy="540000"/>
          </a:xfrm>
          <a:prstGeom prst="rect">
            <a:avLst/>
          </a:prstGeom>
          <a:noFill/>
          <a:extLst>
            <a:ext uri="{909E8E84-426E-40dd-AFC4-6F175D3DCCD1}">
              <a14:hiddenFill xmlns:a14="http://schemas.microsoft.com/office/drawing/2010/main" xmlns="">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8239047" y="6467789"/>
            <a:ext cx="504197" cy="360000"/>
          </a:xfrm>
          <a:prstGeom prst="rect">
            <a:avLst/>
          </a:prstGeom>
          <a:noFill/>
          <a:extLst>
            <a:ext uri="{909E8E84-426E-40dd-AFC4-6F175D3DCCD1}">
              <a14:hiddenFill xmlns:a14="http://schemas.microsoft.com/office/drawing/2010/main" xmlns="">
                <a:solidFill>
                  <a:srgbClr val="FFFFFF"/>
                </a:solidFill>
              </a14:hiddenFill>
            </a:ext>
          </a:extLst>
        </p:spPr>
      </p:pic>
      <p:sp>
        <p:nvSpPr>
          <p:cNvPr id="25" name="Textfeld 24"/>
          <p:cNvSpPr txBox="1"/>
          <p:nvPr userDrawn="1"/>
        </p:nvSpPr>
        <p:spPr>
          <a:xfrm>
            <a:off x="8152439"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screen">
            <a:extLst>
              <a:ext uri="{28A0092B-C50C-407E-A947-70E740481C1C}">
                <a14:useLocalDpi xmlns:a14="http://schemas.microsoft.com/office/drawing/2010/main"/>
              </a:ext>
            </a:extLst>
          </a:blip>
          <a:stretch/>
        </p:blipFill>
        <p:spPr bwMode="auto">
          <a:xfrm>
            <a:off x="7816660" y="6395720"/>
            <a:ext cx="413096" cy="413096"/>
          </a:xfrm>
          <a:prstGeom prst="rect">
            <a:avLst/>
          </a:prstGeom>
          <a:noFill/>
          <a:ln>
            <a:noFill/>
          </a:ln>
          <a:extLst>
            <a:ext uri="{909E8E84-426E-40dd-AFC4-6F175D3DCCD1}">
              <a14:hiddenFill xmlns:a14="http://schemas.microsoft.com/office/drawing/2010/main" xmlns="">
                <a:solidFill>
                  <a:srgbClr val="FFFFFF"/>
                </a:solidFill>
              </a14:hiddenFill>
            </a:ext>
          </a:extLst>
        </p:spPr>
      </p:pic>
      <p:pic>
        <p:nvPicPr>
          <p:cNvPr id="29" name="Picture 2" descr="R:\_Fotos_Logos_PPTs\Logos\Projekte\LIFEBiostandards\Fundación Biodiversidad\MAPAMA_FB_color.jpg"/>
          <p:cNvPicPr>
            <a:picLocks noChangeAspect="1" noChangeArrowheads="1"/>
          </p:cNvPicPr>
          <p:nvPr userDrawn="1"/>
        </p:nvPicPr>
        <p:blipFill>
          <a:blip r:embed="rId15" cstate="screen">
            <a:extLst>
              <a:ext uri="{28A0092B-C50C-407E-A947-70E740481C1C}">
                <a14:useLocalDpi xmlns:a14="http://schemas.microsoft.com/office/drawing/2010/main"/>
              </a:ext>
            </a:extLst>
          </a:blip>
          <a:srcRect/>
          <a:stretch>
            <a:fillRect/>
          </a:stretch>
        </p:blipFill>
        <p:spPr bwMode="auto">
          <a:xfrm>
            <a:off x="6220956" y="6486438"/>
            <a:ext cx="1554246" cy="360000"/>
          </a:xfrm>
          <a:prstGeom prst="rect">
            <a:avLst/>
          </a:prstGeom>
          <a:noFill/>
          <a:extLst>
            <a:ext uri="{909E8E84-426E-40dd-AFC4-6F175D3DCCD1}">
              <a14:hiddenFill xmlns:a14="http://schemas.microsoft.com/office/drawing/2010/main" xmlns="">
                <a:solidFill>
                  <a:srgbClr val="FFFFFF"/>
                </a:solidFill>
              </a14:hiddenFill>
            </a:ext>
          </a:extLst>
        </p:spPr>
      </p:pic>
      <p:cxnSp>
        <p:nvCxnSpPr>
          <p:cNvPr id="3" name="Gerade Verbindung 2"/>
          <p:cNvCxnSpPr/>
          <p:nvPr userDrawn="1"/>
        </p:nvCxnSpPr>
        <p:spPr>
          <a:xfrm>
            <a:off x="518253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4424106" y="6453368"/>
            <a:ext cx="700275" cy="288000"/>
          </a:xfrm>
          <a:prstGeom prst="rect">
            <a:avLst/>
          </a:prstGeom>
        </p:spPr>
      </p:pic>
      <p:pic>
        <p:nvPicPr>
          <p:cNvPr id="2" name="Grafik 1"/>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5208934" y="6426490"/>
            <a:ext cx="591864" cy="360000"/>
          </a:xfrm>
          <a:prstGeom prst="rect">
            <a:avLst/>
          </a:prstGeom>
        </p:spPr>
      </p:pic>
      <p:pic>
        <p:nvPicPr>
          <p:cNvPr id="27" name="Grafik 26"/>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853923" y="6424270"/>
            <a:ext cx="358680" cy="358680"/>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25.jpeg"/><Relationship Id="rId4" Type="http://schemas.openxmlformats.org/officeDocument/2006/relationships/image" Target="../media/image2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30.jpeg"/></Relationships>
</file>

<file path=ppt/slides/_rels/slide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1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36.jpg"/></Relationships>
</file>

<file path=ppt/slides/_rels/slide11.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42.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48.wmf"/></Relationships>
</file>

<file path=ppt/slides/_rels/slide1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48.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a:xfrm>
            <a:off x="179512" y="1700808"/>
            <a:ext cx="8507288" cy="746996"/>
          </a:xfrm>
        </p:spPr>
        <p:txBody>
          <a:bodyPr>
            <a:noAutofit/>
          </a:bodyPr>
          <a:lstStyle/>
          <a:p>
            <a:pPr algn="ctr">
              <a:spcBef>
                <a:spcPts val="1500"/>
              </a:spcBef>
              <a:spcAft>
                <a:spcPts val="1500"/>
              </a:spcAft>
            </a:pPr>
            <a:r>
              <a:rPr lang="de-DE" sz="3600" dirty="0"/>
              <a:t>Sehr Gute Landwirtschaftliche Praxis</a:t>
            </a:r>
            <a:br>
              <a:rPr lang="de-DE" sz="3600" dirty="0"/>
            </a:br>
            <a:r>
              <a:rPr lang="de-DE" sz="3600" dirty="0" smtClean="0"/>
              <a:t>Wasser / Bewässerung</a:t>
            </a:r>
            <a:endParaRPr lang="de-DE" sz="3600" dirty="0"/>
          </a:p>
        </p:txBody>
      </p:sp>
      <p:sp>
        <p:nvSpPr>
          <p:cNvPr id="4" name="Foliennummernplatzhalter 3"/>
          <p:cNvSpPr>
            <a:spLocks noGrp="1"/>
          </p:cNvSpPr>
          <p:nvPr>
            <p:ph type="sldNum" sz="quarter" idx="12"/>
          </p:nvPr>
        </p:nvSpPr>
        <p:spPr/>
        <p:txBody>
          <a:bodyPr/>
          <a:lstStyle/>
          <a:p>
            <a:fld id="{94C51DEF-A0F2-436A-B446-D206BED377C1}" type="slidenum">
              <a:rPr lang="de-DE" smtClean="0"/>
              <a:t>1</a:t>
            </a:fld>
            <a:endParaRPr lang="de-DE" dirty="0"/>
          </a:p>
        </p:txBody>
      </p:sp>
      <p:pic>
        <p:nvPicPr>
          <p:cNvPr id="5" name="Picture 2" descr="C:\Users\KERSTI~1.FRO\AppData\Local\Temp\irrigation-588941_1920.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548"/>
          <a:stretch/>
        </p:blipFill>
        <p:spPr bwMode="auto">
          <a:xfrm>
            <a:off x="-11440" y="2897584"/>
            <a:ext cx="9144000" cy="3175462"/>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feld 5"/>
          <p:cNvSpPr txBox="1"/>
          <p:nvPr/>
        </p:nvSpPr>
        <p:spPr>
          <a:xfrm>
            <a:off x="7260352" y="6043421"/>
            <a:ext cx="1872208" cy="246221"/>
          </a:xfrm>
          <a:prstGeom prst="rect">
            <a:avLst/>
          </a:prstGeom>
          <a:noFill/>
        </p:spPr>
        <p:txBody>
          <a:bodyPr wrap="square" rtlCol="0">
            <a:spAutoFit/>
          </a:bodyPr>
          <a:lstStyle/>
          <a:p>
            <a:pPr algn="r"/>
            <a:r>
              <a:rPr lang="de-DE" sz="1000" dirty="0" err="1" smtClean="0">
                <a:latin typeface="Arial" panose="020B0604020202020204" pitchFamily="34" charset="0"/>
                <a:cs typeface="Arial" panose="020B0604020202020204" pitchFamily="34" charset="0"/>
              </a:rPr>
              <a:t>Photo</a:t>
            </a:r>
            <a:r>
              <a:rPr lang="de-DE" sz="1000" dirty="0" smtClean="0">
                <a:latin typeface="Arial" panose="020B0604020202020204" pitchFamily="34" charset="0"/>
                <a:cs typeface="Arial" panose="020B0604020202020204" pitchFamily="34" charset="0"/>
              </a:rPr>
              <a:t> </a:t>
            </a:r>
            <a:r>
              <a:rPr lang="de-DE" sz="1000" dirty="0" err="1" smtClean="0">
                <a:latin typeface="Arial" panose="020B0604020202020204" pitchFamily="34" charset="0"/>
                <a:cs typeface="Arial" panose="020B0604020202020204" pitchFamily="34" charset="0"/>
              </a:rPr>
              <a:t>credit</a:t>
            </a:r>
            <a:r>
              <a:rPr lang="de-DE" sz="1000" dirty="0" smtClean="0">
                <a:latin typeface="Arial" panose="020B0604020202020204" pitchFamily="34" charset="0"/>
                <a:cs typeface="Arial" panose="020B0604020202020204" pitchFamily="34" charset="0"/>
              </a:rPr>
              <a:t> © </a:t>
            </a:r>
            <a:r>
              <a:rPr lang="de-DE" sz="1000" dirty="0" err="1" smtClean="0">
                <a:latin typeface="Arial" panose="020B0604020202020204" pitchFamily="34" charset="0"/>
                <a:cs typeface="Arial" panose="020B0604020202020204" pitchFamily="34" charset="0"/>
              </a:rPr>
              <a:t>pixabay</a:t>
            </a:r>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810703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lipse 19"/>
          <p:cNvSpPr/>
          <p:nvPr/>
        </p:nvSpPr>
        <p:spPr>
          <a:xfrm>
            <a:off x="6372199" y="5175572"/>
            <a:ext cx="1962949" cy="957673"/>
          </a:xfrm>
          <a:prstGeom prst="ellipse">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19" name="Elipse 18"/>
          <p:cNvSpPr/>
          <p:nvPr/>
        </p:nvSpPr>
        <p:spPr>
          <a:xfrm>
            <a:off x="3004295" y="5175572"/>
            <a:ext cx="2861085" cy="957673"/>
          </a:xfrm>
          <a:prstGeom prst="ellipse">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18" name="Elipse 17"/>
          <p:cNvSpPr/>
          <p:nvPr/>
        </p:nvSpPr>
        <p:spPr>
          <a:xfrm>
            <a:off x="706442" y="5157192"/>
            <a:ext cx="1633310" cy="957673"/>
          </a:xfrm>
          <a:prstGeom prst="ellipse">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panose="020B0604020202020204" pitchFamily="34" charset="0"/>
              <a:cs typeface="Arial" panose="020B0604020202020204" pitchFamily="34" charset="0"/>
            </a:endParaRPr>
          </a:p>
        </p:txBody>
      </p:sp>
      <p:sp>
        <p:nvSpPr>
          <p:cNvPr id="4" name="Titel 3"/>
          <p:cNvSpPr>
            <a:spLocks noGrp="1"/>
          </p:cNvSpPr>
          <p:nvPr>
            <p:ph type="title"/>
          </p:nvPr>
        </p:nvSpPr>
        <p:spPr/>
        <p:txBody>
          <a:bodyPr>
            <a:normAutofit/>
          </a:bodyPr>
          <a:lstStyle/>
          <a:p>
            <a:pPr marL="457200" indent="-457200"/>
            <a:r>
              <a:rPr lang="de-DE" sz="2600" dirty="0" smtClean="0"/>
              <a:t>Warum Wasser wichtig ist?</a:t>
            </a:r>
            <a:endParaRPr lang="de-DE" sz="2600" dirty="0"/>
          </a:p>
        </p:txBody>
      </p:sp>
      <p:sp>
        <p:nvSpPr>
          <p:cNvPr id="7" name="Foliennummernplatzhalter 6"/>
          <p:cNvSpPr>
            <a:spLocks noGrp="1"/>
          </p:cNvSpPr>
          <p:nvPr>
            <p:ph type="sldNum" sz="quarter" idx="12"/>
          </p:nvPr>
        </p:nvSpPr>
        <p:spPr/>
        <p:txBody>
          <a:bodyPr/>
          <a:lstStyle/>
          <a:p>
            <a:fld id="{94C51DEF-A0F2-436A-B446-D206BED377C1}" type="slidenum">
              <a:rPr lang="de-DE" smtClean="0"/>
              <a:t>2</a:t>
            </a:fld>
            <a:endParaRPr lang="de-DE" dirty="0"/>
          </a:p>
        </p:txBody>
      </p:sp>
      <p:sp>
        <p:nvSpPr>
          <p:cNvPr id="6" name="Inhaltsplatzhalter 4"/>
          <p:cNvSpPr>
            <a:spLocks noGrp="1"/>
          </p:cNvSpPr>
          <p:nvPr>
            <p:ph idx="1"/>
          </p:nvPr>
        </p:nvSpPr>
        <p:spPr>
          <a:xfrm>
            <a:off x="482947" y="1520787"/>
            <a:ext cx="3735246" cy="638013"/>
          </a:xfrm>
        </p:spPr>
        <p:txBody>
          <a:bodyPr>
            <a:noAutofit/>
          </a:bodyPr>
          <a:lstStyle/>
          <a:p>
            <a:pPr marL="0" indent="0">
              <a:buNone/>
            </a:pPr>
            <a:r>
              <a:rPr lang="de-DE" sz="2000" b="1" dirty="0" smtClean="0"/>
              <a:t>Wichtigste Wasserleistung im Agrarsektor </a:t>
            </a:r>
            <a:endParaRPr lang="de-DE" sz="2000" b="1" dirty="0"/>
          </a:p>
        </p:txBody>
      </p:sp>
      <p:sp>
        <p:nvSpPr>
          <p:cNvPr id="8" name="Inhaltsplatzhalter 4"/>
          <p:cNvSpPr txBox="1">
            <a:spLocks/>
          </p:cNvSpPr>
          <p:nvPr/>
        </p:nvSpPr>
        <p:spPr>
          <a:xfrm>
            <a:off x="467543" y="2223589"/>
            <a:ext cx="3744417" cy="15528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900" b="1" dirty="0" smtClean="0">
                <a:solidFill>
                  <a:schemeClr val="tx1"/>
                </a:solidFill>
              </a:rPr>
              <a:t>Gesundheit</a:t>
            </a:r>
            <a:r>
              <a:rPr lang="en-US" sz="1900" dirty="0" smtClean="0">
                <a:solidFill>
                  <a:schemeClr val="tx1"/>
                </a:solidFill>
              </a:rPr>
              <a:t> </a:t>
            </a:r>
            <a:r>
              <a:rPr lang="en-US" sz="1900" dirty="0">
                <a:solidFill>
                  <a:schemeClr val="tx1"/>
                </a:solidFill>
              </a:rPr>
              <a:t>u</a:t>
            </a:r>
            <a:r>
              <a:rPr lang="en-US" sz="1900" dirty="0" smtClean="0">
                <a:solidFill>
                  <a:schemeClr val="tx1"/>
                </a:solidFill>
              </a:rPr>
              <a:t>nd </a:t>
            </a:r>
            <a:r>
              <a:rPr lang="en-US" sz="1900" dirty="0">
                <a:solidFill>
                  <a:schemeClr val="tx1"/>
                </a:solidFill>
              </a:rPr>
              <a:t>H</a:t>
            </a:r>
            <a:r>
              <a:rPr lang="en-US" sz="1900" dirty="0" smtClean="0">
                <a:solidFill>
                  <a:schemeClr val="tx1"/>
                </a:solidFill>
              </a:rPr>
              <a:t>ygiene auf </a:t>
            </a:r>
            <a:r>
              <a:rPr lang="en-US" sz="1900" dirty="0" err="1" smtClean="0">
                <a:solidFill>
                  <a:schemeClr val="tx1"/>
                </a:solidFill>
              </a:rPr>
              <a:t>betrieblicher</a:t>
            </a:r>
            <a:r>
              <a:rPr lang="en-US" sz="1900" dirty="0" smtClean="0">
                <a:solidFill>
                  <a:schemeClr val="tx1"/>
                </a:solidFill>
              </a:rPr>
              <a:t> </a:t>
            </a:r>
            <a:r>
              <a:rPr lang="en-US" sz="1900" dirty="0" err="1" smtClean="0">
                <a:solidFill>
                  <a:schemeClr val="tx1"/>
                </a:solidFill>
              </a:rPr>
              <a:t>Ebene</a:t>
            </a:r>
            <a:endParaRPr lang="en-US" sz="1900" dirty="0" smtClean="0">
              <a:solidFill>
                <a:schemeClr val="tx1"/>
              </a:solidFill>
            </a:endParaRPr>
          </a:p>
          <a:p>
            <a:r>
              <a:rPr lang="en-US" sz="1900" dirty="0" err="1" smtClean="0">
                <a:solidFill>
                  <a:schemeClr val="tx1"/>
                </a:solidFill>
              </a:rPr>
              <a:t>Angemessene</a:t>
            </a:r>
            <a:r>
              <a:rPr lang="en-US" sz="1900" dirty="0" smtClean="0">
                <a:solidFill>
                  <a:schemeClr val="tx1"/>
                </a:solidFill>
              </a:rPr>
              <a:t> </a:t>
            </a:r>
            <a:r>
              <a:rPr lang="en-US" sz="1900" b="1" dirty="0" err="1" smtClean="0">
                <a:solidFill>
                  <a:schemeClr val="tx1"/>
                </a:solidFill>
              </a:rPr>
              <a:t>Tiernahrung</a:t>
            </a:r>
            <a:r>
              <a:rPr lang="en-US" sz="1900" b="1" dirty="0" smtClean="0">
                <a:solidFill>
                  <a:schemeClr val="tx1"/>
                </a:solidFill>
              </a:rPr>
              <a:t> </a:t>
            </a:r>
          </a:p>
          <a:p>
            <a:r>
              <a:rPr lang="en-US" sz="1900" dirty="0" err="1">
                <a:solidFill>
                  <a:schemeClr val="tx1"/>
                </a:solidFill>
              </a:rPr>
              <a:t>Schlüsselrolle</a:t>
            </a:r>
            <a:r>
              <a:rPr lang="en-US" sz="1900" dirty="0">
                <a:solidFill>
                  <a:schemeClr val="tx1"/>
                </a:solidFill>
              </a:rPr>
              <a:t> </a:t>
            </a:r>
            <a:r>
              <a:rPr lang="en-US" sz="1900" dirty="0" err="1">
                <a:solidFill>
                  <a:schemeClr val="tx1"/>
                </a:solidFill>
              </a:rPr>
              <a:t>bei</a:t>
            </a:r>
            <a:r>
              <a:rPr lang="en-US" sz="1900" dirty="0">
                <a:solidFill>
                  <a:schemeClr val="tx1"/>
                </a:solidFill>
              </a:rPr>
              <a:t> der </a:t>
            </a:r>
            <a:r>
              <a:rPr lang="en-US" sz="1900" b="1" dirty="0" err="1" smtClean="0">
                <a:solidFill>
                  <a:schemeClr val="tx1"/>
                </a:solidFill>
              </a:rPr>
              <a:t>Bewässerung</a:t>
            </a:r>
            <a:endParaRPr lang="de-DE" sz="1900" dirty="0"/>
          </a:p>
          <a:p>
            <a:pPr marL="0" indent="0">
              <a:buNone/>
            </a:pPr>
            <a:endParaRPr lang="en-US" sz="1900" dirty="0" smtClean="0">
              <a:solidFill>
                <a:schemeClr val="tx1"/>
              </a:solidFill>
            </a:endParaRPr>
          </a:p>
          <a:p>
            <a:pPr marL="0" indent="0">
              <a:buNone/>
            </a:pPr>
            <a:endParaRPr lang="de-DE" sz="1900" dirty="0"/>
          </a:p>
        </p:txBody>
      </p:sp>
      <p:sp>
        <p:nvSpPr>
          <p:cNvPr id="9" name="Rectángulo 8"/>
          <p:cNvSpPr/>
          <p:nvPr/>
        </p:nvSpPr>
        <p:spPr>
          <a:xfrm>
            <a:off x="4534249" y="2045860"/>
            <a:ext cx="4572000" cy="2215991"/>
          </a:xfrm>
          <a:prstGeom prst="rect">
            <a:avLst/>
          </a:prstGeom>
        </p:spPr>
        <p:txBody>
          <a:bodyPr>
            <a:spAutoFit/>
          </a:bodyPr>
          <a:lstStyle/>
          <a:p>
            <a:pPr marL="342900" indent="-342900">
              <a:buFont typeface="Arial" panose="020B0604020202020204" pitchFamily="34" charset="0"/>
              <a:buChar char="•"/>
            </a:pPr>
            <a:r>
              <a:rPr lang="en-US" sz="1900" b="1" dirty="0" err="1" smtClean="0">
                <a:latin typeface="Arial" panose="020B0604020202020204" pitchFamily="34" charset="0"/>
                <a:cs typeface="Arial" panose="020B0604020202020204" pitchFamily="34" charset="0"/>
              </a:rPr>
              <a:t>Knappe</a:t>
            </a:r>
            <a:r>
              <a:rPr lang="en-US" sz="1900" b="1" dirty="0" smtClean="0">
                <a:latin typeface="Arial" panose="020B0604020202020204" pitchFamily="34" charset="0"/>
                <a:cs typeface="Arial" panose="020B0604020202020204" pitchFamily="34" charset="0"/>
              </a:rPr>
              <a:t> </a:t>
            </a:r>
            <a:r>
              <a:rPr lang="en-US" sz="1900" dirty="0">
                <a:latin typeface="Arial" panose="020B0604020202020204" pitchFamily="34" charset="0"/>
                <a:cs typeface="Arial" panose="020B0604020202020204" pitchFamily="34" charset="0"/>
              </a:rPr>
              <a:t>R</a:t>
            </a:r>
            <a:r>
              <a:rPr lang="en-US" sz="1900" dirty="0" smtClean="0">
                <a:latin typeface="Arial" panose="020B0604020202020204" pitchFamily="34" charset="0"/>
                <a:cs typeface="Arial" panose="020B0604020202020204" pitchFamily="34" charset="0"/>
              </a:rPr>
              <a:t>esource (</a:t>
            </a:r>
            <a:r>
              <a:rPr lang="en-US" sz="1900" dirty="0" err="1" smtClean="0">
                <a:latin typeface="Arial" panose="020B0604020202020204" pitchFamily="34" charset="0"/>
                <a:cs typeface="Arial" panose="020B0604020202020204" pitchFamily="34" charset="0"/>
              </a:rPr>
              <a:t>Verfügbarkeit</a:t>
            </a:r>
            <a:r>
              <a:rPr lang="en-US" sz="1900" dirty="0" smtClean="0">
                <a:latin typeface="Arial" panose="020B0604020202020204" pitchFamily="34" charset="0"/>
                <a:cs typeface="Arial" panose="020B0604020202020204" pitchFamily="34" charset="0"/>
              </a:rPr>
              <a:t> </a:t>
            </a:r>
            <a:r>
              <a:rPr lang="en-US" sz="1900" dirty="0" err="1" smtClean="0">
                <a:latin typeface="Arial" panose="020B0604020202020204" pitchFamily="34" charset="0"/>
                <a:cs typeface="Arial" panose="020B0604020202020204" pitchFamily="34" charset="0"/>
              </a:rPr>
              <a:t>ist</a:t>
            </a:r>
            <a:r>
              <a:rPr lang="en-US" sz="1900" dirty="0" smtClean="0">
                <a:latin typeface="Arial" panose="020B0604020202020204" pitchFamily="34" charset="0"/>
                <a:cs typeface="Arial" panose="020B0604020202020204" pitchFamily="34" charset="0"/>
              </a:rPr>
              <a:t> </a:t>
            </a:r>
            <a:r>
              <a:rPr lang="en-US" sz="1900" dirty="0" err="1" smtClean="0">
                <a:latin typeface="Arial" panose="020B0604020202020204" pitchFamily="34" charset="0"/>
                <a:cs typeface="Arial" panose="020B0604020202020204" pitchFamily="34" charset="0"/>
              </a:rPr>
              <a:t>bereits</a:t>
            </a:r>
            <a:r>
              <a:rPr lang="en-US" sz="1900" dirty="0" smtClean="0">
                <a:latin typeface="Arial" panose="020B0604020202020204" pitchFamily="34" charset="0"/>
                <a:cs typeface="Arial" panose="020B0604020202020204" pitchFamily="34" charset="0"/>
              </a:rPr>
              <a:t> </a:t>
            </a:r>
            <a:r>
              <a:rPr lang="en-US" sz="1900" dirty="0" err="1" smtClean="0">
                <a:latin typeface="Arial" panose="020B0604020202020204" pitchFamily="34" charset="0"/>
                <a:cs typeface="Arial" panose="020B0604020202020204" pitchFamily="34" charset="0"/>
              </a:rPr>
              <a:t>für</a:t>
            </a:r>
            <a:r>
              <a:rPr lang="en-US" sz="1900" dirty="0" smtClean="0">
                <a:latin typeface="Arial" panose="020B0604020202020204" pitchFamily="34" charset="0"/>
                <a:cs typeface="Arial" panose="020B0604020202020204" pitchFamily="34" charset="0"/>
              </a:rPr>
              <a:t> die </a:t>
            </a:r>
            <a:r>
              <a:rPr lang="en-US" sz="1900" dirty="0" err="1" smtClean="0">
                <a:latin typeface="Arial" panose="020B0604020202020204" pitchFamily="34" charset="0"/>
                <a:cs typeface="Arial" panose="020B0604020202020204" pitchFamily="34" charset="0"/>
              </a:rPr>
              <a:t>kommenden</a:t>
            </a:r>
            <a:r>
              <a:rPr lang="en-US" sz="1900" dirty="0">
                <a:latin typeface="Arial" panose="020B0604020202020204" pitchFamily="34" charset="0"/>
                <a:cs typeface="Arial" panose="020B0604020202020204" pitchFamily="34" charset="0"/>
              </a:rPr>
              <a:t> </a:t>
            </a:r>
            <a:r>
              <a:rPr lang="en-US" sz="1900" dirty="0" err="1" smtClean="0">
                <a:latin typeface="Arial" panose="020B0604020202020204" pitchFamily="34" charset="0"/>
                <a:cs typeface="Arial" panose="020B0604020202020204" pitchFamily="34" charset="0"/>
              </a:rPr>
              <a:t>Jahre</a:t>
            </a:r>
            <a:r>
              <a:rPr lang="en-US" sz="1900" dirty="0" smtClean="0">
                <a:latin typeface="Arial" panose="020B0604020202020204" pitchFamily="34" charset="0"/>
                <a:cs typeface="Arial" panose="020B0604020202020204" pitchFamily="34" charset="0"/>
              </a:rPr>
              <a:t> in </a:t>
            </a:r>
            <a:r>
              <a:rPr lang="en-US" sz="1900" dirty="0" err="1">
                <a:latin typeface="Arial" panose="020B0604020202020204" pitchFamily="34" charset="0"/>
                <a:cs typeface="Arial" panose="020B0604020202020204" pitchFamily="34" charset="0"/>
              </a:rPr>
              <a:t>Frage</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gestellt</a:t>
            </a:r>
            <a:r>
              <a:rPr lang="en-US" sz="1900" dirty="0">
                <a:latin typeface="Arial" panose="020B0604020202020204" pitchFamily="34" charset="0"/>
                <a:cs typeface="Arial" panose="020B0604020202020204" pitchFamily="34" charset="0"/>
              </a:rPr>
              <a:t> )</a:t>
            </a:r>
          </a:p>
          <a:p>
            <a:pPr marL="342900" indent="-342900">
              <a:buFont typeface="Arial" panose="020B0604020202020204" pitchFamily="34" charset="0"/>
              <a:buChar char="•"/>
            </a:pPr>
            <a:r>
              <a:rPr lang="en-US" sz="1900" b="1" dirty="0" err="1" smtClean="0">
                <a:latin typeface="Arial" panose="020B0604020202020204" pitchFamily="34" charset="0"/>
                <a:cs typeface="Arial" panose="020B0604020202020204" pitchFamily="34" charset="0"/>
              </a:rPr>
              <a:t>Gefährdete</a:t>
            </a:r>
            <a:r>
              <a:rPr lang="en-US" sz="1900" b="1" dirty="0" smtClean="0">
                <a:latin typeface="Arial" panose="020B0604020202020204" pitchFamily="34" charset="0"/>
                <a:cs typeface="Arial" panose="020B0604020202020204" pitchFamily="34" charset="0"/>
              </a:rPr>
              <a:t> </a:t>
            </a:r>
            <a:r>
              <a:rPr lang="en-US" sz="1900" b="1" dirty="0" err="1" smtClean="0">
                <a:latin typeface="Arial" panose="020B0604020202020204" pitchFamily="34" charset="0"/>
                <a:cs typeface="Arial" panose="020B0604020202020204" pitchFamily="34" charset="0"/>
              </a:rPr>
              <a:t>Ressource</a:t>
            </a:r>
            <a:r>
              <a:rPr lang="en-US" sz="1900" dirty="0" smtClean="0">
                <a:latin typeface="Arial" panose="020B0604020202020204" pitchFamily="34" charset="0"/>
                <a:cs typeface="Arial" panose="020B0604020202020204" pitchFamily="34" charset="0"/>
              </a:rPr>
              <a:t> (</a:t>
            </a:r>
            <a:r>
              <a:rPr lang="en-US" sz="1900" dirty="0" err="1" smtClean="0">
                <a:latin typeface="Arial" panose="020B0604020202020204" pitchFamily="34" charset="0"/>
                <a:cs typeface="Arial" panose="020B0604020202020204" pitchFamily="34" charset="0"/>
              </a:rPr>
              <a:t>Risiko</a:t>
            </a:r>
            <a:r>
              <a:rPr lang="en-US" sz="1900" dirty="0" smtClean="0">
                <a:latin typeface="Arial" panose="020B0604020202020204" pitchFamily="34" charset="0"/>
                <a:cs typeface="Arial" panose="020B0604020202020204" pitchFamily="34" charset="0"/>
              </a:rPr>
              <a:t> der </a:t>
            </a:r>
            <a:r>
              <a:rPr lang="en-US" sz="1900" dirty="0" err="1" smtClean="0">
                <a:latin typeface="Arial" panose="020B0604020202020204" pitchFamily="34" charset="0"/>
                <a:cs typeface="Arial" panose="020B0604020202020204" pitchFamily="34" charset="0"/>
              </a:rPr>
              <a:t>Verschmutzung</a:t>
            </a:r>
            <a:r>
              <a:rPr lang="en-US" sz="1900" dirty="0" smtClean="0">
                <a:latin typeface="Arial" panose="020B0604020202020204" pitchFamily="34" charset="0"/>
                <a:cs typeface="Arial" panose="020B0604020202020204" pitchFamily="34" charset="0"/>
              </a:rPr>
              <a:t> und </a:t>
            </a:r>
            <a:r>
              <a:rPr lang="en-US" sz="1900" dirty="0" err="1" smtClean="0">
                <a:latin typeface="Arial" panose="020B0604020202020204" pitchFamily="34" charset="0"/>
                <a:cs typeface="Arial" panose="020B0604020202020204" pitchFamily="34" charset="0"/>
              </a:rPr>
              <a:t>Versalzung</a:t>
            </a:r>
            <a:r>
              <a:rPr lang="en-US" sz="1900" dirty="0" smtClean="0">
                <a:latin typeface="Arial" panose="020B0604020202020204" pitchFamily="34" charset="0"/>
                <a:cs typeface="Arial" panose="020B0604020202020204" pitchFamily="34" charset="0"/>
              </a:rPr>
              <a:t>) </a:t>
            </a:r>
            <a:endParaRPr lang="en-US" sz="19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1900" b="1" dirty="0" err="1" smtClean="0">
                <a:latin typeface="Arial" panose="020B0604020202020204" pitchFamily="34" charset="0"/>
                <a:cs typeface="Arial" panose="020B0604020202020204" pitchFamily="34" charset="0"/>
              </a:rPr>
              <a:t>Ungleichmäßige</a:t>
            </a:r>
            <a:r>
              <a:rPr lang="en-US" sz="1900" b="1" dirty="0" smtClean="0">
                <a:latin typeface="Arial" panose="020B0604020202020204" pitchFamily="34" charset="0"/>
                <a:cs typeface="Arial" panose="020B0604020202020204" pitchFamily="34" charset="0"/>
              </a:rPr>
              <a:t> </a:t>
            </a:r>
            <a:r>
              <a:rPr lang="en-US" sz="1900" dirty="0" err="1" smtClean="0">
                <a:latin typeface="Arial" panose="020B0604020202020204" pitchFamily="34" charset="0"/>
                <a:cs typeface="Arial" panose="020B0604020202020204" pitchFamily="34" charset="0"/>
              </a:rPr>
              <a:t>Verteilung</a:t>
            </a:r>
            <a:r>
              <a:rPr lang="en-US" sz="1900" dirty="0" smtClean="0">
                <a:latin typeface="Arial" panose="020B0604020202020204" pitchFamily="34" charset="0"/>
                <a:cs typeface="Arial" panose="020B0604020202020204" pitchFamily="34" charset="0"/>
              </a:rPr>
              <a:t> </a:t>
            </a:r>
            <a:endParaRPr lang="en-US" sz="1900" dirty="0">
              <a:latin typeface="Arial" panose="020B0604020202020204" pitchFamily="34" charset="0"/>
              <a:cs typeface="Arial" panose="020B0604020202020204" pitchFamily="34" charset="0"/>
            </a:endParaRPr>
          </a:p>
          <a:p>
            <a:endParaRPr lang="es-ES" sz="1900" dirty="0"/>
          </a:p>
        </p:txBody>
      </p:sp>
      <p:sp>
        <p:nvSpPr>
          <p:cNvPr id="10" name="Rectángulo 9"/>
          <p:cNvSpPr/>
          <p:nvPr/>
        </p:nvSpPr>
        <p:spPr>
          <a:xfrm>
            <a:off x="971600" y="5249106"/>
            <a:ext cx="1656184" cy="784830"/>
          </a:xfrm>
          <a:prstGeom prst="rect">
            <a:avLst/>
          </a:prstGeom>
        </p:spPr>
        <p:txBody>
          <a:bodyPr wrap="square">
            <a:spAutoFit/>
          </a:bodyPr>
          <a:lstStyle/>
          <a:p>
            <a:r>
              <a:rPr lang="es-ES" sz="1500" dirty="0" smtClean="0">
                <a:latin typeface="Arial" panose="020B0604020202020204" pitchFamily="34" charset="0"/>
                <a:cs typeface="Arial" panose="020B0604020202020204" pitchFamily="34" charset="0"/>
              </a:rPr>
              <a:t>Reduzierter</a:t>
            </a:r>
          </a:p>
          <a:p>
            <a:r>
              <a:rPr lang="es-ES" sz="1500" dirty="0" smtClean="0">
                <a:latin typeface="Arial" panose="020B0604020202020204" pitchFamily="34" charset="0"/>
                <a:cs typeface="Arial" panose="020B0604020202020204" pitchFamily="34" charset="0"/>
              </a:rPr>
              <a:t>Wasser-</a:t>
            </a:r>
          </a:p>
          <a:p>
            <a:r>
              <a:rPr lang="es-ES" sz="1500" dirty="0" smtClean="0">
                <a:latin typeface="Arial" panose="020B0604020202020204" pitchFamily="34" charset="0"/>
                <a:cs typeface="Arial" panose="020B0604020202020204" pitchFamily="34" charset="0"/>
              </a:rPr>
              <a:t>verbrauch</a:t>
            </a:r>
            <a:endParaRPr lang="es-ES" sz="1500" dirty="0">
              <a:latin typeface="Arial" panose="020B0604020202020204" pitchFamily="34" charset="0"/>
              <a:cs typeface="Arial" panose="020B0604020202020204" pitchFamily="34" charset="0"/>
            </a:endParaRPr>
          </a:p>
        </p:txBody>
      </p:sp>
      <p:sp>
        <p:nvSpPr>
          <p:cNvPr id="11" name="Rectángulo 10"/>
          <p:cNvSpPr/>
          <p:nvPr/>
        </p:nvSpPr>
        <p:spPr>
          <a:xfrm>
            <a:off x="3257930" y="5394344"/>
            <a:ext cx="2607451" cy="553998"/>
          </a:xfrm>
          <a:prstGeom prst="rect">
            <a:avLst/>
          </a:prstGeom>
        </p:spPr>
        <p:txBody>
          <a:bodyPr wrap="square">
            <a:spAutoFit/>
          </a:bodyPr>
          <a:lstStyle/>
          <a:p>
            <a:r>
              <a:rPr lang="en-US" sz="1500" dirty="0" err="1" smtClean="0">
                <a:latin typeface="Arial" panose="020B0604020202020204" pitchFamily="34" charset="0"/>
                <a:cs typeface="Arial" panose="020B0604020202020204" pitchFamily="34" charset="0"/>
              </a:rPr>
              <a:t>Steigerung</a:t>
            </a:r>
            <a:r>
              <a:rPr lang="en-US" sz="1500" dirty="0" smtClean="0">
                <a:latin typeface="Arial" panose="020B0604020202020204" pitchFamily="34" charset="0"/>
                <a:cs typeface="Arial" panose="020B0604020202020204" pitchFamily="34" charset="0"/>
              </a:rPr>
              <a:t> der </a:t>
            </a:r>
            <a:r>
              <a:rPr lang="en-US" sz="1500" dirty="0" err="1" smtClean="0">
                <a:latin typeface="Arial" panose="020B0604020202020204" pitchFamily="34" charset="0"/>
                <a:cs typeface="Arial" panose="020B0604020202020204" pitchFamily="34" charset="0"/>
              </a:rPr>
              <a:t>Effizienz</a:t>
            </a:r>
            <a:r>
              <a:rPr lang="en-US" sz="1500" dirty="0" smtClean="0">
                <a:latin typeface="Arial" panose="020B0604020202020204" pitchFamily="34" charset="0"/>
                <a:cs typeface="Arial" panose="020B0604020202020204" pitchFamily="34" charset="0"/>
              </a:rPr>
              <a:t> der </a:t>
            </a:r>
            <a:r>
              <a:rPr lang="en-US" sz="1500" dirty="0" err="1" smtClean="0">
                <a:latin typeface="Arial" panose="020B0604020202020204" pitchFamily="34" charset="0"/>
                <a:cs typeface="Arial" panose="020B0604020202020204" pitchFamily="34" charset="0"/>
              </a:rPr>
              <a:t>Systeme</a:t>
            </a:r>
            <a:endParaRPr lang="es-ES" sz="1500" dirty="0">
              <a:latin typeface="Arial" panose="020B0604020202020204" pitchFamily="34" charset="0"/>
              <a:cs typeface="Arial" panose="020B0604020202020204" pitchFamily="34" charset="0"/>
            </a:endParaRPr>
          </a:p>
        </p:txBody>
      </p:sp>
      <p:sp>
        <p:nvSpPr>
          <p:cNvPr id="12" name="Rectángulo 11"/>
          <p:cNvSpPr/>
          <p:nvPr/>
        </p:nvSpPr>
        <p:spPr>
          <a:xfrm>
            <a:off x="6541892" y="5287469"/>
            <a:ext cx="1793257" cy="784830"/>
          </a:xfrm>
          <a:prstGeom prst="rect">
            <a:avLst/>
          </a:prstGeom>
        </p:spPr>
        <p:txBody>
          <a:bodyPr wrap="square">
            <a:spAutoFit/>
          </a:bodyPr>
          <a:lstStyle/>
          <a:p>
            <a:r>
              <a:rPr lang="es-ES" sz="1500" dirty="0" smtClean="0">
                <a:latin typeface="Arial" panose="020B0604020202020204" pitchFamily="34" charset="0"/>
                <a:cs typeface="Arial" panose="020B0604020202020204" pitchFamily="34" charset="0"/>
              </a:rPr>
              <a:t>Wiederverwend-ung und Recycling von Wasser </a:t>
            </a:r>
            <a:endParaRPr lang="es-ES" sz="1500" dirty="0">
              <a:latin typeface="Arial" panose="020B0604020202020204" pitchFamily="34" charset="0"/>
              <a:cs typeface="Arial" panose="020B0604020202020204" pitchFamily="34" charset="0"/>
            </a:endParaRPr>
          </a:p>
        </p:txBody>
      </p:sp>
      <p:sp>
        <p:nvSpPr>
          <p:cNvPr id="13" name="Rectángulo redondeado 12"/>
          <p:cNvSpPr/>
          <p:nvPr/>
        </p:nvSpPr>
        <p:spPr>
          <a:xfrm>
            <a:off x="251520" y="1453525"/>
            <a:ext cx="4176464" cy="248682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ectángulo 13"/>
          <p:cNvSpPr/>
          <p:nvPr/>
        </p:nvSpPr>
        <p:spPr>
          <a:xfrm>
            <a:off x="5059756" y="1503250"/>
            <a:ext cx="3121367" cy="400110"/>
          </a:xfrm>
          <a:prstGeom prst="rect">
            <a:avLst/>
          </a:prstGeom>
        </p:spPr>
        <p:txBody>
          <a:bodyPr wrap="none">
            <a:spAutoFit/>
          </a:bodyPr>
          <a:lstStyle/>
          <a:p>
            <a:pPr>
              <a:spcBef>
                <a:spcPct val="20000"/>
              </a:spcBef>
            </a:pPr>
            <a:r>
              <a:rPr lang="es-ES" sz="2000" b="1" dirty="0" smtClean="0">
                <a:solidFill>
                  <a:schemeClr val="tx2">
                    <a:lumMod val="50000"/>
                  </a:schemeClr>
                </a:solidFill>
                <a:latin typeface="Arial" panose="020B0604020202020204" pitchFamily="34" charset="0"/>
                <a:cs typeface="Arial" panose="020B0604020202020204" pitchFamily="34" charset="0"/>
              </a:rPr>
              <a:t>Risiken und Schwächen</a:t>
            </a:r>
            <a:endParaRPr lang="es-ES" sz="2000" b="1" dirty="0">
              <a:solidFill>
                <a:schemeClr val="tx2">
                  <a:lumMod val="50000"/>
                </a:schemeClr>
              </a:solidFill>
              <a:latin typeface="Arial" panose="020B0604020202020204" pitchFamily="34" charset="0"/>
              <a:cs typeface="Arial" panose="020B0604020202020204" pitchFamily="34" charset="0"/>
            </a:endParaRPr>
          </a:p>
        </p:txBody>
      </p:sp>
      <p:sp>
        <p:nvSpPr>
          <p:cNvPr id="15" name="Rectángulo redondeado 14"/>
          <p:cNvSpPr/>
          <p:nvPr/>
        </p:nvSpPr>
        <p:spPr>
          <a:xfrm>
            <a:off x="4572000" y="1467724"/>
            <a:ext cx="4293592" cy="24726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15"/>
          <p:cNvSpPr/>
          <p:nvPr/>
        </p:nvSpPr>
        <p:spPr>
          <a:xfrm>
            <a:off x="971600" y="4231248"/>
            <a:ext cx="7200800" cy="830997"/>
          </a:xfrm>
          <a:prstGeom prst="rect">
            <a:avLst/>
          </a:prstGeom>
        </p:spPr>
        <p:txBody>
          <a:bodyPr wrap="square">
            <a:spAutoFit/>
          </a:bodyPr>
          <a:lstStyle/>
          <a:p>
            <a:r>
              <a:rPr lang="en-US" sz="2400" b="1" dirty="0" err="1" smtClean="0">
                <a:solidFill>
                  <a:schemeClr val="accent2">
                    <a:lumMod val="75000"/>
                  </a:schemeClr>
                </a:solidFill>
                <a:latin typeface="Arial" panose="020B0604020202020204" pitchFamily="34" charset="0"/>
                <a:cs typeface="Arial" panose="020B0604020202020204" pitchFamily="34" charset="0"/>
              </a:rPr>
              <a:t>Effizientes</a:t>
            </a:r>
            <a:r>
              <a:rPr lang="en-US" sz="2400" b="1" dirty="0" smtClean="0">
                <a:solidFill>
                  <a:schemeClr val="accent2">
                    <a:lumMod val="75000"/>
                  </a:schemeClr>
                </a:solidFill>
                <a:latin typeface="Arial" panose="020B0604020202020204" pitchFamily="34" charset="0"/>
                <a:cs typeface="Arial" panose="020B0604020202020204" pitchFamily="34" charset="0"/>
              </a:rPr>
              <a:t> </a:t>
            </a:r>
            <a:r>
              <a:rPr lang="en-US" sz="2400" b="1" dirty="0" err="1" smtClean="0">
                <a:solidFill>
                  <a:schemeClr val="accent2">
                    <a:lumMod val="75000"/>
                  </a:schemeClr>
                </a:solidFill>
                <a:latin typeface="Arial" panose="020B0604020202020204" pitchFamily="34" charset="0"/>
                <a:cs typeface="Arial" panose="020B0604020202020204" pitchFamily="34" charset="0"/>
              </a:rPr>
              <a:t>Wassermanagement</a:t>
            </a:r>
            <a:r>
              <a:rPr lang="en-US" sz="2400" b="1" dirty="0" smtClean="0">
                <a:solidFill>
                  <a:schemeClr val="accent2">
                    <a:lumMod val="75000"/>
                  </a:schemeClr>
                </a:solidFill>
                <a:latin typeface="Arial" panose="020B0604020202020204" pitchFamily="34" charset="0"/>
                <a:cs typeface="Arial" panose="020B0604020202020204" pitchFamily="34" charset="0"/>
              </a:rPr>
              <a:t> </a:t>
            </a:r>
            <a:r>
              <a:rPr lang="en-US" sz="2400" b="1" dirty="0" err="1" smtClean="0">
                <a:solidFill>
                  <a:schemeClr val="accent2">
                    <a:lumMod val="75000"/>
                  </a:schemeClr>
                </a:solidFill>
                <a:latin typeface="Arial" panose="020B0604020202020204" pitchFamily="34" charset="0"/>
                <a:cs typeface="Arial" panose="020B0604020202020204" pitchFamily="34" charset="0"/>
              </a:rPr>
              <a:t>ist</a:t>
            </a:r>
            <a:r>
              <a:rPr lang="en-US" sz="2400" b="1" dirty="0" smtClean="0">
                <a:solidFill>
                  <a:schemeClr val="accent2">
                    <a:lumMod val="75000"/>
                  </a:schemeClr>
                </a:solidFill>
                <a:latin typeface="Arial" panose="020B0604020202020204" pitchFamily="34" charset="0"/>
                <a:cs typeface="Arial" panose="020B0604020202020204" pitchFamily="34" charset="0"/>
              </a:rPr>
              <a:t> in </a:t>
            </a:r>
            <a:r>
              <a:rPr lang="es-ES" sz="2400" b="1" dirty="0" smtClean="0">
                <a:solidFill>
                  <a:schemeClr val="accent2">
                    <a:lumMod val="75000"/>
                  </a:schemeClr>
                </a:solidFill>
                <a:latin typeface="Arial" panose="020B0604020202020204" pitchFamily="34" charset="0"/>
                <a:cs typeface="Arial" panose="020B0604020202020204" pitchFamily="34" charset="0"/>
              </a:rPr>
              <a:t>geäßigten Regionen ein unabdingbares Thema. </a:t>
            </a:r>
            <a:endParaRPr lang="de-DE" sz="2400" b="1" dirty="0">
              <a:solidFill>
                <a:schemeClr val="accent2">
                  <a:lumMod val="75000"/>
                </a:schemeClr>
              </a:solidFill>
              <a:latin typeface="Arial" panose="020B0604020202020204" pitchFamily="34" charset="0"/>
              <a:cs typeface="Arial" panose="020B0604020202020204" pitchFamily="34" charset="0"/>
            </a:endParaRPr>
          </a:p>
        </p:txBody>
      </p:sp>
      <p:sp>
        <p:nvSpPr>
          <p:cNvPr id="17" name="Rectángulo redondeado 16"/>
          <p:cNvSpPr/>
          <p:nvPr/>
        </p:nvSpPr>
        <p:spPr>
          <a:xfrm>
            <a:off x="482948" y="4068168"/>
            <a:ext cx="7977484" cy="221720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9193049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46856" y="116632"/>
            <a:ext cx="8229600" cy="724942"/>
          </a:xfrm>
        </p:spPr>
        <p:txBody>
          <a:bodyPr>
            <a:normAutofit/>
          </a:bodyPr>
          <a:lstStyle/>
          <a:p>
            <a:r>
              <a:rPr lang="de-DE" sz="2600" dirty="0" smtClean="0"/>
              <a:t>W</a:t>
            </a:r>
            <a:r>
              <a:rPr lang="en-US" sz="2600" dirty="0" err="1" smtClean="0"/>
              <a:t>asser</a:t>
            </a:r>
            <a:r>
              <a:rPr lang="en-US" sz="2600" dirty="0" smtClean="0"/>
              <a:t> </a:t>
            </a:r>
            <a:r>
              <a:rPr lang="en-US" sz="2600" dirty="0" err="1" smtClean="0"/>
              <a:t>im</a:t>
            </a:r>
            <a:r>
              <a:rPr lang="en-US" sz="2600" dirty="0" smtClean="0"/>
              <a:t> </a:t>
            </a:r>
            <a:r>
              <a:rPr lang="en-US" sz="2600" dirty="0" err="1" smtClean="0"/>
              <a:t>Agrarsektor</a:t>
            </a:r>
            <a:r>
              <a:rPr lang="en-US" sz="2600" dirty="0" smtClean="0"/>
              <a:t> </a:t>
            </a:r>
            <a:endParaRPr lang="de-DE" sz="2600" dirty="0"/>
          </a:p>
        </p:txBody>
      </p:sp>
      <p:sp>
        <p:nvSpPr>
          <p:cNvPr id="7" name="Foliennummernplatzhalter 6"/>
          <p:cNvSpPr>
            <a:spLocks noGrp="1"/>
          </p:cNvSpPr>
          <p:nvPr>
            <p:ph type="sldNum" sz="quarter" idx="12"/>
          </p:nvPr>
        </p:nvSpPr>
        <p:spPr>
          <a:xfrm>
            <a:off x="8166791" y="6464369"/>
            <a:ext cx="812221" cy="365125"/>
          </a:xfrm>
        </p:spPr>
        <p:txBody>
          <a:bodyPr/>
          <a:lstStyle/>
          <a:p>
            <a:fld id="{94C51DEF-A0F2-436A-B446-D206BED377C1}" type="slidenum">
              <a:rPr lang="de-DE" smtClean="0">
                <a:latin typeface="Arial" panose="020B0604020202020204" pitchFamily="34" charset="0"/>
                <a:cs typeface="Arial" panose="020B0604020202020204" pitchFamily="34" charset="0"/>
              </a:rPr>
              <a:t>3</a:t>
            </a:fld>
            <a:endParaRPr lang="de-DE"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86816" y="1023702"/>
            <a:ext cx="8229600" cy="533090"/>
          </a:xfrm>
        </p:spPr>
        <p:txBody>
          <a:bodyPr>
            <a:normAutofit/>
          </a:bodyPr>
          <a:lstStyle/>
          <a:p>
            <a:pPr marL="0" indent="0">
              <a:buNone/>
            </a:pPr>
            <a:r>
              <a:rPr lang="es-ES" sz="2200" b="1" dirty="0" smtClean="0"/>
              <a:t>Die wichtigsten Bewässerungssysteme in der EU</a:t>
            </a:r>
          </a:p>
          <a:p>
            <a:pPr marL="0" indent="0">
              <a:buNone/>
            </a:pPr>
            <a:endParaRPr lang="es-ES" sz="2200" b="1" dirty="0"/>
          </a:p>
        </p:txBody>
      </p:sp>
      <p:pic>
        <p:nvPicPr>
          <p:cNvPr id="6" name="Imagen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56176" y="2321089"/>
            <a:ext cx="2813626" cy="1875563"/>
          </a:xfrm>
          <a:prstGeom prst="rect">
            <a:avLst/>
          </a:prstGeom>
        </p:spPr>
      </p:pic>
      <p:sp>
        <p:nvSpPr>
          <p:cNvPr id="8" name="Rectángulo 7"/>
          <p:cNvSpPr/>
          <p:nvPr/>
        </p:nvSpPr>
        <p:spPr>
          <a:xfrm>
            <a:off x="6358317" y="1629811"/>
            <a:ext cx="2409343" cy="400110"/>
          </a:xfrm>
          <a:prstGeom prst="rect">
            <a:avLst/>
          </a:prstGeom>
        </p:spPr>
        <p:txBody>
          <a:bodyPr wrap="square">
            <a:spAutoFit/>
          </a:bodyPr>
          <a:lstStyle/>
          <a:p>
            <a:pPr algn="ctr"/>
            <a:r>
              <a:rPr lang="es-ES" sz="2000" dirty="0" err="1">
                <a:latin typeface="Arial" panose="020B0604020202020204" pitchFamily="34" charset="0"/>
                <a:cs typeface="Arial" panose="020B0604020202020204" pitchFamily="34" charset="0"/>
              </a:rPr>
              <a:t>Drip</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irrigation</a:t>
            </a:r>
            <a:endParaRPr lang="es-ES" sz="2000" dirty="0">
              <a:latin typeface="Arial" panose="020B0604020202020204" pitchFamily="34" charset="0"/>
              <a:cs typeface="Arial" panose="020B0604020202020204" pitchFamily="34" charset="0"/>
            </a:endParaRPr>
          </a:p>
        </p:txBody>
      </p:sp>
      <p:pic>
        <p:nvPicPr>
          <p:cNvPr id="9" name="Imagen 8"/>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993127" y="2321089"/>
            <a:ext cx="2893949" cy="1871578"/>
          </a:xfrm>
          <a:prstGeom prst="rect">
            <a:avLst/>
          </a:prstGeom>
        </p:spPr>
      </p:pic>
      <p:sp>
        <p:nvSpPr>
          <p:cNvPr id="10" name="Rectángulo 9"/>
          <p:cNvSpPr/>
          <p:nvPr/>
        </p:nvSpPr>
        <p:spPr>
          <a:xfrm>
            <a:off x="2868042" y="1629811"/>
            <a:ext cx="3144118" cy="707886"/>
          </a:xfrm>
          <a:prstGeom prst="rect">
            <a:avLst/>
          </a:prstGeom>
        </p:spPr>
        <p:txBody>
          <a:bodyPr wrap="square">
            <a:spAutoFit/>
          </a:bodyPr>
          <a:lstStyle/>
          <a:p>
            <a:pPr algn="ctr"/>
            <a:r>
              <a:rPr lang="es-ES" sz="2000" dirty="0" smtClean="0">
                <a:latin typeface="Arial" panose="020B0604020202020204" pitchFamily="34" charset="0"/>
                <a:cs typeface="Arial" panose="020B0604020202020204" pitchFamily="34" charset="0"/>
              </a:rPr>
              <a:t>Bewässerung mit dem Sprinkler</a:t>
            </a:r>
            <a:endParaRPr lang="es-ES" sz="2000" dirty="0">
              <a:latin typeface="Arial" panose="020B0604020202020204" pitchFamily="34" charset="0"/>
              <a:cs typeface="Arial" panose="020B0604020202020204" pitchFamily="34" charset="0"/>
            </a:endParaRPr>
          </a:p>
        </p:txBody>
      </p:sp>
      <p:pic>
        <p:nvPicPr>
          <p:cNvPr id="11" name="Imagen 1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00522" y="2321089"/>
            <a:ext cx="2520280" cy="1890210"/>
          </a:xfrm>
          <a:prstGeom prst="rect">
            <a:avLst/>
          </a:prstGeom>
        </p:spPr>
      </p:pic>
      <p:sp>
        <p:nvSpPr>
          <p:cNvPr id="5" name="Rectángulo 4"/>
          <p:cNvSpPr/>
          <p:nvPr/>
        </p:nvSpPr>
        <p:spPr>
          <a:xfrm>
            <a:off x="113646" y="1484784"/>
            <a:ext cx="2859365" cy="1015663"/>
          </a:xfrm>
          <a:prstGeom prst="rect">
            <a:avLst/>
          </a:prstGeom>
        </p:spPr>
        <p:txBody>
          <a:bodyPr wrap="square">
            <a:spAutoFit/>
          </a:bodyPr>
          <a:lstStyle/>
          <a:p>
            <a:pPr algn="ctr"/>
            <a:r>
              <a:rPr lang="es-ES" sz="2000" dirty="0" smtClean="0">
                <a:latin typeface="Arial" panose="020B0604020202020204" pitchFamily="34" charset="0"/>
                <a:cs typeface="Arial" panose="020B0604020202020204" pitchFamily="34" charset="0"/>
              </a:rPr>
              <a:t>Oberflächenbe-wässerung </a:t>
            </a:r>
          </a:p>
          <a:p>
            <a:pPr algn="ctr"/>
            <a:r>
              <a:rPr lang="es-ES" sz="2000" dirty="0" smtClean="0">
                <a:latin typeface="Arial" panose="020B0604020202020204" pitchFamily="34" charset="0"/>
                <a:cs typeface="Arial" panose="020B0604020202020204" pitchFamily="34" charset="0"/>
              </a:rPr>
              <a:t>(´Flut Bewässerung`) </a:t>
            </a:r>
            <a:endParaRPr lang="es-ES" sz="2000" dirty="0">
              <a:latin typeface="Arial" panose="020B0604020202020204" pitchFamily="34" charset="0"/>
              <a:cs typeface="Arial" panose="020B0604020202020204" pitchFamily="34" charset="0"/>
            </a:endParaRPr>
          </a:p>
        </p:txBody>
      </p:sp>
      <p:sp>
        <p:nvSpPr>
          <p:cNvPr id="12" name="Rectángulo 11"/>
          <p:cNvSpPr/>
          <p:nvPr/>
        </p:nvSpPr>
        <p:spPr>
          <a:xfrm>
            <a:off x="111536" y="4779780"/>
            <a:ext cx="2624434" cy="584775"/>
          </a:xfrm>
          <a:prstGeom prst="rect">
            <a:avLst/>
          </a:prstGeom>
        </p:spPr>
        <p:txBody>
          <a:bodyPr wrap="square">
            <a:spAutoFit/>
          </a:bodyPr>
          <a:lstStyle/>
          <a:p>
            <a:pPr marL="285750" indent="-285750">
              <a:buFont typeface="Arial" panose="020B0604020202020204" pitchFamily="34" charset="0"/>
              <a:buChar char="•"/>
            </a:pPr>
            <a:r>
              <a:rPr lang="en-US" sz="1600" dirty="0" err="1" smtClean="0">
                <a:solidFill>
                  <a:schemeClr val="tx1">
                    <a:lumMod val="50000"/>
                  </a:schemeClr>
                </a:solidFill>
                <a:latin typeface="Arial" panose="020B0604020202020204" pitchFamily="34" charset="0"/>
                <a:cs typeface="Arial" panose="020B0604020202020204" pitchFamily="34" charset="0"/>
              </a:rPr>
              <a:t>minimale</a:t>
            </a:r>
            <a:r>
              <a:rPr lang="en-US" sz="1600" dirty="0" smtClean="0">
                <a:solidFill>
                  <a:schemeClr val="tx1">
                    <a:lumMod val="50000"/>
                  </a:schemeClr>
                </a:solidFill>
                <a:latin typeface="Arial" panose="020B0604020202020204" pitchFamily="34" charset="0"/>
                <a:cs typeface="Arial" panose="020B0604020202020204" pitchFamily="34" charset="0"/>
              </a:rPr>
              <a:t> </a:t>
            </a:r>
            <a:r>
              <a:rPr lang="en-US" sz="1600" dirty="0" err="1" smtClean="0">
                <a:solidFill>
                  <a:schemeClr val="tx1">
                    <a:lumMod val="50000"/>
                  </a:schemeClr>
                </a:solidFill>
                <a:latin typeface="Arial" panose="020B0604020202020204" pitchFamily="34" charset="0"/>
                <a:cs typeface="Arial" panose="020B0604020202020204" pitchFamily="34" charset="0"/>
              </a:rPr>
              <a:t>Investitions</a:t>
            </a:r>
            <a:r>
              <a:rPr lang="en-US" sz="1600" dirty="0" smtClean="0">
                <a:solidFill>
                  <a:schemeClr val="tx1">
                    <a:lumMod val="50000"/>
                  </a:schemeClr>
                </a:solidFill>
                <a:latin typeface="Arial" panose="020B0604020202020204" pitchFamily="34" charset="0"/>
                <a:cs typeface="Arial" panose="020B0604020202020204" pitchFamily="34" charset="0"/>
              </a:rPr>
              <a:t>- und </a:t>
            </a:r>
            <a:r>
              <a:rPr lang="en-US" sz="1600" dirty="0" err="1" smtClean="0">
                <a:solidFill>
                  <a:schemeClr val="tx1">
                    <a:lumMod val="50000"/>
                  </a:schemeClr>
                </a:solidFill>
                <a:latin typeface="Arial" panose="020B0604020202020204" pitchFamily="34" charset="0"/>
                <a:cs typeface="Arial" panose="020B0604020202020204" pitchFamily="34" charset="0"/>
              </a:rPr>
              <a:t>Energiekosten</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13" name="Rectángulo 12"/>
          <p:cNvSpPr/>
          <p:nvPr/>
        </p:nvSpPr>
        <p:spPr>
          <a:xfrm>
            <a:off x="107504" y="4318000"/>
            <a:ext cx="1950662" cy="338554"/>
          </a:xfrm>
          <a:prstGeom prst="rect">
            <a:avLst/>
          </a:prstGeom>
        </p:spPr>
        <p:txBody>
          <a:bodyPr wrap="none">
            <a:spAutoFit/>
          </a:bodyPr>
          <a:lstStyle/>
          <a:p>
            <a:pPr marL="285750" indent="-285750">
              <a:buFont typeface="Arial" panose="020B0604020202020204" pitchFamily="34" charset="0"/>
              <a:buChar char="•"/>
            </a:pPr>
            <a:r>
              <a:rPr lang="es-ES" sz="1600" dirty="0">
                <a:solidFill>
                  <a:schemeClr val="tx1">
                    <a:lumMod val="50000"/>
                  </a:schemeClr>
                </a:solidFill>
                <a:latin typeface="Arial" panose="020B0604020202020204" pitchFamily="34" charset="0"/>
                <a:cs typeface="Arial" panose="020B0604020202020204" pitchFamily="34" charset="0"/>
              </a:rPr>
              <a:t>w</a:t>
            </a:r>
            <a:r>
              <a:rPr lang="es-ES" sz="1600" dirty="0" smtClean="0">
                <a:solidFill>
                  <a:schemeClr val="tx1">
                    <a:lumMod val="50000"/>
                  </a:schemeClr>
                </a:solidFill>
                <a:latin typeface="Arial" panose="020B0604020202020204" pitchFamily="34" charset="0"/>
                <a:cs typeface="Arial" panose="020B0604020202020204" pitchFamily="34" charset="0"/>
              </a:rPr>
              <a:t>eniger effizient</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14" name="Rectángulo 13"/>
          <p:cNvSpPr/>
          <p:nvPr/>
        </p:nvSpPr>
        <p:spPr>
          <a:xfrm>
            <a:off x="2993126" y="5662989"/>
            <a:ext cx="3163049" cy="584775"/>
          </a:xfrm>
          <a:prstGeom prst="rect">
            <a:avLst/>
          </a:prstGeom>
        </p:spPr>
        <p:txBody>
          <a:bodyPr wrap="square">
            <a:spAutoFit/>
          </a:bodyPr>
          <a:lstStyle/>
          <a:p>
            <a:pPr marL="285750" indent="-285750">
              <a:buFont typeface="Arial" panose="020B0604020202020204" pitchFamily="34" charset="0"/>
              <a:buChar char="•"/>
            </a:pPr>
            <a:r>
              <a:rPr lang="en-US" sz="1600" dirty="0" err="1" smtClean="0">
                <a:solidFill>
                  <a:schemeClr val="tx1">
                    <a:lumMod val="50000"/>
                  </a:schemeClr>
                </a:solidFill>
                <a:latin typeface="Arial" panose="020B0604020202020204" pitchFamily="34" charset="0"/>
                <a:cs typeface="Arial" panose="020B0604020202020204" pitchFamily="34" charset="0"/>
              </a:rPr>
              <a:t>höhere</a:t>
            </a:r>
            <a:r>
              <a:rPr lang="en-US" sz="1600" dirty="0" smtClean="0">
                <a:solidFill>
                  <a:schemeClr val="tx1">
                    <a:lumMod val="50000"/>
                  </a:schemeClr>
                </a:solidFill>
                <a:latin typeface="Arial" panose="020B0604020202020204" pitchFamily="34" charset="0"/>
                <a:cs typeface="Arial" panose="020B0604020202020204" pitchFamily="34" charset="0"/>
              </a:rPr>
              <a:t> </a:t>
            </a:r>
            <a:r>
              <a:rPr lang="en-US" sz="1600" dirty="0" err="1" smtClean="0">
                <a:solidFill>
                  <a:schemeClr val="tx1">
                    <a:lumMod val="50000"/>
                  </a:schemeClr>
                </a:solidFill>
                <a:latin typeface="Arial" panose="020B0604020202020204" pitchFamily="34" charset="0"/>
                <a:cs typeface="Arial" panose="020B0604020202020204" pitchFamily="34" charset="0"/>
              </a:rPr>
              <a:t>Kosten</a:t>
            </a:r>
            <a:r>
              <a:rPr lang="en-US" sz="1600" dirty="0" smtClean="0">
                <a:solidFill>
                  <a:schemeClr val="tx1">
                    <a:lumMod val="50000"/>
                  </a:schemeClr>
                </a:solidFill>
                <a:latin typeface="Arial" panose="020B0604020202020204" pitchFamily="34" charset="0"/>
                <a:cs typeface="Arial" panose="020B0604020202020204" pitchFamily="34" charset="0"/>
              </a:rPr>
              <a:t> </a:t>
            </a:r>
            <a:r>
              <a:rPr lang="en-US" sz="1600" dirty="0" err="1" smtClean="0">
                <a:solidFill>
                  <a:schemeClr val="tx1">
                    <a:lumMod val="50000"/>
                  </a:schemeClr>
                </a:solidFill>
                <a:latin typeface="Arial" panose="020B0604020202020204" pitchFamily="34" charset="0"/>
                <a:cs typeface="Arial" panose="020B0604020202020204" pitchFamily="34" charset="0"/>
              </a:rPr>
              <a:t>als</a:t>
            </a:r>
            <a:r>
              <a:rPr lang="en-US" sz="1600" dirty="0" smtClean="0">
                <a:solidFill>
                  <a:schemeClr val="tx1">
                    <a:lumMod val="50000"/>
                  </a:schemeClr>
                </a:solidFill>
                <a:latin typeface="Arial" panose="020B0604020202020204" pitchFamily="34" charset="0"/>
                <a:cs typeface="Arial" panose="020B0604020202020204" pitchFamily="34" charset="0"/>
              </a:rPr>
              <a:t> </a:t>
            </a:r>
            <a:r>
              <a:rPr lang="en-US" sz="1600" dirty="0" err="1" smtClean="0">
                <a:solidFill>
                  <a:schemeClr val="tx1">
                    <a:lumMod val="50000"/>
                  </a:schemeClr>
                </a:solidFill>
                <a:latin typeface="Arial" panose="020B0604020202020204" pitchFamily="34" charset="0"/>
                <a:cs typeface="Arial" panose="020B0604020202020204" pitchFamily="34" charset="0"/>
              </a:rPr>
              <a:t>Oberflächenbewässerung</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15" name="Rectángulo 14"/>
          <p:cNvSpPr/>
          <p:nvPr/>
        </p:nvSpPr>
        <p:spPr>
          <a:xfrm>
            <a:off x="2989408" y="5056779"/>
            <a:ext cx="2897668" cy="584775"/>
          </a:xfrm>
          <a:prstGeom prst="rect">
            <a:avLst/>
          </a:prstGeom>
        </p:spPr>
        <p:txBody>
          <a:bodyPr wrap="square">
            <a:spAutoFit/>
          </a:bodyPr>
          <a:lstStyle/>
          <a:p>
            <a:pPr marL="285750" indent="-285750">
              <a:buFont typeface="Arial" panose="020B0604020202020204" pitchFamily="34" charset="0"/>
              <a:buChar char="•"/>
            </a:pPr>
            <a:r>
              <a:rPr lang="es-ES" sz="1600" dirty="0" smtClean="0">
                <a:solidFill>
                  <a:schemeClr val="tx1">
                    <a:lumMod val="50000"/>
                  </a:schemeClr>
                </a:solidFill>
                <a:latin typeface="Arial" panose="020B0604020202020204" pitchFamily="34" charset="0"/>
                <a:cs typeface="Arial" panose="020B0604020202020204" pitchFamily="34" charset="0"/>
              </a:rPr>
              <a:t>gleichmäßige Wasserverteilung</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16" name="Rectángulo 15"/>
          <p:cNvSpPr/>
          <p:nvPr/>
        </p:nvSpPr>
        <p:spPr>
          <a:xfrm>
            <a:off x="2996762" y="4318000"/>
            <a:ext cx="1633268" cy="338554"/>
          </a:xfrm>
          <a:prstGeom prst="rect">
            <a:avLst/>
          </a:prstGeom>
        </p:spPr>
        <p:txBody>
          <a:bodyPr wrap="none">
            <a:spAutoFit/>
          </a:bodyPr>
          <a:lstStyle/>
          <a:p>
            <a:pPr marL="285750" indent="-285750">
              <a:buFont typeface="Arial" panose="020B0604020202020204" pitchFamily="34" charset="0"/>
              <a:buChar char="•"/>
            </a:pPr>
            <a:r>
              <a:rPr lang="es-ES" sz="1600" dirty="0" smtClean="0">
                <a:solidFill>
                  <a:schemeClr val="tx1">
                    <a:lumMod val="50000"/>
                  </a:schemeClr>
                </a:solidFill>
                <a:latin typeface="Arial" panose="020B0604020202020204" pitchFamily="34" charset="0"/>
                <a:cs typeface="Arial" panose="020B0604020202020204" pitchFamily="34" charset="0"/>
              </a:rPr>
              <a:t>sehr effizient</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17" name="Rectángulo 16"/>
          <p:cNvSpPr/>
          <p:nvPr/>
        </p:nvSpPr>
        <p:spPr>
          <a:xfrm>
            <a:off x="2993127" y="4653136"/>
            <a:ext cx="1896673" cy="338554"/>
          </a:xfrm>
          <a:prstGeom prst="rect">
            <a:avLst/>
          </a:prstGeom>
        </p:spPr>
        <p:txBody>
          <a:bodyPr wrap="none">
            <a:spAutoFit/>
          </a:bodyPr>
          <a:lstStyle/>
          <a:p>
            <a:pPr marL="285750" indent="-285750">
              <a:buFont typeface="Arial" panose="020B0604020202020204" pitchFamily="34" charset="0"/>
              <a:buChar char="•"/>
            </a:pPr>
            <a:r>
              <a:rPr lang="es-ES" sz="1600" dirty="0">
                <a:solidFill>
                  <a:schemeClr val="tx1">
                    <a:lumMod val="50000"/>
                  </a:schemeClr>
                </a:solidFill>
                <a:latin typeface="Arial" panose="020B0604020202020204" pitchFamily="34" charset="0"/>
                <a:cs typeface="Arial" panose="020B0604020202020204" pitchFamily="34" charset="0"/>
              </a:rPr>
              <a:t>e</a:t>
            </a:r>
            <a:r>
              <a:rPr lang="es-ES" sz="1600" dirty="0" smtClean="0">
                <a:solidFill>
                  <a:schemeClr val="tx1">
                    <a:lumMod val="50000"/>
                  </a:schemeClr>
                </a:solidFill>
                <a:latin typeface="Arial" panose="020B0604020202020204" pitchFamily="34" charset="0"/>
                <a:cs typeface="Arial" panose="020B0604020202020204" pitchFamily="34" charset="0"/>
              </a:rPr>
              <a:t>nergiesparend</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19" name="Rectángulo 18"/>
          <p:cNvSpPr/>
          <p:nvPr/>
        </p:nvSpPr>
        <p:spPr>
          <a:xfrm>
            <a:off x="6006551" y="4221088"/>
            <a:ext cx="3026662" cy="338554"/>
          </a:xfrm>
          <a:prstGeom prst="rect">
            <a:avLst/>
          </a:prstGeom>
        </p:spPr>
        <p:txBody>
          <a:bodyPr wrap="none">
            <a:spAutoFit/>
          </a:bodyPr>
          <a:lstStyle/>
          <a:p>
            <a:pPr marL="285750" indent="-285750">
              <a:buFont typeface="Arial" panose="020B0604020202020204" pitchFamily="34" charset="0"/>
              <a:buChar char="•"/>
            </a:pPr>
            <a:r>
              <a:rPr lang="es-ES" sz="1600" dirty="0" smtClean="0">
                <a:solidFill>
                  <a:schemeClr val="tx1">
                    <a:lumMod val="50000"/>
                  </a:schemeClr>
                </a:solidFill>
                <a:latin typeface="Arial" panose="020B0604020202020204" pitchFamily="34" charset="0"/>
                <a:cs typeface="Arial" panose="020B0604020202020204" pitchFamily="34" charset="0"/>
              </a:rPr>
              <a:t>Wasser und Energieeffizient</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20" name="Rectángulo 19"/>
          <p:cNvSpPr/>
          <p:nvPr/>
        </p:nvSpPr>
        <p:spPr>
          <a:xfrm>
            <a:off x="6006551" y="4869160"/>
            <a:ext cx="2810385" cy="338554"/>
          </a:xfrm>
          <a:prstGeom prst="rect">
            <a:avLst/>
          </a:prstGeom>
        </p:spPr>
        <p:txBody>
          <a:bodyPr wrap="none">
            <a:spAutoFit/>
          </a:bodyPr>
          <a:lstStyle/>
          <a:p>
            <a:pPr marL="285750" indent="-285750">
              <a:buFont typeface="Arial" panose="020B0604020202020204" pitchFamily="34" charset="0"/>
              <a:buChar char="•"/>
            </a:pPr>
            <a:r>
              <a:rPr lang="es-ES" sz="1600" dirty="0" smtClean="0">
                <a:solidFill>
                  <a:schemeClr val="tx1">
                    <a:lumMod val="50000"/>
                  </a:schemeClr>
                </a:solidFill>
                <a:latin typeface="Arial" panose="020B0604020202020204" pitchFamily="34" charset="0"/>
                <a:cs typeface="Arial" panose="020B0604020202020204" pitchFamily="34" charset="0"/>
              </a:rPr>
              <a:t>einfach zu automatisieren</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21" name="Rectángulo 20"/>
          <p:cNvSpPr/>
          <p:nvPr/>
        </p:nvSpPr>
        <p:spPr>
          <a:xfrm>
            <a:off x="6006551" y="5157192"/>
            <a:ext cx="2840872" cy="584775"/>
          </a:xfrm>
          <a:prstGeom prst="rect">
            <a:avLst/>
          </a:prstGeom>
        </p:spPr>
        <p:txBody>
          <a:bodyPr wrap="square">
            <a:spAutoFit/>
          </a:bodyPr>
          <a:lstStyle/>
          <a:p>
            <a:pPr marL="285750" indent="-285750">
              <a:buFont typeface="Arial" panose="020B0604020202020204" pitchFamily="34" charset="0"/>
              <a:buChar char="•"/>
            </a:pPr>
            <a:r>
              <a:rPr lang="en-US" sz="1600" dirty="0" err="1" smtClean="0">
                <a:solidFill>
                  <a:schemeClr val="tx1">
                    <a:lumMod val="50000"/>
                  </a:schemeClr>
                </a:solidFill>
                <a:latin typeface="Arial" panose="020B0604020202020204" pitchFamily="34" charset="0"/>
                <a:cs typeface="Arial" panose="020B0604020202020204" pitchFamily="34" charset="0"/>
              </a:rPr>
              <a:t>weniger</a:t>
            </a:r>
            <a:r>
              <a:rPr lang="en-US" sz="1600" dirty="0" smtClean="0">
                <a:solidFill>
                  <a:schemeClr val="tx1">
                    <a:lumMod val="50000"/>
                  </a:schemeClr>
                </a:solidFill>
                <a:latin typeface="Arial" panose="020B0604020202020204" pitchFamily="34" charset="0"/>
                <a:cs typeface="Arial" panose="020B0604020202020204" pitchFamily="34" charset="0"/>
              </a:rPr>
              <a:t> </a:t>
            </a:r>
            <a:r>
              <a:rPr lang="en-US" sz="1600" dirty="0" err="1" smtClean="0">
                <a:solidFill>
                  <a:schemeClr val="tx1">
                    <a:lumMod val="50000"/>
                  </a:schemeClr>
                </a:solidFill>
                <a:latin typeface="Arial" panose="020B0604020202020204" pitchFamily="34" charset="0"/>
                <a:cs typeface="Arial" panose="020B0604020202020204" pitchFamily="34" charset="0"/>
              </a:rPr>
              <a:t>Probleme</a:t>
            </a:r>
            <a:r>
              <a:rPr lang="en-US" sz="1600" dirty="0" smtClean="0">
                <a:solidFill>
                  <a:schemeClr val="tx1">
                    <a:lumMod val="50000"/>
                  </a:schemeClr>
                </a:solidFill>
                <a:latin typeface="Arial" panose="020B0604020202020204" pitchFamily="34" charset="0"/>
                <a:cs typeface="Arial" panose="020B0604020202020204" pitchFamily="34" charset="0"/>
              </a:rPr>
              <a:t> </a:t>
            </a:r>
            <a:r>
              <a:rPr lang="en-US" sz="1600" dirty="0" err="1" smtClean="0">
                <a:solidFill>
                  <a:schemeClr val="tx1">
                    <a:lumMod val="50000"/>
                  </a:schemeClr>
                </a:solidFill>
                <a:latin typeface="Arial" panose="020B0604020202020204" pitchFamily="34" charset="0"/>
                <a:cs typeface="Arial" panose="020B0604020202020204" pitchFamily="34" charset="0"/>
              </a:rPr>
              <a:t>mit</a:t>
            </a:r>
            <a:r>
              <a:rPr lang="en-US" sz="1600" dirty="0" smtClean="0">
                <a:solidFill>
                  <a:schemeClr val="tx1">
                    <a:lumMod val="50000"/>
                  </a:schemeClr>
                </a:solidFill>
                <a:latin typeface="Arial" panose="020B0604020202020204" pitchFamily="34" charset="0"/>
                <a:cs typeface="Arial" panose="020B0604020202020204" pitchFamily="34" charset="0"/>
              </a:rPr>
              <a:t> </a:t>
            </a:r>
            <a:r>
              <a:rPr lang="en-US" sz="1600" dirty="0" err="1" smtClean="0">
                <a:solidFill>
                  <a:schemeClr val="tx1">
                    <a:lumMod val="50000"/>
                  </a:schemeClr>
                </a:solidFill>
                <a:latin typeface="Arial" panose="020B0604020202020204" pitchFamily="34" charset="0"/>
                <a:cs typeface="Arial" panose="020B0604020202020204" pitchFamily="34" charset="0"/>
              </a:rPr>
              <a:t>Unkraut</a:t>
            </a:r>
            <a:r>
              <a:rPr lang="en-US" sz="1600" dirty="0" smtClean="0">
                <a:solidFill>
                  <a:schemeClr val="tx1">
                    <a:lumMod val="50000"/>
                  </a:schemeClr>
                </a:solidFill>
                <a:latin typeface="Arial" panose="020B0604020202020204" pitchFamily="34" charset="0"/>
                <a:cs typeface="Arial" panose="020B0604020202020204" pitchFamily="34" charset="0"/>
              </a:rPr>
              <a:t> und </a:t>
            </a:r>
            <a:r>
              <a:rPr lang="en-US" sz="1600" dirty="0" err="1" smtClean="0">
                <a:solidFill>
                  <a:schemeClr val="tx1">
                    <a:lumMod val="50000"/>
                  </a:schemeClr>
                </a:solidFill>
                <a:latin typeface="Arial" panose="020B0604020202020204" pitchFamily="34" charset="0"/>
                <a:cs typeface="Arial" panose="020B0604020202020204" pitchFamily="34" charset="0"/>
              </a:rPr>
              <a:t>Pilzen</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22" name="Rectángulo 21"/>
          <p:cNvSpPr/>
          <p:nvPr/>
        </p:nvSpPr>
        <p:spPr>
          <a:xfrm>
            <a:off x="6006551" y="5733256"/>
            <a:ext cx="2741994" cy="584775"/>
          </a:xfrm>
          <a:prstGeom prst="rect">
            <a:avLst/>
          </a:prstGeom>
        </p:spPr>
        <p:txBody>
          <a:bodyPr wrap="square">
            <a:spAutoFit/>
          </a:bodyPr>
          <a:lstStyle/>
          <a:p>
            <a:pPr marL="285750" indent="-285750">
              <a:buFont typeface="Arial" panose="020B0604020202020204" pitchFamily="34" charset="0"/>
              <a:buChar char="•"/>
            </a:pPr>
            <a:r>
              <a:rPr lang="en-US" sz="1600" dirty="0" err="1" smtClean="0">
                <a:solidFill>
                  <a:schemeClr val="tx1">
                    <a:lumMod val="50000"/>
                  </a:schemeClr>
                </a:solidFill>
                <a:latin typeface="Arial" panose="020B0604020202020204" pitchFamily="34" charset="0"/>
                <a:cs typeface="Arial" panose="020B0604020202020204" pitchFamily="34" charset="0"/>
              </a:rPr>
              <a:t>teuer</a:t>
            </a:r>
            <a:r>
              <a:rPr lang="en-US" sz="1600" dirty="0" smtClean="0">
                <a:solidFill>
                  <a:schemeClr val="tx1">
                    <a:lumMod val="50000"/>
                  </a:schemeClr>
                </a:solidFill>
                <a:latin typeface="Arial" panose="020B0604020202020204" pitchFamily="34" charset="0"/>
                <a:cs typeface="Arial" panose="020B0604020202020204" pitchFamily="34" charset="0"/>
              </a:rPr>
              <a:t> und </a:t>
            </a:r>
            <a:r>
              <a:rPr lang="en-US" sz="1600" dirty="0" err="1" smtClean="0">
                <a:solidFill>
                  <a:schemeClr val="tx1">
                    <a:lumMod val="50000"/>
                  </a:schemeClr>
                </a:solidFill>
                <a:latin typeface="Arial" panose="020B0604020202020204" pitchFamily="34" charset="0"/>
                <a:cs typeface="Arial" panose="020B0604020202020204" pitchFamily="34" charset="0"/>
              </a:rPr>
              <a:t>schwer</a:t>
            </a:r>
            <a:r>
              <a:rPr lang="en-US" sz="1600" dirty="0" smtClean="0">
                <a:solidFill>
                  <a:schemeClr val="tx1">
                    <a:lumMod val="50000"/>
                  </a:schemeClr>
                </a:solidFill>
                <a:latin typeface="Arial" panose="020B0604020202020204" pitchFamily="34" charset="0"/>
                <a:cs typeface="Arial" panose="020B0604020202020204" pitchFamily="34" charset="0"/>
              </a:rPr>
              <a:t> </a:t>
            </a:r>
            <a:r>
              <a:rPr lang="en-US" sz="1600" dirty="0" err="1" smtClean="0">
                <a:solidFill>
                  <a:schemeClr val="tx1">
                    <a:lumMod val="50000"/>
                  </a:schemeClr>
                </a:solidFill>
                <a:latin typeface="Arial" panose="020B0604020202020204" pitchFamily="34" charset="0"/>
                <a:cs typeface="Arial" panose="020B0604020202020204" pitchFamily="34" charset="0"/>
              </a:rPr>
              <a:t>zu</a:t>
            </a:r>
            <a:r>
              <a:rPr lang="en-US" sz="1600" dirty="0" smtClean="0">
                <a:solidFill>
                  <a:schemeClr val="tx1">
                    <a:lumMod val="50000"/>
                  </a:schemeClr>
                </a:solidFill>
                <a:latin typeface="Arial" panose="020B0604020202020204" pitchFamily="34" charset="0"/>
                <a:cs typeface="Arial" panose="020B0604020202020204" pitchFamily="34" charset="0"/>
              </a:rPr>
              <a:t> </a:t>
            </a:r>
            <a:r>
              <a:rPr lang="en-US" sz="1600" dirty="0" err="1" smtClean="0">
                <a:solidFill>
                  <a:schemeClr val="tx1">
                    <a:lumMod val="50000"/>
                  </a:schemeClr>
                </a:solidFill>
                <a:latin typeface="Arial" panose="020B0604020202020204" pitchFamily="34" charset="0"/>
                <a:cs typeface="Arial" panose="020B0604020202020204" pitchFamily="34" charset="0"/>
              </a:rPr>
              <a:t>warten</a:t>
            </a:r>
            <a:r>
              <a:rPr lang="en-US" sz="1600" dirty="0" smtClean="0">
                <a:solidFill>
                  <a:schemeClr val="tx1">
                    <a:lumMod val="50000"/>
                  </a:schemeClr>
                </a:solidFill>
                <a:latin typeface="Arial" panose="020B0604020202020204" pitchFamily="34" charset="0"/>
                <a:cs typeface="Arial" panose="020B0604020202020204" pitchFamily="34" charset="0"/>
              </a:rPr>
              <a:t>  </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23" name="Rectángulo 22"/>
          <p:cNvSpPr/>
          <p:nvPr/>
        </p:nvSpPr>
        <p:spPr>
          <a:xfrm>
            <a:off x="6006551" y="4581128"/>
            <a:ext cx="2847639" cy="338554"/>
          </a:xfrm>
          <a:prstGeom prst="rect">
            <a:avLst/>
          </a:prstGeom>
        </p:spPr>
        <p:txBody>
          <a:bodyPr wrap="none">
            <a:spAutoFit/>
          </a:bodyPr>
          <a:lstStyle/>
          <a:p>
            <a:pPr marL="285750" indent="-285750">
              <a:buFont typeface="Arial" panose="020B0604020202020204" pitchFamily="34" charset="0"/>
              <a:buChar char="•"/>
            </a:pPr>
            <a:r>
              <a:rPr lang="es-ES" sz="1600" dirty="0">
                <a:solidFill>
                  <a:schemeClr val="tx1">
                    <a:lumMod val="50000"/>
                  </a:schemeClr>
                </a:solidFill>
                <a:latin typeface="Arial" panose="020B0604020202020204" pitchFamily="34" charset="0"/>
                <a:cs typeface="Arial" panose="020B0604020202020204" pitchFamily="34" charset="0"/>
              </a:rPr>
              <a:t>g</a:t>
            </a:r>
            <a:r>
              <a:rPr lang="es-ES" sz="1600" dirty="0" smtClean="0">
                <a:solidFill>
                  <a:schemeClr val="tx1">
                    <a:lumMod val="50000"/>
                  </a:schemeClr>
                </a:solidFill>
                <a:latin typeface="Arial" panose="020B0604020202020204" pitchFamily="34" charset="0"/>
                <a:cs typeface="Arial" panose="020B0604020202020204" pitchFamily="34" charset="0"/>
              </a:rPr>
              <a:t>enaue Wasserverteilung </a:t>
            </a:r>
            <a:endParaRPr lang="es-ES" sz="1600" dirty="0">
              <a:solidFill>
                <a:schemeClr val="tx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937289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idx="1"/>
          </p:nvPr>
        </p:nvSpPr>
        <p:spPr>
          <a:xfrm>
            <a:off x="206337" y="1268760"/>
            <a:ext cx="9021132" cy="5472608"/>
          </a:xfrm>
        </p:spPr>
        <p:txBody>
          <a:bodyPr>
            <a:noAutofit/>
          </a:bodyPr>
          <a:lstStyle/>
          <a:p>
            <a:pPr marL="0" indent="0">
              <a:spcBef>
                <a:spcPts val="0"/>
              </a:spcBef>
              <a:spcAft>
                <a:spcPts val="800"/>
              </a:spcAft>
              <a:buNone/>
            </a:pPr>
            <a:r>
              <a:rPr lang="de-DE" sz="1800" u="sng" dirty="0" smtClean="0"/>
              <a:t>Es gibt viele Möglichkeiten, die Effizienz im Wassermanagement in der Landwirtschaft zu verbessern</a:t>
            </a:r>
          </a:p>
          <a:p>
            <a:pPr marL="0" indent="0">
              <a:spcBef>
                <a:spcPts val="0"/>
              </a:spcBef>
              <a:spcAft>
                <a:spcPts val="400"/>
              </a:spcAft>
              <a:buNone/>
            </a:pPr>
            <a:r>
              <a:rPr lang="de-DE" sz="1500" b="1" dirty="0" smtClean="0"/>
              <a:t>1. Erfassungsbogen zum Wasserverbrauch</a:t>
            </a:r>
          </a:p>
          <a:p>
            <a:pPr marL="0" indent="0">
              <a:spcBef>
                <a:spcPts val="0"/>
              </a:spcBef>
              <a:spcAft>
                <a:spcPts val="400"/>
              </a:spcAft>
              <a:buNone/>
            </a:pPr>
            <a:r>
              <a:rPr lang="en-US" sz="1500" b="1" dirty="0" smtClean="0"/>
              <a:t>2. </a:t>
            </a:r>
            <a:r>
              <a:rPr lang="en-US" sz="1500" b="1" dirty="0" err="1" smtClean="0"/>
              <a:t>Bewässerungssysteme</a:t>
            </a:r>
            <a:r>
              <a:rPr lang="en-US" sz="1500" b="1" dirty="0" smtClean="0"/>
              <a:t> </a:t>
            </a:r>
            <a:r>
              <a:rPr lang="en-US" sz="1500" b="1" dirty="0" err="1" smtClean="0"/>
              <a:t>mit</a:t>
            </a:r>
            <a:r>
              <a:rPr lang="en-US" sz="1500" b="1" dirty="0" smtClean="0"/>
              <a:t> </a:t>
            </a:r>
            <a:r>
              <a:rPr lang="en-US" sz="1500" b="1" dirty="0" err="1" smtClean="0"/>
              <a:t>maximaler</a:t>
            </a:r>
            <a:r>
              <a:rPr lang="en-US" sz="1500" b="1" dirty="0" smtClean="0"/>
              <a:t> </a:t>
            </a:r>
            <a:r>
              <a:rPr lang="en-US" sz="1500" b="1" dirty="0" err="1" smtClean="0"/>
              <a:t>Effizienz</a:t>
            </a:r>
            <a:r>
              <a:rPr lang="en-US" sz="1500" b="1" dirty="0" smtClean="0"/>
              <a:t> </a:t>
            </a:r>
          </a:p>
          <a:p>
            <a:pPr marL="0" indent="0">
              <a:spcBef>
                <a:spcPts val="0"/>
              </a:spcBef>
              <a:spcAft>
                <a:spcPts val="400"/>
              </a:spcAft>
              <a:buNone/>
            </a:pPr>
            <a:r>
              <a:rPr lang="en-US" sz="1500" b="1" dirty="0" smtClean="0"/>
              <a:t>	2.1. </a:t>
            </a:r>
            <a:r>
              <a:rPr lang="en-US" sz="1500" b="1" dirty="0" err="1" smtClean="0"/>
              <a:t>Tröpfchenbewässerung</a:t>
            </a:r>
            <a:endParaRPr lang="en-US" sz="1500" b="1" dirty="0" smtClean="0"/>
          </a:p>
          <a:p>
            <a:pPr marL="0" indent="0">
              <a:spcBef>
                <a:spcPts val="0"/>
              </a:spcBef>
              <a:spcAft>
                <a:spcPts val="400"/>
              </a:spcAft>
              <a:buNone/>
            </a:pPr>
            <a:r>
              <a:rPr lang="en-US" sz="1500" b="1" dirty="0" smtClean="0"/>
              <a:t>	2.2. </a:t>
            </a:r>
            <a:r>
              <a:rPr lang="en-US" sz="1500" b="1" dirty="0"/>
              <a:t> </a:t>
            </a:r>
            <a:r>
              <a:rPr lang="en-US" sz="1500" b="1" dirty="0" err="1" smtClean="0"/>
              <a:t>Vergrabene</a:t>
            </a:r>
            <a:r>
              <a:rPr lang="en-US" sz="1500" b="1" dirty="0" smtClean="0"/>
              <a:t> und </a:t>
            </a:r>
            <a:r>
              <a:rPr lang="en-US" sz="1500" b="1" dirty="0" err="1"/>
              <a:t>h</a:t>
            </a:r>
            <a:r>
              <a:rPr lang="en-US" sz="1500" b="1" dirty="0" err="1" smtClean="0"/>
              <a:t>albvergrabene</a:t>
            </a:r>
            <a:r>
              <a:rPr lang="en-US" sz="1500" b="1" dirty="0" smtClean="0"/>
              <a:t> </a:t>
            </a:r>
            <a:r>
              <a:rPr lang="en-US" sz="1500" b="1" dirty="0" err="1" smtClean="0"/>
              <a:t>Bewässerung</a:t>
            </a:r>
            <a:endParaRPr lang="de-DE" sz="1500" b="1" dirty="0" smtClean="0"/>
          </a:p>
          <a:p>
            <a:pPr marL="0" indent="0">
              <a:spcBef>
                <a:spcPts val="0"/>
              </a:spcBef>
              <a:spcAft>
                <a:spcPts val="400"/>
              </a:spcAft>
              <a:buNone/>
            </a:pPr>
            <a:r>
              <a:rPr lang="en-US" sz="1500" b="1" dirty="0" smtClean="0"/>
              <a:t>3. </a:t>
            </a:r>
            <a:r>
              <a:rPr lang="en-US" sz="1500" b="1" dirty="0" err="1" smtClean="0"/>
              <a:t>Instrumente</a:t>
            </a:r>
            <a:r>
              <a:rPr lang="en-US" sz="1500" b="1" dirty="0" smtClean="0"/>
              <a:t> </a:t>
            </a:r>
            <a:r>
              <a:rPr lang="en-US" sz="1500" b="1" dirty="0" err="1" smtClean="0"/>
              <a:t>zur</a:t>
            </a:r>
            <a:r>
              <a:rPr lang="en-US" sz="1500" b="1" dirty="0" smtClean="0"/>
              <a:t> </a:t>
            </a:r>
            <a:r>
              <a:rPr lang="en-US" sz="1500" b="1" dirty="0" err="1" smtClean="0"/>
              <a:t>Unterstützung</a:t>
            </a:r>
            <a:r>
              <a:rPr lang="en-US" sz="1500" b="1" dirty="0" smtClean="0"/>
              <a:t> von </a:t>
            </a:r>
            <a:r>
              <a:rPr lang="en-US" sz="1500" b="1" dirty="0" err="1" smtClean="0"/>
              <a:t>Entscheidungsfindungen</a:t>
            </a:r>
            <a:endParaRPr lang="en-US" sz="1500" b="1" dirty="0" smtClean="0"/>
          </a:p>
          <a:p>
            <a:pPr marL="0" indent="0">
              <a:spcBef>
                <a:spcPts val="0"/>
              </a:spcBef>
              <a:spcAft>
                <a:spcPts val="400"/>
              </a:spcAft>
              <a:buNone/>
            </a:pPr>
            <a:r>
              <a:rPr lang="en-US" sz="1500" b="1" dirty="0" smtClean="0"/>
              <a:t>	3.1. </a:t>
            </a:r>
            <a:r>
              <a:rPr lang="en-US" sz="1500" b="1" dirty="0" err="1" smtClean="0"/>
              <a:t>Instrumente</a:t>
            </a:r>
            <a:r>
              <a:rPr lang="en-US" sz="1500" b="1" dirty="0" smtClean="0"/>
              <a:t> </a:t>
            </a:r>
            <a:r>
              <a:rPr lang="en-US" sz="1500" b="1" dirty="0" err="1" smtClean="0"/>
              <a:t>zur</a:t>
            </a:r>
            <a:r>
              <a:rPr lang="en-US" sz="1500" b="1" dirty="0" smtClean="0"/>
              <a:t> </a:t>
            </a:r>
            <a:r>
              <a:rPr lang="en-US" sz="1500" b="1" dirty="0" err="1" smtClean="0"/>
              <a:t>Kontrolle</a:t>
            </a:r>
            <a:r>
              <a:rPr lang="en-US" sz="1500" b="1" dirty="0" smtClean="0"/>
              <a:t> von </a:t>
            </a:r>
          </a:p>
          <a:p>
            <a:pPr marL="0" indent="0">
              <a:spcBef>
                <a:spcPts val="0"/>
              </a:spcBef>
              <a:spcAft>
                <a:spcPts val="400"/>
              </a:spcAft>
              <a:buNone/>
            </a:pPr>
            <a:r>
              <a:rPr lang="en-US" sz="1500" b="1" dirty="0"/>
              <a:t>	 </a:t>
            </a:r>
            <a:r>
              <a:rPr lang="en-US" sz="1500" b="1" dirty="0" smtClean="0"/>
              <a:t>      </a:t>
            </a:r>
            <a:r>
              <a:rPr lang="en-US" sz="1500" b="1" dirty="0" err="1" smtClean="0"/>
              <a:t>Klima</a:t>
            </a:r>
            <a:r>
              <a:rPr lang="en-US" sz="1500" b="1" dirty="0" smtClean="0"/>
              <a:t>- Boden-</a:t>
            </a:r>
            <a:r>
              <a:rPr lang="en-US" sz="1500" b="1" dirty="0" err="1" smtClean="0"/>
              <a:t>Pflanzen</a:t>
            </a:r>
            <a:endParaRPr lang="en-GB" sz="1500" b="1" dirty="0" smtClean="0"/>
          </a:p>
          <a:p>
            <a:pPr marL="0" indent="0">
              <a:spcBef>
                <a:spcPts val="0"/>
              </a:spcBef>
              <a:spcAft>
                <a:spcPts val="400"/>
              </a:spcAft>
              <a:buNone/>
            </a:pPr>
            <a:r>
              <a:rPr lang="en-GB" sz="1500" b="1" dirty="0" smtClean="0"/>
              <a:t>	3.2. </a:t>
            </a:r>
            <a:r>
              <a:rPr lang="en-US" sz="1500" b="1" dirty="0" err="1" smtClean="0"/>
              <a:t>Teledetektions</a:t>
            </a:r>
            <a:r>
              <a:rPr lang="en-US" sz="1500" b="1" dirty="0" smtClean="0"/>
              <a:t> and GIS </a:t>
            </a:r>
            <a:r>
              <a:rPr lang="en-US" sz="1500" b="1" dirty="0" err="1" smtClean="0"/>
              <a:t>Instrumente</a:t>
            </a:r>
            <a:endParaRPr lang="en-US" sz="1500" b="1" dirty="0" smtClean="0"/>
          </a:p>
          <a:p>
            <a:pPr marL="0" indent="0">
              <a:spcBef>
                <a:spcPts val="0"/>
              </a:spcBef>
              <a:spcAft>
                <a:spcPts val="400"/>
              </a:spcAft>
              <a:buNone/>
            </a:pPr>
            <a:r>
              <a:rPr lang="en-US" sz="1500" b="1" dirty="0" smtClean="0"/>
              <a:t>	3.3. </a:t>
            </a:r>
            <a:r>
              <a:rPr lang="en-US" sz="1500" b="1" dirty="0" err="1" smtClean="0"/>
              <a:t>Instrumente</a:t>
            </a:r>
            <a:r>
              <a:rPr lang="en-US" sz="1500" b="1" dirty="0" smtClean="0"/>
              <a:t> </a:t>
            </a:r>
            <a:r>
              <a:rPr lang="en-US" sz="1500" b="1" dirty="0" err="1" smtClean="0"/>
              <a:t>zu</a:t>
            </a:r>
            <a:r>
              <a:rPr lang="en-US" sz="1500" b="1" dirty="0" smtClean="0"/>
              <a:t> </a:t>
            </a:r>
            <a:r>
              <a:rPr lang="en-US" sz="1500" b="1" dirty="0" err="1" smtClean="0"/>
              <a:t>Kontrolle</a:t>
            </a:r>
            <a:r>
              <a:rPr lang="en-US" sz="1500" b="1" dirty="0" smtClean="0"/>
              <a:t> der </a:t>
            </a:r>
            <a:r>
              <a:rPr lang="en-US" sz="1500" b="1" dirty="0" err="1" smtClean="0"/>
              <a:t>Düngung</a:t>
            </a:r>
            <a:endParaRPr lang="en-US" sz="1500" b="1" dirty="0" smtClean="0"/>
          </a:p>
          <a:p>
            <a:pPr marL="0" indent="0">
              <a:spcBef>
                <a:spcPts val="0"/>
              </a:spcBef>
              <a:spcAft>
                <a:spcPts val="400"/>
              </a:spcAft>
              <a:buNone/>
            </a:pPr>
            <a:r>
              <a:rPr lang="en-US" sz="1500" b="1" dirty="0" smtClean="0"/>
              <a:t>4. </a:t>
            </a:r>
            <a:r>
              <a:rPr lang="en-GB" sz="1500" b="1" dirty="0" err="1" smtClean="0"/>
              <a:t>Getreidesorte</a:t>
            </a:r>
            <a:r>
              <a:rPr lang="en-GB" sz="1500" b="1" dirty="0" smtClean="0"/>
              <a:t> </a:t>
            </a:r>
            <a:r>
              <a:rPr lang="en-GB" sz="1500" b="1" dirty="0" err="1" smtClean="0"/>
              <a:t>ändern</a:t>
            </a:r>
            <a:r>
              <a:rPr lang="en-GB" sz="1500" b="1" dirty="0" smtClean="0"/>
              <a:t> </a:t>
            </a:r>
          </a:p>
          <a:p>
            <a:pPr marL="0" indent="0">
              <a:spcBef>
                <a:spcPts val="0"/>
              </a:spcBef>
              <a:spcAft>
                <a:spcPts val="400"/>
              </a:spcAft>
              <a:buNone/>
            </a:pPr>
            <a:r>
              <a:rPr lang="es-ES" sz="1500" b="1" dirty="0" smtClean="0"/>
              <a:t>5. Recycling und Ernte (Tierzuchtbetriebe) </a:t>
            </a:r>
          </a:p>
          <a:p>
            <a:pPr marL="0" indent="0">
              <a:spcBef>
                <a:spcPts val="0"/>
              </a:spcBef>
              <a:spcAft>
                <a:spcPts val="400"/>
              </a:spcAft>
              <a:buNone/>
            </a:pPr>
            <a:r>
              <a:rPr lang="es-ES" sz="1500" b="1" dirty="0" smtClean="0"/>
              <a:t>6. Einrichtung von Pufferstreifen </a:t>
            </a:r>
          </a:p>
          <a:p>
            <a:pPr marL="0" indent="0">
              <a:spcBef>
                <a:spcPts val="0"/>
              </a:spcBef>
              <a:spcAft>
                <a:spcPts val="400"/>
              </a:spcAft>
              <a:buNone/>
            </a:pPr>
            <a:r>
              <a:rPr lang="es-ES" sz="1500" b="1" dirty="0" smtClean="0"/>
              <a:t>7. Zwischenfrüchte und Begrünung </a:t>
            </a:r>
          </a:p>
          <a:p>
            <a:pPr marL="0" indent="0">
              <a:spcBef>
                <a:spcPts val="0"/>
              </a:spcBef>
              <a:spcAft>
                <a:spcPts val="400"/>
              </a:spcAft>
              <a:buNone/>
            </a:pPr>
            <a:r>
              <a:rPr lang="es-ES" sz="1500" b="1" dirty="0" smtClean="0"/>
              <a:t>8. Teiche und Wasserrückhaltebecken </a:t>
            </a:r>
          </a:p>
          <a:p>
            <a:pPr marL="0" indent="0">
              <a:spcBef>
                <a:spcPts val="0"/>
              </a:spcBef>
              <a:spcAft>
                <a:spcPts val="400"/>
              </a:spcAft>
              <a:buNone/>
            </a:pPr>
            <a:r>
              <a:rPr lang="es-ES" sz="1500" b="1" dirty="0" smtClean="0"/>
              <a:t>9. Wasserstellen </a:t>
            </a:r>
            <a:endParaRPr lang="de-DE" sz="1500" dirty="0"/>
          </a:p>
        </p:txBody>
      </p:sp>
      <p:sp>
        <p:nvSpPr>
          <p:cNvPr id="2" name="Cerrar corchete 1"/>
          <p:cNvSpPr/>
          <p:nvPr/>
        </p:nvSpPr>
        <p:spPr>
          <a:xfrm>
            <a:off x="5770223" y="1988840"/>
            <a:ext cx="250188" cy="2880320"/>
          </a:xfrm>
          <a:prstGeom prst="rightBracket">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6" name="Cerrar corchete 5"/>
          <p:cNvSpPr/>
          <p:nvPr/>
        </p:nvSpPr>
        <p:spPr>
          <a:xfrm>
            <a:off x="4293212" y="5024301"/>
            <a:ext cx="144016" cy="504056"/>
          </a:xfrm>
          <a:prstGeom prst="rightBracket">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8" name="Cerrar corchete 7"/>
          <p:cNvSpPr/>
          <p:nvPr/>
        </p:nvSpPr>
        <p:spPr>
          <a:xfrm>
            <a:off x="4602147" y="5665005"/>
            <a:ext cx="144016" cy="504056"/>
          </a:xfrm>
          <a:prstGeom prst="rightBracket">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3" name="Rectángulo 2"/>
          <p:cNvSpPr/>
          <p:nvPr/>
        </p:nvSpPr>
        <p:spPr>
          <a:xfrm>
            <a:off x="6030803" y="3056655"/>
            <a:ext cx="3101400" cy="830997"/>
          </a:xfrm>
          <a:prstGeom prst="rect">
            <a:avLst/>
          </a:prstGeom>
        </p:spPr>
        <p:txBody>
          <a:bodyPr wrap="square">
            <a:spAutoFit/>
          </a:bodyPr>
          <a:lstStyle/>
          <a:p>
            <a:r>
              <a:rPr lang="en-US" sz="1600" dirty="0" err="1">
                <a:latin typeface="Arial" panose="020B0604020202020204" pitchFamily="34" charset="0"/>
                <a:cs typeface="Arial" panose="020B0604020202020204" pitchFamily="34" charset="0"/>
              </a:rPr>
              <a:t>Sehr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Gute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Landwirtschaftliche</a:t>
            </a:r>
            <a:r>
              <a:rPr lang="en-US" sz="1600" dirty="0">
                <a:latin typeface="Arial" panose="020B0604020202020204" pitchFamily="34" charset="0"/>
                <a:cs typeface="Arial" panose="020B0604020202020204" pitchFamily="34" charset="0"/>
              </a:rPr>
              <a:t> Praxis </a:t>
            </a:r>
            <a:r>
              <a:rPr lang="en-US" sz="1600" dirty="0" err="1" smtClean="0">
                <a:latin typeface="Arial" panose="020B0604020202020204" pitchFamily="34" charset="0"/>
                <a:cs typeface="Arial" panose="020B0604020202020204" pitchFamily="34" charset="0"/>
              </a:rPr>
              <a:t>für</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eine</a:t>
            </a:r>
            <a:r>
              <a:rPr lang="en-US" sz="1600" dirty="0" smtClean="0">
                <a:latin typeface="Arial" panose="020B0604020202020204" pitchFamily="34" charset="0"/>
                <a:cs typeface="Arial" panose="020B0604020202020204" pitchFamily="34" charset="0"/>
              </a:rPr>
              <a:t> </a:t>
            </a:r>
            <a:r>
              <a:rPr lang="en-US" sz="1600" b="1" dirty="0" err="1" smtClean="0">
                <a:latin typeface="Arial" panose="020B0604020202020204" pitchFamily="34" charset="0"/>
                <a:cs typeface="Arial" panose="020B0604020202020204" pitchFamily="34" charset="0"/>
              </a:rPr>
              <a:t>bessere</a:t>
            </a:r>
            <a:r>
              <a:rPr lang="en-US" sz="1600" b="1" dirty="0" smtClean="0">
                <a:latin typeface="Arial" panose="020B0604020202020204" pitchFamily="34" charset="0"/>
                <a:cs typeface="Arial" panose="020B0604020202020204" pitchFamily="34" charset="0"/>
              </a:rPr>
              <a:t> </a:t>
            </a:r>
            <a:r>
              <a:rPr lang="en-US" sz="1600" b="1" dirty="0" err="1" smtClean="0">
                <a:latin typeface="Arial" panose="020B0604020202020204" pitchFamily="34" charset="0"/>
                <a:cs typeface="Arial" panose="020B0604020202020204" pitchFamily="34" charset="0"/>
              </a:rPr>
              <a:t>Wassernutzungseffizienz</a:t>
            </a:r>
            <a:endParaRPr lang="en-US" sz="1600" b="1" dirty="0" smtClean="0">
              <a:latin typeface="Arial" panose="020B0604020202020204" pitchFamily="34" charset="0"/>
              <a:cs typeface="Arial" panose="020B0604020202020204" pitchFamily="34" charset="0"/>
            </a:endParaRPr>
          </a:p>
        </p:txBody>
      </p:sp>
      <p:sp>
        <p:nvSpPr>
          <p:cNvPr id="9" name="Rectángulo 8"/>
          <p:cNvSpPr/>
          <p:nvPr/>
        </p:nvSpPr>
        <p:spPr>
          <a:xfrm>
            <a:off x="4437229" y="5009185"/>
            <a:ext cx="4455252" cy="584775"/>
          </a:xfrm>
          <a:prstGeom prst="rect">
            <a:avLst/>
          </a:prstGeom>
        </p:spPr>
        <p:txBody>
          <a:bodyPr wrap="square">
            <a:spAutoFit/>
          </a:bodyPr>
          <a:lstStyle/>
          <a:p>
            <a:r>
              <a:rPr lang="en-US" sz="1600" dirty="0" err="1">
                <a:latin typeface="Arial" panose="020B0604020202020204" pitchFamily="34" charset="0"/>
                <a:cs typeface="Arial" panose="020B0604020202020204" pitchFamily="34" charset="0"/>
              </a:rPr>
              <a:t>Sehr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Gute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Landwirtschaftliche</a:t>
            </a:r>
            <a:r>
              <a:rPr lang="en-US" sz="1600" dirty="0">
                <a:latin typeface="Arial" panose="020B0604020202020204" pitchFamily="34" charset="0"/>
                <a:cs typeface="Arial" panose="020B0604020202020204" pitchFamily="34" charset="0"/>
              </a:rPr>
              <a:t> Praxis </a:t>
            </a:r>
            <a:r>
              <a:rPr lang="en-US" sz="1600" dirty="0" err="1" smtClean="0">
                <a:latin typeface="Arial" panose="020B0604020202020204" pitchFamily="34" charset="0"/>
                <a:cs typeface="Arial" panose="020B0604020202020204" pitchFamily="34" charset="0"/>
              </a:rPr>
              <a:t>zum</a:t>
            </a:r>
            <a:r>
              <a:rPr lang="en-US" sz="1600" dirty="0" smtClean="0">
                <a:latin typeface="Arial" panose="020B0604020202020204" pitchFamily="34" charset="0"/>
                <a:cs typeface="Arial" panose="020B0604020202020204" pitchFamily="34" charset="0"/>
              </a:rPr>
              <a:t> </a:t>
            </a:r>
            <a:r>
              <a:rPr lang="en-US" sz="1600" b="1" dirty="0" smtClean="0">
                <a:latin typeface="Arial" panose="020B0604020202020204" pitchFamily="34" charset="0"/>
                <a:cs typeface="Arial" panose="020B0604020202020204" pitchFamily="34" charset="0"/>
              </a:rPr>
              <a:t>Schutz der </a:t>
            </a:r>
            <a:r>
              <a:rPr lang="en-US" sz="1600" b="1" dirty="0" err="1" smtClean="0">
                <a:latin typeface="Arial" panose="020B0604020202020204" pitchFamily="34" charset="0"/>
                <a:cs typeface="Arial" panose="020B0604020202020204" pitchFamily="34" charset="0"/>
              </a:rPr>
              <a:t>Gewässer</a:t>
            </a:r>
            <a:r>
              <a:rPr lang="en-US" sz="1600" b="1" dirty="0" smtClean="0">
                <a:latin typeface="Arial" panose="020B0604020202020204" pitchFamily="34" charset="0"/>
                <a:cs typeface="Arial" panose="020B0604020202020204" pitchFamily="34" charset="0"/>
              </a:rPr>
              <a:t> </a:t>
            </a:r>
            <a:endParaRPr lang="es-ES" sz="1600" b="1" dirty="0">
              <a:latin typeface="Arial" panose="020B0604020202020204" pitchFamily="34" charset="0"/>
              <a:cs typeface="Arial" panose="020B0604020202020204" pitchFamily="34" charset="0"/>
            </a:endParaRPr>
          </a:p>
        </p:txBody>
      </p:sp>
      <p:sp>
        <p:nvSpPr>
          <p:cNvPr id="10" name="Rectángulo 9"/>
          <p:cNvSpPr/>
          <p:nvPr/>
        </p:nvSpPr>
        <p:spPr>
          <a:xfrm>
            <a:off x="4766945" y="5652856"/>
            <a:ext cx="4320480" cy="584775"/>
          </a:xfrm>
          <a:prstGeom prst="rect">
            <a:avLst/>
          </a:prstGeom>
        </p:spPr>
        <p:txBody>
          <a:bodyPr wrap="square">
            <a:spAutoFit/>
          </a:bodyPr>
          <a:lstStyle/>
          <a:p>
            <a:r>
              <a:rPr lang="en-US" sz="1600" dirty="0" err="1" smtClean="0">
                <a:latin typeface="Arial" panose="020B0604020202020204" pitchFamily="34" charset="0"/>
                <a:cs typeface="Arial" panose="020B0604020202020204" pitchFamily="34" charset="0"/>
              </a:rPr>
              <a:t>Sehr</a:t>
            </a:r>
            <a:r>
              <a:rPr lang="en-US" sz="1600" dirty="0" smtClean="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G</a:t>
            </a:r>
            <a:r>
              <a:rPr lang="en-US" sz="1600" dirty="0" err="1" smtClean="0">
                <a:latin typeface="Arial" panose="020B0604020202020204" pitchFamily="34" charset="0"/>
                <a:cs typeface="Arial" panose="020B0604020202020204" pitchFamily="34" charset="0"/>
              </a:rPr>
              <a:t>ute</a:t>
            </a:r>
            <a:r>
              <a:rPr lang="en-US" sz="1600" dirty="0" smtClean="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L</a:t>
            </a:r>
            <a:r>
              <a:rPr lang="en-US" sz="1600" dirty="0" err="1" smtClean="0">
                <a:latin typeface="Arial" panose="020B0604020202020204" pitchFamily="34" charset="0"/>
                <a:cs typeface="Arial" panose="020B0604020202020204" pitchFamily="34" charset="0"/>
              </a:rPr>
              <a:t>andwirtschaftliche</a:t>
            </a:r>
            <a:r>
              <a:rPr lang="en-US" sz="1600" dirty="0" smtClean="0">
                <a:latin typeface="Arial" panose="020B0604020202020204" pitchFamily="34" charset="0"/>
                <a:cs typeface="Arial" panose="020B0604020202020204" pitchFamily="34" charset="0"/>
              </a:rPr>
              <a:t> Praxis </a:t>
            </a:r>
            <a:r>
              <a:rPr lang="en-US" sz="1600" dirty="0" err="1" smtClean="0">
                <a:latin typeface="Arial" panose="020B0604020202020204" pitchFamily="34" charset="0"/>
                <a:cs typeface="Arial" panose="020B0604020202020204" pitchFamily="34" charset="0"/>
              </a:rPr>
              <a:t>zur</a:t>
            </a:r>
            <a:r>
              <a:rPr lang="en-US" sz="1600" dirty="0" smtClean="0">
                <a:latin typeface="Arial" panose="020B0604020202020204" pitchFamily="34" charset="0"/>
                <a:cs typeface="Arial" panose="020B0604020202020204" pitchFamily="34" charset="0"/>
              </a:rPr>
              <a:t> </a:t>
            </a:r>
            <a:r>
              <a:rPr lang="en-US" sz="1600" b="1" dirty="0" err="1" smtClean="0">
                <a:latin typeface="Arial" panose="020B0604020202020204" pitchFamily="34" charset="0"/>
                <a:cs typeface="Arial" panose="020B0604020202020204" pitchFamily="34" charset="0"/>
              </a:rPr>
              <a:t>Verbesserung</a:t>
            </a:r>
            <a:r>
              <a:rPr lang="en-US" sz="1600" b="1" dirty="0" smtClean="0">
                <a:latin typeface="Arial" panose="020B0604020202020204" pitchFamily="34" charset="0"/>
                <a:cs typeface="Arial" panose="020B0604020202020204" pitchFamily="34" charset="0"/>
              </a:rPr>
              <a:t> der </a:t>
            </a:r>
            <a:r>
              <a:rPr lang="en-US" sz="1600" b="1" dirty="0" err="1" smtClean="0">
                <a:latin typeface="Arial" panose="020B0604020202020204" pitchFamily="34" charset="0"/>
                <a:cs typeface="Arial" panose="020B0604020202020204" pitchFamily="34" charset="0"/>
              </a:rPr>
              <a:t>Biodiversität</a:t>
            </a:r>
            <a:endParaRPr lang="es-ES" sz="1600" b="1" dirty="0">
              <a:latin typeface="Arial" panose="020B0604020202020204" pitchFamily="34" charset="0"/>
              <a:cs typeface="Arial" panose="020B0604020202020204" pitchFamily="34" charset="0"/>
            </a:endParaRPr>
          </a:p>
        </p:txBody>
      </p:sp>
      <p:sp>
        <p:nvSpPr>
          <p:cNvPr id="11" name="Titel 3"/>
          <p:cNvSpPr txBox="1">
            <a:spLocks/>
          </p:cNvSpPr>
          <p:nvPr/>
        </p:nvSpPr>
        <p:spPr>
          <a:xfrm>
            <a:off x="446856" y="111770"/>
            <a:ext cx="6501408" cy="724942"/>
          </a:xfrm>
          <a:prstGeom prst="rect">
            <a:avLst/>
          </a:prstGeom>
          <a:solidFill>
            <a:srgbClr val="FFFFFF"/>
          </a:solidFill>
        </p:spPr>
        <p:txBody>
          <a:bodyPr vert="horz" lIns="91440" tIns="45720" rIns="91440" bIns="45720" rtlCol="0" anchor="ctr">
            <a:normAutofit fontScale="9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smtClean="0"/>
              <a:t>Elemente der Sehr Guten Fachlichen Praxis </a:t>
            </a:r>
            <a:endParaRPr lang="de-DE" sz="2600" dirty="0"/>
          </a:p>
        </p:txBody>
      </p:sp>
    </p:spTree>
    <p:extLst>
      <p:ext uri="{BB962C8B-B14F-4D97-AF65-F5344CB8AC3E}">
        <p14:creationId xmlns:p14="http://schemas.microsoft.com/office/powerpoint/2010/main" val="17044816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ángulo redondeado 16"/>
          <p:cNvSpPr/>
          <p:nvPr/>
        </p:nvSpPr>
        <p:spPr>
          <a:xfrm>
            <a:off x="4930027" y="5212008"/>
            <a:ext cx="3962453" cy="1082498"/>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600" dirty="0">
              <a:latin typeface="Arial" panose="020B0604020202020204" pitchFamily="34" charset="0"/>
              <a:cs typeface="Arial" panose="020B0604020202020204" pitchFamily="34" charset="0"/>
            </a:endParaRPr>
          </a:p>
        </p:txBody>
      </p:sp>
      <p:sp>
        <p:nvSpPr>
          <p:cNvPr id="16" name="Rectángulo redondeado 15"/>
          <p:cNvSpPr/>
          <p:nvPr/>
        </p:nvSpPr>
        <p:spPr>
          <a:xfrm>
            <a:off x="251520" y="5212008"/>
            <a:ext cx="3969834" cy="1097312"/>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4" name="Titel 3"/>
          <p:cNvSpPr>
            <a:spLocks noGrp="1"/>
          </p:cNvSpPr>
          <p:nvPr>
            <p:ph type="title"/>
          </p:nvPr>
        </p:nvSpPr>
        <p:spPr/>
        <p:txBody>
          <a:bodyPr>
            <a:normAutofit/>
          </a:bodyPr>
          <a:lstStyle/>
          <a:p>
            <a:r>
              <a:rPr lang="de-DE" sz="2600" dirty="0"/>
              <a:t>Elemente der Sehr Guten Praxis </a:t>
            </a:r>
          </a:p>
        </p:txBody>
      </p:sp>
      <p:sp>
        <p:nvSpPr>
          <p:cNvPr id="5" name="Inhaltsplatzhalter 4"/>
          <p:cNvSpPr>
            <a:spLocks noGrp="1"/>
          </p:cNvSpPr>
          <p:nvPr>
            <p:ph idx="1"/>
          </p:nvPr>
        </p:nvSpPr>
        <p:spPr>
          <a:xfrm>
            <a:off x="252717" y="1268760"/>
            <a:ext cx="5039363" cy="648072"/>
          </a:xfrm>
        </p:spPr>
        <p:txBody>
          <a:bodyPr>
            <a:noAutofit/>
          </a:bodyPr>
          <a:lstStyle/>
          <a:p>
            <a:pPr marL="457200" indent="-457200">
              <a:buAutoNum type="arabicPeriod"/>
            </a:pPr>
            <a:r>
              <a:rPr lang="de-DE" sz="2000" b="1" dirty="0" smtClean="0"/>
              <a:t>Erfassungsbogen zum Wasserverbrauch</a:t>
            </a:r>
          </a:p>
        </p:txBody>
      </p:sp>
      <p:sp>
        <p:nvSpPr>
          <p:cNvPr id="7" name="Foliennummernplatzhalter 6"/>
          <p:cNvSpPr>
            <a:spLocks noGrp="1"/>
          </p:cNvSpPr>
          <p:nvPr>
            <p:ph type="sldNum" sz="quarter" idx="12"/>
          </p:nvPr>
        </p:nvSpPr>
        <p:spPr/>
        <p:txBody>
          <a:bodyPr/>
          <a:lstStyle/>
          <a:p>
            <a:fld id="{94C51DEF-A0F2-436A-B446-D206BED377C1}" type="slidenum">
              <a:rPr lang="de-DE" smtClean="0"/>
              <a:t>5</a:t>
            </a:fld>
            <a:endParaRPr lang="de-DE" dirty="0"/>
          </a:p>
        </p:txBody>
      </p:sp>
      <p:sp>
        <p:nvSpPr>
          <p:cNvPr id="3" name="Rectángulo 2"/>
          <p:cNvSpPr/>
          <p:nvPr/>
        </p:nvSpPr>
        <p:spPr>
          <a:xfrm>
            <a:off x="252717" y="5235762"/>
            <a:ext cx="3743220" cy="323165"/>
          </a:xfrm>
          <a:prstGeom prst="rect">
            <a:avLst/>
          </a:prstGeom>
        </p:spPr>
        <p:txBody>
          <a:bodyPr wrap="square">
            <a:spAutoFit/>
          </a:bodyPr>
          <a:lstStyle/>
          <a:p>
            <a:pPr algn="ctr"/>
            <a:r>
              <a:rPr lang="es-ES" sz="1500" b="1" u="sng" dirty="0" err="1" smtClean="0">
                <a:solidFill>
                  <a:schemeClr val="tx1">
                    <a:lumMod val="50000"/>
                  </a:schemeClr>
                </a:solidFill>
                <a:latin typeface="Arial" panose="020B0604020202020204" pitchFamily="34" charset="0"/>
                <a:cs typeface="Arial" panose="020B0604020202020204" pitchFamily="34" charset="0"/>
              </a:rPr>
              <a:t>Situation</a:t>
            </a:r>
            <a:r>
              <a:rPr lang="es-ES" sz="1500" b="1" u="sng" dirty="0" smtClean="0">
                <a:solidFill>
                  <a:schemeClr val="tx1">
                    <a:lumMod val="50000"/>
                  </a:schemeClr>
                </a:solidFill>
                <a:latin typeface="Arial" panose="020B0604020202020204" pitchFamily="34" charset="0"/>
                <a:cs typeface="Arial" panose="020B0604020202020204" pitchFamily="34" charset="0"/>
              </a:rPr>
              <a:t> in Europa</a:t>
            </a:r>
            <a:endParaRPr lang="es-ES" sz="1500" b="1" u="sng" dirty="0">
              <a:solidFill>
                <a:schemeClr val="tx1">
                  <a:lumMod val="50000"/>
                </a:schemeClr>
              </a:solidFill>
              <a:latin typeface="Arial" panose="020B0604020202020204" pitchFamily="34" charset="0"/>
              <a:cs typeface="Arial" panose="020B0604020202020204" pitchFamily="34" charset="0"/>
            </a:endParaRPr>
          </a:p>
        </p:txBody>
      </p:sp>
      <p:sp>
        <p:nvSpPr>
          <p:cNvPr id="6" name="Rectángulo 5"/>
          <p:cNvSpPr/>
          <p:nvPr/>
        </p:nvSpPr>
        <p:spPr>
          <a:xfrm>
            <a:off x="4712444" y="5218418"/>
            <a:ext cx="4180036" cy="307777"/>
          </a:xfrm>
          <a:prstGeom prst="rect">
            <a:avLst/>
          </a:prstGeom>
        </p:spPr>
        <p:txBody>
          <a:bodyPr wrap="square">
            <a:spAutoFit/>
          </a:bodyPr>
          <a:lstStyle/>
          <a:p>
            <a:pPr algn="ctr"/>
            <a:r>
              <a:rPr lang="en-US" sz="1400" b="1" u="sng" dirty="0" err="1" smtClean="0">
                <a:solidFill>
                  <a:schemeClr val="tx1">
                    <a:lumMod val="50000"/>
                  </a:schemeClr>
                </a:solidFill>
                <a:latin typeface="Arial" panose="020B0604020202020204" pitchFamily="34" charset="0"/>
                <a:cs typeface="Arial" panose="020B0604020202020204" pitchFamily="34" charset="0"/>
              </a:rPr>
              <a:t>Schwierigkeiten</a:t>
            </a:r>
            <a:r>
              <a:rPr lang="en-US" sz="1400" b="1" u="sng" dirty="0" smtClean="0">
                <a:solidFill>
                  <a:schemeClr val="tx1">
                    <a:lumMod val="50000"/>
                  </a:schemeClr>
                </a:solidFill>
                <a:latin typeface="Arial" panose="020B0604020202020204" pitchFamily="34" charset="0"/>
                <a:cs typeface="Arial" panose="020B0604020202020204" pitchFamily="34" charset="0"/>
              </a:rPr>
              <a:t> </a:t>
            </a:r>
            <a:r>
              <a:rPr lang="en-US" sz="1400" b="1" u="sng" dirty="0" err="1" smtClean="0">
                <a:solidFill>
                  <a:schemeClr val="tx1">
                    <a:lumMod val="50000"/>
                  </a:schemeClr>
                </a:solidFill>
                <a:latin typeface="Arial" panose="020B0604020202020204" pitchFamily="34" charset="0"/>
                <a:cs typeface="Arial" panose="020B0604020202020204" pitchFamily="34" charset="0"/>
              </a:rPr>
              <a:t>bei</a:t>
            </a:r>
            <a:r>
              <a:rPr lang="en-US" sz="1400" b="1" u="sng" dirty="0" smtClean="0">
                <a:solidFill>
                  <a:schemeClr val="tx1">
                    <a:lumMod val="50000"/>
                  </a:schemeClr>
                </a:solidFill>
                <a:latin typeface="Arial" panose="020B0604020202020204" pitchFamily="34" charset="0"/>
                <a:cs typeface="Arial" panose="020B0604020202020204" pitchFamily="34" charset="0"/>
              </a:rPr>
              <a:t> </a:t>
            </a:r>
            <a:r>
              <a:rPr lang="en-US" sz="1400" b="1" u="sng" dirty="0">
                <a:solidFill>
                  <a:schemeClr val="tx1">
                    <a:lumMod val="50000"/>
                  </a:schemeClr>
                </a:solidFill>
                <a:latin typeface="Arial" panose="020B0604020202020204" pitchFamily="34" charset="0"/>
                <a:cs typeface="Arial" panose="020B0604020202020204" pitchFamily="34" charset="0"/>
              </a:rPr>
              <a:t>der </a:t>
            </a:r>
            <a:r>
              <a:rPr lang="en-US" sz="1400" b="1" u="sng" dirty="0" err="1" smtClean="0">
                <a:solidFill>
                  <a:schemeClr val="tx1">
                    <a:lumMod val="50000"/>
                  </a:schemeClr>
                </a:solidFill>
                <a:latin typeface="Arial" panose="020B0604020202020204" pitchFamily="34" charset="0"/>
                <a:cs typeface="Arial" panose="020B0604020202020204" pitchFamily="34" charset="0"/>
              </a:rPr>
              <a:t>Umsetzung</a:t>
            </a:r>
            <a:endParaRPr lang="es-ES" sz="1500" b="1" u="sng" dirty="0">
              <a:solidFill>
                <a:schemeClr val="tx1">
                  <a:lumMod val="50000"/>
                </a:schemeClr>
              </a:solidFill>
              <a:latin typeface="Arial" panose="020B0604020202020204" pitchFamily="34" charset="0"/>
              <a:cs typeface="Arial" panose="020B0604020202020204" pitchFamily="34" charset="0"/>
            </a:endParaRPr>
          </a:p>
        </p:txBody>
      </p:sp>
      <p:sp>
        <p:nvSpPr>
          <p:cNvPr id="8" name="Rectángulo 7"/>
          <p:cNvSpPr/>
          <p:nvPr/>
        </p:nvSpPr>
        <p:spPr>
          <a:xfrm>
            <a:off x="4769923" y="5501492"/>
            <a:ext cx="4288807" cy="553998"/>
          </a:xfrm>
          <a:prstGeom prst="rect">
            <a:avLst/>
          </a:prstGeom>
        </p:spPr>
        <p:txBody>
          <a:bodyPr wrap="square">
            <a:spAutoFit/>
          </a:bodyPr>
          <a:lstStyle/>
          <a:p>
            <a:pPr algn="ctr"/>
            <a:r>
              <a:rPr lang="en-US" sz="1500" dirty="0" err="1" smtClean="0">
                <a:latin typeface="Arial" panose="020B0604020202020204" pitchFamily="34" charset="0"/>
                <a:cs typeface="Arial" panose="020B0604020202020204" pitchFamily="34" charset="0"/>
              </a:rPr>
              <a:t>Es</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sind</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keine</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technologischen</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oder</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wirtschaftlichen</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Einschränkungen</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zu</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erwarten</a:t>
            </a:r>
            <a:endParaRPr lang="es-ES" sz="1500" dirty="0">
              <a:latin typeface="Arial" panose="020B0604020202020204" pitchFamily="34" charset="0"/>
              <a:cs typeface="Arial" panose="020B0604020202020204" pitchFamily="34" charset="0"/>
            </a:endParaRPr>
          </a:p>
        </p:txBody>
      </p:sp>
      <p:sp>
        <p:nvSpPr>
          <p:cNvPr id="9" name="Rectángulo 8"/>
          <p:cNvSpPr/>
          <p:nvPr/>
        </p:nvSpPr>
        <p:spPr>
          <a:xfrm>
            <a:off x="159930" y="2751783"/>
            <a:ext cx="3286477" cy="338554"/>
          </a:xfrm>
          <a:prstGeom prst="rect">
            <a:avLst/>
          </a:prstGeom>
        </p:spPr>
        <p:txBody>
          <a:bodyPr wrap="none">
            <a:spAutoFit/>
          </a:bodyPr>
          <a:lstStyle/>
          <a:p>
            <a:pPr marL="285750" indent="-285750">
              <a:buFont typeface="Wingdings" panose="05000000000000000000" pitchFamily="2" charset="2"/>
              <a:buChar char="Ø"/>
            </a:pPr>
            <a:r>
              <a:rPr lang="es-ES" sz="1600" dirty="0" smtClean="0">
                <a:latin typeface="Arial" panose="020B0604020202020204" pitchFamily="34" charset="0"/>
                <a:cs typeface="Arial" panose="020B0604020202020204" pitchFamily="34" charset="0"/>
              </a:rPr>
              <a:t>Einfach anzuwendende Praxis </a:t>
            </a:r>
            <a:endParaRPr lang="es-ES" sz="1600" dirty="0">
              <a:latin typeface="Arial" panose="020B0604020202020204" pitchFamily="34" charset="0"/>
              <a:cs typeface="Arial" panose="020B0604020202020204" pitchFamily="34" charset="0"/>
            </a:endParaRPr>
          </a:p>
        </p:txBody>
      </p:sp>
      <p:sp>
        <p:nvSpPr>
          <p:cNvPr id="10" name="Rectángulo 9"/>
          <p:cNvSpPr/>
          <p:nvPr/>
        </p:nvSpPr>
        <p:spPr>
          <a:xfrm>
            <a:off x="139976" y="1977671"/>
            <a:ext cx="3884781" cy="338554"/>
          </a:xfrm>
          <a:prstGeom prst="rect">
            <a:avLst/>
          </a:prstGeom>
        </p:spPr>
        <p:txBody>
          <a:bodyPr wrap="none">
            <a:spAutoFit/>
          </a:bodyPr>
          <a:lstStyle/>
          <a:p>
            <a:pPr marL="285750" indent="-285750">
              <a:buFont typeface="Wingdings" panose="05000000000000000000" pitchFamily="2" charset="2"/>
              <a:buChar char="Ø"/>
            </a:pPr>
            <a:r>
              <a:rPr lang="es-ES" sz="1600" dirty="0" smtClean="0">
                <a:latin typeface="Arial" panose="020B0604020202020204" pitchFamily="34" charset="0"/>
                <a:cs typeface="Arial" panose="020B0604020202020204" pitchFamily="34" charset="0"/>
              </a:rPr>
              <a:t>Überwachung des Wasserverbrauchs</a:t>
            </a:r>
            <a:endParaRPr lang="es-ES" sz="1600" dirty="0">
              <a:latin typeface="Arial" panose="020B0604020202020204" pitchFamily="34" charset="0"/>
              <a:cs typeface="Arial" panose="020B0604020202020204" pitchFamily="34" charset="0"/>
            </a:endParaRPr>
          </a:p>
        </p:txBody>
      </p:sp>
      <p:sp>
        <p:nvSpPr>
          <p:cNvPr id="11" name="Rectángulo 10"/>
          <p:cNvSpPr/>
          <p:nvPr/>
        </p:nvSpPr>
        <p:spPr>
          <a:xfrm>
            <a:off x="139649" y="2347003"/>
            <a:ext cx="5386163" cy="338554"/>
          </a:xfrm>
          <a:prstGeom prst="rect">
            <a:avLst/>
          </a:prstGeom>
        </p:spPr>
        <p:txBody>
          <a:bodyPr wrap="square">
            <a:spAutoFit/>
          </a:bodyPr>
          <a:lstStyle/>
          <a:p>
            <a:pPr marL="285750" indent="-285750">
              <a:buFont typeface="Wingdings" panose="05000000000000000000" pitchFamily="2" charset="2"/>
              <a:buChar char="Ø"/>
            </a:pPr>
            <a:r>
              <a:rPr lang="en-US" sz="1600" dirty="0" err="1" smtClean="0">
                <a:latin typeface="Arial" panose="020B0604020202020204" pitchFamily="34" charset="0"/>
                <a:cs typeface="Arial" panose="020B0604020202020204" pitchFamily="34" charset="0"/>
              </a:rPr>
              <a:t>Empfohlen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für</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mittleren</a:t>
            </a:r>
            <a:r>
              <a:rPr lang="en-US" sz="1600" dirty="0" smtClean="0">
                <a:latin typeface="Arial" panose="020B0604020202020204" pitchFamily="34" charset="0"/>
                <a:cs typeface="Arial" panose="020B0604020202020204" pitchFamily="34" charset="0"/>
              </a:rPr>
              <a:t> und </a:t>
            </a:r>
            <a:r>
              <a:rPr lang="en-US" sz="1600" dirty="0" err="1" smtClean="0">
                <a:latin typeface="Arial" panose="020B0604020202020204" pitchFamily="34" charset="0"/>
                <a:cs typeface="Arial" panose="020B0604020202020204" pitchFamily="34" charset="0"/>
              </a:rPr>
              <a:t>hohen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Wasserverbrauch</a:t>
            </a:r>
            <a:endParaRPr lang="es-ES" sz="1600" dirty="0">
              <a:latin typeface="Arial" panose="020B0604020202020204" pitchFamily="34" charset="0"/>
              <a:cs typeface="Arial" panose="020B0604020202020204" pitchFamily="34" charset="0"/>
            </a:endParaRPr>
          </a:p>
        </p:txBody>
      </p:sp>
      <p:sp>
        <p:nvSpPr>
          <p:cNvPr id="12" name="Rectángulo 11"/>
          <p:cNvSpPr/>
          <p:nvPr/>
        </p:nvSpPr>
        <p:spPr>
          <a:xfrm>
            <a:off x="518106" y="5519231"/>
            <a:ext cx="3323332" cy="553998"/>
          </a:xfrm>
          <a:prstGeom prst="rect">
            <a:avLst/>
          </a:prstGeom>
        </p:spPr>
        <p:txBody>
          <a:bodyPr wrap="square">
            <a:spAutoFit/>
          </a:bodyPr>
          <a:lstStyle/>
          <a:p>
            <a:pPr algn="ctr"/>
            <a:r>
              <a:rPr lang="en-US" sz="1500" dirty="0" smtClean="0">
                <a:latin typeface="Arial" panose="020B0604020202020204" pitchFamily="34" charset="0"/>
                <a:cs typeface="Arial" panose="020B0604020202020204" pitchFamily="34" charset="0"/>
              </a:rPr>
              <a:t>In Europa </a:t>
            </a:r>
            <a:r>
              <a:rPr lang="en-US" sz="1500" dirty="0" err="1" smtClean="0">
                <a:latin typeface="Arial" panose="020B0604020202020204" pitchFamily="34" charset="0"/>
                <a:cs typeface="Arial" panose="020B0604020202020204" pitchFamily="34" charset="0"/>
              </a:rPr>
              <a:t>wird</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es</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noch</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nicht</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ausreichend</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angewendet</a:t>
            </a:r>
            <a:r>
              <a:rPr lang="en-US" sz="1500" dirty="0" smtClean="0">
                <a:latin typeface="Arial" panose="020B0604020202020204" pitchFamily="34" charset="0"/>
                <a:cs typeface="Arial" panose="020B0604020202020204" pitchFamily="34" charset="0"/>
              </a:rPr>
              <a:t>. </a:t>
            </a:r>
            <a:endParaRPr lang="es-ES" sz="1500" dirty="0">
              <a:latin typeface="Arial" panose="020B0604020202020204" pitchFamily="34" charset="0"/>
              <a:cs typeface="Arial" panose="020B0604020202020204" pitchFamily="34" charset="0"/>
            </a:endParaRPr>
          </a:p>
        </p:txBody>
      </p:sp>
      <p:sp>
        <p:nvSpPr>
          <p:cNvPr id="13" name="Rectángulo 12"/>
          <p:cNvSpPr/>
          <p:nvPr/>
        </p:nvSpPr>
        <p:spPr>
          <a:xfrm>
            <a:off x="202378" y="3479519"/>
            <a:ext cx="5089702" cy="1600438"/>
          </a:xfrm>
          <a:prstGeom prst="rect">
            <a:avLst/>
          </a:prstGeom>
          <a:ln w="19050">
            <a:solidFill>
              <a:schemeClr val="accent2"/>
            </a:solidFill>
          </a:ln>
        </p:spPr>
        <p:txBody>
          <a:bodyPr wrap="square">
            <a:spAutoFit/>
          </a:bodyPr>
          <a:lstStyle/>
          <a:p>
            <a:r>
              <a:rPr lang="en-US" sz="1400" dirty="0" err="1" smtClean="0">
                <a:latin typeface="Arial" panose="020B0604020202020204" pitchFamily="34" charset="0"/>
                <a:cs typeface="Arial" panose="020B0604020202020204" pitchFamily="34" charset="0"/>
              </a:rPr>
              <a:t>Eine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Zeile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mit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folgenden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Informationen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für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jede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Enheit</a:t>
            </a:r>
            <a:r>
              <a:rPr lang="en-US" sz="1400" dirty="0" smtClean="0">
                <a:latin typeface="Arial" panose="020B0604020202020204" pitchFamily="34" charset="0"/>
                <a:cs typeface="Arial" panose="020B0604020202020204" pitchFamily="34" charset="0"/>
              </a:rPr>
              <a:t>: </a:t>
            </a:r>
          </a:p>
          <a:p>
            <a:pPr marL="742950" lvl="1" indent="-285750">
              <a:buFont typeface="Arial" panose="020B0604020202020204" pitchFamily="34" charset="0"/>
              <a:buChar char="•"/>
            </a:pPr>
            <a:r>
              <a:rPr lang="en-US" sz="1400" dirty="0" err="1" smtClean="0">
                <a:latin typeface="Arial" panose="020B0604020202020204" pitchFamily="34" charset="0"/>
                <a:cs typeface="Arial" panose="020B0604020202020204" pitchFamily="34" charset="0"/>
              </a:rPr>
              <a:t>Bewässerungsdauer</a:t>
            </a:r>
            <a:endParaRPr lang="en-US" sz="1400" dirty="0" smtClean="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GB" sz="1400" dirty="0" err="1" smtClean="0">
                <a:latin typeface="Arial" panose="020B0604020202020204" pitchFamily="34" charset="0"/>
                <a:cs typeface="Arial" panose="020B0604020202020204" pitchFamily="34" charset="0"/>
              </a:rPr>
              <a:t>Durchflussmenge</a:t>
            </a:r>
            <a:r>
              <a:rPr lang="en-GB" sz="1400" dirty="0" smtClean="0">
                <a:latin typeface="Arial" panose="020B0604020202020204" pitchFamily="34" charset="0"/>
                <a:cs typeface="Arial" panose="020B0604020202020204" pitchFamily="34" charset="0"/>
              </a:rPr>
              <a:t> </a:t>
            </a:r>
          </a:p>
          <a:p>
            <a:pPr marL="742950" lvl="1" indent="-285750">
              <a:buFont typeface="Arial" panose="020B0604020202020204" pitchFamily="34" charset="0"/>
              <a:buChar char="•"/>
            </a:pPr>
            <a:r>
              <a:rPr lang="en-GB" sz="1400" dirty="0" err="1" smtClean="0">
                <a:latin typeface="Arial" panose="020B0604020202020204" pitchFamily="34" charset="0"/>
                <a:cs typeface="Arial" panose="020B0604020202020204" pitchFamily="34" charset="0"/>
              </a:rPr>
              <a:t>Wassermenge</a:t>
            </a:r>
            <a:r>
              <a:rPr lang="en-GB" sz="1400" dirty="0" smtClean="0">
                <a:latin typeface="Arial" panose="020B0604020202020204" pitchFamily="34" charset="0"/>
                <a:cs typeface="Arial" panose="020B0604020202020204" pitchFamily="34" charset="0"/>
              </a:rPr>
              <a:t>, die </a:t>
            </a:r>
            <a:r>
              <a:rPr lang="en-GB" sz="1400" dirty="0" err="1" smtClean="0">
                <a:latin typeface="Arial" panose="020B0604020202020204" pitchFamily="34" charset="0"/>
                <a:cs typeface="Arial" panose="020B0604020202020204" pitchFamily="34" charset="0"/>
              </a:rPr>
              <a:t>während</a:t>
            </a:r>
            <a:r>
              <a:rPr lang="en-GB" sz="1400" dirty="0" smtClean="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eines</a:t>
            </a:r>
            <a:r>
              <a:rPr lang="en-GB" sz="1400" dirty="0" smtClean="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Kulturzyklus</a:t>
            </a:r>
            <a:r>
              <a:rPr lang="en-GB" sz="1400" dirty="0" smtClean="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verbraucht</a:t>
            </a:r>
            <a:r>
              <a:rPr lang="en-GB" sz="1400" dirty="0" smtClean="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wird</a:t>
            </a:r>
            <a:r>
              <a:rPr lang="en-GB" sz="1400" dirty="0" smtClean="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Gsamtmenge</a:t>
            </a:r>
            <a:r>
              <a:rPr lang="en-GB" sz="1400" dirty="0" smtClean="0">
                <a:latin typeface="Arial" panose="020B0604020202020204" pitchFamily="34" charset="0"/>
                <a:cs typeface="Arial" panose="020B0604020202020204" pitchFamily="34" charset="0"/>
              </a:rPr>
              <a:t> u</a:t>
            </a:r>
            <a:r>
              <a:rPr lang="en-US" sz="1400" dirty="0" err="1" smtClean="0">
                <a:latin typeface="Arial" panose="020B0604020202020204" pitchFamily="34" charset="0"/>
                <a:cs typeface="Arial" panose="020B0604020202020204" pitchFamily="34" charset="0"/>
              </a:rPr>
              <a:t>nd</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Gesamtmenge</a:t>
            </a:r>
            <a:r>
              <a:rPr lang="en-US" sz="1400" dirty="0">
                <a:latin typeface="Arial" panose="020B0604020202020204" pitchFamily="34" charset="0"/>
                <a:cs typeface="Arial" panose="020B0604020202020204" pitchFamily="34" charset="0"/>
              </a:rPr>
              <a:t>/</a:t>
            </a:r>
            <a:r>
              <a:rPr lang="en-US" sz="1400" dirty="0" smtClean="0">
                <a:latin typeface="Arial" panose="020B0604020202020204" pitchFamily="34" charset="0"/>
                <a:cs typeface="Arial" panose="020B0604020202020204" pitchFamily="34" charset="0"/>
              </a:rPr>
              <a:t>ha)</a:t>
            </a:r>
            <a:r>
              <a:rPr lang="en-GB" sz="1400" dirty="0" smtClean="0">
                <a:latin typeface="Arial" panose="020B0604020202020204" pitchFamily="34" charset="0"/>
                <a:cs typeface="Arial" panose="020B0604020202020204" pitchFamily="34" charset="0"/>
              </a:rPr>
              <a:t> </a:t>
            </a:r>
          </a:p>
          <a:p>
            <a:pPr marL="742950" lvl="1" indent="-285750">
              <a:buFont typeface="Arial" panose="020B0604020202020204" pitchFamily="34" charset="0"/>
              <a:buChar char="•"/>
            </a:pPr>
            <a:r>
              <a:rPr lang="en-GB" sz="1400" dirty="0" err="1" smtClean="0">
                <a:latin typeface="Arial" panose="020B0604020202020204" pitchFamily="34" charset="0"/>
                <a:cs typeface="Arial" panose="020B0604020202020204" pitchFamily="34" charset="0"/>
              </a:rPr>
              <a:t>Niederschlags</a:t>
            </a:r>
            <a:r>
              <a:rPr lang="en-GB" sz="1400" dirty="0" smtClean="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Temperatur</a:t>
            </a:r>
            <a:r>
              <a:rPr lang="en-GB" sz="1400" dirty="0" smtClean="0">
                <a:latin typeface="Arial" panose="020B0604020202020204" pitchFamily="34" charset="0"/>
                <a:cs typeface="Arial" panose="020B0604020202020204" pitchFamily="34" charset="0"/>
              </a:rPr>
              <a:t>- und </a:t>
            </a:r>
            <a:r>
              <a:rPr lang="en-GB" sz="1400" dirty="0" err="1" smtClean="0">
                <a:latin typeface="Arial" panose="020B0604020202020204" pitchFamily="34" charset="0"/>
                <a:cs typeface="Arial" panose="020B0604020202020204" pitchFamily="34" charset="0"/>
              </a:rPr>
              <a:t>Winddaten</a:t>
            </a:r>
            <a:endParaRPr lang="es-ES" sz="1400" dirty="0">
              <a:latin typeface="Arial" panose="020B0604020202020204" pitchFamily="34" charset="0"/>
              <a:cs typeface="Arial" panose="020B0604020202020204" pitchFamily="34" charset="0"/>
            </a:endParaRPr>
          </a:p>
        </p:txBody>
      </p:sp>
      <p:pic>
        <p:nvPicPr>
          <p:cNvPr id="14" name="Imagen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08104" y="1268760"/>
            <a:ext cx="2961410" cy="3804591"/>
          </a:xfrm>
          <a:prstGeom prst="rect">
            <a:avLst/>
          </a:prstGeom>
        </p:spPr>
      </p:pic>
      <p:sp>
        <p:nvSpPr>
          <p:cNvPr id="15" name="Rectángulo 14"/>
          <p:cNvSpPr/>
          <p:nvPr/>
        </p:nvSpPr>
        <p:spPr>
          <a:xfrm rot="16200000">
            <a:off x="6557565" y="3125303"/>
            <a:ext cx="4007915" cy="253916"/>
          </a:xfrm>
          <a:prstGeom prst="rect">
            <a:avLst/>
          </a:prstGeom>
        </p:spPr>
        <p:txBody>
          <a:bodyPr wrap="square">
            <a:spAutoFit/>
          </a:bodyPr>
          <a:lstStyle/>
          <a:p>
            <a:pPr algn="ctr"/>
            <a:r>
              <a:rPr lang="en-US" sz="1050" dirty="0" smtClean="0">
                <a:solidFill>
                  <a:schemeClr val="tx1">
                    <a:lumMod val="50000"/>
                  </a:schemeClr>
                </a:solidFill>
                <a:latin typeface="Arial" panose="020B0604020202020204" pitchFamily="34" charset="0"/>
                <a:cs typeface="Arial" panose="020B0604020202020204" pitchFamily="34" charset="0"/>
              </a:rPr>
              <a:t>Source: “Manual de </a:t>
            </a:r>
            <a:r>
              <a:rPr lang="en-US" sz="1050" dirty="0" err="1" smtClean="0">
                <a:solidFill>
                  <a:schemeClr val="tx1">
                    <a:lumMod val="50000"/>
                  </a:schemeClr>
                </a:solidFill>
                <a:latin typeface="Arial" panose="020B0604020202020204" pitchFamily="34" charset="0"/>
                <a:cs typeface="Arial" panose="020B0604020202020204" pitchFamily="34" charset="0"/>
              </a:rPr>
              <a:t>buenas</a:t>
            </a:r>
            <a:r>
              <a:rPr lang="en-US" sz="1050" dirty="0" smtClean="0">
                <a:solidFill>
                  <a:schemeClr val="tx1">
                    <a:lumMod val="50000"/>
                  </a:schemeClr>
                </a:solidFill>
                <a:latin typeface="Arial" panose="020B0604020202020204" pitchFamily="34" charset="0"/>
                <a:cs typeface="Arial" panose="020B0604020202020204" pitchFamily="34" charset="0"/>
              </a:rPr>
              <a:t> </a:t>
            </a:r>
            <a:r>
              <a:rPr lang="en-US" sz="1050" dirty="0" err="1" smtClean="0">
                <a:solidFill>
                  <a:schemeClr val="tx1">
                    <a:lumMod val="50000"/>
                  </a:schemeClr>
                </a:solidFill>
                <a:latin typeface="Arial" panose="020B0604020202020204" pitchFamily="34" charset="0"/>
                <a:cs typeface="Arial" panose="020B0604020202020204" pitchFamily="34" charset="0"/>
              </a:rPr>
              <a:t>practicas</a:t>
            </a:r>
            <a:r>
              <a:rPr lang="en-US" sz="1050" dirty="0" smtClean="0">
                <a:solidFill>
                  <a:schemeClr val="tx1">
                    <a:lumMod val="50000"/>
                  </a:schemeClr>
                </a:solidFill>
                <a:latin typeface="Arial" panose="020B0604020202020204" pitchFamily="34" charset="0"/>
                <a:cs typeface="Arial" panose="020B0604020202020204" pitchFamily="34" charset="0"/>
              </a:rPr>
              <a:t> de </a:t>
            </a:r>
            <a:r>
              <a:rPr lang="en-US" sz="1050" dirty="0" err="1" smtClean="0">
                <a:solidFill>
                  <a:schemeClr val="tx1">
                    <a:lumMod val="50000"/>
                  </a:schemeClr>
                </a:solidFill>
                <a:latin typeface="Arial" panose="020B0604020202020204" pitchFamily="34" charset="0"/>
                <a:cs typeface="Arial" panose="020B0604020202020204" pitchFamily="34" charset="0"/>
              </a:rPr>
              <a:t>riego</a:t>
            </a:r>
            <a:r>
              <a:rPr lang="en-US" sz="1050" dirty="0" smtClean="0">
                <a:solidFill>
                  <a:schemeClr val="tx1">
                    <a:lumMod val="50000"/>
                  </a:schemeClr>
                </a:solidFill>
                <a:latin typeface="Arial" panose="020B0604020202020204" pitchFamily="34" charset="0"/>
                <a:cs typeface="Arial" panose="020B0604020202020204" pitchFamily="34" charset="0"/>
              </a:rPr>
              <a:t>” (WWF, 2009)</a:t>
            </a:r>
            <a:endParaRPr lang="es-ES" sz="1050" dirty="0">
              <a:solidFill>
                <a:schemeClr val="tx1">
                  <a:lumMod val="50000"/>
                </a:schemeClr>
              </a:solidFill>
              <a:latin typeface="Arial" panose="020B0604020202020204" pitchFamily="34" charset="0"/>
              <a:cs typeface="Arial" panose="020B0604020202020204" pitchFamily="34" charset="0"/>
            </a:endParaRPr>
          </a:p>
        </p:txBody>
      </p:sp>
      <p:sp>
        <p:nvSpPr>
          <p:cNvPr id="18" name="Rectángulo 17"/>
          <p:cNvSpPr/>
          <p:nvPr/>
        </p:nvSpPr>
        <p:spPr>
          <a:xfrm>
            <a:off x="107504" y="3150185"/>
            <a:ext cx="5078634" cy="338554"/>
          </a:xfrm>
          <a:prstGeom prst="rect">
            <a:avLst/>
          </a:prstGeom>
        </p:spPr>
        <p:txBody>
          <a:bodyPr wrap="none">
            <a:spAutoFit/>
          </a:bodyPr>
          <a:lstStyle/>
          <a:p>
            <a:r>
              <a:rPr lang="es-ES" sz="1600" b="1" dirty="0" smtClean="0">
                <a:solidFill>
                  <a:schemeClr val="accent2">
                    <a:lumMod val="50000"/>
                  </a:schemeClr>
                </a:solidFill>
                <a:latin typeface="Arial" panose="020B0604020202020204" pitchFamily="34" charset="0"/>
                <a:cs typeface="Arial" panose="020B0604020202020204" pitchFamily="34" charset="0"/>
              </a:rPr>
              <a:t>Einige Daten können auf dem Blatt erfasst werden</a:t>
            </a:r>
            <a:endParaRPr lang="es-ES" sz="1600" b="1" dirty="0">
              <a:solidFill>
                <a:schemeClr val="accent2">
                  <a:lumMod val="50000"/>
                </a:schemeClr>
              </a:solidFill>
              <a:latin typeface="Arial" panose="020B0604020202020204" pitchFamily="34" charset="0"/>
              <a:cs typeface="Arial" panose="020B0604020202020204" pitchFamily="34" charset="0"/>
            </a:endParaRPr>
          </a:p>
        </p:txBody>
      </p:sp>
      <p:sp>
        <p:nvSpPr>
          <p:cNvPr id="19" name="Titel 3"/>
          <p:cNvSpPr txBox="1">
            <a:spLocks/>
          </p:cNvSpPr>
          <p:nvPr/>
        </p:nvSpPr>
        <p:spPr>
          <a:xfrm>
            <a:off x="446856" y="111770"/>
            <a:ext cx="6501408" cy="724942"/>
          </a:xfrm>
          <a:prstGeom prst="rect">
            <a:avLst/>
          </a:prstGeom>
          <a:solidFill>
            <a:srgbClr val="FFFFFF"/>
          </a:solidFill>
        </p:spPr>
        <p:txBody>
          <a:bodyPr vert="horz" lIns="91440" tIns="45720" rIns="91440" bIns="45720" rtlCol="0" anchor="ctr">
            <a:normAutofit fontScale="9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smtClean="0"/>
              <a:t>Elemente der Sehr Guten Fachlichen Praxis </a:t>
            </a:r>
            <a:endParaRPr lang="de-DE" sz="2600" dirty="0"/>
          </a:p>
        </p:txBody>
      </p:sp>
    </p:spTree>
    <p:extLst>
      <p:ext uri="{BB962C8B-B14F-4D97-AF65-F5344CB8AC3E}">
        <p14:creationId xmlns:p14="http://schemas.microsoft.com/office/powerpoint/2010/main" val="22463845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2600" dirty="0"/>
              <a:t>Elemente der Sehr Guten Praxis </a:t>
            </a:r>
          </a:p>
        </p:txBody>
      </p:sp>
      <p:sp>
        <p:nvSpPr>
          <p:cNvPr id="5" name="Inhaltsplatzhalter 4"/>
          <p:cNvSpPr>
            <a:spLocks noGrp="1"/>
          </p:cNvSpPr>
          <p:nvPr>
            <p:ph idx="1"/>
          </p:nvPr>
        </p:nvSpPr>
        <p:spPr>
          <a:xfrm>
            <a:off x="251520" y="1268760"/>
            <a:ext cx="8640960" cy="648072"/>
          </a:xfrm>
        </p:spPr>
        <p:txBody>
          <a:bodyPr>
            <a:noAutofit/>
          </a:bodyPr>
          <a:lstStyle/>
          <a:p>
            <a:pPr marL="0" indent="0">
              <a:buNone/>
            </a:pPr>
            <a:r>
              <a:rPr lang="de-DE" sz="2000" b="1" dirty="0" smtClean="0"/>
              <a:t>2. </a:t>
            </a:r>
            <a:r>
              <a:rPr lang="en-US" sz="2000" b="1" dirty="0" err="1" smtClean="0"/>
              <a:t>Bewässerungssysteme</a:t>
            </a:r>
            <a:r>
              <a:rPr lang="en-US" sz="2000" b="1" dirty="0" smtClean="0"/>
              <a:t> </a:t>
            </a:r>
            <a:r>
              <a:rPr lang="en-US" sz="2000" b="1" dirty="0" err="1" smtClean="0"/>
              <a:t>mit</a:t>
            </a:r>
            <a:r>
              <a:rPr lang="en-US" sz="2000" b="1" dirty="0" smtClean="0"/>
              <a:t> </a:t>
            </a:r>
            <a:r>
              <a:rPr lang="en-US" sz="2000" b="1" dirty="0" err="1" smtClean="0"/>
              <a:t>maximaler</a:t>
            </a:r>
            <a:r>
              <a:rPr lang="en-US" sz="2000" b="1" dirty="0" smtClean="0"/>
              <a:t> </a:t>
            </a:r>
            <a:r>
              <a:rPr lang="en-US" sz="2000" b="1" dirty="0" err="1" smtClean="0"/>
              <a:t>Effizienz</a:t>
            </a:r>
            <a:r>
              <a:rPr lang="en-US" sz="2000" b="1" dirty="0" smtClean="0"/>
              <a:t>: </a:t>
            </a:r>
            <a:r>
              <a:rPr lang="en-US" sz="2000" b="1" dirty="0" err="1" smtClean="0"/>
              <a:t>Tröpfchenbewässerung</a:t>
            </a:r>
            <a:endParaRPr lang="de-DE"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6</a:t>
            </a:fld>
            <a:endParaRPr lang="de-DE" dirty="0"/>
          </a:p>
        </p:txBody>
      </p:sp>
      <p:sp>
        <p:nvSpPr>
          <p:cNvPr id="2" name="Rectángulo 1"/>
          <p:cNvSpPr/>
          <p:nvPr/>
        </p:nvSpPr>
        <p:spPr>
          <a:xfrm>
            <a:off x="277544" y="2489949"/>
            <a:ext cx="2422248" cy="369332"/>
          </a:xfrm>
          <a:prstGeom prst="rect">
            <a:avLst/>
          </a:prstGeom>
        </p:spPr>
        <p:txBody>
          <a:bodyPr wrap="square">
            <a:spAutoFit/>
          </a:bodyPr>
          <a:lstStyle/>
          <a:p>
            <a:r>
              <a:rPr lang="es-ES" dirty="0" smtClean="0">
                <a:latin typeface="Arial" panose="020B0604020202020204" pitchFamily="34" charset="0"/>
                <a:cs typeface="Arial" panose="020B0604020202020204" pitchFamily="34" charset="0"/>
              </a:rPr>
              <a:t>VORTEILE</a:t>
            </a:r>
            <a:endParaRPr lang="es-ES" dirty="0">
              <a:latin typeface="Arial" panose="020B0604020202020204" pitchFamily="34" charset="0"/>
              <a:cs typeface="Arial" panose="020B0604020202020204" pitchFamily="34" charset="0"/>
            </a:endParaRPr>
          </a:p>
        </p:txBody>
      </p:sp>
      <p:sp>
        <p:nvSpPr>
          <p:cNvPr id="3" name="Rectángulo 2"/>
          <p:cNvSpPr/>
          <p:nvPr/>
        </p:nvSpPr>
        <p:spPr>
          <a:xfrm>
            <a:off x="284838" y="2792510"/>
            <a:ext cx="3745464" cy="1805623"/>
          </a:xfrm>
          <a:prstGeom prst="rect">
            <a:avLst/>
          </a:prstGeom>
        </p:spPr>
        <p:txBody>
          <a:bodyPr wrap="square">
            <a:spAutoFit/>
          </a:bodyPr>
          <a:lstStyle/>
          <a:p>
            <a:pPr marL="285750" indent="-285750">
              <a:spcAft>
                <a:spcPts val="400"/>
              </a:spcAft>
              <a:buFont typeface="Arial" panose="020B0604020202020204" pitchFamily="34" charset="0"/>
              <a:buChar char="•"/>
            </a:pPr>
            <a:r>
              <a:rPr lang="en-US" sz="1400" dirty="0" err="1" smtClean="0">
                <a:latin typeface="Arial" panose="020B0604020202020204" pitchFamily="34" charset="0"/>
                <a:cs typeface="Arial" panose="020B0604020202020204" pitchFamily="34" charset="0"/>
              </a:rPr>
              <a:t>reduzierte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Unkrautbelastung</a:t>
            </a:r>
            <a:r>
              <a:rPr lang="en-US" sz="1400" dirty="0" smtClean="0">
                <a:latin typeface="Arial" panose="020B0604020202020204" pitchFamily="34" charset="0"/>
                <a:cs typeface="Arial" panose="020B0604020202020204" pitchFamily="34" charset="0"/>
              </a:rPr>
              <a:t> da </a:t>
            </a:r>
            <a:r>
              <a:rPr lang="en-US" sz="1400" dirty="0" err="1" smtClean="0">
                <a:latin typeface="Arial" panose="020B0604020202020204" pitchFamily="34" charset="0"/>
                <a:cs typeface="Arial" panose="020B0604020202020204" pitchFamily="34" charset="0"/>
              </a:rPr>
              <a:t>weniger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Fläche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befeuchet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wird</a:t>
            </a:r>
            <a:endParaRPr lang="en-US" sz="1400" dirty="0" smtClean="0">
              <a:latin typeface="Arial" panose="020B0604020202020204" pitchFamily="34" charset="0"/>
              <a:cs typeface="Arial" panose="020B0604020202020204" pitchFamily="34" charset="0"/>
            </a:endParaRPr>
          </a:p>
          <a:p>
            <a:pPr marL="285750" indent="-285750">
              <a:spcAft>
                <a:spcPts val="400"/>
              </a:spcAft>
              <a:buFont typeface="Arial" panose="020B0604020202020204" pitchFamily="34" charset="0"/>
              <a:buChar char="•"/>
            </a:pPr>
            <a:r>
              <a:rPr lang="de-DE" sz="1400" dirty="0">
                <a:latin typeface="Arial" panose="020B0604020202020204" pitchFamily="34" charset="0"/>
                <a:cs typeface="Arial" panose="020B0604020202020204" pitchFamily="34" charset="0"/>
              </a:rPr>
              <a:t>effizientere Ausbringung von </a:t>
            </a:r>
            <a:r>
              <a:rPr lang="de-DE" sz="1400" dirty="0" smtClean="0">
                <a:latin typeface="Arial" panose="020B0604020202020204" pitchFamily="34" charset="0"/>
                <a:cs typeface="Arial" panose="020B0604020202020204" pitchFamily="34" charset="0"/>
              </a:rPr>
              <a:t>Düngemitteln</a:t>
            </a:r>
          </a:p>
          <a:p>
            <a:pPr marL="285750" indent="-285750">
              <a:spcAft>
                <a:spcPts val="400"/>
              </a:spcAft>
              <a:buFont typeface="Arial" panose="020B0604020202020204" pitchFamily="34" charset="0"/>
              <a:buChar char="•"/>
            </a:pPr>
            <a:r>
              <a:rPr lang="es-ES" sz="1400" dirty="0">
                <a:latin typeface="Arial" panose="020B0604020202020204" pitchFamily="34" charset="0"/>
                <a:cs typeface="Arial" panose="020B0604020202020204" pitchFamily="34" charset="0"/>
              </a:rPr>
              <a:t>weniger Herbizide sind erforderlich </a:t>
            </a:r>
            <a:endParaRPr lang="es-ES" sz="1400" dirty="0" smtClean="0">
              <a:latin typeface="Arial" panose="020B0604020202020204" pitchFamily="34" charset="0"/>
              <a:cs typeface="Arial" panose="020B0604020202020204" pitchFamily="34" charset="0"/>
            </a:endParaRPr>
          </a:p>
          <a:p>
            <a:pPr marL="285750" indent="-285750">
              <a:spcAft>
                <a:spcPts val="400"/>
              </a:spcAft>
              <a:buFont typeface="Arial" panose="020B0604020202020204" pitchFamily="34" charset="0"/>
              <a:buChar char="•"/>
            </a:pPr>
            <a:r>
              <a:rPr lang="es-ES" sz="1400" dirty="0">
                <a:latin typeface="Arial" panose="020B0604020202020204" pitchFamily="34" charset="0"/>
                <a:cs typeface="Arial" panose="020B0604020202020204" pitchFamily="34" charset="0"/>
              </a:rPr>
              <a:t>arbeitet mit niedrigem Druck </a:t>
            </a:r>
          </a:p>
          <a:p>
            <a:pPr>
              <a:spcAft>
                <a:spcPts val="400"/>
              </a:spcAft>
            </a:pPr>
            <a:r>
              <a:rPr lang="es-ES" sz="1400" dirty="0">
                <a:latin typeface="Arial" panose="020B0604020202020204" pitchFamily="34" charset="0"/>
                <a:cs typeface="Arial" panose="020B0604020202020204" pitchFamily="34" charset="0"/>
              </a:rPr>
              <a:t>      (geringere Energiekosten</a:t>
            </a:r>
            <a:r>
              <a:rPr lang="es-ES" sz="14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p:txBody>
      </p:sp>
      <p:sp>
        <p:nvSpPr>
          <p:cNvPr id="9" name="Rectángulo 8"/>
          <p:cNvSpPr/>
          <p:nvPr/>
        </p:nvSpPr>
        <p:spPr>
          <a:xfrm>
            <a:off x="156431" y="1919354"/>
            <a:ext cx="8838060" cy="338554"/>
          </a:xfrm>
          <a:prstGeom prst="rect">
            <a:avLst/>
          </a:prstGeom>
        </p:spPr>
        <p:txBody>
          <a:bodyPr wrap="none">
            <a:spAutoFit/>
          </a:bodyPr>
          <a:lstStyle/>
          <a:p>
            <a:pPr marL="285750" indent="-285750">
              <a:buFont typeface="Wingdings" panose="05000000000000000000" pitchFamily="2" charset="2"/>
              <a:buChar char="Ø"/>
            </a:pPr>
            <a:r>
              <a:rPr lang="es-ES" sz="1600" dirty="0" smtClean="0">
                <a:latin typeface="Arial" panose="020B0604020202020204" pitchFamily="34" charset="0"/>
                <a:cs typeface="Arial" panose="020B0604020202020204" pitchFamily="34" charset="0"/>
              </a:rPr>
              <a:t>Wird verwendet, wenn der Wasserbrauch der Bewässerung </a:t>
            </a:r>
            <a:r>
              <a:rPr lang="es-ES" sz="1600" b="1" dirty="0" smtClean="0">
                <a:latin typeface="Arial" panose="020B0604020202020204" pitchFamily="34" charset="0"/>
                <a:cs typeface="Arial" panose="020B0604020202020204" pitchFamily="34" charset="0"/>
              </a:rPr>
              <a:t>2.500 m3/ha/Jahr </a:t>
            </a:r>
            <a:r>
              <a:rPr lang="es-ES" sz="1600" dirty="0" smtClean="0">
                <a:latin typeface="Arial" panose="020B0604020202020204" pitchFamily="34" charset="0"/>
                <a:cs typeface="Arial" panose="020B0604020202020204" pitchFamily="34" charset="0"/>
              </a:rPr>
              <a:t>überschreitet</a:t>
            </a:r>
            <a:endParaRPr lang="es-ES" sz="1600" b="1" dirty="0">
              <a:latin typeface="Arial" panose="020B0604020202020204" pitchFamily="34" charset="0"/>
              <a:cs typeface="Arial" panose="020B0604020202020204" pitchFamily="34" charset="0"/>
            </a:endParaRPr>
          </a:p>
        </p:txBody>
      </p:sp>
      <p:sp>
        <p:nvSpPr>
          <p:cNvPr id="17" name="Rectángulo 16"/>
          <p:cNvSpPr/>
          <p:nvPr/>
        </p:nvSpPr>
        <p:spPr>
          <a:xfrm>
            <a:off x="256856" y="2489948"/>
            <a:ext cx="3773446" cy="213629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pic>
        <p:nvPicPr>
          <p:cNvPr id="18" name="Imagen 1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174139" y="2304684"/>
            <a:ext cx="1994730" cy="2428432"/>
          </a:xfrm>
          <a:prstGeom prst="rect">
            <a:avLst/>
          </a:prstGeom>
        </p:spPr>
      </p:pic>
      <p:sp>
        <p:nvSpPr>
          <p:cNvPr id="19" name="Rectángulo 18"/>
          <p:cNvSpPr/>
          <p:nvPr/>
        </p:nvSpPr>
        <p:spPr>
          <a:xfrm>
            <a:off x="4593855" y="2333305"/>
            <a:ext cx="1570584" cy="2292935"/>
          </a:xfrm>
          <a:prstGeom prst="rect">
            <a:avLst/>
          </a:prstGeom>
        </p:spPr>
        <p:txBody>
          <a:bodyPr wrap="square">
            <a:spAutoFit/>
          </a:bodyPr>
          <a:lstStyle/>
          <a:p>
            <a:pPr algn="r"/>
            <a:r>
              <a:rPr lang="en-US" sz="1300" dirty="0" err="1" smtClean="0">
                <a:solidFill>
                  <a:schemeClr val="tx1">
                    <a:lumMod val="50000"/>
                  </a:schemeClr>
                </a:solidFill>
                <a:latin typeface="Arial" panose="020B0604020202020204" pitchFamily="34" charset="0"/>
                <a:cs typeface="Arial" panose="020B0604020202020204" pitchFamily="34" charset="0"/>
              </a:rPr>
              <a:t>Schlechtes</a:t>
            </a:r>
            <a:r>
              <a:rPr lang="en-US" sz="1300" dirty="0" smtClean="0">
                <a:solidFill>
                  <a:schemeClr val="tx1">
                    <a:lumMod val="50000"/>
                  </a:schemeClr>
                </a:solidFill>
                <a:latin typeface="Arial" panose="020B0604020202020204" pitchFamily="34" charset="0"/>
                <a:cs typeface="Arial" panose="020B0604020202020204" pitchFamily="34" charset="0"/>
              </a:rPr>
              <a:t> </a:t>
            </a:r>
            <a:r>
              <a:rPr lang="en-US" sz="1300" dirty="0" err="1" smtClean="0">
                <a:solidFill>
                  <a:schemeClr val="tx1">
                    <a:lumMod val="50000"/>
                  </a:schemeClr>
                </a:solidFill>
                <a:latin typeface="Arial" panose="020B0604020202020204" pitchFamily="34" charset="0"/>
                <a:cs typeface="Arial" panose="020B0604020202020204" pitchFamily="34" charset="0"/>
              </a:rPr>
              <a:t>Beispiel</a:t>
            </a:r>
            <a:r>
              <a:rPr lang="en-US" sz="1300" dirty="0" smtClean="0">
                <a:solidFill>
                  <a:schemeClr val="tx1">
                    <a:lumMod val="50000"/>
                  </a:schemeClr>
                </a:solidFill>
                <a:latin typeface="Arial" panose="020B0604020202020204" pitchFamily="34" charset="0"/>
                <a:cs typeface="Arial" panose="020B0604020202020204" pitchFamily="34" charset="0"/>
              </a:rPr>
              <a:t> </a:t>
            </a:r>
            <a:r>
              <a:rPr lang="en-US" sz="1300" dirty="0" err="1" smtClean="0">
                <a:solidFill>
                  <a:schemeClr val="tx1">
                    <a:lumMod val="50000"/>
                  </a:schemeClr>
                </a:solidFill>
                <a:latin typeface="Arial" panose="020B0604020202020204" pitchFamily="34" charset="0"/>
                <a:cs typeface="Arial" panose="020B0604020202020204" pitchFamily="34" charset="0"/>
              </a:rPr>
              <a:t>für</a:t>
            </a:r>
            <a:r>
              <a:rPr lang="en-US" sz="1300" dirty="0" smtClean="0">
                <a:solidFill>
                  <a:schemeClr val="tx1">
                    <a:lumMod val="50000"/>
                  </a:schemeClr>
                </a:solidFill>
                <a:latin typeface="Arial" panose="020B0604020202020204" pitchFamily="34" charset="0"/>
                <a:cs typeface="Arial" panose="020B0604020202020204" pitchFamily="34" charset="0"/>
              </a:rPr>
              <a:t> die </a:t>
            </a:r>
            <a:r>
              <a:rPr lang="en-US" sz="1300" dirty="0" err="1" smtClean="0">
                <a:solidFill>
                  <a:schemeClr val="tx1">
                    <a:lumMod val="50000"/>
                  </a:schemeClr>
                </a:solidFill>
                <a:latin typeface="Arial" panose="020B0604020202020204" pitchFamily="34" charset="0"/>
                <a:cs typeface="Arial" panose="020B0604020202020204" pitchFamily="34" charset="0"/>
              </a:rPr>
              <a:t>Bewässerung</a:t>
            </a:r>
            <a:r>
              <a:rPr lang="en-US" sz="1300" dirty="0" smtClean="0">
                <a:solidFill>
                  <a:schemeClr val="tx1">
                    <a:lumMod val="50000"/>
                  </a:schemeClr>
                </a:solidFill>
                <a:latin typeface="Arial" panose="020B0604020202020204" pitchFamily="34" charset="0"/>
                <a:cs typeface="Arial" panose="020B0604020202020204" pitchFamily="34" charset="0"/>
              </a:rPr>
              <a:t> von </a:t>
            </a:r>
            <a:r>
              <a:rPr lang="en-US" sz="1300" dirty="0" err="1" smtClean="0">
                <a:solidFill>
                  <a:schemeClr val="tx1">
                    <a:lumMod val="50000"/>
                  </a:schemeClr>
                </a:solidFill>
                <a:latin typeface="Arial" panose="020B0604020202020204" pitchFamily="34" charset="0"/>
                <a:cs typeface="Arial" panose="020B0604020202020204" pitchFamily="34" charset="0"/>
              </a:rPr>
              <a:t>Olivenbäumen</a:t>
            </a:r>
            <a:r>
              <a:rPr lang="en-US" sz="1300" dirty="0" smtClean="0">
                <a:solidFill>
                  <a:schemeClr val="tx1">
                    <a:lumMod val="50000"/>
                  </a:schemeClr>
                </a:solidFill>
                <a:latin typeface="Arial" panose="020B0604020202020204" pitchFamily="34" charset="0"/>
                <a:cs typeface="Arial" panose="020B0604020202020204" pitchFamily="34" charset="0"/>
              </a:rPr>
              <a:t>. Die Anlage </a:t>
            </a:r>
            <a:r>
              <a:rPr lang="en-US" sz="1300" dirty="0" err="1" smtClean="0">
                <a:solidFill>
                  <a:schemeClr val="tx1">
                    <a:lumMod val="50000"/>
                  </a:schemeClr>
                </a:solidFill>
                <a:latin typeface="Arial" panose="020B0604020202020204" pitchFamily="34" charset="0"/>
                <a:cs typeface="Arial" panose="020B0604020202020204" pitchFamily="34" charset="0"/>
              </a:rPr>
              <a:t>sollte</a:t>
            </a:r>
            <a:r>
              <a:rPr lang="en-US" sz="1300" dirty="0" smtClean="0">
                <a:solidFill>
                  <a:schemeClr val="tx1">
                    <a:lumMod val="50000"/>
                  </a:schemeClr>
                </a:solidFill>
                <a:latin typeface="Arial" panose="020B0604020202020204" pitchFamily="34" charset="0"/>
                <a:cs typeface="Arial" panose="020B0604020202020204" pitchFamily="34" charset="0"/>
              </a:rPr>
              <a:t> </a:t>
            </a:r>
            <a:r>
              <a:rPr lang="en-US" sz="1300" dirty="0" err="1" smtClean="0">
                <a:solidFill>
                  <a:schemeClr val="tx1">
                    <a:lumMod val="50000"/>
                  </a:schemeClr>
                </a:solidFill>
                <a:latin typeface="Arial" panose="020B0604020202020204" pitchFamily="34" charset="0"/>
                <a:cs typeface="Arial" panose="020B0604020202020204" pitchFamily="34" charset="0"/>
              </a:rPr>
              <a:t>überprüft</a:t>
            </a:r>
            <a:r>
              <a:rPr lang="en-US" sz="1300" dirty="0" smtClean="0">
                <a:solidFill>
                  <a:schemeClr val="tx1">
                    <a:lumMod val="50000"/>
                  </a:schemeClr>
                </a:solidFill>
                <a:latin typeface="Arial" panose="020B0604020202020204" pitchFamily="34" charset="0"/>
                <a:cs typeface="Arial" panose="020B0604020202020204" pitchFamily="34" charset="0"/>
              </a:rPr>
              <a:t> und der </a:t>
            </a:r>
            <a:r>
              <a:rPr lang="en-US" sz="1300" dirty="0" err="1" smtClean="0">
                <a:solidFill>
                  <a:schemeClr val="tx1">
                    <a:lumMod val="50000"/>
                  </a:schemeClr>
                </a:solidFill>
                <a:latin typeface="Arial" panose="020B0604020202020204" pitchFamily="34" charset="0"/>
                <a:cs typeface="Arial" panose="020B0604020202020204" pitchFamily="34" charset="0"/>
              </a:rPr>
              <a:t>Wasserverlust</a:t>
            </a:r>
            <a:r>
              <a:rPr lang="en-US" sz="1300" dirty="0" smtClean="0">
                <a:solidFill>
                  <a:schemeClr val="tx1">
                    <a:lumMod val="50000"/>
                  </a:schemeClr>
                </a:solidFill>
                <a:latin typeface="Arial" panose="020B0604020202020204" pitchFamily="34" charset="0"/>
                <a:cs typeface="Arial" panose="020B0604020202020204" pitchFamily="34" charset="0"/>
              </a:rPr>
              <a:t>, der </a:t>
            </a:r>
            <a:r>
              <a:rPr lang="en-US" sz="1300" dirty="0" err="1" smtClean="0">
                <a:solidFill>
                  <a:schemeClr val="tx1">
                    <a:lumMod val="50000"/>
                  </a:schemeClr>
                </a:solidFill>
                <a:latin typeface="Arial" panose="020B0604020202020204" pitchFamily="34" charset="0"/>
                <a:cs typeface="Arial" panose="020B0604020202020204" pitchFamily="34" charset="0"/>
              </a:rPr>
              <a:t>aufgrund</a:t>
            </a:r>
            <a:r>
              <a:rPr lang="en-US" sz="1300" dirty="0" smtClean="0">
                <a:solidFill>
                  <a:schemeClr val="tx1">
                    <a:lumMod val="50000"/>
                  </a:schemeClr>
                </a:solidFill>
                <a:latin typeface="Arial" panose="020B0604020202020204" pitchFamily="34" charset="0"/>
                <a:cs typeface="Arial" panose="020B0604020202020204" pitchFamily="34" charset="0"/>
              </a:rPr>
              <a:t> der </a:t>
            </a:r>
            <a:r>
              <a:rPr lang="en-US" sz="1300" dirty="0" err="1" smtClean="0">
                <a:solidFill>
                  <a:schemeClr val="tx1">
                    <a:lumMod val="50000"/>
                  </a:schemeClr>
                </a:solidFill>
                <a:latin typeface="Arial" panose="020B0604020202020204" pitchFamily="34" charset="0"/>
                <a:cs typeface="Arial" panose="020B0604020202020204" pitchFamily="34" charset="0"/>
              </a:rPr>
              <a:t>schlechten</a:t>
            </a:r>
            <a:r>
              <a:rPr lang="en-US" sz="1300" dirty="0" smtClean="0">
                <a:solidFill>
                  <a:schemeClr val="tx1">
                    <a:lumMod val="50000"/>
                  </a:schemeClr>
                </a:solidFill>
                <a:latin typeface="Arial" panose="020B0604020202020204" pitchFamily="34" charset="0"/>
                <a:cs typeface="Arial" panose="020B0604020202020204" pitchFamily="34" charset="0"/>
              </a:rPr>
              <a:t> </a:t>
            </a:r>
            <a:r>
              <a:rPr lang="en-US" sz="1300" dirty="0" err="1" smtClean="0">
                <a:solidFill>
                  <a:schemeClr val="tx1">
                    <a:lumMod val="50000"/>
                  </a:schemeClr>
                </a:solidFill>
                <a:latin typeface="Arial" panose="020B0604020202020204" pitchFamily="34" charset="0"/>
                <a:cs typeface="Arial" panose="020B0604020202020204" pitchFamily="34" charset="0"/>
              </a:rPr>
              <a:t>Wartung</a:t>
            </a:r>
            <a:r>
              <a:rPr lang="en-US" sz="1300" dirty="0" smtClean="0">
                <a:solidFill>
                  <a:schemeClr val="tx1">
                    <a:lumMod val="50000"/>
                  </a:schemeClr>
                </a:solidFill>
                <a:latin typeface="Arial" panose="020B0604020202020204" pitchFamily="34" charset="0"/>
                <a:cs typeface="Arial" panose="020B0604020202020204" pitchFamily="34" charset="0"/>
              </a:rPr>
              <a:t> </a:t>
            </a:r>
            <a:r>
              <a:rPr lang="en-US" sz="1300" dirty="0" err="1" smtClean="0">
                <a:solidFill>
                  <a:schemeClr val="tx1">
                    <a:lumMod val="50000"/>
                  </a:schemeClr>
                </a:solidFill>
                <a:latin typeface="Arial" panose="020B0604020202020204" pitchFamily="34" charset="0"/>
                <a:cs typeface="Arial" panose="020B0604020202020204" pitchFamily="34" charset="0"/>
              </a:rPr>
              <a:t>entsteht</a:t>
            </a:r>
            <a:r>
              <a:rPr lang="en-US" sz="1300" dirty="0" smtClean="0">
                <a:solidFill>
                  <a:schemeClr val="tx1">
                    <a:lumMod val="50000"/>
                  </a:schemeClr>
                </a:solidFill>
                <a:latin typeface="Arial" panose="020B0604020202020204" pitchFamily="34" charset="0"/>
                <a:cs typeface="Arial" panose="020B0604020202020204" pitchFamily="34" charset="0"/>
              </a:rPr>
              <a:t>, </a:t>
            </a:r>
            <a:r>
              <a:rPr lang="en-US" sz="1300" dirty="0" err="1" smtClean="0">
                <a:solidFill>
                  <a:schemeClr val="tx1">
                    <a:lumMod val="50000"/>
                  </a:schemeClr>
                </a:solidFill>
                <a:latin typeface="Arial" panose="020B0604020202020204" pitchFamily="34" charset="0"/>
                <a:cs typeface="Arial" panose="020B0604020202020204" pitchFamily="34" charset="0"/>
              </a:rPr>
              <a:t>gemessen</a:t>
            </a:r>
            <a:r>
              <a:rPr lang="en-US" sz="1300" dirty="0" smtClean="0">
                <a:solidFill>
                  <a:schemeClr val="tx1">
                    <a:lumMod val="50000"/>
                  </a:schemeClr>
                </a:solidFill>
                <a:latin typeface="Arial" panose="020B0604020202020204" pitchFamily="34" charset="0"/>
                <a:cs typeface="Arial" panose="020B0604020202020204" pitchFamily="34" charset="0"/>
              </a:rPr>
              <a:t> </a:t>
            </a:r>
            <a:r>
              <a:rPr lang="en-US" sz="1300" dirty="0" err="1" smtClean="0">
                <a:solidFill>
                  <a:schemeClr val="tx1">
                    <a:lumMod val="50000"/>
                  </a:schemeClr>
                </a:solidFill>
                <a:latin typeface="Arial" panose="020B0604020202020204" pitchFamily="34" charset="0"/>
                <a:cs typeface="Arial" panose="020B0604020202020204" pitchFamily="34" charset="0"/>
              </a:rPr>
              <a:t>werden</a:t>
            </a:r>
            <a:endParaRPr lang="en-US" sz="1300" dirty="0" smtClean="0">
              <a:solidFill>
                <a:schemeClr val="tx1">
                  <a:lumMod val="50000"/>
                </a:schemeClr>
              </a:solidFill>
              <a:latin typeface="Arial" panose="020B0604020202020204" pitchFamily="34" charset="0"/>
              <a:cs typeface="Arial" panose="020B0604020202020204" pitchFamily="34" charset="0"/>
            </a:endParaRPr>
          </a:p>
        </p:txBody>
      </p:sp>
      <p:sp>
        <p:nvSpPr>
          <p:cNvPr id="20" name="Rectángulo 19"/>
          <p:cNvSpPr/>
          <p:nvPr/>
        </p:nvSpPr>
        <p:spPr>
          <a:xfrm rot="16200000">
            <a:off x="7172923" y="3320279"/>
            <a:ext cx="2238113" cy="246221"/>
          </a:xfrm>
          <a:prstGeom prst="rect">
            <a:avLst/>
          </a:prstGeom>
        </p:spPr>
        <p:txBody>
          <a:bodyPr wrap="none">
            <a:spAutoFit/>
          </a:bodyPr>
          <a:lstStyle/>
          <a:p>
            <a:pPr lvl="0"/>
            <a:r>
              <a:rPr lang="en-US" sz="1000" dirty="0">
                <a:solidFill>
                  <a:schemeClr val="tx1">
                    <a:lumMod val="50000"/>
                  </a:schemeClr>
                </a:solidFill>
                <a:latin typeface="Arial" panose="020B0604020202020204" pitchFamily="34" charset="0"/>
                <a:cs typeface="Arial" panose="020B0604020202020204" pitchFamily="34" charset="0"/>
              </a:rPr>
              <a:t>© Deyan </a:t>
            </a:r>
            <a:r>
              <a:rPr lang="en-US" sz="1000" dirty="0" err="1">
                <a:solidFill>
                  <a:schemeClr val="tx1">
                    <a:lumMod val="50000"/>
                  </a:schemeClr>
                </a:solidFill>
                <a:latin typeface="Arial" panose="020B0604020202020204" pitchFamily="34" charset="0"/>
                <a:cs typeface="Arial" panose="020B0604020202020204" pitchFamily="34" charset="0"/>
              </a:rPr>
              <a:t>Georgiev</a:t>
            </a:r>
            <a:r>
              <a:rPr lang="en-US" sz="1000" dirty="0">
                <a:solidFill>
                  <a:schemeClr val="tx1">
                    <a:lumMod val="50000"/>
                  </a:schemeClr>
                </a:solidFill>
                <a:latin typeface="Arial" panose="020B0604020202020204" pitchFamily="34" charset="0"/>
                <a:cs typeface="Arial" panose="020B0604020202020204" pitchFamily="34" charset="0"/>
              </a:rPr>
              <a:t>, </a:t>
            </a:r>
            <a:r>
              <a:rPr lang="en-US" sz="1000" dirty="0" err="1">
                <a:solidFill>
                  <a:schemeClr val="tx1">
                    <a:lumMod val="50000"/>
                  </a:schemeClr>
                </a:solidFill>
                <a:latin typeface="Arial" panose="020B0604020202020204" pitchFamily="34" charset="0"/>
                <a:cs typeface="Arial" panose="020B0604020202020204" pitchFamily="34" charset="0"/>
              </a:rPr>
              <a:t>www.fotolia.com</a:t>
            </a:r>
            <a:endParaRPr lang="es-ES" sz="1000" dirty="0">
              <a:solidFill>
                <a:schemeClr val="tx1">
                  <a:lumMod val="50000"/>
                </a:schemeClr>
              </a:solidFill>
              <a:latin typeface="Arial" panose="020B0604020202020204" pitchFamily="34" charset="0"/>
              <a:cs typeface="Arial" panose="020B0604020202020204" pitchFamily="34" charset="0"/>
            </a:endParaRPr>
          </a:p>
        </p:txBody>
      </p:sp>
      <p:sp>
        <p:nvSpPr>
          <p:cNvPr id="22" name="Rectángulo redondeado 16"/>
          <p:cNvSpPr/>
          <p:nvPr/>
        </p:nvSpPr>
        <p:spPr>
          <a:xfrm>
            <a:off x="4930027" y="4858714"/>
            <a:ext cx="3962453" cy="1389718"/>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600" dirty="0">
              <a:latin typeface="Arial" panose="020B0604020202020204" pitchFamily="34" charset="0"/>
              <a:cs typeface="Arial" panose="020B0604020202020204" pitchFamily="34" charset="0"/>
            </a:endParaRPr>
          </a:p>
        </p:txBody>
      </p:sp>
      <p:sp>
        <p:nvSpPr>
          <p:cNvPr id="23" name="Rectángulo redondeado 15"/>
          <p:cNvSpPr/>
          <p:nvPr/>
        </p:nvSpPr>
        <p:spPr>
          <a:xfrm>
            <a:off x="251520" y="4858713"/>
            <a:ext cx="4032448" cy="1389719"/>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4" name="Rectángulo 2"/>
          <p:cNvSpPr/>
          <p:nvPr/>
        </p:nvSpPr>
        <p:spPr>
          <a:xfrm>
            <a:off x="252716" y="4907407"/>
            <a:ext cx="4031252" cy="307777"/>
          </a:xfrm>
          <a:prstGeom prst="rect">
            <a:avLst/>
          </a:prstGeom>
        </p:spPr>
        <p:txBody>
          <a:bodyPr wrap="square">
            <a:spAutoFit/>
          </a:bodyPr>
          <a:lstStyle/>
          <a:p>
            <a:pPr algn="ctr"/>
            <a:r>
              <a:rPr lang="es-ES" sz="1400" b="1" u="sng" dirty="0" err="1">
                <a:solidFill>
                  <a:schemeClr val="tx1">
                    <a:lumMod val="50000"/>
                  </a:schemeClr>
                </a:solidFill>
                <a:latin typeface="Arial" panose="020B0604020202020204" pitchFamily="34" charset="0"/>
                <a:cs typeface="Arial" panose="020B0604020202020204" pitchFamily="34" charset="0"/>
              </a:rPr>
              <a:t>S</a:t>
            </a:r>
            <a:r>
              <a:rPr lang="es-ES" sz="1400" b="1" u="sng" dirty="0" err="1" smtClean="0">
                <a:solidFill>
                  <a:schemeClr val="tx1">
                    <a:lumMod val="50000"/>
                  </a:schemeClr>
                </a:solidFill>
                <a:latin typeface="Arial" panose="020B0604020202020204" pitchFamily="34" charset="0"/>
                <a:cs typeface="Arial" panose="020B0604020202020204" pitchFamily="34" charset="0"/>
              </a:rPr>
              <a:t>ituation</a:t>
            </a:r>
            <a:r>
              <a:rPr lang="es-ES" sz="1400" b="1" u="sng" dirty="0" smtClean="0">
                <a:solidFill>
                  <a:schemeClr val="tx1">
                    <a:lumMod val="50000"/>
                  </a:schemeClr>
                </a:solidFill>
                <a:latin typeface="Arial" panose="020B0604020202020204" pitchFamily="34" charset="0"/>
                <a:cs typeface="Arial" panose="020B0604020202020204" pitchFamily="34" charset="0"/>
              </a:rPr>
              <a:t> in Europa</a:t>
            </a:r>
            <a:endParaRPr lang="es-ES" sz="1400" b="1" u="sng" dirty="0">
              <a:solidFill>
                <a:schemeClr val="tx1">
                  <a:lumMod val="50000"/>
                </a:schemeClr>
              </a:solidFill>
              <a:latin typeface="Arial" panose="020B0604020202020204" pitchFamily="34" charset="0"/>
              <a:cs typeface="Arial" panose="020B0604020202020204" pitchFamily="34" charset="0"/>
            </a:endParaRPr>
          </a:p>
        </p:txBody>
      </p:sp>
      <p:sp>
        <p:nvSpPr>
          <p:cNvPr id="25" name="Rectángulo 5"/>
          <p:cNvSpPr/>
          <p:nvPr/>
        </p:nvSpPr>
        <p:spPr>
          <a:xfrm>
            <a:off x="4712444" y="4865124"/>
            <a:ext cx="4180036" cy="307777"/>
          </a:xfrm>
          <a:prstGeom prst="rect">
            <a:avLst/>
          </a:prstGeom>
        </p:spPr>
        <p:txBody>
          <a:bodyPr wrap="square">
            <a:spAutoFit/>
          </a:bodyPr>
          <a:lstStyle/>
          <a:p>
            <a:pPr algn="ctr"/>
            <a:r>
              <a:rPr lang="en-US" sz="1400" b="1" u="sng" dirty="0" err="1" smtClean="0">
                <a:solidFill>
                  <a:schemeClr val="tx1">
                    <a:lumMod val="50000"/>
                  </a:schemeClr>
                </a:solidFill>
                <a:latin typeface="Arial" panose="020B0604020202020204" pitchFamily="34" charset="0"/>
                <a:cs typeface="Arial" panose="020B0604020202020204" pitchFamily="34" charset="0"/>
              </a:rPr>
              <a:t>Schwierigkeiten</a:t>
            </a:r>
            <a:r>
              <a:rPr lang="en-US" sz="1400" b="1" u="sng" dirty="0" smtClean="0">
                <a:solidFill>
                  <a:schemeClr val="tx1">
                    <a:lumMod val="50000"/>
                  </a:schemeClr>
                </a:solidFill>
                <a:latin typeface="Arial" panose="020B0604020202020204" pitchFamily="34" charset="0"/>
                <a:cs typeface="Arial" panose="020B0604020202020204" pitchFamily="34" charset="0"/>
              </a:rPr>
              <a:t> </a:t>
            </a:r>
            <a:r>
              <a:rPr lang="en-US" sz="1400" b="1" u="sng" dirty="0" err="1" smtClean="0">
                <a:solidFill>
                  <a:schemeClr val="tx1">
                    <a:lumMod val="50000"/>
                  </a:schemeClr>
                </a:solidFill>
                <a:latin typeface="Arial" panose="020B0604020202020204" pitchFamily="34" charset="0"/>
                <a:cs typeface="Arial" panose="020B0604020202020204" pitchFamily="34" charset="0"/>
              </a:rPr>
              <a:t>bei</a:t>
            </a:r>
            <a:r>
              <a:rPr lang="en-US" sz="1400" b="1" u="sng" dirty="0" smtClean="0">
                <a:solidFill>
                  <a:schemeClr val="tx1">
                    <a:lumMod val="50000"/>
                  </a:schemeClr>
                </a:solidFill>
                <a:latin typeface="Arial" panose="020B0604020202020204" pitchFamily="34" charset="0"/>
                <a:cs typeface="Arial" panose="020B0604020202020204" pitchFamily="34" charset="0"/>
              </a:rPr>
              <a:t> der </a:t>
            </a:r>
            <a:r>
              <a:rPr lang="en-US" sz="1400" b="1" u="sng" dirty="0" err="1" smtClean="0">
                <a:solidFill>
                  <a:schemeClr val="tx1">
                    <a:lumMod val="50000"/>
                  </a:schemeClr>
                </a:solidFill>
                <a:latin typeface="Arial" panose="020B0604020202020204" pitchFamily="34" charset="0"/>
                <a:cs typeface="Arial" panose="020B0604020202020204" pitchFamily="34" charset="0"/>
              </a:rPr>
              <a:t>Umsetzung</a:t>
            </a:r>
            <a:endParaRPr lang="es-ES" sz="1400" b="1" u="sng" dirty="0">
              <a:solidFill>
                <a:schemeClr val="tx1">
                  <a:lumMod val="50000"/>
                </a:schemeClr>
              </a:solidFill>
              <a:latin typeface="Arial" panose="020B0604020202020204" pitchFamily="34" charset="0"/>
              <a:cs typeface="Arial" panose="020B0604020202020204" pitchFamily="34" charset="0"/>
            </a:endParaRPr>
          </a:p>
        </p:txBody>
      </p:sp>
      <p:sp>
        <p:nvSpPr>
          <p:cNvPr id="26" name="Rectángulo 7"/>
          <p:cNvSpPr/>
          <p:nvPr/>
        </p:nvSpPr>
        <p:spPr>
          <a:xfrm>
            <a:off x="4932040" y="5229200"/>
            <a:ext cx="3962453" cy="954107"/>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Zusätzliche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Kosten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für</a:t>
            </a:r>
            <a:r>
              <a:rPr lang="en-US" sz="1400" dirty="0" smtClean="0">
                <a:latin typeface="Arial" panose="020B0604020202020204" pitchFamily="34" charset="0"/>
                <a:cs typeface="Arial" panose="020B0604020202020204" pitchFamily="34" charset="0"/>
              </a:rPr>
              <a:t> die </a:t>
            </a:r>
            <a:r>
              <a:rPr lang="en-US" sz="1400" dirty="0" err="1" smtClean="0">
                <a:latin typeface="Arial" panose="020B0604020202020204" pitchFamily="34" charset="0"/>
                <a:cs typeface="Arial" panose="020B0604020202020204" pitchFamily="34" charset="0"/>
              </a:rPr>
              <a:t>Landwirte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z.B</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jährlicher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Kraftstoffverbrauch</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für</a:t>
            </a:r>
            <a:r>
              <a:rPr lang="en-US" sz="1400" dirty="0" smtClean="0">
                <a:latin typeface="Arial" panose="020B0604020202020204" pitchFamily="34" charset="0"/>
                <a:cs typeface="Arial" panose="020B0604020202020204" pitchFamily="34" charset="0"/>
              </a:rPr>
              <a:t> das </a:t>
            </a:r>
            <a:r>
              <a:rPr lang="en-US" sz="1400" dirty="0" err="1" smtClean="0">
                <a:latin typeface="Arial" panose="020B0604020202020204" pitchFamily="34" charset="0"/>
                <a:cs typeface="Arial" panose="020B0604020202020204" pitchFamily="34" charset="0"/>
              </a:rPr>
              <a:t>Pumpen</a:t>
            </a:r>
            <a:r>
              <a:rPr lang="en-US" sz="1400" dirty="0" smtClean="0">
                <a:latin typeface="Arial" panose="020B0604020202020204" pitchFamily="34" charset="0"/>
                <a:cs typeface="Arial" panose="020B0604020202020204" pitchFamily="34" charset="0"/>
              </a:rPr>
              <a:t> und </a:t>
            </a:r>
            <a:r>
              <a:rPr lang="en-US" sz="1400" dirty="0" err="1" smtClean="0">
                <a:latin typeface="Arial" panose="020B0604020202020204" pitchFamily="34" charset="0"/>
                <a:cs typeface="Arial" panose="020B0604020202020204" pitchFamily="34" charset="0"/>
              </a:rPr>
              <a:t>jährliche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Kosten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für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Schläuche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regelmäßige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Überprüfung</a:t>
            </a:r>
            <a:r>
              <a:rPr lang="en-US" sz="1400" dirty="0" smtClean="0">
                <a:latin typeface="Arial" panose="020B0604020202020204" pitchFamily="34" charset="0"/>
                <a:cs typeface="Arial" panose="020B0604020202020204" pitchFamily="34" charset="0"/>
              </a:rPr>
              <a:t> der </a:t>
            </a:r>
            <a:r>
              <a:rPr lang="en-US" sz="1400" dirty="0" err="1" smtClean="0">
                <a:latin typeface="Arial" panose="020B0604020202020204" pitchFamily="34" charset="0"/>
                <a:cs typeface="Arial" panose="020B0604020202020204" pitchFamily="34" charset="0"/>
              </a:rPr>
              <a:t>Emittenten</a:t>
            </a:r>
            <a:r>
              <a:rPr lang="en-US" sz="14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p:txBody>
      </p:sp>
      <p:sp>
        <p:nvSpPr>
          <p:cNvPr id="27" name="Rectángulo 11"/>
          <p:cNvSpPr/>
          <p:nvPr/>
        </p:nvSpPr>
        <p:spPr>
          <a:xfrm>
            <a:off x="256856" y="5231742"/>
            <a:ext cx="3964498" cy="954107"/>
          </a:xfrm>
          <a:prstGeom prst="rect">
            <a:avLst/>
          </a:prstGeom>
        </p:spPr>
        <p:txBody>
          <a:bodyPr wrap="square">
            <a:spAutoFit/>
          </a:bodyPr>
          <a:lstStyle/>
          <a:p>
            <a:pPr algn="ctr"/>
            <a:r>
              <a:rPr lang="en-US" sz="1400" dirty="0" smtClean="0">
                <a:latin typeface="Arial" panose="020B0604020202020204" pitchFamily="34" charset="0"/>
                <a:cs typeface="Arial" panose="020B0604020202020204" pitchFamily="34" charset="0"/>
              </a:rPr>
              <a:t>Auf 33% der </a:t>
            </a:r>
            <a:r>
              <a:rPr lang="en-US" sz="1400" dirty="0" err="1" smtClean="0">
                <a:latin typeface="Arial" panose="020B0604020202020204" pitchFamily="34" charset="0"/>
                <a:cs typeface="Arial" panose="020B0604020202020204" pitchFamily="34" charset="0"/>
              </a:rPr>
              <a:t>bewässerten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Flächen</a:t>
            </a:r>
            <a:r>
              <a:rPr lang="en-US" sz="1400" dirty="0" smtClean="0">
                <a:latin typeface="Arial" panose="020B0604020202020204" pitchFamily="34" charset="0"/>
                <a:cs typeface="Arial" panose="020B0604020202020204" pitchFamily="34" charset="0"/>
              </a:rPr>
              <a:t> der EU-28 </a:t>
            </a:r>
            <a:r>
              <a:rPr lang="en-US" sz="1400" dirty="0" err="1" smtClean="0">
                <a:latin typeface="Arial" panose="020B0604020202020204" pitchFamily="34" charset="0"/>
                <a:cs typeface="Arial" panose="020B0604020202020204" pitchFamily="34" charset="0"/>
              </a:rPr>
              <a:t>wurde</a:t>
            </a:r>
            <a:r>
              <a:rPr lang="en-US" sz="1400" dirty="0" smtClean="0">
                <a:latin typeface="Arial" panose="020B0604020202020204" pitchFamily="34" charset="0"/>
                <a:cs typeface="Arial" panose="020B0604020202020204" pitchFamily="34" charset="0"/>
              </a:rPr>
              <a:t> 2010 </a:t>
            </a:r>
            <a:r>
              <a:rPr lang="en-US" sz="1400" dirty="0" err="1" smtClean="0">
                <a:latin typeface="Arial" panose="020B0604020202020204" pitchFamily="34" charset="0"/>
                <a:cs typeface="Arial" panose="020B0604020202020204" pitchFamily="34" charset="0"/>
              </a:rPr>
              <a:t>Tröpfchenbewässerung</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verwendet</a:t>
            </a:r>
            <a:r>
              <a:rPr lang="en-US" sz="1400" dirty="0" smtClean="0">
                <a:latin typeface="Arial" panose="020B0604020202020204" pitchFamily="34" charset="0"/>
                <a:cs typeface="Arial" panose="020B0604020202020204" pitchFamily="34" charset="0"/>
              </a:rPr>
              <a:t>. In </a:t>
            </a:r>
            <a:r>
              <a:rPr lang="en-US" sz="1400" dirty="0" err="1" smtClean="0">
                <a:latin typeface="Arial" panose="020B0604020202020204" pitchFamily="34" charset="0"/>
                <a:cs typeface="Arial" panose="020B0604020202020204" pitchFamily="34" charset="0"/>
              </a:rPr>
              <a:t>einigen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Mittelmeerländern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waren</a:t>
            </a:r>
            <a:r>
              <a:rPr lang="en-US" sz="1400" dirty="0" smtClean="0">
                <a:latin typeface="Arial" panose="020B0604020202020204" pitchFamily="34" charset="0"/>
                <a:cs typeface="Arial" panose="020B0604020202020204" pitchFamily="34" charset="0"/>
              </a:rPr>
              <a:t> dies </a:t>
            </a:r>
            <a:r>
              <a:rPr lang="en-US" sz="1400" dirty="0" err="1" smtClean="0">
                <a:latin typeface="Arial" panose="020B0604020202020204" pitchFamily="34" charset="0"/>
                <a:cs typeface="Arial" panose="020B0604020202020204" pitchFamily="34" charset="0"/>
              </a:rPr>
              <a:t>sogar</a:t>
            </a:r>
            <a:r>
              <a:rPr lang="en-US" sz="1400" dirty="0" smtClean="0">
                <a:latin typeface="Arial" panose="020B0604020202020204" pitchFamily="34" charset="0"/>
                <a:cs typeface="Arial" panose="020B0604020202020204" pitchFamily="34" charset="0"/>
              </a:rPr>
              <a:t> 50% (</a:t>
            </a:r>
            <a:r>
              <a:rPr lang="en-US" sz="1400" dirty="0" err="1" smtClean="0">
                <a:latin typeface="Arial" panose="020B0604020202020204" pitchFamily="34" charset="0"/>
                <a:cs typeface="Arial" panose="020B0604020202020204" pitchFamily="34" charset="0"/>
              </a:rPr>
              <a:t>Spanien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oder</a:t>
            </a:r>
            <a:r>
              <a:rPr lang="en-US" sz="1400" dirty="0" smtClean="0">
                <a:latin typeface="Arial" panose="020B0604020202020204" pitchFamily="34" charset="0"/>
                <a:cs typeface="Arial" panose="020B0604020202020204" pitchFamily="34" charset="0"/>
              </a:rPr>
              <a:t> 75% in </a:t>
            </a:r>
            <a:r>
              <a:rPr lang="en-US" sz="1400" dirty="0" err="1" smtClean="0">
                <a:latin typeface="Arial" panose="020B0604020202020204" pitchFamily="34" charset="0"/>
                <a:cs typeface="Arial" panose="020B0604020202020204" pitchFamily="34" charset="0"/>
              </a:rPr>
              <a:t>Zypern</a:t>
            </a:r>
            <a:endParaRPr lang="es-ES" sz="1400" dirty="0">
              <a:latin typeface="Arial" panose="020B0604020202020204" pitchFamily="34" charset="0"/>
              <a:cs typeface="Arial" panose="020B0604020202020204" pitchFamily="34" charset="0"/>
            </a:endParaRPr>
          </a:p>
        </p:txBody>
      </p:sp>
      <p:sp>
        <p:nvSpPr>
          <p:cNvPr id="21" name="Titel 3"/>
          <p:cNvSpPr txBox="1">
            <a:spLocks/>
          </p:cNvSpPr>
          <p:nvPr/>
        </p:nvSpPr>
        <p:spPr>
          <a:xfrm>
            <a:off x="446856" y="111770"/>
            <a:ext cx="6501408" cy="724942"/>
          </a:xfrm>
          <a:prstGeom prst="rect">
            <a:avLst/>
          </a:prstGeom>
          <a:solidFill>
            <a:srgbClr val="FFFFFF"/>
          </a:solidFill>
        </p:spPr>
        <p:txBody>
          <a:bodyPr vert="horz" lIns="91440" tIns="45720" rIns="91440" bIns="45720" rtlCol="0" anchor="ctr">
            <a:normAutofit fontScale="9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smtClean="0"/>
              <a:t>Elemente der Sehr Guten Fachlichen Praxis </a:t>
            </a:r>
            <a:endParaRPr lang="de-DE" sz="2600" dirty="0"/>
          </a:p>
        </p:txBody>
      </p:sp>
    </p:spTree>
    <p:extLst>
      <p:ext uri="{BB962C8B-B14F-4D97-AF65-F5344CB8AC3E}">
        <p14:creationId xmlns:p14="http://schemas.microsoft.com/office/powerpoint/2010/main" val="10936051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46856" y="111770"/>
            <a:ext cx="6501408" cy="724942"/>
          </a:xfrm>
          <a:solidFill>
            <a:srgbClr val="FFFFFF"/>
          </a:solidFill>
        </p:spPr>
        <p:txBody>
          <a:bodyPr>
            <a:normAutofit fontScale="90000"/>
          </a:bodyPr>
          <a:lstStyle/>
          <a:p>
            <a:r>
              <a:rPr lang="de-DE" sz="2600" dirty="0"/>
              <a:t>Elemente der Sehr </a:t>
            </a:r>
            <a:r>
              <a:rPr lang="de-DE" sz="2600" dirty="0" smtClean="0"/>
              <a:t>Guten Fachlichen </a:t>
            </a:r>
            <a:r>
              <a:rPr lang="de-DE" sz="2600" dirty="0"/>
              <a:t>Praxis </a:t>
            </a:r>
          </a:p>
        </p:txBody>
      </p:sp>
      <p:sp>
        <p:nvSpPr>
          <p:cNvPr id="5" name="Inhaltsplatzhalter 4"/>
          <p:cNvSpPr>
            <a:spLocks noGrp="1"/>
          </p:cNvSpPr>
          <p:nvPr>
            <p:ph idx="1"/>
          </p:nvPr>
        </p:nvSpPr>
        <p:spPr>
          <a:xfrm>
            <a:off x="467544" y="1268760"/>
            <a:ext cx="7488832" cy="648072"/>
          </a:xfrm>
        </p:spPr>
        <p:txBody>
          <a:bodyPr>
            <a:normAutofit fontScale="92500" lnSpcReduction="10000"/>
          </a:bodyPr>
          <a:lstStyle/>
          <a:p>
            <a:pPr marL="0" indent="0">
              <a:buNone/>
            </a:pPr>
            <a:r>
              <a:rPr lang="de-DE" sz="2000" b="1" dirty="0" smtClean="0"/>
              <a:t>2. </a:t>
            </a:r>
            <a:r>
              <a:rPr lang="en-US" sz="2000" b="1" dirty="0" err="1"/>
              <a:t>Bewässerungssysteme</a:t>
            </a:r>
            <a:r>
              <a:rPr lang="en-US" sz="2000" b="1" dirty="0"/>
              <a:t> </a:t>
            </a:r>
            <a:r>
              <a:rPr lang="en-US" sz="2000" b="1" dirty="0" err="1"/>
              <a:t>mit</a:t>
            </a:r>
            <a:r>
              <a:rPr lang="en-US" sz="2000" b="1" dirty="0"/>
              <a:t> </a:t>
            </a:r>
            <a:r>
              <a:rPr lang="en-US" sz="2000" b="1" dirty="0" err="1"/>
              <a:t>maximaler</a:t>
            </a:r>
            <a:r>
              <a:rPr lang="en-US" sz="2000" b="1" dirty="0"/>
              <a:t> </a:t>
            </a:r>
            <a:r>
              <a:rPr lang="en-US" sz="2000" b="1" dirty="0" err="1"/>
              <a:t>Effizienz</a:t>
            </a:r>
            <a:r>
              <a:rPr lang="en-US" sz="2200" b="1" dirty="0" smtClean="0"/>
              <a:t>: </a:t>
            </a:r>
            <a:r>
              <a:rPr lang="en-US" sz="2200" b="1" dirty="0" err="1"/>
              <a:t>Unterirdische</a:t>
            </a:r>
            <a:r>
              <a:rPr lang="en-US" sz="2200" b="1" dirty="0"/>
              <a:t> und </a:t>
            </a:r>
            <a:r>
              <a:rPr lang="en-US" sz="2200" b="1" dirty="0" err="1"/>
              <a:t>teilverlegte</a:t>
            </a:r>
            <a:r>
              <a:rPr lang="en-US" sz="2200" b="1" dirty="0"/>
              <a:t> </a:t>
            </a:r>
            <a:r>
              <a:rPr lang="en-US" sz="2200" b="1" dirty="0" err="1"/>
              <a:t>Tropfbewässerung</a:t>
            </a:r>
            <a:endParaRPr lang="en-US" sz="22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7</a:t>
            </a:fld>
            <a:endParaRPr lang="de-DE" dirty="0"/>
          </a:p>
        </p:txBody>
      </p:sp>
      <p:sp>
        <p:nvSpPr>
          <p:cNvPr id="6" name="Rectángulo redondeado 5"/>
          <p:cNvSpPr/>
          <p:nvPr/>
        </p:nvSpPr>
        <p:spPr>
          <a:xfrm>
            <a:off x="4745636" y="4730945"/>
            <a:ext cx="4094321" cy="1471168"/>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8" name="Rectángulo redondeado 7"/>
          <p:cNvSpPr/>
          <p:nvPr/>
        </p:nvSpPr>
        <p:spPr>
          <a:xfrm>
            <a:off x="235177" y="4730946"/>
            <a:ext cx="4154191" cy="1477578"/>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10" name="Rectángulo 9"/>
          <p:cNvSpPr/>
          <p:nvPr/>
        </p:nvSpPr>
        <p:spPr>
          <a:xfrm>
            <a:off x="1266970" y="4702101"/>
            <a:ext cx="2069797" cy="338554"/>
          </a:xfrm>
          <a:prstGeom prst="rect">
            <a:avLst/>
          </a:prstGeom>
        </p:spPr>
        <p:txBody>
          <a:bodyPr wrap="none">
            <a:spAutoFit/>
          </a:bodyPr>
          <a:lstStyle/>
          <a:p>
            <a:pPr algn="ctr"/>
            <a:r>
              <a:rPr lang="es-ES" sz="1600" b="1" u="sng" dirty="0" err="1" smtClean="0">
                <a:solidFill>
                  <a:schemeClr val="tx1">
                    <a:lumMod val="50000"/>
                  </a:schemeClr>
                </a:solidFill>
                <a:latin typeface="Arial" panose="020B0604020202020204" pitchFamily="34" charset="0"/>
                <a:cs typeface="Arial" panose="020B0604020202020204" pitchFamily="34" charset="0"/>
              </a:rPr>
              <a:t>Situation</a:t>
            </a:r>
            <a:r>
              <a:rPr lang="es-ES" sz="1600" b="1" u="sng" dirty="0" smtClean="0">
                <a:solidFill>
                  <a:schemeClr val="tx1">
                    <a:lumMod val="50000"/>
                  </a:schemeClr>
                </a:solidFill>
                <a:latin typeface="Arial" panose="020B0604020202020204" pitchFamily="34" charset="0"/>
                <a:cs typeface="Arial" panose="020B0604020202020204" pitchFamily="34" charset="0"/>
              </a:rPr>
              <a:t> in </a:t>
            </a:r>
            <a:r>
              <a:rPr lang="es-ES" sz="1600" b="1" u="sng" dirty="0">
                <a:solidFill>
                  <a:schemeClr val="tx1">
                    <a:lumMod val="50000"/>
                  </a:schemeClr>
                </a:solidFill>
                <a:latin typeface="Arial" panose="020B0604020202020204" pitchFamily="34" charset="0"/>
                <a:cs typeface="Arial" panose="020B0604020202020204" pitchFamily="34" charset="0"/>
              </a:rPr>
              <a:t>Europa</a:t>
            </a:r>
          </a:p>
        </p:txBody>
      </p:sp>
      <p:sp>
        <p:nvSpPr>
          <p:cNvPr id="11" name="Rectángulo 10"/>
          <p:cNvSpPr/>
          <p:nvPr/>
        </p:nvSpPr>
        <p:spPr>
          <a:xfrm>
            <a:off x="5076056" y="4725144"/>
            <a:ext cx="3639438" cy="338554"/>
          </a:xfrm>
          <a:prstGeom prst="rect">
            <a:avLst/>
          </a:prstGeom>
        </p:spPr>
        <p:txBody>
          <a:bodyPr wrap="none">
            <a:spAutoFit/>
          </a:bodyPr>
          <a:lstStyle/>
          <a:p>
            <a:r>
              <a:rPr lang="en-US" sz="1600" b="1" u="sng" dirty="0" err="1" smtClean="0">
                <a:solidFill>
                  <a:schemeClr val="tx1">
                    <a:lumMod val="50000"/>
                  </a:schemeClr>
                </a:solidFill>
                <a:latin typeface="Arial" panose="020B0604020202020204" pitchFamily="34" charset="0"/>
                <a:cs typeface="Arial" panose="020B0604020202020204" pitchFamily="34" charset="0"/>
              </a:rPr>
              <a:t>Schwierigkeiten</a:t>
            </a:r>
            <a:r>
              <a:rPr lang="en-US" sz="1600" b="1" u="sng" dirty="0" smtClean="0">
                <a:solidFill>
                  <a:schemeClr val="tx1">
                    <a:lumMod val="50000"/>
                  </a:schemeClr>
                </a:solidFill>
                <a:latin typeface="Arial" panose="020B0604020202020204" pitchFamily="34" charset="0"/>
                <a:cs typeface="Arial" panose="020B0604020202020204" pitchFamily="34" charset="0"/>
              </a:rPr>
              <a:t> </a:t>
            </a:r>
            <a:r>
              <a:rPr lang="en-US" sz="1600" b="1" u="sng" dirty="0" err="1" smtClean="0">
                <a:solidFill>
                  <a:schemeClr val="tx1">
                    <a:lumMod val="50000"/>
                  </a:schemeClr>
                </a:solidFill>
                <a:latin typeface="Arial" panose="020B0604020202020204" pitchFamily="34" charset="0"/>
                <a:cs typeface="Arial" panose="020B0604020202020204" pitchFamily="34" charset="0"/>
              </a:rPr>
              <a:t>bei</a:t>
            </a:r>
            <a:r>
              <a:rPr lang="en-US" sz="1600" b="1" u="sng" dirty="0" smtClean="0">
                <a:solidFill>
                  <a:schemeClr val="tx1">
                    <a:lumMod val="50000"/>
                  </a:schemeClr>
                </a:solidFill>
                <a:latin typeface="Arial" panose="020B0604020202020204" pitchFamily="34" charset="0"/>
                <a:cs typeface="Arial" panose="020B0604020202020204" pitchFamily="34" charset="0"/>
              </a:rPr>
              <a:t> der </a:t>
            </a:r>
            <a:r>
              <a:rPr lang="en-US" sz="1600" b="1" u="sng" dirty="0" err="1" smtClean="0">
                <a:solidFill>
                  <a:schemeClr val="tx1">
                    <a:lumMod val="50000"/>
                  </a:schemeClr>
                </a:solidFill>
                <a:latin typeface="Arial" panose="020B0604020202020204" pitchFamily="34" charset="0"/>
                <a:cs typeface="Arial" panose="020B0604020202020204" pitchFamily="34" charset="0"/>
              </a:rPr>
              <a:t>Umsetzung</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12" name="Rectángulo 11"/>
          <p:cNvSpPr/>
          <p:nvPr/>
        </p:nvSpPr>
        <p:spPr>
          <a:xfrm>
            <a:off x="4730123" y="5047112"/>
            <a:ext cx="4241015" cy="1169551"/>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Unterirdische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Verlegung</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zusätzliche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Kosten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bei</a:t>
            </a:r>
            <a:r>
              <a:rPr lang="en-US" sz="1400" dirty="0" smtClean="0">
                <a:latin typeface="Arial" panose="020B0604020202020204" pitchFamily="34" charset="0"/>
                <a:cs typeface="Arial" panose="020B0604020202020204" pitchFamily="34" charset="0"/>
              </a:rPr>
              <a:t> Installation; </a:t>
            </a:r>
            <a:r>
              <a:rPr lang="en-US" sz="1400" dirty="0" err="1" smtClean="0">
                <a:latin typeface="Arial" panose="020B0604020202020204" pitchFamily="34" charset="0"/>
                <a:cs typeface="Arial" panose="020B0604020202020204" pitchFamily="34" charset="0"/>
              </a:rPr>
              <a:t>Risiko</a:t>
            </a:r>
            <a:r>
              <a:rPr lang="en-US" sz="1400" dirty="0" smtClean="0">
                <a:latin typeface="Arial" panose="020B0604020202020204" pitchFamily="34" charset="0"/>
                <a:cs typeface="Arial" panose="020B0604020202020204" pitchFamily="34" charset="0"/>
              </a:rPr>
              <a:t> der </a:t>
            </a:r>
            <a:r>
              <a:rPr lang="en-US" sz="1400" dirty="0" err="1" smtClean="0">
                <a:latin typeface="Arial" panose="020B0604020202020204" pitchFamily="34" charset="0"/>
                <a:cs typeface="Arial" panose="020B0604020202020204" pitchFamily="34" charset="0"/>
              </a:rPr>
              <a:t>Blockierung</a:t>
            </a:r>
            <a:r>
              <a:rPr lang="en-US" sz="1400" dirty="0" smtClean="0">
                <a:latin typeface="Arial" panose="020B0604020202020204" pitchFamily="34" charset="0"/>
                <a:cs typeface="Arial" panose="020B0604020202020204" pitchFamily="34" charset="0"/>
              </a:rPr>
              <a:t>/</a:t>
            </a:r>
            <a:r>
              <a:rPr lang="en-US" sz="1400" dirty="0" err="1" smtClean="0">
                <a:latin typeface="Arial" panose="020B0604020202020204" pitchFamily="34" charset="0"/>
                <a:cs typeface="Arial" panose="020B0604020202020204" pitchFamily="34" charset="0"/>
              </a:rPr>
              <a:t>Beschädigung</a:t>
            </a:r>
            <a:r>
              <a:rPr lang="en-US" sz="1400" dirty="0" smtClean="0">
                <a:latin typeface="Arial" panose="020B0604020202020204" pitchFamily="34" charset="0"/>
                <a:cs typeface="Arial" panose="020B0604020202020204" pitchFamily="34" charset="0"/>
              </a:rPr>
              <a:t>; </a:t>
            </a:r>
          </a:p>
          <a:p>
            <a:pPr algn="ctr"/>
            <a:r>
              <a:rPr lang="en-US" sz="1400" dirty="0" err="1" smtClean="0">
                <a:latin typeface="Arial" panose="020B0604020202020204" pitchFamily="34" charset="0"/>
                <a:cs typeface="Arial" panose="020B0604020202020204" pitchFamily="34" charset="0"/>
              </a:rPr>
              <a:t>Erschwerter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Zugang</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bei</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Reparatur</a:t>
            </a:r>
            <a:r>
              <a:rPr lang="en-US" sz="1400" dirty="0" smtClean="0">
                <a:latin typeface="Arial" panose="020B0604020202020204" pitchFamily="34" charset="0"/>
                <a:cs typeface="Arial" panose="020B0604020202020204" pitchFamily="34" charset="0"/>
              </a:rPr>
              <a:t>;</a:t>
            </a:r>
          </a:p>
          <a:p>
            <a:pPr algn="ctr"/>
            <a:r>
              <a:rPr lang="en-US" sz="1400" dirty="0" err="1" smtClean="0">
                <a:latin typeface="Arial" panose="020B0604020202020204" pitchFamily="34" charset="0"/>
                <a:cs typeface="Arial" panose="020B0604020202020204" pitchFamily="34" charset="0"/>
              </a:rPr>
              <a:t>halbverdecktes</a:t>
            </a:r>
            <a:r>
              <a:rPr lang="en-US" sz="1400" dirty="0" smtClean="0">
                <a:latin typeface="Arial" panose="020B0604020202020204" pitchFamily="34" charset="0"/>
                <a:cs typeface="Arial" panose="020B0604020202020204" pitchFamily="34" charset="0"/>
              </a:rPr>
              <a:t> System (5cm): </a:t>
            </a:r>
            <a:r>
              <a:rPr lang="en-US" sz="1400" dirty="0" err="1" smtClean="0">
                <a:latin typeface="Arial" panose="020B0604020202020204" pitchFamily="34" charset="0"/>
                <a:cs typeface="Arial" panose="020B0604020202020204" pitchFamily="34" charset="0"/>
              </a:rPr>
              <a:t>geringeres</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Risiko</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alle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Vorteile</a:t>
            </a:r>
            <a:r>
              <a:rPr lang="en-US" sz="14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p:txBody>
      </p:sp>
      <p:sp>
        <p:nvSpPr>
          <p:cNvPr id="2" name="Rectángulo 1"/>
          <p:cNvSpPr/>
          <p:nvPr/>
        </p:nvSpPr>
        <p:spPr>
          <a:xfrm>
            <a:off x="235178" y="1839194"/>
            <a:ext cx="5776982" cy="646331"/>
          </a:xfrm>
          <a:prstGeom prst="rect">
            <a:avLst/>
          </a:prstGeom>
        </p:spPr>
        <p:txBody>
          <a:bodyPr wrap="square">
            <a:spAutoFit/>
          </a:bodyPr>
          <a:lstStyle/>
          <a:p>
            <a:r>
              <a:rPr lang="en-US" dirty="0" smtClean="0">
                <a:latin typeface="Arial" panose="020B0604020202020204" pitchFamily="34" charset="0"/>
                <a:cs typeface="Arial" panose="020B0604020202020204" pitchFamily="34" charset="0"/>
              </a:rPr>
              <a:t>Das </a:t>
            </a:r>
            <a:r>
              <a:rPr lang="en-US" dirty="0" err="1" smtClean="0">
                <a:latin typeface="Arial" panose="020B0604020202020204" pitchFamily="34" charset="0"/>
                <a:cs typeface="Arial" panose="020B0604020202020204" pitchFamily="34" charset="0"/>
              </a:rPr>
              <a:t>Schlauchsystem</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ist</a:t>
            </a:r>
            <a:r>
              <a:rPr lang="en-US" dirty="0" smtClean="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vergraben</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mind. </a:t>
            </a:r>
            <a:r>
              <a:rPr lang="en-US" dirty="0">
                <a:latin typeface="Arial" panose="020B0604020202020204" pitchFamily="34" charset="0"/>
                <a:cs typeface="Arial" panose="020B0604020202020204" pitchFamily="34" charset="0"/>
              </a:rPr>
              <a:t>15 cm) </a:t>
            </a:r>
            <a:r>
              <a:rPr lang="en-US" dirty="0" err="1" smtClean="0">
                <a:latin typeface="Arial" panose="020B0604020202020204" pitchFamily="34" charset="0"/>
                <a:cs typeface="Arial" panose="020B0604020202020204" pitchFamily="34" charset="0"/>
              </a:rPr>
              <a:t>oder</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halbverdeckt</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etwa</a:t>
            </a:r>
            <a:r>
              <a:rPr lang="en-US" dirty="0" smtClean="0">
                <a:latin typeface="Arial" panose="020B0604020202020204" pitchFamily="34" charset="0"/>
                <a:cs typeface="Arial" panose="020B0604020202020204" pitchFamily="34" charset="0"/>
              </a:rPr>
              <a:t> 5 </a:t>
            </a:r>
            <a:r>
              <a:rPr lang="en-US" dirty="0">
                <a:latin typeface="Arial" panose="020B0604020202020204" pitchFamily="34" charset="0"/>
                <a:cs typeface="Arial" panose="020B0604020202020204" pitchFamily="34" charset="0"/>
              </a:rPr>
              <a:t>cm)</a:t>
            </a:r>
            <a:endParaRPr lang="es-ES" dirty="0">
              <a:latin typeface="Arial" panose="020B0604020202020204" pitchFamily="34" charset="0"/>
              <a:cs typeface="Arial" panose="020B0604020202020204" pitchFamily="34" charset="0"/>
            </a:endParaRPr>
          </a:p>
        </p:txBody>
      </p:sp>
      <p:sp>
        <p:nvSpPr>
          <p:cNvPr id="3" name="Rectángulo 2"/>
          <p:cNvSpPr/>
          <p:nvPr/>
        </p:nvSpPr>
        <p:spPr>
          <a:xfrm>
            <a:off x="446856" y="2977922"/>
            <a:ext cx="4998018" cy="1415772"/>
          </a:xfrm>
          <a:prstGeom prst="rect">
            <a:avLst/>
          </a:prstGeom>
        </p:spPr>
        <p:txBody>
          <a:bodyPr wrap="square">
            <a:spAutoFit/>
          </a:bodyPr>
          <a:lstStyle/>
          <a:p>
            <a:r>
              <a:rPr lang="en-US" sz="16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optimierter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Wasserverbrauch</a:t>
            </a:r>
            <a:r>
              <a:rPr lang="en-US" sz="14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1400" dirty="0" err="1" smtClean="0">
                <a:latin typeface="Arial" panose="020B0604020202020204" pitchFamily="34" charset="0"/>
                <a:cs typeface="Arial" panose="020B0604020202020204" pitchFamily="34" charset="0"/>
              </a:rPr>
              <a:t>Abgabe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näher</a:t>
            </a:r>
            <a:r>
              <a:rPr lang="en-US" sz="1400" dirty="0" smtClean="0">
                <a:latin typeface="Arial" panose="020B0604020202020204" pitchFamily="34" charset="0"/>
                <a:cs typeface="Arial" panose="020B0604020202020204" pitchFamily="34" charset="0"/>
              </a:rPr>
              <a:t> am </a:t>
            </a:r>
            <a:r>
              <a:rPr lang="en-US" sz="1400" dirty="0" err="1" smtClean="0">
                <a:latin typeface="Arial" panose="020B0604020202020204" pitchFamily="34" charset="0"/>
                <a:cs typeface="Arial" panose="020B0604020202020204" pitchFamily="34" charset="0"/>
              </a:rPr>
              <a:t>Wurzelsystem</a:t>
            </a:r>
            <a:endParaRPr lang="en-US" sz="1400" dirty="0" smtClean="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1400" dirty="0" err="1" smtClean="0">
                <a:latin typeface="Arial" panose="020B0604020202020204" pitchFamily="34" charset="0"/>
                <a:cs typeface="Arial" panose="020B0604020202020204" pitchFamily="34" charset="0"/>
              </a:rPr>
              <a:t>reduzierte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Verdunstung</a:t>
            </a:r>
            <a:r>
              <a:rPr lang="en-US" sz="1400" dirty="0" smtClean="0">
                <a:latin typeface="Arial" panose="020B0604020202020204" pitchFamily="34" charset="0"/>
                <a:cs typeface="Arial" panose="020B0604020202020204" pitchFamily="34" charset="0"/>
              </a:rPr>
              <a:t>, und </a:t>
            </a:r>
            <a:r>
              <a:rPr lang="en-US" sz="1400" dirty="0" err="1" smtClean="0">
                <a:latin typeface="Arial" panose="020B0604020202020204" pitchFamily="34" charset="0"/>
                <a:cs typeface="Arial" panose="020B0604020202020204" pitchFamily="34" charset="0"/>
              </a:rPr>
              <a:t>als</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Ergebnis</a:t>
            </a:r>
            <a:endParaRPr lang="en-US" sz="1400" dirty="0" smtClean="0">
              <a:latin typeface="Arial" panose="020B0604020202020204" pitchFamily="34" charset="0"/>
              <a:cs typeface="Arial" panose="020B0604020202020204" pitchFamily="34" charset="0"/>
            </a:endParaRPr>
          </a:p>
          <a:p>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Risikominderung</a:t>
            </a:r>
            <a:r>
              <a:rPr lang="es-ES" sz="1400" dirty="0" smtClean="0">
                <a:latin typeface="Arial" panose="020B0604020202020204" pitchFamily="34" charset="0"/>
                <a:cs typeface="Arial" panose="020B0604020202020204" pitchFamily="34" charset="0"/>
              </a:rPr>
              <a:t> von </a:t>
            </a:r>
            <a:r>
              <a:rPr lang="es-ES" sz="1400" dirty="0" err="1" smtClean="0">
                <a:latin typeface="Arial" panose="020B0604020202020204" pitchFamily="34" charset="0"/>
                <a:cs typeface="Arial" panose="020B0604020202020204" pitchFamily="34" charset="0"/>
              </a:rPr>
              <a:t>Tierverbiss</a:t>
            </a:r>
            <a:r>
              <a:rPr lang="es-ES" sz="1400" dirty="0">
                <a:latin typeface="Arial" panose="020B0604020202020204" pitchFamily="34" charset="0"/>
                <a:cs typeface="Arial" panose="020B0604020202020204" pitchFamily="34" charset="0"/>
              </a:rPr>
              <a:t> </a:t>
            </a:r>
            <a:r>
              <a:rPr lang="es-ES" sz="1400" dirty="0" smtClean="0">
                <a:latin typeface="Arial" panose="020B0604020202020204" pitchFamily="34" charset="0"/>
                <a:cs typeface="Arial" panose="020B0604020202020204" pitchFamily="34" charset="0"/>
              </a:rPr>
              <a:t>am </a:t>
            </a:r>
            <a:r>
              <a:rPr lang="es-ES" sz="1400" dirty="0" err="1" smtClean="0">
                <a:latin typeface="Arial" panose="020B0604020202020204" pitchFamily="34" charset="0"/>
                <a:cs typeface="Arial" panose="020B0604020202020204" pitchFamily="34" charset="0"/>
              </a:rPr>
              <a:t>Schlauchsystem</a:t>
            </a:r>
            <a:r>
              <a:rPr lang="es-ES" sz="1400" dirty="0" smtClean="0">
                <a:latin typeface="Arial" panose="020B0604020202020204" pitchFamily="34" charset="0"/>
                <a:cs typeface="Arial" panose="020B0604020202020204" pitchFamily="34" charset="0"/>
              </a:rPr>
              <a:t> </a:t>
            </a:r>
          </a:p>
          <a:p>
            <a:r>
              <a:rPr lang="es-ES" sz="1400" dirty="0">
                <a:latin typeface="Arial" panose="020B0604020202020204" pitchFamily="34" charset="0"/>
                <a:cs typeface="Arial" panose="020B0604020202020204" pitchFamily="34" charset="0"/>
              </a:rPr>
              <a:t>- </a:t>
            </a:r>
            <a:r>
              <a:rPr lang="es-ES" sz="1400" dirty="0" err="1">
                <a:latin typeface="Arial" panose="020B0604020202020204" pitchFamily="34" charset="0"/>
                <a:cs typeface="Arial" panose="020B0604020202020204" pitchFamily="34" charset="0"/>
              </a:rPr>
              <a:t>Risikominderung</a:t>
            </a:r>
            <a:r>
              <a:rPr lang="es-ES" sz="1400" dirty="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gegenüber</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Winderosion</a:t>
            </a:r>
            <a:endParaRPr lang="es-ES" sz="1400" dirty="0" smtClean="0">
              <a:latin typeface="Arial" panose="020B0604020202020204" pitchFamily="34" charset="0"/>
              <a:cs typeface="Arial" panose="020B0604020202020204" pitchFamily="34" charset="0"/>
            </a:endParaRPr>
          </a:p>
          <a:p>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Geringere</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Anfälligkeit</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gegenüber</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Pilzbefall</a:t>
            </a:r>
            <a:r>
              <a:rPr lang="es-ES" sz="1400" dirty="0" smtClean="0">
                <a:latin typeface="Arial" panose="020B0604020202020204" pitchFamily="34" charset="0"/>
                <a:cs typeface="Arial" panose="020B0604020202020204" pitchFamily="34" charset="0"/>
              </a:rPr>
              <a:t> </a:t>
            </a:r>
            <a:endParaRPr lang="es-ES" sz="1400" dirty="0">
              <a:latin typeface="Arial" panose="020B0604020202020204" pitchFamily="34" charset="0"/>
              <a:cs typeface="Arial" panose="020B0604020202020204" pitchFamily="34" charset="0"/>
            </a:endParaRPr>
          </a:p>
        </p:txBody>
      </p:sp>
      <p:sp>
        <p:nvSpPr>
          <p:cNvPr id="14" name="Rectángulo 13"/>
          <p:cNvSpPr/>
          <p:nvPr/>
        </p:nvSpPr>
        <p:spPr>
          <a:xfrm>
            <a:off x="438078" y="2615753"/>
            <a:ext cx="1313180" cy="369332"/>
          </a:xfrm>
          <a:prstGeom prst="rect">
            <a:avLst/>
          </a:prstGeom>
        </p:spPr>
        <p:txBody>
          <a:bodyPr wrap="none">
            <a:spAutoFit/>
          </a:bodyPr>
          <a:lstStyle/>
          <a:p>
            <a:r>
              <a:rPr lang="es-ES" dirty="0">
                <a:latin typeface="Arial" panose="020B0604020202020204" pitchFamily="34" charset="0"/>
                <a:cs typeface="Arial" panose="020B0604020202020204" pitchFamily="34" charset="0"/>
              </a:rPr>
              <a:t>VORTEILE</a:t>
            </a:r>
          </a:p>
        </p:txBody>
      </p:sp>
      <p:sp>
        <p:nvSpPr>
          <p:cNvPr id="15" name="Rectángulo 14"/>
          <p:cNvSpPr/>
          <p:nvPr/>
        </p:nvSpPr>
        <p:spPr>
          <a:xfrm>
            <a:off x="426018" y="2615753"/>
            <a:ext cx="4866062" cy="17779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pic>
        <p:nvPicPr>
          <p:cNvPr id="9" name="Imagen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44208" y="1718926"/>
            <a:ext cx="2339254" cy="2725300"/>
          </a:xfrm>
          <a:prstGeom prst="rect">
            <a:avLst/>
          </a:prstGeom>
        </p:spPr>
      </p:pic>
      <p:sp>
        <p:nvSpPr>
          <p:cNvPr id="16" name="Rectángulo 15"/>
          <p:cNvSpPr/>
          <p:nvPr/>
        </p:nvSpPr>
        <p:spPr>
          <a:xfrm>
            <a:off x="251520" y="5013176"/>
            <a:ext cx="4185324" cy="1169551"/>
          </a:xfrm>
          <a:prstGeom prst="rect">
            <a:avLst/>
          </a:prstGeom>
        </p:spPr>
        <p:txBody>
          <a:bodyPr wrap="square">
            <a:spAutoFit/>
          </a:bodyPr>
          <a:lstStyle/>
          <a:p>
            <a:pPr algn="ctr"/>
            <a:r>
              <a:rPr lang="en-US" sz="1400" dirty="0" smtClean="0">
                <a:latin typeface="Arial" panose="020B0604020202020204" pitchFamily="34" charset="0"/>
                <a:cs typeface="Arial" panose="020B0604020202020204" pitchFamily="34" charset="0"/>
              </a:rPr>
              <a:t>In Europa </a:t>
            </a:r>
            <a:r>
              <a:rPr lang="en-US" sz="1400" dirty="0" err="1">
                <a:latin typeface="Arial" panose="020B0604020202020204" pitchFamily="34" charset="0"/>
                <a:cs typeface="Arial" panose="020B0604020202020204" pitchFamily="34" charset="0"/>
              </a:rPr>
              <a:t>nicht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weit</a:t>
            </a:r>
            <a:r>
              <a:rPr lang="en-US" sz="1400" dirty="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verbreitet</a:t>
            </a:r>
            <a:r>
              <a:rPr lang="en-US" sz="1400" dirty="0" smtClean="0">
                <a:latin typeface="Arial" panose="020B0604020202020204" pitchFamily="34" charset="0"/>
                <a:cs typeface="Arial" panose="020B0604020202020204" pitchFamily="34" charset="0"/>
              </a:rPr>
              <a:t>; </a:t>
            </a:r>
          </a:p>
          <a:p>
            <a:pPr algn="ctr"/>
            <a:r>
              <a:rPr lang="en-US" sz="1400" dirty="0" err="1" smtClean="0">
                <a:latin typeface="Arial" panose="020B0604020202020204" pitchFamily="34" charset="0"/>
                <a:cs typeface="Arial" panose="020B0604020202020204" pitchFamily="34" charset="0"/>
              </a:rPr>
              <a:t>Fundierte</a:t>
            </a:r>
            <a:r>
              <a:rPr lang="en-US" sz="1400" dirty="0" smtClean="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Kenntnisse</a:t>
            </a:r>
            <a:r>
              <a:rPr lang="en-US" sz="1400" dirty="0">
                <a:latin typeface="Arial" panose="020B0604020202020204" pitchFamily="34" charset="0"/>
                <a:cs typeface="Arial" panose="020B0604020202020204" pitchFamily="34" charset="0"/>
              </a:rPr>
              <a:t> der </a:t>
            </a:r>
            <a:r>
              <a:rPr lang="en-US" sz="1400" dirty="0" err="1">
                <a:latin typeface="Arial" panose="020B0604020202020204" pitchFamily="34" charset="0"/>
                <a:cs typeface="Arial" panose="020B0604020202020204" pitchFamily="34" charset="0"/>
              </a:rPr>
              <a:t>lokalen</a:t>
            </a:r>
            <a:r>
              <a:rPr lang="en-US" sz="1400" dirty="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Bedürfnisse</a:t>
            </a:r>
            <a:r>
              <a:rPr lang="en-US" sz="1400" dirty="0" smtClean="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und </a:t>
            </a:r>
            <a:r>
              <a:rPr lang="en-US" sz="1400" dirty="0" err="1" smtClean="0">
                <a:latin typeface="Arial" panose="020B0604020202020204" pitchFamily="34" charset="0"/>
                <a:cs typeface="Arial" panose="020B0604020202020204" pitchFamily="34" charset="0"/>
              </a:rPr>
              <a:t>Beschränkungen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erforderlich</a:t>
            </a:r>
            <a:r>
              <a:rPr lang="en-US" sz="1400" dirty="0" smtClean="0">
                <a:latin typeface="Arial" panose="020B0604020202020204" pitchFamily="34" charset="0"/>
                <a:cs typeface="Arial" panose="020B0604020202020204" pitchFamily="34" charset="0"/>
              </a:rPr>
              <a:t>; </a:t>
            </a:r>
            <a:endParaRPr lang="en-US" sz="1400" dirty="0">
              <a:latin typeface="Arial" panose="020B0604020202020204" pitchFamily="34" charset="0"/>
              <a:cs typeface="Arial" panose="020B0604020202020204" pitchFamily="34" charset="0"/>
            </a:endParaRPr>
          </a:p>
          <a:p>
            <a:pPr algn="ctr"/>
            <a:r>
              <a:rPr lang="en-US" sz="1400" dirty="0" err="1" smtClean="0">
                <a:latin typeface="Arial" panose="020B0604020202020204" pitchFamily="34" charset="0"/>
                <a:cs typeface="Arial" panose="020B0604020202020204" pitchFamily="34" charset="0"/>
              </a:rPr>
              <a:t>Durch</a:t>
            </a:r>
            <a:r>
              <a:rPr lang="en-US" sz="1400" dirty="0" smtClean="0">
                <a:latin typeface="Arial" panose="020B0604020202020204" pitchFamily="34" charset="0"/>
                <a:cs typeface="Arial" panose="020B0604020202020204" pitchFamily="34" charset="0"/>
              </a:rPr>
              <a:t> Fauna </a:t>
            </a:r>
            <a:r>
              <a:rPr lang="en-US" sz="1400" dirty="0">
                <a:latin typeface="Arial" panose="020B0604020202020204" pitchFamily="34" charset="0"/>
                <a:cs typeface="Arial" panose="020B0604020202020204" pitchFamily="34" charset="0"/>
              </a:rPr>
              <a:t>und </a:t>
            </a:r>
            <a:r>
              <a:rPr lang="en-US" sz="1400" dirty="0" err="1" smtClean="0">
                <a:latin typeface="Arial" panose="020B0604020202020204" pitchFamily="34" charset="0"/>
                <a:cs typeface="Arial" panose="020B0604020202020204" pitchFamily="34" charset="0"/>
              </a:rPr>
              <a:t>starke</a:t>
            </a:r>
            <a:r>
              <a:rPr lang="en-US" sz="1400" dirty="0" smtClean="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Winde</a:t>
            </a:r>
            <a:r>
              <a:rPr lang="en-US" sz="1400" dirty="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verursachte</a:t>
            </a:r>
            <a:r>
              <a:rPr lang="en-US" sz="1400" dirty="0" smtClean="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Schäden</a:t>
            </a:r>
            <a:r>
              <a:rPr lang="en-US" sz="1400" dirty="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gegenüber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überirdischen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Systemen</a:t>
            </a:r>
            <a:endParaRPr lang="es-ES" sz="1400" dirty="0">
              <a:latin typeface="Arial" panose="020B0604020202020204" pitchFamily="34" charset="0"/>
              <a:cs typeface="Arial" panose="020B0604020202020204" pitchFamily="34" charset="0"/>
            </a:endParaRPr>
          </a:p>
        </p:txBody>
      </p:sp>
      <p:sp>
        <p:nvSpPr>
          <p:cNvPr id="17" name="Textfeld 16"/>
          <p:cNvSpPr txBox="1"/>
          <p:nvPr/>
        </p:nvSpPr>
        <p:spPr>
          <a:xfrm rot="16200000">
            <a:off x="7742228" y="3405916"/>
            <a:ext cx="1897469" cy="215444"/>
          </a:xfrm>
          <a:prstGeom prst="rect">
            <a:avLst/>
          </a:prstGeom>
          <a:noFill/>
        </p:spPr>
        <p:txBody>
          <a:bodyPr wrap="square" rtlCol="0">
            <a:spAutoFit/>
          </a:bodyPr>
          <a:lstStyle/>
          <a:p>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Fundacion</a:t>
            </a:r>
            <a:r>
              <a:rPr lang="de-DE" sz="800" dirty="0" smtClean="0">
                <a:solidFill>
                  <a:schemeClr val="bg1"/>
                </a:solidFill>
                <a:latin typeface="Arial" panose="020B0604020202020204" pitchFamily="34" charset="0"/>
                <a:cs typeface="Arial" panose="020B0604020202020204" pitchFamily="34" charset="0"/>
              </a:rPr>
              <a:t> Global Nature</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462547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2600" dirty="0"/>
              <a:t>Elemente der Sehr Guten Praxis </a:t>
            </a:r>
          </a:p>
        </p:txBody>
      </p:sp>
      <p:sp>
        <p:nvSpPr>
          <p:cNvPr id="5" name="Inhaltsplatzhalter 4"/>
          <p:cNvSpPr>
            <a:spLocks noGrp="1"/>
          </p:cNvSpPr>
          <p:nvPr>
            <p:ph idx="1"/>
          </p:nvPr>
        </p:nvSpPr>
        <p:spPr>
          <a:xfrm>
            <a:off x="249333" y="1268760"/>
            <a:ext cx="8648828" cy="484967"/>
          </a:xfrm>
        </p:spPr>
        <p:txBody>
          <a:bodyPr>
            <a:noAutofit/>
          </a:bodyPr>
          <a:lstStyle/>
          <a:p>
            <a:pPr marL="0" indent="0">
              <a:buNone/>
            </a:pPr>
            <a:r>
              <a:rPr lang="de-DE" sz="2000" b="1" dirty="0" smtClean="0"/>
              <a:t>3. </a:t>
            </a:r>
            <a:r>
              <a:rPr lang="en-US" sz="2000" b="1" dirty="0" err="1" smtClean="0"/>
              <a:t>Insrumente</a:t>
            </a:r>
            <a:r>
              <a:rPr lang="en-US" sz="2000" b="1" dirty="0" smtClean="0"/>
              <a:t> </a:t>
            </a:r>
            <a:r>
              <a:rPr lang="en-US" sz="2000" b="1" dirty="0" err="1" smtClean="0"/>
              <a:t>zur</a:t>
            </a:r>
            <a:r>
              <a:rPr lang="en-US" sz="2000" b="1" dirty="0" smtClean="0"/>
              <a:t> </a:t>
            </a:r>
            <a:r>
              <a:rPr lang="en-US" sz="2000" b="1" dirty="0" err="1" smtClean="0"/>
              <a:t>Unterstüztung</a:t>
            </a:r>
            <a:r>
              <a:rPr lang="en-US" sz="2000" b="1" dirty="0" smtClean="0"/>
              <a:t> von </a:t>
            </a:r>
            <a:r>
              <a:rPr lang="en-US" sz="2000" b="1" dirty="0" err="1" smtClean="0"/>
              <a:t>Entscheidungsfindungen</a:t>
            </a:r>
            <a:endParaRPr lang="de-DE" sz="2000" b="1" dirty="0"/>
          </a:p>
        </p:txBody>
      </p:sp>
      <p:sp>
        <p:nvSpPr>
          <p:cNvPr id="7" name="Foliennummernplatzhalter 6"/>
          <p:cNvSpPr>
            <a:spLocks noGrp="1"/>
          </p:cNvSpPr>
          <p:nvPr>
            <p:ph type="sldNum" sz="quarter" idx="12"/>
          </p:nvPr>
        </p:nvSpPr>
        <p:spPr>
          <a:xfrm>
            <a:off x="8316416" y="6274369"/>
            <a:ext cx="812221" cy="365125"/>
          </a:xfrm>
        </p:spPr>
        <p:txBody>
          <a:bodyPr/>
          <a:lstStyle/>
          <a:p>
            <a:fld id="{94C51DEF-A0F2-436A-B446-D206BED377C1}" type="slidenum">
              <a:rPr lang="de-DE" smtClean="0"/>
              <a:t>8</a:t>
            </a:fld>
            <a:endParaRPr lang="de-DE" dirty="0"/>
          </a:p>
        </p:txBody>
      </p:sp>
      <p:sp>
        <p:nvSpPr>
          <p:cNvPr id="8" name="Rectángulo 7"/>
          <p:cNvSpPr/>
          <p:nvPr/>
        </p:nvSpPr>
        <p:spPr>
          <a:xfrm>
            <a:off x="246143" y="1744699"/>
            <a:ext cx="8730978" cy="861774"/>
          </a:xfrm>
          <a:prstGeom prst="rect">
            <a:avLst/>
          </a:prstGeom>
        </p:spPr>
        <p:txBody>
          <a:bodyPr wrap="square">
            <a:spAutoFit/>
          </a:bodyPr>
          <a:lstStyle/>
          <a:p>
            <a:pPr marL="342900" indent="-342900">
              <a:buFont typeface="Wingdings" panose="05000000000000000000" pitchFamily="2" charset="2"/>
              <a:buChar char="Ø"/>
            </a:pPr>
            <a:r>
              <a:rPr lang="de-DE" sz="1600" dirty="0">
                <a:latin typeface="Arial" panose="020B0604020202020204" pitchFamily="34" charset="0"/>
                <a:cs typeface="Arial" panose="020B0604020202020204" pitchFamily="34" charset="0"/>
              </a:rPr>
              <a:t>Diese Werkzeuge sind Technologien, die den Landwirten helfen, eine Entscheidung über die Bewässerung von Kulturen zu treffen.</a:t>
            </a:r>
          </a:p>
          <a:p>
            <a:pPr marL="342900" indent="-342900">
              <a:buFont typeface="Wingdings" panose="05000000000000000000" pitchFamily="2" charset="2"/>
              <a:buChar char="Ø"/>
            </a:pPr>
            <a:r>
              <a:rPr lang="de-DE" sz="1600" dirty="0">
                <a:latin typeface="Arial" panose="020B0604020202020204" pitchFamily="34" charset="0"/>
                <a:cs typeface="Arial" panose="020B0604020202020204" pitchFamily="34" charset="0"/>
              </a:rPr>
              <a:t>Sie geben eine hohe Genauigkeit der Kenntnisse über den Wasserbedarf der Pflanzen</a:t>
            </a:r>
            <a:r>
              <a:rPr lang="de-DE" dirty="0">
                <a:latin typeface="Arial" panose="020B0604020202020204" pitchFamily="34" charset="0"/>
                <a:cs typeface="Arial" panose="020B0604020202020204" pitchFamily="34" charset="0"/>
              </a:rPr>
              <a:t>.</a:t>
            </a:r>
            <a:endParaRPr lang="es-ES" dirty="0">
              <a:latin typeface="Arial" panose="020B0604020202020204" pitchFamily="34" charset="0"/>
              <a:cs typeface="Arial" panose="020B0604020202020204" pitchFamily="34" charset="0"/>
            </a:endParaRPr>
          </a:p>
        </p:txBody>
      </p:sp>
      <p:sp>
        <p:nvSpPr>
          <p:cNvPr id="9" name="Rectángulo 8"/>
          <p:cNvSpPr/>
          <p:nvPr/>
        </p:nvSpPr>
        <p:spPr>
          <a:xfrm>
            <a:off x="246143" y="2631399"/>
            <a:ext cx="8451305" cy="677108"/>
          </a:xfrm>
          <a:prstGeom prst="rect">
            <a:avLst/>
          </a:prstGeom>
        </p:spPr>
        <p:txBody>
          <a:bodyPr wrap="square">
            <a:spAutoFit/>
          </a:bodyPr>
          <a:lstStyle/>
          <a:p>
            <a:r>
              <a:rPr lang="en-US" sz="2000" b="1" dirty="0" smtClean="0">
                <a:solidFill>
                  <a:schemeClr val="tx1">
                    <a:lumMod val="50000"/>
                  </a:schemeClr>
                </a:solidFill>
                <a:latin typeface="Arial" panose="020B0604020202020204" pitchFamily="34" charset="0"/>
                <a:cs typeface="Arial" panose="020B0604020202020204" pitchFamily="34" charset="0"/>
              </a:rPr>
              <a:t>GUTE BEISPIELE</a:t>
            </a:r>
          </a:p>
          <a:p>
            <a:r>
              <a:rPr lang="en-US" b="1" dirty="0" err="1" smtClean="0">
                <a:solidFill>
                  <a:schemeClr val="tx1">
                    <a:lumMod val="50000"/>
                  </a:schemeClr>
                </a:solidFill>
                <a:latin typeface="Arial" panose="020B0604020202020204" pitchFamily="34" charset="0"/>
                <a:cs typeface="Arial" panose="020B0604020202020204" pitchFamily="34" charset="0"/>
              </a:rPr>
              <a:t>für</a:t>
            </a:r>
            <a:r>
              <a:rPr lang="en-US" b="1" dirty="0" smtClean="0">
                <a:solidFill>
                  <a:schemeClr val="tx1">
                    <a:lumMod val="50000"/>
                  </a:schemeClr>
                </a:solidFill>
                <a:latin typeface="Arial" panose="020B0604020202020204" pitchFamily="34" charset="0"/>
                <a:cs typeface="Arial" panose="020B0604020202020204" pitchFamily="34" charset="0"/>
              </a:rPr>
              <a:t> die </a:t>
            </a:r>
            <a:r>
              <a:rPr lang="en-US" b="1" dirty="0" err="1" smtClean="0">
                <a:solidFill>
                  <a:schemeClr val="tx1">
                    <a:lumMod val="50000"/>
                  </a:schemeClr>
                </a:solidFill>
                <a:latin typeface="Arial" panose="020B0604020202020204" pitchFamily="34" charset="0"/>
                <a:cs typeface="Arial" panose="020B0604020202020204" pitchFamily="34" charset="0"/>
              </a:rPr>
              <a:t>Verwendung</a:t>
            </a:r>
            <a:r>
              <a:rPr lang="en-US" b="1" dirty="0" smtClean="0">
                <a:solidFill>
                  <a:schemeClr val="tx1">
                    <a:lumMod val="50000"/>
                  </a:schemeClr>
                </a:solidFill>
                <a:latin typeface="Arial" panose="020B0604020202020204" pitchFamily="34" charset="0"/>
                <a:cs typeface="Arial" panose="020B0604020202020204" pitchFamily="34" charset="0"/>
              </a:rPr>
              <a:t> von </a:t>
            </a:r>
            <a:r>
              <a:rPr lang="en-US" b="1" dirty="0" err="1" smtClean="0">
                <a:solidFill>
                  <a:schemeClr val="tx1">
                    <a:lumMod val="50000"/>
                  </a:schemeClr>
                </a:solidFill>
                <a:latin typeface="Arial" panose="020B0604020202020204" pitchFamily="34" charset="0"/>
                <a:cs typeface="Arial" panose="020B0604020202020204" pitchFamily="34" charset="0"/>
              </a:rPr>
              <a:t>Daten</a:t>
            </a:r>
            <a:r>
              <a:rPr lang="en-US" b="1" dirty="0" smtClean="0">
                <a:solidFill>
                  <a:schemeClr val="tx1">
                    <a:lumMod val="50000"/>
                  </a:schemeClr>
                </a:solidFill>
                <a:latin typeface="Arial" panose="020B0604020202020204" pitchFamily="34" charset="0"/>
                <a:cs typeface="Arial" panose="020B0604020202020204" pitchFamily="34" charset="0"/>
              </a:rPr>
              <a:t> </a:t>
            </a:r>
            <a:r>
              <a:rPr lang="en-US" b="1" dirty="0" err="1" smtClean="0">
                <a:solidFill>
                  <a:schemeClr val="tx1">
                    <a:lumMod val="50000"/>
                  </a:schemeClr>
                </a:solidFill>
                <a:latin typeface="Arial" panose="020B0604020202020204" pitchFamily="34" charset="0"/>
                <a:cs typeface="Arial" panose="020B0604020202020204" pitchFamily="34" charset="0"/>
              </a:rPr>
              <a:t>aus</a:t>
            </a:r>
            <a:r>
              <a:rPr lang="en-US" b="1" dirty="0" smtClean="0">
                <a:solidFill>
                  <a:schemeClr val="tx1">
                    <a:lumMod val="50000"/>
                  </a:schemeClr>
                </a:solidFill>
                <a:latin typeface="Arial" panose="020B0604020202020204" pitchFamily="34" charset="0"/>
                <a:cs typeface="Arial" panose="020B0604020202020204" pitchFamily="34" charset="0"/>
              </a:rPr>
              <a:t> den </a:t>
            </a:r>
            <a:r>
              <a:rPr lang="en-US" b="1" dirty="0" err="1" smtClean="0">
                <a:solidFill>
                  <a:schemeClr val="tx1">
                    <a:lumMod val="50000"/>
                  </a:schemeClr>
                </a:solidFill>
                <a:latin typeface="Arial" panose="020B0604020202020204" pitchFamily="34" charset="0"/>
                <a:cs typeface="Arial" panose="020B0604020202020204" pitchFamily="34" charset="0"/>
              </a:rPr>
              <a:t>Entscheidungshilfe</a:t>
            </a:r>
            <a:r>
              <a:rPr lang="en-US" b="1" dirty="0" smtClean="0">
                <a:solidFill>
                  <a:schemeClr val="tx1">
                    <a:lumMod val="50000"/>
                  </a:schemeClr>
                </a:solidFill>
                <a:latin typeface="Arial" panose="020B0604020202020204" pitchFamily="34" charset="0"/>
                <a:cs typeface="Arial" panose="020B0604020202020204" pitchFamily="34" charset="0"/>
              </a:rPr>
              <a:t>-Tools</a:t>
            </a:r>
            <a:endParaRPr lang="es-ES" b="1" dirty="0">
              <a:solidFill>
                <a:schemeClr val="tx1">
                  <a:lumMod val="50000"/>
                </a:schemeClr>
              </a:solidFill>
              <a:latin typeface="Arial" panose="020B0604020202020204" pitchFamily="34" charset="0"/>
              <a:cs typeface="Arial" panose="020B0604020202020204" pitchFamily="34" charset="0"/>
            </a:endParaRPr>
          </a:p>
        </p:txBody>
      </p:sp>
      <p:pic>
        <p:nvPicPr>
          <p:cNvPr id="10" name="Imagen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2278" y="3496088"/>
            <a:ext cx="2664296" cy="1776197"/>
          </a:xfrm>
          <a:prstGeom prst="rect">
            <a:avLst/>
          </a:prstGeom>
        </p:spPr>
      </p:pic>
      <p:sp>
        <p:nvSpPr>
          <p:cNvPr id="11" name="Rectángulo 10"/>
          <p:cNvSpPr/>
          <p:nvPr/>
        </p:nvSpPr>
        <p:spPr>
          <a:xfrm>
            <a:off x="179512" y="5256896"/>
            <a:ext cx="3465628" cy="1169551"/>
          </a:xfrm>
          <a:prstGeom prst="rect">
            <a:avLst/>
          </a:prstGeom>
        </p:spPr>
        <p:txBody>
          <a:bodyPr wrap="square">
            <a:spAutoFit/>
          </a:bodyPr>
          <a:lstStyle/>
          <a:p>
            <a:r>
              <a:rPr lang="en-US" sz="1400" b="1" dirty="0" err="1" smtClean="0">
                <a:solidFill>
                  <a:schemeClr val="tx1">
                    <a:lumMod val="50000"/>
                  </a:schemeClr>
                </a:solidFill>
                <a:latin typeface="Arial" panose="020B0604020202020204" pitchFamily="34" charset="0"/>
                <a:cs typeface="Arial" panose="020B0604020202020204" pitchFamily="34" charset="0"/>
              </a:rPr>
              <a:t>Änderung</a:t>
            </a:r>
            <a:r>
              <a:rPr lang="en-US" sz="1400" b="1" dirty="0" smtClean="0">
                <a:solidFill>
                  <a:schemeClr val="tx1">
                    <a:lumMod val="50000"/>
                  </a:schemeClr>
                </a:solidFill>
                <a:latin typeface="Arial" panose="020B0604020202020204" pitchFamily="34" charset="0"/>
                <a:cs typeface="Arial" panose="020B0604020202020204" pitchFamily="34" charset="0"/>
              </a:rPr>
              <a:t> der </a:t>
            </a:r>
            <a:r>
              <a:rPr lang="en-US" sz="1400" b="1" dirty="0" err="1" smtClean="0">
                <a:solidFill>
                  <a:schemeClr val="tx1">
                    <a:lumMod val="50000"/>
                  </a:schemeClr>
                </a:solidFill>
                <a:latin typeface="Arial" panose="020B0604020202020204" pitchFamily="34" charset="0"/>
                <a:cs typeface="Arial" panose="020B0604020202020204" pitchFamily="34" charset="0"/>
              </a:rPr>
              <a:t>Bewässerungszeit</a:t>
            </a:r>
            <a:r>
              <a:rPr lang="en-US" sz="1400" b="1" dirty="0" smtClean="0">
                <a:solidFill>
                  <a:schemeClr val="tx1">
                    <a:lumMod val="50000"/>
                  </a:schemeClr>
                </a:solidFill>
                <a:latin typeface="Arial" panose="020B0604020202020204" pitchFamily="34" charset="0"/>
                <a:cs typeface="Arial" panose="020B0604020202020204" pitchFamily="34" charset="0"/>
              </a:rPr>
              <a:t>: </a:t>
            </a:r>
            <a:r>
              <a:rPr lang="en-US" sz="1400" dirty="0" err="1" smtClean="0">
                <a:solidFill>
                  <a:schemeClr val="tx1">
                    <a:lumMod val="50000"/>
                  </a:schemeClr>
                </a:solidFill>
                <a:latin typeface="Arial" panose="020B0604020202020204" pitchFamily="34" charset="0"/>
                <a:cs typeface="Arial" panose="020B0604020202020204" pitchFamily="34" charset="0"/>
              </a:rPr>
              <a:t>einige</a:t>
            </a:r>
            <a:r>
              <a:rPr lang="en-US" sz="1400" dirty="0" smtClean="0">
                <a:solidFill>
                  <a:schemeClr val="tx1">
                    <a:lumMod val="50000"/>
                  </a:schemeClr>
                </a:solidFill>
                <a:latin typeface="Arial" panose="020B0604020202020204" pitchFamily="34" charset="0"/>
                <a:cs typeface="Arial" panose="020B0604020202020204" pitchFamily="34" charset="0"/>
              </a:rPr>
              <a:t> </a:t>
            </a:r>
            <a:r>
              <a:rPr lang="en-US" sz="1400" dirty="0" err="1" smtClean="0">
                <a:solidFill>
                  <a:schemeClr val="tx1">
                    <a:lumMod val="50000"/>
                  </a:schemeClr>
                </a:solidFill>
                <a:latin typeface="Arial" panose="020B0604020202020204" pitchFamily="34" charset="0"/>
                <a:cs typeface="Arial" panose="020B0604020202020204" pitchFamily="34" charset="0"/>
              </a:rPr>
              <a:t>Kulturen</a:t>
            </a:r>
            <a:r>
              <a:rPr lang="en-US" sz="1400" dirty="0" smtClean="0">
                <a:solidFill>
                  <a:schemeClr val="tx1">
                    <a:lumMod val="50000"/>
                  </a:schemeClr>
                </a:solidFill>
                <a:latin typeface="Arial" panose="020B0604020202020204" pitchFamily="34" charset="0"/>
                <a:cs typeface="Arial" panose="020B0604020202020204" pitchFamily="34" charset="0"/>
              </a:rPr>
              <a:t> </a:t>
            </a:r>
            <a:r>
              <a:rPr lang="en-US" sz="1400" dirty="0" err="1" smtClean="0">
                <a:solidFill>
                  <a:schemeClr val="tx1">
                    <a:lumMod val="50000"/>
                  </a:schemeClr>
                </a:solidFill>
                <a:latin typeface="Arial" panose="020B0604020202020204" pitchFamily="34" charset="0"/>
                <a:cs typeface="Arial" panose="020B0604020202020204" pitchFamily="34" charset="0"/>
              </a:rPr>
              <a:t>können</a:t>
            </a:r>
            <a:r>
              <a:rPr lang="en-US" sz="1400" dirty="0" smtClean="0">
                <a:solidFill>
                  <a:schemeClr val="tx1">
                    <a:lumMod val="50000"/>
                  </a:schemeClr>
                </a:solidFill>
                <a:latin typeface="Arial" panose="020B0604020202020204" pitchFamily="34" charset="0"/>
                <a:cs typeface="Arial" panose="020B0604020202020204" pitchFamily="34" charset="0"/>
              </a:rPr>
              <a:t> Wasser </a:t>
            </a:r>
            <a:r>
              <a:rPr lang="en-US" sz="1400" dirty="0" err="1" smtClean="0">
                <a:solidFill>
                  <a:schemeClr val="tx1">
                    <a:lumMod val="50000"/>
                  </a:schemeClr>
                </a:solidFill>
                <a:latin typeface="Arial" panose="020B0604020202020204" pitchFamily="34" charset="0"/>
                <a:cs typeface="Arial" panose="020B0604020202020204" pitchFamily="34" charset="0"/>
              </a:rPr>
              <a:t>besser</a:t>
            </a:r>
            <a:r>
              <a:rPr lang="en-US" sz="1400" dirty="0" smtClean="0">
                <a:solidFill>
                  <a:schemeClr val="tx1">
                    <a:lumMod val="50000"/>
                  </a:schemeClr>
                </a:solidFill>
                <a:latin typeface="Arial" panose="020B0604020202020204" pitchFamily="34" charset="0"/>
                <a:cs typeface="Arial" panose="020B0604020202020204" pitchFamily="34" charset="0"/>
              </a:rPr>
              <a:t> </a:t>
            </a:r>
            <a:r>
              <a:rPr lang="en-US" sz="1400" u="sng" dirty="0" err="1" smtClean="0">
                <a:solidFill>
                  <a:schemeClr val="tx1">
                    <a:lumMod val="50000"/>
                  </a:schemeClr>
                </a:solidFill>
                <a:latin typeface="Arial" panose="020B0604020202020204" pitchFamily="34" charset="0"/>
                <a:cs typeface="Arial" panose="020B0604020202020204" pitchFamily="34" charset="0"/>
              </a:rPr>
              <a:t>nachts</a:t>
            </a:r>
            <a:r>
              <a:rPr lang="en-US" sz="1400" dirty="0" smtClean="0">
                <a:solidFill>
                  <a:schemeClr val="tx1">
                    <a:lumMod val="50000"/>
                  </a:schemeClr>
                </a:solidFill>
                <a:latin typeface="Arial" panose="020B0604020202020204" pitchFamily="34" charset="0"/>
                <a:cs typeface="Arial" panose="020B0604020202020204" pitchFamily="34" charset="0"/>
              </a:rPr>
              <a:t> </a:t>
            </a:r>
            <a:r>
              <a:rPr lang="en-US" sz="1400" dirty="0" err="1" smtClean="0">
                <a:solidFill>
                  <a:schemeClr val="tx1">
                    <a:lumMod val="50000"/>
                  </a:schemeClr>
                </a:solidFill>
                <a:latin typeface="Arial" panose="020B0604020202020204" pitchFamily="34" charset="0"/>
                <a:cs typeface="Arial" panose="020B0604020202020204" pitchFamily="34" charset="0"/>
              </a:rPr>
              <a:t>aufnehmen</a:t>
            </a:r>
            <a:r>
              <a:rPr lang="en-US" sz="1400" dirty="0" smtClean="0">
                <a:solidFill>
                  <a:schemeClr val="tx1">
                    <a:lumMod val="50000"/>
                  </a:schemeClr>
                </a:solidFill>
                <a:latin typeface="Arial" panose="020B0604020202020204" pitchFamily="34" charset="0"/>
                <a:cs typeface="Arial" panose="020B0604020202020204" pitchFamily="34" charset="0"/>
              </a:rPr>
              <a:t>. </a:t>
            </a:r>
            <a:r>
              <a:rPr lang="de-DE" sz="1400" dirty="0" smtClean="0">
                <a:solidFill>
                  <a:schemeClr val="tx1">
                    <a:lumMod val="50000"/>
                  </a:schemeClr>
                </a:solidFill>
                <a:latin typeface="Arial" panose="020B0604020202020204" pitchFamily="34" charset="0"/>
                <a:cs typeface="Arial" panose="020B0604020202020204" pitchFamily="34" charset="0"/>
              </a:rPr>
              <a:t>Messung des </a:t>
            </a:r>
            <a:r>
              <a:rPr lang="de-DE" sz="1400" dirty="0" err="1" smtClean="0">
                <a:solidFill>
                  <a:schemeClr val="tx1">
                    <a:lumMod val="50000"/>
                  </a:schemeClr>
                </a:solidFill>
                <a:latin typeface="Arial" panose="020B0604020202020204" pitchFamily="34" charset="0"/>
                <a:cs typeface="Arial" panose="020B0604020202020204" pitchFamily="34" charset="0"/>
              </a:rPr>
              <a:t>Wasserverbauchs</a:t>
            </a:r>
            <a:r>
              <a:rPr lang="de-DE" sz="1400" dirty="0" smtClean="0">
                <a:solidFill>
                  <a:schemeClr val="tx1">
                    <a:lumMod val="50000"/>
                  </a:schemeClr>
                </a:solidFill>
                <a:latin typeface="Arial" panose="020B0604020202020204" pitchFamily="34" charset="0"/>
                <a:cs typeface="Arial" panose="020B0604020202020204" pitchFamily="34" charset="0"/>
              </a:rPr>
              <a:t> zu verschiedenen Zeiten am selben Tag.</a:t>
            </a:r>
            <a:endParaRPr lang="es-ES" sz="1400" dirty="0">
              <a:solidFill>
                <a:schemeClr val="tx1">
                  <a:lumMod val="50000"/>
                </a:schemeClr>
              </a:solidFill>
              <a:latin typeface="Arial" panose="020B0604020202020204" pitchFamily="34" charset="0"/>
              <a:cs typeface="Arial" panose="020B0604020202020204" pitchFamily="34" charset="0"/>
            </a:endParaRPr>
          </a:p>
        </p:txBody>
      </p:sp>
      <p:sp>
        <p:nvSpPr>
          <p:cNvPr id="12" name="Rectángulo 11"/>
          <p:cNvSpPr/>
          <p:nvPr/>
        </p:nvSpPr>
        <p:spPr>
          <a:xfrm rot="16200000">
            <a:off x="2667163" y="4789941"/>
            <a:ext cx="768159" cy="246221"/>
          </a:xfrm>
          <a:prstGeom prst="rect">
            <a:avLst/>
          </a:prstGeom>
        </p:spPr>
        <p:txBody>
          <a:bodyPr wrap="none">
            <a:spAutoFit/>
          </a:bodyPr>
          <a:lstStyle/>
          <a:p>
            <a:pPr lvl="0"/>
            <a:r>
              <a:rPr lang="en-US" sz="1000" dirty="0">
                <a:solidFill>
                  <a:schemeClr val="tx1">
                    <a:lumMod val="50000"/>
                  </a:schemeClr>
                </a:solidFill>
                <a:latin typeface="Arial" panose="020B0604020202020204" pitchFamily="34" charset="0"/>
                <a:cs typeface="Arial" panose="020B0604020202020204" pitchFamily="34" charset="0"/>
              </a:rPr>
              <a:t>© </a:t>
            </a:r>
            <a:r>
              <a:rPr lang="en-US" sz="1000" dirty="0" err="1" smtClean="0">
                <a:solidFill>
                  <a:schemeClr val="tx1">
                    <a:lumMod val="50000"/>
                  </a:schemeClr>
                </a:solidFill>
                <a:latin typeface="Arial" panose="020B0604020202020204" pitchFamily="34" charset="0"/>
                <a:cs typeface="Arial" panose="020B0604020202020204" pitchFamily="34" charset="0"/>
              </a:rPr>
              <a:t>Pixabay</a:t>
            </a:r>
            <a:endParaRPr lang="es-ES" sz="1000" dirty="0">
              <a:solidFill>
                <a:schemeClr val="tx1">
                  <a:lumMod val="50000"/>
                </a:schemeClr>
              </a:solidFill>
              <a:latin typeface="Arial" panose="020B0604020202020204" pitchFamily="34" charset="0"/>
              <a:cs typeface="Arial" panose="020B0604020202020204" pitchFamily="34" charset="0"/>
            </a:endParaRPr>
          </a:p>
        </p:txBody>
      </p:sp>
      <p:sp>
        <p:nvSpPr>
          <p:cNvPr id="13" name="Rectángulo 12"/>
          <p:cNvSpPr/>
          <p:nvPr/>
        </p:nvSpPr>
        <p:spPr>
          <a:xfrm>
            <a:off x="3491881" y="3389213"/>
            <a:ext cx="2711314" cy="2893100"/>
          </a:xfrm>
          <a:prstGeom prst="rect">
            <a:avLst/>
          </a:prstGeom>
        </p:spPr>
        <p:txBody>
          <a:bodyPr wrap="square">
            <a:spAutoFit/>
          </a:bodyPr>
          <a:lstStyle/>
          <a:p>
            <a:pPr algn="r"/>
            <a:r>
              <a:rPr lang="es-ES" sz="1400" b="1" dirty="0" smtClean="0">
                <a:solidFill>
                  <a:schemeClr val="tx1">
                    <a:lumMod val="50000"/>
                  </a:schemeClr>
                </a:solidFill>
                <a:latin typeface="Arial" panose="020B0604020202020204" pitchFamily="34" charset="0"/>
                <a:cs typeface="Arial" panose="020B0604020202020204" pitchFamily="34" charset="0"/>
              </a:rPr>
              <a:t>Praxis zur Defizit- bewässerung: </a:t>
            </a:r>
            <a:r>
              <a:rPr lang="es-ES" sz="1400" dirty="0" smtClean="0">
                <a:solidFill>
                  <a:schemeClr val="tx1">
                    <a:lumMod val="50000"/>
                  </a:schemeClr>
                </a:solidFill>
                <a:latin typeface="Arial" panose="020B0604020202020204" pitchFamily="34" charset="0"/>
                <a:cs typeface="Arial" panose="020B0604020202020204" pitchFamily="34" charset="0"/>
              </a:rPr>
              <a:t>Erhöhung der Wassernutzungs-effizienz einer Kulturpflanze durch </a:t>
            </a:r>
            <a:r>
              <a:rPr lang="es-ES" sz="1400" u="sng" dirty="0" smtClean="0">
                <a:solidFill>
                  <a:schemeClr val="tx1">
                    <a:lumMod val="50000"/>
                  </a:schemeClr>
                </a:solidFill>
                <a:latin typeface="Arial" panose="020B0604020202020204" pitchFamily="34" charset="0"/>
                <a:cs typeface="Arial" panose="020B0604020202020204" pitchFamily="34" charset="0"/>
              </a:rPr>
              <a:t>Eliminierung von Bewässerung</a:t>
            </a:r>
            <a:r>
              <a:rPr lang="es-ES" sz="1400" dirty="0" smtClean="0">
                <a:solidFill>
                  <a:schemeClr val="tx1">
                    <a:lumMod val="50000"/>
                  </a:schemeClr>
                </a:solidFill>
                <a:latin typeface="Arial" panose="020B0604020202020204" pitchFamily="34" charset="0"/>
                <a:cs typeface="Arial" panose="020B0604020202020204" pitchFamily="34" charset="0"/>
              </a:rPr>
              <a:t>, die den Ertrag kaum beeinflussen. </a:t>
            </a:r>
            <a:r>
              <a:rPr lang="de-DE" sz="1400" dirty="0">
                <a:solidFill>
                  <a:schemeClr val="tx1">
                    <a:lumMod val="50000"/>
                  </a:schemeClr>
                </a:solidFill>
                <a:latin typeface="Arial" panose="020B0604020202020204" pitchFamily="34" charset="0"/>
                <a:cs typeface="Arial" panose="020B0604020202020204" pitchFamily="34" charset="0"/>
              </a:rPr>
              <a:t>Die Bewässerung erfolgt meist in den trockenheitssensitiven Wachstumsphasen einer Kultur (meist in den vegetativen Phasen und der späten Reifezeit).</a:t>
            </a:r>
          </a:p>
        </p:txBody>
      </p:sp>
      <p:pic>
        <p:nvPicPr>
          <p:cNvPr id="14" name="Imagen 1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204627" y="3474577"/>
            <a:ext cx="2752909" cy="2280820"/>
          </a:xfrm>
          <a:prstGeom prst="rect">
            <a:avLst/>
          </a:prstGeom>
        </p:spPr>
      </p:pic>
      <p:sp>
        <p:nvSpPr>
          <p:cNvPr id="15" name="Titel 3"/>
          <p:cNvSpPr txBox="1">
            <a:spLocks/>
          </p:cNvSpPr>
          <p:nvPr/>
        </p:nvSpPr>
        <p:spPr>
          <a:xfrm>
            <a:off x="446856" y="116632"/>
            <a:ext cx="6501408" cy="724942"/>
          </a:xfrm>
          <a:prstGeom prst="rect">
            <a:avLst/>
          </a:prstGeom>
          <a:solidFill>
            <a:srgbClr val="FFFFFF"/>
          </a:solidFill>
        </p:spPr>
        <p:txBody>
          <a:bodyPr vert="horz" lIns="91440" tIns="45720" rIns="91440" bIns="45720" rtlCol="0" anchor="ctr">
            <a:normAutofit fontScale="9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smtClean="0"/>
              <a:t>Elemente der Sehr Guten Fachlichen Praxis </a:t>
            </a:r>
            <a:endParaRPr lang="de-DE" sz="2600" dirty="0"/>
          </a:p>
        </p:txBody>
      </p:sp>
      <p:sp>
        <p:nvSpPr>
          <p:cNvPr id="16" name="Textfeld 15"/>
          <p:cNvSpPr txBox="1"/>
          <p:nvPr/>
        </p:nvSpPr>
        <p:spPr>
          <a:xfrm rot="16200000">
            <a:off x="7835443" y="4558044"/>
            <a:ext cx="1897469" cy="215444"/>
          </a:xfrm>
          <a:prstGeom prst="rect">
            <a:avLst/>
          </a:prstGeom>
          <a:noFill/>
        </p:spPr>
        <p:txBody>
          <a:bodyPr wrap="square" rtlCol="0">
            <a:spAutoFit/>
          </a:bodyPr>
          <a:lstStyle/>
          <a:p>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Fundacion</a:t>
            </a:r>
            <a:r>
              <a:rPr lang="de-DE" sz="800" dirty="0" smtClean="0">
                <a:solidFill>
                  <a:schemeClr val="bg1"/>
                </a:solidFill>
                <a:latin typeface="Arial" panose="020B0604020202020204" pitchFamily="34" charset="0"/>
                <a:cs typeface="Arial" panose="020B0604020202020204" pitchFamily="34" charset="0"/>
              </a:rPr>
              <a:t> Global Nature</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228708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ángulo redondeado 22"/>
          <p:cNvSpPr/>
          <p:nvPr/>
        </p:nvSpPr>
        <p:spPr>
          <a:xfrm>
            <a:off x="3286324" y="5050718"/>
            <a:ext cx="5606156" cy="540940"/>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2" name="Rectángulo redondeado 21"/>
          <p:cNvSpPr/>
          <p:nvPr/>
        </p:nvSpPr>
        <p:spPr>
          <a:xfrm>
            <a:off x="3286324" y="5646358"/>
            <a:ext cx="5606156" cy="56757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1" name="Rectángulo redondeado 20"/>
          <p:cNvSpPr/>
          <p:nvPr/>
        </p:nvSpPr>
        <p:spPr>
          <a:xfrm>
            <a:off x="3286324" y="4074880"/>
            <a:ext cx="5606156" cy="918284"/>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4" name="Titel 3"/>
          <p:cNvSpPr>
            <a:spLocks noGrp="1"/>
          </p:cNvSpPr>
          <p:nvPr>
            <p:ph type="title"/>
          </p:nvPr>
        </p:nvSpPr>
        <p:spPr/>
        <p:txBody>
          <a:bodyPr>
            <a:normAutofit/>
          </a:bodyPr>
          <a:lstStyle/>
          <a:p>
            <a:r>
              <a:rPr lang="de-DE" sz="2600" dirty="0"/>
              <a:t>Elemente der Sehr Guten Praxis </a:t>
            </a:r>
          </a:p>
        </p:txBody>
      </p:sp>
      <p:sp>
        <p:nvSpPr>
          <p:cNvPr id="5" name="Inhaltsplatzhalter 4"/>
          <p:cNvSpPr>
            <a:spLocks noGrp="1"/>
          </p:cNvSpPr>
          <p:nvPr>
            <p:ph idx="1"/>
          </p:nvPr>
        </p:nvSpPr>
        <p:spPr>
          <a:xfrm>
            <a:off x="467544" y="1173760"/>
            <a:ext cx="8424936" cy="350772"/>
          </a:xfrm>
        </p:spPr>
        <p:txBody>
          <a:bodyPr>
            <a:noAutofit/>
          </a:bodyPr>
          <a:lstStyle/>
          <a:p>
            <a:pPr marL="0" indent="0">
              <a:buNone/>
            </a:pPr>
            <a:r>
              <a:rPr lang="de-DE" sz="2000" b="1" dirty="0"/>
              <a:t>3. </a:t>
            </a:r>
            <a:r>
              <a:rPr lang="en-US" sz="2000" b="1" dirty="0" err="1"/>
              <a:t>Insrumente</a:t>
            </a:r>
            <a:r>
              <a:rPr lang="en-US" sz="2000" b="1" dirty="0"/>
              <a:t> </a:t>
            </a:r>
            <a:r>
              <a:rPr lang="en-US" sz="2000" b="1" dirty="0" err="1"/>
              <a:t>zur</a:t>
            </a:r>
            <a:r>
              <a:rPr lang="en-US" sz="2000" b="1" dirty="0"/>
              <a:t> </a:t>
            </a:r>
            <a:r>
              <a:rPr lang="en-US" sz="2000" b="1" dirty="0" err="1"/>
              <a:t>Unterstüztung</a:t>
            </a:r>
            <a:r>
              <a:rPr lang="en-US" sz="2000" b="1" dirty="0"/>
              <a:t> von </a:t>
            </a:r>
            <a:r>
              <a:rPr lang="en-US" sz="2000" b="1" dirty="0" err="1"/>
              <a:t>Entscheidungsfindungen</a:t>
            </a:r>
            <a:endParaRPr lang="de-DE" sz="2000" b="1" dirty="0"/>
          </a:p>
          <a:p>
            <a:pPr marL="0" indent="0">
              <a:buNone/>
            </a:pPr>
            <a:endParaRPr lang="de-DE"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9</a:t>
            </a:fld>
            <a:endParaRPr lang="de-DE" dirty="0"/>
          </a:p>
        </p:txBody>
      </p:sp>
      <p:sp>
        <p:nvSpPr>
          <p:cNvPr id="16" name="Rectángulo 15"/>
          <p:cNvSpPr/>
          <p:nvPr/>
        </p:nvSpPr>
        <p:spPr>
          <a:xfrm>
            <a:off x="7034502" y="2048632"/>
            <a:ext cx="2266967" cy="1384995"/>
          </a:xfrm>
          <a:prstGeom prst="rect">
            <a:avLst/>
          </a:prstGeom>
        </p:spPr>
        <p:txBody>
          <a:bodyPr wrap="none">
            <a:spAutoFit/>
          </a:bodyPr>
          <a:lstStyle/>
          <a:p>
            <a:r>
              <a:rPr lang="es-ES" sz="1200" dirty="0" smtClean="0">
                <a:latin typeface="Arial" panose="020B0604020202020204" pitchFamily="34" charset="0"/>
                <a:cs typeface="Arial" panose="020B0604020202020204" pitchFamily="34" charset="0"/>
              </a:rPr>
              <a:t>- Tensiometer</a:t>
            </a:r>
            <a:endParaRPr lang="es-ES" sz="1200" dirty="0">
              <a:latin typeface="Arial" panose="020B0604020202020204" pitchFamily="34" charset="0"/>
              <a:cs typeface="Arial" panose="020B0604020202020204" pitchFamily="34" charset="0"/>
            </a:endParaRPr>
          </a:p>
          <a:p>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Kapazitätssonden</a:t>
            </a:r>
            <a:endParaRPr lang="en-GB" sz="1200" dirty="0">
              <a:latin typeface="Arial" panose="020B0604020202020204" pitchFamily="34" charset="0"/>
              <a:cs typeface="Arial" panose="020B0604020202020204" pitchFamily="34" charset="0"/>
            </a:endParaRPr>
          </a:p>
          <a:p>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Neutronensonden</a:t>
            </a:r>
            <a:endParaRPr lang="en-GB" sz="1200" dirty="0">
              <a:latin typeface="Arial" panose="020B0604020202020204" pitchFamily="34" charset="0"/>
              <a:cs typeface="Arial" panose="020B0604020202020204" pitchFamily="34" charset="0"/>
            </a:endParaRPr>
          </a:p>
          <a:p>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Elektrische</a:t>
            </a:r>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Widerstands</a:t>
            </a:r>
            <a:r>
              <a:rPr lang="en-GB" sz="1200" dirty="0" smtClean="0">
                <a:latin typeface="Arial" panose="020B0604020202020204" pitchFamily="34" charset="0"/>
                <a:cs typeface="Arial" panose="020B0604020202020204" pitchFamily="34" charset="0"/>
              </a:rPr>
              <a:t>-</a:t>
            </a:r>
          </a:p>
          <a:p>
            <a:r>
              <a:rPr lang="en-GB" sz="1200" dirty="0">
                <a:latin typeface="Arial" panose="020B0604020202020204" pitchFamily="34" charset="0"/>
                <a:cs typeface="Arial" panose="020B0604020202020204" pitchFamily="34" charset="0"/>
              </a:rPr>
              <a:t> </a:t>
            </a:r>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blöcke</a:t>
            </a:r>
            <a:r>
              <a:rPr lang="en-GB" sz="1200" dirty="0" smtClean="0">
                <a:latin typeface="Arial" panose="020B0604020202020204" pitchFamily="34" charset="0"/>
                <a:cs typeface="Arial" panose="020B0604020202020204" pitchFamily="34" charset="0"/>
              </a:rPr>
              <a:t> </a:t>
            </a:r>
            <a:endParaRPr lang="en-GB" sz="1200" dirty="0">
              <a:latin typeface="Arial" panose="020B0604020202020204" pitchFamily="34" charset="0"/>
              <a:cs typeface="Arial" panose="020B0604020202020204" pitchFamily="34" charset="0"/>
            </a:endParaRPr>
          </a:p>
          <a:p>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Benetzende</a:t>
            </a:r>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Frontdetektoren</a:t>
            </a:r>
            <a:r>
              <a:rPr lang="en-GB" sz="1200" dirty="0" smtClean="0">
                <a:latin typeface="Arial" panose="020B0604020202020204" pitchFamily="34" charset="0"/>
                <a:cs typeface="Arial" panose="020B0604020202020204" pitchFamily="34" charset="0"/>
              </a:rPr>
              <a:t> </a:t>
            </a:r>
            <a:endParaRPr lang="en-GB" sz="1200" dirty="0">
              <a:latin typeface="Arial" panose="020B0604020202020204" pitchFamily="34" charset="0"/>
              <a:cs typeface="Arial" panose="020B0604020202020204" pitchFamily="34" charset="0"/>
            </a:endParaRPr>
          </a:p>
          <a:p>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Modifizierte</a:t>
            </a:r>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Atmometer</a:t>
            </a:r>
            <a:endParaRPr lang="es-ES" sz="1200" dirty="0">
              <a:latin typeface="Arial" panose="020B0604020202020204" pitchFamily="34" charset="0"/>
              <a:cs typeface="Arial" panose="020B0604020202020204" pitchFamily="34" charset="0"/>
            </a:endParaRPr>
          </a:p>
        </p:txBody>
      </p:sp>
      <p:sp>
        <p:nvSpPr>
          <p:cNvPr id="2" name="Rectángulo 1"/>
          <p:cNvSpPr/>
          <p:nvPr/>
        </p:nvSpPr>
        <p:spPr>
          <a:xfrm>
            <a:off x="119022" y="1619532"/>
            <a:ext cx="7564891" cy="338554"/>
          </a:xfrm>
          <a:prstGeom prst="rect">
            <a:avLst/>
          </a:prstGeom>
        </p:spPr>
        <p:txBody>
          <a:bodyPr wrap="none">
            <a:spAutoFit/>
          </a:bodyPr>
          <a:lstStyle/>
          <a:p>
            <a:r>
              <a:rPr lang="es-ES" sz="1600" b="1" dirty="0" smtClean="0">
                <a:solidFill>
                  <a:schemeClr val="tx2">
                    <a:lumMod val="50000"/>
                  </a:schemeClr>
                </a:solidFill>
                <a:latin typeface="Arial" panose="020B0604020202020204" pitchFamily="34" charset="0"/>
                <a:cs typeface="Arial" panose="020B0604020202020204" pitchFamily="34" charset="0"/>
              </a:rPr>
              <a:t>Einsatz von Intstrumenten zur Kontrolle von Klimat-Boden-Pflanze (Sensor)</a:t>
            </a:r>
            <a:endParaRPr lang="es-ES" sz="1600" b="1" dirty="0">
              <a:solidFill>
                <a:schemeClr val="tx2">
                  <a:lumMod val="50000"/>
                </a:schemeClr>
              </a:solidFill>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9023" y="2035047"/>
            <a:ext cx="1462491" cy="1344988"/>
          </a:xfrm>
          <a:prstGeom prst="rect">
            <a:avLst/>
          </a:prstGeom>
        </p:spPr>
      </p:pic>
      <p:pic>
        <p:nvPicPr>
          <p:cNvPr id="6" name="Imagen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69391" y="2038758"/>
            <a:ext cx="2004853" cy="1336317"/>
          </a:xfrm>
          <a:prstGeom prst="rect">
            <a:avLst/>
          </a:prstGeom>
        </p:spPr>
      </p:pic>
      <p:sp>
        <p:nvSpPr>
          <p:cNvPr id="11" name="Rectángulo 10"/>
          <p:cNvSpPr/>
          <p:nvPr/>
        </p:nvSpPr>
        <p:spPr>
          <a:xfrm rot="16200000">
            <a:off x="1123827" y="2320845"/>
            <a:ext cx="1043876" cy="246221"/>
          </a:xfrm>
          <a:prstGeom prst="rect">
            <a:avLst/>
          </a:prstGeom>
        </p:spPr>
        <p:txBody>
          <a:bodyPr wrap="none">
            <a:spAutoFit/>
          </a:bodyPr>
          <a:lstStyle/>
          <a:p>
            <a:pPr lvl="0"/>
            <a:r>
              <a:rPr lang="en-US" sz="1000" dirty="0">
                <a:solidFill>
                  <a:schemeClr val="tx1">
                    <a:lumMod val="50000"/>
                  </a:schemeClr>
                </a:solidFill>
                <a:latin typeface="Arial" panose="020B0604020202020204" pitchFamily="34" charset="0"/>
                <a:cs typeface="Arial" panose="020B0604020202020204" pitchFamily="34" charset="0"/>
              </a:rPr>
              <a:t>© </a:t>
            </a:r>
            <a:r>
              <a:rPr lang="en-US" sz="1000" dirty="0" smtClean="0">
                <a:solidFill>
                  <a:schemeClr val="tx1">
                    <a:lumMod val="50000"/>
                  </a:schemeClr>
                </a:solidFill>
                <a:latin typeface="Arial" panose="020B0604020202020204" pitchFamily="34" charset="0"/>
                <a:cs typeface="Arial" panose="020B0604020202020204" pitchFamily="34" charset="0"/>
              </a:rPr>
              <a:t>Greg Goebel</a:t>
            </a:r>
            <a:endParaRPr lang="es-ES" sz="1000" dirty="0">
              <a:solidFill>
                <a:schemeClr val="tx1">
                  <a:lumMod val="50000"/>
                </a:schemeClr>
              </a:solidFill>
              <a:latin typeface="Arial" panose="020B0604020202020204" pitchFamily="34" charset="0"/>
              <a:cs typeface="Arial" panose="020B0604020202020204" pitchFamily="34" charset="0"/>
            </a:endParaRPr>
          </a:p>
        </p:txBody>
      </p:sp>
      <p:sp>
        <p:nvSpPr>
          <p:cNvPr id="12" name="Rectángulo 11"/>
          <p:cNvSpPr/>
          <p:nvPr/>
        </p:nvSpPr>
        <p:spPr>
          <a:xfrm rot="16200000">
            <a:off x="3692502" y="2152529"/>
            <a:ext cx="720069" cy="246221"/>
          </a:xfrm>
          <a:prstGeom prst="rect">
            <a:avLst/>
          </a:prstGeom>
        </p:spPr>
        <p:txBody>
          <a:bodyPr wrap="none">
            <a:spAutoFit/>
          </a:bodyPr>
          <a:lstStyle/>
          <a:p>
            <a:pPr lvl="0"/>
            <a:r>
              <a:rPr lang="en-US" sz="1000" dirty="0">
                <a:solidFill>
                  <a:schemeClr val="tx1">
                    <a:lumMod val="50000"/>
                  </a:schemeClr>
                </a:solidFill>
                <a:latin typeface="Arial" panose="020B0604020202020204" pitchFamily="34" charset="0"/>
                <a:cs typeface="Arial" panose="020B0604020202020204" pitchFamily="34" charset="0"/>
              </a:rPr>
              <a:t>© </a:t>
            </a:r>
            <a:r>
              <a:rPr lang="en-US" sz="1000" dirty="0" smtClean="0">
                <a:solidFill>
                  <a:schemeClr val="tx1">
                    <a:lumMod val="50000"/>
                  </a:schemeClr>
                </a:solidFill>
                <a:latin typeface="Arial" panose="020B0604020202020204" pitchFamily="34" charset="0"/>
                <a:cs typeface="Arial" panose="020B0604020202020204" pitchFamily="34" charset="0"/>
              </a:rPr>
              <a:t>CSIRO</a:t>
            </a:r>
            <a:endParaRPr lang="es-ES" sz="1000" dirty="0">
              <a:solidFill>
                <a:schemeClr val="tx1">
                  <a:lumMod val="50000"/>
                </a:schemeClr>
              </a:solidFill>
              <a:latin typeface="Arial" panose="020B0604020202020204" pitchFamily="34" charset="0"/>
              <a:cs typeface="Arial" panose="020B0604020202020204" pitchFamily="34" charset="0"/>
            </a:endParaRPr>
          </a:p>
        </p:txBody>
      </p:sp>
      <p:pic>
        <p:nvPicPr>
          <p:cNvPr id="8" name="Imagen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508339" y="2050234"/>
            <a:ext cx="1581984" cy="1338719"/>
          </a:xfrm>
          <a:prstGeom prst="rect">
            <a:avLst/>
          </a:prstGeom>
        </p:spPr>
      </p:pic>
      <p:sp>
        <p:nvSpPr>
          <p:cNvPr id="15" name="Rectángulo 14"/>
          <p:cNvSpPr/>
          <p:nvPr/>
        </p:nvSpPr>
        <p:spPr>
          <a:xfrm>
            <a:off x="39235" y="2879954"/>
            <a:ext cx="1553567" cy="523220"/>
          </a:xfrm>
          <a:prstGeom prst="rect">
            <a:avLst/>
          </a:prstGeom>
        </p:spPr>
        <p:txBody>
          <a:bodyPr wrap="none">
            <a:spAutoFit/>
          </a:bodyPr>
          <a:lstStyle/>
          <a:p>
            <a:r>
              <a:rPr lang="es-ES" sz="1400" b="1" dirty="0" smtClean="0">
                <a:solidFill>
                  <a:schemeClr val="bg1"/>
                </a:solidFill>
                <a:latin typeface="Arial" panose="020B0604020202020204" pitchFamily="34" charset="0"/>
                <a:cs typeface="Arial" panose="020B0604020202020204" pitchFamily="34" charset="0"/>
              </a:rPr>
              <a:t>Klimatsensoren</a:t>
            </a:r>
          </a:p>
          <a:p>
            <a:r>
              <a:rPr lang="es-ES" sz="1400" dirty="0" smtClean="0">
                <a:solidFill>
                  <a:schemeClr val="bg1"/>
                </a:solidFill>
                <a:latin typeface="Arial" panose="020B0604020202020204" pitchFamily="34" charset="0"/>
                <a:cs typeface="Arial" panose="020B0604020202020204" pitchFamily="34" charset="0"/>
              </a:rPr>
              <a:t>(Wetterstationen)</a:t>
            </a:r>
            <a:endParaRPr lang="es-ES" sz="1400" dirty="0">
              <a:solidFill>
                <a:schemeClr val="bg1"/>
              </a:solidFill>
              <a:latin typeface="Arial" panose="020B0604020202020204" pitchFamily="34" charset="0"/>
              <a:cs typeface="Arial" panose="020B0604020202020204" pitchFamily="34" charset="0"/>
            </a:endParaRPr>
          </a:p>
        </p:txBody>
      </p:sp>
      <p:sp>
        <p:nvSpPr>
          <p:cNvPr id="17" name="Rectángulo 16"/>
          <p:cNvSpPr/>
          <p:nvPr/>
        </p:nvSpPr>
        <p:spPr>
          <a:xfrm>
            <a:off x="1995216" y="3081176"/>
            <a:ext cx="1799066" cy="307777"/>
          </a:xfrm>
          <a:prstGeom prst="rect">
            <a:avLst/>
          </a:prstGeom>
        </p:spPr>
        <p:txBody>
          <a:bodyPr wrap="square">
            <a:spAutoFit/>
          </a:bodyPr>
          <a:lstStyle/>
          <a:p>
            <a:r>
              <a:rPr lang="es-ES" sz="1400" b="1" dirty="0" smtClean="0">
                <a:solidFill>
                  <a:schemeClr val="bg1"/>
                </a:solidFill>
                <a:latin typeface="Arial" panose="020B0604020202020204" pitchFamily="34" charset="0"/>
                <a:cs typeface="Arial" panose="020B0604020202020204" pitchFamily="34" charset="0"/>
              </a:rPr>
              <a:t>Pflanzensensoren</a:t>
            </a:r>
            <a:endParaRPr lang="es-ES" sz="1400" b="1" dirty="0">
              <a:solidFill>
                <a:schemeClr val="accent3">
                  <a:lumMod val="50000"/>
                </a:schemeClr>
              </a:solidFill>
              <a:latin typeface="Arial" panose="020B0604020202020204" pitchFamily="34" charset="0"/>
              <a:cs typeface="Arial" panose="020B0604020202020204" pitchFamily="34" charset="0"/>
            </a:endParaRPr>
          </a:p>
        </p:txBody>
      </p:sp>
      <p:sp>
        <p:nvSpPr>
          <p:cNvPr id="9" name="Rectángulo 8"/>
          <p:cNvSpPr/>
          <p:nvPr/>
        </p:nvSpPr>
        <p:spPr>
          <a:xfrm>
            <a:off x="4033543" y="2018179"/>
            <a:ext cx="1682622" cy="1754326"/>
          </a:xfrm>
          <a:prstGeom prst="rect">
            <a:avLst/>
          </a:prstGeom>
        </p:spPr>
        <p:txBody>
          <a:bodyPr wrap="square">
            <a:spAutoFit/>
          </a:bodyPr>
          <a:lstStyle/>
          <a:p>
            <a:r>
              <a:rPr lang="en-US" sz="1200" dirty="0" err="1" smtClean="0">
                <a:latin typeface="Arial" panose="020B0604020202020204" pitchFamily="34" charset="0"/>
                <a:cs typeface="Arial" panose="020B0604020202020204" pitchFamily="34" charset="0"/>
              </a:rPr>
              <a:t>Dendrometer</a:t>
            </a:r>
            <a:r>
              <a:rPr lang="en-US" sz="1200" dirty="0" smtClean="0">
                <a:latin typeface="Arial" panose="020B0604020202020204" pitchFamily="34" charset="0"/>
                <a:cs typeface="Arial" panose="020B0604020202020204" pitchFamily="34" charset="0"/>
              </a:rPr>
              <a:t>: </a:t>
            </a:r>
            <a:endParaRPr lang="en-US" sz="1200" dirty="0">
              <a:latin typeface="Arial" panose="020B0604020202020204" pitchFamily="34" charset="0"/>
              <a:cs typeface="Arial" panose="020B0604020202020204" pitchFamily="34" charset="0"/>
            </a:endParaRPr>
          </a:p>
          <a:p>
            <a:r>
              <a:rPr lang="en-US" sz="1200" dirty="0" err="1" smtClean="0">
                <a:latin typeface="Arial" panose="020B0604020202020204" pitchFamily="34" charset="0"/>
                <a:cs typeface="Arial" panose="020B0604020202020204" pitchFamily="34" charset="0"/>
              </a:rPr>
              <a:t>Messung</a:t>
            </a:r>
            <a:r>
              <a:rPr lang="en-US" sz="1200" dirty="0" smtClean="0">
                <a:latin typeface="Arial" panose="020B0604020202020204" pitchFamily="34" charset="0"/>
                <a:cs typeface="Arial" panose="020B0604020202020204" pitchFamily="34" charset="0"/>
              </a:rPr>
              <a:t> von </a:t>
            </a:r>
            <a:r>
              <a:rPr lang="en-US" sz="1200" dirty="0" err="1" smtClean="0">
                <a:latin typeface="Arial" panose="020B0604020202020204" pitchFamily="34" charset="0"/>
                <a:cs typeface="Arial" panose="020B0604020202020204" pitchFamily="34" charset="0"/>
              </a:rPr>
              <a:t>Pflanzenwachstum</a:t>
            </a:r>
            <a:r>
              <a:rPr lang="en-US" sz="1200" dirty="0" smtClean="0">
                <a:latin typeface="Arial" panose="020B0604020202020204" pitchFamily="34" charset="0"/>
                <a:cs typeface="Arial" panose="020B0604020202020204" pitchFamily="34" charset="0"/>
              </a:rPr>
              <a:t> und Wasser-</a:t>
            </a:r>
            <a:r>
              <a:rPr lang="en-US" sz="1200" dirty="0" err="1" smtClean="0">
                <a:latin typeface="Arial" panose="020B0604020202020204" pitchFamily="34" charset="0"/>
                <a:cs typeface="Arial" panose="020B0604020202020204" pitchFamily="34" charset="0"/>
              </a:rPr>
              <a:t>verbrauch</a:t>
            </a:r>
            <a:r>
              <a:rPr lang="en-US" sz="1200" dirty="0" smtClean="0">
                <a:latin typeface="Arial" panose="020B0604020202020204" pitchFamily="34" charset="0"/>
                <a:cs typeface="Arial" panose="020B0604020202020204" pitchFamily="34" charset="0"/>
              </a:rPr>
              <a:t>, Auf-</a:t>
            </a:r>
            <a:r>
              <a:rPr lang="en-US" sz="1200" dirty="0" err="1" smtClean="0">
                <a:latin typeface="Arial" panose="020B0604020202020204" pitchFamily="34" charset="0"/>
                <a:cs typeface="Arial" panose="020B0604020202020204" pitchFamily="34" charset="0"/>
              </a:rPr>
              <a:t>zeichnung</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kleiner</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Kontratkionen</a:t>
            </a:r>
            <a:r>
              <a:rPr lang="en-US" sz="1200" dirty="0" smtClean="0">
                <a:latin typeface="Arial" panose="020B0604020202020204" pitchFamily="34" charset="0"/>
                <a:cs typeface="Arial" panose="020B0604020202020204" pitchFamily="34" charset="0"/>
              </a:rPr>
              <a:t> und </a:t>
            </a:r>
            <a:r>
              <a:rPr lang="en-US" sz="1200" dirty="0" err="1" smtClean="0">
                <a:latin typeface="Arial" panose="020B0604020202020204" pitchFamily="34" charset="0"/>
                <a:cs typeface="Arial" panose="020B0604020202020204" pitchFamily="34" charset="0"/>
              </a:rPr>
              <a:t>Ausdehnungen</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im</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Pflanzengewebe</a:t>
            </a:r>
            <a:endParaRPr lang="en-US" sz="1200" dirty="0">
              <a:latin typeface="Arial" panose="020B0604020202020204" pitchFamily="34" charset="0"/>
              <a:cs typeface="Arial" panose="020B0604020202020204" pitchFamily="34" charset="0"/>
            </a:endParaRPr>
          </a:p>
        </p:txBody>
      </p:sp>
      <p:sp>
        <p:nvSpPr>
          <p:cNvPr id="10" name="Rectángulo 9"/>
          <p:cNvSpPr/>
          <p:nvPr/>
        </p:nvSpPr>
        <p:spPr>
          <a:xfrm>
            <a:off x="5888741" y="1991122"/>
            <a:ext cx="1249060" cy="523220"/>
          </a:xfrm>
          <a:prstGeom prst="rect">
            <a:avLst/>
          </a:prstGeom>
        </p:spPr>
        <p:txBody>
          <a:bodyPr wrap="square">
            <a:spAutoFit/>
          </a:bodyPr>
          <a:lstStyle/>
          <a:p>
            <a:pPr algn="r"/>
            <a:r>
              <a:rPr lang="es-ES" sz="1400" b="1" dirty="0" smtClean="0">
                <a:solidFill>
                  <a:schemeClr val="bg1"/>
                </a:solidFill>
                <a:latin typeface="Arial" panose="020B0604020202020204" pitchFamily="34" charset="0"/>
                <a:cs typeface="Arial" panose="020B0604020202020204" pitchFamily="34" charset="0"/>
              </a:rPr>
              <a:t>Boden</a:t>
            </a:r>
          </a:p>
          <a:p>
            <a:pPr algn="r"/>
            <a:r>
              <a:rPr lang="es-ES" sz="1400" b="1" dirty="0" smtClean="0">
                <a:solidFill>
                  <a:schemeClr val="bg1"/>
                </a:solidFill>
                <a:latin typeface="Arial" panose="020B0604020202020204" pitchFamily="34" charset="0"/>
                <a:cs typeface="Arial" panose="020B0604020202020204" pitchFamily="34" charset="0"/>
              </a:rPr>
              <a:t>sensor</a:t>
            </a:r>
            <a:endParaRPr lang="es-ES" sz="1400" b="1" dirty="0">
              <a:solidFill>
                <a:schemeClr val="bg1"/>
              </a:solidFill>
              <a:latin typeface="Arial" panose="020B0604020202020204" pitchFamily="34" charset="0"/>
              <a:cs typeface="Arial" panose="020B0604020202020204" pitchFamily="34" charset="0"/>
            </a:endParaRPr>
          </a:p>
        </p:txBody>
      </p:sp>
      <p:sp>
        <p:nvSpPr>
          <p:cNvPr id="13" name="Rectángulo 12"/>
          <p:cNvSpPr/>
          <p:nvPr/>
        </p:nvSpPr>
        <p:spPr>
          <a:xfrm>
            <a:off x="149473" y="3693434"/>
            <a:ext cx="3404704" cy="307776"/>
          </a:xfrm>
          <a:prstGeom prst="rect">
            <a:avLst/>
          </a:prstGeom>
        </p:spPr>
        <p:txBody>
          <a:bodyPr wrap="none">
            <a:spAutoFit/>
          </a:bodyPr>
          <a:lstStyle/>
          <a:p>
            <a:r>
              <a:rPr lang="es-ES" sz="1600" b="1" dirty="0" smtClean="0">
                <a:solidFill>
                  <a:schemeClr val="tx2">
                    <a:lumMod val="50000"/>
                  </a:schemeClr>
                </a:solidFill>
                <a:latin typeface="Arial" panose="020B0604020202020204" pitchFamily="34" charset="0"/>
                <a:cs typeface="Arial" panose="020B0604020202020204" pitchFamily="34" charset="0"/>
              </a:rPr>
              <a:t>Einsatz von Teledetektion and GIS Instrumente </a:t>
            </a:r>
            <a:endParaRPr lang="es-ES" sz="1600" b="1" dirty="0">
              <a:solidFill>
                <a:schemeClr val="tx2">
                  <a:lumMod val="50000"/>
                </a:schemeClr>
              </a:solidFill>
              <a:latin typeface="Arial" panose="020B0604020202020204" pitchFamily="34" charset="0"/>
              <a:cs typeface="Arial" panose="020B0604020202020204" pitchFamily="34" charset="0"/>
            </a:endParaRPr>
          </a:p>
        </p:txBody>
      </p:sp>
      <p:sp>
        <p:nvSpPr>
          <p:cNvPr id="14" name="Rectángulo 13"/>
          <p:cNvSpPr/>
          <p:nvPr/>
        </p:nvSpPr>
        <p:spPr>
          <a:xfrm>
            <a:off x="3341553" y="5137088"/>
            <a:ext cx="3981807" cy="338554"/>
          </a:xfrm>
          <a:prstGeom prst="rect">
            <a:avLst/>
          </a:prstGeom>
        </p:spPr>
        <p:txBody>
          <a:bodyPr wrap="square">
            <a:spAutoFit/>
          </a:bodyPr>
          <a:lstStyle/>
          <a:p>
            <a:r>
              <a:rPr lang="es-ES" sz="1600" b="1" dirty="0">
                <a:latin typeface="Arial" panose="020B0604020202020204" pitchFamily="34" charset="0"/>
                <a:cs typeface="Arial" panose="020B0604020202020204" pitchFamily="34" charset="0"/>
              </a:rPr>
              <a:t>Global </a:t>
            </a:r>
            <a:r>
              <a:rPr lang="es-ES" sz="1600" b="1" dirty="0" err="1">
                <a:latin typeface="Arial" panose="020B0604020202020204" pitchFamily="34" charset="0"/>
                <a:cs typeface="Arial" panose="020B0604020202020204" pitchFamily="34" charset="0"/>
              </a:rPr>
              <a:t>Positioning</a:t>
            </a:r>
            <a:r>
              <a:rPr lang="es-ES" sz="1600" b="1" dirty="0">
                <a:latin typeface="Arial" panose="020B0604020202020204" pitchFamily="34" charset="0"/>
                <a:cs typeface="Arial" panose="020B0604020202020204" pitchFamily="34" charset="0"/>
              </a:rPr>
              <a:t> </a:t>
            </a:r>
            <a:r>
              <a:rPr lang="es-ES" sz="1600" b="1" dirty="0" err="1">
                <a:latin typeface="Arial" panose="020B0604020202020204" pitchFamily="34" charset="0"/>
                <a:cs typeface="Arial" panose="020B0604020202020204" pitchFamily="34" charset="0"/>
              </a:rPr>
              <a:t>System</a:t>
            </a:r>
            <a:r>
              <a:rPr lang="es-ES" sz="1600" b="1" dirty="0">
                <a:latin typeface="Arial" panose="020B0604020202020204" pitchFamily="34" charset="0"/>
                <a:cs typeface="Arial" panose="020B0604020202020204" pitchFamily="34" charset="0"/>
              </a:rPr>
              <a:t> (GPS)</a:t>
            </a:r>
          </a:p>
        </p:txBody>
      </p:sp>
      <p:sp>
        <p:nvSpPr>
          <p:cNvPr id="18" name="Rectángulo 17"/>
          <p:cNvSpPr/>
          <p:nvPr/>
        </p:nvSpPr>
        <p:spPr>
          <a:xfrm>
            <a:off x="3354279" y="4115514"/>
            <a:ext cx="5774358" cy="769441"/>
          </a:xfrm>
          <a:prstGeom prst="rect">
            <a:avLst/>
          </a:prstGeom>
        </p:spPr>
        <p:txBody>
          <a:bodyPr wrap="square">
            <a:spAutoFit/>
          </a:bodyPr>
          <a:lstStyle/>
          <a:p>
            <a:r>
              <a:rPr lang="es-ES" sz="1600" b="1" dirty="0">
                <a:latin typeface="Arial" panose="020B0604020202020204" pitchFamily="34" charset="0"/>
                <a:cs typeface="Arial" panose="020B0604020202020204" pitchFamily="34" charset="0"/>
              </a:rPr>
              <a:t>Remote Sensing (RS) </a:t>
            </a:r>
            <a:r>
              <a:rPr lang="es-ES" sz="1400" dirty="0">
                <a:latin typeface="Arial" panose="020B0604020202020204" pitchFamily="34" charset="0"/>
                <a:cs typeface="Arial" panose="020B0604020202020204" pitchFamily="34" charset="0"/>
              </a:rPr>
              <a:t>S</a:t>
            </a:r>
            <a:r>
              <a:rPr lang="es-ES" sz="1400" dirty="0" smtClean="0">
                <a:latin typeface="Arial" panose="020B0604020202020204" pitchFamily="34" charset="0"/>
                <a:cs typeface="Arial" panose="020B0604020202020204" pitchFamily="34" charset="0"/>
              </a:rPr>
              <a:t>atelliten, </a:t>
            </a:r>
            <a:r>
              <a:rPr lang="de-DE" sz="1400" dirty="0">
                <a:latin typeface="Arial" panose="020B0604020202020204" pitchFamily="34" charset="0"/>
                <a:cs typeface="Arial" panose="020B0604020202020204" pitchFamily="34" charset="0"/>
              </a:rPr>
              <a:t>Flugzeuge/Drohnen mit Multi-</a:t>
            </a:r>
            <a:r>
              <a:rPr lang="de-DE" sz="1400" dirty="0" err="1">
                <a:latin typeface="Arial" panose="020B0604020202020204" pitchFamily="34" charset="0"/>
                <a:cs typeface="Arial" panose="020B0604020202020204" pitchFamily="34" charset="0"/>
              </a:rPr>
              <a:t>Sprektralkamera</a:t>
            </a:r>
            <a:r>
              <a:rPr lang="de-DE" sz="1400" dirty="0">
                <a:latin typeface="Arial" panose="020B0604020202020204" pitchFamily="34" charset="0"/>
                <a:cs typeface="Arial" panose="020B0604020202020204" pitchFamily="34" charset="0"/>
              </a:rPr>
              <a:t>: identifiziert Bereiche mit Wasserstress, erkennt Nährstoffmangel und frühzeitige Erkennung von Schädlingen.</a:t>
            </a:r>
            <a:endParaRPr lang="es-ES" sz="1400" dirty="0">
              <a:latin typeface="Arial" panose="020B0604020202020204" pitchFamily="34" charset="0"/>
              <a:cs typeface="Arial" panose="020B0604020202020204" pitchFamily="34" charset="0"/>
            </a:endParaRPr>
          </a:p>
        </p:txBody>
      </p:sp>
      <p:sp>
        <p:nvSpPr>
          <p:cNvPr id="19" name="Rectángulo 18"/>
          <p:cNvSpPr/>
          <p:nvPr/>
        </p:nvSpPr>
        <p:spPr>
          <a:xfrm>
            <a:off x="3341553" y="5747729"/>
            <a:ext cx="4510513" cy="338554"/>
          </a:xfrm>
          <a:prstGeom prst="rect">
            <a:avLst/>
          </a:prstGeom>
        </p:spPr>
        <p:txBody>
          <a:bodyPr wrap="square">
            <a:spAutoFit/>
          </a:bodyPr>
          <a:lstStyle/>
          <a:p>
            <a:r>
              <a:rPr lang="es-ES" sz="1600" b="1" dirty="0" err="1">
                <a:latin typeface="Arial" panose="020B0604020202020204" pitchFamily="34" charset="0"/>
                <a:cs typeface="Arial" panose="020B0604020202020204" pitchFamily="34" charset="0"/>
              </a:rPr>
              <a:t>Geographic</a:t>
            </a:r>
            <a:r>
              <a:rPr lang="es-ES" sz="1600" b="1" dirty="0">
                <a:latin typeface="Arial" panose="020B0604020202020204" pitchFamily="34" charset="0"/>
                <a:cs typeface="Arial" panose="020B0604020202020204" pitchFamily="34" charset="0"/>
              </a:rPr>
              <a:t> </a:t>
            </a:r>
            <a:r>
              <a:rPr lang="es-ES" sz="1600" b="1" dirty="0" err="1">
                <a:latin typeface="Arial" panose="020B0604020202020204" pitchFamily="34" charset="0"/>
                <a:cs typeface="Arial" panose="020B0604020202020204" pitchFamily="34" charset="0"/>
              </a:rPr>
              <a:t>Information</a:t>
            </a:r>
            <a:r>
              <a:rPr lang="es-ES" sz="1600" b="1" dirty="0">
                <a:latin typeface="Arial" panose="020B0604020202020204" pitchFamily="34" charset="0"/>
                <a:cs typeface="Arial" panose="020B0604020202020204" pitchFamily="34" charset="0"/>
              </a:rPr>
              <a:t> </a:t>
            </a:r>
            <a:r>
              <a:rPr lang="es-ES" sz="1600" b="1" dirty="0" err="1">
                <a:latin typeface="Arial" panose="020B0604020202020204" pitchFamily="34" charset="0"/>
                <a:cs typeface="Arial" panose="020B0604020202020204" pitchFamily="34" charset="0"/>
              </a:rPr>
              <a:t>Systems</a:t>
            </a:r>
            <a:r>
              <a:rPr lang="es-ES" sz="1600" b="1" dirty="0">
                <a:latin typeface="Arial" panose="020B0604020202020204" pitchFamily="34" charset="0"/>
                <a:cs typeface="Arial" panose="020B0604020202020204" pitchFamily="34" charset="0"/>
              </a:rPr>
              <a:t> (GIS) </a:t>
            </a:r>
          </a:p>
        </p:txBody>
      </p:sp>
      <p:pic>
        <p:nvPicPr>
          <p:cNvPr id="20" name="Imagen 1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82725" y="4035316"/>
            <a:ext cx="2926080" cy="1950720"/>
          </a:xfrm>
          <a:prstGeom prst="rect">
            <a:avLst/>
          </a:prstGeom>
        </p:spPr>
      </p:pic>
      <p:sp>
        <p:nvSpPr>
          <p:cNvPr id="24" name="Titel 3"/>
          <p:cNvSpPr txBox="1">
            <a:spLocks/>
          </p:cNvSpPr>
          <p:nvPr/>
        </p:nvSpPr>
        <p:spPr>
          <a:xfrm>
            <a:off x="446856" y="111770"/>
            <a:ext cx="6501408" cy="724942"/>
          </a:xfrm>
          <a:prstGeom prst="rect">
            <a:avLst/>
          </a:prstGeom>
          <a:solidFill>
            <a:srgbClr val="FFFFFF"/>
          </a:solidFill>
        </p:spPr>
        <p:txBody>
          <a:bodyPr vert="horz" lIns="91440" tIns="45720" rIns="91440" bIns="45720" rtlCol="0" anchor="ctr">
            <a:normAutofit fontScale="9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smtClean="0"/>
              <a:t>Elemente der Sehr Guten Fachlichen Praxis </a:t>
            </a:r>
            <a:endParaRPr lang="de-DE" sz="2600" dirty="0"/>
          </a:p>
        </p:txBody>
      </p:sp>
      <p:sp>
        <p:nvSpPr>
          <p:cNvPr id="25" name="Rectángulo 11"/>
          <p:cNvSpPr/>
          <p:nvPr/>
        </p:nvSpPr>
        <p:spPr>
          <a:xfrm>
            <a:off x="5508104" y="3352800"/>
            <a:ext cx="1740518" cy="246221"/>
          </a:xfrm>
          <a:prstGeom prst="rect">
            <a:avLst/>
          </a:prstGeom>
        </p:spPr>
        <p:txBody>
          <a:bodyPr wrap="none">
            <a:spAutoFit/>
          </a:bodyPr>
          <a:lstStyle/>
          <a:p>
            <a:pPr lvl="0"/>
            <a:r>
              <a:rPr lang="en-US" sz="1000" dirty="0" smtClean="0">
                <a:solidFill>
                  <a:schemeClr val="tx1">
                    <a:lumMod val="50000"/>
                  </a:schemeClr>
                </a:solidFill>
                <a:latin typeface="Arial" panose="020B0604020202020204" pitchFamily="34" charset="0"/>
                <a:cs typeface="Arial" panose="020B0604020202020204" pitchFamily="34" charset="0"/>
              </a:rPr>
              <a:t>© </a:t>
            </a:r>
            <a:r>
              <a:rPr lang="en-US" sz="1000" dirty="0" err="1">
                <a:solidFill>
                  <a:schemeClr val="tx1">
                    <a:lumMod val="50000"/>
                  </a:schemeClr>
                </a:solidFill>
                <a:latin typeface="Arial" panose="020B0604020202020204" pitchFamily="34" charset="0"/>
                <a:cs typeface="Arial" panose="020B0604020202020204" pitchFamily="34" charset="0"/>
              </a:rPr>
              <a:t>Fundacion</a:t>
            </a:r>
            <a:r>
              <a:rPr lang="en-US" sz="1000" dirty="0">
                <a:solidFill>
                  <a:schemeClr val="tx1">
                    <a:lumMod val="50000"/>
                  </a:schemeClr>
                </a:solidFill>
                <a:latin typeface="Arial" panose="020B0604020202020204" pitchFamily="34" charset="0"/>
                <a:cs typeface="Arial" panose="020B0604020202020204" pitchFamily="34" charset="0"/>
              </a:rPr>
              <a:t> Global Nature</a:t>
            </a:r>
          </a:p>
        </p:txBody>
      </p:sp>
      <p:sp>
        <p:nvSpPr>
          <p:cNvPr id="26" name="Textfeld 25"/>
          <p:cNvSpPr txBox="1"/>
          <p:nvPr/>
        </p:nvSpPr>
        <p:spPr>
          <a:xfrm>
            <a:off x="323528" y="5733256"/>
            <a:ext cx="1897469" cy="215444"/>
          </a:xfrm>
          <a:prstGeom prst="rect">
            <a:avLst/>
          </a:prstGeom>
          <a:noFill/>
        </p:spPr>
        <p:txBody>
          <a:bodyPr wrap="square" rtlCol="0">
            <a:spAutoFit/>
          </a:bodyPr>
          <a:lstStyle/>
          <a:p>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Fundacion</a:t>
            </a:r>
            <a:r>
              <a:rPr lang="de-DE" sz="800" dirty="0" smtClean="0">
                <a:solidFill>
                  <a:schemeClr val="bg1"/>
                </a:solidFill>
                <a:latin typeface="Arial" panose="020B0604020202020204" pitchFamily="34" charset="0"/>
                <a:cs typeface="Arial" panose="020B0604020202020204" pitchFamily="34" charset="0"/>
              </a:rPr>
              <a:t> Global Nature</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708441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idx="1"/>
          </p:nvPr>
        </p:nvSpPr>
        <p:spPr>
          <a:xfrm>
            <a:off x="467544" y="1205260"/>
            <a:ext cx="6336704" cy="648072"/>
          </a:xfrm>
        </p:spPr>
        <p:txBody>
          <a:bodyPr>
            <a:noAutofit/>
          </a:bodyPr>
          <a:lstStyle/>
          <a:p>
            <a:pPr marL="0" indent="0">
              <a:buNone/>
            </a:pPr>
            <a:r>
              <a:rPr lang="de-DE" sz="2000" b="1" dirty="0"/>
              <a:t>3. Werkzeuge und Methoden zur Entscheidungsfindung bei der Bewässerung</a:t>
            </a:r>
            <a:r>
              <a:rPr lang="en-US" sz="2000" b="1" dirty="0"/>
              <a:t>: </a:t>
            </a:r>
          </a:p>
          <a:p>
            <a:pPr marL="0" indent="0">
              <a:buNone/>
            </a:pPr>
            <a:endParaRPr lang="de-DE" sz="14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10</a:t>
            </a:fld>
            <a:endParaRPr lang="de-DE" dirty="0"/>
          </a:p>
        </p:txBody>
      </p:sp>
      <p:sp>
        <p:nvSpPr>
          <p:cNvPr id="24" name="Rectángulo 23"/>
          <p:cNvSpPr/>
          <p:nvPr/>
        </p:nvSpPr>
        <p:spPr>
          <a:xfrm>
            <a:off x="227770" y="1863086"/>
            <a:ext cx="8802724" cy="584776"/>
          </a:xfrm>
          <a:prstGeom prst="rect">
            <a:avLst/>
          </a:prstGeom>
        </p:spPr>
        <p:txBody>
          <a:bodyPr wrap="square">
            <a:spAutoFit/>
          </a:bodyPr>
          <a:lstStyle/>
          <a:p>
            <a:r>
              <a:rPr lang="de-DE" sz="1600" dirty="0"/>
              <a:t>Eine Überdüngung kann beispielsweise durch Oberflächenabfluss oder </a:t>
            </a:r>
            <a:r>
              <a:rPr lang="de-DE" sz="1600" dirty="0" smtClean="0"/>
              <a:t>Auswaschung zu </a:t>
            </a:r>
            <a:r>
              <a:rPr lang="de-DE" sz="1600" dirty="0"/>
              <a:t>Verschlechterungen der Gewässergüte führen </a:t>
            </a:r>
            <a:endParaRPr lang="es-ES" sz="1600" dirty="0">
              <a:latin typeface="Arial" panose="020B0604020202020204" pitchFamily="34" charset="0"/>
              <a:cs typeface="Arial" panose="020B0604020202020204" pitchFamily="34" charset="0"/>
            </a:endParaRPr>
          </a:p>
        </p:txBody>
      </p:sp>
      <p:sp>
        <p:nvSpPr>
          <p:cNvPr id="26" name="Rectángulo 25"/>
          <p:cNvSpPr/>
          <p:nvPr/>
        </p:nvSpPr>
        <p:spPr>
          <a:xfrm>
            <a:off x="6636008" y="2546093"/>
            <a:ext cx="2304256" cy="1815882"/>
          </a:xfrm>
          <a:prstGeom prst="rect">
            <a:avLst/>
          </a:prstGeom>
        </p:spPr>
        <p:txBody>
          <a:bodyPr wrap="square">
            <a:spAutoFit/>
          </a:bodyPr>
          <a:lstStyle/>
          <a:p>
            <a:r>
              <a:rPr lang="en-US" sz="1400" b="1" dirty="0" err="1" smtClean="0">
                <a:solidFill>
                  <a:schemeClr val="accent2">
                    <a:lumMod val="50000"/>
                  </a:schemeClr>
                </a:solidFill>
                <a:latin typeface="Arial" panose="020B0604020202020204" pitchFamily="34" charset="0"/>
                <a:cs typeface="Arial" panose="020B0604020202020204" pitchFamily="34" charset="0"/>
              </a:rPr>
              <a:t>Saugsonden</a:t>
            </a:r>
            <a:r>
              <a:rPr lang="en-US" sz="1400" dirty="0" smtClean="0">
                <a:solidFill>
                  <a:schemeClr val="accent2">
                    <a:lumMod val="50000"/>
                  </a:schemeClr>
                </a:solidFill>
                <a:latin typeface="Arial" panose="020B0604020202020204" pitchFamily="34" charset="0"/>
                <a:cs typeface="Arial" panose="020B0604020202020204" pitchFamily="34" charset="0"/>
              </a:rPr>
              <a:t>, </a:t>
            </a:r>
            <a:r>
              <a:rPr lang="en-US" sz="1400" dirty="0" err="1" smtClean="0">
                <a:solidFill>
                  <a:schemeClr val="accent2">
                    <a:lumMod val="50000"/>
                  </a:schemeClr>
                </a:solidFill>
                <a:latin typeface="Arial" panose="020B0604020202020204" pitchFamily="34" charset="0"/>
                <a:cs typeface="Arial" panose="020B0604020202020204" pitchFamily="34" charset="0"/>
              </a:rPr>
              <a:t>werden</a:t>
            </a:r>
            <a:r>
              <a:rPr lang="en-US" sz="1400" dirty="0" smtClean="0">
                <a:solidFill>
                  <a:schemeClr val="accent2">
                    <a:lumMod val="50000"/>
                  </a:schemeClr>
                </a:solidFill>
                <a:latin typeface="Arial" panose="020B0604020202020204" pitchFamily="34" charset="0"/>
                <a:cs typeface="Arial" panose="020B0604020202020204" pitchFamily="34" charset="0"/>
              </a:rPr>
              <a:t> </a:t>
            </a:r>
            <a:r>
              <a:rPr lang="en-US" sz="1400" dirty="0" err="1" smtClean="0">
                <a:solidFill>
                  <a:schemeClr val="accent2">
                    <a:lumMod val="50000"/>
                  </a:schemeClr>
                </a:solidFill>
                <a:latin typeface="Arial" panose="020B0604020202020204" pitchFamily="34" charset="0"/>
                <a:cs typeface="Arial" panose="020B0604020202020204" pitchFamily="34" charset="0"/>
              </a:rPr>
              <a:t>genutzt</a:t>
            </a:r>
            <a:r>
              <a:rPr lang="en-US" sz="1400" dirty="0" smtClean="0">
                <a:solidFill>
                  <a:schemeClr val="accent2">
                    <a:lumMod val="50000"/>
                  </a:schemeClr>
                </a:solidFill>
                <a:latin typeface="Arial" panose="020B0604020202020204" pitchFamily="34" charset="0"/>
                <a:cs typeface="Arial" panose="020B0604020202020204" pitchFamily="34" charset="0"/>
              </a:rPr>
              <a:t> um</a:t>
            </a:r>
            <a:r>
              <a:rPr lang="en-US" sz="1400" dirty="0">
                <a:solidFill>
                  <a:schemeClr val="accent2">
                    <a:lumMod val="50000"/>
                  </a:schemeClr>
                </a:solidFill>
                <a:latin typeface="Arial" panose="020B0604020202020204" pitchFamily="34" charset="0"/>
                <a:cs typeface="Arial" panose="020B0604020202020204" pitchFamily="34" charset="0"/>
              </a:rPr>
              <a:t> </a:t>
            </a:r>
            <a:r>
              <a:rPr lang="de-DE" sz="1400" dirty="0">
                <a:solidFill>
                  <a:schemeClr val="accent2">
                    <a:lumMod val="50000"/>
                  </a:schemeClr>
                </a:solidFill>
                <a:latin typeface="Arial" panose="020B0604020202020204" pitchFamily="34" charset="0"/>
                <a:cs typeface="Arial" panose="020B0604020202020204" pitchFamily="34" charset="0"/>
              </a:rPr>
              <a:t>zuverlässige und störungsfreie Bodenwasserproben zu sammeln und so den Nährstoffgehalt zu </a:t>
            </a:r>
            <a:r>
              <a:rPr lang="de-DE" sz="1400" dirty="0" smtClean="0">
                <a:solidFill>
                  <a:schemeClr val="accent2">
                    <a:lumMod val="50000"/>
                  </a:schemeClr>
                </a:solidFill>
                <a:latin typeface="Arial" panose="020B0604020202020204" pitchFamily="34" charset="0"/>
                <a:cs typeface="Arial" panose="020B0604020202020204" pitchFamily="34" charset="0"/>
              </a:rPr>
              <a:t>bestimmen und Bedarfe abzuschätzen.</a:t>
            </a:r>
            <a:endParaRPr lang="es-ES" sz="1400" dirty="0">
              <a:solidFill>
                <a:schemeClr val="accent2">
                  <a:lumMod val="50000"/>
                </a:schemeClr>
              </a:solidFill>
              <a:latin typeface="Arial" panose="020B0604020202020204" pitchFamily="34" charset="0"/>
              <a:cs typeface="Arial" panose="020B0604020202020204" pitchFamily="34" charset="0"/>
            </a:endParaRPr>
          </a:p>
        </p:txBody>
      </p:sp>
      <p:pic>
        <p:nvPicPr>
          <p:cNvPr id="27" name="Imagen 2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520" y="2682899"/>
            <a:ext cx="3096344" cy="1680623"/>
          </a:xfrm>
          <a:prstGeom prst="rect">
            <a:avLst/>
          </a:prstGeom>
        </p:spPr>
      </p:pic>
      <p:pic>
        <p:nvPicPr>
          <p:cNvPr id="28" name="Imagen 2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100187" y="2546093"/>
            <a:ext cx="2510436" cy="1815882"/>
          </a:xfrm>
          <a:prstGeom prst="rect">
            <a:avLst/>
          </a:prstGeom>
        </p:spPr>
      </p:pic>
      <p:sp>
        <p:nvSpPr>
          <p:cNvPr id="25" name="Rectángulo 24"/>
          <p:cNvSpPr/>
          <p:nvPr/>
        </p:nvSpPr>
        <p:spPr>
          <a:xfrm>
            <a:off x="216558" y="2395417"/>
            <a:ext cx="3327078" cy="307777"/>
          </a:xfrm>
          <a:prstGeom prst="rect">
            <a:avLst/>
          </a:prstGeom>
        </p:spPr>
        <p:txBody>
          <a:bodyPr wrap="none">
            <a:spAutoFit/>
          </a:bodyPr>
          <a:lstStyle/>
          <a:p>
            <a:r>
              <a:rPr lang="es-ES" sz="1400" b="1" dirty="0" err="1" smtClean="0">
                <a:solidFill>
                  <a:schemeClr val="accent2">
                    <a:lumMod val="50000"/>
                  </a:schemeClr>
                </a:solidFill>
                <a:latin typeface="Arial" panose="020B0604020202020204" pitchFamily="34" charset="0"/>
                <a:cs typeface="Arial" panose="020B0604020202020204" pitchFamily="34" charset="0"/>
              </a:rPr>
              <a:t>Multispektrale</a:t>
            </a:r>
            <a:r>
              <a:rPr lang="es-ES" sz="1400" b="1" dirty="0" smtClean="0">
                <a:solidFill>
                  <a:schemeClr val="accent2">
                    <a:lumMod val="50000"/>
                  </a:schemeClr>
                </a:solidFill>
                <a:latin typeface="Arial" panose="020B0604020202020204" pitchFamily="34" charset="0"/>
                <a:cs typeface="Arial" panose="020B0604020202020204" pitchFamily="34" charset="0"/>
              </a:rPr>
              <a:t> </a:t>
            </a:r>
            <a:r>
              <a:rPr lang="es-ES" sz="1400" b="1" dirty="0" err="1">
                <a:solidFill>
                  <a:schemeClr val="accent2">
                    <a:lumMod val="50000"/>
                  </a:schemeClr>
                </a:solidFill>
                <a:latin typeface="Arial" panose="020B0604020202020204" pitchFamily="34" charset="0"/>
                <a:cs typeface="Arial" panose="020B0604020202020204" pitchFamily="34" charset="0"/>
              </a:rPr>
              <a:t>Kamera-Bilddrohnen</a:t>
            </a:r>
            <a:r>
              <a:rPr lang="es-ES" sz="1400" b="1" dirty="0">
                <a:solidFill>
                  <a:schemeClr val="accent2">
                    <a:lumMod val="50000"/>
                  </a:schemeClr>
                </a:solidFill>
                <a:latin typeface="Arial" panose="020B0604020202020204" pitchFamily="34" charset="0"/>
                <a:cs typeface="Arial" panose="020B0604020202020204" pitchFamily="34" charset="0"/>
              </a:rPr>
              <a:t> </a:t>
            </a:r>
            <a:endParaRPr lang="es-ES" sz="1400" dirty="0">
              <a:solidFill>
                <a:schemeClr val="accent2">
                  <a:lumMod val="50000"/>
                </a:schemeClr>
              </a:solidFill>
              <a:latin typeface="Arial" panose="020B0604020202020204" pitchFamily="34" charset="0"/>
              <a:cs typeface="Arial" panose="020B0604020202020204" pitchFamily="34" charset="0"/>
            </a:endParaRPr>
          </a:p>
        </p:txBody>
      </p:sp>
      <p:sp>
        <p:nvSpPr>
          <p:cNvPr id="29" name="Rectángulo redondeado 28"/>
          <p:cNvSpPr/>
          <p:nvPr/>
        </p:nvSpPr>
        <p:spPr>
          <a:xfrm>
            <a:off x="4745636" y="4437112"/>
            <a:ext cx="3865952" cy="1765001"/>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panose="020B0604020202020204" pitchFamily="34" charset="0"/>
              <a:cs typeface="Arial" panose="020B0604020202020204" pitchFamily="34" charset="0"/>
            </a:endParaRPr>
          </a:p>
        </p:txBody>
      </p:sp>
      <p:sp>
        <p:nvSpPr>
          <p:cNvPr id="30" name="Rectángulo redondeado 29"/>
          <p:cNvSpPr/>
          <p:nvPr/>
        </p:nvSpPr>
        <p:spPr>
          <a:xfrm>
            <a:off x="446856" y="4451862"/>
            <a:ext cx="3909120" cy="1756662"/>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latin typeface="Arial" panose="020B0604020202020204" pitchFamily="34" charset="0"/>
                <a:cs typeface="Arial" panose="020B0604020202020204" pitchFamily="34" charset="0"/>
              </a:rPr>
              <a:t> </a:t>
            </a:r>
            <a:endParaRPr lang="es-ES" dirty="0">
              <a:latin typeface="Arial" panose="020B0604020202020204" pitchFamily="34" charset="0"/>
              <a:cs typeface="Arial" panose="020B0604020202020204" pitchFamily="34" charset="0"/>
            </a:endParaRPr>
          </a:p>
        </p:txBody>
      </p:sp>
      <p:sp>
        <p:nvSpPr>
          <p:cNvPr id="31" name="Rectángulo 30"/>
          <p:cNvSpPr/>
          <p:nvPr/>
        </p:nvSpPr>
        <p:spPr>
          <a:xfrm>
            <a:off x="1419961" y="4480083"/>
            <a:ext cx="2069797" cy="338554"/>
          </a:xfrm>
          <a:prstGeom prst="rect">
            <a:avLst/>
          </a:prstGeom>
        </p:spPr>
        <p:txBody>
          <a:bodyPr wrap="none">
            <a:spAutoFit/>
          </a:bodyPr>
          <a:lstStyle/>
          <a:p>
            <a:pPr algn="ctr"/>
            <a:r>
              <a:rPr lang="es-ES" sz="1600" b="1" u="sng" dirty="0" err="1">
                <a:solidFill>
                  <a:schemeClr val="tx1">
                    <a:lumMod val="50000"/>
                  </a:schemeClr>
                </a:solidFill>
                <a:latin typeface="Arial" panose="020B0604020202020204" pitchFamily="34" charset="0"/>
                <a:cs typeface="Arial" panose="020B0604020202020204" pitchFamily="34" charset="0"/>
              </a:rPr>
              <a:t>Situation</a:t>
            </a:r>
            <a:r>
              <a:rPr lang="es-ES" sz="1600" b="1" u="sng" dirty="0">
                <a:solidFill>
                  <a:schemeClr val="tx1">
                    <a:lumMod val="50000"/>
                  </a:schemeClr>
                </a:solidFill>
                <a:latin typeface="Arial" panose="020B0604020202020204" pitchFamily="34" charset="0"/>
                <a:cs typeface="Arial" panose="020B0604020202020204" pitchFamily="34" charset="0"/>
              </a:rPr>
              <a:t> in </a:t>
            </a:r>
            <a:r>
              <a:rPr lang="es-ES" sz="1600" b="1" u="sng" dirty="0" smtClean="0">
                <a:solidFill>
                  <a:schemeClr val="tx1">
                    <a:lumMod val="50000"/>
                  </a:schemeClr>
                </a:solidFill>
                <a:latin typeface="Arial" panose="020B0604020202020204" pitchFamily="34" charset="0"/>
                <a:cs typeface="Arial" panose="020B0604020202020204" pitchFamily="34" charset="0"/>
              </a:rPr>
              <a:t>Europa</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32" name="Rectángulo 31"/>
          <p:cNvSpPr/>
          <p:nvPr/>
        </p:nvSpPr>
        <p:spPr>
          <a:xfrm>
            <a:off x="4872277" y="4451861"/>
            <a:ext cx="3639438" cy="338554"/>
          </a:xfrm>
          <a:prstGeom prst="rect">
            <a:avLst/>
          </a:prstGeom>
        </p:spPr>
        <p:txBody>
          <a:bodyPr wrap="none">
            <a:spAutoFit/>
          </a:bodyPr>
          <a:lstStyle/>
          <a:p>
            <a:r>
              <a:rPr lang="en-US" sz="1600" b="1" u="sng" dirty="0" err="1">
                <a:solidFill>
                  <a:schemeClr val="tx1">
                    <a:lumMod val="50000"/>
                  </a:schemeClr>
                </a:solidFill>
                <a:latin typeface="Arial" panose="020B0604020202020204" pitchFamily="34" charset="0"/>
                <a:cs typeface="Arial" panose="020B0604020202020204" pitchFamily="34" charset="0"/>
              </a:rPr>
              <a:t>Schwierigkeiten</a:t>
            </a:r>
            <a:r>
              <a:rPr lang="en-US" sz="1600" b="1" u="sng" dirty="0">
                <a:solidFill>
                  <a:schemeClr val="tx1">
                    <a:lumMod val="50000"/>
                  </a:schemeClr>
                </a:solidFill>
                <a:latin typeface="Arial" panose="020B0604020202020204" pitchFamily="34" charset="0"/>
                <a:cs typeface="Arial" panose="020B0604020202020204" pitchFamily="34" charset="0"/>
              </a:rPr>
              <a:t> </a:t>
            </a:r>
            <a:r>
              <a:rPr lang="en-US" sz="1600" b="1" u="sng" dirty="0" err="1">
                <a:solidFill>
                  <a:schemeClr val="tx1">
                    <a:lumMod val="50000"/>
                  </a:schemeClr>
                </a:solidFill>
                <a:latin typeface="Arial" panose="020B0604020202020204" pitchFamily="34" charset="0"/>
                <a:cs typeface="Arial" panose="020B0604020202020204" pitchFamily="34" charset="0"/>
              </a:rPr>
              <a:t>bei</a:t>
            </a:r>
            <a:r>
              <a:rPr lang="en-US" sz="1600" b="1" u="sng" dirty="0">
                <a:solidFill>
                  <a:schemeClr val="tx1">
                    <a:lumMod val="50000"/>
                  </a:schemeClr>
                </a:solidFill>
                <a:latin typeface="Arial" panose="020B0604020202020204" pitchFamily="34" charset="0"/>
                <a:cs typeface="Arial" panose="020B0604020202020204" pitchFamily="34" charset="0"/>
              </a:rPr>
              <a:t> der </a:t>
            </a:r>
            <a:r>
              <a:rPr lang="en-US" sz="1600" b="1" u="sng" dirty="0" err="1">
                <a:solidFill>
                  <a:schemeClr val="tx1">
                    <a:lumMod val="50000"/>
                  </a:schemeClr>
                </a:solidFill>
                <a:latin typeface="Arial" panose="020B0604020202020204" pitchFamily="34" charset="0"/>
                <a:cs typeface="Arial" panose="020B0604020202020204" pitchFamily="34" charset="0"/>
              </a:rPr>
              <a:t>Umsetzung</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33" name="Rectángulo 32"/>
          <p:cNvSpPr/>
          <p:nvPr/>
        </p:nvSpPr>
        <p:spPr>
          <a:xfrm>
            <a:off x="4435440" y="4849415"/>
            <a:ext cx="4287086" cy="307777"/>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Anschaffungskosten</a:t>
            </a:r>
            <a:endParaRPr lang="es-ES" sz="1400" dirty="0">
              <a:latin typeface="Arial" panose="020B0604020202020204" pitchFamily="34" charset="0"/>
              <a:cs typeface="Arial" panose="020B0604020202020204" pitchFamily="34" charset="0"/>
            </a:endParaRPr>
          </a:p>
        </p:txBody>
      </p:sp>
      <p:sp>
        <p:nvSpPr>
          <p:cNvPr id="34" name="Rectángulo 33"/>
          <p:cNvSpPr/>
          <p:nvPr/>
        </p:nvSpPr>
        <p:spPr>
          <a:xfrm>
            <a:off x="4470586" y="5252504"/>
            <a:ext cx="4287086" cy="307777"/>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Komplexe</a:t>
            </a:r>
            <a:r>
              <a:rPr lang="en-US" sz="1400" dirty="0" smtClean="0">
                <a:latin typeface="Arial" panose="020B0604020202020204" pitchFamily="34" charset="0"/>
                <a:cs typeface="Arial" panose="020B0604020202020204" pitchFamily="34" charset="0"/>
              </a:rPr>
              <a:t> Interpretation der </a:t>
            </a:r>
            <a:r>
              <a:rPr lang="en-US" sz="1400" dirty="0" err="1" smtClean="0">
                <a:latin typeface="Arial" panose="020B0604020202020204" pitchFamily="34" charset="0"/>
                <a:cs typeface="Arial" panose="020B0604020202020204" pitchFamily="34" charset="0"/>
              </a:rPr>
              <a:t>Messergebnisse</a:t>
            </a:r>
            <a:r>
              <a:rPr lang="en-US" sz="1400" dirty="0" smtClean="0">
                <a:latin typeface="Arial" panose="020B0604020202020204" pitchFamily="34" charset="0"/>
                <a:cs typeface="Arial" panose="020B0604020202020204" pitchFamily="34" charset="0"/>
              </a:rPr>
              <a:t> </a:t>
            </a:r>
            <a:endParaRPr lang="en-US" sz="1400" dirty="0">
              <a:latin typeface="Arial" panose="020B0604020202020204" pitchFamily="34" charset="0"/>
              <a:cs typeface="Arial" panose="020B0604020202020204" pitchFamily="34" charset="0"/>
            </a:endParaRPr>
          </a:p>
        </p:txBody>
      </p:sp>
      <p:sp>
        <p:nvSpPr>
          <p:cNvPr id="35" name="Rectángulo 34"/>
          <p:cNvSpPr/>
          <p:nvPr/>
        </p:nvSpPr>
        <p:spPr>
          <a:xfrm>
            <a:off x="610023" y="4835691"/>
            <a:ext cx="3600400" cy="523220"/>
          </a:xfrm>
          <a:prstGeom prst="rect">
            <a:avLst/>
          </a:prstGeom>
        </p:spPr>
        <p:txBody>
          <a:bodyPr wrap="square">
            <a:spAutoFit/>
          </a:bodyPr>
          <a:lstStyle/>
          <a:p>
            <a:pPr algn="ctr"/>
            <a:r>
              <a:rPr lang="de-DE" sz="1400" dirty="0">
                <a:latin typeface="Arial" panose="020B0604020202020204" pitchFamily="34" charset="0"/>
                <a:cs typeface="Arial" panose="020B0604020202020204" pitchFamily="34" charset="0"/>
              </a:rPr>
              <a:t>Werkzeuge relativ neu &amp; Einsatz noch nicht sehr verbreitet </a:t>
            </a:r>
            <a:endParaRPr lang="es-ES" sz="1400" dirty="0">
              <a:latin typeface="Arial" panose="020B0604020202020204" pitchFamily="34" charset="0"/>
              <a:cs typeface="Arial" panose="020B0604020202020204" pitchFamily="34" charset="0"/>
            </a:endParaRPr>
          </a:p>
        </p:txBody>
      </p:sp>
      <p:sp>
        <p:nvSpPr>
          <p:cNvPr id="36" name="Rectángulo 35"/>
          <p:cNvSpPr/>
          <p:nvPr/>
        </p:nvSpPr>
        <p:spPr>
          <a:xfrm>
            <a:off x="531762" y="5299141"/>
            <a:ext cx="3828558" cy="523220"/>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Anwendung</a:t>
            </a:r>
            <a:r>
              <a:rPr lang="en-US" sz="1400" dirty="0" smtClean="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in </a:t>
            </a:r>
            <a:r>
              <a:rPr lang="de-DE" sz="1400" dirty="0">
                <a:latin typeface="Arial" panose="020B0604020202020204" pitchFamily="34" charset="0"/>
                <a:cs typeface="Arial" panose="020B0604020202020204" pitchFamily="34" charset="0"/>
              </a:rPr>
              <a:t>Erzeugergemeinschaften zur Kostensenkung möglich</a:t>
            </a:r>
            <a:endParaRPr lang="es-ES" sz="1400" dirty="0">
              <a:latin typeface="Arial" panose="020B0604020202020204" pitchFamily="34" charset="0"/>
              <a:cs typeface="Arial" panose="020B0604020202020204" pitchFamily="34" charset="0"/>
            </a:endParaRPr>
          </a:p>
        </p:txBody>
      </p:sp>
      <p:sp>
        <p:nvSpPr>
          <p:cNvPr id="37" name="Rectángulo 36"/>
          <p:cNvSpPr/>
          <p:nvPr/>
        </p:nvSpPr>
        <p:spPr>
          <a:xfrm>
            <a:off x="755576" y="5713525"/>
            <a:ext cx="3528391" cy="523220"/>
          </a:xfrm>
          <a:prstGeom prst="rect">
            <a:avLst/>
          </a:prstGeom>
        </p:spPr>
        <p:txBody>
          <a:bodyPr wrap="square">
            <a:spAutoFit/>
          </a:bodyPr>
          <a:lstStyle/>
          <a:p>
            <a:pPr algn="ctr"/>
            <a:r>
              <a:rPr lang="de-DE" sz="1400" dirty="0">
                <a:latin typeface="Arial" panose="020B0604020202020204" pitchFamily="34" charset="0"/>
                <a:cs typeface="Arial" panose="020B0604020202020204" pitchFamily="34" charset="0"/>
              </a:rPr>
              <a:t>Anmietung über externe Dienstleister</a:t>
            </a:r>
            <a:r>
              <a:rPr lang="en-US" sz="1400" dirty="0">
                <a:latin typeface="Arial" panose="020B0604020202020204" pitchFamily="34" charset="0"/>
                <a:cs typeface="Arial" panose="020B0604020202020204" pitchFamily="34" charset="0"/>
              </a:rPr>
              <a:t>, oft </a:t>
            </a:r>
            <a:r>
              <a:rPr lang="en-US" sz="1400" dirty="0" err="1">
                <a:latin typeface="Arial" panose="020B0604020202020204" pitchFamily="34" charset="0"/>
                <a:cs typeface="Arial" panose="020B0604020202020204" pitchFamily="34" charset="0"/>
              </a:rPr>
              <a:t>mit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Beratungsleistungen</a:t>
            </a:r>
            <a:endParaRPr lang="es-ES" sz="1400" dirty="0">
              <a:latin typeface="Arial" panose="020B0604020202020204" pitchFamily="34" charset="0"/>
              <a:cs typeface="Arial" panose="020B0604020202020204" pitchFamily="34" charset="0"/>
            </a:endParaRPr>
          </a:p>
        </p:txBody>
      </p:sp>
      <p:sp>
        <p:nvSpPr>
          <p:cNvPr id="20" name="Titel 3"/>
          <p:cNvSpPr txBox="1">
            <a:spLocks/>
          </p:cNvSpPr>
          <p:nvPr/>
        </p:nvSpPr>
        <p:spPr>
          <a:xfrm>
            <a:off x="446856" y="111770"/>
            <a:ext cx="6501408" cy="724942"/>
          </a:xfrm>
          <a:prstGeom prst="rect">
            <a:avLst/>
          </a:prstGeom>
          <a:solidFill>
            <a:srgbClr val="FFFFFF"/>
          </a:solidFill>
        </p:spPr>
        <p:txBody>
          <a:bodyPr vert="horz" lIns="91440" tIns="45720" rIns="91440" bIns="45720" rtlCol="0" anchor="ctr">
            <a:normAutofit fontScale="9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Elemente der Sehr Guten Fachlichen Praxis </a:t>
            </a:r>
            <a:endParaRPr lang="de-DE" sz="2600" dirty="0"/>
          </a:p>
        </p:txBody>
      </p:sp>
    </p:spTree>
    <p:extLst>
      <p:ext uri="{BB962C8B-B14F-4D97-AF65-F5344CB8AC3E}">
        <p14:creationId xmlns:p14="http://schemas.microsoft.com/office/powerpoint/2010/main" val="29291725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ángulo 26"/>
          <p:cNvSpPr/>
          <p:nvPr/>
        </p:nvSpPr>
        <p:spPr>
          <a:xfrm>
            <a:off x="5421321" y="2323516"/>
            <a:ext cx="1277967" cy="945042"/>
          </a:xfrm>
          <a:prstGeom prst="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8" name="Rectángulo 27"/>
          <p:cNvSpPr/>
          <p:nvPr/>
        </p:nvSpPr>
        <p:spPr>
          <a:xfrm>
            <a:off x="6761763" y="2323516"/>
            <a:ext cx="762565" cy="945042"/>
          </a:xfrm>
          <a:prstGeom prst="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9" name="Rectángulo 28"/>
          <p:cNvSpPr/>
          <p:nvPr/>
        </p:nvSpPr>
        <p:spPr>
          <a:xfrm>
            <a:off x="7586804" y="2323516"/>
            <a:ext cx="1170028" cy="945042"/>
          </a:xfrm>
          <a:prstGeom prst="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6" name="Rectángulo 25"/>
          <p:cNvSpPr/>
          <p:nvPr/>
        </p:nvSpPr>
        <p:spPr>
          <a:xfrm>
            <a:off x="4183894" y="2316799"/>
            <a:ext cx="1174952" cy="945042"/>
          </a:xfrm>
          <a:prstGeom prst="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5" name="Inhaltsplatzhalter 4"/>
          <p:cNvSpPr>
            <a:spLocks noGrp="1"/>
          </p:cNvSpPr>
          <p:nvPr>
            <p:ph idx="1"/>
          </p:nvPr>
        </p:nvSpPr>
        <p:spPr>
          <a:xfrm>
            <a:off x="215007" y="1263748"/>
            <a:ext cx="8928993" cy="713138"/>
          </a:xfrm>
        </p:spPr>
        <p:txBody>
          <a:bodyPr>
            <a:normAutofit/>
          </a:bodyPr>
          <a:lstStyle/>
          <a:p>
            <a:pPr marL="0" indent="0">
              <a:buNone/>
            </a:pPr>
            <a:r>
              <a:rPr lang="de-DE" sz="2000" b="1" dirty="0" smtClean="0"/>
              <a:t>4. Änderung der Kulturart</a:t>
            </a:r>
            <a:r>
              <a:rPr lang="en-US" sz="2000" b="1" dirty="0" smtClean="0"/>
              <a:t>/</a:t>
            </a:r>
            <a:r>
              <a:rPr lang="en-US" sz="2000" b="1" dirty="0" err="1" smtClean="0"/>
              <a:t>oder</a:t>
            </a:r>
            <a:r>
              <a:rPr lang="en-US" sz="2000" b="1" dirty="0" smtClean="0"/>
              <a:t> des </a:t>
            </a:r>
            <a:r>
              <a:rPr lang="en-US" sz="2000" b="1" smtClean="0"/>
              <a:t>Rotationssystems</a:t>
            </a:r>
            <a:endParaRPr lang="en-GB"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11</a:t>
            </a:fld>
            <a:endParaRPr lang="de-DE" dirty="0"/>
          </a:p>
        </p:txBody>
      </p:sp>
      <p:sp>
        <p:nvSpPr>
          <p:cNvPr id="3" name="Rectángulo 2"/>
          <p:cNvSpPr/>
          <p:nvPr/>
        </p:nvSpPr>
        <p:spPr>
          <a:xfrm>
            <a:off x="4871112" y="1688680"/>
            <a:ext cx="3153026" cy="584776"/>
          </a:xfrm>
          <a:prstGeom prst="rect">
            <a:avLst/>
          </a:prstGeom>
        </p:spPr>
        <p:txBody>
          <a:bodyPr wrap="none">
            <a:spAutoFit/>
          </a:bodyPr>
          <a:lstStyle/>
          <a:p>
            <a:r>
              <a:rPr lang="en-US" sz="1600" b="1" dirty="0" err="1" smtClean="0">
                <a:solidFill>
                  <a:schemeClr val="tx2">
                    <a:lumMod val="50000"/>
                  </a:schemeClr>
                </a:solidFill>
                <a:latin typeface="Arial" panose="020B0604020202020204" pitchFamily="34" charset="0"/>
                <a:cs typeface="Arial" panose="020B0604020202020204" pitchFamily="34" charset="0"/>
              </a:rPr>
              <a:t>Einflussvariablen</a:t>
            </a:r>
            <a:r>
              <a:rPr lang="en-US" sz="1600" b="1" dirty="0" smtClean="0">
                <a:solidFill>
                  <a:schemeClr val="tx2">
                    <a:lumMod val="50000"/>
                  </a:schemeClr>
                </a:solidFill>
                <a:latin typeface="Arial" panose="020B0604020202020204" pitchFamily="34" charset="0"/>
                <a:cs typeface="Arial" panose="020B0604020202020204" pitchFamily="34" charset="0"/>
              </a:rPr>
              <a:t> </a:t>
            </a:r>
            <a:r>
              <a:rPr lang="en-US" sz="1600" b="1" dirty="0" err="1" smtClean="0">
                <a:solidFill>
                  <a:schemeClr val="tx2">
                    <a:lumMod val="50000"/>
                  </a:schemeClr>
                </a:solidFill>
                <a:latin typeface="Arial" panose="020B0604020202020204" pitchFamily="34" charset="0"/>
                <a:cs typeface="Arial" panose="020B0604020202020204" pitchFamily="34" charset="0"/>
              </a:rPr>
              <a:t>bei</a:t>
            </a:r>
            <a:r>
              <a:rPr lang="en-US" sz="1600" b="1" dirty="0" smtClean="0">
                <a:solidFill>
                  <a:schemeClr val="tx2">
                    <a:lumMod val="50000"/>
                  </a:schemeClr>
                </a:solidFill>
                <a:latin typeface="Arial" panose="020B0604020202020204" pitchFamily="34" charset="0"/>
                <a:cs typeface="Arial" panose="020B0604020202020204" pitchFamily="34" charset="0"/>
              </a:rPr>
              <a:t> der Wahl </a:t>
            </a:r>
          </a:p>
          <a:p>
            <a:r>
              <a:rPr lang="en-US" sz="1600" b="1" dirty="0" err="1" smtClean="0">
                <a:solidFill>
                  <a:schemeClr val="tx2">
                    <a:lumMod val="50000"/>
                  </a:schemeClr>
                </a:solidFill>
                <a:latin typeface="Arial" panose="020B0604020202020204" pitchFamily="34" charset="0"/>
                <a:cs typeface="Arial" panose="020B0604020202020204" pitchFamily="34" charset="0"/>
              </a:rPr>
              <a:t>einer</a:t>
            </a:r>
            <a:r>
              <a:rPr lang="en-US" sz="1600" b="1" dirty="0" smtClean="0">
                <a:solidFill>
                  <a:schemeClr val="tx2">
                    <a:lumMod val="50000"/>
                  </a:schemeClr>
                </a:solidFill>
                <a:latin typeface="Arial" panose="020B0604020202020204" pitchFamily="34" charset="0"/>
                <a:cs typeface="Arial" panose="020B0604020202020204" pitchFamily="34" charset="0"/>
              </a:rPr>
              <a:t> </a:t>
            </a:r>
            <a:r>
              <a:rPr lang="en-US" sz="1600" b="1" dirty="0" err="1" smtClean="0">
                <a:solidFill>
                  <a:schemeClr val="tx2">
                    <a:lumMod val="50000"/>
                  </a:schemeClr>
                </a:solidFill>
                <a:latin typeface="Arial" panose="020B0604020202020204" pitchFamily="34" charset="0"/>
                <a:cs typeface="Arial" panose="020B0604020202020204" pitchFamily="34" charset="0"/>
              </a:rPr>
              <a:t>anderen</a:t>
            </a:r>
            <a:r>
              <a:rPr lang="en-US" sz="1600" b="1" dirty="0" smtClean="0">
                <a:solidFill>
                  <a:schemeClr val="tx2">
                    <a:lumMod val="50000"/>
                  </a:schemeClr>
                </a:solidFill>
                <a:latin typeface="Arial" panose="020B0604020202020204" pitchFamily="34" charset="0"/>
                <a:cs typeface="Arial" panose="020B0604020202020204" pitchFamily="34" charset="0"/>
              </a:rPr>
              <a:t> </a:t>
            </a:r>
            <a:r>
              <a:rPr lang="en-US" sz="1600" b="1" dirty="0" err="1" smtClean="0">
                <a:solidFill>
                  <a:schemeClr val="tx2">
                    <a:lumMod val="50000"/>
                  </a:schemeClr>
                </a:solidFill>
                <a:latin typeface="Arial" panose="020B0604020202020204" pitchFamily="34" charset="0"/>
                <a:cs typeface="Arial" panose="020B0604020202020204" pitchFamily="34" charset="0"/>
              </a:rPr>
              <a:t>Kulturart</a:t>
            </a:r>
            <a:r>
              <a:rPr lang="en-US" sz="1600" b="1" dirty="0" smtClean="0">
                <a:solidFill>
                  <a:schemeClr val="tx2">
                    <a:lumMod val="50000"/>
                  </a:schemeClr>
                </a:solidFill>
                <a:latin typeface="Arial" panose="020B0604020202020204" pitchFamily="34" charset="0"/>
                <a:cs typeface="Arial" panose="020B0604020202020204" pitchFamily="34" charset="0"/>
              </a:rPr>
              <a:t> </a:t>
            </a:r>
          </a:p>
        </p:txBody>
      </p:sp>
      <p:sp>
        <p:nvSpPr>
          <p:cNvPr id="6" name="Rectángulo 5"/>
          <p:cNvSpPr/>
          <p:nvPr/>
        </p:nvSpPr>
        <p:spPr>
          <a:xfrm>
            <a:off x="7545338" y="2498134"/>
            <a:ext cx="1211493" cy="461665"/>
          </a:xfrm>
          <a:prstGeom prst="rect">
            <a:avLst/>
          </a:prstGeom>
        </p:spPr>
        <p:txBody>
          <a:bodyPr wrap="square">
            <a:spAutoFit/>
          </a:bodyPr>
          <a:lstStyle/>
          <a:p>
            <a:pPr algn="ctr"/>
            <a:r>
              <a:rPr lang="en-US" sz="1200" dirty="0" err="1">
                <a:latin typeface="Arial" panose="020B0604020202020204" pitchFamily="34" charset="0"/>
                <a:cs typeface="Arial" panose="020B0604020202020204" pitchFamily="34" charset="0"/>
              </a:rPr>
              <a:t>R</a:t>
            </a:r>
            <a:r>
              <a:rPr lang="en-US" sz="1200" dirty="0" err="1" smtClean="0">
                <a:latin typeface="Arial" panose="020B0604020202020204" pitchFamily="34" charset="0"/>
                <a:cs typeface="Arial" panose="020B0604020202020204" pitchFamily="34" charset="0"/>
              </a:rPr>
              <a:t>egionales</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Klima</a:t>
            </a:r>
            <a:endParaRPr lang="es-ES" sz="1200" dirty="0">
              <a:latin typeface="Arial" panose="020B0604020202020204" pitchFamily="34" charset="0"/>
              <a:cs typeface="Arial" panose="020B0604020202020204" pitchFamily="34" charset="0"/>
            </a:endParaRPr>
          </a:p>
        </p:txBody>
      </p:sp>
      <p:sp>
        <p:nvSpPr>
          <p:cNvPr id="8" name="Rectángulo 7"/>
          <p:cNvSpPr/>
          <p:nvPr/>
        </p:nvSpPr>
        <p:spPr>
          <a:xfrm>
            <a:off x="6778848" y="2526804"/>
            <a:ext cx="817276" cy="461665"/>
          </a:xfrm>
          <a:prstGeom prst="rect">
            <a:avLst/>
          </a:prstGeom>
        </p:spPr>
        <p:txBody>
          <a:bodyPr wrap="none">
            <a:spAutoFit/>
          </a:bodyPr>
          <a:lstStyle/>
          <a:p>
            <a:r>
              <a:rPr lang="es-ES" sz="1200" dirty="0" err="1" smtClean="0">
                <a:latin typeface="Arial" panose="020B0604020202020204" pitchFamily="34" charset="0"/>
                <a:cs typeface="Arial" panose="020B0604020202020204" pitchFamily="34" charset="0"/>
              </a:rPr>
              <a:t>Boden</a:t>
            </a:r>
            <a:endParaRPr lang="es-ES" sz="1200" dirty="0" smtClean="0">
              <a:latin typeface="Arial" panose="020B0604020202020204" pitchFamily="34" charset="0"/>
              <a:cs typeface="Arial" panose="020B0604020202020204" pitchFamily="34" charset="0"/>
            </a:endParaRPr>
          </a:p>
          <a:p>
            <a:r>
              <a:rPr lang="es-ES" sz="1200" dirty="0" smtClean="0">
                <a:latin typeface="Arial" panose="020B0604020202020204" pitchFamily="34" charset="0"/>
                <a:cs typeface="Arial" panose="020B0604020202020204" pitchFamily="34" charset="0"/>
              </a:rPr>
              <a:t>(-</a:t>
            </a:r>
            <a:r>
              <a:rPr lang="es-ES" sz="1200" dirty="0" err="1" smtClean="0">
                <a:latin typeface="Arial" panose="020B0604020202020204" pitchFamily="34" charset="0"/>
                <a:cs typeface="Arial" panose="020B0604020202020204" pitchFamily="34" charset="0"/>
              </a:rPr>
              <a:t>typ</a:t>
            </a:r>
            <a:r>
              <a:rPr lang="es-ES" sz="1200" dirty="0" smtClean="0">
                <a:latin typeface="Arial" panose="020B0604020202020204" pitchFamily="34" charset="0"/>
                <a:cs typeface="Arial" panose="020B0604020202020204" pitchFamily="34" charset="0"/>
              </a:rPr>
              <a:t>,-art)</a:t>
            </a:r>
            <a:endParaRPr lang="es-ES" sz="1200" dirty="0">
              <a:latin typeface="Arial" panose="020B0604020202020204" pitchFamily="34" charset="0"/>
              <a:cs typeface="Arial" panose="020B0604020202020204" pitchFamily="34" charset="0"/>
            </a:endParaRPr>
          </a:p>
        </p:txBody>
      </p:sp>
      <p:sp>
        <p:nvSpPr>
          <p:cNvPr id="9" name="Rectángulo 8"/>
          <p:cNvSpPr/>
          <p:nvPr/>
        </p:nvSpPr>
        <p:spPr>
          <a:xfrm>
            <a:off x="5396168" y="2485571"/>
            <a:ext cx="1355727" cy="646331"/>
          </a:xfrm>
          <a:prstGeom prst="rect">
            <a:avLst/>
          </a:prstGeom>
        </p:spPr>
        <p:txBody>
          <a:bodyPr wrap="square">
            <a:spAutoFit/>
          </a:bodyPr>
          <a:lstStyle/>
          <a:p>
            <a:pPr algn="ctr"/>
            <a:r>
              <a:rPr lang="en-US" sz="1200" dirty="0" err="1" smtClean="0">
                <a:latin typeface="Arial" panose="020B0604020202020204" pitchFamily="34" charset="0"/>
                <a:cs typeface="Arial" panose="020B0604020202020204" pitchFamily="34" charset="0"/>
              </a:rPr>
              <a:t>Wasserver</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fügbarkeit</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im</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Jahresverlauf</a:t>
            </a:r>
            <a:endParaRPr lang="es-ES" sz="1200" dirty="0">
              <a:latin typeface="Arial" panose="020B0604020202020204" pitchFamily="34" charset="0"/>
              <a:cs typeface="Arial" panose="020B0604020202020204" pitchFamily="34" charset="0"/>
            </a:endParaRPr>
          </a:p>
        </p:txBody>
      </p:sp>
      <p:sp>
        <p:nvSpPr>
          <p:cNvPr id="10" name="Rectángulo 9"/>
          <p:cNvSpPr/>
          <p:nvPr/>
        </p:nvSpPr>
        <p:spPr>
          <a:xfrm>
            <a:off x="4080961" y="2514268"/>
            <a:ext cx="1303038" cy="461665"/>
          </a:xfrm>
          <a:prstGeom prst="rect">
            <a:avLst/>
          </a:prstGeom>
        </p:spPr>
        <p:txBody>
          <a:bodyPr wrap="square">
            <a:spAutoFit/>
          </a:bodyPr>
          <a:lstStyle/>
          <a:p>
            <a:pPr algn="ctr"/>
            <a:r>
              <a:rPr lang="es-ES" sz="1200" dirty="0" err="1" smtClean="0">
                <a:latin typeface="Arial" panose="020B0604020202020204" pitchFamily="34" charset="0"/>
                <a:cs typeface="Arial" panose="020B0604020202020204" pitchFamily="34" charset="0"/>
              </a:rPr>
              <a:t>Markt-bedingungen</a:t>
            </a:r>
            <a:endParaRPr lang="es-ES" sz="1200" dirty="0">
              <a:latin typeface="Arial" panose="020B0604020202020204" pitchFamily="34" charset="0"/>
              <a:cs typeface="Arial" panose="020B0604020202020204" pitchFamily="34" charset="0"/>
            </a:endParaRPr>
          </a:p>
        </p:txBody>
      </p:sp>
      <p:graphicFrame>
        <p:nvGraphicFramePr>
          <p:cNvPr id="16" name="Diagrama 15"/>
          <p:cNvGraphicFramePr/>
          <p:nvPr>
            <p:extLst>
              <p:ext uri="{D42A27DB-BD31-4B8C-83A1-F6EECF244321}">
                <p14:modId xmlns:p14="http://schemas.microsoft.com/office/powerpoint/2010/main" val="3734752769"/>
              </p:ext>
            </p:extLst>
          </p:nvPr>
        </p:nvGraphicFramePr>
        <p:xfrm>
          <a:off x="4486448" y="3509873"/>
          <a:ext cx="4550629" cy="27655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0" name="Rectángulo 19"/>
          <p:cNvSpPr/>
          <p:nvPr/>
        </p:nvSpPr>
        <p:spPr>
          <a:xfrm>
            <a:off x="488381" y="2020577"/>
            <a:ext cx="3291530" cy="1169551"/>
          </a:xfrm>
          <a:prstGeom prst="rect">
            <a:avLst/>
          </a:prstGeom>
        </p:spPr>
        <p:txBody>
          <a:bodyPr wrap="square">
            <a:spAutoFit/>
          </a:bodyPr>
          <a:lstStyle/>
          <a:p>
            <a:r>
              <a:rPr lang="en-US" sz="1400" dirty="0" smtClean="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Weniger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wasserverbrauchende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Kulturen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oder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Sorten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mit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unterschiedlichen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Bedarfsspitzen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außerhalb</a:t>
            </a:r>
            <a:r>
              <a:rPr lang="en-US" sz="1400" dirty="0">
                <a:latin typeface="Arial" panose="020B0604020202020204" pitchFamily="34" charset="0"/>
                <a:cs typeface="Arial" panose="020B0604020202020204" pitchFamily="34" charset="0"/>
              </a:rPr>
              <a:t> der </a:t>
            </a:r>
            <a:r>
              <a:rPr lang="en-US" sz="1400" dirty="0" err="1" smtClean="0">
                <a:latin typeface="Arial" panose="020B0604020202020204" pitchFamily="34" charset="0"/>
                <a:cs typeface="Arial" panose="020B0604020202020204" pitchFamily="34" charset="0"/>
              </a:rPr>
              <a:t>Trockenperioden</a:t>
            </a:r>
            <a:r>
              <a:rPr lang="en-US" sz="1400" dirty="0" smtClean="0">
                <a:latin typeface="Arial" panose="020B0604020202020204" pitchFamily="34" charset="0"/>
                <a:cs typeface="Arial" panose="020B0604020202020204" pitchFamily="34" charset="0"/>
              </a:rPr>
              <a:t>.</a:t>
            </a:r>
          </a:p>
          <a:p>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Optimierte</a:t>
            </a:r>
            <a:r>
              <a:rPr lang="es-ES" sz="1400" dirty="0" smtClean="0">
                <a:latin typeface="Arial" panose="020B0604020202020204" pitchFamily="34" charset="0"/>
                <a:cs typeface="Arial" panose="020B0604020202020204" pitchFamily="34" charset="0"/>
              </a:rPr>
              <a:t> </a:t>
            </a:r>
            <a:r>
              <a:rPr lang="de-DE" sz="1400" dirty="0">
                <a:latin typeface="Arial" panose="020B0604020202020204" pitchFamily="34" charset="0"/>
                <a:cs typeface="Arial" panose="020B0604020202020204" pitchFamily="34" charset="0"/>
              </a:rPr>
              <a:t>Bewässerungseffizienz </a:t>
            </a:r>
            <a:endParaRPr lang="es-ES" sz="1400" dirty="0">
              <a:latin typeface="Arial" panose="020B0604020202020204" pitchFamily="34" charset="0"/>
              <a:cs typeface="Arial" panose="020B0604020202020204" pitchFamily="34" charset="0"/>
            </a:endParaRPr>
          </a:p>
        </p:txBody>
      </p:sp>
      <p:sp>
        <p:nvSpPr>
          <p:cNvPr id="21" name="Rectángulo 20"/>
          <p:cNvSpPr/>
          <p:nvPr/>
        </p:nvSpPr>
        <p:spPr>
          <a:xfrm>
            <a:off x="479603" y="1658408"/>
            <a:ext cx="1321837" cy="369332"/>
          </a:xfrm>
          <a:prstGeom prst="rect">
            <a:avLst/>
          </a:prstGeom>
        </p:spPr>
        <p:txBody>
          <a:bodyPr wrap="none">
            <a:spAutoFit/>
          </a:bodyPr>
          <a:lstStyle/>
          <a:p>
            <a:r>
              <a:rPr lang="es-ES" dirty="0" smtClean="0">
                <a:latin typeface="Arial" panose="020B0604020202020204" pitchFamily="34" charset="0"/>
                <a:cs typeface="Arial" panose="020B0604020202020204" pitchFamily="34" charset="0"/>
              </a:rPr>
              <a:t>VORTEILE</a:t>
            </a:r>
            <a:endParaRPr lang="es-ES" dirty="0">
              <a:latin typeface="Arial" panose="020B0604020202020204" pitchFamily="34" charset="0"/>
              <a:cs typeface="Arial" panose="020B0604020202020204" pitchFamily="34" charset="0"/>
            </a:endParaRPr>
          </a:p>
        </p:txBody>
      </p:sp>
      <p:sp>
        <p:nvSpPr>
          <p:cNvPr id="22" name="Rectángulo 21"/>
          <p:cNvSpPr/>
          <p:nvPr/>
        </p:nvSpPr>
        <p:spPr>
          <a:xfrm>
            <a:off x="467543" y="1658408"/>
            <a:ext cx="3312368" cy="15745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4" name="Rectángulo 23"/>
          <p:cNvSpPr/>
          <p:nvPr/>
        </p:nvSpPr>
        <p:spPr>
          <a:xfrm>
            <a:off x="4067944" y="1634002"/>
            <a:ext cx="4824536" cy="17229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30" name="Rectángulo 29"/>
          <p:cNvSpPr/>
          <p:nvPr/>
        </p:nvSpPr>
        <p:spPr>
          <a:xfrm>
            <a:off x="5940705" y="4600252"/>
            <a:ext cx="1622379" cy="584776"/>
          </a:xfrm>
          <a:prstGeom prst="rect">
            <a:avLst/>
          </a:prstGeom>
        </p:spPr>
        <p:txBody>
          <a:bodyPr wrap="square">
            <a:spAutoFit/>
          </a:bodyPr>
          <a:lstStyle/>
          <a:p>
            <a:pPr algn="ctr"/>
            <a:r>
              <a:rPr lang="en-US" sz="1600" b="1" dirty="0" smtClean="0">
                <a:solidFill>
                  <a:schemeClr val="tx2">
                    <a:lumMod val="50000"/>
                  </a:schemeClr>
                </a:solidFill>
                <a:latin typeface="Arial" panose="020B0604020202020204" pitchFamily="34" charset="0"/>
                <a:cs typeface="Arial" panose="020B0604020202020204" pitchFamily="34" charset="0"/>
              </a:rPr>
              <a:t>ROTATIONS-SYSTEMS</a:t>
            </a:r>
            <a:endParaRPr lang="es-ES" sz="1600" b="1" dirty="0">
              <a:solidFill>
                <a:schemeClr val="tx2">
                  <a:lumMod val="50000"/>
                </a:schemeClr>
              </a:solidFill>
              <a:latin typeface="Arial" panose="020B0604020202020204" pitchFamily="34" charset="0"/>
              <a:cs typeface="Arial" panose="020B0604020202020204" pitchFamily="34" charset="0"/>
            </a:endParaRPr>
          </a:p>
        </p:txBody>
      </p:sp>
      <p:pic>
        <p:nvPicPr>
          <p:cNvPr id="31" name="Imagen 30"/>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68506" y="4064547"/>
            <a:ext cx="1174658" cy="1656184"/>
          </a:xfrm>
          <a:prstGeom prst="rect">
            <a:avLst/>
          </a:prstGeom>
        </p:spPr>
      </p:pic>
      <p:pic>
        <p:nvPicPr>
          <p:cNvPr id="32" name="Imagen 31"/>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2629788" y="4064546"/>
            <a:ext cx="1174658" cy="1656184"/>
          </a:xfrm>
          <a:prstGeom prst="rect">
            <a:avLst/>
          </a:prstGeom>
        </p:spPr>
      </p:pic>
      <p:sp>
        <p:nvSpPr>
          <p:cNvPr id="33" name="Pentágono 32"/>
          <p:cNvSpPr/>
          <p:nvPr/>
        </p:nvSpPr>
        <p:spPr>
          <a:xfrm>
            <a:off x="1610784" y="4748622"/>
            <a:ext cx="944992" cy="336561"/>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34" name="Rectángulo 33"/>
          <p:cNvSpPr/>
          <p:nvPr/>
        </p:nvSpPr>
        <p:spPr>
          <a:xfrm>
            <a:off x="1509629" y="3649047"/>
            <a:ext cx="1153695" cy="584776"/>
          </a:xfrm>
          <a:prstGeom prst="rect">
            <a:avLst/>
          </a:prstGeom>
        </p:spPr>
        <p:txBody>
          <a:bodyPr wrap="square">
            <a:spAutoFit/>
          </a:bodyPr>
          <a:lstStyle/>
          <a:p>
            <a:pPr algn="ctr"/>
            <a:r>
              <a:rPr lang="en-US" sz="1600" b="1" dirty="0" err="1" smtClean="0">
                <a:solidFill>
                  <a:schemeClr val="tx2">
                    <a:lumMod val="50000"/>
                  </a:schemeClr>
                </a:solidFill>
                <a:latin typeface="Arial" panose="020B0604020202020204" pitchFamily="34" charset="0"/>
                <a:cs typeface="Arial" panose="020B0604020202020204" pitchFamily="34" charset="0"/>
              </a:rPr>
              <a:t>Wechsel</a:t>
            </a:r>
            <a:endParaRPr lang="en-US" sz="1600" b="1" dirty="0" smtClean="0">
              <a:solidFill>
                <a:schemeClr val="tx2">
                  <a:lumMod val="50000"/>
                </a:schemeClr>
              </a:solidFill>
              <a:latin typeface="Arial" panose="020B0604020202020204" pitchFamily="34" charset="0"/>
              <a:cs typeface="Arial" panose="020B0604020202020204" pitchFamily="34" charset="0"/>
            </a:endParaRPr>
          </a:p>
          <a:p>
            <a:pPr algn="ctr"/>
            <a:r>
              <a:rPr lang="en-US" sz="1600" b="1" dirty="0" err="1" smtClean="0">
                <a:solidFill>
                  <a:schemeClr val="tx2">
                    <a:lumMod val="50000"/>
                  </a:schemeClr>
                </a:solidFill>
                <a:latin typeface="Arial" panose="020B0604020202020204" pitchFamily="34" charset="0"/>
                <a:cs typeface="Arial" panose="020B0604020202020204" pitchFamily="34" charset="0"/>
              </a:rPr>
              <a:t>Kulturart</a:t>
            </a:r>
            <a:endParaRPr lang="es-ES" sz="1600" b="1" dirty="0">
              <a:solidFill>
                <a:schemeClr val="tx2">
                  <a:lumMod val="50000"/>
                </a:schemeClr>
              </a:solidFill>
              <a:latin typeface="Arial" panose="020B0604020202020204" pitchFamily="34" charset="0"/>
              <a:cs typeface="Arial" panose="020B0604020202020204" pitchFamily="34" charset="0"/>
            </a:endParaRPr>
          </a:p>
        </p:txBody>
      </p:sp>
      <p:sp>
        <p:nvSpPr>
          <p:cNvPr id="25" name="Titel 3"/>
          <p:cNvSpPr txBox="1">
            <a:spLocks/>
          </p:cNvSpPr>
          <p:nvPr/>
        </p:nvSpPr>
        <p:spPr>
          <a:xfrm>
            <a:off x="446856" y="111770"/>
            <a:ext cx="6501408" cy="724942"/>
          </a:xfrm>
          <a:prstGeom prst="rect">
            <a:avLst/>
          </a:prstGeom>
          <a:solidFill>
            <a:srgbClr val="FFFFFF"/>
          </a:solidFill>
        </p:spPr>
        <p:txBody>
          <a:bodyPr vert="horz" lIns="91440" tIns="45720" rIns="91440" bIns="45720" rtlCol="0" anchor="ctr">
            <a:normAutofit fontScale="9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Elemente der Sehr Guten Fachlichen Praxis </a:t>
            </a:r>
            <a:endParaRPr lang="de-DE" sz="2600" dirty="0"/>
          </a:p>
        </p:txBody>
      </p:sp>
    </p:spTree>
    <p:extLst>
      <p:ext uri="{BB962C8B-B14F-4D97-AF65-F5344CB8AC3E}">
        <p14:creationId xmlns:p14="http://schemas.microsoft.com/office/powerpoint/2010/main" val="28632948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ángulo 26"/>
          <p:cNvSpPr/>
          <p:nvPr/>
        </p:nvSpPr>
        <p:spPr>
          <a:xfrm>
            <a:off x="5421321" y="2323516"/>
            <a:ext cx="1277967" cy="945042"/>
          </a:xfrm>
          <a:prstGeom prst="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8" name="Rectángulo 27"/>
          <p:cNvSpPr/>
          <p:nvPr/>
        </p:nvSpPr>
        <p:spPr>
          <a:xfrm>
            <a:off x="6761763" y="2323516"/>
            <a:ext cx="762565" cy="945042"/>
          </a:xfrm>
          <a:prstGeom prst="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9" name="Rectángulo 28"/>
          <p:cNvSpPr/>
          <p:nvPr/>
        </p:nvSpPr>
        <p:spPr>
          <a:xfrm>
            <a:off x="7586804" y="2323516"/>
            <a:ext cx="1170028" cy="945042"/>
          </a:xfrm>
          <a:prstGeom prst="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6" name="Rectángulo 25"/>
          <p:cNvSpPr/>
          <p:nvPr/>
        </p:nvSpPr>
        <p:spPr>
          <a:xfrm>
            <a:off x="4183894" y="2316799"/>
            <a:ext cx="1174952" cy="945042"/>
          </a:xfrm>
          <a:prstGeom prst="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5" name="Inhaltsplatzhalter 4"/>
          <p:cNvSpPr>
            <a:spLocks noGrp="1"/>
          </p:cNvSpPr>
          <p:nvPr>
            <p:ph idx="1"/>
          </p:nvPr>
        </p:nvSpPr>
        <p:spPr>
          <a:xfrm>
            <a:off x="215007" y="1263748"/>
            <a:ext cx="8928993" cy="713138"/>
          </a:xfrm>
        </p:spPr>
        <p:txBody>
          <a:bodyPr>
            <a:normAutofit/>
          </a:bodyPr>
          <a:lstStyle/>
          <a:p>
            <a:pPr marL="0" indent="0">
              <a:buNone/>
            </a:pPr>
            <a:r>
              <a:rPr lang="de-DE" sz="2000" b="1" dirty="0" smtClean="0"/>
              <a:t>4. Änderung der Kulturart</a:t>
            </a:r>
            <a:r>
              <a:rPr lang="en-US" sz="2000" b="1" dirty="0" smtClean="0"/>
              <a:t>/</a:t>
            </a:r>
            <a:r>
              <a:rPr lang="en-US" sz="2000" b="1" dirty="0" err="1" smtClean="0"/>
              <a:t>oder</a:t>
            </a:r>
            <a:r>
              <a:rPr lang="en-US" sz="2000" b="1" dirty="0" smtClean="0"/>
              <a:t> des </a:t>
            </a:r>
            <a:r>
              <a:rPr lang="en-US" sz="2000" b="1" smtClean="0"/>
              <a:t>Rotationssystems</a:t>
            </a:r>
            <a:endParaRPr lang="en-GB"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12</a:t>
            </a:fld>
            <a:endParaRPr lang="de-DE" dirty="0"/>
          </a:p>
        </p:txBody>
      </p:sp>
      <p:sp>
        <p:nvSpPr>
          <p:cNvPr id="3" name="Rectángulo 2"/>
          <p:cNvSpPr/>
          <p:nvPr/>
        </p:nvSpPr>
        <p:spPr>
          <a:xfrm>
            <a:off x="4871112" y="1688680"/>
            <a:ext cx="3153026" cy="584776"/>
          </a:xfrm>
          <a:prstGeom prst="rect">
            <a:avLst/>
          </a:prstGeom>
        </p:spPr>
        <p:txBody>
          <a:bodyPr wrap="none">
            <a:spAutoFit/>
          </a:bodyPr>
          <a:lstStyle/>
          <a:p>
            <a:r>
              <a:rPr lang="en-US" sz="1600" b="1" dirty="0" err="1" smtClean="0">
                <a:solidFill>
                  <a:schemeClr val="tx2">
                    <a:lumMod val="50000"/>
                  </a:schemeClr>
                </a:solidFill>
                <a:latin typeface="Arial" panose="020B0604020202020204" pitchFamily="34" charset="0"/>
                <a:cs typeface="Arial" panose="020B0604020202020204" pitchFamily="34" charset="0"/>
              </a:rPr>
              <a:t>Einflussvariablen</a:t>
            </a:r>
            <a:r>
              <a:rPr lang="en-US" sz="1600" b="1" dirty="0" smtClean="0">
                <a:solidFill>
                  <a:schemeClr val="tx2">
                    <a:lumMod val="50000"/>
                  </a:schemeClr>
                </a:solidFill>
                <a:latin typeface="Arial" panose="020B0604020202020204" pitchFamily="34" charset="0"/>
                <a:cs typeface="Arial" panose="020B0604020202020204" pitchFamily="34" charset="0"/>
              </a:rPr>
              <a:t> </a:t>
            </a:r>
            <a:r>
              <a:rPr lang="en-US" sz="1600" b="1" dirty="0" err="1" smtClean="0">
                <a:solidFill>
                  <a:schemeClr val="tx2">
                    <a:lumMod val="50000"/>
                  </a:schemeClr>
                </a:solidFill>
                <a:latin typeface="Arial" panose="020B0604020202020204" pitchFamily="34" charset="0"/>
                <a:cs typeface="Arial" panose="020B0604020202020204" pitchFamily="34" charset="0"/>
              </a:rPr>
              <a:t>bei</a:t>
            </a:r>
            <a:r>
              <a:rPr lang="en-US" sz="1600" b="1" dirty="0" smtClean="0">
                <a:solidFill>
                  <a:schemeClr val="tx2">
                    <a:lumMod val="50000"/>
                  </a:schemeClr>
                </a:solidFill>
                <a:latin typeface="Arial" panose="020B0604020202020204" pitchFamily="34" charset="0"/>
                <a:cs typeface="Arial" panose="020B0604020202020204" pitchFamily="34" charset="0"/>
              </a:rPr>
              <a:t> der Wahl </a:t>
            </a:r>
          </a:p>
          <a:p>
            <a:r>
              <a:rPr lang="en-US" sz="1600" b="1" dirty="0" err="1" smtClean="0">
                <a:solidFill>
                  <a:schemeClr val="tx2">
                    <a:lumMod val="50000"/>
                  </a:schemeClr>
                </a:solidFill>
                <a:latin typeface="Arial" panose="020B0604020202020204" pitchFamily="34" charset="0"/>
                <a:cs typeface="Arial" panose="020B0604020202020204" pitchFamily="34" charset="0"/>
              </a:rPr>
              <a:t>einer</a:t>
            </a:r>
            <a:r>
              <a:rPr lang="en-US" sz="1600" b="1" dirty="0" smtClean="0">
                <a:solidFill>
                  <a:schemeClr val="tx2">
                    <a:lumMod val="50000"/>
                  </a:schemeClr>
                </a:solidFill>
                <a:latin typeface="Arial" panose="020B0604020202020204" pitchFamily="34" charset="0"/>
                <a:cs typeface="Arial" panose="020B0604020202020204" pitchFamily="34" charset="0"/>
              </a:rPr>
              <a:t> </a:t>
            </a:r>
            <a:r>
              <a:rPr lang="en-US" sz="1600" b="1" dirty="0" err="1" smtClean="0">
                <a:solidFill>
                  <a:schemeClr val="tx2">
                    <a:lumMod val="50000"/>
                  </a:schemeClr>
                </a:solidFill>
                <a:latin typeface="Arial" panose="020B0604020202020204" pitchFamily="34" charset="0"/>
                <a:cs typeface="Arial" panose="020B0604020202020204" pitchFamily="34" charset="0"/>
              </a:rPr>
              <a:t>anderen</a:t>
            </a:r>
            <a:r>
              <a:rPr lang="en-US" sz="1600" b="1" dirty="0" smtClean="0">
                <a:solidFill>
                  <a:schemeClr val="tx2">
                    <a:lumMod val="50000"/>
                  </a:schemeClr>
                </a:solidFill>
                <a:latin typeface="Arial" panose="020B0604020202020204" pitchFamily="34" charset="0"/>
                <a:cs typeface="Arial" panose="020B0604020202020204" pitchFamily="34" charset="0"/>
              </a:rPr>
              <a:t> </a:t>
            </a:r>
            <a:r>
              <a:rPr lang="en-US" sz="1600" b="1" dirty="0" err="1" smtClean="0">
                <a:solidFill>
                  <a:schemeClr val="tx2">
                    <a:lumMod val="50000"/>
                  </a:schemeClr>
                </a:solidFill>
                <a:latin typeface="Arial" panose="020B0604020202020204" pitchFamily="34" charset="0"/>
                <a:cs typeface="Arial" panose="020B0604020202020204" pitchFamily="34" charset="0"/>
              </a:rPr>
              <a:t>Kulturart</a:t>
            </a:r>
            <a:r>
              <a:rPr lang="en-US" sz="1600" b="1" dirty="0" smtClean="0">
                <a:solidFill>
                  <a:schemeClr val="tx2">
                    <a:lumMod val="50000"/>
                  </a:schemeClr>
                </a:solidFill>
                <a:latin typeface="Arial" panose="020B0604020202020204" pitchFamily="34" charset="0"/>
                <a:cs typeface="Arial" panose="020B0604020202020204" pitchFamily="34" charset="0"/>
              </a:rPr>
              <a:t> </a:t>
            </a:r>
          </a:p>
        </p:txBody>
      </p:sp>
      <p:sp>
        <p:nvSpPr>
          <p:cNvPr id="6" name="Rectángulo 5"/>
          <p:cNvSpPr/>
          <p:nvPr/>
        </p:nvSpPr>
        <p:spPr>
          <a:xfrm>
            <a:off x="7545338" y="2498134"/>
            <a:ext cx="1211493" cy="461665"/>
          </a:xfrm>
          <a:prstGeom prst="rect">
            <a:avLst/>
          </a:prstGeom>
        </p:spPr>
        <p:txBody>
          <a:bodyPr wrap="square">
            <a:spAutoFit/>
          </a:bodyPr>
          <a:lstStyle/>
          <a:p>
            <a:pPr algn="ctr"/>
            <a:r>
              <a:rPr lang="en-US" sz="1200" dirty="0" err="1">
                <a:latin typeface="Arial" panose="020B0604020202020204" pitchFamily="34" charset="0"/>
                <a:cs typeface="Arial" panose="020B0604020202020204" pitchFamily="34" charset="0"/>
              </a:rPr>
              <a:t>R</a:t>
            </a:r>
            <a:r>
              <a:rPr lang="en-US" sz="1200" dirty="0" err="1" smtClean="0">
                <a:latin typeface="Arial" panose="020B0604020202020204" pitchFamily="34" charset="0"/>
                <a:cs typeface="Arial" panose="020B0604020202020204" pitchFamily="34" charset="0"/>
              </a:rPr>
              <a:t>egionales</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Klima</a:t>
            </a:r>
            <a:endParaRPr lang="es-ES" sz="1200" dirty="0">
              <a:latin typeface="Arial" panose="020B0604020202020204" pitchFamily="34" charset="0"/>
              <a:cs typeface="Arial" panose="020B0604020202020204" pitchFamily="34" charset="0"/>
            </a:endParaRPr>
          </a:p>
        </p:txBody>
      </p:sp>
      <p:sp>
        <p:nvSpPr>
          <p:cNvPr id="8" name="Rectángulo 7"/>
          <p:cNvSpPr/>
          <p:nvPr/>
        </p:nvSpPr>
        <p:spPr>
          <a:xfrm>
            <a:off x="6778848" y="2526804"/>
            <a:ext cx="817276" cy="461665"/>
          </a:xfrm>
          <a:prstGeom prst="rect">
            <a:avLst/>
          </a:prstGeom>
        </p:spPr>
        <p:txBody>
          <a:bodyPr wrap="none">
            <a:spAutoFit/>
          </a:bodyPr>
          <a:lstStyle/>
          <a:p>
            <a:r>
              <a:rPr lang="es-ES" sz="1200" dirty="0" err="1" smtClean="0">
                <a:latin typeface="Arial" panose="020B0604020202020204" pitchFamily="34" charset="0"/>
                <a:cs typeface="Arial" panose="020B0604020202020204" pitchFamily="34" charset="0"/>
              </a:rPr>
              <a:t>Boden</a:t>
            </a:r>
            <a:endParaRPr lang="es-ES" sz="1200" dirty="0" smtClean="0">
              <a:latin typeface="Arial" panose="020B0604020202020204" pitchFamily="34" charset="0"/>
              <a:cs typeface="Arial" panose="020B0604020202020204" pitchFamily="34" charset="0"/>
            </a:endParaRPr>
          </a:p>
          <a:p>
            <a:r>
              <a:rPr lang="es-ES" sz="1200" dirty="0" smtClean="0">
                <a:latin typeface="Arial" panose="020B0604020202020204" pitchFamily="34" charset="0"/>
                <a:cs typeface="Arial" panose="020B0604020202020204" pitchFamily="34" charset="0"/>
              </a:rPr>
              <a:t>(-</a:t>
            </a:r>
            <a:r>
              <a:rPr lang="es-ES" sz="1200" dirty="0" err="1" smtClean="0">
                <a:latin typeface="Arial" panose="020B0604020202020204" pitchFamily="34" charset="0"/>
                <a:cs typeface="Arial" panose="020B0604020202020204" pitchFamily="34" charset="0"/>
              </a:rPr>
              <a:t>typ</a:t>
            </a:r>
            <a:r>
              <a:rPr lang="es-ES" sz="1200" dirty="0" smtClean="0">
                <a:latin typeface="Arial" panose="020B0604020202020204" pitchFamily="34" charset="0"/>
                <a:cs typeface="Arial" panose="020B0604020202020204" pitchFamily="34" charset="0"/>
              </a:rPr>
              <a:t>,-art)</a:t>
            </a:r>
            <a:endParaRPr lang="es-ES" sz="1200" dirty="0">
              <a:latin typeface="Arial" panose="020B0604020202020204" pitchFamily="34" charset="0"/>
              <a:cs typeface="Arial" panose="020B0604020202020204" pitchFamily="34" charset="0"/>
            </a:endParaRPr>
          </a:p>
        </p:txBody>
      </p:sp>
      <p:sp>
        <p:nvSpPr>
          <p:cNvPr id="9" name="Rectángulo 8"/>
          <p:cNvSpPr/>
          <p:nvPr/>
        </p:nvSpPr>
        <p:spPr>
          <a:xfrm>
            <a:off x="5396168" y="2485571"/>
            <a:ext cx="1355727" cy="646331"/>
          </a:xfrm>
          <a:prstGeom prst="rect">
            <a:avLst/>
          </a:prstGeom>
        </p:spPr>
        <p:txBody>
          <a:bodyPr wrap="square">
            <a:spAutoFit/>
          </a:bodyPr>
          <a:lstStyle/>
          <a:p>
            <a:pPr algn="ctr"/>
            <a:r>
              <a:rPr lang="en-US" sz="1200" dirty="0" err="1" smtClean="0">
                <a:latin typeface="Arial" panose="020B0604020202020204" pitchFamily="34" charset="0"/>
                <a:cs typeface="Arial" panose="020B0604020202020204" pitchFamily="34" charset="0"/>
              </a:rPr>
              <a:t>Wasserver</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fügbarkeit</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im</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Jahresverlauf</a:t>
            </a:r>
            <a:endParaRPr lang="es-ES" sz="1200" dirty="0">
              <a:latin typeface="Arial" panose="020B0604020202020204" pitchFamily="34" charset="0"/>
              <a:cs typeface="Arial" panose="020B0604020202020204" pitchFamily="34" charset="0"/>
            </a:endParaRPr>
          </a:p>
        </p:txBody>
      </p:sp>
      <p:sp>
        <p:nvSpPr>
          <p:cNvPr id="10" name="Rectángulo 9"/>
          <p:cNvSpPr/>
          <p:nvPr/>
        </p:nvSpPr>
        <p:spPr>
          <a:xfrm>
            <a:off x="4080961" y="2514268"/>
            <a:ext cx="1303038" cy="461665"/>
          </a:xfrm>
          <a:prstGeom prst="rect">
            <a:avLst/>
          </a:prstGeom>
        </p:spPr>
        <p:txBody>
          <a:bodyPr wrap="square">
            <a:spAutoFit/>
          </a:bodyPr>
          <a:lstStyle/>
          <a:p>
            <a:pPr algn="ctr"/>
            <a:r>
              <a:rPr lang="es-ES" sz="1200" dirty="0" err="1" smtClean="0">
                <a:latin typeface="Arial" panose="020B0604020202020204" pitchFamily="34" charset="0"/>
                <a:cs typeface="Arial" panose="020B0604020202020204" pitchFamily="34" charset="0"/>
              </a:rPr>
              <a:t>Markt-bedingungen</a:t>
            </a:r>
            <a:endParaRPr lang="es-ES" sz="1200" dirty="0">
              <a:latin typeface="Arial" panose="020B0604020202020204" pitchFamily="34" charset="0"/>
              <a:cs typeface="Arial" panose="020B0604020202020204" pitchFamily="34" charset="0"/>
            </a:endParaRPr>
          </a:p>
        </p:txBody>
      </p:sp>
      <p:sp>
        <p:nvSpPr>
          <p:cNvPr id="20" name="Rectángulo 19"/>
          <p:cNvSpPr/>
          <p:nvPr/>
        </p:nvSpPr>
        <p:spPr>
          <a:xfrm>
            <a:off x="488381" y="2020577"/>
            <a:ext cx="3291530" cy="1169551"/>
          </a:xfrm>
          <a:prstGeom prst="rect">
            <a:avLst/>
          </a:prstGeom>
        </p:spPr>
        <p:txBody>
          <a:bodyPr wrap="square">
            <a:spAutoFit/>
          </a:bodyPr>
          <a:lstStyle/>
          <a:p>
            <a:r>
              <a:rPr lang="en-US" sz="1400" dirty="0" smtClean="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Weniger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wasserverbrauchende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Kulturen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oder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Sorten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mit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unterschiedlichen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Bedarfsspitzen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außerhalb</a:t>
            </a:r>
            <a:r>
              <a:rPr lang="en-US" sz="1400" dirty="0">
                <a:latin typeface="Arial" panose="020B0604020202020204" pitchFamily="34" charset="0"/>
                <a:cs typeface="Arial" panose="020B0604020202020204" pitchFamily="34" charset="0"/>
              </a:rPr>
              <a:t> der </a:t>
            </a:r>
            <a:r>
              <a:rPr lang="en-US" sz="1400" dirty="0" err="1" smtClean="0">
                <a:latin typeface="Arial" panose="020B0604020202020204" pitchFamily="34" charset="0"/>
                <a:cs typeface="Arial" panose="020B0604020202020204" pitchFamily="34" charset="0"/>
              </a:rPr>
              <a:t>Trockenperioden</a:t>
            </a:r>
            <a:r>
              <a:rPr lang="en-US" sz="1400" dirty="0" smtClean="0">
                <a:latin typeface="Arial" panose="020B0604020202020204" pitchFamily="34" charset="0"/>
                <a:cs typeface="Arial" panose="020B0604020202020204" pitchFamily="34" charset="0"/>
              </a:rPr>
              <a:t>.</a:t>
            </a:r>
          </a:p>
          <a:p>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Optimierte</a:t>
            </a:r>
            <a:r>
              <a:rPr lang="es-ES" sz="1400" dirty="0" smtClean="0">
                <a:latin typeface="Arial" panose="020B0604020202020204" pitchFamily="34" charset="0"/>
                <a:cs typeface="Arial" panose="020B0604020202020204" pitchFamily="34" charset="0"/>
              </a:rPr>
              <a:t> </a:t>
            </a:r>
            <a:r>
              <a:rPr lang="de-DE" sz="1400" dirty="0">
                <a:latin typeface="Arial" panose="020B0604020202020204" pitchFamily="34" charset="0"/>
                <a:cs typeface="Arial" panose="020B0604020202020204" pitchFamily="34" charset="0"/>
              </a:rPr>
              <a:t>Bewässerungseffizienz </a:t>
            </a:r>
            <a:endParaRPr lang="es-ES" sz="1400" dirty="0">
              <a:latin typeface="Arial" panose="020B0604020202020204" pitchFamily="34" charset="0"/>
              <a:cs typeface="Arial" panose="020B0604020202020204" pitchFamily="34" charset="0"/>
            </a:endParaRPr>
          </a:p>
        </p:txBody>
      </p:sp>
      <p:sp>
        <p:nvSpPr>
          <p:cNvPr id="21" name="Rectángulo 20"/>
          <p:cNvSpPr/>
          <p:nvPr/>
        </p:nvSpPr>
        <p:spPr>
          <a:xfrm>
            <a:off x="479603" y="1658408"/>
            <a:ext cx="1321837" cy="369332"/>
          </a:xfrm>
          <a:prstGeom prst="rect">
            <a:avLst/>
          </a:prstGeom>
        </p:spPr>
        <p:txBody>
          <a:bodyPr wrap="none">
            <a:spAutoFit/>
          </a:bodyPr>
          <a:lstStyle/>
          <a:p>
            <a:r>
              <a:rPr lang="es-ES" dirty="0" smtClean="0">
                <a:latin typeface="Arial" panose="020B0604020202020204" pitchFamily="34" charset="0"/>
                <a:cs typeface="Arial" panose="020B0604020202020204" pitchFamily="34" charset="0"/>
              </a:rPr>
              <a:t>VORTEILE</a:t>
            </a:r>
            <a:endParaRPr lang="es-ES" dirty="0">
              <a:latin typeface="Arial" panose="020B0604020202020204" pitchFamily="34" charset="0"/>
              <a:cs typeface="Arial" panose="020B0604020202020204" pitchFamily="34" charset="0"/>
            </a:endParaRPr>
          </a:p>
        </p:txBody>
      </p:sp>
      <p:sp>
        <p:nvSpPr>
          <p:cNvPr id="22" name="Rectángulo 21"/>
          <p:cNvSpPr/>
          <p:nvPr/>
        </p:nvSpPr>
        <p:spPr>
          <a:xfrm>
            <a:off x="467543" y="1658408"/>
            <a:ext cx="3312368" cy="15745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4" name="Rectángulo 23"/>
          <p:cNvSpPr/>
          <p:nvPr/>
        </p:nvSpPr>
        <p:spPr>
          <a:xfrm>
            <a:off x="4067944" y="1634002"/>
            <a:ext cx="4824536" cy="17229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5" name="Titel 3"/>
          <p:cNvSpPr txBox="1">
            <a:spLocks/>
          </p:cNvSpPr>
          <p:nvPr/>
        </p:nvSpPr>
        <p:spPr>
          <a:xfrm>
            <a:off x="446856" y="111770"/>
            <a:ext cx="6501408" cy="724942"/>
          </a:xfrm>
          <a:prstGeom prst="rect">
            <a:avLst/>
          </a:prstGeom>
          <a:solidFill>
            <a:srgbClr val="FFFFFF"/>
          </a:solidFill>
        </p:spPr>
        <p:txBody>
          <a:bodyPr vert="horz" lIns="91440" tIns="45720" rIns="91440" bIns="45720" rtlCol="0" anchor="ctr">
            <a:normAutofit fontScale="9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Elemente der Sehr Guten Fachlichen Praxis </a:t>
            </a:r>
            <a:endParaRPr lang="de-DE" sz="2600" dirty="0"/>
          </a:p>
        </p:txBody>
      </p:sp>
      <p:sp>
        <p:nvSpPr>
          <p:cNvPr id="35" name="Rectángulo redondeado 24"/>
          <p:cNvSpPr/>
          <p:nvPr/>
        </p:nvSpPr>
        <p:spPr>
          <a:xfrm>
            <a:off x="4745636" y="4437112"/>
            <a:ext cx="3865952" cy="1765001"/>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panose="020B0604020202020204" pitchFamily="34" charset="0"/>
              <a:cs typeface="Arial" panose="020B0604020202020204" pitchFamily="34" charset="0"/>
            </a:endParaRPr>
          </a:p>
        </p:txBody>
      </p:sp>
      <p:sp>
        <p:nvSpPr>
          <p:cNvPr id="36" name="Rectángulo redondeado 34"/>
          <p:cNvSpPr/>
          <p:nvPr/>
        </p:nvSpPr>
        <p:spPr>
          <a:xfrm>
            <a:off x="446856" y="4451862"/>
            <a:ext cx="3909120" cy="1756662"/>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latin typeface="Arial" panose="020B0604020202020204" pitchFamily="34" charset="0"/>
                <a:cs typeface="Arial" panose="020B0604020202020204" pitchFamily="34" charset="0"/>
              </a:rPr>
              <a:t> </a:t>
            </a:r>
            <a:endParaRPr lang="es-ES" dirty="0">
              <a:latin typeface="Arial" panose="020B0604020202020204" pitchFamily="34" charset="0"/>
              <a:cs typeface="Arial" panose="020B0604020202020204" pitchFamily="34" charset="0"/>
            </a:endParaRPr>
          </a:p>
        </p:txBody>
      </p:sp>
      <p:sp>
        <p:nvSpPr>
          <p:cNvPr id="37" name="Rectángulo 35"/>
          <p:cNvSpPr/>
          <p:nvPr/>
        </p:nvSpPr>
        <p:spPr>
          <a:xfrm>
            <a:off x="1419961" y="4480083"/>
            <a:ext cx="2069797" cy="338554"/>
          </a:xfrm>
          <a:prstGeom prst="rect">
            <a:avLst/>
          </a:prstGeom>
        </p:spPr>
        <p:txBody>
          <a:bodyPr wrap="none">
            <a:spAutoFit/>
          </a:bodyPr>
          <a:lstStyle/>
          <a:p>
            <a:pPr algn="ctr"/>
            <a:r>
              <a:rPr lang="es-ES" sz="1600" b="1" u="sng" dirty="0" err="1">
                <a:solidFill>
                  <a:schemeClr val="tx1">
                    <a:lumMod val="50000"/>
                  </a:schemeClr>
                </a:solidFill>
                <a:latin typeface="Arial" panose="020B0604020202020204" pitchFamily="34" charset="0"/>
                <a:cs typeface="Arial" panose="020B0604020202020204" pitchFamily="34" charset="0"/>
              </a:rPr>
              <a:t>Situation</a:t>
            </a:r>
            <a:r>
              <a:rPr lang="es-ES" sz="1600" b="1" u="sng" dirty="0">
                <a:solidFill>
                  <a:schemeClr val="tx1">
                    <a:lumMod val="50000"/>
                  </a:schemeClr>
                </a:solidFill>
                <a:latin typeface="Arial" panose="020B0604020202020204" pitchFamily="34" charset="0"/>
                <a:cs typeface="Arial" panose="020B0604020202020204" pitchFamily="34" charset="0"/>
              </a:rPr>
              <a:t> in Europa</a:t>
            </a:r>
          </a:p>
        </p:txBody>
      </p:sp>
      <p:sp>
        <p:nvSpPr>
          <p:cNvPr id="38" name="Rectángulo 36"/>
          <p:cNvSpPr/>
          <p:nvPr/>
        </p:nvSpPr>
        <p:spPr>
          <a:xfrm>
            <a:off x="4783377" y="4451861"/>
            <a:ext cx="3639438" cy="338554"/>
          </a:xfrm>
          <a:prstGeom prst="rect">
            <a:avLst/>
          </a:prstGeom>
        </p:spPr>
        <p:txBody>
          <a:bodyPr wrap="none">
            <a:spAutoFit/>
          </a:bodyPr>
          <a:lstStyle/>
          <a:p>
            <a:r>
              <a:rPr lang="en-US" sz="1600" b="1" u="sng" dirty="0" err="1">
                <a:solidFill>
                  <a:schemeClr val="tx1">
                    <a:lumMod val="50000"/>
                  </a:schemeClr>
                </a:solidFill>
                <a:latin typeface="Arial" panose="020B0604020202020204" pitchFamily="34" charset="0"/>
                <a:cs typeface="Arial" panose="020B0604020202020204" pitchFamily="34" charset="0"/>
              </a:rPr>
              <a:t>Schwierigkeiten</a:t>
            </a:r>
            <a:r>
              <a:rPr lang="en-US" sz="1600" b="1" u="sng" dirty="0">
                <a:solidFill>
                  <a:schemeClr val="tx1">
                    <a:lumMod val="50000"/>
                  </a:schemeClr>
                </a:solidFill>
                <a:latin typeface="Arial" panose="020B0604020202020204" pitchFamily="34" charset="0"/>
                <a:cs typeface="Arial" panose="020B0604020202020204" pitchFamily="34" charset="0"/>
              </a:rPr>
              <a:t> </a:t>
            </a:r>
            <a:r>
              <a:rPr lang="en-US" sz="1600" b="1" u="sng" dirty="0" err="1">
                <a:solidFill>
                  <a:schemeClr val="tx1">
                    <a:lumMod val="50000"/>
                  </a:schemeClr>
                </a:solidFill>
                <a:latin typeface="Arial" panose="020B0604020202020204" pitchFamily="34" charset="0"/>
                <a:cs typeface="Arial" panose="020B0604020202020204" pitchFamily="34" charset="0"/>
              </a:rPr>
              <a:t>bei</a:t>
            </a:r>
            <a:r>
              <a:rPr lang="en-US" sz="1600" b="1" u="sng" dirty="0">
                <a:solidFill>
                  <a:schemeClr val="tx1">
                    <a:lumMod val="50000"/>
                  </a:schemeClr>
                </a:solidFill>
                <a:latin typeface="Arial" panose="020B0604020202020204" pitchFamily="34" charset="0"/>
                <a:cs typeface="Arial" panose="020B0604020202020204" pitchFamily="34" charset="0"/>
              </a:rPr>
              <a:t> der </a:t>
            </a:r>
            <a:r>
              <a:rPr lang="en-US" sz="1600" b="1" u="sng" dirty="0" err="1">
                <a:solidFill>
                  <a:schemeClr val="tx1">
                    <a:lumMod val="50000"/>
                  </a:schemeClr>
                </a:solidFill>
                <a:latin typeface="Arial" panose="020B0604020202020204" pitchFamily="34" charset="0"/>
                <a:cs typeface="Arial" panose="020B0604020202020204" pitchFamily="34" charset="0"/>
              </a:rPr>
              <a:t>Umsetzung</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39" name="Rectángulo 37"/>
          <p:cNvSpPr/>
          <p:nvPr/>
        </p:nvSpPr>
        <p:spPr>
          <a:xfrm>
            <a:off x="4732480" y="4938004"/>
            <a:ext cx="3879011" cy="738664"/>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erforderliche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Bereitschaft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zum</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Experimentieren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umfassendes</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Studium</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Zeitaufwand</a:t>
            </a:r>
            <a:endParaRPr lang="es-ES" sz="1400" dirty="0">
              <a:latin typeface="Arial" panose="020B0604020202020204" pitchFamily="34" charset="0"/>
              <a:cs typeface="Arial" panose="020B0604020202020204" pitchFamily="34" charset="0"/>
            </a:endParaRPr>
          </a:p>
        </p:txBody>
      </p:sp>
      <p:sp>
        <p:nvSpPr>
          <p:cNvPr id="40" name="Rectángulo 38"/>
          <p:cNvSpPr/>
          <p:nvPr/>
        </p:nvSpPr>
        <p:spPr>
          <a:xfrm>
            <a:off x="4528538" y="5605150"/>
            <a:ext cx="4287086" cy="307777"/>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Dauer</a:t>
            </a:r>
            <a:r>
              <a:rPr lang="en-US" sz="1400" dirty="0" smtClean="0">
                <a:latin typeface="Arial" panose="020B0604020202020204" pitchFamily="34" charset="0"/>
                <a:cs typeface="Arial" panose="020B0604020202020204" pitchFamily="34" charset="0"/>
              </a:rPr>
              <a:t>, um die </a:t>
            </a:r>
            <a:r>
              <a:rPr lang="en-US" sz="1400" dirty="0" err="1" smtClean="0">
                <a:latin typeface="Arial" panose="020B0604020202020204" pitchFamily="34" charset="0"/>
                <a:cs typeface="Arial" panose="020B0604020202020204" pitchFamily="34" charset="0"/>
              </a:rPr>
              <a:t>passende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Kulturart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zu</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finden</a:t>
            </a:r>
            <a:endParaRPr lang="es-ES" sz="1400" dirty="0">
              <a:latin typeface="Arial" panose="020B0604020202020204" pitchFamily="34" charset="0"/>
              <a:cs typeface="Arial" panose="020B0604020202020204" pitchFamily="34" charset="0"/>
            </a:endParaRPr>
          </a:p>
        </p:txBody>
      </p:sp>
      <p:sp>
        <p:nvSpPr>
          <p:cNvPr id="41" name="Rectángulo 39"/>
          <p:cNvSpPr/>
          <p:nvPr/>
        </p:nvSpPr>
        <p:spPr>
          <a:xfrm>
            <a:off x="610023" y="4835691"/>
            <a:ext cx="3600400" cy="523220"/>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Experimentieren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mit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neuen</a:t>
            </a:r>
            <a:r>
              <a:rPr lang="en-US" sz="1400" dirty="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Kulturarten</a:t>
            </a:r>
            <a:r>
              <a:rPr lang="en-US" sz="1400" dirty="0" smtClean="0">
                <a:latin typeface="Arial" panose="020B0604020202020204" pitchFamily="34" charset="0"/>
                <a:cs typeface="Arial" panose="020B0604020202020204" pitchFamily="34" charset="0"/>
              </a:rPr>
              <a:t> muss in Europa </a:t>
            </a:r>
            <a:r>
              <a:rPr lang="en-US" sz="1400" dirty="0" err="1" smtClean="0">
                <a:latin typeface="Arial" panose="020B0604020202020204" pitchFamily="34" charset="0"/>
                <a:cs typeface="Arial" panose="020B0604020202020204" pitchFamily="34" charset="0"/>
              </a:rPr>
              <a:t>weiter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ausgebaut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werden</a:t>
            </a:r>
            <a:endParaRPr lang="es-ES" sz="1400" dirty="0">
              <a:latin typeface="Arial" panose="020B0604020202020204" pitchFamily="34" charset="0"/>
              <a:cs typeface="Arial" panose="020B0604020202020204" pitchFamily="34" charset="0"/>
            </a:endParaRPr>
          </a:p>
        </p:txBody>
      </p:sp>
      <p:sp>
        <p:nvSpPr>
          <p:cNvPr id="42" name="Rectángulo 40"/>
          <p:cNvSpPr/>
          <p:nvPr/>
        </p:nvSpPr>
        <p:spPr>
          <a:xfrm>
            <a:off x="495944" y="5272103"/>
            <a:ext cx="3828558" cy="954107"/>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Bedarf</a:t>
            </a:r>
            <a:r>
              <a:rPr lang="en-US" sz="1400" dirty="0" smtClean="0">
                <a:latin typeface="Arial" panose="020B0604020202020204" pitchFamily="34" charset="0"/>
                <a:cs typeface="Arial" panose="020B0604020202020204" pitchFamily="34" charset="0"/>
              </a:rPr>
              <a:t> an </a:t>
            </a:r>
            <a:r>
              <a:rPr lang="en-US" sz="1400" dirty="0" err="1" smtClean="0">
                <a:latin typeface="Arial" panose="020B0604020202020204" pitchFamily="34" charset="0"/>
                <a:cs typeface="Arial" panose="020B0604020202020204" pitchFamily="34" charset="0"/>
              </a:rPr>
              <a:t>neuen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Studien</a:t>
            </a:r>
            <a:r>
              <a:rPr lang="en-US" sz="1400" dirty="0" smtClean="0">
                <a:latin typeface="Arial" panose="020B0604020202020204" pitchFamily="34" charset="0"/>
                <a:cs typeface="Arial" panose="020B0604020202020204" pitchFamily="34" charset="0"/>
              </a:rPr>
              <a:t> auf </a:t>
            </a:r>
            <a:r>
              <a:rPr lang="en-US" sz="1400" dirty="0" err="1" smtClean="0">
                <a:latin typeface="Arial" panose="020B0604020202020204" pitchFamily="34" charset="0"/>
                <a:cs typeface="Arial" panose="020B0604020202020204" pitchFamily="34" charset="0"/>
              </a:rPr>
              <a:t>Pilotbetrieben</a:t>
            </a:r>
            <a:r>
              <a:rPr lang="en-US" sz="1400" dirty="0" smtClean="0">
                <a:latin typeface="Arial" panose="020B0604020202020204" pitchFamily="34" charset="0"/>
                <a:cs typeface="Arial" panose="020B0604020202020204" pitchFamily="34" charset="0"/>
              </a:rPr>
              <a:t>, um </a:t>
            </a:r>
            <a:r>
              <a:rPr lang="en-US" sz="1400" dirty="0" err="1" smtClean="0">
                <a:latin typeface="Arial" panose="020B0604020202020204" pitchFamily="34" charset="0"/>
                <a:cs typeface="Arial" panose="020B0604020202020204" pitchFamily="34" charset="0"/>
              </a:rPr>
              <a:t>Kulturartenwechsel</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zu</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fördern</a:t>
            </a:r>
            <a:r>
              <a:rPr lang="en-US" sz="1400" dirty="0" smtClean="0">
                <a:latin typeface="Arial" panose="020B0604020202020204" pitchFamily="34" charset="0"/>
                <a:cs typeface="Arial" panose="020B0604020202020204" pitchFamily="34" charset="0"/>
              </a:rPr>
              <a:t> </a:t>
            </a:r>
            <a:r>
              <a:rPr lang="en-US" sz="1400" dirty="0" smtClean="0">
                <a:latin typeface="Arial" panose="020B0604020202020204" pitchFamily="34" charset="0"/>
                <a:cs typeface="Arial" panose="020B0604020202020204" pitchFamily="34" charset="0"/>
                <a:sym typeface="Wingdings"/>
              </a:rPr>
              <a:t></a:t>
            </a:r>
            <a:r>
              <a:rPr lang="en-US" sz="1400" dirty="0" smtClean="0">
                <a:latin typeface="Arial" panose="020B0604020202020204" pitchFamily="34" charset="0"/>
                <a:cs typeface="Arial" panose="020B0604020202020204" pitchFamily="34" charset="0"/>
              </a:rPr>
              <a:t> </a:t>
            </a:r>
            <a:r>
              <a:rPr lang="de-DE" sz="1400" dirty="0" smtClean="0">
                <a:latin typeface="Arial" panose="020B0604020202020204" pitchFamily="34" charset="0"/>
                <a:cs typeface="Arial" panose="020B0604020202020204" pitchFamily="34" charset="0"/>
              </a:rPr>
              <a:t>gesteigerte </a:t>
            </a:r>
            <a:r>
              <a:rPr lang="de-DE" sz="1400" dirty="0">
                <a:latin typeface="Arial" panose="020B0604020202020204" pitchFamily="34" charset="0"/>
                <a:cs typeface="Arial" panose="020B0604020202020204" pitchFamily="34" charset="0"/>
              </a:rPr>
              <a:t>Erträge, verbesserte Qualität von Boden und Wasser und mehr </a:t>
            </a:r>
            <a:r>
              <a:rPr lang="de-DE" sz="1400" dirty="0" smtClean="0">
                <a:latin typeface="Arial" panose="020B0604020202020204" pitchFamily="34" charset="0"/>
                <a:cs typeface="Arial" panose="020B0604020202020204" pitchFamily="34" charset="0"/>
              </a:rPr>
              <a:t>Biodiversität</a:t>
            </a:r>
            <a:endParaRPr lang="es-E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720106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idx="1"/>
          </p:nvPr>
        </p:nvSpPr>
        <p:spPr>
          <a:xfrm>
            <a:off x="467544" y="1268760"/>
            <a:ext cx="7776864" cy="648072"/>
          </a:xfrm>
        </p:spPr>
        <p:txBody>
          <a:bodyPr>
            <a:normAutofit/>
          </a:bodyPr>
          <a:lstStyle/>
          <a:p>
            <a:pPr marL="0" indent="0">
              <a:spcBef>
                <a:spcPts val="0"/>
              </a:spcBef>
              <a:spcAft>
                <a:spcPts val="400"/>
              </a:spcAft>
              <a:buNone/>
            </a:pPr>
            <a:r>
              <a:rPr lang="de-DE" sz="2000" b="1" dirty="0" smtClean="0"/>
              <a:t>5. </a:t>
            </a:r>
            <a:r>
              <a:rPr lang="es-ES" sz="2000" b="1" dirty="0"/>
              <a:t>Recycling </a:t>
            </a:r>
            <a:r>
              <a:rPr lang="es-ES" sz="2000" b="1" dirty="0" err="1"/>
              <a:t>und</a:t>
            </a:r>
            <a:r>
              <a:rPr lang="es-ES" sz="2000" b="1" dirty="0"/>
              <a:t> </a:t>
            </a:r>
            <a:r>
              <a:rPr lang="es-ES" sz="2000" b="1" dirty="0" err="1" smtClean="0"/>
              <a:t>Sammeln</a:t>
            </a:r>
            <a:r>
              <a:rPr lang="es-ES" sz="2000" b="1" dirty="0" smtClean="0"/>
              <a:t> von </a:t>
            </a:r>
            <a:r>
              <a:rPr lang="es-ES" sz="2000" b="1" dirty="0" err="1" smtClean="0"/>
              <a:t>Wasser</a:t>
            </a:r>
            <a:r>
              <a:rPr lang="es-ES" sz="2000" b="1" dirty="0" smtClean="0"/>
              <a:t> in Tierzuchtbetrieben</a:t>
            </a:r>
            <a:endParaRPr lang="es-ES"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13</a:t>
            </a:fld>
            <a:endParaRPr lang="de-DE" dirty="0"/>
          </a:p>
        </p:txBody>
      </p:sp>
      <p:sp>
        <p:nvSpPr>
          <p:cNvPr id="2" name="Rectángulo 1"/>
          <p:cNvSpPr/>
          <p:nvPr/>
        </p:nvSpPr>
        <p:spPr>
          <a:xfrm>
            <a:off x="446855" y="2242603"/>
            <a:ext cx="8420105" cy="2021066"/>
          </a:xfrm>
          <a:prstGeom prst="rect">
            <a:avLst/>
          </a:prstGeom>
        </p:spPr>
        <p:txBody>
          <a:bodyPr wrap="square">
            <a:spAutoFit/>
          </a:bodyPr>
          <a:lstStyle/>
          <a:p>
            <a:pPr marL="285750" indent="-285750">
              <a:spcAft>
                <a:spcPts val="800"/>
              </a:spcAft>
              <a:buFont typeface="Arial" panose="020B0604020202020204" pitchFamily="34" charset="0"/>
              <a:buChar char="•"/>
            </a:pPr>
            <a:r>
              <a:rPr lang="de-DE" sz="1600" dirty="0">
                <a:latin typeface="Arial" panose="020B0604020202020204" pitchFamily="34" charset="0"/>
                <a:cs typeface="Arial" panose="020B0604020202020204" pitchFamily="34" charset="0"/>
              </a:rPr>
              <a:t>Wasser, das von Tieren und in einigen landwirtschaftlichen </a:t>
            </a:r>
            <a:r>
              <a:rPr lang="de-DE" sz="1600" dirty="0" smtClean="0">
                <a:latin typeface="Arial" panose="020B0604020202020204" pitchFamily="34" charset="0"/>
                <a:cs typeface="Arial" panose="020B0604020202020204" pitchFamily="34" charset="0"/>
              </a:rPr>
              <a:t>Einrichtungen </a:t>
            </a:r>
            <a:r>
              <a:rPr lang="de-DE" sz="1600" dirty="0">
                <a:latin typeface="Arial" panose="020B0604020202020204" pitchFamily="34" charset="0"/>
                <a:cs typeface="Arial" panose="020B0604020202020204" pitchFamily="34" charset="0"/>
              </a:rPr>
              <a:t>(z.B. im Melkstand) verbraucht wird, benötigt eine hohe Qualität und kommt oft aus dem Wasserversorgungsnetz.</a:t>
            </a:r>
          </a:p>
          <a:p>
            <a:pPr marL="285750" indent="-285750">
              <a:spcAft>
                <a:spcPts val="800"/>
              </a:spcAft>
              <a:buFont typeface="Arial" panose="020B0604020202020204" pitchFamily="34" charset="0"/>
              <a:buChar char="•"/>
            </a:pPr>
            <a:r>
              <a:rPr lang="de-DE" sz="1600" dirty="0">
                <a:latin typeface="Arial" panose="020B0604020202020204" pitchFamily="34" charset="0"/>
                <a:cs typeface="Arial" panose="020B0604020202020204" pitchFamily="34" charset="0"/>
              </a:rPr>
              <a:t>Dieses Wasser ist teuer und hat eine </a:t>
            </a:r>
            <a:r>
              <a:rPr lang="de-DE" sz="1600" dirty="0" smtClean="0">
                <a:latin typeface="Arial" panose="020B0604020202020204" pitchFamily="34" charset="0"/>
                <a:cs typeface="Arial" panose="020B0604020202020204" pitchFamily="34" charset="0"/>
              </a:rPr>
              <a:t>größeren Fußabdruck als </a:t>
            </a:r>
            <a:r>
              <a:rPr lang="de-DE" sz="1600" dirty="0">
                <a:latin typeface="Arial" panose="020B0604020202020204" pitchFamily="34" charset="0"/>
                <a:cs typeface="Arial" panose="020B0604020202020204" pitchFamily="34" charset="0"/>
              </a:rPr>
              <a:t>das gesammelte</a:t>
            </a:r>
            <a:r>
              <a:rPr lang="de-DE" sz="1600" dirty="0" smtClean="0">
                <a:solidFill>
                  <a:srgbClr val="FF0000"/>
                </a:solidFill>
                <a:latin typeface="Arial" panose="020B0604020202020204" pitchFamily="34" charset="0"/>
                <a:cs typeface="Arial" panose="020B0604020202020204" pitchFamily="34" charset="0"/>
              </a:rPr>
              <a:t> </a:t>
            </a:r>
            <a:r>
              <a:rPr lang="de-DE" sz="1600" dirty="0" smtClean="0">
                <a:latin typeface="Arial" panose="020B0604020202020204" pitchFamily="34" charset="0"/>
                <a:cs typeface="Arial" panose="020B0604020202020204" pitchFamily="34" charset="0"/>
              </a:rPr>
              <a:t>oder </a:t>
            </a:r>
            <a:r>
              <a:rPr lang="de-DE" sz="1600" dirty="0">
                <a:latin typeface="Arial" panose="020B0604020202020204" pitchFamily="34" charset="0"/>
                <a:cs typeface="Arial" panose="020B0604020202020204" pitchFamily="34" charset="0"/>
              </a:rPr>
              <a:t>recycelte.</a:t>
            </a:r>
          </a:p>
          <a:p>
            <a:pPr marL="285750" indent="-285750">
              <a:spcAft>
                <a:spcPts val="800"/>
              </a:spcAft>
              <a:buFont typeface="Arial" panose="020B0604020202020204" pitchFamily="34" charset="0"/>
              <a:buChar char="•"/>
            </a:pPr>
            <a:r>
              <a:rPr lang="de-DE" sz="1600" dirty="0">
                <a:latin typeface="Arial" panose="020B0604020202020204" pitchFamily="34" charset="0"/>
                <a:cs typeface="Arial" panose="020B0604020202020204" pitchFamily="34" charset="0"/>
              </a:rPr>
              <a:t>Andere landwirtschaftliche Einrichtungen (z.B. Stallreinigung) benötigen kein hochwertiges Wasser, so dass recyceltes Wasser verwendet werden kann. </a:t>
            </a:r>
            <a:endParaRPr lang="es-ES" dirty="0">
              <a:latin typeface="Arial" panose="020B0604020202020204" pitchFamily="34" charset="0"/>
              <a:cs typeface="Arial" panose="020B0604020202020204" pitchFamily="34" charset="0"/>
            </a:endParaRPr>
          </a:p>
        </p:txBody>
      </p:sp>
      <p:sp>
        <p:nvSpPr>
          <p:cNvPr id="16" name="Rectángulo 15"/>
          <p:cNvSpPr/>
          <p:nvPr/>
        </p:nvSpPr>
        <p:spPr>
          <a:xfrm>
            <a:off x="462729" y="4769083"/>
            <a:ext cx="8501760" cy="1313180"/>
          </a:xfrm>
          <a:prstGeom prst="rect">
            <a:avLst/>
          </a:prstGeom>
        </p:spPr>
        <p:txBody>
          <a:bodyPr wrap="square">
            <a:spAutoFit/>
          </a:bodyPr>
          <a:lstStyle/>
          <a:p>
            <a:pPr>
              <a:spcAft>
                <a:spcPts val="800"/>
              </a:spcAft>
            </a:pPr>
            <a:r>
              <a:rPr lang="de-DE" sz="1600" dirty="0">
                <a:latin typeface="Arial" panose="020B0604020202020204" pitchFamily="34" charset="0"/>
                <a:cs typeface="Arial" panose="020B0604020202020204" pitchFamily="34" charset="0"/>
              </a:rPr>
              <a:t>1. Verstehen Sie die </a:t>
            </a:r>
            <a:r>
              <a:rPr lang="de-DE" sz="1600" dirty="0" err="1">
                <a:latin typeface="Arial" panose="020B0604020202020204" pitchFamily="34" charset="0"/>
                <a:cs typeface="Arial" panose="020B0604020202020204" pitchFamily="34" charset="0"/>
              </a:rPr>
              <a:t>Wasserzu</a:t>
            </a:r>
            <a:r>
              <a:rPr lang="de-DE" sz="1600" dirty="0">
                <a:latin typeface="Arial" panose="020B0604020202020204" pitchFamily="34" charset="0"/>
                <a:cs typeface="Arial" panose="020B0604020202020204" pitchFamily="34" charset="0"/>
              </a:rPr>
              <a:t>- und -abflüsse .</a:t>
            </a:r>
          </a:p>
          <a:p>
            <a:pPr>
              <a:spcAft>
                <a:spcPts val="800"/>
              </a:spcAft>
            </a:pPr>
            <a:r>
              <a:rPr lang="de-DE" sz="1600" dirty="0">
                <a:latin typeface="Arial" panose="020B0604020202020204" pitchFamily="34" charset="0"/>
                <a:cs typeface="Arial" panose="020B0604020202020204" pitchFamily="34" charset="0"/>
              </a:rPr>
              <a:t>2. Reduzieren Sie den Einsatz von </a:t>
            </a:r>
            <a:r>
              <a:rPr lang="de-DE" sz="1600" dirty="0" smtClean="0">
                <a:latin typeface="Arial" panose="020B0604020202020204" pitchFamily="34" charset="0"/>
                <a:cs typeface="Arial" panose="020B0604020202020204" pitchFamily="34" charset="0"/>
              </a:rPr>
              <a:t>qualitativ hochwertigem Wasser </a:t>
            </a:r>
            <a:r>
              <a:rPr lang="de-DE" sz="1600" dirty="0">
                <a:latin typeface="Arial" panose="020B0604020202020204" pitchFamily="34" charset="0"/>
                <a:cs typeface="Arial" panose="020B0604020202020204" pitchFamily="34" charset="0"/>
              </a:rPr>
              <a:t>auf ein Minimum, indem Sie Wasser recyceln oder </a:t>
            </a:r>
            <a:r>
              <a:rPr lang="de-DE" sz="1600" dirty="0" smtClean="0">
                <a:latin typeface="Arial" panose="020B0604020202020204" pitchFamily="34" charset="0"/>
                <a:cs typeface="Arial" panose="020B0604020202020204" pitchFamily="34" charset="0"/>
              </a:rPr>
              <a:t>auffangen (Niederschlag).</a:t>
            </a:r>
            <a:endParaRPr lang="de-DE" sz="1600" dirty="0">
              <a:latin typeface="Arial" panose="020B0604020202020204" pitchFamily="34" charset="0"/>
              <a:cs typeface="Arial" panose="020B0604020202020204" pitchFamily="34" charset="0"/>
            </a:endParaRPr>
          </a:p>
          <a:p>
            <a:pPr>
              <a:spcAft>
                <a:spcPts val="800"/>
              </a:spcAft>
            </a:pPr>
            <a:r>
              <a:rPr lang="de-DE" sz="1600" dirty="0">
                <a:latin typeface="Arial" panose="020B0604020202020204" pitchFamily="34" charset="0"/>
                <a:cs typeface="Arial" panose="020B0604020202020204" pitchFamily="34" charset="0"/>
              </a:rPr>
              <a:t>3. Steigerung der Effizienz im landwirtschaftlichen Betrieb. </a:t>
            </a:r>
            <a:endParaRPr lang="es-ES" sz="1600" dirty="0">
              <a:latin typeface="Arial" panose="020B0604020202020204" pitchFamily="34" charset="0"/>
              <a:cs typeface="Arial" panose="020B0604020202020204" pitchFamily="34" charset="0"/>
            </a:endParaRPr>
          </a:p>
        </p:txBody>
      </p:sp>
      <p:sp>
        <p:nvSpPr>
          <p:cNvPr id="19" name="Rectángulo 18"/>
          <p:cNvSpPr/>
          <p:nvPr/>
        </p:nvSpPr>
        <p:spPr>
          <a:xfrm>
            <a:off x="434106" y="1886653"/>
            <a:ext cx="1685415" cy="369332"/>
          </a:xfrm>
          <a:prstGeom prst="rect">
            <a:avLst/>
          </a:prstGeom>
        </p:spPr>
        <p:txBody>
          <a:bodyPr wrap="none">
            <a:spAutoFit/>
          </a:bodyPr>
          <a:lstStyle/>
          <a:p>
            <a:r>
              <a:rPr lang="en-US" b="1" u="sng" dirty="0" err="1" smtClean="0">
                <a:latin typeface="Arial" panose="020B0604020202020204" pitchFamily="34" charset="0"/>
                <a:cs typeface="Arial" panose="020B0604020202020204" pitchFamily="34" charset="0"/>
              </a:rPr>
              <a:t>Einige</a:t>
            </a:r>
            <a:r>
              <a:rPr lang="en-US" b="1" u="sng" dirty="0" smtClean="0">
                <a:latin typeface="Arial" panose="020B0604020202020204" pitchFamily="34" charset="0"/>
                <a:cs typeface="Arial" panose="020B0604020202020204" pitchFamily="34" charset="0"/>
              </a:rPr>
              <a:t> </a:t>
            </a:r>
            <a:r>
              <a:rPr lang="en-US" b="1" u="sng" dirty="0" err="1" smtClean="0">
                <a:latin typeface="Arial" panose="020B0604020202020204" pitchFamily="34" charset="0"/>
                <a:cs typeface="Arial" panose="020B0604020202020204" pitchFamily="34" charset="0"/>
              </a:rPr>
              <a:t>Fakten</a:t>
            </a:r>
            <a:endParaRPr lang="en-US" b="1" u="sng" dirty="0">
              <a:latin typeface="Arial" panose="020B0604020202020204" pitchFamily="34" charset="0"/>
              <a:cs typeface="Arial" panose="020B0604020202020204" pitchFamily="34" charset="0"/>
            </a:endParaRPr>
          </a:p>
        </p:txBody>
      </p:sp>
      <p:sp>
        <p:nvSpPr>
          <p:cNvPr id="20" name="Rectángulo 19"/>
          <p:cNvSpPr/>
          <p:nvPr/>
        </p:nvSpPr>
        <p:spPr>
          <a:xfrm>
            <a:off x="446856" y="4370172"/>
            <a:ext cx="3950762" cy="369332"/>
          </a:xfrm>
          <a:prstGeom prst="rect">
            <a:avLst/>
          </a:prstGeom>
        </p:spPr>
        <p:txBody>
          <a:bodyPr wrap="none">
            <a:spAutoFit/>
          </a:bodyPr>
          <a:lstStyle/>
          <a:p>
            <a:r>
              <a:rPr lang="en-US" b="1" u="sng" dirty="0" err="1" smtClean="0">
                <a:latin typeface="Arial" panose="020B0604020202020204" pitchFamily="34" charset="0"/>
                <a:cs typeface="Arial" panose="020B0604020202020204" pitchFamily="34" charset="0"/>
              </a:rPr>
              <a:t>Hauptziele</a:t>
            </a:r>
            <a:r>
              <a:rPr lang="en-US" b="1" u="sng" dirty="0" smtClean="0">
                <a:latin typeface="Arial" panose="020B0604020202020204" pitchFamily="34" charset="0"/>
                <a:cs typeface="Arial" panose="020B0604020202020204" pitchFamily="34" charset="0"/>
              </a:rPr>
              <a:t> </a:t>
            </a:r>
            <a:r>
              <a:rPr lang="en-US" b="1" u="sng" dirty="0" err="1" smtClean="0">
                <a:latin typeface="Arial" panose="020B0604020202020204" pitchFamily="34" charset="0"/>
                <a:cs typeface="Arial" panose="020B0604020202020204" pitchFamily="34" charset="0"/>
              </a:rPr>
              <a:t>für</a:t>
            </a:r>
            <a:r>
              <a:rPr lang="en-US" b="1" u="sng" dirty="0" smtClean="0">
                <a:latin typeface="Arial" panose="020B0604020202020204" pitchFamily="34" charset="0"/>
                <a:cs typeface="Arial" panose="020B0604020202020204" pitchFamily="34" charset="0"/>
              </a:rPr>
              <a:t> </a:t>
            </a:r>
            <a:r>
              <a:rPr lang="en-US" b="1" u="sng" dirty="0" err="1" smtClean="0">
                <a:latin typeface="Arial" panose="020B0604020202020204" pitchFamily="34" charset="0"/>
                <a:cs typeface="Arial" panose="020B0604020202020204" pitchFamily="34" charset="0"/>
              </a:rPr>
              <a:t>Viehzuchtbetriebe</a:t>
            </a:r>
            <a:r>
              <a:rPr lang="en-US" b="1" u="sng" dirty="0" smtClean="0">
                <a:latin typeface="Arial" panose="020B0604020202020204" pitchFamily="34" charset="0"/>
                <a:cs typeface="Arial" panose="020B0604020202020204" pitchFamily="34" charset="0"/>
              </a:rPr>
              <a:t> </a:t>
            </a:r>
            <a:endParaRPr lang="en-US" b="1" u="sng" dirty="0">
              <a:latin typeface="Arial" panose="020B0604020202020204" pitchFamily="34" charset="0"/>
              <a:cs typeface="Arial" panose="020B0604020202020204" pitchFamily="34" charset="0"/>
            </a:endParaRPr>
          </a:p>
        </p:txBody>
      </p:sp>
      <p:sp>
        <p:nvSpPr>
          <p:cNvPr id="9" name="Titel 3"/>
          <p:cNvSpPr txBox="1">
            <a:spLocks/>
          </p:cNvSpPr>
          <p:nvPr/>
        </p:nvSpPr>
        <p:spPr>
          <a:xfrm>
            <a:off x="446856" y="111770"/>
            <a:ext cx="6501408" cy="724942"/>
          </a:xfrm>
          <a:prstGeom prst="rect">
            <a:avLst/>
          </a:prstGeom>
          <a:solidFill>
            <a:srgbClr val="FFFFFF"/>
          </a:solidFill>
        </p:spPr>
        <p:txBody>
          <a:bodyPr vert="horz" lIns="91440" tIns="45720" rIns="91440" bIns="45720" rtlCol="0" anchor="ctr">
            <a:normAutofit fontScale="9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Elemente der Sehr Guten Fachlichen Praxis </a:t>
            </a:r>
            <a:endParaRPr lang="de-DE" sz="2600" dirty="0"/>
          </a:p>
        </p:txBody>
      </p:sp>
    </p:spTree>
    <p:extLst>
      <p:ext uri="{BB962C8B-B14F-4D97-AF65-F5344CB8AC3E}">
        <p14:creationId xmlns:p14="http://schemas.microsoft.com/office/powerpoint/2010/main" val="41685121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idx="1"/>
          </p:nvPr>
        </p:nvSpPr>
        <p:spPr>
          <a:xfrm>
            <a:off x="467544" y="1268760"/>
            <a:ext cx="7704856" cy="648072"/>
          </a:xfrm>
        </p:spPr>
        <p:txBody>
          <a:bodyPr>
            <a:normAutofit/>
          </a:bodyPr>
          <a:lstStyle/>
          <a:p>
            <a:pPr marL="0" indent="0">
              <a:buNone/>
            </a:pPr>
            <a:r>
              <a:rPr lang="de-DE" sz="2000" b="1" dirty="0" smtClean="0"/>
              <a:t>5. </a:t>
            </a:r>
            <a:r>
              <a:rPr lang="es-ES" sz="2000" b="1" dirty="0" err="1"/>
              <a:t>Recycling</a:t>
            </a:r>
            <a:r>
              <a:rPr lang="es-ES" sz="2000" b="1" dirty="0"/>
              <a:t> </a:t>
            </a:r>
            <a:r>
              <a:rPr lang="es-ES" sz="2000" b="1" dirty="0" err="1"/>
              <a:t>und</a:t>
            </a:r>
            <a:r>
              <a:rPr lang="es-ES" sz="2000" b="1" dirty="0"/>
              <a:t> </a:t>
            </a:r>
            <a:r>
              <a:rPr lang="es-ES" sz="2000" b="1" dirty="0" err="1" smtClean="0"/>
              <a:t>Sammeln</a:t>
            </a:r>
            <a:r>
              <a:rPr lang="es-ES" sz="2000" b="1" dirty="0" smtClean="0"/>
              <a:t> von </a:t>
            </a:r>
            <a:r>
              <a:rPr lang="es-ES" sz="2000" b="1" dirty="0" err="1"/>
              <a:t>Wasser</a:t>
            </a:r>
            <a:r>
              <a:rPr lang="es-ES" sz="2000" b="1" dirty="0"/>
              <a:t> in </a:t>
            </a:r>
            <a:r>
              <a:rPr lang="es-ES" sz="2000" b="1" dirty="0" err="1"/>
              <a:t>Tierzuchtbetrieben</a:t>
            </a:r>
            <a:endParaRPr lang="es-ES"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14</a:t>
            </a:fld>
            <a:endParaRPr lang="de-DE" dirty="0"/>
          </a:p>
        </p:txBody>
      </p:sp>
      <p:sp>
        <p:nvSpPr>
          <p:cNvPr id="6" name="Rectángulo redondeado 5"/>
          <p:cNvSpPr/>
          <p:nvPr/>
        </p:nvSpPr>
        <p:spPr>
          <a:xfrm>
            <a:off x="4745635" y="4437112"/>
            <a:ext cx="4242359" cy="1872208"/>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panose="020B0604020202020204" pitchFamily="34" charset="0"/>
              <a:cs typeface="Arial" panose="020B0604020202020204" pitchFamily="34" charset="0"/>
            </a:endParaRPr>
          </a:p>
        </p:txBody>
      </p:sp>
      <p:sp>
        <p:nvSpPr>
          <p:cNvPr id="8" name="Rectángulo redondeado 7"/>
          <p:cNvSpPr/>
          <p:nvPr/>
        </p:nvSpPr>
        <p:spPr>
          <a:xfrm>
            <a:off x="446856" y="4451862"/>
            <a:ext cx="3909120" cy="1857458"/>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latin typeface="Arial" panose="020B0604020202020204" pitchFamily="34" charset="0"/>
                <a:cs typeface="Arial" panose="020B0604020202020204" pitchFamily="34" charset="0"/>
              </a:rPr>
              <a:t> </a:t>
            </a:r>
            <a:endParaRPr lang="es-ES" dirty="0">
              <a:latin typeface="Arial" panose="020B0604020202020204" pitchFamily="34" charset="0"/>
              <a:cs typeface="Arial" panose="020B0604020202020204" pitchFamily="34" charset="0"/>
            </a:endParaRPr>
          </a:p>
        </p:txBody>
      </p:sp>
      <p:sp>
        <p:nvSpPr>
          <p:cNvPr id="9" name="Rectángulo 8"/>
          <p:cNvSpPr/>
          <p:nvPr/>
        </p:nvSpPr>
        <p:spPr>
          <a:xfrm>
            <a:off x="1419961" y="4480083"/>
            <a:ext cx="2069797" cy="338554"/>
          </a:xfrm>
          <a:prstGeom prst="rect">
            <a:avLst/>
          </a:prstGeom>
        </p:spPr>
        <p:txBody>
          <a:bodyPr wrap="none">
            <a:spAutoFit/>
          </a:bodyPr>
          <a:lstStyle/>
          <a:p>
            <a:pPr algn="ctr"/>
            <a:r>
              <a:rPr lang="es-ES" sz="1600" b="1" u="sng" dirty="0" err="1" smtClean="0">
                <a:solidFill>
                  <a:schemeClr val="tx1">
                    <a:lumMod val="50000"/>
                  </a:schemeClr>
                </a:solidFill>
                <a:latin typeface="Arial" panose="020B0604020202020204" pitchFamily="34" charset="0"/>
                <a:cs typeface="Arial" panose="020B0604020202020204" pitchFamily="34" charset="0"/>
              </a:rPr>
              <a:t>Situation</a:t>
            </a:r>
            <a:r>
              <a:rPr lang="es-ES" sz="1600" b="1" u="sng" dirty="0" smtClean="0">
                <a:solidFill>
                  <a:schemeClr val="tx1">
                    <a:lumMod val="50000"/>
                  </a:schemeClr>
                </a:solidFill>
                <a:latin typeface="Arial" panose="020B0604020202020204" pitchFamily="34" charset="0"/>
                <a:cs typeface="Arial" panose="020B0604020202020204" pitchFamily="34" charset="0"/>
              </a:rPr>
              <a:t> </a:t>
            </a:r>
            <a:r>
              <a:rPr lang="es-ES" sz="1600" b="1" u="sng" dirty="0">
                <a:solidFill>
                  <a:schemeClr val="tx1">
                    <a:lumMod val="50000"/>
                  </a:schemeClr>
                </a:solidFill>
                <a:latin typeface="Arial" panose="020B0604020202020204" pitchFamily="34" charset="0"/>
                <a:cs typeface="Arial" panose="020B0604020202020204" pitchFamily="34" charset="0"/>
              </a:rPr>
              <a:t>in Europa</a:t>
            </a:r>
          </a:p>
        </p:txBody>
      </p:sp>
      <p:sp>
        <p:nvSpPr>
          <p:cNvPr id="10" name="Rectángulo 9"/>
          <p:cNvSpPr/>
          <p:nvPr/>
        </p:nvSpPr>
        <p:spPr>
          <a:xfrm>
            <a:off x="5004048" y="4496420"/>
            <a:ext cx="3639438" cy="338554"/>
          </a:xfrm>
          <a:prstGeom prst="rect">
            <a:avLst/>
          </a:prstGeom>
        </p:spPr>
        <p:txBody>
          <a:bodyPr wrap="none">
            <a:spAutoFit/>
          </a:bodyPr>
          <a:lstStyle/>
          <a:p>
            <a:r>
              <a:rPr lang="en-US" sz="1600" b="1" u="sng" dirty="0" err="1">
                <a:solidFill>
                  <a:schemeClr val="tx1">
                    <a:lumMod val="50000"/>
                  </a:schemeClr>
                </a:solidFill>
                <a:latin typeface="Arial" panose="020B0604020202020204" pitchFamily="34" charset="0"/>
                <a:cs typeface="Arial" panose="020B0604020202020204" pitchFamily="34" charset="0"/>
              </a:rPr>
              <a:t>Schwierigkeiten</a:t>
            </a:r>
            <a:r>
              <a:rPr lang="en-US" sz="1600" b="1" u="sng" dirty="0">
                <a:solidFill>
                  <a:schemeClr val="tx1">
                    <a:lumMod val="50000"/>
                  </a:schemeClr>
                </a:solidFill>
                <a:latin typeface="Arial" panose="020B0604020202020204" pitchFamily="34" charset="0"/>
                <a:cs typeface="Arial" panose="020B0604020202020204" pitchFamily="34" charset="0"/>
              </a:rPr>
              <a:t> </a:t>
            </a:r>
            <a:r>
              <a:rPr lang="en-US" sz="1600" b="1" u="sng" dirty="0" err="1">
                <a:solidFill>
                  <a:schemeClr val="tx1">
                    <a:lumMod val="50000"/>
                  </a:schemeClr>
                </a:solidFill>
                <a:latin typeface="Arial" panose="020B0604020202020204" pitchFamily="34" charset="0"/>
                <a:cs typeface="Arial" panose="020B0604020202020204" pitchFamily="34" charset="0"/>
              </a:rPr>
              <a:t>bei</a:t>
            </a:r>
            <a:r>
              <a:rPr lang="en-US" sz="1600" b="1" u="sng" dirty="0">
                <a:solidFill>
                  <a:schemeClr val="tx1">
                    <a:lumMod val="50000"/>
                  </a:schemeClr>
                </a:solidFill>
                <a:latin typeface="Arial" panose="020B0604020202020204" pitchFamily="34" charset="0"/>
                <a:cs typeface="Arial" panose="020B0604020202020204" pitchFamily="34" charset="0"/>
              </a:rPr>
              <a:t> der </a:t>
            </a:r>
            <a:r>
              <a:rPr lang="en-US" sz="1600" b="1" u="sng" dirty="0" err="1">
                <a:solidFill>
                  <a:schemeClr val="tx1">
                    <a:lumMod val="50000"/>
                  </a:schemeClr>
                </a:solidFill>
                <a:latin typeface="Arial" panose="020B0604020202020204" pitchFamily="34" charset="0"/>
                <a:cs typeface="Arial" panose="020B0604020202020204" pitchFamily="34" charset="0"/>
              </a:rPr>
              <a:t>Umsetzung</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11" name="Rectángulo 10"/>
          <p:cNvSpPr/>
          <p:nvPr/>
        </p:nvSpPr>
        <p:spPr>
          <a:xfrm>
            <a:off x="4831042" y="4759052"/>
            <a:ext cx="4312958" cy="738664"/>
          </a:xfrm>
          <a:prstGeom prst="rect">
            <a:avLst/>
          </a:prstGeom>
        </p:spPr>
        <p:txBody>
          <a:bodyPr wrap="square">
            <a:spAutoFit/>
          </a:bodyPr>
          <a:lstStyle/>
          <a:p>
            <a:pPr algn="ctr"/>
            <a:r>
              <a:rPr lang="en-US" sz="1400" dirty="0" err="1">
                <a:latin typeface="Arial" panose="020B0604020202020204" pitchFamily="34" charset="0"/>
                <a:cs typeface="Arial" panose="020B0604020202020204" pitchFamily="34" charset="0"/>
              </a:rPr>
              <a:t>Viehzuchtbetriebe</a:t>
            </a:r>
            <a:r>
              <a:rPr lang="en-US" sz="1400" dirty="0">
                <a:latin typeface="Arial" panose="020B0604020202020204" pitchFamily="34" charset="0"/>
                <a:cs typeface="Arial" panose="020B0604020202020204" pitchFamily="34" charset="0"/>
              </a:rPr>
              <a:t> in </a:t>
            </a:r>
            <a:r>
              <a:rPr lang="en-US" sz="1400" dirty="0" smtClean="0">
                <a:latin typeface="Arial" panose="020B0604020202020204" pitchFamily="34" charset="0"/>
                <a:cs typeface="Arial" panose="020B0604020202020204" pitchFamily="34" charset="0"/>
              </a:rPr>
              <a:t>Europa </a:t>
            </a:r>
            <a:r>
              <a:rPr lang="en-US" sz="1400" dirty="0" err="1">
                <a:latin typeface="Arial" panose="020B0604020202020204" pitchFamily="34" charset="0"/>
                <a:cs typeface="Arial" panose="020B0604020202020204" pitchFamily="34" charset="0"/>
              </a:rPr>
              <a:t>sind</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vielfältig</a:t>
            </a:r>
            <a:r>
              <a:rPr lang="en-US" sz="1400" dirty="0">
                <a:latin typeface="Arial" panose="020B0604020202020204" pitchFamily="34" charset="0"/>
                <a:cs typeface="Arial" panose="020B0604020202020204" pitchFamily="34" charset="0"/>
              </a:rPr>
              <a:t> und </a:t>
            </a:r>
            <a:r>
              <a:rPr lang="en-US" sz="1400" dirty="0" err="1" smtClean="0">
                <a:latin typeface="Arial" panose="020B0604020202020204" pitchFamily="34" charset="0"/>
                <a:cs typeface="Arial" panose="020B0604020202020204" pitchFamily="34" charset="0"/>
              </a:rPr>
              <a:t>spezifische</a:t>
            </a:r>
            <a:r>
              <a:rPr lang="en-US" sz="1400" dirty="0" smtClean="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Herausforderungen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nur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schwer</a:t>
            </a:r>
            <a:r>
              <a:rPr lang="en-US" sz="1400" dirty="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vorhersehbar</a:t>
            </a:r>
            <a:r>
              <a:rPr lang="en-US" sz="14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p:txBody>
      </p:sp>
      <p:sp>
        <p:nvSpPr>
          <p:cNvPr id="12" name="Rectángulo 11"/>
          <p:cNvSpPr/>
          <p:nvPr/>
        </p:nvSpPr>
        <p:spPr>
          <a:xfrm>
            <a:off x="4815136" y="5407124"/>
            <a:ext cx="4214564" cy="954107"/>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Landwirtschaftliche</a:t>
            </a:r>
            <a:r>
              <a:rPr lang="en-US" sz="1400" dirty="0" smtClean="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Berater</a:t>
            </a:r>
            <a:r>
              <a:rPr lang="en-US" sz="1400" dirty="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unterstützen</a:t>
            </a:r>
            <a:r>
              <a:rPr lang="en-US" sz="1400" dirty="0" smtClean="0">
                <a:latin typeface="Arial" panose="020B0604020202020204" pitchFamily="34" charset="0"/>
                <a:cs typeface="Arial" panose="020B0604020202020204" pitchFamily="34" charset="0"/>
              </a:rPr>
              <a:t> den </a:t>
            </a:r>
            <a:r>
              <a:rPr lang="en-US" sz="1400" dirty="0" err="1" smtClean="0">
                <a:latin typeface="Arial" panose="020B0604020202020204" pitchFamily="34" charset="0"/>
                <a:cs typeface="Arial" panose="020B0604020202020204" pitchFamily="34" charset="0"/>
              </a:rPr>
              <a:t>Landwirt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bei</a:t>
            </a:r>
            <a:r>
              <a:rPr lang="en-US" sz="1400" dirty="0" smtClean="0">
                <a:latin typeface="Arial" panose="020B0604020202020204" pitchFamily="34" charset="0"/>
                <a:cs typeface="Arial" panose="020B0604020202020204" pitchFamily="34" charset="0"/>
              </a:rPr>
              <a:t> der </a:t>
            </a:r>
            <a:r>
              <a:rPr lang="en-US" sz="1400" dirty="0" err="1" smtClean="0">
                <a:latin typeface="Arial" panose="020B0604020202020204" pitchFamily="34" charset="0"/>
                <a:cs typeface="Arial" panose="020B0604020202020204" pitchFamily="34" charset="0"/>
              </a:rPr>
              <a:t>Überwachung</a:t>
            </a:r>
            <a:r>
              <a:rPr lang="en-US" sz="1400" dirty="0" smtClean="0">
                <a:latin typeface="Arial" panose="020B0604020202020204" pitchFamily="34" charset="0"/>
                <a:cs typeface="Arial" panose="020B0604020202020204" pitchFamily="34" charset="0"/>
              </a:rPr>
              <a:t> des </a:t>
            </a:r>
            <a:r>
              <a:rPr lang="en-US" sz="1400" dirty="0" err="1" smtClean="0">
                <a:latin typeface="Arial" panose="020B0604020202020204" pitchFamily="34" charset="0"/>
                <a:cs typeface="Arial" panose="020B0604020202020204" pitchFamily="34" charset="0"/>
              </a:rPr>
              <a:t>Wasserverbrauchs</a:t>
            </a:r>
            <a:r>
              <a:rPr lang="en-US" sz="1400" dirty="0" smtClean="0">
                <a:latin typeface="Arial" panose="020B0604020202020204" pitchFamily="34" charset="0"/>
                <a:cs typeface="Arial" panose="020B0604020202020204" pitchFamily="34" charset="0"/>
              </a:rPr>
              <a:t> und </a:t>
            </a:r>
            <a:r>
              <a:rPr lang="en-US" sz="1400" dirty="0" err="1" smtClean="0">
                <a:latin typeface="Arial" panose="020B0604020202020204" pitchFamily="34" charset="0"/>
                <a:cs typeface="Arial" panose="020B0604020202020204" pitchFamily="34" charset="0"/>
              </a:rPr>
              <a:t>schlagen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angepasste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Effizienzlösungen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vor</a:t>
            </a:r>
            <a:r>
              <a:rPr lang="en-US" sz="14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p:txBody>
      </p:sp>
      <p:sp>
        <p:nvSpPr>
          <p:cNvPr id="13" name="Rectángulo 12"/>
          <p:cNvSpPr/>
          <p:nvPr/>
        </p:nvSpPr>
        <p:spPr>
          <a:xfrm>
            <a:off x="601214" y="4870253"/>
            <a:ext cx="3600400" cy="523220"/>
          </a:xfrm>
          <a:prstGeom prst="rect">
            <a:avLst/>
          </a:prstGeom>
        </p:spPr>
        <p:txBody>
          <a:bodyPr wrap="square">
            <a:spAutoFit/>
          </a:bodyPr>
          <a:lstStyle/>
          <a:p>
            <a:pPr algn="ctr"/>
            <a:r>
              <a:rPr lang="en-US" sz="1400" dirty="0" err="1">
                <a:latin typeface="Arial" panose="020B0604020202020204" pitchFamily="34" charset="0"/>
                <a:cs typeface="Arial" panose="020B0604020202020204" pitchFamily="34" charset="0"/>
              </a:rPr>
              <a:t>Umsetzung</a:t>
            </a:r>
            <a:r>
              <a:rPr lang="en-US" sz="1400" dirty="0">
                <a:latin typeface="Arial" panose="020B0604020202020204" pitchFamily="34" charset="0"/>
                <a:cs typeface="Arial" panose="020B0604020202020204" pitchFamily="34" charset="0"/>
              </a:rPr>
              <a:t> auf </a:t>
            </a:r>
            <a:r>
              <a:rPr lang="en-US" sz="1400" dirty="0" err="1">
                <a:latin typeface="Arial" panose="020B0604020202020204" pitchFamily="34" charset="0"/>
                <a:cs typeface="Arial" panose="020B0604020202020204" pitchFamily="34" charset="0"/>
              </a:rPr>
              <a:t>vielen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landwirtschaftlichen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Betrieben</a:t>
            </a:r>
            <a:r>
              <a:rPr lang="en-US" sz="1400" dirty="0">
                <a:latin typeface="Arial" panose="020B0604020202020204" pitchFamily="34" charset="0"/>
                <a:cs typeface="Arial" panose="020B0604020202020204" pitchFamily="34" charset="0"/>
              </a:rPr>
              <a:t> in Europa </a:t>
            </a:r>
            <a:r>
              <a:rPr lang="en-US" sz="1400" dirty="0" err="1">
                <a:latin typeface="Arial" panose="020B0604020202020204" pitchFamily="34" charset="0"/>
                <a:cs typeface="Arial" panose="020B0604020202020204" pitchFamily="34" charset="0"/>
              </a:rPr>
              <a:t>noch</a:t>
            </a:r>
            <a:r>
              <a:rPr lang="en-US" sz="1400" dirty="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unzureichend</a:t>
            </a:r>
            <a:r>
              <a:rPr lang="en-US" sz="14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p:txBody>
      </p:sp>
      <p:sp>
        <p:nvSpPr>
          <p:cNvPr id="14" name="Rectángulo 13"/>
          <p:cNvSpPr/>
          <p:nvPr/>
        </p:nvSpPr>
        <p:spPr>
          <a:xfrm>
            <a:off x="431188" y="5551029"/>
            <a:ext cx="3940453" cy="523220"/>
          </a:xfrm>
          <a:prstGeom prst="rect">
            <a:avLst/>
          </a:prstGeom>
        </p:spPr>
        <p:txBody>
          <a:bodyPr wrap="square">
            <a:spAutoFit/>
          </a:bodyPr>
          <a:lstStyle/>
          <a:p>
            <a:pPr algn="ctr"/>
            <a:r>
              <a:rPr lang="en-US" sz="1400" dirty="0" err="1">
                <a:latin typeface="Arial" panose="020B0604020202020204" pitchFamily="34" charset="0"/>
                <a:cs typeface="Arial" panose="020B0604020202020204" pitchFamily="34" charset="0"/>
              </a:rPr>
              <a:t>Weitere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aufklärende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Maßnahmen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sind</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erforderlich</a:t>
            </a:r>
            <a:r>
              <a:rPr lang="en-US" sz="1400" dirty="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für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weitere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Verbreitung</a:t>
            </a:r>
            <a:endParaRPr lang="es-ES" sz="1400" dirty="0">
              <a:latin typeface="Arial" panose="020B0604020202020204" pitchFamily="34" charset="0"/>
              <a:cs typeface="Arial" panose="020B0604020202020204" pitchFamily="34" charset="0"/>
            </a:endParaRPr>
          </a:p>
        </p:txBody>
      </p:sp>
      <p:sp>
        <p:nvSpPr>
          <p:cNvPr id="18" name="Rectángulo 17"/>
          <p:cNvSpPr/>
          <p:nvPr/>
        </p:nvSpPr>
        <p:spPr>
          <a:xfrm>
            <a:off x="126178" y="1980280"/>
            <a:ext cx="2898750" cy="338554"/>
          </a:xfrm>
          <a:prstGeom prst="rect">
            <a:avLst/>
          </a:prstGeom>
        </p:spPr>
        <p:txBody>
          <a:bodyPr wrap="none">
            <a:spAutoFit/>
          </a:bodyPr>
          <a:lstStyle/>
          <a:p>
            <a:r>
              <a:rPr lang="es-ES" sz="1600" b="1" dirty="0" err="1">
                <a:latin typeface="Arial" panose="020B0604020202020204" pitchFamily="34" charset="0"/>
                <a:cs typeface="Arial" panose="020B0604020202020204" pitchFamily="34" charset="0"/>
              </a:rPr>
              <a:t>Sammeln</a:t>
            </a:r>
            <a:r>
              <a:rPr lang="es-ES" sz="1600" b="1" dirty="0">
                <a:latin typeface="Arial" panose="020B0604020202020204" pitchFamily="34" charset="0"/>
                <a:cs typeface="Arial" panose="020B0604020202020204" pitchFamily="34" charset="0"/>
              </a:rPr>
              <a:t> von </a:t>
            </a:r>
            <a:r>
              <a:rPr lang="es-ES" sz="1600" b="1" dirty="0" err="1">
                <a:latin typeface="Arial" panose="020B0604020202020204" pitchFamily="34" charset="0"/>
                <a:cs typeface="Arial" panose="020B0604020202020204" pitchFamily="34" charset="0"/>
              </a:rPr>
              <a:t>Regenwasser</a:t>
            </a:r>
            <a:r>
              <a:rPr lang="es-ES" sz="1600" b="1" dirty="0">
                <a:latin typeface="Arial" panose="020B0604020202020204" pitchFamily="34" charset="0"/>
                <a:cs typeface="Arial" panose="020B0604020202020204" pitchFamily="34" charset="0"/>
              </a:rPr>
              <a:t> </a:t>
            </a:r>
          </a:p>
        </p:txBody>
      </p:sp>
      <p:pic>
        <p:nvPicPr>
          <p:cNvPr id="19" name="Imagen 1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85609" y="2571627"/>
            <a:ext cx="2174410" cy="1627561"/>
          </a:xfrm>
          <a:prstGeom prst="rect">
            <a:avLst/>
          </a:prstGeom>
        </p:spPr>
      </p:pic>
      <p:sp>
        <p:nvSpPr>
          <p:cNvPr id="20" name="Rectángulo 19"/>
          <p:cNvSpPr/>
          <p:nvPr/>
        </p:nvSpPr>
        <p:spPr>
          <a:xfrm>
            <a:off x="4686285" y="1980495"/>
            <a:ext cx="4572000" cy="338554"/>
          </a:xfrm>
          <a:prstGeom prst="rect">
            <a:avLst/>
          </a:prstGeom>
        </p:spPr>
        <p:txBody>
          <a:bodyPr>
            <a:spAutoFit/>
          </a:bodyPr>
          <a:lstStyle/>
          <a:p>
            <a:r>
              <a:rPr lang="de-DE" sz="1600" b="1" dirty="0"/>
              <a:t>Recycling von Wasser aus Plattenwärmetauschern</a:t>
            </a:r>
            <a:r>
              <a:rPr lang="de-DE" sz="1600" dirty="0"/>
              <a:t> </a:t>
            </a:r>
            <a:endParaRPr lang="es-ES" sz="1600" b="1" dirty="0">
              <a:latin typeface="Arial" panose="020B0604020202020204" pitchFamily="34" charset="0"/>
              <a:cs typeface="Arial" panose="020B0604020202020204" pitchFamily="34" charset="0"/>
            </a:endParaRPr>
          </a:p>
        </p:txBody>
      </p:sp>
      <p:pic>
        <p:nvPicPr>
          <p:cNvPr id="21" name="Imagen 2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76536" y="2290993"/>
            <a:ext cx="1495507" cy="1997268"/>
          </a:xfrm>
          <a:prstGeom prst="rect">
            <a:avLst/>
          </a:prstGeom>
        </p:spPr>
      </p:pic>
      <p:sp>
        <p:nvSpPr>
          <p:cNvPr id="22" name="Rectángulo 21"/>
          <p:cNvSpPr/>
          <p:nvPr/>
        </p:nvSpPr>
        <p:spPr>
          <a:xfrm>
            <a:off x="148881" y="2263850"/>
            <a:ext cx="1950749" cy="307777"/>
          </a:xfrm>
          <a:prstGeom prst="rect">
            <a:avLst/>
          </a:prstGeom>
        </p:spPr>
        <p:txBody>
          <a:bodyPr wrap="none">
            <a:spAutoFit/>
          </a:bodyPr>
          <a:lstStyle/>
          <a:p>
            <a:r>
              <a:rPr lang="es-ES" sz="1400" dirty="0" smtClean="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sehr</a:t>
            </a:r>
            <a:r>
              <a:rPr lang="es-ES" sz="1400" dirty="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einfache</a:t>
            </a:r>
            <a:r>
              <a:rPr lang="es-ES" sz="1400" dirty="0">
                <a:solidFill>
                  <a:schemeClr val="tx2">
                    <a:lumMod val="50000"/>
                  </a:schemeClr>
                </a:solidFill>
                <a:latin typeface="Arial" panose="020B0604020202020204" pitchFamily="34" charset="0"/>
                <a:cs typeface="Arial" panose="020B0604020202020204" pitchFamily="34" charset="0"/>
              </a:rPr>
              <a:t> Praxis </a:t>
            </a:r>
          </a:p>
        </p:txBody>
      </p:sp>
      <p:sp>
        <p:nvSpPr>
          <p:cNvPr id="23" name="Rectángulo 22"/>
          <p:cNvSpPr/>
          <p:nvPr/>
        </p:nvSpPr>
        <p:spPr>
          <a:xfrm>
            <a:off x="2427265" y="2259031"/>
            <a:ext cx="2117930" cy="738664"/>
          </a:xfrm>
          <a:prstGeom prst="rect">
            <a:avLst/>
          </a:prstGeom>
        </p:spPr>
        <p:txBody>
          <a:bodyPr wrap="square">
            <a:spAutoFit/>
          </a:bodyPr>
          <a:lstStyle/>
          <a:p>
            <a:r>
              <a:rPr lang="en-US" sz="1400" dirty="0" smtClean="0">
                <a:solidFill>
                  <a:schemeClr val="tx2">
                    <a:lumMod val="50000"/>
                  </a:schemeClr>
                </a:solidFill>
                <a:latin typeface="Arial" panose="020B0604020202020204" pitchFamily="34" charset="0"/>
                <a:cs typeface="Arial" panose="020B0604020202020204" pitchFamily="34" charset="0"/>
              </a:rPr>
              <a:t>- </a:t>
            </a:r>
            <a:r>
              <a:rPr lang="en-US" sz="1400" b="1" dirty="0" smtClean="0">
                <a:solidFill>
                  <a:schemeClr val="tx2">
                    <a:lumMod val="50000"/>
                  </a:schemeClr>
                </a:solidFill>
                <a:latin typeface="Arial" panose="020B0604020202020204" pitchFamily="34" charset="0"/>
                <a:cs typeface="Arial" panose="020B0604020202020204" pitchFamily="34" charset="0"/>
              </a:rPr>
              <a:t>Passives </a:t>
            </a:r>
            <a:r>
              <a:rPr lang="en-US" sz="1400" b="1" dirty="0" err="1" smtClean="0">
                <a:solidFill>
                  <a:schemeClr val="tx2">
                    <a:lumMod val="50000"/>
                  </a:schemeClr>
                </a:solidFill>
                <a:latin typeface="Arial" panose="020B0604020202020204" pitchFamily="34" charset="0"/>
                <a:cs typeface="Arial" panose="020B0604020202020204" pitchFamily="34" charset="0"/>
              </a:rPr>
              <a:t>Sammeln</a:t>
            </a:r>
            <a:r>
              <a:rPr lang="en-US" sz="1400" b="1" dirty="0" smtClean="0">
                <a:solidFill>
                  <a:schemeClr val="tx2">
                    <a:lumMod val="50000"/>
                  </a:schemeClr>
                </a:solidFill>
                <a:latin typeface="Arial" panose="020B0604020202020204" pitchFamily="34" charset="0"/>
                <a:cs typeface="Arial" panose="020B0604020202020204" pitchFamily="34" charset="0"/>
              </a:rPr>
              <a:t> </a:t>
            </a:r>
            <a:r>
              <a:rPr lang="en-US" sz="1400" dirty="0" smtClean="0">
                <a:solidFill>
                  <a:schemeClr val="tx2">
                    <a:lumMod val="50000"/>
                  </a:schemeClr>
                </a:solidFill>
                <a:latin typeface="Arial" panose="020B0604020202020204" pitchFamily="34" charset="0"/>
                <a:cs typeface="Arial" panose="020B0604020202020204" pitchFamily="34" charset="0"/>
              </a:rPr>
              <a:t>von </a:t>
            </a:r>
            <a:r>
              <a:rPr lang="en-US" sz="1400" dirty="0" err="1" smtClean="0">
                <a:solidFill>
                  <a:schemeClr val="tx2">
                    <a:lumMod val="50000"/>
                  </a:schemeClr>
                </a:solidFill>
                <a:latin typeface="Arial" panose="020B0604020202020204" pitchFamily="34" charset="0"/>
                <a:cs typeface="Arial" panose="020B0604020202020204" pitchFamily="34" charset="0"/>
              </a:rPr>
              <a:t>Regenwasser</a:t>
            </a:r>
            <a:r>
              <a:rPr lang="en-US" sz="1400" dirty="0" smtClean="0">
                <a:solidFill>
                  <a:schemeClr val="tx2">
                    <a:lumMod val="50000"/>
                  </a:schemeClr>
                </a:solidFill>
                <a:latin typeface="Arial" panose="020B0604020202020204" pitchFamily="34" charset="0"/>
                <a:cs typeface="Arial" panose="020B0604020202020204" pitchFamily="34" charset="0"/>
              </a:rPr>
              <a:t> </a:t>
            </a:r>
            <a:r>
              <a:rPr lang="en-US" sz="1400" dirty="0" err="1" smtClean="0">
                <a:solidFill>
                  <a:schemeClr val="tx2">
                    <a:lumMod val="50000"/>
                  </a:schemeClr>
                </a:solidFill>
                <a:latin typeface="Arial" panose="020B0604020202020204" pitchFamily="34" charset="0"/>
                <a:cs typeface="Arial" panose="020B0604020202020204" pitchFamily="34" charset="0"/>
              </a:rPr>
              <a:t>über</a:t>
            </a:r>
            <a:r>
              <a:rPr lang="en-US" sz="1400" dirty="0" smtClean="0">
                <a:solidFill>
                  <a:schemeClr val="tx2">
                    <a:lumMod val="50000"/>
                  </a:schemeClr>
                </a:solidFill>
                <a:latin typeface="Arial" panose="020B0604020202020204" pitchFamily="34" charset="0"/>
                <a:cs typeface="Arial" panose="020B0604020202020204" pitchFamily="34" charset="0"/>
              </a:rPr>
              <a:t> </a:t>
            </a:r>
            <a:r>
              <a:rPr lang="en-US" sz="1400" dirty="0" err="1" smtClean="0">
                <a:solidFill>
                  <a:schemeClr val="tx2">
                    <a:lumMod val="50000"/>
                  </a:schemeClr>
                </a:solidFill>
                <a:latin typeface="Arial" panose="020B0604020202020204" pitchFamily="34" charset="0"/>
                <a:cs typeface="Arial" panose="020B0604020202020204" pitchFamily="34" charset="0"/>
              </a:rPr>
              <a:t>Rinennsystem</a:t>
            </a:r>
            <a:r>
              <a:rPr lang="en-US" sz="1400" dirty="0" smtClean="0">
                <a:solidFill>
                  <a:schemeClr val="tx2">
                    <a:lumMod val="50000"/>
                  </a:schemeClr>
                </a:solidFill>
                <a:latin typeface="Arial" panose="020B0604020202020204" pitchFamily="34" charset="0"/>
                <a:cs typeface="Arial" panose="020B0604020202020204" pitchFamily="34" charset="0"/>
              </a:rPr>
              <a:t> und Tank</a:t>
            </a:r>
            <a:endParaRPr lang="es-ES" sz="1400" dirty="0">
              <a:solidFill>
                <a:schemeClr val="tx2">
                  <a:lumMod val="50000"/>
                </a:schemeClr>
              </a:solidFill>
              <a:latin typeface="Arial" panose="020B0604020202020204" pitchFamily="34" charset="0"/>
              <a:cs typeface="Arial" panose="020B0604020202020204" pitchFamily="34" charset="0"/>
            </a:endParaRPr>
          </a:p>
        </p:txBody>
      </p:sp>
      <p:sp>
        <p:nvSpPr>
          <p:cNvPr id="24" name="Rectángulo 23"/>
          <p:cNvSpPr/>
          <p:nvPr/>
        </p:nvSpPr>
        <p:spPr>
          <a:xfrm>
            <a:off x="2427265" y="2982936"/>
            <a:ext cx="2107057" cy="1169551"/>
          </a:xfrm>
          <a:prstGeom prst="rect">
            <a:avLst/>
          </a:prstGeom>
        </p:spPr>
        <p:txBody>
          <a:bodyPr wrap="square">
            <a:spAutoFit/>
          </a:bodyPr>
          <a:lstStyle/>
          <a:p>
            <a:r>
              <a:rPr lang="en-US" sz="1400" dirty="0" smtClean="0">
                <a:solidFill>
                  <a:schemeClr val="tx2">
                    <a:lumMod val="50000"/>
                  </a:schemeClr>
                </a:solidFill>
                <a:latin typeface="Arial" panose="020B0604020202020204" pitchFamily="34" charset="0"/>
                <a:cs typeface="Arial" panose="020B0604020202020204" pitchFamily="34" charset="0"/>
                <a:sym typeface="Wingdings"/>
              </a:rPr>
              <a:t> </a:t>
            </a:r>
            <a:r>
              <a:rPr lang="en-US" sz="1400" dirty="0" err="1" smtClean="0">
                <a:solidFill>
                  <a:schemeClr val="tx2">
                    <a:lumMod val="50000"/>
                  </a:schemeClr>
                </a:solidFill>
                <a:latin typeface="Arial" panose="020B0604020202020204" pitchFamily="34" charset="0"/>
                <a:cs typeface="Arial" panose="020B0604020202020204" pitchFamily="34" charset="0"/>
              </a:rPr>
              <a:t>Schweinefarm</a:t>
            </a:r>
            <a:r>
              <a:rPr lang="en-US" sz="1400" dirty="0" smtClean="0">
                <a:solidFill>
                  <a:schemeClr val="tx2">
                    <a:lumMod val="50000"/>
                  </a:schemeClr>
                </a:solidFill>
                <a:latin typeface="Arial" panose="020B0604020202020204" pitchFamily="34" charset="0"/>
                <a:cs typeface="Arial" panose="020B0604020202020204" pitchFamily="34" charset="0"/>
              </a:rPr>
              <a:t> </a:t>
            </a:r>
            <a:r>
              <a:rPr lang="en-US" sz="1400" dirty="0">
                <a:solidFill>
                  <a:schemeClr val="tx2">
                    <a:lumMod val="50000"/>
                  </a:schemeClr>
                </a:solidFill>
                <a:latin typeface="Arial" panose="020B0604020202020204" pitchFamily="34" charset="0"/>
                <a:cs typeface="Arial" panose="020B0604020202020204" pitchFamily="34" charset="0"/>
              </a:rPr>
              <a:t>in </a:t>
            </a:r>
            <a:r>
              <a:rPr lang="en-US" sz="1400" dirty="0" err="1" smtClean="0">
                <a:solidFill>
                  <a:schemeClr val="tx2">
                    <a:lumMod val="50000"/>
                  </a:schemeClr>
                </a:solidFill>
                <a:latin typeface="Arial" panose="020B0604020202020204" pitchFamily="34" charset="0"/>
                <a:cs typeface="Arial" panose="020B0604020202020204" pitchFamily="34" charset="0"/>
              </a:rPr>
              <a:t>trockener</a:t>
            </a:r>
            <a:r>
              <a:rPr lang="en-US" sz="1400" dirty="0" smtClean="0">
                <a:solidFill>
                  <a:schemeClr val="tx2">
                    <a:lumMod val="50000"/>
                  </a:schemeClr>
                </a:solidFill>
                <a:latin typeface="Arial" panose="020B0604020202020204" pitchFamily="34" charset="0"/>
                <a:cs typeface="Arial" panose="020B0604020202020204" pitchFamily="34" charset="0"/>
              </a:rPr>
              <a:t> Region, 300mm </a:t>
            </a:r>
            <a:r>
              <a:rPr lang="en-US" sz="1400" dirty="0" err="1" smtClean="0">
                <a:solidFill>
                  <a:schemeClr val="tx2">
                    <a:lumMod val="50000"/>
                  </a:schemeClr>
                </a:solidFill>
                <a:latin typeface="Arial" panose="020B0604020202020204" pitchFamily="34" charset="0"/>
                <a:cs typeface="Arial" panose="020B0604020202020204" pitchFamily="34" charset="0"/>
              </a:rPr>
              <a:t>Niederschlag</a:t>
            </a:r>
            <a:r>
              <a:rPr lang="en-US" sz="1400" dirty="0" smtClean="0">
                <a:solidFill>
                  <a:schemeClr val="tx2">
                    <a:lumMod val="50000"/>
                  </a:schemeClr>
                </a:solidFill>
                <a:latin typeface="Arial" panose="020B0604020202020204" pitchFamily="34" charset="0"/>
                <a:cs typeface="Arial" panose="020B0604020202020204" pitchFamily="34" charset="0"/>
              </a:rPr>
              <a:t>, 200 </a:t>
            </a:r>
            <a:r>
              <a:rPr lang="en-US" sz="1400" dirty="0">
                <a:solidFill>
                  <a:schemeClr val="tx2">
                    <a:lumMod val="50000"/>
                  </a:schemeClr>
                </a:solidFill>
                <a:latin typeface="Arial" panose="020B0604020202020204" pitchFamily="34" charset="0"/>
                <a:cs typeface="Arial" panose="020B0604020202020204" pitchFamily="34" charset="0"/>
              </a:rPr>
              <a:t>m2 </a:t>
            </a:r>
            <a:r>
              <a:rPr lang="en-US" sz="1400" dirty="0" err="1" smtClean="0">
                <a:solidFill>
                  <a:schemeClr val="tx2">
                    <a:lumMod val="50000"/>
                  </a:schemeClr>
                </a:solidFill>
                <a:latin typeface="Arial" panose="020B0604020202020204" pitchFamily="34" charset="0"/>
                <a:cs typeface="Arial" panose="020B0604020202020204" pitchFamily="34" charset="0"/>
              </a:rPr>
              <a:t>Dachfläche</a:t>
            </a:r>
            <a:r>
              <a:rPr lang="en-US" sz="1400" dirty="0" smtClean="0">
                <a:solidFill>
                  <a:schemeClr val="tx2">
                    <a:lumMod val="50000"/>
                  </a:schemeClr>
                </a:solidFill>
                <a:latin typeface="Arial" panose="020B0604020202020204" pitchFamily="34" charset="0"/>
                <a:cs typeface="Arial" panose="020B0604020202020204" pitchFamily="34" charset="0"/>
              </a:rPr>
              <a:t>, </a:t>
            </a:r>
            <a:r>
              <a:rPr lang="en-US" sz="1400" dirty="0" err="1" smtClean="0">
                <a:solidFill>
                  <a:schemeClr val="tx2">
                    <a:lumMod val="50000"/>
                  </a:schemeClr>
                </a:solidFill>
                <a:latin typeface="Arial" panose="020B0604020202020204" pitchFamily="34" charset="0"/>
                <a:cs typeface="Arial" panose="020B0604020202020204" pitchFamily="34" charset="0"/>
              </a:rPr>
              <a:t>sammelt</a:t>
            </a:r>
            <a:r>
              <a:rPr lang="en-US" sz="1400" dirty="0" smtClean="0">
                <a:solidFill>
                  <a:schemeClr val="tx2">
                    <a:lumMod val="50000"/>
                  </a:schemeClr>
                </a:solidFill>
                <a:latin typeface="Arial" panose="020B0604020202020204" pitchFamily="34" charset="0"/>
                <a:cs typeface="Arial" panose="020B0604020202020204" pitchFamily="34" charset="0"/>
              </a:rPr>
              <a:t> 60,000 </a:t>
            </a:r>
            <a:r>
              <a:rPr lang="en-US" sz="1400" dirty="0">
                <a:solidFill>
                  <a:schemeClr val="tx2">
                    <a:lumMod val="50000"/>
                  </a:schemeClr>
                </a:solidFill>
                <a:latin typeface="Arial" panose="020B0604020202020204" pitchFamily="34" charset="0"/>
                <a:cs typeface="Arial" panose="020B0604020202020204" pitchFamily="34" charset="0"/>
              </a:rPr>
              <a:t>l</a:t>
            </a:r>
            <a:r>
              <a:rPr lang="en-US" sz="1400" dirty="0" smtClean="0">
                <a:solidFill>
                  <a:schemeClr val="tx2">
                    <a:lumMod val="50000"/>
                  </a:schemeClr>
                </a:solidFill>
                <a:latin typeface="Arial" panose="020B0604020202020204" pitchFamily="34" charset="0"/>
                <a:cs typeface="Arial" panose="020B0604020202020204" pitchFamily="34" charset="0"/>
              </a:rPr>
              <a:t>/a</a:t>
            </a:r>
            <a:endParaRPr lang="es-ES" sz="1400" dirty="0">
              <a:solidFill>
                <a:schemeClr val="tx2">
                  <a:lumMod val="50000"/>
                </a:schemeClr>
              </a:solidFill>
              <a:latin typeface="Arial" panose="020B0604020202020204" pitchFamily="34" charset="0"/>
              <a:cs typeface="Arial" panose="020B0604020202020204" pitchFamily="34" charset="0"/>
            </a:endParaRPr>
          </a:p>
        </p:txBody>
      </p:sp>
      <p:sp>
        <p:nvSpPr>
          <p:cNvPr id="25" name="Rectángulo 24"/>
          <p:cNvSpPr/>
          <p:nvPr/>
        </p:nvSpPr>
        <p:spPr>
          <a:xfrm>
            <a:off x="77995" y="2026807"/>
            <a:ext cx="4415960" cy="23326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6" name="Rectángulo 25"/>
          <p:cNvSpPr/>
          <p:nvPr/>
        </p:nvSpPr>
        <p:spPr>
          <a:xfrm>
            <a:off x="4668140" y="2026807"/>
            <a:ext cx="4415960" cy="23326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7" name="Rectángulo 26"/>
          <p:cNvSpPr/>
          <p:nvPr/>
        </p:nvSpPr>
        <p:spPr>
          <a:xfrm>
            <a:off x="6262006" y="2187972"/>
            <a:ext cx="2856594" cy="1169551"/>
          </a:xfrm>
          <a:prstGeom prst="rect">
            <a:avLst/>
          </a:prstGeom>
        </p:spPr>
        <p:txBody>
          <a:bodyPr wrap="square">
            <a:spAutoFit/>
          </a:bodyPr>
          <a:lstStyle/>
          <a:p>
            <a:r>
              <a:rPr lang="es-ES" sz="1400" dirty="0" smtClean="0">
                <a:solidFill>
                  <a:schemeClr val="tx2">
                    <a:lumMod val="50000"/>
                  </a:schemeClr>
                </a:solidFill>
                <a:latin typeface="Arial" panose="020B0604020202020204" pitchFamily="34" charset="0"/>
                <a:cs typeface="Arial" panose="020B0604020202020204" pitchFamily="34" charset="0"/>
              </a:rPr>
              <a:t>- </a:t>
            </a:r>
            <a:r>
              <a:rPr lang="es-ES" sz="1400" dirty="0">
                <a:solidFill>
                  <a:schemeClr val="tx2">
                    <a:lumMod val="50000"/>
                  </a:schemeClr>
                </a:solidFill>
                <a:latin typeface="Arial" panose="020B0604020202020204" pitchFamily="34" charset="0"/>
                <a:cs typeface="Arial" panose="020B0604020202020204" pitchFamily="34" charset="0"/>
              </a:rPr>
              <a:t>Diese </a:t>
            </a:r>
            <a:r>
              <a:rPr lang="es-ES" sz="1400" dirty="0" err="1">
                <a:solidFill>
                  <a:schemeClr val="tx2">
                    <a:lumMod val="50000"/>
                  </a:schemeClr>
                </a:solidFill>
                <a:latin typeface="Arial" panose="020B0604020202020204" pitchFamily="34" charset="0"/>
                <a:cs typeface="Arial" panose="020B0604020202020204" pitchFamily="34" charset="0"/>
              </a:rPr>
              <a:t>Geräte</a:t>
            </a:r>
            <a:r>
              <a:rPr lang="es-ES" sz="1400" dirty="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benötigen</a:t>
            </a:r>
            <a:r>
              <a:rPr lang="es-ES" sz="1400" dirty="0">
                <a:solidFill>
                  <a:schemeClr val="tx2">
                    <a:lumMod val="50000"/>
                  </a:schemeClr>
                </a:solidFill>
                <a:latin typeface="Arial" panose="020B0604020202020204" pitchFamily="34" charset="0"/>
                <a:cs typeface="Arial" panose="020B0604020202020204" pitchFamily="34" charset="0"/>
              </a:rPr>
              <a:t> 4 </a:t>
            </a:r>
            <a:r>
              <a:rPr lang="es-ES" sz="1400" dirty="0" err="1">
                <a:solidFill>
                  <a:schemeClr val="tx2">
                    <a:lumMod val="50000"/>
                  </a:schemeClr>
                </a:solidFill>
                <a:latin typeface="Arial" panose="020B0604020202020204" pitchFamily="34" charset="0"/>
                <a:cs typeface="Arial" panose="020B0604020202020204" pitchFamily="34" charset="0"/>
              </a:rPr>
              <a:t>Liter</a:t>
            </a:r>
            <a:r>
              <a:rPr lang="es-ES" sz="1400" dirty="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Frischwasser</a:t>
            </a:r>
            <a:r>
              <a:rPr lang="es-ES" sz="1400" dirty="0">
                <a:solidFill>
                  <a:schemeClr val="tx2">
                    <a:lumMod val="50000"/>
                  </a:schemeClr>
                </a:solidFill>
                <a:latin typeface="Arial" panose="020B0604020202020204" pitchFamily="34" charset="0"/>
                <a:cs typeface="Arial" panose="020B0604020202020204" pitchFamily="34" charset="0"/>
              </a:rPr>
              <a:t> pro </a:t>
            </a:r>
            <a:r>
              <a:rPr lang="es-ES" sz="1400" dirty="0" err="1">
                <a:solidFill>
                  <a:schemeClr val="tx2">
                    <a:lumMod val="50000"/>
                  </a:schemeClr>
                </a:solidFill>
                <a:latin typeface="Arial" panose="020B0604020202020204" pitchFamily="34" charset="0"/>
                <a:cs typeface="Arial" panose="020B0604020202020204" pitchFamily="34" charset="0"/>
              </a:rPr>
              <a:t>Liter</a:t>
            </a:r>
            <a:r>
              <a:rPr lang="es-ES" sz="1400" dirty="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Rohmilch</a:t>
            </a:r>
            <a:r>
              <a:rPr lang="es-ES" sz="1400" dirty="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um</a:t>
            </a:r>
            <a:r>
              <a:rPr lang="es-ES" sz="1400" dirty="0">
                <a:solidFill>
                  <a:schemeClr val="tx2">
                    <a:lumMod val="50000"/>
                  </a:schemeClr>
                </a:solidFill>
                <a:latin typeface="Arial" panose="020B0604020202020204" pitchFamily="34" charset="0"/>
                <a:cs typeface="Arial" panose="020B0604020202020204" pitchFamily="34" charset="0"/>
              </a:rPr>
              <a:t> die </a:t>
            </a:r>
            <a:r>
              <a:rPr lang="es-ES" sz="1400" dirty="0" err="1">
                <a:solidFill>
                  <a:schemeClr val="tx2">
                    <a:lumMod val="50000"/>
                  </a:schemeClr>
                </a:solidFill>
                <a:latin typeface="Arial" panose="020B0604020202020204" pitchFamily="34" charset="0"/>
                <a:cs typeface="Arial" panose="020B0604020202020204" pitchFamily="34" charset="0"/>
              </a:rPr>
              <a:t>Milchtemperatur</a:t>
            </a:r>
            <a:r>
              <a:rPr lang="es-ES" sz="1400" dirty="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vor</a:t>
            </a:r>
            <a:r>
              <a:rPr lang="es-ES" sz="1400" dirty="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dem</a:t>
            </a:r>
            <a:r>
              <a:rPr lang="es-ES" sz="1400" dirty="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Einfüllen</a:t>
            </a:r>
            <a:r>
              <a:rPr lang="es-ES" sz="1400" dirty="0">
                <a:solidFill>
                  <a:schemeClr val="tx2">
                    <a:lumMod val="50000"/>
                  </a:schemeClr>
                </a:solidFill>
                <a:latin typeface="Arial" panose="020B0604020202020204" pitchFamily="34" charset="0"/>
                <a:cs typeface="Arial" panose="020B0604020202020204" pitchFamily="34" charset="0"/>
              </a:rPr>
              <a:t> in den </a:t>
            </a:r>
            <a:r>
              <a:rPr lang="es-ES" sz="1400" dirty="0" err="1">
                <a:solidFill>
                  <a:schemeClr val="tx2">
                    <a:lumMod val="50000"/>
                  </a:schemeClr>
                </a:solidFill>
                <a:latin typeface="Arial" panose="020B0604020202020204" pitchFamily="34" charset="0"/>
                <a:cs typeface="Arial" panose="020B0604020202020204" pitchFamily="34" charset="0"/>
              </a:rPr>
              <a:t>Tank</a:t>
            </a:r>
            <a:r>
              <a:rPr lang="es-ES" sz="1400" dirty="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deutlich</a:t>
            </a:r>
            <a:r>
              <a:rPr lang="es-ES" sz="1400" dirty="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zu</a:t>
            </a:r>
            <a:r>
              <a:rPr lang="es-ES" sz="1400" dirty="0">
                <a:solidFill>
                  <a:schemeClr val="tx2">
                    <a:lumMod val="50000"/>
                  </a:schemeClr>
                </a:solidFill>
                <a:latin typeface="Arial" panose="020B0604020202020204" pitchFamily="34" charset="0"/>
                <a:cs typeface="Arial" panose="020B0604020202020204" pitchFamily="34" charset="0"/>
              </a:rPr>
              <a:t> </a:t>
            </a:r>
            <a:r>
              <a:rPr lang="es-ES" sz="1400" dirty="0" err="1">
                <a:solidFill>
                  <a:schemeClr val="tx2">
                    <a:lumMod val="50000"/>
                  </a:schemeClr>
                </a:solidFill>
                <a:latin typeface="Arial" panose="020B0604020202020204" pitchFamily="34" charset="0"/>
                <a:cs typeface="Arial" panose="020B0604020202020204" pitchFamily="34" charset="0"/>
              </a:rPr>
              <a:t>senken</a:t>
            </a:r>
            <a:r>
              <a:rPr lang="es-ES" sz="1400" dirty="0">
                <a:solidFill>
                  <a:schemeClr val="tx2">
                    <a:lumMod val="50000"/>
                  </a:schemeClr>
                </a:solidFill>
                <a:latin typeface="Arial" panose="020B0604020202020204" pitchFamily="34" charset="0"/>
                <a:cs typeface="Arial" panose="020B0604020202020204" pitchFamily="34" charset="0"/>
              </a:rPr>
              <a:t> </a:t>
            </a:r>
          </a:p>
        </p:txBody>
      </p:sp>
      <p:sp>
        <p:nvSpPr>
          <p:cNvPr id="28" name="Rectángulo 27"/>
          <p:cNvSpPr/>
          <p:nvPr/>
        </p:nvSpPr>
        <p:spPr>
          <a:xfrm>
            <a:off x="6285101" y="3318160"/>
            <a:ext cx="2858899" cy="738664"/>
          </a:xfrm>
          <a:prstGeom prst="rect">
            <a:avLst/>
          </a:prstGeom>
        </p:spPr>
        <p:txBody>
          <a:bodyPr wrap="square">
            <a:spAutoFit/>
          </a:bodyPr>
          <a:lstStyle/>
          <a:p>
            <a:r>
              <a:rPr lang="en-US" sz="1400" dirty="0" smtClean="0">
                <a:solidFill>
                  <a:schemeClr val="tx2">
                    <a:lumMod val="50000"/>
                  </a:schemeClr>
                </a:solidFill>
                <a:latin typeface="Arial" panose="020B0604020202020204" pitchFamily="34" charset="0"/>
                <a:cs typeface="Arial" panose="020B0604020202020204" pitchFamily="34" charset="0"/>
              </a:rPr>
              <a:t>- </a:t>
            </a:r>
            <a:r>
              <a:rPr lang="en-US" sz="1400" dirty="0" err="1" smtClean="0">
                <a:solidFill>
                  <a:schemeClr val="tx2">
                    <a:lumMod val="50000"/>
                  </a:schemeClr>
                </a:solidFill>
                <a:latin typeface="Arial" panose="020B0604020202020204" pitchFamily="34" charset="0"/>
                <a:cs typeface="Arial" panose="020B0604020202020204" pitchFamily="34" charset="0"/>
              </a:rPr>
              <a:t>Wiederverwendungsbeispiel</a:t>
            </a:r>
            <a:r>
              <a:rPr lang="en-US" sz="1400" dirty="0" smtClean="0">
                <a:solidFill>
                  <a:schemeClr val="tx2">
                    <a:lumMod val="50000"/>
                  </a:schemeClr>
                </a:solidFill>
                <a:latin typeface="Arial" panose="020B0604020202020204" pitchFamily="34" charset="0"/>
                <a:cs typeface="Arial" panose="020B0604020202020204" pitchFamily="34" charset="0"/>
              </a:rPr>
              <a:t>:</a:t>
            </a:r>
            <a:br>
              <a:rPr lang="en-US" sz="1400" dirty="0" smtClean="0">
                <a:solidFill>
                  <a:schemeClr val="tx2">
                    <a:lumMod val="50000"/>
                  </a:schemeClr>
                </a:solidFill>
                <a:latin typeface="Arial" panose="020B0604020202020204" pitchFamily="34" charset="0"/>
                <a:cs typeface="Arial" panose="020B0604020202020204" pitchFamily="34" charset="0"/>
              </a:rPr>
            </a:br>
            <a:r>
              <a:rPr lang="en-US" sz="1400" dirty="0" smtClean="0">
                <a:solidFill>
                  <a:schemeClr val="tx2">
                    <a:lumMod val="50000"/>
                  </a:schemeClr>
                </a:solidFill>
                <a:latin typeface="Arial" panose="020B0604020202020204" pitchFamily="34" charset="0"/>
                <a:cs typeface="Arial" panose="020B0604020202020204" pitchFamily="34" charset="0"/>
              </a:rPr>
              <a:t>80 </a:t>
            </a:r>
            <a:r>
              <a:rPr lang="en-US" sz="1400" dirty="0" err="1" smtClean="0">
                <a:solidFill>
                  <a:schemeClr val="tx2">
                    <a:lumMod val="50000"/>
                  </a:schemeClr>
                </a:solidFill>
                <a:latin typeface="Arial" panose="020B0604020202020204" pitchFamily="34" charset="0"/>
                <a:cs typeface="Arial" panose="020B0604020202020204" pitchFamily="34" charset="0"/>
              </a:rPr>
              <a:t>Milchkühe</a:t>
            </a:r>
            <a:r>
              <a:rPr lang="en-US" sz="1400" dirty="0">
                <a:solidFill>
                  <a:schemeClr val="tx2">
                    <a:lumMod val="50000"/>
                  </a:schemeClr>
                </a:solidFill>
                <a:latin typeface="Arial" panose="020B0604020202020204" pitchFamily="34" charset="0"/>
                <a:cs typeface="Arial" panose="020B0604020202020204" pitchFamily="34" charset="0"/>
              </a:rPr>
              <a:t> </a:t>
            </a:r>
            <a:r>
              <a:rPr lang="en-US" sz="1400" dirty="0" err="1" smtClean="0">
                <a:solidFill>
                  <a:schemeClr val="tx2">
                    <a:lumMod val="50000"/>
                  </a:schemeClr>
                </a:solidFill>
                <a:latin typeface="Arial" panose="020B0604020202020204" pitchFamily="34" charset="0"/>
                <a:cs typeface="Arial" panose="020B0604020202020204" pitchFamily="34" charset="0"/>
              </a:rPr>
              <a:t>à</a:t>
            </a:r>
            <a:r>
              <a:rPr lang="en-US" sz="1400" dirty="0" smtClean="0">
                <a:solidFill>
                  <a:schemeClr val="tx2">
                    <a:lumMod val="50000"/>
                  </a:schemeClr>
                </a:solidFill>
                <a:latin typeface="Arial" panose="020B0604020202020204" pitchFamily="34" charset="0"/>
                <a:cs typeface="Arial" panose="020B0604020202020204" pitchFamily="34" charset="0"/>
              </a:rPr>
              <a:t> 20-40 l/Tag </a:t>
            </a:r>
            <a:r>
              <a:rPr lang="en-US" sz="1400" dirty="0" err="1" smtClean="0">
                <a:solidFill>
                  <a:schemeClr val="tx2">
                    <a:lumMod val="50000"/>
                  </a:schemeClr>
                </a:solidFill>
                <a:latin typeface="Arial" panose="020B0604020202020204" pitchFamily="34" charset="0"/>
                <a:cs typeface="Arial" panose="020B0604020202020204" pitchFamily="34" charset="0"/>
              </a:rPr>
              <a:t>Milch</a:t>
            </a:r>
            <a:r>
              <a:rPr lang="en-US" sz="1400" dirty="0" smtClean="0">
                <a:solidFill>
                  <a:schemeClr val="tx2">
                    <a:lumMod val="50000"/>
                  </a:schemeClr>
                </a:solidFill>
                <a:latin typeface="Arial" panose="020B0604020202020204" pitchFamily="34" charset="0"/>
                <a:cs typeface="Arial" panose="020B0604020202020204" pitchFamily="34" charset="0"/>
              </a:rPr>
              <a:t> </a:t>
            </a:r>
            <a:r>
              <a:rPr lang="en-US" sz="1400" dirty="0" smtClean="0">
                <a:solidFill>
                  <a:schemeClr val="tx2">
                    <a:lumMod val="50000"/>
                  </a:schemeClr>
                </a:solidFill>
                <a:latin typeface="Arial" panose="020B0604020202020204" pitchFamily="34" charset="0"/>
                <a:cs typeface="Arial" panose="020B0604020202020204" pitchFamily="34" charset="0"/>
                <a:sym typeface="Wingdings"/>
              </a:rPr>
              <a:t> 6.400-12.800 l/Tag </a:t>
            </a:r>
            <a:r>
              <a:rPr lang="en-US" sz="1400" dirty="0" err="1" smtClean="0">
                <a:solidFill>
                  <a:schemeClr val="tx2">
                    <a:lumMod val="50000"/>
                  </a:schemeClr>
                </a:solidFill>
                <a:latin typeface="Arial" panose="020B0604020202020204" pitchFamily="34" charset="0"/>
                <a:cs typeface="Arial" panose="020B0604020202020204" pitchFamily="34" charset="0"/>
                <a:sym typeface="Wingdings"/>
              </a:rPr>
              <a:t>Einsparung</a:t>
            </a:r>
            <a:endParaRPr lang="es-ES" sz="1400" dirty="0">
              <a:solidFill>
                <a:schemeClr val="tx2">
                  <a:lumMod val="50000"/>
                </a:schemeClr>
              </a:solidFill>
              <a:latin typeface="Arial" panose="020B0604020202020204" pitchFamily="34" charset="0"/>
              <a:cs typeface="Arial" panose="020B0604020202020204" pitchFamily="34" charset="0"/>
            </a:endParaRPr>
          </a:p>
        </p:txBody>
      </p:sp>
      <p:sp>
        <p:nvSpPr>
          <p:cNvPr id="30" name="Titel 3"/>
          <p:cNvSpPr txBox="1">
            <a:spLocks/>
          </p:cNvSpPr>
          <p:nvPr/>
        </p:nvSpPr>
        <p:spPr>
          <a:xfrm>
            <a:off x="446856" y="111770"/>
            <a:ext cx="6501408" cy="724942"/>
          </a:xfrm>
          <a:prstGeom prst="rect">
            <a:avLst/>
          </a:prstGeom>
          <a:solidFill>
            <a:srgbClr val="FFFFFF"/>
          </a:solidFill>
        </p:spPr>
        <p:txBody>
          <a:bodyPr vert="horz" lIns="91440" tIns="45720" rIns="91440" bIns="45720" rtlCol="0" anchor="ctr">
            <a:normAutofit fontScale="90000" lnSpcReduction="1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Elemente der Sehr Guten Fachlichen Praxis (Beispiele)  </a:t>
            </a:r>
            <a:endParaRPr lang="de-DE" sz="2600" dirty="0"/>
          </a:p>
        </p:txBody>
      </p:sp>
      <p:sp>
        <p:nvSpPr>
          <p:cNvPr id="31" name="Inhaltsplatzhalter 4"/>
          <p:cNvSpPr txBox="1">
            <a:spLocks/>
          </p:cNvSpPr>
          <p:nvPr/>
        </p:nvSpPr>
        <p:spPr>
          <a:xfrm>
            <a:off x="467544" y="1268760"/>
            <a:ext cx="7776864" cy="64807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spcAft>
                <a:spcPts val="400"/>
              </a:spcAft>
              <a:buFont typeface="Arial" panose="020B0604020202020204" pitchFamily="34" charset="0"/>
              <a:buNone/>
            </a:pPr>
            <a:r>
              <a:rPr lang="de-DE" sz="2000" b="1" dirty="0" smtClean="0"/>
              <a:t>5. </a:t>
            </a:r>
            <a:endParaRPr lang="es-ES" sz="2000" b="1" dirty="0"/>
          </a:p>
        </p:txBody>
      </p:sp>
      <p:sp>
        <p:nvSpPr>
          <p:cNvPr id="29" name="Textfeld 28"/>
          <p:cNvSpPr txBox="1"/>
          <p:nvPr/>
        </p:nvSpPr>
        <p:spPr>
          <a:xfrm>
            <a:off x="128712" y="3971156"/>
            <a:ext cx="1897469" cy="215444"/>
          </a:xfrm>
          <a:prstGeom prst="rect">
            <a:avLst/>
          </a:prstGeom>
          <a:noFill/>
        </p:spPr>
        <p:txBody>
          <a:bodyPr wrap="square" rtlCol="0">
            <a:spAutoFit/>
          </a:bodyPr>
          <a:lstStyle/>
          <a:p>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Fundacion</a:t>
            </a:r>
            <a:r>
              <a:rPr lang="de-DE" sz="800" dirty="0" smtClean="0">
                <a:solidFill>
                  <a:schemeClr val="bg1"/>
                </a:solidFill>
                <a:latin typeface="Arial" panose="020B0604020202020204" pitchFamily="34" charset="0"/>
                <a:cs typeface="Arial" panose="020B0604020202020204" pitchFamily="34" charset="0"/>
              </a:rPr>
              <a:t> Global Nature</a:t>
            </a:r>
            <a:endParaRPr lang="en-GB" sz="800" dirty="0">
              <a:solidFill>
                <a:schemeClr val="bg1"/>
              </a:solidFill>
              <a:latin typeface="Arial" panose="020B0604020202020204" pitchFamily="34" charset="0"/>
              <a:cs typeface="Arial" panose="020B0604020202020204" pitchFamily="34" charset="0"/>
            </a:endParaRPr>
          </a:p>
        </p:txBody>
      </p:sp>
      <p:sp>
        <p:nvSpPr>
          <p:cNvPr id="32" name="Textfeld 31"/>
          <p:cNvSpPr txBox="1"/>
          <p:nvPr/>
        </p:nvSpPr>
        <p:spPr>
          <a:xfrm rot="16200000">
            <a:off x="5221947" y="3189892"/>
            <a:ext cx="1897469" cy="215444"/>
          </a:xfrm>
          <a:prstGeom prst="rect">
            <a:avLst/>
          </a:prstGeom>
          <a:noFill/>
        </p:spPr>
        <p:txBody>
          <a:bodyPr wrap="square" rtlCol="0">
            <a:spAutoFit/>
          </a:bodyPr>
          <a:lstStyle/>
          <a:p>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Fundacion</a:t>
            </a:r>
            <a:r>
              <a:rPr lang="de-DE" sz="800" dirty="0" smtClean="0">
                <a:solidFill>
                  <a:schemeClr val="bg1"/>
                </a:solidFill>
                <a:latin typeface="Arial" panose="020B0604020202020204" pitchFamily="34" charset="0"/>
                <a:cs typeface="Arial" panose="020B0604020202020204" pitchFamily="34" charset="0"/>
              </a:rPr>
              <a:t> Global Nature</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839093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idx="1"/>
          </p:nvPr>
        </p:nvSpPr>
        <p:spPr>
          <a:xfrm>
            <a:off x="467544" y="1173760"/>
            <a:ext cx="6624736" cy="648072"/>
          </a:xfrm>
        </p:spPr>
        <p:txBody>
          <a:bodyPr>
            <a:normAutofit/>
          </a:bodyPr>
          <a:lstStyle/>
          <a:p>
            <a:pPr marL="0" indent="0">
              <a:buNone/>
            </a:pPr>
            <a:r>
              <a:rPr lang="de-DE" sz="2000" b="1" dirty="0" smtClean="0"/>
              <a:t>6.</a:t>
            </a:r>
            <a:r>
              <a:rPr lang="es-ES" sz="2000" b="1" dirty="0"/>
              <a:t> </a:t>
            </a:r>
            <a:r>
              <a:rPr lang="es-ES" sz="2000" b="1" dirty="0" err="1" smtClean="0"/>
              <a:t>Anlegen</a:t>
            </a:r>
            <a:r>
              <a:rPr lang="es-ES" sz="2000" b="1" dirty="0" smtClean="0"/>
              <a:t> von </a:t>
            </a:r>
            <a:r>
              <a:rPr lang="es-ES" sz="2000" b="1" dirty="0" err="1" smtClean="0"/>
              <a:t>Pufferzonen</a:t>
            </a:r>
            <a:r>
              <a:rPr lang="es-ES" sz="2000" b="1" dirty="0" smtClean="0"/>
              <a:t> (</a:t>
            </a:r>
            <a:r>
              <a:rPr lang="es-ES" sz="2000" b="1" dirty="0" err="1" smtClean="0"/>
              <a:t>entlang</a:t>
            </a:r>
            <a:r>
              <a:rPr lang="es-ES" sz="2000" b="1" dirty="0" smtClean="0"/>
              <a:t> von </a:t>
            </a:r>
            <a:r>
              <a:rPr lang="es-ES" sz="2000" b="1" dirty="0" err="1" smtClean="0"/>
              <a:t>Gewässern</a:t>
            </a:r>
            <a:r>
              <a:rPr lang="es-ES" sz="2000" b="1" dirty="0" smtClean="0"/>
              <a:t>)</a:t>
            </a:r>
            <a:endParaRPr lang="es-ES" sz="2000" b="1" dirty="0"/>
          </a:p>
        </p:txBody>
      </p:sp>
      <p:sp>
        <p:nvSpPr>
          <p:cNvPr id="7" name="Foliennummernplatzhalter 6"/>
          <p:cNvSpPr>
            <a:spLocks noGrp="1"/>
          </p:cNvSpPr>
          <p:nvPr>
            <p:ph type="sldNum" sz="quarter" idx="12"/>
          </p:nvPr>
        </p:nvSpPr>
        <p:spPr>
          <a:xfrm>
            <a:off x="8316416" y="6553269"/>
            <a:ext cx="812221" cy="365125"/>
          </a:xfrm>
        </p:spPr>
        <p:txBody>
          <a:bodyPr/>
          <a:lstStyle/>
          <a:p>
            <a:fld id="{94C51DEF-A0F2-436A-B446-D206BED377C1}" type="slidenum">
              <a:rPr lang="de-DE" smtClean="0"/>
              <a:t>15</a:t>
            </a:fld>
            <a:endParaRPr lang="de-DE" dirty="0"/>
          </a:p>
        </p:txBody>
      </p:sp>
      <p:sp>
        <p:nvSpPr>
          <p:cNvPr id="29" name="Rectángulo redondeado 28"/>
          <p:cNvSpPr/>
          <p:nvPr/>
        </p:nvSpPr>
        <p:spPr>
          <a:xfrm>
            <a:off x="4745635" y="4526012"/>
            <a:ext cx="4242359" cy="1991626"/>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panose="020B0604020202020204" pitchFamily="34" charset="0"/>
              <a:cs typeface="Arial" panose="020B0604020202020204" pitchFamily="34" charset="0"/>
            </a:endParaRPr>
          </a:p>
        </p:txBody>
      </p:sp>
      <p:sp>
        <p:nvSpPr>
          <p:cNvPr id="30" name="Rectángulo redondeado 29"/>
          <p:cNvSpPr/>
          <p:nvPr/>
        </p:nvSpPr>
        <p:spPr>
          <a:xfrm>
            <a:off x="446856" y="4540762"/>
            <a:ext cx="3909120" cy="1976876"/>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latin typeface="Arial" panose="020B0604020202020204" pitchFamily="34" charset="0"/>
                <a:cs typeface="Arial" panose="020B0604020202020204" pitchFamily="34" charset="0"/>
              </a:rPr>
              <a:t> </a:t>
            </a:r>
            <a:endParaRPr lang="es-ES" dirty="0">
              <a:latin typeface="Arial" panose="020B0604020202020204" pitchFamily="34" charset="0"/>
              <a:cs typeface="Arial" panose="020B0604020202020204" pitchFamily="34" charset="0"/>
            </a:endParaRPr>
          </a:p>
        </p:txBody>
      </p:sp>
      <p:sp>
        <p:nvSpPr>
          <p:cNvPr id="31" name="Rectángulo 30"/>
          <p:cNvSpPr/>
          <p:nvPr/>
        </p:nvSpPr>
        <p:spPr>
          <a:xfrm>
            <a:off x="1457417" y="4557108"/>
            <a:ext cx="2069797" cy="338554"/>
          </a:xfrm>
          <a:prstGeom prst="rect">
            <a:avLst/>
          </a:prstGeom>
        </p:spPr>
        <p:txBody>
          <a:bodyPr wrap="none">
            <a:spAutoFit/>
          </a:bodyPr>
          <a:lstStyle/>
          <a:p>
            <a:pPr algn="ctr"/>
            <a:r>
              <a:rPr lang="es-ES" sz="1600" b="1" u="sng" dirty="0" err="1">
                <a:solidFill>
                  <a:schemeClr val="tx1">
                    <a:lumMod val="50000"/>
                  </a:schemeClr>
                </a:solidFill>
                <a:latin typeface="Arial" panose="020B0604020202020204" pitchFamily="34" charset="0"/>
                <a:cs typeface="Arial" panose="020B0604020202020204" pitchFamily="34" charset="0"/>
              </a:rPr>
              <a:t>Situation</a:t>
            </a:r>
            <a:r>
              <a:rPr lang="es-ES" sz="1600" b="1" u="sng" dirty="0">
                <a:solidFill>
                  <a:schemeClr val="tx1">
                    <a:lumMod val="50000"/>
                  </a:schemeClr>
                </a:solidFill>
                <a:latin typeface="Arial" panose="020B0604020202020204" pitchFamily="34" charset="0"/>
                <a:cs typeface="Arial" panose="020B0604020202020204" pitchFamily="34" charset="0"/>
              </a:rPr>
              <a:t> in Europa</a:t>
            </a:r>
          </a:p>
        </p:txBody>
      </p:sp>
      <p:sp>
        <p:nvSpPr>
          <p:cNvPr id="32" name="Rectángulo 31"/>
          <p:cNvSpPr/>
          <p:nvPr/>
        </p:nvSpPr>
        <p:spPr>
          <a:xfrm>
            <a:off x="4983783" y="4528886"/>
            <a:ext cx="3639438" cy="338554"/>
          </a:xfrm>
          <a:prstGeom prst="rect">
            <a:avLst/>
          </a:prstGeom>
        </p:spPr>
        <p:txBody>
          <a:bodyPr wrap="none">
            <a:spAutoFit/>
          </a:bodyPr>
          <a:lstStyle/>
          <a:p>
            <a:r>
              <a:rPr lang="en-US" sz="1600" b="1" u="sng" dirty="0" err="1">
                <a:solidFill>
                  <a:schemeClr val="tx1">
                    <a:lumMod val="50000"/>
                  </a:schemeClr>
                </a:solidFill>
                <a:latin typeface="Arial" panose="020B0604020202020204" pitchFamily="34" charset="0"/>
                <a:cs typeface="Arial" panose="020B0604020202020204" pitchFamily="34" charset="0"/>
              </a:rPr>
              <a:t>Schwierigkeiten</a:t>
            </a:r>
            <a:r>
              <a:rPr lang="en-US" sz="1600" b="1" u="sng" dirty="0">
                <a:solidFill>
                  <a:schemeClr val="tx1">
                    <a:lumMod val="50000"/>
                  </a:schemeClr>
                </a:solidFill>
                <a:latin typeface="Arial" panose="020B0604020202020204" pitchFamily="34" charset="0"/>
                <a:cs typeface="Arial" panose="020B0604020202020204" pitchFamily="34" charset="0"/>
              </a:rPr>
              <a:t> </a:t>
            </a:r>
            <a:r>
              <a:rPr lang="en-US" sz="1600" b="1" u="sng" dirty="0" err="1">
                <a:solidFill>
                  <a:schemeClr val="tx1">
                    <a:lumMod val="50000"/>
                  </a:schemeClr>
                </a:solidFill>
                <a:latin typeface="Arial" panose="020B0604020202020204" pitchFamily="34" charset="0"/>
                <a:cs typeface="Arial" panose="020B0604020202020204" pitchFamily="34" charset="0"/>
              </a:rPr>
              <a:t>bei</a:t>
            </a:r>
            <a:r>
              <a:rPr lang="en-US" sz="1600" b="1" u="sng" dirty="0">
                <a:solidFill>
                  <a:schemeClr val="tx1">
                    <a:lumMod val="50000"/>
                  </a:schemeClr>
                </a:solidFill>
                <a:latin typeface="Arial" panose="020B0604020202020204" pitchFamily="34" charset="0"/>
                <a:cs typeface="Arial" panose="020B0604020202020204" pitchFamily="34" charset="0"/>
              </a:rPr>
              <a:t> der </a:t>
            </a:r>
            <a:r>
              <a:rPr lang="en-US" sz="1600" b="1" u="sng" dirty="0" err="1">
                <a:solidFill>
                  <a:schemeClr val="tx1">
                    <a:lumMod val="50000"/>
                  </a:schemeClr>
                </a:solidFill>
                <a:latin typeface="Arial" panose="020B0604020202020204" pitchFamily="34" charset="0"/>
                <a:cs typeface="Arial" panose="020B0604020202020204" pitchFamily="34" charset="0"/>
              </a:rPr>
              <a:t>Umsetzung</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33" name="Rectángulo 32"/>
          <p:cNvSpPr/>
          <p:nvPr/>
        </p:nvSpPr>
        <p:spPr>
          <a:xfrm>
            <a:off x="4741202" y="4831060"/>
            <a:ext cx="4271878" cy="1169551"/>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Erfordert</a:t>
            </a:r>
            <a:r>
              <a:rPr lang="en-US" sz="1400" dirty="0" smtClean="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die </a:t>
            </a:r>
            <a:r>
              <a:rPr lang="en-US" sz="1400" dirty="0" err="1">
                <a:latin typeface="Arial" panose="020B0604020202020204" pitchFamily="34" charset="0"/>
                <a:cs typeface="Arial" panose="020B0604020202020204" pitchFamily="34" charset="0"/>
              </a:rPr>
              <a:t>Einbeziehung</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verschiedener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Akteure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wie</a:t>
            </a:r>
            <a:r>
              <a:rPr lang="en-US" sz="1400" dirty="0">
                <a:latin typeface="Arial" panose="020B0604020202020204" pitchFamily="34" charset="0"/>
                <a:cs typeface="Arial" panose="020B0604020202020204" pitchFamily="34" charset="0"/>
              </a:rPr>
              <a:t> die </a:t>
            </a:r>
            <a:r>
              <a:rPr lang="en-US" sz="1400" dirty="0" err="1" smtClean="0">
                <a:latin typeface="Arial" panose="020B0604020202020204" pitchFamily="34" charset="0"/>
                <a:cs typeface="Arial" panose="020B0604020202020204" pitchFamily="34" charset="0"/>
              </a:rPr>
              <a:t>Landesämter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Landwirte</a:t>
            </a:r>
            <a:r>
              <a:rPr lang="en-US" sz="1400" dirty="0" smtClean="0">
                <a:latin typeface="Arial" panose="020B0604020202020204" pitchFamily="34" charset="0"/>
                <a:cs typeface="Arial" panose="020B0604020202020204" pitchFamily="34" charset="0"/>
              </a:rPr>
              <a:t>, etc.</a:t>
            </a:r>
          </a:p>
          <a:p>
            <a:pPr algn="ctr"/>
            <a:r>
              <a:rPr lang="en-US" sz="1400" dirty="0" err="1" smtClean="0">
                <a:latin typeface="Arial" panose="020B0604020202020204" pitchFamily="34" charset="0"/>
                <a:cs typeface="Arial" panose="020B0604020202020204" pitchFamily="34" charset="0"/>
              </a:rPr>
              <a:t>Erfolgreiche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Planung</a:t>
            </a:r>
            <a:r>
              <a:rPr lang="en-US" sz="1400" dirty="0" smtClean="0">
                <a:latin typeface="Arial" panose="020B0604020202020204" pitchFamily="34" charset="0"/>
                <a:cs typeface="Arial" panose="020B0604020202020204" pitchFamily="34" charset="0"/>
              </a:rPr>
              <a:t> &amp; </a:t>
            </a:r>
            <a:r>
              <a:rPr lang="en-US" sz="1400" dirty="0" err="1" smtClean="0">
                <a:latin typeface="Arial" panose="020B0604020202020204" pitchFamily="34" charset="0"/>
                <a:cs typeface="Arial" panose="020B0604020202020204" pitchFamily="34" charset="0"/>
              </a:rPr>
              <a:t>Umsetzung</a:t>
            </a:r>
            <a:r>
              <a:rPr lang="en-US" sz="1400" dirty="0" smtClean="0">
                <a:latin typeface="Arial" panose="020B0604020202020204" pitchFamily="34" charset="0"/>
                <a:cs typeface="Arial" panose="020B0604020202020204" pitchFamily="34" charset="0"/>
              </a:rPr>
              <a:t> stark </a:t>
            </a:r>
            <a:r>
              <a:rPr lang="en-US" sz="1400" dirty="0" err="1" smtClean="0">
                <a:latin typeface="Arial" panose="020B0604020202020204" pitchFamily="34" charset="0"/>
                <a:cs typeface="Arial" panose="020B0604020202020204" pitchFamily="34" charset="0"/>
              </a:rPr>
              <a:t>abhängig</a:t>
            </a:r>
            <a:r>
              <a:rPr lang="en-US" sz="1400" dirty="0" smtClean="0">
                <a:latin typeface="Arial" panose="020B0604020202020204" pitchFamily="34" charset="0"/>
                <a:cs typeface="Arial" panose="020B0604020202020204" pitchFamily="34" charset="0"/>
              </a:rPr>
              <a:t> von </a:t>
            </a:r>
            <a:r>
              <a:rPr lang="en-US" sz="1400" dirty="0" err="1" smtClean="0">
                <a:latin typeface="Arial" panose="020B0604020202020204" pitchFamily="34" charset="0"/>
                <a:cs typeface="Arial" panose="020B0604020202020204" pitchFamily="34" charset="0"/>
              </a:rPr>
              <a:t>Kenngrößen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Breite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Hangneigung</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Boden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Vegetationsdichte</a:t>
            </a:r>
            <a:r>
              <a:rPr lang="en-US" sz="14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p:txBody>
      </p:sp>
      <p:sp>
        <p:nvSpPr>
          <p:cNvPr id="34" name="Rectángulo 33"/>
          <p:cNvSpPr/>
          <p:nvPr/>
        </p:nvSpPr>
        <p:spPr>
          <a:xfrm>
            <a:off x="4784306" y="5896976"/>
            <a:ext cx="4287086" cy="523220"/>
          </a:xfrm>
          <a:prstGeom prst="rect">
            <a:avLst/>
          </a:prstGeom>
        </p:spPr>
        <p:txBody>
          <a:bodyPr wrap="square">
            <a:spAutoFit/>
          </a:bodyPr>
          <a:lstStyle/>
          <a:p>
            <a:pPr algn="ctr"/>
            <a:r>
              <a:rPr lang="en-US" sz="1400" dirty="0" smtClean="0">
                <a:latin typeface="Arial" panose="020B0604020202020204" pitchFamily="34" charset="0"/>
                <a:cs typeface="Arial" panose="020B0604020202020204" pitchFamily="34" charset="0"/>
              </a:rPr>
              <a:t>Anlage von </a:t>
            </a:r>
            <a:r>
              <a:rPr lang="en-US" sz="1400" dirty="0" err="1" smtClean="0">
                <a:latin typeface="Arial" panose="020B0604020202020204" pitchFamily="34" charset="0"/>
                <a:cs typeface="Arial" panose="020B0604020202020204" pitchFamily="34" charset="0"/>
              </a:rPr>
              <a:t>Pufferzonen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kann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eine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leichte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Reduzierung</a:t>
            </a:r>
            <a:r>
              <a:rPr lang="en-US" sz="1400" dirty="0" smtClean="0">
                <a:latin typeface="Arial" panose="020B0604020202020204" pitchFamily="34" charset="0"/>
                <a:cs typeface="Arial" panose="020B0604020202020204" pitchFamily="34" charset="0"/>
              </a:rPr>
              <a:t> der </a:t>
            </a:r>
            <a:r>
              <a:rPr lang="en-US" sz="1400" dirty="0" err="1" smtClean="0">
                <a:latin typeface="Arial" panose="020B0604020202020204" pitchFamily="34" charset="0"/>
                <a:cs typeface="Arial" panose="020B0604020202020204" pitchFamily="34" charset="0"/>
              </a:rPr>
              <a:t>Nutzfläche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bewirken</a:t>
            </a:r>
            <a:r>
              <a:rPr lang="en-US" sz="14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p:txBody>
      </p:sp>
      <p:sp>
        <p:nvSpPr>
          <p:cNvPr id="35" name="Rectángulo 34"/>
          <p:cNvSpPr/>
          <p:nvPr/>
        </p:nvSpPr>
        <p:spPr>
          <a:xfrm>
            <a:off x="601215" y="4881591"/>
            <a:ext cx="3600400" cy="523220"/>
          </a:xfrm>
          <a:prstGeom prst="rect">
            <a:avLst/>
          </a:prstGeom>
        </p:spPr>
        <p:txBody>
          <a:bodyPr wrap="square">
            <a:spAutoFit/>
          </a:bodyPr>
          <a:lstStyle/>
          <a:p>
            <a:pPr algn="ctr"/>
            <a:r>
              <a:rPr lang="en-US" sz="1400" dirty="0" smtClean="0">
                <a:latin typeface="Arial" panose="020B0604020202020204" pitchFamily="34" charset="0"/>
                <a:cs typeface="Arial" panose="020B0604020202020204" pitchFamily="34" charset="0"/>
              </a:rPr>
              <a:t>Das </a:t>
            </a:r>
            <a:r>
              <a:rPr lang="en-US" sz="1400" dirty="0" err="1" smtClean="0">
                <a:latin typeface="Arial" panose="020B0604020202020204" pitchFamily="34" charset="0"/>
                <a:cs typeface="Arial" panose="020B0604020202020204" pitchFamily="34" charset="0"/>
              </a:rPr>
              <a:t>Anlegen</a:t>
            </a:r>
            <a:r>
              <a:rPr lang="en-US" sz="1400" dirty="0" smtClean="0">
                <a:latin typeface="Arial" panose="020B0604020202020204" pitchFamily="34" charset="0"/>
                <a:cs typeface="Arial" panose="020B0604020202020204" pitchFamily="34" charset="0"/>
              </a:rPr>
              <a:t> von </a:t>
            </a:r>
            <a:r>
              <a:rPr lang="en-US" sz="1400" dirty="0" err="1" smtClean="0">
                <a:latin typeface="Arial" panose="020B0604020202020204" pitchFamily="34" charset="0"/>
                <a:cs typeface="Arial" panose="020B0604020202020204" pitchFamily="34" charset="0"/>
              </a:rPr>
              <a:t>Pufferzonen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entlang</a:t>
            </a:r>
            <a:r>
              <a:rPr lang="en-US" sz="1400" dirty="0" smtClean="0">
                <a:latin typeface="Arial" panose="020B0604020202020204" pitchFamily="34" charset="0"/>
                <a:cs typeface="Arial" panose="020B0604020202020204" pitchFamily="34" charset="0"/>
              </a:rPr>
              <a:t> von </a:t>
            </a:r>
            <a:r>
              <a:rPr lang="en-US" sz="1400" dirty="0" err="1" smtClean="0">
                <a:latin typeface="Arial" panose="020B0604020202020204" pitchFamily="34" charset="0"/>
                <a:cs typeface="Arial" panose="020B0604020202020204" pitchFamily="34" charset="0"/>
              </a:rPr>
              <a:t>Gewässern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ist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im</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Rahmen</a:t>
            </a:r>
            <a:r>
              <a:rPr lang="en-US" sz="1400" dirty="0" smtClean="0">
                <a:latin typeface="Arial" panose="020B0604020202020204" pitchFamily="34" charset="0"/>
                <a:cs typeface="Arial" panose="020B0604020202020204" pitchFamily="34" charset="0"/>
              </a:rPr>
              <a:t> der GAP </a:t>
            </a:r>
            <a:r>
              <a:rPr lang="en-US" sz="1400" dirty="0" err="1" smtClean="0">
                <a:latin typeface="Arial" panose="020B0604020202020204" pitchFamily="34" charset="0"/>
                <a:cs typeface="Arial" panose="020B0604020202020204" pitchFamily="34" charset="0"/>
              </a:rPr>
              <a:t>Pflicht</a:t>
            </a:r>
            <a:r>
              <a:rPr lang="en-US" sz="14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p:txBody>
      </p:sp>
      <p:sp>
        <p:nvSpPr>
          <p:cNvPr id="36" name="Rectángulo 35"/>
          <p:cNvSpPr/>
          <p:nvPr/>
        </p:nvSpPr>
        <p:spPr>
          <a:xfrm>
            <a:off x="415523" y="5348087"/>
            <a:ext cx="3940453" cy="954107"/>
          </a:xfrm>
          <a:prstGeom prst="rect">
            <a:avLst/>
          </a:prstGeom>
        </p:spPr>
        <p:txBody>
          <a:bodyPr wrap="square">
            <a:spAutoFit/>
          </a:bodyPr>
          <a:lstStyle/>
          <a:p>
            <a:pPr algn="ctr"/>
            <a:r>
              <a:rPr lang="en-US" sz="1400" dirty="0" smtClean="0">
                <a:latin typeface="Arial" panose="020B0604020202020204" pitchFamily="34" charset="0"/>
                <a:cs typeface="Arial" panose="020B0604020202020204" pitchFamily="34" charset="0"/>
              </a:rPr>
              <a:t>Die </a:t>
            </a:r>
            <a:r>
              <a:rPr lang="en-US" sz="1400" b="1" dirty="0" err="1" smtClean="0">
                <a:latin typeface="Arial" panose="020B0604020202020204" pitchFamily="34" charset="0"/>
                <a:cs typeface="Arial" panose="020B0604020202020204" pitchFamily="34" charset="0"/>
              </a:rPr>
              <a:t>Umsetzung</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ist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jedoch</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sehr</a:t>
            </a:r>
            <a:r>
              <a:rPr lang="en-US" sz="1400" dirty="0" smtClean="0">
                <a:latin typeface="Arial" panose="020B0604020202020204" pitchFamily="34" charset="0"/>
                <a:cs typeface="Arial" panose="020B0604020202020204" pitchFamily="34" charset="0"/>
              </a:rPr>
              <a:t> </a:t>
            </a:r>
            <a:r>
              <a:rPr lang="en-US" sz="1400" b="1" dirty="0" err="1" smtClean="0">
                <a:latin typeface="Arial" panose="020B0604020202020204" pitchFamily="34" charset="0"/>
                <a:cs typeface="Arial" panose="020B0604020202020204" pitchFamily="34" charset="0"/>
              </a:rPr>
              <a:t>lückenhaft</a:t>
            </a:r>
            <a:r>
              <a:rPr lang="en-US" sz="1400" dirty="0" smtClean="0">
                <a:latin typeface="Arial" panose="020B0604020202020204" pitchFamily="34" charset="0"/>
                <a:cs typeface="Arial" panose="020B0604020202020204" pitchFamily="34" charset="0"/>
              </a:rPr>
              <a:t>:</a:t>
            </a:r>
          </a:p>
          <a:p>
            <a:pPr algn="ctr"/>
            <a:r>
              <a:rPr lang="en-US" sz="1400" dirty="0" err="1" smtClean="0">
                <a:latin typeface="Arial" panose="020B0604020202020204" pitchFamily="34" charset="0"/>
                <a:cs typeface="Arial" panose="020B0604020202020204" pitchFamily="34" charset="0"/>
              </a:rPr>
              <a:t>Keine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Anreizprogramme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unklar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definierte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Ziele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mangelnde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Pflege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Widerstand</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seitens</a:t>
            </a:r>
            <a:r>
              <a:rPr lang="en-US" sz="1400" dirty="0" smtClean="0">
                <a:latin typeface="Arial" panose="020B0604020202020204" pitchFamily="34" charset="0"/>
                <a:cs typeface="Arial" panose="020B0604020202020204" pitchFamily="34" charset="0"/>
              </a:rPr>
              <a:t> des </a:t>
            </a:r>
            <a:r>
              <a:rPr lang="en-US" sz="1400" dirty="0" err="1" smtClean="0">
                <a:latin typeface="Arial" panose="020B0604020202020204" pitchFamily="34" charset="0"/>
                <a:cs typeface="Arial" panose="020B0604020202020204" pitchFamily="34" charset="0"/>
              </a:rPr>
              <a:t>Landbesitzer</a:t>
            </a:r>
            <a:r>
              <a:rPr lang="en-US" sz="1400" dirty="0" smtClean="0">
                <a:latin typeface="Arial" panose="020B0604020202020204" pitchFamily="34" charset="0"/>
                <a:cs typeface="Arial" panose="020B0604020202020204" pitchFamily="34" charset="0"/>
              </a:rPr>
              <a:t>. </a:t>
            </a:r>
            <a:endParaRPr lang="es-ES" sz="1400" dirty="0">
              <a:latin typeface="Arial" panose="020B0604020202020204" pitchFamily="34" charset="0"/>
              <a:cs typeface="Arial" panose="020B0604020202020204" pitchFamily="34" charset="0"/>
            </a:endParaRPr>
          </a:p>
        </p:txBody>
      </p:sp>
      <p:sp>
        <p:nvSpPr>
          <p:cNvPr id="13" name="Rectángulo 20"/>
          <p:cNvSpPr/>
          <p:nvPr/>
        </p:nvSpPr>
        <p:spPr>
          <a:xfrm>
            <a:off x="446856" y="2370701"/>
            <a:ext cx="1377300" cy="369332"/>
          </a:xfrm>
          <a:prstGeom prst="rect">
            <a:avLst/>
          </a:prstGeom>
        </p:spPr>
        <p:txBody>
          <a:bodyPr wrap="none">
            <a:spAutoFit/>
          </a:bodyPr>
          <a:lstStyle/>
          <a:p>
            <a:r>
              <a:rPr lang="es-ES" dirty="0">
                <a:latin typeface="Arial" panose="020B0604020202020204" pitchFamily="34" charset="0"/>
                <a:cs typeface="Arial" panose="020B0604020202020204" pitchFamily="34" charset="0"/>
              </a:rPr>
              <a:t>VORTEILE </a:t>
            </a:r>
          </a:p>
        </p:txBody>
      </p:sp>
      <p:sp>
        <p:nvSpPr>
          <p:cNvPr id="14" name="Rectángulo 19"/>
          <p:cNvSpPr/>
          <p:nvPr/>
        </p:nvSpPr>
        <p:spPr>
          <a:xfrm>
            <a:off x="415522" y="2701304"/>
            <a:ext cx="4293698" cy="1600438"/>
          </a:xfrm>
          <a:prstGeom prst="rect">
            <a:avLst/>
          </a:prstGeom>
        </p:spPr>
        <p:txBody>
          <a:bodyPr wrap="square">
            <a:spAutoFit/>
          </a:bodyPr>
          <a:lstStyle/>
          <a:p>
            <a:pPr marL="285750" indent="-285750">
              <a:buFontTx/>
              <a:buChar char="-"/>
            </a:pPr>
            <a:r>
              <a:rPr lang="en-US" sz="1400" dirty="0" err="1">
                <a:latin typeface="Arial" panose="020B0604020202020204" pitchFamily="34" charset="0"/>
                <a:cs typeface="Arial" panose="020B0604020202020204" pitchFamily="34" charset="0"/>
              </a:rPr>
              <a:t>Sedimentfallen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für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Erosionsböden</a:t>
            </a:r>
            <a:r>
              <a:rPr lang="en-US" sz="1400" dirty="0">
                <a:latin typeface="Arial" panose="020B0604020202020204" pitchFamily="34" charset="0"/>
                <a:cs typeface="Arial" panose="020B0604020202020204" pitchFamily="34" charset="0"/>
              </a:rPr>
              <a:t> </a:t>
            </a:r>
            <a:endParaRPr lang="en-US" sz="1400" dirty="0" smtClean="0">
              <a:latin typeface="Arial" panose="020B0604020202020204" pitchFamily="34" charset="0"/>
              <a:cs typeface="Arial" panose="020B0604020202020204" pitchFamily="34" charset="0"/>
            </a:endParaRPr>
          </a:p>
          <a:p>
            <a:pPr marL="285750" indent="-285750">
              <a:buFontTx/>
              <a:buChar char="-"/>
            </a:pPr>
            <a:r>
              <a:rPr lang="en-US" sz="1400" dirty="0" err="1">
                <a:latin typeface="Arial" panose="020B0604020202020204" pitchFamily="34" charset="0"/>
                <a:cs typeface="Arial" panose="020B0604020202020204" pitchFamily="34" charset="0"/>
              </a:rPr>
              <a:t>Verlangsamung</a:t>
            </a:r>
            <a:r>
              <a:rPr lang="en-US" sz="1400" dirty="0">
                <a:latin typeface="Arial" panose="020B0604020202020204" pitchFamily="34" charset="0"/>
                <a:cs typeface="Arial" panose="020B0604020202020204" pitchFamily="34" charset="0"/>
              </a:rPr>
              <a:t> des </a:t>
            </a:r>
            <a:r>
              <a:rPr lang="en-US" sz="1400" dirty="0" err="1" smtClean="0">
                <a:latin typeface="Arial" panose="020B0604020202020204" pitchFamily="34" charset="0"/>
                <a:cs typeface="Arial" panose="020B0604020202020204" pitchFamily="34" charset="0"/>
              </a:rPr>
              <a:t>Oberflächenabflusses</a:t>
            </a:r>
            <a:endParaRPr lang="en-US" sz="1400" dirty="0" smtClean="0">
              <a:latin typeface="Arial" panose="020B0604020202020204" pitchFamily="34" charset="0"/>
              <a:cs typeface="Arial" panose="020B0604020202020204" pitchFamily="34" charset="0"/>
            </a:endParaRPr>
          </a:p>
          <a:p>
            <a:pPr marL="285750" indent="-285750">
              <a:buFontTx/>
              <a:buChar char="-"/>
            </a:pPr>
            <a:r>
              <a:rPr lang="en-US" sz="1400" dirty="0" err="1">
                <a:latin typeface="Arial" panose="020B0604020202020204" pitchFamily="34" charset="0"/>
                <a:cs typeface="Arial" panose="020B0604020202020204" pitchFamily="34" charset="0"/>
              </a:rPr>
              <a:t>Erosionsschutz</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durch</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Bewurzelung</a:t>
            </a:r>
            <a:r>
              <a:rPr lang="en-US" sz="1400" dirty="0">
                <a:latin typeface="Arial" panose="020B0604020202020204" pitchFamily="34" charset="0"/>
                <a:cs typeface="Arial" panose="020B0604020202020204" pitchFamily="34" charset="0"/>
              </a:rPr>
              <a:t> </a:t>
            </a:r>
            <a:endParaRPr lang="en-US" sz="1400" dirty="0" smtClean="0">
              <a:latin typeface="Arial" panose="020B0604020202020204" pitchFamily="34" charset="0"/>
              <a:cs typeface="Arial" panose="020B0604020202020204" pitchFamily="34" charset="0"/>
            </a:endParaRPr>
          </a:p>
          <a:p>
            <a:pPr marL="285750" indent="-285750">
              <a:buFontTx/>
              <a:buChar char="-"/>
            </a:pPr>
            <a:r>
              <a:rPr lang="en-US" sz="1400" dirty="0" err="1">
                <a:latin typeface="Arial" panose="020B0604020202020204" pitchFamily="34" charset="0"/>
                <a:cs typeface="Arial" panose="020B0604020202020204" pitchFamily="34" charset="0"/>
              </a:rPr>
              <a:t>Schaffung</a:t>
            </a:r>
            <a:r>
              <a:rPr lang="en-US" sz="1400" dirty="0">
                <a:latin typeface="Arial" panose="020B0604020202020204" pitchFamily="34" charset="0"/>
                <a:cs typeface="Arial" panose="020B0604020202020204" pitchFamily="34" charset="0"/>
              </a:rPr>
              <a:t> von </a:t>
            </a:r>
            <a:r>
              <a:rPr lang="en-US" sz="1400" dirty="0" err="1">
                <a:latin typeface="Arial" panose="020B0604020202020204" pitchFamily="34" charset="0"/>
                <a:cs typeface="Arial" panose="020B0604020202020204" pitchFamily="34" charset="0"/>
              </a:rPr>
              <a:t>ökologischen</a:t>
            </a:r>
            <a:r>
              <a:rPr lang="en-US" sz="1400" dirty="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Habitatskorridoren</a:t>
            </a:r>
            <a:endParaRPr lang="en-US" sz="1400" dirty="0" smtClean="0">
              <a:latin typeface="Arial" panose="020B0604020202020204" pitchFamily="34" charset="0"/>
              <a:cs typeface="Arial" panose="020B0604020202020204" pitchFamily="34" charset="0"/>
            </a:endParaRPr>
          </a:p>
          <a:p>
            <a:pPr marL="285750" indent="-285750">
              <a:buFontTx/>
              <a:buChar char="-"/>
            </a:pPr>
            <a:r>
              <a:rPr lang="es-ES" sz="1400" dirty="0" err="1" smtClean="0">
                <a:latin typeface="Arial" panose="020B0604020202020204" pitchFamily="34" charset="0"/>
                <a:cs typeface="Arial" panose="020B0604020202020204" pitchFamily="34" charset="0"/>
              </a:rPr>
              <a:t>Förderung</a:t>
            </a:r>
            <a:r>
              <a:rPr lang="es-ES" sz="1400" dirty="0" smtClean="0">
                <a:latin typeface="Arial" panose="020B0604020202020204" pitchFamily="34" charset="0"/>
                <a:cs typeface="Arial" panose="020B0604020202020204" pitchFamily="34" charset="0"/>
              </a:rPr>
              <a:t> der Biodiversität (</a:t>
            </a:r>
            <a:r>
              <a:rPr lang="es-ES" sz="1400" dirty="0" err="1" smtClean="0">
                <a:latin typeface="Arial" panose="020B0604020202020204" pitchFamily="34" charset="0"/>
                <a:cs typeface="Arial" panose="020B0604020202020204" pitchFamily="34" charset="0"/>
              </a:rPr>
              <a:t>Bereitstellung</a:t>
            </a:r>
            <a:r>
              <a:rPr lang="es-ES" sz="1400" dirty="0" smtClean="0">
                <a:latin typeface="Arial" panose="020B0604020202020204" pitchFamily="34" charset="0"/>
                <a:cs typeface="Arial" panose="020B0604020202020204" pitchFamily="34" charset="0"/>
              </a:rPr>
              <a:t> von </a:t>
            </a:r>
            <a:r>
              <a:rPr lang="es-ES" sz="1400" dirty="0" err="1" smtClean="0">
                <a:latin typeface="Arial" panose="020B0604020202020204" pitchFamily="34" charset="0"/>
                <a:cs typeface="Arial" panose="020B0604020202020204" pitchFamily="34" charset="0"/>
              </a:rPr>
              <a:t>Futterquellen</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und</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Habitaten</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für</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viele</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Organismen</a:t>
            </a:r>
            <a:r>
              <a:rPr lang="es-ES" sz="1400" dirty="0" smtClean="0">
                <a:latin typeface="Arial" panose="020B0604020202020204" pitchFamily="34" charset="0"/>
                <a:cs typeface="Arial" panose="020B0604020202020204" pitchFamily="34" charset="0"/>
              </a:rPr>
              <a:t>)</a:t>
            </a:r>
          </a:p>
        </p:txBody>
      </p:sp>
      <p:sp>
        <p:nvSpPr>
          <p:cNvPr id="15" name="Rectángulo 7"/>
          <p:cNvSpPr/>
          <p:nvPr/>
        </p:nvSpPr>
        <p:spPr>
          <a:xfrm>
            <a:off x="320522" y="1713320"/>
            <a:ext cx="8728478" cy="615553"/>
          </a:xfrm>
          <a:prstGeom prst="rect">
            <a:avLst/>
          </a:prstGeom>
        </p:spPr>
        <p:txBody>
          <a:bodyPr wrap="square">
            <a:spAutoFit/>
          </a:bodyPr>
          <a:lstStyle/>
          <a:p>
            <a:r>
              <a:rPr lang="en-US" sz="1700" dirty="0" err="1">
                <a:latin typeface="Arial" panose="020B0604020202020204" pitchFamily="34" charset="0"/>
                <a:cs typeface="Arial" panose="020B0604020202020204" pitchFamily="34" charset="0"/>
              </a:rPr>
              <a:t>Pufferzonen</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sind</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begrünte</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Flächen</a:t>
            </a:r>
            <a:r>
              <a:rPr lang="en-US" sz="1700" dirty="0">
                <a:latin typeface="Arial" panose="020B0604020202020204" pitchFamily="34" charset="0"/>
                <a:cs typeface="Arial" panose="020B0604020202020204" pitchFamily="34" charset="0"/>
              </a:rPr>
              <a:t>, die </a:t>
            </a:r>
            <a:r>
              <a:rPr lang="en-US" sz="1700" dirty="0" err="1">
                <a:latin typeface="Arial" panose="020B0604020202020204" pitchFamily="34" charset="0"/>
                <a:cs typeface="Arial" panose="020B0604020202020204" pitchFamily="34" charset="0"/>
              </a:rPr>
              <a:t>zum</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Schutz</a:t>
            </a:r>
            <a:r>
              <a:rPr lang="en-US" sz="1700" dirty="0">
                <a:latin typeface="Arial" panose="020B0604020202020204" pitchFamily="34" charset="0"/>
                <a:cs typeface="Arial" panose="020B0604020202020204" pitchFamily="34" charset="0"/>
              </a:rPr>
              <a:t> der </a:t>
            </a:r>
            <a:r>
              <a:rPr lang="en-US" sz="1700" dirty="0" err="1">
                <a:latin typeface="Arial" panose="020B0604020202020204" pitchFamily="34" charset="0"/>
                <a:cs typeface="Arial" panose="020B0604020202020204" pitchFamily="34" charset="0"/>
              </a:rPr>
              <a:t>Boden</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Luft</a:t>
            </a:r>
            <a:r>
              <a:rPr lang="en-US" sz="1700" dirty="0">
                <a:latin typeface="Arial" panose="020B0604020202020204" pitchFamily="34" charset="0"/>
                <a:cs typeface="Arial" panose="020B0604020202020204" pitchFamily="34" charset="0"/>
              </a:rPr>
              <a:t>- und </a:t>
            </a:r>
            <a:r>
              <a:rPr lang="en-US" sz="1700" dirty="0" err="1">
                <a:latin typeface="Arial" panose="020B0604020202020204" pitchFamily="34" charset="0"/>
                <a:cs typeface="Arial" panose="020B0604020202020204" pitchFamily="34" charset="0"/>
              </a:rPr>
              <a:t>Wasserqualität</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beitragen</a:t>
            </a:r>
            <a:r>
              <a:rPr lang="en-US" sz="1700" dirty="0">
                <a:latin typeface="Arial" panose="020B0604020202020204" pitchFamily="34" charset="0"/>
                <a:cs typeface="Arial" panose="020B0604020202020204" pitchFamily="34" charset="0"/>
              </a:rPr>
              <a:t> und die </a:t>
            </a:r>
            <a:r>
              <a:rPr lang="en-US" sz="1700" dirty="0" err="1">
                <a:latin typeface="Arial" panose="020B0604020202020204" pitchFamily="34" charset="0"/>
                <a:cs typeface="Arial" panose="020B0604020202020204" pitchFamily="34" charset="0"/>
              </a:rPr>
              <a:t>ökologische</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Nachhaltigkeit</a:t>
            </a:r>
            <a:r>
              <a:rPr lang="en-US" sz="1700" dirty="0">
                <a:latin typeface="Arial" panose="020B0604020202020204" pitchFamily="34" charset="0"/>
                <a:cs typeface="Arial" panose="020B0604020202020204" pitchFamily="34" charset="0"/>
              </a:rPr>
              <a:t> </a:t>
            </a:r>
            <a:r>
              <a:rPr lang="en-US" sz="1700" dirty="0" err="1" smtClean="0">
                <a:latin typeface="Arial" panose="020B0604020202020204" pitchFamily="34" charset="0"/>
                <a:cs typeface="Arial" panose="020B0604020202020204" pitchFamily="34" charset="0"/>
              </a:rPr>
              <a:t>landwirtschaftlicher</a:t>
            </a:r>
            <a:r>
              <a:rPr lang="en-US" sz="1700" dirty="0" smtClean="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Systeme</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erhöhen</a:t>
            </a:r>
            <a:r>
              <a:rPr lang="en-US" sz="1700" dirty="0">
                <a:latin typeface="Arial" panose="020B0604020202020204" pitchFamily="34" charset="0"/>
                <a:cs typeface="Arial" panose="020B0604020202020204" pitchFamily="34" charset="0"/>
              </a:rPr>
              <a:t>. </a:t>
            </a:r>
            <a:endParaRPr lang="es-ES" sz="1700" dirty="0">
              <a:latin typeface="Arial" panose="020B0604020202020204" pitchFamily="34" charset="0"/>
              <a:cs typeface="Arial" panose="020B0604020202020204" pitchFamily="34" charset="0"/>
            </a:endParaRPr>
          </a:p>
        </p:txBody>
      </p:sp>
      <p:sp>
        <p:nvSpPr>
          <p:cNvPr id="8" name="7 Rectángulo"/>
          <p:cNvSpPr/>
          <p:nvPr/>
        </p:nvSpPr>
        <p:spPr>
          <a:xfrm>
            <a:off x="415522" y="2331972"/>
            <a:ext cx="4156478" cy="196977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0" name="Rectángulo 25"/>
          <p:cNvSpPr/>
          <p:nvPr/>
        </p:nvSpPr>
        <p:spPr>
          <a:xfrm>
            <a:off x="6817537" y="2419164"/>
            <a:ext cx="2142835" cy="2031325"/>
          </a:xfrm>
          <a:prstGeom prst="rect">
            <a:avLst/>
          </a:prstGeom>
        </p:spPr>
        <p:txBody>
          <a:bodyPr wrap="square">
            <a:spAutoFit/>
          </a:bodyPr>
          <a:lstStyle/>
          <a:p>
            <a:r>
              <a:rPr lang="en-US" sz="1400" b="1" dirty="0" err="1" smtClean="0">
                <a:solidFill>
                  <a:schemeClr val="accent2">
                    <a:lumMod val="50000"/>
                  </a:schemeClr>
                </a:solidFill>
                <a:latin typeface="Arial" panose="020B0604020202020204" pitchFamily="34" charset="0"/>
                <a:cs typeface="Arial" panose="020B0604020202020204" pitchFamily="34" charset="0"/>
              </a:rPr>
              <a:t>Uferrandstreifen</a:t>
            </a:r>
            <a:r>
              <a:rPr lang="en-US" sz="1400" b="1" dirty="0" smtClean="0">
                <a:solidFill>
                  <a:schemeClr val="accent2">
                    <a:lumMod val="50000"/>
                  </a:schemeClr>
                </a:solidFill>
                <a:latin typeface="Arial" panose="020B0604020202020204" pitchFamily="34" charset="0"/>
                <a:cs typeface="Arial" panose="020B0604020202020204" pitchFamily="34" charset="0"/>
              </a:rPr>
              <a:t> </a:t>
            </a:r>
            <a:r>
              <a:rPr lang="en-US" sz="1400" dirty="0" err="1" smtClean="0">
                <a:solidFill>
                  <a:schemeClr val="accent2">
                    <a:lumMod val="50000"/>
                  </a:schemeClr>
                </a:solidFill>
                <a:latin typeface="Arial" panose="020B0604020202020204" pitchFamily="34" charset="0"/>
                <a:cs typeface="Arial" panose="020B0604020202020204" pitchFamily="34" charset="0"/>
              </a:rPr>
              <a:t>können</a:t>
            </a:r>
            <a:r>
              <a:rPr lang="en-US" sz="1400" dirty="0" smtClean="0">
                <a:solidFill>
                  <a:schemeClr val="accent2">
                    <a:lumMod val="50000"/>
                  </a:schemeClr>
                </a:solidFill>
                <a:latin typeface="Arial" panose="020B0604020202020204" pitchFamily="34" charset="0"/>
                <a:cs typeface="Arial" panose="020B0604020202020204" pitchFamily="34" charset="0"/>
              </a:rPr>
              <a:t> </a:t>
            </a:r>
            <a:r>
              <a:rPr lang="en-US" sz="1400" dirty="0" err="1">
                <a:solidFill>
                  <a:schemeClr val="accent2">
                    <a:lumMod val="50000"/>
                  </a:schemeClr>
                </a:solidFill>
                <a:latin typeface="Arial" panose="020B0604020202020204" pitchFamily="34" charset="0"/>
                <a:cs typeface="Arial" panose="020B0604020202020204" pitchFamily="34" charset="0"/>
              </a:rPr>
              <a:t>viele</a:t>
            </a:r>
            <a:r>
              <a:rPr lang="en-US" sz="1400" dirty="0">
                <a:solidFill>
                  <a:schemeClr val="accent2">
                    <a:lumMod val="50000"/>
                  </a:schemeClr>
                </a:solidFill>
                <a:latin typeface="Arial" panose="020B0604020202020204" pitchFamily="34" charset="0"/>
                <a:cs typeface="Arial" panose="020B0604020202020204" pitchFamily="34" charset="0"/>
              </a:rPr>
              <a:t> </a:t>
            </a:r>
            <a:r>
              <a:rPr lang="en-US" sz="1400" dirty="0" err="1">
                <a:solidFill>
                  <a:schemeClr val="accent2">
                    <a:lumMod val="50000"/>
                  </a:schemeClr>
                </a:solidFill>
                <a:latin typeface="Arial" panose="020B0604020202020204" pitchFamily="34" charset="0"/>
                <a:cs typeface="Arial" panose="020B0604020202020204" pitchFamily="34" charset="0"/>
              </a:rPr>
              <a:t>verschiedene</a:t>
            </a:r>
            <a:r>
              <a:rPr lang="en-US" sz="1400" dirty="0">
                <a:solidFill>
                  <a:schemeClr val="accent2">
                    <a:lumMod val="50000"/>
                  </a:schemeClr>
                </a:solidFill>
                <a:latin typeface="Arial" panose="020B0604020202020204" pitchFamily="34" charset="0"/>
                <a:cs typeface="Arial" panose="020B0604020202020204" pitchFamily="34" charset="0"/>
              </a:rPr>
              <a:t> </a:t>
            </a:r>
            <a:r>
              <a:rPr lang="en-US" sz="1400" dirty="0" err="1">
                <a:solidFill>
                  <a:schemeClr val="accent2">
                    <a:lumMod val="50000"/>
                  </a:schemeClr>
                </a:solidFill>
                <a:latin typeface="Arial" panose="020B0604020202020204" pitchFamily="34" charset="0"/>
                <a:cs typeface="Arial" panose="020B0604020202020204" pitchFamily="34" charset="0"/>
              </a:rPr>
              <a:t>Konfigurationen</a:t>
            </a:r>
            <a:r>
              <a:rPr lang="en-US" sz="1400" dirty="0">
                <a:solidFill>
                  <a:schemeClr val="accent2">
                    <a:lumMod val="50000"/>
                  </a:schemeClr>
                </a:solidFill>
                <a:latin typeface="Arial" panose="020B0604020202020204" pitchFamily="34" charset="0"/>
                <a:cs typeface="Arial" panose="020B0604020202020204" pitchFamily="34" charset="0"/>
              </a:rPr>
              <a:t> </a:t>
            </a:r>
            <a:r>
              <a:rPr lang="en-US" sz="1400" dirty="0" err="1" smtClean="0">
                <a:solidFill>
                  <a:schemeClr val="accent2">
                    <a:lumMod val="50000"/>
                  </a:schemeClr>
                </a:solidFill>
                <a:latin typeface="Arial" panose="020B0604020202020204" pitchFamily="34" charset="0"/>
                <a:cs typeface="Arial" panose="020B0604020202020204" pitchFamily="34" charset="0"/>
              </a:rPr>
              <a:t>aufweisen</a:t>
            </a:r>
            <a:r>
              <a:rPr lang="en-US" sz="1400" dirty="0" smtClean="0">
                <a:solidFill>
                  <a:schemeClr val="accent2">
                    <a:lumMod val="50000"/>
                  </a:schemeClr>
                </a:solidFill>
                <a:latin typeface="Arial" panose="020B0604020202020204" pitchFamily="34" charset="0"/>
                <a:cs typeface="Arial" panose="020B0604020202020204" pitchFamily="34" charset="0"/>
              </a:rPr>
              <a:t>. </a:t>
            </a:r>
            <a:r>
              <a:rPr lang="en-US" sz="1400" dirty="0" err="1" smtClean="0">
                <a:solidFill>
                  <a:schemeClr val="accent2">
                    <a:lumMod val="50000"/>
                  </a:schemeClr>
                </a:solidFill>
                <a:latin typeface="Arial" panose="020B0604020202020204" pitchFamily="34" charset="0"/>
                <a:cs typeface="Arial" panose="020B0604020202020204" pitchFamily="34" charset="0"/>
              </a:rPr>
              <a:t>Eine</a:t>
            </a:r>
            <a:r>
              <a:rPr lang="en-US" sz="1400" dirty="0" smtClean="0">
                <a:solidFill>
                  <a:schemeClr val="accent2">
                    <a:lumMod val="50000"/>
                  </a:schemeClr>
                </a:solidFill>
                <a:latin typeface="Arial" panose="020B0604020202020204" pitchFamily="34" charset="0"/>
                <a:cs typeface="Arial" panose="020B0604020202020204" pitchFamily="34" charset="0"/>
              </a:rPr>
              <a:t> </a:t>
            </a:r>
            <a:r>
              <a:rPr lang="en-US" sz="1400" dirty="0" err="1">
                <a:solidFill>
                  <a:schemeClr val="accent2">
                    <a:lumMod val="50000"/>
                  </a:schemeClr>
                </a:solidFill>
                <a:latin typeface="Arial" panose="020B0604020202020204" pitchFamily="34" charset="0"/>
                <a:cs typeface="Arial" panose="020B0604020202020204" pitchFamily="34" charset="0"/>
              </a:rPr>
              <a:t>höhere</a:t>
            </a:r>
            <a:r>
              <a:rPr lang="en-US" sz="1400" dirty="0">
                <a:solidFill>
                  <a:schemeClr val="accent2">
                    <a:lumMod val="50000"/>
                  </a:schemeClr>
                </a:solidFill>
                <a:latin typeface="Arial" panose="020B0604020202020204" pitchFamily="34" charset="0"/>
                <a:cs typeface="Arial" panose="020B0604020202020204" pitchFamily="34" charset="0"/>
              </a:rPr>
              <a:t> </a:t>
            </a:r>
            <a:r>
              <a:rPr lang="en-US" sz="1400" dirty="0" err="1">
                <a:solidFill>
                  <a:schemeClr val="accent2">
                    <a:lumMod val="50000"/>
                  </a:schemeClr>
                </a:solidFill>
                <a:latin typeface="Arial" panose="020B0604020202020204" pitchFamily="34" charset="0"/>
                <a:cs typeface="Arial" panose="020B0604020202020204" pitchFamily="34" charset="0"/>
              </a:rPr>
              <a:t>strukturelle</a:t>
            </a:r>
            <a:r>
              <a:rPr lang="en-US" sz="1400" dirty="0">
                <a:solidFill>
                  <a:schemeClr val="accent2">
                    <a:lumMod val="50000"/>
                  </a:schemeClr>
                </a:solidFill>
                <a:latin typeface="Arial" panose="020B0604020202020204" pitchFamily="34" charset="0"/>
                <a:cs typeface="Arial" panose="020B0604020202020204" pitchFamily="34" charset="0"/>
              </a:rPr>
              <a:t> </a:t>
            </a:r>
            <a:r>
              <a:rPr lang="en-US" sz="1400" dirty="0" err="1">
                <a:solidFill>
                  <a:schemeClr val="accent2">
                    <a:lumMod val="50000"/>
                  </a:schemeClr>
                </a:solidFill>
                <a:latin typeface="Arial" panose="020B0604020202020204" pitchFamily="34" charset="0"/>
                <a:cs typeface="Arial" panose="020B0604020202020204" pitchFamily="34" charset="0"/>
              </a:rPr>
              <a:t>Komplexität</a:t>
            </a:r>
            <a:r>
              <a:rPr lang="en-US" sz="1400" dirty="0">
                <a:solidFill>
                  <a:schemeClr val="accent2">
                    <a:lumMod val="50000"/>
                  </a:schemeClr>
                </a:solidFill>
                <a:latin typeface="Arial" panose="020B0604020202020204" pitchFamily="34" charset="0"/>
                <a:cs typeface="Arial" panose="020B0604020202020204" pitchFamily="34" charset="0"/>
              </a:rPr>
              <a:t> </a:t>
            </a:r>
            <a:r>
              <a:rPr lang="en-US" sz="1400" dirty="0" err="1">
                <a:solidFill>
                  <a:schemeClr val="accent2">
                    <a:lumMod val="50000"/>
                  </a:schemeClr>
                </a:solidFill>
                <a:latin typeface="Arial" panose="020B0604020202020204" pitchFamily="34" charset="0"/>
                <a:cs typeface="Arial" panose="020B0604020202020204" pitchFamily="34" charset="0"/>
              </a:rPr>
              <a:t>bringt</a:t>
            </a:r>
            <a:r>
              <a:rPr lang="en-US" sz="1400" dirty="0">
                <a:solidFill>
                  <a:schemeClr val="accent2">
                    <a:lumMod val="50000"/>
                  </a:schemeClr>
                </a:solidFill>
                <a:latin typeface="Arial" panose="020B0604020202020204" pitchFamily="34" charset="0"/>
                <a:cs typeface="Arial" panose="020B0604020202020204" pitchFamily="34" charset="0"/>
              </a:rPr>
              <a:t> </a:t>
            </a:r>
            <a:r>
              <a:rPr lang="en-US" sz="1400" dirty="0" err="1">
                <a:solidFill>
                  <a:schemeClr val="accent2">
                    <a:lumMod val="50000"/>
                  </a:schemeClr>
                </a:solidFill>
                <a:latin typeface="Arial" panose="020B0604020202020204" pitchFamily="34" charset="0"/>
                <a:cs typeface="Arial" panose="020B0604020202020204" pitchFamily="34" charset="0"/>
              </a:rPr>
              <a:t>hierbei</a:t>
            </a:r>
            <a:r>
              <a:rPr lang="en-US" sz="1400" dirty="0">
                <a:solidFill>
                  <a:schemeClr val="accent2">
                    <a:lumMod val="50000"/>
                  </a:schemeClr>
                </a:solidFill>
                <a:latin typeface="Arial" panose="020B0604020202020204" pitchFamily="34" charset="0"/>
                <a:cs typeface="Arial" panose="020B0604020202020204" pitchFamily="34" charset="0"/>
              </a:rPr>
              <a:t> </a:t>
            </a:r>
            <a:r>
              <a:rPr lang="en-US" sz="1400" dirty="0" err="1">
                <a:solidFill>
                  <a:schemeClr val="accent2">
                    <a:lumMod val="50000"/>
                  </a:schemeClr>
                </a:solidFill>
                <a:latin typeface="Arial" panose="020B0604020202020204" pitchFamily="34" charset="0"/>
                <a:cs typeface="Arial" panose="020B0604020202020204" pitchFamily="34" charset="0"/>
              </a:rPr>
              <a:t>einen</a:t>
            </a:r>
            <a:r>
              <a:rPr lang="en-US" sz="1400" dirty="0">
                <a:solidFill>
                  <a:schemeClr val="accent2">
                    <a:lumMod val="50000"/>
                  </a:schemeClr>
                </a:solidFill>
                <a:latin typeface="Arial" panose="020B0604020202020204" pitchFamily="34" charset="0"/>
                <a:cs typeface="Arial" panose="020B0604020202020204" pitchFamily="34" charset="0"/>
              </a:rPr>
              <a:t> </a:t>
            </a:r>
            <a:r>
              <a:rPr lang="en-US" sz="1400" dirty="0" err="1">
                <a:solidFill>
                  <a:schemeClr val="accent2">
                    <a:lumMod val="50000"/>
                  </a:schemeClr>
                </a:solidFill>
                <a:latin typeface="Arial" panose="020B0604020202020204" pitchFamily="34" charset="0"/>
                <a:cs typeface="Arial" panose="020B0604020202020204" pitchFamily="34" charset="0"/>
              </a:rPr>
              <a:t>größeren</a:t>
            </a:r>
            <a:r>
              <a:rPr lang="en-US" sz="1400" dirty="0">
                <a:solidFill>
                  <a:schemeClr val="accent2">
                    <a:lumMod val="50000"/>
                  </a:schemeClr>
                </a:solidFill>
                <a:latin typeface="Arial" panose="020B0604020202020204" pitchFamily="34" charset="0"/>
                <a:cs typeface="Arial" panose="020B0604020202020204" pitchFamily="34" charset="0"/>
              </a:rPr>
              <a:t> </a:t>
            </a:r>
            <a:r>
              <a:rPr lang="en-US" sz="1400" dirty="0" err="1">
                <a:solidFill>
                  <a:schemeClr val="accent2">
                    <a:lumMod val="50000"/>
                  </a:schemeClr>
                </a:solidFill>
                <a:latin typeface="Arial" panose="020B0604020202020204" pitchFamily="34" charset="0"/>
                <a:cs typeface="Arial" panose="020B0604020202020204" pitchFamily="34" charset="0"/>
              </a:rPr>
              <a:t>Nutzen</a:t>
            </a:r>
            <a:r>
              <a:rPr lang="en-US" sz="1400" dirty="0">
                <a:solidFill>
                  <a:schemeClr val="accent2">
                    <a:lumMod val="50000"/>
                  </a:schemeClr>
                </a:solidFill>
                <a:latin typeface="Arial" panose="020B0604020202020204" pitchFamily="34" charset="0"/>
                <a:cs typeface="Arial" panose="020B0604020202020204" pitchFamily="34" charset="0"/>
              </a:rPr>
              <a:t> </a:t>
            </a:r>
            <a:r>
              <a:rPr lang="en-US" sz="1400" dirty="0" err="1">
                <a:solidFill>
                  <a:schemeClr val="accent2">
                    <a:lumMod val="50000"/>
                  </a:schemeClr>
                </a:solidFill>
                <a:latin typeface="Arial" panose="020B0604020202020204" pitchFamily="34" charset="0"/>
                <a:cs typeface="Arial" panose="020B0604020202020204" pitchFamily="34" charset="0"/>
              </a:rPr>
              <a:t>für</a:t>
            </a:r>
            <a:r>
              <a:rPr lang="en-US" sz="1400" dirty="0">
                <a:solidFill>
                  <a:schemeClr val="accent2">
                    <a:lumMod val="50000"/>
                  </a:schemeClr>
                </a:solidFill>
                <a:latin typeface="Arial" panose="020B0604020202020204" pitchFamily="34" charset="0"/>
                <a:cs typeface="Arial" panose="020B0604020202020204" pitchFamily="34" charset="0"/>
              </a:rPr>
              <a:t> die Biodiversität. </a:t>
            </a:r>
            <a:endParaRPr lang="es-ES" sz="1400" dirty="0">
              <a:solidFill>
                <a:schemeClr val="accent2">
                  <a:lumMod val="50000"/>
                </a:schemeClr>
              </a:solidFill>
              <a:latin typeface="Arial" panose="020B0604020202020204" pitchFamily="34" charset="0"/>
              <a:cs typeface="Arial" panose="020B0604020202020204" pitchFamily="34" charset="0"/>
            </a:endParaRPr>
          </a:p>
        </p:txBody>
      </p:sp>
      <p:sp>
        <p:nvSpPr>
          <p:cNvPr id="19" name="Titel 3"/>
          <p:cNvSpPr txBox="1">
            <a:spLocks/>
          </p:cNvSpPr>
          <p:nvPr/>
        </p:nvSpPr>
        <p:spPr>
          <a:xfrm>
            <a:off x="446856" y="111770"/>
            <a:ext cx="6501408" cy="724942"/>
          </a:xfrm>
          <a:prstGeom prst="rect">
            <a:avLst/>
          </a:prstGeom>
          <a:solidFill>
            <a:srgbClr val="FFFFFF"/>
          </a:solidFill>
        </p:spPr>
        <p:txBody>
          <a:bodyPr vert="horz" lIns="91440" tIns="45720" rIns="91440" bIns="45720" rtlCol="0" anchor="ctr">
            <a:normAutofit fontScale="90000" lnSpcReduction="1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Elemente der Sehr Guten Fachlichen Praxis (Beispiele)  </a:t>
            </a:r>
            <a:endParaRPr lang="de-DE" sz="2600" dirty="0"/>
          </a:p>
        </p:txBody>
      </p:sp>
      <p:pic>
        <p:nvPicPr>
          <p:cNvPr id="23" name="Bild 22"/>
          <p:cNvPicPr/>
          <p:nvPr/>
        </p:nvPicPr>
        <p:blipFill>
          <a:blip r:embed="rId3" cstate="screen">
            <a:extLst>
              <a:ext uri="{28A0092B-C50C-407E-A947-70E740481C1C}">
                <a14:useLocalDpi xmlns:a14="http://schemas.microsoft.com/office/drawing/2010/main"/>
              </a:ext>
            </a:extLst>
          </a:blip>
          <a:stretch>
            <a:fillRect/>
          </a:stretch>
        </p:blipFill>
        <p:spPr>
          <a:xfrm>
            <a:off x="5025256" y="2353072"/>
            <a:ext cx="1503993" cy="1961510"/>
          </a:xfrm>
          <a:prstGeom prst="rect">
            <a:avLst/>
          </a:prstGeom>
        </p:spPr>
      </p:pic>
      <p:sp>
        <p:nvSpPr>
          <p:cNvPr id="21" name="Textfeld 20"/>
          <p:cNvSpPr txBox="1"/>
          <p:nvPr/>
        </p:nvSpPr>
        <p:spPr>
          <a:xfrm rot="16200000">
            <a:off x="5501347" y="3291492"/>
            <a:ext cx="1897469" cy="215444"/>
          </a:xfrm>
          <a:prstGeom prst="rect">
            <a:avLst/>
          </a:prstGeom>
          <a:noFill/>
        </p:spPr>
        <p:txBody>
          <a:bodyPr wrap="square" rtlCol="0">
            <a:spAutoFit/>
          </a:bodyPr>
          <a:lstStyle/>
          <a:p>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pictures:Tom</a:t>
            </a:r>
            <a:r>
              <a:rPr lang="de-DE" sz="800" dirty="0" smtClean="0">
                <a:solidFill>
                  <a:schemeClr val="bg1"/>
                </a:solidFill>
                <a:latin typeface="Arial" panose="020B0604020202020204" pitchFamily="34" charset="0"/>
                <a:cs typeface="Arial" panose="020B0604020202020204" pitchFamily="34" charset="0"/>
              </a:rPr>
              <a:t>, Public Domain</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7631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idx="1"/>
          </p:nvPr>
        </p:nvSpPr>
        <p:spPr>
          <a:xfrm>
            <a:off x="467544" y="1126260"/>
            <a:ext cx="6624736" cy="648072"/>
          </a:xfrm>
        </p:spPr>
        <p:txBody>
          <a:bodyPr>
            <a:normAutofit/>
          </a:bodyPr>
          <a:lstStyle/>
          <a:p>
            <a:pPr marL="0" indent="0">
              <a:buNone/>
            </a:pPr>
            <a:r>
              <a:rPr lang="de-DE" sz="2000" b="1" dirty="0" smtClean="0"/>
              <a:t>7. </a:t>
            </a:r>
            <a:r>
              <a:rPr lang="de-DE" sz="2000" b="1" dirty="0"/>
              <a:t>Zwischenfrüchte und </a:t>
            </a:r>
            <a:r>
              <a:rPr lang="de-DE" sz="2000" b="1" dirty="0" smtClean="0"/>
              <a:t>Bodenbedeckung </a:t>
            </a:r>
            <a:endParaRPr lang="es-ES"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16</a:t>
            </a:fld>
            <a:endParaRPr lang="de-DE" dirty="0"/>
          </a:p>
        </p:txBody>
      </p:sp>
      <p:sp>
        <p:nvSpPr>
          <p:cNvPr id="29" name="Rectángulo redondeado 28"/>
          <p:cNvSpPr/>
          <p:nvPr/>
        </p:nvSpPr>
        <p:spPr>
          <a:xfrm>
            <a:off x="4732577" y="4389612"/>
            <a:ext cx="4255417" cy="1933239"/>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panose="020B0604020202020204" pitchFamily="34" charset="0"/>
              <a:cs typeface="Arial" panose="020B0604020202020204" pitchFamily="34" charset="0"/>
            </a:endParaRPr>
          </a:p>
        </p:txBody>
      </p:sp>
      <p:sp>
        <p:nvSpPr>
          <p:cNvPr id="30" name="Rectángulo redondeado 29"/>
          <p:cNvSpPr/>
          <p:nvPr/>
        </p:nvSpPr>
        <p:spPr>
          <a:xfrm>
            <a:off x="446856" y="4404361"/>
            <a:ext cx="3909120" cy="1918489"/>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latin typeface="Arial" panose="020B0604020202020204" pitchFamily="34" charset="0"/>
                <a:cs typeface="Arial" panose="020B0604020202020204" pitchFamily="34" charset="0"/>
              </a:rPr>
              <a:t> </a:t>
            </a:r>
            <a:endParaRPr lang="es-ES" dirty="0">
              <a:latin typeface="Arial" panose="020B0604020202020204" pitchFamily="34" charset="0"/>
              <a:cs typeface="Arial" panose="020B0604020202020204" pitchFamily="34" charset="0"/>
            </a:endParaRPr>
          </a:p>
        </p:txBody>
      </p:sp>
      <p:sp>
        <p:nvSpPr>
          <p:cNvPr id="31" name="Rectángulo 30"/>
          <p:cNvSpPr/>
          <p:nvPr/>
        </p:nvSpPr>
        <p:spPr>
          <a:xfrm>
            <a:off x="1419961" y="4432583"/>
            <a:ext cx="2069797" cy="338554"/>
          </a:xfrm>
          <a:prstGeom prst="rect">
            <a:avLst/>
          </a:prstGeom>
        </p:spPr>
        <p:txBody>
          <a:bodyPr wrap="none">
            <a:spAutoFit/>
          </a:bodyPr>
          <a:lstStyle/>
          <a:p>
            <a:pPr algn="ctr"/>
            <a:r>
              <a:rPr lang="es-ES" sz="1600" b="1" u="sng" dirty="0" err="1">
                <a:solidFill>
                  <a:schemeClr val="tx1">
                    <a:lumMod val="50000"/>
                  </a:schemeClr>
                </a:solidFill>
                <a:latin typeface="Arial" panose="020B0604020202020204" pitchFamily="34" charset="0"/>
                <a:cs typeface="Arial" panose="020B0604020202020204" pitchFamily="34" charset="0"/>
              </a:rPr>
              <a:t>Situation</a:t>
            </a:r>
            <a:r>
              <a:rPr lang="es-ES" sz="1600" b="1" u="sng" dirty="0">
                <a:solidFill>
                  <a:schemeClr val="tx1">
                    <a:lumMod val="50000"/>
                  </a:schemeClr>
                </a:solidFill>
                <a:latin typeface="Arial" panose="020B0604020202020204" pitchFamily="34" charset="0"/>
                <a:cs typeface="Arial" panose="020B0604020202020204" pitchFamily="34" charset="0"/>
              </a:rPr>
              <a:t> in Europa</a:t>
            </a:r>
          </a:p>
        </p:txBody>
      </p:sp>
      <p:sp>
        <p:nvSpPr>
          <p:cNvPr id="32" name="Rectángulo 31"/>
          <p:cNvSpPr/>
          <p:nvPr/>
        </p:nvSpPr>
        <p:spPr>
          <a:xfrm>
            <a:off x="5029952" y="4404361"/>
            <a:ext cx="3639438" cy="338554"/>
          </a:xfrm>
          <a:prstGeom prst="rect">
            <a:avLst/>
          </a:prstGeom>
        </p:spPr>
        <p:txBody>
          <a:bodyPr wrap="none">
            <a:spAutoFit/>
          </a:bodyPr>
          <a:lstStyle/>
          <a:p>
            <a:r>
              <a:rPr lang="en-US" sz="1600" b="1" u="sng" dirty="0" err="1">
                <a:solidFill>
                  <a:schemeClr val="tx1">
                    <a:lumMod val="50000"/>
                  </a:schemeClr>
                </a:solidFill>
                <a:latin typeface="Arial" panose="020B0604020202020204" pitchFamily="34" charset="0"/>
                <a:cs typeface="Arial" panose="020B0604020202020204" pitchFamily="34" charset="0"/>
              </a:rPr>
              <a:t>Schwierigkeiten</a:t>
            </a:r>
            <a:r>
              <a:rPr lang="en-US" sz="1600" b="1" u="sng" dirty="0">
                <a:solidFill>
                  <a:schemeClr val="tx1">
                    <a:lumMod val="50000"/>
                  </a:schemeClr>
                </a:solidFill>
                <a:latin typeface="Arial" panose="020B0604020202020204" pitchFamily="34" charset="0"/>
                <a:cs typeface="Arial" panose="020B0604020202020204" pitchFamily="34" charset="0"/>
              </a:rPr>
              <a:t> </a:t>
            </a:r>
            <a:r>
              <a:rPr lang="en-US" sz="1600" b="1" u="sng" dirty="0" err="1">
                <a:solidFill>
                  <a:schemeClr val="tx1">
                    <a:lumMod val="50000"/>
                  </a:schemeClr>
                </a:solidFill>
                <a:latin typeface="Arial" panose="020B0604020202020204" pitchFamily="34" charset="0"/>
                <a:cs typeface="Arial" panose="020B0604020202020204" pitchFamily="34" charset="0"/>
              </a:rPr>
              <a:t>bei</a:t>
            </a:r>
            <a:r>
              <a:rPr lang="en-US" sz="1600" b="1" u="sng" dirty="0">
                <a:solidFill>
                  <a:schemeClr val="tx1">
                    <a:lumMod val="50000"/>
                  </a:schemeClr>
                </a:solidFill>
                <a:latin typeface="Arial" panose="020B0604020202020204" pitchFamily="34" charset="0"/>
                <a:cs typeface="Arial" panose="020B0604020202020204" pitchFamily="34" charset="0"/>
              </a:rPr>
              <a:t> der </a:t>
            </a:r>
            <a:r>
              <a:rPr lang="en-US" sz="1600" b="1" u="sng" dirty="0" err="1">
                <a:solidFill>
                  <a:schemeClr val="tx1">
                    <a:lumMod val="50000"/>
                  </a:schemeClr>
                </a:solidFill>
                <a:latin typeface="Arial" panose="020B0604020202020204" pitchFamily="34" charset="0"/>
                <a:cs typeface="Arial" panose="020B0604020202020204" pitchFamily="34" charset="0"/>
              </a:rPr>
              <a:t>Umsetzung</a:t>
            </a:r>
            <a:endParaRPr lang="es-ES" sz="1600" b="1" u="sng" dirty="0">
              <a:solidFill>
                <a:schemeClr val="tx1">
                  <a:lumMod val="50000"/>
                </a:schemeClr>
              </a:solidFill>
              <a:latin typeface="Arial" panose="020B0604020202020204" pitchFamily="34" charset="0"/>
              <a:cs typeface="Arial" panose="020B0604020202020204" pitchFamily="34" charset="0"/>
            </a:endParaRPr>
          </a:p>
        </p:txBody>
      </p:sp>
      <p:sp>
        <p:nvSpPr>
          <p:cNvPr id="33" name="Rectángulo 32"/>
          <p:cNvSpPr/>
          <p:nvPr/>
        </p:nvSpPr>
        <p:spPr>
          <a:xfrm>
            <a:off x="4653457" y="4722413"/>
            <a:ext cx="4475180" cy="1600438"/>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Passende</a:t>
            </a:r>
            <a:r>
              <a:rPr lang="en-US" sz="1400" dirty="0" smtClean="0">
                <a:latin typeface="Arial" panose="020B0604020202020204" pitchFamily="34" charset="0"/>
                <a:cs typeface="Arial" panose="020B0604020202020204" pitchFamily="34" charset="0"/>
              </a:rPr>
              <a:t> Wahl der </a:t>
            </a:r>
            <a:r>
              <a:rPr lang="en-US" sz="1400" dirty="0" err="1" smtClean="0">
                <a:latin typeface="Arial" panose="020B0604020202020204" pitchFamily="34" charset="0"/>
                <a:cs typeface="Arial" panose="020B0604020202020204" pitchFamily="34" charset="0"/>
              </a:rPr>
              <a:t>Zwischenfrucht</a:t>
            </a:r>
            <a:r>
              <a:rPr lang="en-US" sz="1400" dirty="0" smtClean="0">
                <a:latin typeface="Arial" panose="020B0604020202020204" pitchFamily="34" charset="0"/>
                <a:cs typeface="Arial" panose="020B0604020202020204" pitchFamily="34" charset="0"/>
              </a:rPr>
              <a:t>. </a:t>
            </a:r>
          </a:p>
          <a:p>
            <a:pPr algn="ctr"/>
            <a:r>
              <a:rPr lang="en-US" sz="1400" dirty="0" err="1">
                <a:latin typeface="Arial" panose="020B0604020202020204" pitchFamily="34" charset="0"/>
                <a:cs typeface="Arial" panose="020B0604020202020204" pitchFamily="34" charset="0"/>
              </a:rPr>
              <a:t>Kosten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für</a:t>
            </a:r>
            <a:r>
              <a:rPr lang="en-US" sz="1400" dirty="0">
                <a:latin typeface="Arial" panose="020B0604020202020204" pitchFamily="34" charset="0"/>
                <a:cs typeface="Arial" panose="020B0604020202020204" pitchFamily="34" charset="0"/>
              </a:rPr>
              <a:t> die </a:t>
            </a:r>
            <a:r>
              <a:rPr lang="en-US" sz="1400" dirty="0" err="1">
                <a:latin typeface="Arial" panose="020B0604020202020204" pitchFamily="34" charset="0"/>
                <a:cs typeface="Arial" panose="020B0604020202020204" pitchFamily="34" charset="0"/>
              </a:rPr>
              <a:t>Saatbettbereitung</a:t>
            </a:r>
            <a:r>
              <a:rPr lang="en-US" sz="1400" dirty="0">
                <a:latin typeface="Arial" panose="020B0604020202020204" pitchFamily="34" charset="0"/>
                <a:cs typeface="Arial" panose="020B0604020202020204" pitchFamily="34" charset="0"/>
              </a:rPr>
              <a:t>, das </a:t>
            </a:r>
            <a:r>
              <a:rPr lang="en-US" sz="1400" dirty="0" err="1">
                <a:latin typeface="Arial" panose="020B0604020202020204" pitchFamily="34" charset="0"/>
                <a:cs typeface="Arial" panose="020B0604020202020204" pitchFamily="34" charset="0"/>
              </a:rPr>
              <a:t>Saatgut</a:t>
            </a:r>
            <a:r>
              <a:rPr lang="en-US" sz="1400" dirty="0">
                <a:latin typeface="Arial" panose="020B0604020202020204" pitchFamily="34" charset="0"/>
                <a:cs typeface="Arial" panose="020B0604020202020204" pitchFamily="34" charset="0"/>
              </a:rPr>
              <a:t>, die </a:t>
            </a:r>
            <a:r>
              <a:rPr lang="en-US" sz="1400" dirty="0" err="1">
                <a:latin typeface="Arial" panose="020B0604020202020204" pitchFamily="34" charset="0"/>
                <a:cs typeface="Arial" panose="020B0604020202020204" pitchFamily="34" charset="0"/>
              </a:rPr>
              <a:t>Saat</a:t>
            </a:r>
            <a:r>
              <a:rPr lang="en-US" sz="1400" dirty="0">
                <a:latin typeface="Arial" panose="020B0604020202020204" pitchFamily="34" charset="0"/>
                <a:cs typeface="Arial" panose="020B0604020202020204" pitchFamily="34" charset="0"/>
              </a:rPr>
              <a:t> und den </a:t>
            </a:r>
            <a:r>
              <a:rPr lang="en-US" sz="1400" dirty="0" err="1">
                <a:latin typeface="Arial" panose="020B0604020202020204" pitchFamily="34" charset="0"/>
                <a:cs typeface="Arial" panose="020B0604020202020204" pitchFamily="34" charset="0"/>
              </a:rPr>
              <a:t>Umbruch</a:t>
            </a:r>
            <a:r>
              <a:rPr lang="en-US" sz="1400" dirty="0">
                <a:latin typeface="Arial" panose="020B0604020202020204" pitchFamily="34" charset="0"/>
                <a:cs typeface="Arial" panose="020B0604020202020204" pitchFamily="34" charset="0"/>
              </a:rPr>
              <a:t> der </a:t>
            </a:r>
            <a:r>
              <a:rPr lang="en-US" sz="1400" dirty="0" err="1" smtClean="0">
                <a:latin typeface="Arial" panose="020B0604020202020204" pitchFamily="34" charset="0"/>
                <a:cs typeface="Arial" panose="020B0604020202020204" pitchFamily="34" charset="0"/>
              </a:rPr>
              <a:t>Zwischenkultur</a:t>
            </a:r>
            <a:r>
              <a:rPr lang="en-US" sz="1400" dirty="0" smtClean="0">
                <a:latin typeface="Arial" panose="020B0604020202020204" pitchFamily="34" charset="0"/>
                <a:cs typeface="Arial" panose="020B0604020202020204" pitchFamily="34" charset="0"/>
              </a:rPr>
              <a:t>.</a:t>
            </a:r>
          </a:p>
          <a:p>
            <a:pPr algn="ctr"/>
            <a:r>
              <a:rPr lang="de-DE" sz="1400" dirty="0" smtClean="0">
                <a:latin typeface="Arial" panose="020B0604020202020204" pitchFamily="34" charset="0"/>
                <a:cs typeface="Arial" panose="020B0604020202020204" pitchFamily="34" charset="0"/>
              </a:rPr>
              <a:t>Bodenfeuchte kann vor Aussaat der Hauptkulturen deutlich gemindert sein.</a:t>
            </a:r>
            <a:endParaRPr lang="en-US" sz="1400" dirty="0">
              <a:latin typeface="Arial" panose="020B0604020202020204" pitchFamily="34" charset="0"/>
              <a:cs typeface="Arial" panose="020B0604020202020204" pitchFamily="34" charset="0"/>
            </a:endParaRPr>
          </a:p>
          <a:p>
            <a:pPr algn="ctr"/>
            <a:r>
              <a:rPr lang="de-DE" sz="1400" dirty="0" smtClean="0">
                <a:latin typeface="Arial" panose="020B0604020202020204" pitchFamily="34" charset="0"/>
                <a:cs typeface="Arial" panose="020B0604020202020204" pitchFamily="34" charset="0"/>
              </a:rPr>
              <a:t>Nagetiere finden in der Zwischenfrucht geeignete Habitate </a:t>
            </a:r>
            <a:r>
              <a:rPr lang="de-DE" sz="1400" dirty="0" smtClean="0">
                <a:latin typeface="Arial" panose="020B0604020202020204" pitchFamily="34" charset="0"/>
                <a:cs typeface="Arial" panose="020B0604020202020204" pitchFamily="34" charset="0"/>
                <a:sym typeface="Wingdings"/>
              </a:rPr>
              <a:t></a:t>
            </a:r>
            <a:r>
              <a:rPr lang="de-DE" sz="1400" dirty="0" smtClean="0">
                <a:latin typeface="Arial" panose="020B0604020202020204" pitchFamily="34" charset="0"/>
                <a:cs typeface="Arial" panose="020B0604020202020204" pitchFamily="34" charset="0"/>
              </a:rPr>
              <a:t> Probleme in der Bewirtschaftung</a:t>
            </a:r>
            <a:endParaRPr lang="es-ES" sz="1400" dirty="0">
              <a:latin typeface="Arial" panose="020B0604020202020204" pitchFamily="34" charset="0"/>
              <a:cs typeface="Arial" panose="020B0604020202020204" pitchFamily="34" charset="0"/>
            </a:endParaRPr>
          </a:p>
        </p:txBody>
      </p:sp>
      <p:sp>
        <p:nvSpPr>
          <p:cNvPr id="35" name="Rectángulo 34"/>
          <p:cNvSpPr/>
          <p:nvPr/>
        </p:nvSpPr>
        <p:spPr>
          <a:xfrm>
            <a:off x="601215" y="4830136"/>
            <a:ext cx="3600400" cy="1384995"/>
          </a:xfrm>
          <a:prstGeom prst="rect">
            <a:avLst/>
          </a:prstGeom>
        </p:spPr>
        <p:txBody>
          <a:bodyPr wrap="square">
            <a:spAutoFit/>
          </a:bodyPr>
          <a:lstStyle/>
          <a:p>
            <a:pPr algn="ctr"/>
            <a:r>
              <a:rPr lang="en-US" sz="1400" dirty="0">
                <a:latin typeface="Arial" panose="020B0604020202020204" pitchFamily="34" charset="0"/>
                <a:cs typeface="Arial" panose="020B0604020202020204" pitchFamily="34" charset="0"/>
              </a:rPr>
              <a:t>In </a:t>
            </a:r>
            <a:r>
              <a:rPr lang="en-US" sz="1400" dirty="0" err="1">
                <a:latin typeface="Arial" panose="020B0604020202020204" pitchFamily="34" charset="0"/>
                <a:cs typeface="Arial" panose="020B0604020202020204" pitchFamily="34" charset="0"/>
              </a:rPr>
              <a:t>einigen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Ländern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ist</a:t>
            </a:r>
            <a:r>
              <a:rPr lang="en-US" sz="1400" dirty="0">
                <a:latin typeface="Arial" panose="020B0604020202020204" pitchFamily="34" charset="0"/>
                <a:cs typeface="Arial" panose="020B0604020202020204" pitchFamily="34" charset="0"/>
              </a:rPr>
              <a:t> der </a:t>
            </a:r>
            <a:r>
              <a:rPr lang="en-US" sz="1400" dirty="0" err="1">
                <a:latin typeface="Arial" panose="020B0604020202020204" pitchFamily="34" charset="0"/>
                <a:cs typeface="Arial" panose="020B0604020202020204" pitchFamily="34" charset="0"/>
              </a:rPr>
              <a:t>Anbau</a:t>
            </a:r>
            <a:r>
              <a:rPr lang="en-US" sz="1400" dirty="0">
                <a:latin typeface="Arial" panose="020B0604020202020204" pitchFamily="34" charset="0"/>
                <a:cs typeface="Arial" panose="020B0604020202020204" pitchFamily="34" charset="0"/>
              </a:rPr>
              <a:t> von </a:t>
            </a:r>
            <a:r>
              <a:rPr lang="en-US" sz="1400" dirty="0" err="1">
                <a:latin typeface="Arial" panose="020B0604020202020204" pitchFamily="34" charset="0"/>
                <a:cs typeface="Arial" panose="020B0604020202020204" pitchFamily="34" charset="0"/>
              </a:rPr>
              <a:t>Zwischenfrüchten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aufgrund</a:t>
            </a:r>
            <a:r>
              <a:rPr lang="en-US" sz="1400" dirty="0">
                <a:latin typeface="Arial" panose="020B0604020202020204" pitchFamily="34" charset="0"/>
                <a:cs typeface="Arial" panose="020B0604020202020204" pitchFamily="34" charset="0"/>
              </a:rPr>
              <a:t> der EU </a:t>
            </a:r>
            <a:r>
              <a:rPr lang="en-US" sz="1400" dirty="0" err="1">
                <a:latin typeface="Arial" panose="020B0604020202020204" pitchFamily="34" charset="0"/>
                <a:cs typeface="Arial" panose="020B0604020202020204" pitchFamily="34" charset="0"/>
              </a:rPr>
              <a:t>Nitratrichtlinie</a:t>
            </a:r>
            <a:r>
              <a:rPr lang="en-US" sz="1400" dirty="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verpflichtend</a:t>
            </a:r>
            <a:r>
              <a:rPr lang="en-US" sz="1400" dirty="0" smtClean="0">
                <a:latin typeface="Arial" panose="020B0604020202020204" pitchFamily="34" charset="0"/>
                <a:cs typeface="Arial" panose="020B0604020202020204" pitchFamily="34" charset="0"/>
              </a:rPr>
              <a:t>.</a:t>
            </a:r>
          </a:p>
          <a:p>
            <a:pPr algn="ctr"/>
            <a:r>
              <a:rPr lang="de-DE" sz="1400" dirty="0">
                <a:latin typeface="Arial" panose="020B0604020202020204" pitchFamily="34" charset="0"/>
                <a:cs typeface="Arial" panose="020B0604020202020204" pitchFamily="34" charset="0"/>
              </a:rPr>
              <a:t>Als Maßnahme jedoch findet keine flächendeckende Umsetzung statt, trotz beschriebener Vorteile. </a:t>
            </a:r>
            <a:endParaRPr lang="es-ES" sz="1400" dirty="0">
              <a:latin typeface="Arial" panose="020B0604020202020204" pitchFamily="34" charset="0"/>
              <a:cs typeface="Arial" panose="020B0604020202020204" pitchFamily="34" charset="0"/>
            </a:endParaRPr>
          </a:p>
        </p:txBody>
      </p:sp>
      <p:sp>
        <p:nvSpPr>
          <p:cNvPr id="11" name="Rectángulo 7"/>
          <p:cNvSpPr/>
          <p:nvPr/>
        </p:nvSpPr>
        <p:spPr>
          <a:xfrm>
            <a:off x="166879" y="1587970"/>
            <a:ext cx="8928992" cy="615553"/>
          </a:xfrm>
          <a:prstGeom prst="rect">
            <a:avLst/>
          </a:prstGeom>
        </p:spPr>
        <p:txBody>
          <a:bodyPr wrap="square">
            <a:spAutoFit/>
          </a:bodyPr>
          <a:lstStyle/>
          <a:p>
            <a:r>
              <a:rPr lang="en-US" sz="1700" dirty="0" err="1">
                <a:latin typeface="Arial" panose="020B0604020202020204" pitchFamily="34" charset="0"/>
                <a:cs typeface="Arial" panose="020B0604020202020204" pitchFamily="34" charset="0"/>
              </a:rPr>
              <a:t>Zwischenfrüchte</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sind</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Kulturen</a:t>
            </a:r>
            <a:r>
              <a:rPr lang="en-US" sz="1700" dirty="0">
                <a:latin typeface="Arial" panose="020B0604020202020204" pitchFamily="34" charset="0"/>
                <a:cs typeface="Arial" panose="020B0604020202020204" pitchFamily="34" charset="0"/>
              </a:rPr>
              <a:t>, die in der </a:t>
            </a:r>
            <a:r>
              <a:rPr lang="en-US" sz="1700" dirty="0" err="1">
                <a:latin typeface="Arial" panose="020B0604020202020204" pitchFamily="34" charset="0"/>
                <a:cs typeface="Arial" panose="020B0604020202020204" pitchFamily="34" charset="0"/>
              </a:rPr>
              <a:t>Zeit</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zwischen</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zwei</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Hauptkulturen</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oder</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zwischen</a:t>
            </a:r>
            <a:r>
              <a:rPr lang="en-US" sz="1700" dirty="0">
                <a:latin typeface="Arial" panose="020B0604020202020204" pitchFamily="34" charset="0"/>
                <a:cs typeface="Arial" panose="020B0604020202020204" pitchFamily="34" charset="0"/>
              </a:rPr>
              <a:t> den </a:t>
            </a:r>
            <a:r>
              <a:rPr lang="en-US" sz="1700" dirty="0" err="1">
                <a:latin typeface="Arial" panose="020B0604020202020204" pitchFamily="34" charset="0"/>
                <a:cs typeface="Arial" panose="020B0604020202020204" pitchFamily="34" charset="0"/>
              </a:rPr>
              <a:t>Reihen</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einer</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Hauptkultur</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im</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gleichen</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Zeitrahmen</a:t>
            </a:r>
            <a:r>
              <a:rPr lang="en-US" sz="1700" dirty="0">
                <a:latin typeface="Arial" panose="020B0604020202020204" pitchFamily="34" charset="0"/>
                <a:cs typeface="Arial" panose="020B0604020202020204" pitchFamily="34" charset="0"/>
              </a:rPr>
              <a:t> auf </a:t>
            </a:r>
            <a:r>
              <a:rPr lang="en-US" sz="1700" dirty="0" err="1">
                <a:latin typeface="Arial" panose="020B0604020202020204" pitchFamily="34" charset="0"/>
                <a:cs typeface="Arial" panose="020B0604020202020204" pitchFamily="34" charset="0"/>
              </a:rPr>
              <a:t>nackten</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Boden</a:t>
            </a:r>
            <a:r>
              <a:rPr lang="en-US" sz="1700" dirty="0">
                <a:latin typeface="Arial" panose="020B0604020202020204" pitchFamily="34" charset="0"/>
                <a:cs typeface="Arial" panose="020B0604020202020204" pitchFamily="34" charset="0"/>
              </a:rPr>
              <a:t> </a:t>
            </a:r>
            <a:r>
              <a:rPr lang="en-US" sz="1700" dirty="0" err="1" smtClean="0">
                <a:latin typeface="Arial" panose="020B0604020202020204" pitchFamily="34" charset="0"/>
                <a:cs typeface="Arial" panose="020B0604020202020204" pitchFamily="34" charset="0"/>
              </a:rPr>
              <a:t>wachsen</a:t>
            </a:r>
            <a:r>
              <a:rPr lang="en-US" sz="1700" dirty="0" smtClean="0">
                <a:latin typeface="Arial" panose="020B0604020202020204" pitchFamily="34" charset="0"/>
                <a:cs typeface="Arial" panose="020B0604020202020204" pitchFamily="34" charset="0"/>
              </a:rPr>
              <a:t>.</a:t>
            </a:r>
            <a:endParaRPr lang="es-ES" sz="1700" dirty="0">
              <a:latin typeface="Arial" panose="020B0604020202020204" pitchFamily="34" charset="0"/>
              <a:cs typeface="Arial" panose="020B0604020202020204" pitchFamily="34" charset="0"/>
            </a:endParaRPr>
          </a:p>
        </p:txBody>
      </p:sp>
      <p:sp>
        <p:nvSpPr>
          <p:cNvPr id="12" name="Rectángulo 19"/>
          <p:cNvSpPr/>
          <p:nvPr/>
        </p:nvSpPr>
        <p:spPr>
          <a:xfrm>
            <a:off x="415522" y="2564904"/>
            <a:ext cx="4012462" cy="2031325"/>
          </a:xfrm>
          <a:prstGeom prst="rect">
            <a:avLst/>
          </a:prstGeom>
        </p:spPr>
        <p:txBody>
          <a:bodyPr wrap="square">
            <a:spAutoFit/>
          </a:bodyPr>
          <a:lstStyle/>
          <a:p>
            <a:pPr marL="285750" indent="-285750">
              <a:buFontTx/>
              <a:buChar char="-"/>
            </a:pPr>
            <a:r>
              <a:rPr lang="en-US" sz="1400" dirty="0" err="1">
                <a:latin typeface="Arial" panose="020B0604020202020204" pitchFamily="34" charset="0"/>
                <a:cs typeface="Arial" panose="020B0604020202020204" pitchFamily="34" charset="0"/>
              </a:rPr>
              <a:t>Erosionsschutz</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vor</a:t>
            </a:r>
            <a:r>
              <a:rPr lang="en-US" sz="1400" dirty="0">
                <a:latin typeface="Arial" panose="020B0604020202020204" pitchFamily="34" charset="0"/>
                <a:cs typeface="Arial" panose="020B0604020202020204" pitchFamily="34" charset="0"/>
              </a:rPr>
              <a:t> Wind und </a:t>
            </a:r>
            <a:r>
              <a:rPr lang="en-US" sz="1400" dirty="0" err="1">
                <a:latin typeface="Arial" panose="020B0604020202020204" pitchFamily="34" charset="0"/>
                <a:cs typeface="Arial" panose="020B0604020202020204" pitchFamily="34" charset="0"/>
              </a:rPr>
              <a:t>Wasser</a:t>
            </a:r>
            <a:r>
              <a:rPr lang="en-US" sz="1400" dirty="0">
                <a:latin typeface="Arial" panose="020B0604020202020204" pitchFamily="34" charset="0"/>
                <a:cs typeface="Arial" panose="020B0604020202020204" pitchFamily="34" charset="0"/>
              </a:rPr>
              <a:t>) </a:t>
            </a:r>
            <a:endParaRPr lang="en-US" sz="1400" dirty="0" smtClean="0">
              <a:latin typeface="Arial" panose="020B0604020202020204" pitchFamily="34" charset="0"/>
              <a:cs typeface="Arial" panose="020B0604020202020204" pitchFamily="34" charset="0"/>
            </a:endParaRPr>
          </a:p>
          <a:p>
            <a:pPr marL="285750" indent="-285750">
              <a:buFontTx/>
              <a:buChar char="-"/>
            </a:pPr>
            <a:r>
              <a:rPr lang="es-ES" sz="1400" dirty="0" err="1" smtClean="0">
                <a:latin typeface="Arial" panose="020B0604020202020204" pitchFamily="34" charset="0"/>
                <a:cs typeface="Arial" panose="020B0604020202020204" pitchFamily="34" charset="0"/>
              </a:rPr>
              <a:t>Steigerung</a:t>
            </a:r>
            <a:r>
              <a:rPr lang="es-ES" sz="1400" dirty="0" smtClean="0">
                <a:latin typeface="Arial" panose="020B0604020202020204" pitchFamily="34" charset="0"/>
                <a:cs typeface="Arial" panose="020B0604020202020204" pitchFamily="34" charset="0"/>
              </a:rPr>
              <a:t> des </a:t>
            </a:r>
            <a:r>
              <a:rPr lang="es-ES" sz="1400" dirty="0" err="1" smtClean="0">
                <a:latin typeface="Arial" panose="020B0604020202020204" pitchFamily="34" charset="0"/>
                <a:cs typeface="Arial" panose="020B0604020202020204" pitchFamily="34" charset="0"/>
              </a:rPr>
              <a:t>organischen</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Bodenanteils</a:t>
            </a:r>
            <a:endParaRPr lang="es-ES" sz="1400" dirty="0" smtClean="0">
              <a:latin typeface="Arial" panose="020B0604020202020204" pitchFamily="34" charset="0"/>
              <a:cs typeface="Arial" panose="020B0604020202020204" pitchFamily="34" charset="0"/>
            </a:endParaRPr>
          </a:p>
          <a:p>
            <a:pPr marL="285750" indent="-285750">
              <a:buFontTx/>
              <a:buChar char="-"/>
            </a:pPr>
            <a:r>
              <a:rPr lang="es-ES" sz="1400" dirty="0" err="1">
                <a:latin typeface="Arial" panose="020B0604020202020204" pitchFamily="34" charset="0"/>
                <a:cs typeface="Arial" panose="020B0604020202020204" pitchFamily="34" charset="0"/>
              </a:rPr>
              <a:t>Fixierung</a:t>
            </a:r>
            <a:r>
              <a:rPr lang="es-ES" sz="1400" dirty="0">
                <a:latin typeface="Arial" panose="020B0604020202020204" pitchFamily="34" charset="0"/>
                <a:cs typeface="Arial" panose="020B0604020202020204" pitchFamily="34" charset="0"/>
              </a:rPr>
              <a:t> </a:t>
            </a:r>
            <a:r>
              <a:rPr lang="es-ES" sz="1400" dirty="0" err="1">
                <a:latin typeface="Arial" panose="020B0604020202020204" pitchFamily="34" charset="0"/>
                <a:cs typeface="Arial" panose="020B0604020202020204" pitchFamily="34" charset="0"/>
              </a:rPr>
              <a:t>und</a:t>
            </a:r>
            <a:r>
              <a:rPr lang="es-ES" sz="1400" dirty="0">
                <a:latin typeface="Arial" panose="020B0604020202020204" pitchFamily="34" charset="0"/>
                <a:cs typeface="Arial" panose="020B0604020202020204" pitchFamily="34" charset="0"/>
              </a:rPr>
              <a:t> </a:t>
            </a:r>
            <a:r>
              <a:rPr lang="es-ES" sz="1400" dirty="0" err="1">
                <a:latin typeface="Arial" panose="020B0604020202020204" pitchFamily="34" charset="0"/>
                <a:cs typeface="Arial" panose="020B0604020202020204" pitchFamily="34" charset="0"/>
              </a:rPr>
              <a:t>Speicherung</a:t>
            </a:r>
            <a:r>
              <a:rPr lang="es-ES" sz="1400" dirty="0">
                <a:latin typeface="Arial" panose="020B0604020202020204" pitchFamily="34" charset="0"/>
                <a:cs typeface="Arial" panose="020B0604020202020204" pitchFamily="34" charset="0"/>
              </a:rPr>
              <a:t> von </a:t>
            </a:r>
            <a:r>
              <a:rPr lang="es-ES" sz="1400" dirty="0" err="1" smtClean="0">
                <a:latin typeface="Arial" panose="020B0604020202020204" pitchFamily="34" charset="0"/>
                <a:cs typeface="Arial" panose="020B0604020202020204" pitchFamily="34" charset="0"/>
              </a:rPr>
              <a:t>Nährstoffen</a:t>
            </a:r>
            <a:endParaRPr lang="es-ES" sz="1400" dirty="0" smtClean="0">
              <a:latin typeface="Arial" panose="020B0604020202020204" pitchFamily="34" charset="0"/>
              <a:cs typeface="Arial" panose="020B0604020202020204" pitchFamily="34" charset="0"/>
            </a:endParaRPr>
          </a:p>
          <a:p>
            <a:pPr marL="285750" indent="-285750">
              <a:buFontTx/>
              <a:buChar char="-"/>
            </a:pPr>
            <a:r>
              <a:rPr lang="es-ES" sz="1400" dirty="0" err="1">
                <a:latin typeface="Arial" panose="020B0604020202020204" pitchFamily="34" charset="0"/>
                <a:cs typeface="Arial" panose="020B0604020202020204" pitchFamily="34" charset="0"/>
              </a:rPr>
              <a:t>Biologische</a:t>
            </a:r>
            <a:r>
              <a:rPr lang="es-ES" sz="1400" dirty="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Stickstofffixierung</a:t>
            </a:r>
            <a:endParaRPr lang="es-ES" sz="1400" dirty="0" smtClean="0">
              <a:latin typeface="Arial" panose="020B0604020202020204" pitchFamily="34" charset="0"/>
              <a:cs typeface="Arial" panose="020B0604020202020204" pitchFamily="34" charset="0"/>
            </a:endParaRPr>
          </a:p>
          <a:p>
            <a:pPr marL="285750" indent="-285750">
              <a:buFontTx/>
              <a:buChar char="-"/>
            </a:pPr>
            <a:r>
              <a:rPr lang="es-ES" sz="1400" dirty="0" err="1">
                <a:latin typeface="Arial" panose="020B0604020202020204" pitchFamily="34" charset="0"/>
                <a:cs typeface="Arial" panose="020B0604020202020204" pitchFamily="34" charset="0"/>
              </a:rPr>
              <a:t>Erhöhung</a:t>
            </a:r>
            <a:r>
              <a:rPr lang="es-ES" sz="1400" dirty="0">
                <a:latin typeface="Arial" panose="020B0604020202020204" pitchFamily="34" charset="0"/>
                <a:cs typeface="Arial" panose="020B0604020202020204" pitchFamily="34" charset="0"/>
              </a:rPr>
              <a:t> der Biodiversität </a:t>
            </a:r>
            <a:endParaRPr lang="es-ES" sz="1400" dirty="0" smtClean="0">
              <a:latin typeface="Arial" panose="020B0604020202020204" pitchFamily="34" charset="0"/>
              <a:cs typeface="Arial" panose="020B0604020202020204" pitchFamily="34" charset="0"/>
            </a:endParaRPr>
          </a:p>
          <a:p>
            <a:pPr marL="285750" indent="-285750">
              <a:buFontTx/>
              <a:buChar char="-"/>
            </a:pPr>
            <a:r>
              <a:rPr lang="es-ES" sz="1400" dirty="0" err="1">
                <a:latin typeface="Arial" panose="020B0604020202020204" pitchFamily="34" charset="0"/>
                <a:cs typeface="Arial" panose="020B0604020202020204" pitchFamily="34" charset="0"/>
              </a:rPr>
              <a:t>Unkraut</a:t>
            </a:r>
            <a:r>
              <a:rPr lang="es-ES" sz="1400" dirty="0">
                <a:latin typeface="Arial" panose="020B0604020202020204" pitchFamily="34" charset="0"/>
                <a:cs typeface="Arial" panose="020B0604020202020204" pitchFamily="34" charset="0"/>
              </a:rPr>
              <a:t>- </a:t>
            </a:r>
            <a:r>
              <a:rPr lang="es-ES" sz="1400" dirty="0" err="1">
                <a:latin typeface="Arial" panose="020B0604020202020204" pitchFamily="34" charset="0"/>
                <a:cs typeface="Arial" panose="020B0604020202020204" pitchFamily="34" charset="0"/>
              </a:rPr>
              <a:t>und</a:t>
            </a:r>
            <a:r>
              <a:rPr lang="es-ES" sz="1400" dirty="0">
                <a:latin typeface="Arial" panose="020B0604020202020204" pitchFamily="34" charset="0"/>
                <a:cs typeface="Arial" panose="020B0604020202020204" pitchFamily="34" charset="0"/>
              </a:rPr>
              <a:t> </a:t>
            </a:r>
            <a:r>
              <a:rPr lang="es-ES" sz="1400" dirty="0" err="1">
                <a:latin typeface="Arial" panose="020B0604020202020204" pitchFamily="34" charset="0"/>
                <a:cs typeface="Arial" panose="020B0604020202020204" pitchFamily="34" charset="0"/>
              </a:rPr>
              <a:t>Schädlingsbekämpfung</a:t>
            </a:r>
            <a:r>
              <a:rPr lang="es-ES" sz="1400" dirty="0">
                <a:latin typeface="Arial" panose="020B0604020202020204" pitchFamily="34" charset="0"/>
                <a:cs typeface="Arial" panose="020B0604020202020204" pitchFamily="34" charset="0"/>
              </a:rPr>
              <a:t> </a:t>
            </a:r>
            <a:r>
              <a:rPr lang="es-ES" sz="1400" dirty="0" smtClean="0">
                <a:latin typeface="Arial" panose="020B0604020202020204" pitchFamily="34" charset="0"/>
                <a:cs typeface="Arial" panose="020B0604020202020204" pitchFamily="34" charset="0"/>
              </a:rPr>
              <a:t> </a:t>
            </a:r>
          </a:p>
          <a:p>
            <a:pPr marL="285750" indent="-285750">
              <a:buFontTx/>
              <a:buChar char="-"/>
            </a:pPr>
            <a:r>
              <a:rPr lang="es-ES" sz="1400" dirty="0" err="1">
                <a:latin typeface="Arial" panose="020B0604020202020204" pitchFamily="34" charset="0"/>
                <a:cs typeface="Arial" panose="020B0604020202020204" pitchFamily="34" charset="0"/>
              </a:rPr>
              <a:t>Reduzierung</a:t>
            </a:r>
            <a:r>
              <a:rPr lang="es-ES" sz="1400" dirty="0">
                <a:latin typeface="Arial" panose="020B0604020202020204" pitchFamily="34" charset="0"/>
                <a:cs typeface="Arial" panose="020B0604020202020204" pitchFamily="34" charset="0"/>
              </a:rPr>
              <a:t> der </a:t>
            </a:r>
            <a:r>
              <a:rPr lang="es-ES" sz="1400" dirty="0" err="1">
                <a:latin typeface="Arial" panose="020B0604020202020204" pitchFamily="34" charset="0"/>
                <a:cs typeface="Arial" panose="020B0604020202020204" pitchFamily="34" charset="0"/>
              </a:rPr>
              <a:t>Bodenverdichtung</a:t>
            </a:r>
            <a:r>
              <a:rPr lang="es-ES" sz="1400" dirty="0">
                <a:latin typeface="Arial" panose="020B0604020202020204" pitchFamily="34" charset="0"/>
                <a:cs typeface="Arial" panose="020B0604020202020204" pitchFamily="34" charset="0"/>
              </a:rPr>
              <a:t> </a:t>
            </a:r>
            <a:endParaRPr lang="es-ES" sz="1400" dirty="0" smtClean="0">
              <a:latin typeface="Arial" panose="020B0604020202020204" pitchFamily="34" charset="0"/>
              <a:cs typeface="Arial" panose="020B0604020202020204" pitchFamily="34" charset="0"/>
            </a:endParaRPr>
          </a:p>
          <a:p>
            <a:pPr marL="285750" indent="-285750">
              <a:buFontTx/>
              <a:buChar char="-"/>
            </a:pPr>
            <a:endParaRPr lang="es-ES" sz="1400" dirty="0" smtClean="0">
              <a:latin typeface="Arial" panose="020B0604020202020204" pitchFamily="34" charset="0"/>
              <a:cs typeface="Arial" panose="020B0604020202020204" pitchFamily="34" charset="0"/>
            </a:endParaRPr>
          </a:p>
          <a:p>
            <a:pPr marL="285750" indent="-285750">
              <a:buFontTx/>
              <a:buChar char="-"/>
            </a:pPr>
            <a:endParaRPr lang="es-ES" sz="1400" dirty="0">
              <a:latin typeface="Arial" panose="020B0604020202020204" pitchFamily="34" charset="0"/>
              <a:cs typeface="Arial" panose="020B0604020202020204" pitchFamily="34" charset="0"/>
            </a:endParaRPr>
          </a:p>
        </p:txBody>
      </p:sp>
      <p:sp>
        <p:nvSpPr>
          <p:cNvPr id="13" name="Rectángulo 20"/>
          <p:cNvSpPr/>
          <p:nvPr/>
        </p:nvSpPr>
        <p:spPr>
          <a:xfrm>
            <a:off x="446856" y="2234301"/>
            <a:ext cx="1321837" cy="369332"/>
          </a:xfrm>
          <a:prstGeom prst="rect">
            <a:avLst/>
          </a:prstGeom>
        </p:spPr>
        <p:txBody>
          <a:bodyPr wrap="none">
            <a:spAutoFit/>
          </a:bodyPr>
          <a:lstStyle/>
          <a:p>
            <a:r>
              <a:rPr lang="es-ES" dirty="0">
                <a:latin typeface="Arial" panose="020B0604020202020204" pitchFamily="34" charset="0"/>
                <a:cs typeface="Arial" panose="020B0604020202020204" pitchFamily="34" charset="0"/>
              </a:rPr>
              <a:t>VORTEILE</a:t>
            </a:r>
          </a:p>
        </p:txBody>
      </p:sp>
      <p:sp>
        <p:nvSpPr>
          <p:cNvPr id="2" name="1 Rectángulo"/>
          <p:cNvSpPr/>
          <p:nvPr/>
        </p:nvSpPr>
        <p:spPr>
          <a:xfrm>
            <a:off x="446856" y="2234301"/>
            <a:ext cx="3909120" cy="20204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16" name="Rectángulo 25"/>
          <p:cNvSpPr/>
          <p:nvPr/>
        </p:nvSpPr>
        <p:spPr>
          <a:xfrm>
            <a:off x="6683738" y="2198076"/>
            <a:ext cx="2460262" cy="2092881"/>
          </a:xfrm>
          <a:prstGeom prst="rect">
            <a:avLst/>
          </a:prstGeom>
        </p:spPr>
        <p:txBody>
          <a:bodyPr wrap="square">
            <a:spAutoFit/>
          </a:bodyPr>
          <a:lstStyle/>
          <a:p>
            <a:r>
              <a:rPr lang="en-US" sz="1300" b="1" dirty="0" err="1" smtClean="0">
                <a:solidFill>
                  <a:schemeClr val="accent2">
                    <a:lumMod val="50000"/>
                  </a:schemeClr>
                </a:solidFill>
                <a:latin typeface="Arial" panose="020B0604020202020204" pitchFamily="34" charset="0"/>
                <a:cs typeface="Arial" panose="020B0604020202020204" pitchFamily="34" charset="0"/>
              </a:rPr>
              <a:t>Zwischenfrüchte</a:t>
            </a:r>
            <a:r>
              <a:rPr lang="en-US" sz="1300" b="1" dirty="0" smtClean="0">
                <a:solidFill>
                  <a:schemeClr val="accent2">
                    <a:lumMod val="50000"/>
                  </a:schemeClr>
                </a:solidFill>
                <a:latin typeface="Arial" panose="020B0604020202020204" pitchFamily="34" charset="0"/>
                <a:cs typeface="Arial" panose="020B0604020202020204" pitchFamily="34" charset="0"/>
              </a:rPr>
              <a:t> und </a:t>
            </a:r>
            <a:r>
              <a:rPr lang="en-US" sz="1300" b="1" dirty="0" err="1" smtClean="0">
                <a:solidFill>
                  <a:schemeClr val="accent2">
                    <a:lumMod val="50000"/>
                  </a:schemeClr>
                </a:solidFill>
                <a:latin typeface="Arial" panose="020B0604020202020204" pitchFamily="34" charset="0"/>
                <a:cs typeface="Arial" panose="020B0604020202020204" pitchFamily="34" charset="0"/>
              </a:rPr>
              <a:t>eine</a:t>
            </a:r>
            <a:r>
              <a:rPr lang="en-US" sz="1300" b="1" dirty="0" smtClean="0">
                <a:solidFill>
                  <a:schemeClr val="accent2">
                    <a:lumMod val="50000"/>
                  </a:schemeClr>
                </a:solidFill>
                <a:latin typeface="Arial" panose="020B0604020202020204" pitchFamily="34" charset="0"/>
                <a:cs typeface="Arial" panose="020B0604020202020204" pitchFamily="34" charset="0"/>
              </a:rPr>
              <a:t> vegetative </a:t>
            </a:r>
            <a:r>
              <a:rPr lang="en-US" sz="1300" b="1" dirty="0" err="1" smtClean="0">
                <a:solidFill>
                  <a:schemeClr val="accent2">
                    <a:lumMod val="50000"/>
                  </a:schemeClr>
                </a:solidFill>
                <a:latin typeface="Arial" panose="020B0604020202020204" pitchFamily="34" charset="0"/>
                <a:cs typeface="Arial" panose="020B0604020202020204" pitchFamily="34" charset="0"/>
              </a:rPr>
              <a:t>Bodenbedeckung</a:t>
            </a:r>
            <a:endParaRPr lang="en-US" sz="1300" b="1" dirty="0" smtClean="0">
              <a:solidFill>
                <a:schemeClr val="accent2">
                  <a:lumMod val="50000"/>
                </a:schemeClr>
              </a:solidFill>
              <a:latin typeface="Arial" panose="020B0604020202020204" pitchFamily="34" charset="0"/>
              <a:cs typeface="Arial" panose="020B0604020202020204" pitchFamily="34" charset="0"/>
            </a:endParaRPr>
          </a:p>
          <a:p>
            <a:r>
              <a:rPr lang="en-US" sz="1300" dirty="0" err="1" smtClean="0">
                <a:solidFill>
                  <a:schemeClr val="accent2">
                    <a:lumMod val="50000"/>
                  </a:schemeClr>
                </a:solidFill>
                <a:latin typeface="Arial" panose="020B0604020202020204" pitchFamily="34" charset="0"/>
                <a:cs typeface="Arial" panose="020B0604020202020204" pitchFamily="34" charset="0"/>
              </a:rPr>
              <a:t>reduzieren</a:t>
            </a:r>
            <a:r>
              <a:rPr lang="en-US" sz="1300" dirty="0" smtClean="0">
                <a:solidFill>
                  <a:schemeClr val="accent2">
                    <a:lumMod val="50000"/>
                  </a:schemeClr>
                </a:solidFill>
                <a:latin typeface="Arial" panose="020B0604020202020204" pitchFamily="34" charset="0"/>
                <a:cs typeface="Arial" panose="020B0604020202020204" pitchFamily="34" charset="0"/>
              </a:rPr>
              <a:t> die </a:t>
            </a:r>
            <a:r>
              <a:rPr lang="en-US" sz="1300" dirty="0" err="1" smtClean="0">
                <a:solidFill>
                  <a:schemeClr val="accent2">
                    <a:lumMod val="50000"/>
                  </a:schemeClr>
                </a:solidFill>
                <a:latin typeface="Arial" panose="020B0604020202020204" pitchFamily="34" charset="0"/>
                <a:cs typeface="Arial" panose="020B0604020202020204" pitchFamily="34" charset="0"/>
              </a:rPr>
              <a:t>Menge</a:t>
            </a:r>
            <a:r>
              <a:rPr lang="en-US" sz="1300" dirty="0" smtClean="0">
                <a:solidFill>
                  <a:schemeClr val="accent2">
                    <a:lumMod val="50000"/>
                  </a:schemeClr>
                </a:solidFill>
                <a:latin typeface="Arial" panose="020B0604020202020204" pitchFamily="34" charset="0"/>
                <a:cs typeface="Arial" panose="020B0604020202020204" pitchFamily="34" charset="0"/>
              </a:rPr>
              <a:t> an </a:t>
            </a:r>
            <a:r>
              <a:rPr lang="en-US" sz="1300" dirty="0" err="1" smtClean="0">
                <a:solidFill>
                  <a:schemeClr val="accent2">
                    <a:lumMod val="50000"/>
                  </a:schemeClr>
                </a:solidFill>
                <a:latin typeface="Arial" panose="020B0604020202020204" pitchFamily="34" charset="0"/>
                <a:cs typeface="Arial" panose="020B0604020202020204" pitchFamily="34" charset="0"/>
              </a:rPr>
              <a:t>Düngemitteln</a:t>
            </a:r>
            <a:r>
              <a:rPr lang="en-US" sz="1300" dirty="0" smtClean="0">
                <a:solidFill>
                  <a:schemeClr val="accent2">
                    <a:lumMod val="50000"/>
                  </a:schemeClr>
                </a:solidFill>
                <a:latin typeface="Arial" panose="020B0604020202020204" pitchFamily="34" charset="0"/>
                <a:cs typeface="Arial" panose="020B0604020202020204" pitchFamily="34" charset="0"/>
              </a:rPr>
              <a:t>, PSM und </a:t>
            </a:r>
            <a:r>
              <a:rPr lang="en-US" sz="1300" dirty="0" err="1" smtClean="0">
                <a:solidFill>
                  <a:schemeClr val="accent2">
                    <a:lumMod val="50000"/>
                  </a:schemeClr>
                </a:solidFill>
                <a:latin typeface="Arial" panose="020B0604020202020204" pitchFamily="34" charset="0"/>
                <a:cs typeface="Arial" panose="020B0604020202020204" pitchFamily="34" charset="0"/>
              </a:rPr>
              <a:t>Oberflächenabfluss</a:t>
            </a:r>
            <a:r>
              <a:rPr lang="en-US" sz="1300" dirty="0" smtClean="0">
                <a:solidFill>
                  <a:schemeClr val="accent2">
                    <a:lumMod val="50000"/>
                  </a:schemeClr>
                </a:solidFill>
                <a:latin typeface="Arial" panose="020B0604020202020204" pitchFamily="34" charset="0"/>
                <a:cs typeface="Arial" panose="020B0604020202020204" pitchFamily="34" charset="0"/>
              </a:rPr>
              <a:t>. Die </a:t>
            </a:r>
            <a:r>
              <a:rPr lang="en-US" sz="1300" dirty="0" err="1" smtClean="0">
                <a:solidFill>
                  <a:schemeClr val="accent2">
                    <a:lumMod val="50000"/>
                  </a:schemeClr>
                </a:solidFill>
                <a:latin typeface="Arial" panose="020B0604020202020204" pitchFamily="34" charset="0"/>
                <a:cs typeface="Arial" panose="020B0604020202020204" pitchFamily="34" charset="0"/>
              </a:rPr>
              <a:t>Wirksamkeit</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hängt</a:t>
            </a:r>
            <a:r>
              <a:rPr lang="en-US" sz="1300" dirty="0" smtClean="0">
                <a:solidFill>
                  <a:schemeClr val="accent2">
                    <a:lumMod val="50000"/>
                  </a:schemeClr>
                </a:solidFill>
                <a:latin typeface="Arial" panose="020B0604020202020204" pitchFamily="34" charset="0"/>
                <a:cs typeface="Arial" panose="020B0604020202020204" pitchFamily="34" charset="0"/>
              </a:rPr>
              <a:t> von der </a:t>
            </a:r>
            <a:r>
              <a:rPr lang="en-US" sz="1300" dirty="0" err="1" smtClean="0">
                <a:solidFill>
                  <a:schemeClr val="accent2">
                    <a:lumMod val="50000"/>
                  </a:schemeClr>
                </a:solidFill>
                <a:latin typeface="Arial" panose="020B0604020202020204" pitchFamily="34" charset="0"/>
                <a:cs typeface="Arial" panose="020B0604020202020204" pitchFamily="34" charset="0"/>
              </a:rPr>
              <a:t>zeitlichen</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Planung</a:t>
            </a:r>
            <a:r>
              <a:rPr lang="en-US" sz="1300" dirty="0" smtClean="0">
                <a:solidFill>
                  <a:schemeClr val="accent2">
                    <a:lumMod val="50000"/>
                  </a:schemeClr>
                </a:solidFill>
                <a:latin typeface="Arial" panose="020B0604020202020204" pitchFamily="34" charset="0"/>
                <a:cs typeface="Arial" panose="020B0604020202020204" pitchFamily="34" charset="0"/>
              </a:rPr>
              <a:t> der </a:t>
            </a:r>
            <a:r>
              <a:rPr lang="en-US" sz="1300" dirty="0" err="1" smtClean="0">
                <a:solidFill>
                  <a:schemeClr val="accent2">
                    <a:lumMod val="50000"/>
                  </a:schemeClr>
                </a:solidFill>
                <a:latin typeface="Arial" panose="020B0604020202020204" pitchFamily="34" charset="0"/>
                <a:cs typeface="Arial" panose="020B0604020202020204" pitchFamily="34" charset="0"/>
              </a:rPr>
              <a:t>Zwischenfrucht</a:t>
            </a:r>
            <a:r>
              <a:rPr lang="en-US" sz="1300" dirty="0" smtClean="0">
                <a:solidFill>
                  <a:schemeClr val="accent2">
                    <a:lumMod val="50000"/>
                  </a:schemeClr>
                </a:solidFill>
                <a:latin typeface="Arial" panose="020B0604020202020204" pitchFamily="34" charset="0"/>
                <a:cs typeface="Arial" panose="020B0604020202020204" pitchFamily="34" charset="0"/>
              </a:rPr>
              <a:t> und </a:t>
            </a:r>
            <a:r>
              <a:rPr lang="en-US" sz="1300" dirty="0" err="1" smtClean="0">
                <a:solidFill>
                  <a:schemeClr val="accent2">
                    <a:lumMod val="50000"/>
                  </a:schemeClr>
                </a:solidFill>
                <a:latin typeface="Arial" panose="020B0604020202020204" pitchFamily="34" charset="0"/>
                <a:cs typeface="Arial" panose="020B0604020202020204" pitchFamily="34" charset="0"/>
              </a:rPr>
              <a:t>deren</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Wachstumsrate</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Wurzeltiefe</a:t>
            </a:r>
            <a:r>
              <a:rPr lang="en-US" sz="1300" dirty="0" smtClean="0">
                <a:solidFill>
                  <a:schemeClr val="accent2">
                    <a:lumMod val="50000"/>
                  </a:schemeClr>
                </a:solidFill>
                <a:latin typeface="Arial" panose="020B0604020202020204" pitchFamily="34" charset="0"/>
                <a:cs typeface="Arial" panose="020B0604020202020204" pitchFamily="34" charset="0"/>
              </a:rPr>
              <a:t> und –</a:t>
            </a:r>
            <a:r>
              <a:rPr lang="en-US" sz="1300" dirty="0" err="1" smtClean="0">
                <a:solidFill>
                  <a:schemeClr val="accent2">
                    <a:lumMod val="50000"/>
                  </a:schemeClr>
                </a:solidFill>
                <a:latin typeface="Arial" panose="020B0604020202020204" pitchFamily="34" charset="0"/>
                <a:cs typeface="Arial" panose="020B0604020202020204" pitchFamily="34" charset="0"/>
              </a:rPr>
              <a:t>dichte</a:t>
            </a:r>
            <a:r>
              <a:rPr lang="en-US" sz="1300" dirty="0" smtClean="0">
                <a:solidFill>
                  <a:schemeClr val="accent2">
                    <a:lumMod val="50000"/>
                  </a:schemeClr>
                </a:solidFill>
                <a:latin typeface="Arial" panose="020B0604020202020204" pitchFamily="34" charset="0"/>
                <a:cs typeface="Arial" panose="020B0604020202020204" pitchFamily="34" charset="0"/>
              </a:rPr>
              <a:t> ab.</a:t>
            </a:r>
            <a:endParaRPr lang="es-ES" sz="1300" dirty="0">
              <a:solidFill>
                <a:schemeClr val="accent2">
                  <a:lumMod val="50000"/>
                </a:schemeClr>
              </a:solidFill>
              <a:latin typeface="Arial" panose="020B0604020202020204" pitchFamily="34" charset="0"/>
              <a:cs typeface="Arial" panose="020B0604020202020204" pitchFamily="34" charset="0"/>
            </a:endParaRPr>
          </a:p>
        </p:txBody>
      </p:sp>
      <p:pic>
        <p:nvPicPr>
          <p:cNvPr id="2051"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732578" y="2278921"/>
            <a:ext cx="1855646" cy="19758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7" name="Titel 3"/>
          <p:cNvSpPr txBox="1">
            <a:spLocks/>
          </p:cNvSpPr>
          <p:nvPr/>
        </p:nvSpPr>
        <p:spPr>
          <a:xfrm>
            <a:off x="446856" y="111770"/>
            <a:ext cx="6501408" cy="724942"/>
          </a:xfrm>
          <a:prstGeom prst="rect">
            <a:avLst/>
          </a:prstGeom>
          <a:solidFill>
            <a:srgbClr val="FFFFFF"/>
          </a:solidFill>
        </p:spPr>
        <p:txBody>
          <a:bodyPr vert="horz" lIns="91440" tIns="45720" rIns="91440" bIns="45720" rtlCol="0" anchor="ctr">
            <a:normAutofit fontScale="90000" lnSpcReduction="1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Elemente der Sehr Guten Fachlichen Praxis (Beispiele)  </a:t>
            </a:r>
            <a:endParaRPr lang="de-DE" sz="2600" dirty="0"/>
          </a:p>
        </p:txBody>
      </p:sp>
      <p:sp>
        <p:nvSpPr>
          <p:cNvPr id="18" name="Textfeld 17"/>
          <p:cNvSpPr txBox="1"/>
          <p:nvPr/>
        </p:nvSpPr>
        <p:spPr>
          <a:xfrm rot="16200000">
            <a:off x="5539447" y="3189892"/>
            <a:ext cx="1897469" cy="215444"/>
          </a:xfrm>
          <a:prstGeom prst="rect">
            <a:avLst/>
          </a:prstGeom>
          <a:noFill/>
        </p:spPr>
        <p:txBody>
          <a:bodyPr wrap="square" rtlCol="0">
            <a:spAutoFit/>
          </a:bodyPr>
          <a:lstStyle/>
          <a:p>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Fundacion</a:t>
            </a:r>
            <a:r>
              <a:rPr lang="de-DE" sz="800" dirty="0" smtClean="0">
                <a:solidFill>
                  <a:schemeClr val="bg1"/>
                </a:solidFill>
                <a:latin typeface="Arial" panose="020B0604020202020204" pitchFamily="34" charset="0"/>
                <a:cs typeface="Arial" panose="020B0604020202020204" pitchFamily="34" charset="0"/>
              </a:rPr>
              <a:t> Global Nature</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854159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Bild 25"/>
          <p:cNvPicPr/>
          <p:nvPr/>
        </p:nvPicPr>
        <p:blipFill>
          <a:blip r:embed="rId3" cstate="screen">
            <a:extLst>
              <a:ext uri="{28A0092B-C50C-407E-A947-70E740481C1C}">
                <a14:useLocalDpi xmlns:a14="http://schemas.microsoft.com/office/drawing/2010/main"/>
              </a:ext>
            </a:extLst>
          </a:blip>
          <a:stretch>
            <a:fillRect/>
          </a:stretch>
        </p:blipFill>
        <p:spPr>
          <a:xfrm>
            <a:off x="4572000" y="2492896"/>
            <a:ext cx="2016224" cy="2016224"/>
          </a:xfrm>
          <a:prstGeom prst="rect">
            <a:avLst/>
          </a:prstGeom>
        </p:spPr>
      </p:pic>
      <p:sp>
        <p:nvSpPr>
          <p:cNvPr id="4" name="Titel 3"/>
          <p:cNvSpPr>
            <a:spLocks noGrp="1"/>
          </p:cNvSpPr>
          <p:nvPr>
            <p:ph type="title"/>
          </p:nvPr>
        </p:nvSpPr>
        <p:spPr/>
        <p:txBody>
          <a:bodyPr>
            <a:normAutofit/>
          </a:bodyPr>
          <a:lstStyle/>
          <a:p>
            <a:r>
              <a:rPr lang="de-DE" sz="2600" dirty="0"/>
              <a:t>Elemente der Sehr Guten Praxis </a:t>
            </a:r>
          </a:p>
        </p:txBody>
      </p:sp>
      <p:sp>
        <p:nvSpPr>
          <p:cNvPr id="5" name="Inhaltsplatzhalter 4"/>
          <p:cNvSpPr>
            <a:spLocks noGrp="1"/>
          </p:cNvSpPr>
          <p:nvPr>
            <p:ph idx="1"/>
          </p:nvPr>
        </p:nvSpPr>
        <p:spPr>
          <a:xfrm>
            <a:off x="245880" y="1268760"/>
            <a:ext cx="6624736" cy="648072"/>
          </a:xfrm>
        </p:spPr>
        <p:txBody>
          <a:bodyPr>
            <a:normAutofit/>
          </a:bodyPr>
          <a:lstStyle/>
          <a:p>
            <a:pPr marL="0" indent="0">
              <a:buNone/>
            </a:pPr>
            <a:r>
              <a:rPr lang="de-DE" sz="2000" b="1" dirty="0" smtClean="0"/>
              <a:t>8. </a:t>
            </a:r>
            <a:r>
              <a:rPr lang="es-ES" sz="2000" b="1" dirty="0" smtClean="0"/>
              <a:t>Teiche und Wasserrückhaltebecken</a:t>
            </a:r>
            <a:endParaRPr lang="es-ES" sz="2000" b="1" dirty="0"/>
          </a:p>
        </p:txBody>
      </p:sp>
      <p:sp>
        <p:nvSpPr>
          <p:cNvPr id="11" name="Rectángulo 7"/>
          <p:cNvSpPr/>
          <p:nvPr/>
        </p:nvSpPr>
        <p:spPr>
          <a:xfrm>
            <a:off x="155004" y="1671095"/>
            <a:ext cx="8928992" cy="830997"/>
          </a:xfrm>
          <a:prstGeom prst="rect">
            <a:avLst/>
          </a:prstGeom>
        </p:spPr>
        <p:txBody>
          <a:bodyPr wrap="square">
            <a:spAutoFit/>
          </a:bodyPr>
          <a:lstStyle/>
          <a:p>
            <a:r>
              <a:rPr lang="en-US" sz="1600" dirty="0" err="1" smtClean="0">
                <a:latin typeface="Arial" panose="020B0604020202020204" pitchFamily="34" charset="0"/>
                <a:cs typeface="Arial" panose="020B0604020202020204" pitchFamily="34" charset="0"/>
              </a:rPr>
              <a:t>Wasserrückhaltebecken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können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als</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Teiche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oder</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kleine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Dämme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angelegt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werden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Sie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können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mit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Teichfolie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gebaut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werden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oder</a:t>
            </a:r>
            <a:r>
              <a:rPr lang="en-US" sz="1600" dirty="0" smtClean="0">
                <a:latin typeface="Arial" panose="020B0604020202020204" pitchFamily="34" charset="0"/>
                <a:cs typeface="Arial" panose="020B0604020202020204" pitchFamily="34" charset="0"/>
              </a:rPr>
              <a:t> der Boden </a:t>
            </a:r>
            <a:r>
              <a:rPr lang="en-US" sz="1600" dirty="0" err="1" smtClean="0">
                <a:latin typeface="Arial" panose="020B0604020202020204" pitchFamily="34" charset="0"/>
                <a:cs typeface="Arial" panose="020B0604020202020204" pitchFamily="34" charset="0"/>
              </a:rPr>
              <a:t>direkt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ausgehoben</a:t>
            </a:r>
            <a:r>
              <a:rPr lang="en-US" sz="1600" dirty="0" smtClean="0">
                <a:latin typeface="Arial" panose="020B0604020202020204" pitchFamily="34" charset="0"/>
                <a:cs typeface="Arial" panose="020B0604020202020204" pitchFamily="34" charset="0"/>
              </a:rPr>
              <a:t> und </a:t>
            </a:r>
            <a:r>
              <a:rPr lang="en-US" sz="1600" dirty="0" err="1" smtClean="0">
                <a:latin typeface="Arial" panose="020B0604020202020204" pitchFamily="34" charset="0"/>
                <a:cs typeface="Arial" panose="020B0604020202020204" pitchFamily="34" charset="0"/>
              </a:rPr>
              <a:t>verdichtet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werden</a:t>
            </a:r>
            <a:r>
              <a:rPr lang="en-US" sz="1600" dirty="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t>
            </a:r>
            <a:r>
              <a:rPr lang="en-US" sz="1600" dirty="0" err="1" smtClean="0">
                <a:latin typeface="Arial" panose="020B0604020202020204" pitchFamily="34" charset="0"/>
                <a:cs typeface="Arial" panose="020B0604020202020204" pitchFamily="34" charset="0"/>
              </a:rPr>
              <a:t>bei</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ausreichendem</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Tongehalt</a:t>
            </a:r>
            <a:r>
              <a:rPr lang="en-US" sz="1600" dirty="0" smtClean="0">
                <a:latin typeface="Arial" panose="020B0604020202020204" pitchFamily="34" charset="0"/>
                <a:cs typeface="Arial" panose="020B0604020202020204" pitchFamily="34" charset="0"/>
              </a:rPr>
              <a:t>). </a:t>
            </a:r>
          </a:p>
        </p:txBody>
      </p:sp>
      <p:sp>
        <p:nvSpPr>
          <p:cNvPr id="12" name="Rectángulo 19"/>
          <p:cNvSpPr/>
          <p:nvPr/>
        </p:nvSpPr>
        <p:spPr>
          <a:xfrm>
            <a:off x="298668" y="2824496"/>
            <a:ext cx="4129315" cy="1815882"/>
          </a:xfrm>
          <a:prstGeom prst="rect">
            <a:avLst/>
          </a:prstGeom>
        </p:spPr>
        <p:txBody>
          <a:bodyPr wrap="square">
            <a:spAutoFit/>
          </a:bodyPr>
          <a:lstStyle/>
          <a:p>
            <a:pPr marL="285750" indent="-285750">
              <a:buFontTx/>
              <a:buChar char="-"/>
            </a:pPr>
            <a:r>
              <a:rPr lang="en-US" sz="1400" dirty="0" err="1" smtClean="0">
                <a:latin typeface="Arial" panose="020B0604020202020204" pitchFamily="34" charset="0"/>
                <a:cs typeface="Arial" panose="020B0604020202020204" pitchFamily="34" charset="0"/>
              </a:rPr>
              <a:t>Ergänzung</a:t>
            </a:r>
            <a:r>
              <a:rPr lang="en-US" sz="1400" dirty="0" smtClean="0">
                <a:latin typeface="Arial" panose="020B0604020202020204" pitchFamily="34" charset="0"/>
                <a:cs typeface="Arial" panose="020B0604020202020204" pitchFamily="34" charset="0"/>
              </a:rPr>
              <a:t> der </a:t>
            </a:r>
            <a:r>
              <a:rPr lang="en-US" sz="1400" dirty="0" err="1" smtClean="0">
                <a:latin typeface="Arial" panose="020B0604020202020204" pitchFamily="34" charset="0"/>
                <a:cs typeface="Arial" panose="020B0604020202020204" pitchFamily="34" charset="0"/>
              </a:rPr>
              <a:t>Bewässerung</a:t>
            </a:r>
            <a:r>
              <a:rPr lang="en-US" sz="1400" dirty="0" smtClean="0">
                <a:latin typeface="Arial" panose="020B0604020202020204" pitchFamily="34" charset="0"/>
                <a:cs typeface="Arial" panose="020B0604020202020204" pitchFamily="34" charset="0"/>
              </a:rPr>
              <a:t> in </a:t>
            </a:r>
            <a:r>
              <a:rPr lang="en-US" sz="1400" dirty="0" err="1" smtClean="0">
                <a:latin typeface="Arial" panose="020B0604020202020204" pitchFamily="34" charset="0"/>
                <a:cs typeface="Arial" panose="020B0604020202020204" pitchFamily="34" charset="0"/>
              </a:rPr>
              <a:t>Gebieten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mit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begrenztem</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Zugang</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zu</a:t>
            </a:r>
            <a:r>
              <a:rPr lang="en-US" sz="1400" dirty="0" smtClean="0">
                <a:latin typeface="Arial" panose="020B0604020202020204" pitchFamily="34" charset="0"/>
                <a:cs typeface="Arial" panose="020B0604020202020204" pitchFamily="34" charset="0"/>
              </a:rPr>
              <a:t> Wasser</a:t>
            </a:r>
          </a:p>
          <a:p>
            <a:pPr marL="285750" indent="-285750">
              <a:buFontTx/>
              <a:buChar char="-"/>
            </a:pPr>
            <a:r>
              <a:rPr lang="en-US" sz="1400" dirty="0" err="1" smtClean="0">
                <a:latin typeface="Arial" panose="020B0604020202020204" pitchFamily="34" charset="0"/>
                <a:cs typeface="Arial" panose="020B0604020202020204" pitchFamily="34" charset="0"/>
              </a:rPr>
              <a:t>Möglichkeit</a:t>
            </a:r>
            <a:r>
              <a:rPr lang="en-US" sz="1400" dirty="0" smtClean="0">
                <a:latin typeface="Arial" panose="020B0604020202020204" pitchFamily="34" charset="0"/>
                <a:cs typeface="Arial" panose="020B0604020202020204" pitchFamily="34" charset="0"/>
              </a:rPr>
              <a:t> die </a:t>
            </a:r>
            <a:r>
              <a:rPr lang="en-US" sz="1400" dirty="0" err="1" smtClean="0">
                <a:latin typeface="Arial" panose="020B0604020202020204" pitchFamily="34" charset="0"/>
                <a:cs typeface="Arial" panose="020B0604020202020204" pitchFamily="34" charset="0"/>
              </a:rPr>
              <a:t>Schwerkraft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zu</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nutzen</a:t>
            </a:r>
            <a:r>
              <a:rPr lang="en-US" sz="1400" dirty="0" smtClean="0">
                <a:latin typeface="Arial" panose="020B0604020202020204" pitchFamily="34" charset="0"/>
                <a:cs typeface="Arial" panose="020B0604020202020204" pitchFamily="34" charset="0"/>
              </a:rPr>
              <a:t> und </a:t>
            </a:r>
            <a:r>
              <a:rPr lang="en-US" sz="1400" dirty="0" err="1" smtClean="0">
                <a:latin typeface="Arial" panose="020B0604020202020204" pitchFamily="34" charset="0"/>
                <a:cs typeface="Arial" panose="020B0604020202020204" pitchFamily="34" charset="0"/>
              </a:rPr>
              <a:t>Energie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bei</a:t>
            </a:r>
            <a:r>
              <a:rPr lang="en-US" sz="1400" dirty="0" smtClean="0">
                <a:latin typeface="Arial" panose="020B0604020202020204" pitchFamily="34" charset="0"/>
                <a:cs typeface="Arial" panose="020B0604020202020204" pitchFamily="34" charset="0"/>
              </a:rPr>
              <a:t> der </a:t>
            </a:r>
            <a:r>
              <a:rPr lang="en-US" sz="1400" dirty="0" err="1" smtClean="0">
                <a:latin typeface="Arial" panose="020B0604020202020204" pitchFamily="34" charset="0"/>
                <a:cs typeface="Arial" panose="020B0604020202020204" pitchFamily="34" charset="0"/>
              </a:rPr>
              <a:t>Bewässerung</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zu</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reduzieren</a:t>
            </a:r>
            <a:r>
              <a:rPr lang="en-US" sz="1400" dirty="0" smtClean="0">
                <a:latin typeface="Arial" panose="020B0604020202020204" pitchFamily="34" charset="0"/>
                <a:cs typeface="Arial" panose="020B0604020202020204" pitchFamily="34" charset="0"/>
              </a:rPr>
              <a:t>. </a:t>
            </a:r>
          </a:p>
          <a:p>
            <a:pPr marL="285750" indent="-285750">
              <a:buFontTx/>
              <a:buChar char="-"/>
            </a:pPr>
            <a:r>
              <a:rPr lang="de-DE" sz="1400" dirty="0">
                <a:latin typeface="Arial" panose="020B0604020202020204" pitchFamily="34" charset="0"/>
                <a:cs typeface="Arial" panose="020B0604020202020204" pitchFamily="34" charset="0"/>
              </a:rPr>
              <a:t>Erhöhen Sie die Biodiversität, indem Sie Insekten und nützliche Lebewesen wie Schlangen, Amphibien und Vögel anziehen (sehr nützlich für die Schädlingsbekämpfung).</a:t>
            </a:r>
            <a:endParaRPr lang="es-ES" sz="1400" dirty="0" smtClean="0">
              <a:latin typeface="Arial" panose="020B0604020202020204" pitchFamily="34" charset="0"/>
              <a:cs typeface="Arial" panose="020B0604020202020204" pitchFamily="34" charset="0"/>
            </a:endParaRPr>
          </a:p>
        </p:txBody>
      </p:sp>
      <p:sp>
        <p:nvSpPr>
          <p:cNvPr id="13" name="Rectángulo 20"/>
          <p:cNvSpPr/>
          <p:nvPr/>
        </p:nvSpPr>
        <p:spPr>
          <a:xfrm>
            <a:off x="316231" y="2563734"/>
            <a:ext cx="1385957" cy="369332"/>
          </a:xfrm>
          <a:prstGeom prst="rect">
            <a:avLst/>
          </a:prstGeom>
        </p:spPr>
        <p:txBody>
          <a:bodyPr wrap="none">
            <a:spAutoFit/>
          </a:bodyPr>
          <a:lstStyle/>
          <a:p>
            <a:r>
              <a:rPr lang="es-ES" dirty="0" smtClean="0">
                <a:latin typeface="Arial" panose="020B0604020202020204" pitchFamily="34" charset="0"/>
                <a:cs typeface="Arial" panose="020B0604020202020204" pitchFamily="34" charset="0"/>
              </a:rPr>
              <a:t>VORTEILE </a:t>
            </a:r>
            <a:endParaRPr lang="es-ES" dirty="0">
              <a:latin typeface="Arial" panose="020B0604020202020204" pitchFamily="34" charset="0"/>
              <a:cs typeface="Arial" panose="020B0604020202020204" pitchFamily="34" charset="0"/>
            </a:endParaRPr>
          </a:p>
        </p:txBody>
      </p:sp>
      <p:sp>
        <p:nvSpPr>
          <p:cNvPr id="14" name="Rectángulo 25"/>
          <p:cNvSpPr/>
          <p:nvPr/>
        </p:nvSpPr>
        <p:spPr>
          <a:xfrm>
            <a:off x="6553113" y="2562966"/>
            <a:ext cx="2352758" cy="1892826"/>
          </a:xfrm>
          <a:prstGeom prst="rect">
            <a:avLst/>
          </a:prstGeom>
        </p:spPr>
        <p:txBody>
          <a:bodyPr wrap="square">
            <a:spAutoFit/>
          </a:bodyPr>
          <a:lstStyle/>
          <a:p>
            <a:r>
              <a:rPr lang="en-US" sz="1300" b="1" dirty="0" err="1" smtClean="0">
                <a:solidFill>
                  <a:schemeClr val="accent2">
                    <a:lumMod val="50000"/>
                  </a:schemeClr>
                </a:solidFill>
                <a:latin typeface="Arial" panose="020B0604020202020204" pitchFamily="34" charset="0"/>
                <a:cs typeface="Arial" panose="020B0604020202020204" pitchFamily="34" charset="0"/>
              </a:rPr>
              <a:t>Teiche</a:t>
            </a:r>
            <a:r>
              <a:rPr lang="en-US" sz="1300" b="1" dirty="0" smtClean="0">
                <a:solidFill>
                  <a:schemeClr val="accent2">
                    <a:lumMod val="50000"/>
                  </a:schemeClr>
                </a:solidFill>
                <a:latin typeface="Arial" panose="020B0604020202020204" pitchFamily="34" charset="0"/>
                <a:cs typeface="Arial" panose="020B0604020202020204" pitchFamily="34" charset="0"/>
              </a:rPr>
              <a:t> und </a:t>
            </a:r>
            <a:r>
              <a:rPr lang="en-US" sz="1300" b="1" dirty="0" err="1" smtClean="0">
                <a:solidFill>
                  <a:schemeClr val="accent2">
                    <a:lumMod val="50000"/>
                  </a:schemeClr>
                </a:solidFill>
                <a:latin typeface="Arial" panose="020B0604020202020204" pitchFamily="34" charset="0"/>
                <a:cs typeface="Arial" panose="020B0604020202020204" pitchFamily="34" charset="0"/>
              </a:rPr>
              <a:t>Dämme</a:t>
            </a:r>
            <a:r>
              <a:rPr lang="en-US" sz="1300" b="1" dirty="0" smtClean="0">
                <a:solidFill>
                  <a:schemeClr val="accent2">
                    <a:lumMod val="50000"/>
                  </a:schemeClr>
                </a:solidFill>
                <a:latin typeface="Arial" panose="020B0604020202020204" pitchFamily="34" charset="0"/>
                <a:cs typeface="Arial" panose="020B0604020202020204" pitchFamily="34" charset="0"/>
              </a:rPr>
              <a:t> </a:t>
            </a:r>
            <a:r>
              <a:rPr lang="en-US" sz="1300" b="1" dirty="0" err="1" smtClean="0">
                <a:solidFill>
                  <a:schemeClr val="accent2">
                    <a:lumMod val="50000"/>
                  </a:schemeClr>
                </a:solidFill>
                <a:latin typeface="Arial" panose="020B0604020202020204" pitchFamily="34" charset="0"/>
                <a:cs typeface="Arial" panose="020B0604020202020204" pitchFamily="34" charset="0"/>
              </a:rPr>
              <a:t>können</a:t>
            </a:r>
            <a:r>
              <a:rPr lang="en-US" sz="1300" b="1" dirty="0" smtClean="0">
                <a:solidFill>
                  <a:schemeClr val="accent2">
                    <a:lumMod val="50000"/>
                  </a:schemeClr>
                </a:solidFill>
                <a:latin typeface="Arial" panose="020B0604020202020204" pitchFamily="34" charset="0"/>
                <a:cs typeface="Arial" panose="020B0604020202020204" pitchFamily="34" charset="0"/>
              </a:rPr>
              <a:t> von Hand </a:t>
            </a:r>
            <a:r>
              <a:rPr lang="en-US" sz="1300" dirty="0" err="1" smtClean="0">
                <a:solidFill>
                  <a:schemeClr val="accent2">
                    <a:lumMod val="50000"/>
                  </a:schemeClr>
                </a:solidFill>
                <a:latin typeface="Arial" panose="020B0604020202020204" pitchFamily="34" charset="0"/>
                <a:cs typeface="Arial" panose="020B0604020202020204" pitchFamily="34" charset="0"/>
              </a:rPr>
              <a:t>oder</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mit</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einem</a:t>
            </a:r>
            <a:r>
              <a:rPr lang="en-US" sz="1300" dirty="0" smtClean="0">
                <a:solidFill>
                  <a:schemeClr val="accent2">
                    <a:lumMod val="50000"/>
                  </a:schemeClr>
                </a:solidFill>
                <a:latin typeface="Arial" panose="020B0604020202020204" pitchFamily="34" charset="0"/>
                <a:cs typeface="Arial" panose="020B0604020202020204" pitchFamily="34" charset="0"/>
              </a:rPr>
              <a:t> Bagger </a:t>
            </a:r>
            <a:r>
              <a:rPr lang="en-US" sz="1300" dirty="0" err="1" smtClean="0">
                <a:solidFill>
                  <a:schemeClr val="accent2">
                    <a:lumMod val="50000"/>
                  </a:schemeClr>
                </a:solidFill>
                <a:latin typeface="Arial" panose="020B0604020202020204" pitchFamily="34" charset="0"/>
                <a:cs typeface="Arial" panose="020B0604020202020204" pitchFamily="34" charset="0"/>
              </a:rPr>
              <a:t>gebaut</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werden</a:t>
            </a:r>
            <a:r>
              <a:rPr lang="en-US" sz="1300" dirty="0" smtClean="0">
                <a:solidFill>
                  <a:schemeClr val="accent2">
                    <a:lumMod val="50000"/>
                  </a:schemeClr>
                </a:solidFill>
                <a:latin typeface="Arial" panose="020B0604020202020204" pitchFamily="34" charset="0"/>
                <a:cs typeface="Arial" panose="020B0604020202020204" pitchFamily="34" charset="0"/>
              </a:rPr>
              <a:t> (die </a:t>
            </a:r>
            <a:r>
              <a:rPr lang="en-US" sz="1300" dirty="0" err="1" smtClean="0">
                <a:solidFill>
                  <a:schemeClr val="accent2">
                    <a:lumMod val="50000"/>
                  </a:schemeClr>
                </a:solidFill>
                <a:latin typeface="Arial" panose="020B0604020202020204" pitchFamily="34" charset="0"/>
                <a:cs typeface="Arial" panose="020B0604020202020204" pitchFamily="34" charset="0"/>
              </a:rPr>
              <a:t>Verdichtung</a:t>
            </a:r>
            <a:r>
              <a:rPr lang="en-US" sz="1300" dirty="0" smtClean="0">
                <a:solidFill>
                  <a:schemeClr val="accent2">
                    <a:lumMod val="50000"/>
                  </a:schemeClr>
                </a:solidFill>
                <a:latin typeface="Arial" panose="020B0604020202020204" pitchFamily="34" charset="0"/>
                <a:cs typeface="Arial" panose="020B0604020202020204" pitchFamily="34" charset="0"/>
              </a:rPr>
              <a:t> von </a:t>
            </a:r>
            <a:r>
              <a:rPr lang="en-US" sz="1300" dirty="0" err="1" smtClean="0">
                <a:solidFill>
                  <a:schemeClr val="accent2">
                    <a:lumMod val="50000"/>
                  </a:schemeClr>
                </a:solidFill>
                <a:latin typeface="Arial" panose="020B0604020202020204" pitchFamily="34" charset="0"/>
                <a:cs typeface="Arial" panose="020B0604020202020204" pitchFamily="34" charset="0"/>
              </a:rPr>
              <a:t>Wänden</a:t>
            </a:r>
            <a:r>
              <a:rPr lang="en-US" sz="1300" dirty="0" smtClean="0">
                <a:solidFill>
                  <a:schemeClr val="accent2">
                    <a:lumMod val="50000"/>
                  </a:schemeClr>
                </a:solidFill>
                <a:latin typeface="Arial" panose="020B0604020202020204" pitchFamily="34" charset="0"/>
                <a:cs typeface="Arial" panose="020B0604020202020204" pitchFamily="34" charset="0"/>
              </a:rPr>
              <a:t> und </a:t>
            </a:r>
            <a:r>
              <a:rPr lang="en-US" sz="1300" dirty="0" err="1" smtClean="0">
                <a:solidFill>
                  <a:schemeClr val="accent2">
                    <a:lumMod val="50000"/>
                  </a:schemeClr>
                </a:solidFill>
                <a:latin typeface="Arial" panose="020B0604020202020204" pitchFamily="34" charset="0"/>
                <a:cs typeface="Arial" panose="020B0604020202020204" pitchFamily="34" charset="0"/>
              </a:rPr>
              <a:t>Becken</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ist</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sehr</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wichtig</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indem</a:t>
            </a:r>
            <a:r>
              <a:rPr lang="en-US" sz="1300" dirty="0" smtClean="0">
                <a:solidFill>
                  <a:schemeClr val="accent2">
                    <a:lumMod val="50000"/>
                  </a:schemeClr>
                </a:solidFill>
                <a:latin typeface="Arial" panose="020B0604020202020204" pitchFamily="34" charset="0"/>
                <a:cs typeface="Arial" panose="020B0604020202020204" pitchFamily="34" charset="0"/>
              </a:rPr>
              <a:t> das </a:t>
            </a:r>
            <a:r>
              <a:rPr lang="en-US" sz="1300" dirty="0" err="1" smtClean="0">
                <a:solidFill>
                  <a:schemeClr val="accent2">
                    <a:lumMod val="50000"/>
                  </a:schemeClr>
                </a:solidFill>
                <a:latin typeface="Arial" panose="020B0604020202020204" pitchFamily="34" charset="0"/>
                <a:cs typeface="Arial" panose="020B0604020202020204" pitchFamily="34" charset="0"/>
              </a:rPr>
              <a:t>Drainagewasser</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dorthin</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umgeleitet</a:t>
            </a:r>
            <a:r>
              <a:rPr lang="en-US" sz="1300" dirty="0" smtClean="0">
                <a:solidFill>
                  <a:schemeClr val="accent2">
                    <a:lumMod val="50000"/>
                  </a:schemeClr>
                </a:solidFill>
                <a:latin typeface="Arial" panose="020B0604020202020204" pitchFamily="34" charset="0"/>
                <a:cs typeface="Arial" panose="020B0604020202020204" pitchFamily="34" charset="0"/>
              </a:rPr>
              <a:t> und </a:t>
            </a:r>
            <a:r>
              <a:rPr lang="en-US" sz="1300" dirty="0" err="1" smtClean="0">
                <a:solidFill>
                  <a:schemeClr val="accent2">
                    <a:lumMod val="50000"/>
                  </a:schemeClr>
                </a:solidFill>
                <a:latin typeface="Arial" panose="020B0604020202020204" pitchFamily="34" charset="0"/>
                <a:cs typeface="Arial" panose="020B0604020202020204" pitchFamily="34" charset="0"/>
              </a:rPr>
              <a:t>nicht</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mittels</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Abflusskanälen</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aus</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dem</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Betrieb</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geleitet</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wird</a:t>
            </a:r>
            <a:r>
              <a:rPr lang="en-US" sz="1300" dirty="0" smtClean="0">
                <a:solidFill>
                  <a:schemeClr val="accent2">
                    <a:lumMod val="50000"/>
                  </a:schemeClr>
                </a:solidFill>
                <a:latin typeface="Arial" panose="020B0604020202020204" pitchFamily="34" charset="0"/>
                <a:cs typeface="Arial" panose="020B0604020202020204" pitchFamily="34" charset="0"/>
              </a:rPr>
              <a:t>. </a:t>
            </a:r>
          </a:p>
        </p:txBody>
      </p:sp>
      <p:sp>
        <p:nvSpPr>
          <p:cNvPr id="2" name="1 Rectángulo"/>
          <p:cNvSpPr/>
          <p:nvPr/>
        </p:nvSpPr>
        <p:spPr>
          <a:xfrm>
            <a:off x="244670" y="2534369"/>
            <a:ext cx="4183314" cy="206899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3" name="Rechteck 2"/>
          <p:cNvSpPr/>
          <p:nvPr/>
        </p:nvSpPr>
        <p:spPr>
          <a:xfrm>
            <a:off x="0" y="6263385"/>
            <a:ext cx="9144000" cy="613124"/>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ángulo redondeado 16"/>
          <p:cNvSpPr/>
          <p:nvPr/>
        </p:nvSpPr>
        <p:spPr>
          <a:xfrm>
            <a:off x="4930027" y="4716213"/>
            <a:ext cx="3962453" cy="1973467"/>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600" dirty="0">
              <a:latin typeface="Arial" panose="020B0604020202020204" pitchFamily="34" charset="0"/>
              <a:cs typeface="Arial" panose="020B0604020202020204" pitchFamily="34" charset="0"/>
            </a:endParaRPr>
          </a:p>
        </p:txBody>
      </p:sp>
      <p:sp>
        <p:nvSpPr>
          <p:cNvPr id="21" name="Rectángulo redondeado 15"/>
          <p:cNvSpPr/>
          <p:nvPr/>
        </p:nvSpPr>
        <p:spPr>
          <a:xfrm>
            <a:off x="251520" y="4716213"/>
            <a:ext cx="4032448" cy="1973467"/>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2" name="Rectángulo 2"/>
          <p:cNvSpPr/>
          <p:nvPr/>
        </p:nvSpPr>
        <p:spPr>
          <a:xfrm>
            <a:off x="252716" y="4764907"/>
            <a:ext cx="4031252" cy="307777"/>
          </a:xfrm>
          <a:prstGeom prst="rect">
            <a:avLst/>
          </a:prstGeom>
        </p:spPr>
        <p:txBody>
          <a:bodyPr wrap="square">
            <a:spAutoFit/>
          </a:bodyPr>
          <a:lstStyle/>
          <a:p>
            <a:pPr algn="ctr"/>
            <a:r>
              <a:rPr lang="es-ES" sz="1400" b="1" u="sng" dirty="0">
                <a:solidFill>
                  <a:schemeClr val="tx1">
                    <a:lumMod val="50000"/>
                  </a:schemeClr>
                </a:solidFill>
                <a:latin typeface="Arial" panose="020B0604020202020204" pitchFamily="34" charset="0"/>
                <a:cs typeface="Arial" panose="020B0604020202020204" pitchFamily="34" charset="0"/>
              </a:rPr>
              <a:t>S</a:t>
            </a:r>
            <a:r>
              <a:rPr lang="es-ES" sz="1400" b="1" u="sng" dirty="0" smtClean="0">
                <a:solidFill>
                  <a:schemeClr val="tx1">
                    <a:lumMod val="50000"/>
                  </a:schemeClr>
                </a:solidFill>
                <a:latin typeface="Arial" panose="020B0604020202020204" pitchFamily="34" charset="0"/>
                <a:cs typeface="Arial" panose="020B0604020202020204" pitchFamily="34" charset="0"/>
              </a:rPr>
              <a:t>ituation in der Landwirtschaft in Europa</a:t>
            </a:r>
            <a:endParaRPr lang="es-ES" sz="1400" b="1" u="sng" dirty="0">
              <a:solidFill>
                <a:schemeClr val="tx1">
                  <a:lumMod val="50000"/>
                </a:schemeClr>
              </a:solidFill>
              <a:latin typeface="Arial" panose="020B0604020202020204" pitchFamily="34" charset="0"/>
              <a:cs typeface="Arial" panose="020B0604020202020204" pitchFamily="34" charset="0"/>
            </a:endParaRPr>
          </a:p>
        </p:txBody>
      </p:sp>
      <p:sp>
        <p:nvSpPr>
          <p:cNvPr id="23" name="Rectángulo 5"/>
          <p:cNvSpPr/>
          <p:nvPr/>
        </p:nvSpPr>
        <p:spPr>
          <a:xfrm>
            <a:off x="4712444" y="4722624"/>
            <a:ext cx="4180036" cy="307777"/>
          </a:xfrm>
          <a:prstGeom prst="rect">
            <a:avLst/>
          </a:prstGeom>
        </p:spPr>
        <p:txBody>
          <a:bodyPr wrap="square">
            <a:spAutoFit/>
          </a:bodyPr>
          <a:lstStyle/>
          <a:p>
            <a:pPr algn="ctr"/>
            <a:r>
              <a:rPr lang="en-US" sz="1400" b="1" u="sng" dirty="0" err="1" smtClean="0">
                <a:solidFill>
                  <a:schemeClr val="tx1">
                    <a:lumMod val="50000"/>
                  </a:schemeClr>
                </a:solidFill>
                <a:latin typeface="Arial" panose="020B0604020202020204" pitchFamily="34" charset="0"/>
                <a:cs typeface="Arial" panose="020B0604020202020204" pitchFamily="34" charset="0"/>
              </a:rPr>
              <a:t>Schwierigkeiten</a:t>
            </a:r>
            <a:r>
              <a:rPr lang="en-US" sz="1400" b="1" u="sng" dirty="0" smtClean="0">
                <a:solidFill>
                  <a:schemeClr val="tx1">
                    <a:lumMod val="50000"/>
                  </a:schemeClr>
                </a:solidFill>
                <a:latin typeface="Arial" panose="020B0604020202020204" pitchFamily="34" charset="0"/>
                <a:cs typeface="Arial" panose="020B0604020202020204" pitchFamily="34" charset="0"/>
              </a:rPr>
              <a:t> </a:t>
            </a:r>
            <a:r>
              <a:rPr lang="en-US" sz="1400" b="1" u="sng" dirty="0" err="1" smtClean="0">
                <a:solidFill>
                  <a:schemeClr val="tx1">
                    <a:lumMod val="50000"/>
                  </a:schemeClr>
                </a:solidFill>
                <a:latin typeface="Arial" panose="020B0604020202020204" pitchFamily="34" charset="0"/>
                <a:cs typeface="Arial" panose="020B0604020202020204" pitchFamily="34" charset="0"/>
              </a:rPr>
              <a:t>bei</a:t>
            </a:r>
            <a:r>
              <a:rPr lang="en-US" sz="1400" b="1" u="sng" dirty="0" smtClean="0">
                <a:solidFill>
                  <a:schemeClr val="tx1">
                    <a:lumMod val="50000"/>
                  </a:schemeClr>
                </a:solidFill>
                <a:latin typeface="Arial" panose="020B0604020202020204" pitchFamily="34" charset="0"/>
                <a:cs typeface="Arial" panose="020B0604020202020204" pitchFamily="34" charset="0"/>
              </a:rPr>
              <a:t> der </a:t>
            </a:r>
            <a:r>
              <a:rPr lang="en-US" sz="1400" b="1" u="sng" dirty="0" err="1" smtClean="0">
                <a:solidFill>
                  <a:schemeClr val="tx1">
                    <a:lumMod val="50000"/>
                  </a:schemeClr>
                </a:solidFill>
                <a:latin typeface="Arial" panose="020B0604020202020204" pitchFamily="34" charset="0"/>
                <a:cs typeface="Arial" panose="020B0604020202020204" pitchFamily="34" charset="0"/>
              </a:rPr>
              <a:t>Umsetzung</a:t>
            </a:r>
            <a:endParaRPr lang="es-ES" sz="1400" b="1" u="sng" dirty="0">
              <a:solidFill>
                <a:schemeClr val="tx1">
                  <a:lumMod val="50000"/>
                </a:schemeClr>
              </a:solidFill>
              <a:latin typeface="Arial" panose="020B0604020202020204" pitchFamily="34" charset="0"/>
              <a:cs typeface="Arial" panose="020B0604020202020204" pitchFamily="34" charset="0"/>
            </a:endParaRPr>
          </a:p>
        </p:txBody>
      </p:sp>
      <p:sp>
        <p:nvSpPr>
          <p:cNvPr id="24" name="Rectángulo 7"/>
          <p:cNvSpPr/>
          <p:nvPr/>
        </p:nvSpPr>
        <p:spPr>
          <a:xfrm>
            <a:off x="4930027" y="5069198"/>
            <a:ext cx="3962453" cy="1169551"/>
          </a:xfrm>
          <a:prstGeom prst="rect">
            <a:avLst/>
          </a:prstGeom>
        </p:spPr>
        <p:txBody>
          <a:bodyPr wrap="square">
            <a:spAutoFit/>
          </a:bodyPr>
          <a:lstStyle/>
          <a:p>
            <a:pPr algn="ctr"/>
            <a:r>
              <a:rPr lang="en-US" sz="1400" dirty="0" smtClean="0">
                <a:latin typeface="Arial" panose="020B0604020202020204" pitchFamily="34" charset="0"/>
                <a:cs typeface="Arial" panose="020B0604020202020204" pitchFamily="34" charset="0"/>
              </a:rPr>
              <a:t>Um </a:t>
            </a:r>
            <a:r>
              <a:rPr lang="en-US" sz="1400" dirty="0" err="1" smtClean="0">
                <a:latin typeface="Arial" panose="020B0604020202020204" pitchFamily="34" charset="0"/>
                <a:cs typeface="Arial" panose="020B0604020202020204" pitchFamily="34" charset="0"/>
              </a:rPr>
              <a:t>Probleme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wie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Erdrutsche</a:t>
            </a:r>
            <a:r>
              <a:rPr lang="en-US" sz="1400" dirty="0" smtClean="0">
                <a:latin typeface="Arial" panose="020B0604020202020204" pitchFamily="34" charset="0"/>
                <a:cs typeface="Arial" panose="020B0604020202020204" pitchFamily="34" charset="0"/>
              </a:rPr>
              <a:t> und </a:t>
            </a:r>
            <a:r>
              <a:rPr lang="en-US" sz="1400" dirty="0" err="1" smtClean="0">
                <a:latin typeface="Arial" panose="020B0604020202020204" pitchFamily="34" charset="0"/>
                <a:cs typeface="Arial" panose="020B0604020202020204" pitchFamily="34" charset="0"/>
              </a:rPr>
              <a:t>Überschwemmungen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zu</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vermeiden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bedarf</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es</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einer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fachkundigen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Beratung</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Bei</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großen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Flächen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ist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eine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Genehmigung</a:t>
            </a:r>
            <a:r>
              <a:rPr lang="en-US" sz="1400" dirty="0" smtClean="0">
                <a:latin typeface="Arial" panose="020B0604020202020204" pitchFamily="34" charset="0"/>
                <a:cs typeface="Arial" panose="020B0604020202020204" pitchFamily="34" charset="0"/>
              </a:rPr>
              <a:t> der </a:t>
            </a:r>
            <a:r>
              <a:rPr lang="en-US" sz="1400" dirty="0" err="1" smtClean="0">
                <a:latin typeface="Arial" panose="020B0604020202020204" pitchFamily="34" charset="0"/>
                <a:cs typeface="Arial" panose="020B0604020202020204" pitchFamily="34" charset="0"/>
              </a:rPr>
              <a:t>Wasseraufsichtsbehörde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erforderlich</a:t>
            </a:r>
            <a:r>
              <a:rPr lang="en-US" sz="1400" dirty="0" smtClean="0">
                <a:latin typeface="Arial" panose="020B0604020202020204" pitchFamily="34" charset="0"/>
                <a:cs typeface="Arial" panose="020B0604020202020204" pitchFamily="34" charset="0"/>
              </a:rPr>
              <a:t>. </a:t>
            </a:r>
            <a:endParaRPr lang="es-ES" sz="1400" dirty="0">
              <a:latin typeface="Arial" panose="020B0604020202020204" pitchFamily="34" charset="0"/>
              <a:cs typeface="Arial" panose="020B0604020202020204" pitchFamily="34" charset="0"/>
            </a:endParaRPr>
          </a:p>
        </p:txBody>
      </p:sp>
      <p:sp>
        <p:nvSpPr>
          <p:cNvPr id="25" name="Rectángulo 11"/>
          <p:cNvSpPr/>
          <p:nvPr/>
        </p:nvSpPr>
        <p:spPr>
          <a:xfrm>
            <a:off x="256856" y="5089242"/>
            <a:ext cx="3964498" cy="1600438"/>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Wasserrückhaltebecken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gibt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es</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naturgemäß</a:t>
            </a:r>
            <a:r>
              <a:rPr lang="en-US" sz="1400" dirty="0" smtClean="0">
                <a:latin typeface="Arial" panose="020B0604020202020204" pitchFamily="34" charset="0"/>
                <a:cs typeface="Arial" panose="020B0604020202020204" pitchFamily="34" charset="0"/>
              </a:rPr>
              <a:t> in </a:t>
            </a:r>
            <a:r>
              <a:rPr lang="en-US" sz="1400" dirty="0" err="1" smtClean="0">
                <a:latin typeface="Arial" panose="020B0604020202020204" pitchFamily="34" charset="0"/>
                <a:cs typeface="Arial" panose="020B0604020202020204" pitchFamily="34" charset="0"/>
              </a:rPr>
              <a:t>feuchten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Gebieten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Diese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Flächen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können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für</a:t>
            </a:r>
            <a:r>
              <a:rPr lang="en-US" sz="1400" dirty="0" smtClean="0">
                <a:latin typeface="Arial" panose="020B0604020202020204" pitchFamily="34" charset="0"/>
                <a:cs typeface="Arial" panose="020B0604020202020204" pitchFamily="34" charset="0"/>
              </a:rPr>
              <a:t> den </a:t>
            </a:r>
            <a:r>
              <a:rPr lang="en-US" sz="1400" dirty="0" err="1" smtClean="0">
                <a:latin typeface="Arial" panose="020B0604020202020204" pitchFamily="34" charset="0"/>
                <a:cs typeface="Arial" panose="020B0604020202020204" pitchFamily="34" charset="0"/>
              </a:rPr>
              <a:t>Pflanzenbau</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genutzt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werden</a:t>
            </a:r>
            <a:r>
              <a:rPr lang="en-US" sz="1400" dirty="0" smtClean="0">
                <a:latin typeface="Arial" panose="020B0604020202020204" pitchFamily="34" charset="0"/>
                <a:cs typeface="Arial" panose="020B0604020202020204" pitchFamily="34" charset="0"/>
              </a:rPr>
              <a:t>, da </a:t>
            </a:r>
            <a:r>
              <a:rPr lang="en-US" sz="1400" dirty="0" err="1" smtClean="0">
                <a:latin typeface="Arial" panose="020B0604020202020204" pitchFamily="34" charset="0"/>
                <a:cs typeface="Arial" panose="020B0604020202020204" pitchFamily="34" charset="0"/>
              </a:rPr>
              <a:t>Entwässerungssyteme</a:t>
            </a:r>
            <a:r>
              <a:rPr lang="en-US" sz="1400" dirty="0" smtClean="0">
                <a:latin typeface="Arial" panose="020B0604020202020204" pitchFamily="34" charset="0"/>
                <a:cs typeface="Arial" panose="020B0604020202020204" pitchFamily="34" charset="0"/>
              </a:rPr>
              <a:t> in der Regel </a:t>
            </a:r>
            <a:r>
              <a:rPr lang="en-US" sz="1400" dirty="0" err="1" smtClean="0">
                <a:latin typeface="Arial" panose="020B0604020202020204" pitchFamily="34" charset="0"/>
                <a:cs typeface="Arial" panose="020B0604020202020204" pitchFamily="34" charset="0"/>
              </a:rPr>
              <a:t>installiert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werden</a:t>
            </a:r>
            <a:r>
              <a:rPr lang="en-US" sz="1400" dirty="0" smtClean="0">
                <a:latin typeface="Arial" panose="020B0604020202020204" pitchFamily="34" charset="0"/>
                <a:cs typeface="Arial" panose="020B0604020202020204" pitchFamily="34" charset="0"/>
              </a:rPr>
              <a:t> um dieses Wasser </a:t>
            </a:r>
            <a:r>
              <a:rPr lang="en-US" sz="1400" dirty="0" err="1" smtClean="0">
                <a:latin typeface="Arial" panose="020B0604020202020204" pitchFamily="34" charset="0"/>
                <a:cs typeface="Arial" panose="020B0604020202020204" pitchFamily="34" charset="0"/>
              </a:rPr>
              <a:t>abzuführen</a:t>
            </a:r>
            <a:r>
              <a:rPr lang="en-US" sz="1400" dirty="0" smtClean="0">
                <a:latin typeface="Arial" panose="020B0604020202020204" pitchFamily="34" charset="0"/>
                <a:cs typeface="Arial" panose="020B0604020202020204" pitchFamily="34" charset="0"/>
              </a:rPr>
              <a:t>. </a:t>
            </a:r>
          </a:p>
          <a:p>
            <a:pPr algn="ctr"/>
            <a:r>
              <a:rPr lang="en-US" sz="1400" dirty="0" smtClean="0">
                <a:latin typeface="Arial" panose="020B0604020202020204" pitchFamily="34" charset="0"/>
                <a:cs typeface="Arial" panose="020B0604020202020204" pitchFamily="34" charset="0"/>
              </a:rPr>
              <a:t>In </a:t>
            </a:r>
            <a:r>
              <a:rPr lang="en-US" sz="1400" dirty="0" err="1" smtClean="0">
                <a:latin typeface="Arial" panose="020B0604020202020204" pitchFamily="34" charset="0"/>
                <a:cs typeface="Arial" panose="020B0604020202020204" pitchFamily="34" charset="0"/>
              </a:rPr>
              <a:t>trockenen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Gebieten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ist</a:t>
            </a:r>
            <a:r>
              <a:rPr lang="en-US" sz="1400" dirty="0" smtClean="0">
                <a:latin typeface="Arial" panose="020B0604020202020204" pitchFamily="34" charset="0"/>
                <a:cs typeface="Arial" panose="020B0604020202020204" pitchFamily="34" charset="0"/>
              </a:rPr>
              <a:t> die </a:t>
            </a:r>
            <a:r>
              <a:rPr lang="en-US" sz="1400" dirty="0" err="1" smtClean="0">
                <a:latin typeface="Arial" panose="020B0604020202020204" pitchFamily="34" charset="0"/>
                <a:cs typeface="Arial" panose="020B0604020202020204" pitchFamily="34" charset="0"/>
              </a:rPr>
              <a:t>Umsetzung</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dieser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Maßnahme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noch</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ungewöhnlicher</a:t>
            </a:r>
            <a:r>
              <a:rPr lang="en-US" sz="1400" dirty="0" smtClean="0">
                <a:latin typeface="Arial" panose="020B0604020202020204" pitchFamily="34" charset="0"/>
                <a:cs typeface="Arial" panose="020B0604020202020204" pitchFamily="34" charset="0"/>
              </a:rPr>
              <a:t> </a:t>
            </a:r>
            <a:endParaRPr lang="es-ES" sz="1400" dirty="0">
              <a:latin typeface="Arial" panose="020B0604020202020204" pitchFamily="34" charset="0"/>
              <a:cs typeface="Arial" panose="020B0604020202020204" pitchFamily="34" charset="0"/>
            </a:endParaRPr>
          </a:p>
        </p:txBody>
      </p:sp>
      <p:sp>
        <p:nvSpPr>
          <p:cNvPr id="7" name="Foliennummernplatzhalter 6"/>
          <p:cNvSpPr>
            <a:spLocks noGrp="1"/>
          </p:cNvSpPr>
          <p:nvPr>
            <p:ph type="sldNum" sz="quarter" idx="12"/>
          </p:nvPr>
        </p:nvSpPr>
        <p:spPr/>
        <p:txBody>
          <a:bodyPr/>
          <a:lstStyle/>
          <a:p>
            <a:fld id="{94C51DEF-A0F2-436A-B446-D206BED377C1}" type="slidenum">
              <a:rPr lang="de-DE" smtClean="0"/>
              <a:t>17</a:t>
            </a:fld>
            <a:endParaRPr lang="de-DE" dirty="0"/>
          </a:p>
        </p:txBody>
      </p:sp>
      <p:sp>
        <p:nvSpPr>
          <p:cNvPr id="18" name="Textfeld 17"/>
          <p:cNvSpPr txBox="1"/>
          <p:nvPr/>
        </p:nvSpPr>
        <p:spPr>
          <a:xfrm>
            <a:off x="1259632" y="6263385"/>
            <a:ext cx="7654338" cy="584775"/>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Leitlinie Wassernutzung</a:t>
            </a:r>
          </a:p>
          <a:p>
            <a:pPr marL="285750" indent="-285750">
              <a:buFont typeface="Arial" panose="020B0604020202020204" pitchFamily="34" charset="0"/>
              <a:buChar char="•"/>
            </a:pPr>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19" name="Picture 3" descr="C:\Program Files\Microsoft Office\MEDIA\CAGCAT10\j0293236.wmf"/>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11559" y="6263385"/>
            <a:ext cx="648073" cy="613124"/>
          </a:xfrm>
          <a:prstGeom prst="rect">
            <a:avLst/>
          </a:prstGeom>
          <a:solidFill>
            <a:schemeClr val="bg2">
              <a:lumMod val="90000"/>
            </a:schemeClr>
          </a:solidFill>
        </p:spPr>
      </p:pic>
      <p:sp>
        <p:nvSpPr>
          <p:cNvPr id="27" name="Textfeld 26"/>
          <p:cNvSpPr txBox="1"/>
          <p:nvPr/>
        </p:nvSpPr>
        <p:spPr>
          <a:xfrm>
            <a:off x="4499992" y="4309988"/>
            <a:ext cx="2088231" cy="215444"/>
          </a:xfrm>
          <a:prstGeom prst="rect">
            <a:avLst/>
          </a:prstGeom>
          <a:noFill/>
        </p:spPr>
        <p:txBody>
          <a:bodyPr wrap="square" rtlCol="0">
            <a:spAutoFit/>
          </a:bodyPr>
          <a:lstStyle/>
          <a:p>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a:solidFill>
                  <a:schemeClr val="bg1"/>
                </a:solidFill>
                <a:latin typeface="Arial" panose="020B0604020202020204" pitchFamily="34" charset="0"/>
                <a:cs typeface="Arial" panose="020B0604020202020204" pitchFamily="34" charset="0"/>
              </a:rPr>
              <a:t>: David </a:t>
            </a:r>
            <a:r>
              <a:rPr lang="de-DE" sz="800" dirty="0" err="1">
                <a:solidFill>
                  <a:schemeClr val="bg1"/>
                </a:solidFill>
                <a:latin typeface="Arial" panose="020B0604020202020204" pitchFamily="34" charset="0"/>
                <a:cs typeface="Arial" panose="020B0604020202020204" pitchFamily="34" charset="0"/>
              </a:rPr>
              <a:t>Anstiss</a:t>
            </a:r>
            <a:r>
              <a:rPr lang="de-DE" sz="800" dirty="0">
                <a:solidFill>
                  <a:schemeClr val="bg1"/>
                </a:solidFill>
                <a:latin typeface="Arial" panose="020B0604020202020204" pitchFamily="34" charset="0"/>
                <a:cs typeface="Arial" panose="020B0604020202020204" pitchFamily="34" charset="0"/>
              </a:rPr>
              <a:t>, CC BY-SA 2.0 </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91585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noFill/>
        </p:spPr>
        <p:txBody>
          <a:bodyPr>
            <a:normAutofit/>
          </a:bodyPr>
          <a:lstStyle/>
          <a:p>
            <a:r>
              <a:rPr lang="de-DE" sz="2600" dirty="0"/>
              <a:t>Elemente der Sehr Guten Praxis </a:t>
            </a:r>
          </a:p>
        </p:txBody>
      </p:sp>
      <p:sp>
        <p:nvSpPr>
          <p:cNvPr id="5" name="Inhaltsplatzhalter 4"/>
          <p:cNvSpPr>
            <a:spLocks noGrp="1"/>
          </p:cNvSpPr>
          <p:nvPr>
            <p:ph idx="1"/>
          </p:nvPr>
        </p:nvSpPr>
        <p:spPr>
          <a:xfrm>
            <a:off x="467544" y="1268760"/>
            <a:ext cx="6624736" cy="648072"/>
          </a:xfrm>
        </p:spPr>
        <p:txBody>
          <a:bodyPr>
            <a:normAutofit/>
          </a:bodyPr>
          <a:lstStyle/>
          <a:p>
            <a:pPr marL="0" indent="0">
              <a:buNone/>
            </a:pPr>
            <a:r>
              <a:rPr lang="de-DE" sz="2000" b="1" dirty="0" smtClean="0"/>
              <a:t>8. </a:t>
            </a:r>
            <a:r>
              <a:rPr lang="es-ES" sz="2000" b="1" dirty="0" smtClean="0"/>
              <a:t>Wasserstellen </a:t>
            </a:r>
            <a:endParaRPr lang="es-ES"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18</a:t>
            </a:fld>
            <a:endParaRPr lang="de-DE" dirty="0"/>
          </a:p>
        </p:txBody>
      </p:sp>
      <p:sp>
        <p:nvSpPr>
          <p:cNvPr id="11" name="Rectángulo 7"/>
          <p:cNvSpPr/>
          <p:nvPr/>
        </p:nvSpPr>
        <p:spPr>
          <a:xfrm>
            <a:off x="323528" y="1646779"/>
            <a:ext cx="8928992" cy="877163"/>
          </a:xfrm>
          <a:prstGeom prst="rect">
            <a:avLst/>
          </a:prstGeom>
        </p:spPr>
        <p:txBody>
          <a:bodyPr wrap="square">
            <a:spAutoFit/>
          </a:bodyPr>
          <a:lstStyle/>
          <a:p>
            <a:r>
              <a:rPr lang="de-DE" sz="1700" dirty="0">
                <a:latin typeface="Arial" panose="020B0604020202020204" pitchFamily="34" charset="0"/>
                <a:cs typeface="Arial" panose="020B0604020202020204" pitchFamily="34" charset="0"/>
              </a:rPr>
              <a:t>Wasser darf nicht verschwendet werden. </a:t>
            </a:r>
            <a:r>
              <a:rPr lang="de-DE" sz="1700" dirty="0" smtClean="0">
                <a:latin typeface="Arial" panose="020B0604020202020204" pitchFamily="34" charset="0"/>
                <a:cs typeface="Arial" panose="020B0604020202020204" pitchFamily="34" charset="0"/>
              </a:rPr>
              <a:t>Die </a:t>
            </a:r>
            <a:r>
              <a:rPr lang="de-DE" sz="1700" dirty="0">
                <a:latin typeface="Arial" panose="020B0604020202020204" pitchFamily="34" charset="0"/>
                <a:cs typeface="Arial" panose="020B0604020202020204" pitchFamily="34" charset="0"/>
              </a:rPr>
              <a:t>Identifizierung von Stellen im Betrieb, an denen dies geschieht, und die Umsetzung einer kreativen Lösung </a:t>
            </a:r>
            <a:r>
              <a:rPr lang="de-DE" sz="1700" dirty="0" smtClean="0">
                <a:latin typeface="Arial" panose="020B0604020202020204" pitchFamily="34" charset="0"/>
                <a:cs typeface="Arial" panose="020B0604020202020204" pitchFamily="34" charset="0"/>
              </a:rPr>
              <a:t>verbessert </a:t>
            </a:r>
            <a:r>
              <a:rPr lang="de-DE" sz="1700" dirty="0">
                <a:latin typeface="Arial" panose="020B0604020202020204" pitchFamily="34" charset="0"/>
                <a:cs typeface="Arial" panose="020B0604020202020204" pitchFamily="34" charset="0"/>
              </a:rPr>
              <a:t>die biologische </a:t>
            </a:r>
            <a:r>
              <a:rPr lang="de-DE" sz="1700" dirty="0" smtClean="0">
                <a:latin typeface="Arial" panose="020B0604020202020204" pitchFamily="34" charset="0"/>
                <a:cs typeface="Arial" panose="020B0604020202020204" pitchFamily="34" charset="0"/>
              </a:rPr>
              <a:t>Vielfalt.</a:t>
            </a:r>
            <a:endParaRPr lang="es-ES" sz="1700" dirty="0">
              <a:latin typeface="Arial" panose="020B0604020202020204" pitchFamily="34" charset="0"/>
              <a:cs typeface="Arial" panose="020B0604020202020204" pitchFamily="34" charset="0"/>
            </a:endParaRPr>
          </a:p>
        </p:txBody>
      </p:sp>
      <p:sp>
        <p:nvSpPr>
          <p:cNvPr id="12" name="Rectángulo 20"/>
          <p:cNvSpPr/>
          <p:nvPr/>
        </p:nvSpPr>
        <p:spPr>
          <a:xfrm>
            <a:off x="446855" y="2870903"/>
            <a:ext cx="1321837" cy="369332"/>
          </a:xfrm>
          <a:prstGeom prst="rect">
            <a:avLst/>
          </a:prstGeom>
        </p:spPr>
        <p:txBody>
          <a:bodyPr wrap="none">
            <a:spAutoFit/>
          </a:bodyPr>
          <a:lstStyle/>
          <a:p>
            <a:r>
              <a:rPr lang="es-ES" dirty="0">
                <a:latin typeface="Arial" panose="020B0604020202020204" pitchFamily="34" charset="0"/>
                <a:cs typeface="Arial" panose="020B0604020202020204" pitchFamily="34" charset="0"/>
              </a:rPr>
              <a:t>VORTEILE</a:t>
            </a:r>
          </a:p>
        </p:txBody>
      </p:sp>
      <p:sp>
        <p:nvSpPr>
          <p:cNvPr id="13" name="Rectángulo 19"/>
          <p:cNvSpPr/>
          <p:nvPr/>
        </p:nvSpPr>
        <p:spPr>
          <a:xfrm>
            <a:off x="446856" y="3240296"/>
            <a:ext cx="4012462" cy="1815882"/>
          </a:xfrm>
          <a:prstGeom prst="rect">
            <a:avLst/>
          </a:prstGeom>
        </p:spPr>
        <p:txBody>
          <a:bodyPr wrap="square">
            <a:spAutoFit/>
          </a:bodyPr>
          <a:lstStyle/>
          <a:p>
            <a:pPr marL="285750" indent="-285750">
              <a:buFontTx/>
              <a:buChar char="-"/>
            </a:pPr>
            <a:r>
              <a:rPr lang="en-US" sz="1400" dirty="0" err="1" smtClean="0">
                <a:latin typeface="Arial" panose="020B0604020202020204" pitchFamily="34" charset="0"/>
                <a:cs typeface="Arial" panose="020B0604020202020204" pitchFamily="34" charset="0"/>
              </a:rPr>
              <a:t>Verbesserung</a:t>
            </a:r>
            <a:r>
              <a:rPr lang="en-US" sz="1400" dirty="0" smtClean="0">
                <a:latin typeface="Arial" panose="020B0604020202020204" pitchFamily="34" charset="0"/>
                <a:cs typeface="Arial" panose="020B0604020202020204" pitchFamily="34" charset="0"/>
              </a:rPr>
              <a:t> der </a:t>
            </a:r>
            <a:r>
              <a:rPr lang="en-US" sz="1400" dirty="0" err="1" smtClean="0">
                <a:latin typeface="Arial" panose="020B0604020202020204" pitchFamily="34" charset="0"/>
                <a:cs typeface="Arial" panose="020B0604020202020204" pitchFamily="34" charset="0"/>
              </a:rPr>
              <a:t>Biodiversität</a:t>
            </a:r>
            <a:endParaRPr lang="en-US" sz="1400" dirty="0" smtClean="0">
              <a:latin typeface="Arial" panose="020B0604020202020204" pitchFamily="34" charset="0"/>
              <a:cs typeface="Arial" panose="020B0604020202020204" pitchFamily="34" charset="0"/>
            </a:endParaRPr>
          </a:p>
          <a:p>
            <a:endParaRPr lang="en-US" sz="1400" dirty="0" smtClean="0">
              <a:latin typeface="Arial" panose="020B0604020202020204" pitchFamily="34" charset="0"/>
              <a:cs typeface="Arial" panose="020B0604020202020204" pitchFamily="34" charset="0"/>
            </a:endParaRPr>
          </a:p>
          <a:p>
            <a:pPr marL="285750" indent="-285750">
              <a:buFontTx/>
              <a:buChar char="-"/>
            </a:pPr>
            <a:r>
              <a:rPr lang="en-US" sz="1400" dirty="0" err="1" smtClean="0">
                <a:latin typeface="Arial" panose="020B0604020202020204" pitchFamily="34" charset="0"/>
                <a:cs typeface="Arial" panose="020B0604020202020204" pitchFamily="34" charset="0"/>
              </a:rPr>
              <a:t>Schaffung</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eines</a:t>
            </a:r>
            <a:r>
              <a:rPr lang="en-US" sz="1400" dirty="0" smtClean="0">
                <a:latin typeface="Arial" panose="020B0604020202020204" pitchFamily="34" charset="0"/>
                <a:cs typeface="Arial" panose="020B0604020202020204" pitchFamily="34" charset="0"/>
              </a:rPr>
              <a:t> Lebensraums </a:t>
            </a:r>
            <a:r>
              <a:rPr lang="en-US" sz="1400" dirty="0" err="1" smtClean="0">
                <a:latin typeface="Arial" panose="020B0604020202020204" pitchFamily="34" charset="0"/>
                <a:cs typeface="Arial" panose="020B0604020202020204" pitchFamily="34" charset="0"/>
              </a:rPr>
              <a:t>für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Wildtiere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sehr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nützlich</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für</a:t>
            </a:r>
            <a:r>
              <a:rPr lang="en-US" sz="1400" dirty="0" smtClean="0">
                <a:latin typeface="Arial" panose="020B0604020202020204" pitchFamily="34" charset="0"/>
                <a:cs typeface="Arial" panose="020B0604020202020204" pitchFamily="34" charset="0"/>
              </a:rPr>
              <a:t> die </a:t>
            </a:r>
            <a:r>
              <a:rPr lang="en-US" sz="1400" dirty="0" err="1" smtClean="0">
                <a:latin typeface="Arial" panose="020B0604020202020204" pitchFamily="34" charset="0"/>
                <a:cs typeface="Arial" panose="020B0604020202020204" pitchFamily="34" charset="0"/>
              </a:rPr>
              <a:t>Schädlingsbekämpfung</a:t>
            </a:r>
            <a:r>
              <a:rPr lang="en-US" sz="1400" dirty="0" smtClean="0">
                <a:latin typeface="Arial" panose="020B0604020202020204" pitchFamily="34" charset="0"/>
                <a:cs typeface="Arial" panose="020B0604020202020204" pitchFamily="34" charset="0"/>
              </a:rPr>
              <a:t>)</a:t>
            </a:r>
          </a:p>
          <a:p>
            <a:endParaRPr lang="es-ES" sz="1400" dirty="0" smtClean="0">
              <a:latin typeface="Arial" panose="020B0604020202020204" pitchFamily="34" charset="0"/>
              <a:cs typeface="Arial" panose="020B0604020202020204" pitchFamily="34" charset="0"/>
            </a:endParaRPr>
          </a:p>
          <a:p>
            <a:pPr marL="285750" indent="-285750">
              <a:buFontTx/>
              <a:buChar char="-"/>
            </a:pPr>
            <a:endParaRPr lang="es-ES" sz="1400" dirty="0" smtClean="0">
              <a:latin typeface="Arial" panose="020B0604020202020204" pitchFamily="34" charset="0"/>
              <a:cs typeface="Arial" panose="020B0604020202020204" pitchFamily="34" charset="0"/>
            </a:endParaRPr>
          </a:p>
          <a:p>
            <a:pPr marL="285750" indent="-285750">
              <a:buFontTx/>
              <a:buChar char="-"/>
            </a:pPr>
            <a:endParaRPr lang="es-ES" sz="1400" dirty="0">
              <a:latin typeface="Arial" panose="020B0604020202020204" pitchFamily="34" charset="0"/>
              <a:cs typeface="Arial" panose="020B0604020202020204" pitchFamily="34" charset="0"/>
            </a:endParaRPr>
          </a:p>
        </p:txBody>
      </p:sp>
      <p:sp>
        <p:nvSpPr>
          <p:cNvPr id="14" name="Rectángulo 25"/>
          <p:cNvSpPr/>
          <p:nvPr/>
        </p:nvSpPr>
        <p:spPr>
          <a:xfrm>
            <a:off x="446856" y="4795468"/>
            <a:ext cx="4629200" cy="1169551"/>
          </a:xfrm>
          <a:prstGeom prst="rect">
            <a:avLst/>
          </a:prstGeom>
        </p:spPr>
        <p:txBody>
          <a:bodyPr wrap="square">
            <a:spAutoFit/>
          </a:bodyPr>
          <a:lstStyle/>
          <a:p>
            <a:r>
              <a:rPr lang="de-DE" sz="1400" b="1" dirty="0">
                <a:solidFill>
                  <a:schemeClr val="accent2">
                    <a:lumMod val="50000"/>
                  </a:schemeClr>
                </a:solidFill>
                <a:latin typeface="Arial" panose="020B0604020202020204" pitchFamily="34" charset="0"/>
                <a:cs typeface="Arial" panose="020B0604020202020204" pitchFamily="34" charset="0"/>
              </a:rPr>
              <a:t>Wasserstellen </a:t>
            </a:r>
            <a:r>
              <a:rPr lang="de-DE" sz="1400" dirty="0">
                <a:solidFill>
                  <a:schemeClr val="accent2">
                    <a:lumMod val="50000"/>
                  </a:schemeClr>
                </a:solidFill>
                <a:latin typeface="Arial" panose="020B0604020202020204" pitchFamily="34" charset="0"/>
                <a:cs typeface="Arial" panose="020B0604020202020204" pitchFamily="34" charset="0"/>
              </a:rPr>
              <a:t>können durch kleine Lösungen wie eine Platte unter einem Wasserhahn (indirekt gefüllt, wenn verwendet) oder kleine Platten unter bestimmten Tropfenbewässerungsstrahlern oder am Ende der Leitung entstehen. </a:t>
            </a:r>
            <a:endParaRPr lang="es-ES" sz="1400" dirty="0">
              <a:solidFill>
                <a:schemeClr val="accent2">
                  <a:lumMod val="50000"/>
                </a:schemeClr>
              </a:solidFill>
              <a:latin typeface="Arial" panose="020B0604020202020204" pitchFamily="34" charset="0"/>
              <a:cs typeface="Arial" panose="020B0604020202020204" pitchFamily="34" charset="0"/>
            </a:endParaRPr>
          </a:p>
        </p:txBody>
      </p:sp>
      <p:sp>
        <p:nvSpPr>
          <p:cNvPr id="2" name="1 Rectángulo"/>
          <p:cNvSpPr/>
          <p:nvPr/>
        </p:nvSpPr>
        <p:spPr>
          <a:xfrm>
            <a:off x="446854" y="2695529"/>
            <a:ext cx="3909121" cy="1800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pic>
        <p:nvPicPr>
          <p:cNvPr id="4098" name="Picture 2" descr="D:\FGN Daniel\Agua\Fotos\Water point.jpe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099707" y="2524741"/>
            <a:ext cx="3754873" cy="3136507"/>
          </a:xfrm>
          <a:prstGeom prst="rect">
            <a:avLst/>
          </a:prstGeom>
          <a:noFill/>
          <a:extLst>
            <a:ext uri="{909E8E84-426E-40dd-AFC4-6F175D3DCCD1}">
              <a14:hiddenFill xmlns:a14="http://schemas.microsoft.com/office/drawing/2010/main" xmlns="">
                <a:solidFill>
                  <a:srgbClr val="FFFFFF"/>
                </a:solidFill>
              </a14:hiddenFill>
            </a:ext>
          </a:extLst>
        </p:spPr>
      </p:pic>
      <p:sp>
        <p:nvSpPr>
          <p:cNvPr id="15" name="Textfeld 14"/>
          <p:cNvSpPr txBox="1"/>
          <p:nvPr/>
        </p:nvSpPr>
        <p:spPr>
          <a:xfrm>
            <a:off x="1259632" y="6263385"/>
            <a:ext cx="7654338" cy="584775"/>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Leitfaden Wassernutzung </a:t>
            </a:r>
          </a:p>
          <a:p>
            <a:pPr marL="285750" indent="-285750">
              <a:buFont typeface="Arial" panose="020B0604020202020204" pitchFamily="34" charset="0"/>
              <a:buChar char="•"/>
            </a:pPr>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16" name="Picture 3" descr="C:\Program Files\Microsoft Office\MEDIA\CAGCAT10\j0293236.wmf"/>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11559" y="6263385"/>
            <a:ext cx="648073" cy="613124"/>
          </a:xfrm>
          <a:prstGeom prst="rect">
            <a:avLst/>
          </a:prstGeom>
          <a:solidFill>
            <a:schemeClr val="bg2">
              <a:lumMod val="90000"/>
            </a:schemeClr>
          </a:solidFill>
        </p:spPr>
      </p:pic>
      <p:sp>
        <p:nvSpPr>
          <p:cNvPr id="17" name="Textfeld 16"/>
          <p:cNvSpPr txBox="1"/>
          <p:nvPr/>
        </p:nvSpPr>
        <p:spPr>
          <a:xfrm>
            <a:off x="6948264" y="5445224"/>
            <a:ext cx="1897469" cy="215444"/>
          </a:xfrm>
          <a:prstGeom prst="rect">
            <a:avLst/>
          </a:prstGeom>
          <a:noFill/>
        </p:spPr>
        <p:txBody>
          <a:bodyPr wrap="square" rtlCol="0">
            <a:spAutoFit/>
          </a:bodyPr>
          <a:lstStyle/>
          <a:p>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Fundacion</a:t>
            </a:r>
            <a:r>
              <a:rPr lang="de-DE" sz="800" dirty="0" smtClean="0">
                <a:solidFill>
                  <a:schemeClr val="bg1"/>
                </a:solidFill>
                <a:latin typeface="Arial" panose="020B0604020202020204" pitchFamily="34" charset="0"/>
                <a:cs typeface="Arial" panose="020B0604020202020204" pitchFamily="34" charset="0"/>
              </a:rPr>
              <a:t> Global Nature</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4312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2580</Words>
  <Application>Microsoft Office PowerPoint</Application>
  <PresentationFormat>Bildschirmpräsentation (4:3)</PresentationFormat>
  <Paragraphs>339</Paragraphs>
  <Slides>18</Slides>
  <Notes>18</Notes>
  <HiddenSlides>0</HiddenSlides>
  <MMClips>0</MMClips>
  <ScaleCrop>false</ScaleCrop>
  <HeadingPairs>
    <vt:vector size="6" baseType="variant">
      <vt:variant>
        <vt:lpstr>Verwendete Schriftarten</vt:lpstr>
      </vt:variant>
      <vt:variant>
        <vt:i4>3</vt:i4>
      </vt:variant>
      <vt:variant>
        <vt:lpstr>Design</vt:lpstr>
      </vt:variant>
      <vt:variant>
        <vt:i4>3</vt:i4>
      </vt:variant>
      <vt:variant>
        <vt:lpstr>Folientitel</vt:lpstr>
      </vt:variant>
      <vt:variant>
        <vt:i4>18</vt:i4>
      </vt:variant>
    </vt:vector>
  </HeadingPairs>
  <TitlesOfParts>
    <vt:vector size="24" baseType="lpstr">
      <vt:lpstr>Arial</vt:lpstr>
      <vt:lpstr>Calibri</vt:lpstr>
      <vt:lpstr>Wingdings</vt:lpstr>
      <vt:lpstr>LIFE Header</vt:lpstr>
      <vt:lpstr>LIFE Content</vt:lpstr>
      <vt:lpstr>LIFE Partner Logos</vt:lpstr>
      <vt:lpstr>Sehr Gute Landwirtschaftliche Praxis Wasser / Bewässerung</vt:lpstr>
      <vt:lpstr>Warum Wasser wichtig ist?</vt:lpstr>
      <vt:lpstr>Wasser im Agrarsektor </vt:lpstr>
      <vt:lpstr>PowerPoint-Präsentation</vt:lpstr>
      <vt:lpstr>Elemente der Sehr Guten Praxis </vt:lpstr>
      <vt:lpstr>Elemente der Sehr Guten Praxis </vt:lpstr>
      <vt:lpstr>Elemente der Sehr Guten Fachlichen Praxis </vt:lpstr>
      <vt:lpstr>Elemente der Sehr Guten Praxis </vt:lpstr>
      <vt:lpstr>Elemente der Sehr Guten Praxis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Elemente der Sehr Guten Praxis </vt:lpstr>
      <vt:lpstr>Elemente der Sehr Guten Praxis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Julia Gossenberger</cp:lastModifiedBy>
  <cp:revision>362</cp:revision>
  <dcterms:created xsi:type="dcterms:W3CDTF">2017-08-09T08:14:08Z</dcterms:created>
  <dcterms:modified xsi:type="dcterms:W3CDTF">2019-05-29T15:09:57Z</dcterms:modified>
</cp:coreProperties>
</file>