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93" r:id="rId3"/>
  </p:sldMasterIdLst>
  <p:notesMasterIdLst>
    <p:notesMasterId r:id="rId58"/>
  </p:notesMasterIdLst>
  <p:sldIdLst>
    <p:sldId id="271" r:id="rId4"/>
    <p:sldId id="352" r:id="rId5"/>
    <p:sldId id="353" r:id="rId6"/>
    <p:sldId id="415" r:id="rId7"/>
    <p:sldId id="394" r:id="rId8"/>
    <p:sldId id="384" r:id="rId9"/>
    <p:sldId id="395" r:id="rId10"/>
    <p:sldId id="396" r:id="rId11"/>
    <p:sldId id="397" r:id="rId12"/>
    <p:sldId id="400" r:id="rId13"/>
    <p:sldId id="402" r:id="rId14"/>
    <p:sldId id="417" r:id="rId15"/>
    <p:sldId id="274" r:id="rId16"/>
    <p:sldId id="275" r:id="rId17"/>
    <p:sldId id="277" r:id="rId18"/>
    <p:sldId id="281" r:id="rId19"/>
    <p:sldId id="338" r:id="rId20"/>
    <p:sldId id="339" r:id="rId21"/>
    <p:sldId id="283" r:id="rId22"/>
    <p:sldId id="419" r:id="rId23"/>
    <p:sldId id="285" r:id="rId24"/>
    <p:sldId id="286" r:id="rId25"/>
    <p:sldId id="288" r:id="rId26"/>
    <p:sldId id="292" r:id="rId27"/>
    <p:sldId id="293" r:id="rId28"/>
    <p:sldId id="294" r:id="rId29"/>
    <p:sldId id="316" r:id="rId30"/>
    <p:sldId id="300" r:id="rId31"/>
    <p:sldId id="299" r:id="rId32"/>
    <p:sldId id="301" r:id="rId33"/>
    <p:sldId id="302" r:id="rId34"/>
    <p:sldId id="303" r:id="rId35"/>
    <p:sldId id="305" r:id="rId36"/>
    <p:sldId id="306" r:id="rId37"/>
    <p:sldId id="314" r:id="rId38"/>
    <p:sldId id="407" r:id="rId39"/>
    <p:sldId id="420" r:id="rId40"/>
    <p:sldId id="408" r:id="rId41"/>
    <p:sldId id="409" r:id="rId42"/>
    <p:sldId id="410" r:id="rId43"/>
    <p:sldId id="411" r:id="rId44"/>
    <p:sldId id="412" r:id="rId45"/>
    <p:sldId id="413" r:id="rId46"/>
    <p:sldId id="416" r:id="rId47"/>
    <p:sldId id="317" r:id="rId48"/>
    <p:sldId id="320" r:id="rId49"/>
    <p:sldId id="321" r:id="rId50"/>
    <p:sldId id="405" r:id="rId51"/>
    <p:sldId id="324" r:id="rId52"/>
    <p:sldId id="325" r:id="rId53"/>
    <p:sldId id="329" r:id="rId54"/>
    <p:sldId id="330" r:id="rId55"/>
    <p:sldId id="418" r:id="rId56"/>
    <p:sldId id="336" r:id="rId5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4065">
          <p15:clr>
            <a:srgbClr val="A4A3A4"/>
          </p15:clr>
        </p15:guide>
        <p15:guide id="4" pos="387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initials="" lastIdx="1" clrIdx="0"/>
  <p:cmAuthor id="1" name="Tobias Ludes" initials="T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6FF"/>
    <a:srgbClr val="CCFFFF"/>
    <a:srgbClr val="CCECFF"/>
    <a:srgbClr val="CCCCFF"/>
    <a:srgbClr val="194097"/>
    <a:srgbClr val="EDE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17" autoAdjust="0"/>
    <p:restoredTop sz="84289" autoAdjust="0"/>
  </p:normalViewPr>
  <p:slideViewPr>
    <p:cSldViewPr>
      <p:cViewPr varScale="1">
        <p:scale>
          <a:sx n="84" d="100"/>
          <a:sy n="84" d="100"/>
        </p:scale>
        <p:origin x="1392" y="82"/>
      </p:cViewPr>
      <p:guideLst>
        <p:guide orient="horz" pos="2160"/>
        <p:guide pos="2880"/>
        <p:guide orient="horz" pos="4065"/>
        <p:guide pos="3878"/>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1197F5-0438-1F4D-8AAB-48F94963B48F}" type="doc">
      <dgm:prSet loTypeId="urn:microsoft.com/office/officeart/2005/8/layout/venn2" loCatId="" qsTypeId="urn:microsoft.com/office/officeart/2005/8/quickstyle/simple4" qsCatId="simple" csTypeId="urn:microsoft.com/office/officeart/2005/8/colors/accent1_3" csCatId="accent1" phldr="1"/>
      <dgm:spPr/>
      <dgm:t>
        <a:bodyPr/>
        <a:lstStyle/>
        <a:p>
          <a:endParaRPr lang="de-DE"/>
        </a:p>
      </dgm:t>
    </dgm:pt>
    <dgm:pt modelId="{94D02DAE-B313-8744-A1D0-39332EE9B62B}">
      <dgm:prSet phldrT="[Text]" custT="1"/>
      <dgm:spPr/>
      <dgm:t>
        <a:bodyPr/>
        <a:lstStyle/>
        <a:p>
          <a:endParaRPr lang="de-DE" sz="1400" dirty="0"/>
        </a:p>
      </dgm:t>
    </dgm:pt>
    <dgm:pt modelId="{E9D3EC61-BD7B-FC40-8DF7-07968C1926D9}" type="parTrans" cxnId="{D11FEDE6-9DB9-964D-BC0C-D3864C781DED}">
      <dgm:prSet/>
      <dgm:spPr/>
      <dgm:t>
        <a:bodyPr/>
        <a:lstStyle/>
        <a:p>
          <a:endParaRPr lang="de-DE"/>
        </a:p>
      </dgm:t>
    </dgm:pt>
    <dgm:pt modelId="{0C27C985-C5A2-7147-9F64-DD10F51837E7}" type="sibTrans" cxnId="{D11FEDE6-9DB9-964D-BC0C-D3864C781DED}">
      <dgm:prSet/>
      <dgm:spPr/>
      <dgm:t>
        <a:bodyPr/>
        <a:lstStyle/>
        <a:p>
          <a:endParaRPr lang="de-DE"/>
        </a:p>
      </dgm:t>
    </dgm:pt>
    <dgm:pt modelId="{3B0135D1-4FD6-AB44-A0E3-597EDD5FDA42}">
      <dgm:prSet phldrT="[Text]"/>
      <dgm:spPr/>
      <dgm:t>
        <a:bodyPr/>
        <a:lstStyle/>
        <a:p>
          <a:endParaRPr lang="de-DE" dirty="0"/>
        </a:p>
      </dgm:t>
    </dgm:pt>
    <dgm:pt modelId="{83646D47-4E44-F348-850F-9379320259F5}" type="sibTrans" cxnId="{625789FA-FE5C-414A-BAB5-5146A3F6E05E}">
      <dgm:prSet/>
      <dgm:spPr/>
      <dgm:t>
        <a:bodyPr/>
        <a:lstStyle/>
        <a:p>
          <a:endParaRPr lang="de-DE"/>
        </a:p>
      </dgm:t>
    </dgm:pt>
    <dgm:pt modelId="{6B74ECC5-7D84-D244-958F-9B1F09B32CF5}" type="parTrans" cxnId="{625789FA-FE5C-414A-BAB5-5146A3F6E05E}">
      <dgm:prSet/>
      <dgm:spPr/>
      <dgm:t>
        <a:bodyPr/>
        <a:lstStyle/>
        <a:p>
          <a:endParaRPr lang="de-DE"/>
        </a:p>
      </dgm:t>
    </dgm:pt>
    <dgm:pt modelId="{A85A8B8F-FD47-3440-B011-4FEEE0BA21CB}">
      <dgm:prSet phldrT="[Text]" custT="1"/>
      <dgm:spPr/>
      <dgm:t>
        <a:bodyPr/>
        <a:lstStyle/>
        <a:p>
          <a:endParaRPr lang="de-DE" sz="1800" dirty="0"/>
        </a:p>
      </dgm:t>
    </dgm:pt>
    <dgm:pt modelId="{357CFFEB-560C-7248-B693-0C2590629119}" type="sibTrans" cxnId="{D6DC8F92-E56F-214E-9500-4483CF708F5B}">
      <dgm:prSet/>
      <dgm:spPr/>
      <dgm:t>
        <a:bodyPr/>
        <a:lstStyle/>
        <a:p>
          <a:endParaRPr lang="de-DE"/>
        </a:p>
      </dgm:t>
    </dgm:pt>
    <dgm:pt modelId="{93B7DA92-E987-2545-AE75-BA35EB4C47F7}" type="parTrans" cxnId="{D6DC8F92-E56F-214E-9500-4483CF708F5B}">
      <dgm:prSet/>
      <dgm:spPr/>
      <dgm:t>
        <a:bodyPr/>
        <a:lstStyle/>
        <a:p>
          <a:endParaRPr lang="de-DE"/>
        </a:p>
      </dgm:t>
    </dgm:pt>
    <dgm:pt modelId="{DB51D268-B772-024A-A040-AD3BB7755C9E}">
      <dgm:prSet phldrT="[Text]"/>
      <dgm:spPr/>
      <dgm:t>
        <a:bodyPr/>
        <a:lstStyle/>
        <a:p>
          <a:endParaRPr lang="de-DE" dirty="0"/>
        </a:p>
      </dgm:t>
    </dgm:pt>
    <dgm:pt modelId="{71062482-4929-9647-816F-623B6758AD09}" type="sibTrans" cxnId="{30F6ED9C-AA6C-0C40-B007-CA667D55452A}">
      <dgm:prSet/>
      <dgm:spPr/>
      <dgm:t>
        <a:bodyPr/>
        <a:lstStyle/>
        <a:p>
          <a:endParaRPr lang="de-DE"/>
        </a:p>
      </dgm:t>
    </dgm:pt>
    <dgm:pt modelId="{CFF7BE22-4864-6443-A902-30875686F5D5}" type="parTrans" cxnId="{30F6ED9C-AA6C-0C40-B007-CA667D55452A}">
      <dgm:prSet/>
      <dgm:spPr/>
      <dgm:t>
        <a:bodyPr/>
        <a:lstStyle/>
        <a:p>
          <a:endParaRPr lang="de-DE"/>
        </a:p>
      </dgm:t>
    </dgm:pt>
    <dgm:pt modelId="{916270FC-EB1E-C04E-8ABB-EE066EACBD35}" type="pres">
      <dgm:prSet presAssocID="{821197F5-0438-1F4D-8AAB-48F94963B48F}" presName="Name0" presStyleCnt="0">
        <dgm:presLayoutVars>
          <dgm:chMax val="7"/>
          <dgm:resizeHandles val="exact"/>
        </dgm:presLayoutVars>
      </dgm:prSet>
      <dgm:spPr/>
      <dgm:t>
        <a:bodyPr/>
        <a:lstStyle/>
        <a:p>
          <a:endParaRPr lang="de-DE"/>
        </a:p>
      </dgm:t>
    </dgm:pt>
    <dgm:pt modelId="{95BE1CD2-DAC2-E24D-B938-CACA4544671A}" type="pres">
      <dgm:prSet presAssocID="{821197F5-0438-1F4D-8AAB-48F94963B48F}" presName="comp1" presStyleCnt="0"/>
      <dgm:spPr/>
    </dgm:pt>
    <dgm:pt modelId="{D83C66D8-3988-B24C-AF5D-271D02EA3073}" type="pres">
      <dgm:prSet presAssocID="{821197F5-0438-1F4D-8AAB-48F94963B48F}" presName="circle1" presStyleLbl="node1" presStyleIdx="0" presStyleCnt="4"/>
      <dgm:spPr/>
      <dgm:t>
        <a:bodyPr/>
        <a:lstStyle/>
        <a:p>
          <a:endParaRPr lang="de-DE"/>
        </a:p>
      </dgm:t>
    </dgm:pt>
    <dgm:pt modelId="{40ACA22F-2DEC-8143-AC83-742FE3010E55}" type="pres">
      <dgm:prSet presAssocID="{821197F5-0438-1F4D-8AAB-48F94963B48F}" presName="c1text" presStyleLbl="node1" presStyleIdx="0" presStyleCnt="4">
        <dgm:presLayoutVars>
          <dgm:bulletEnabled val="1"/>
        </dgm:presLayoutVars>
      </dgm:prSet>
      <dgm:spPr/>
      <dgm:t>
        <a:bodyPr/>
        <a:lstStyle/>
        <a:p>
          <a:endParaRPr lang="de-DE"/>
        </a:p>
      </dgm:t>
    </dgm:pt>
    <dgm:pt modelId="{E3D57D85-5991-0543-A7B6-8D2AAD79E638}" type="pres">
      <dgm:prSet presAssocID="{821197F5-0438-1F4D-8AAB-48F94963B48F}" presName="comp2" presStyleCnt="0"/>
      <dgm:spPr/>
    </dgm:pt>
    <dgm:pt modelId="{700A11BC-3E44-3C4D-9CA4-128FC040E979}" type="pres">
      <dgm:prSet presAssocID="{821197F5-0438-1F4D-8AAB-48F94963B48F}" presName="circle2" presStyleLbl="node1" presStyleIdx="1" presStyleCnt="4"/>
      <dgm:spPr/>
      <dgm:t>
        <a:bodyPr/>
        <a:lstStyle/>
        <a:p>
          <a:endParaRPr lang="de-DE"/>
        </a:p>
      </dgm:t>
    </dgm:pt>
    <dgm:pt modelId="{08F6F96A-9678-7944-B78C-8C401173A5C3}" type="pres">
      <dgm:prSet presAssocID="{821197F5-0438-1F4D-8AAB-48F94963B48F}" presName="c2text" presStyleLbl="node1" presStyleIdx="1" presStyleCnt="4">
        <dgm:presLayoutVars>
          <dgm:bulletEnabled val="1"/>
        </dgm:presLayoutVars>
      </dgm:prSet>
      <dgm:spPr/>
      <dgm:t>
        <a:bodyPr/>
        <a:lstStyle/>
        <a:p>
          <a:endParaRPr lang="de-DE"/>
        </a:p>
      </dgm:t>
    </dgm:pt>
    <dgm:pt modelId="{98F58B24-18F7-E147-9A1F-84F4FB5C6BFC}" type="pres">
      <dgm:prSet presAssocID="{821197F5-0438-1F4D-8AAB-48F94963B48F}" presName="comp3" presStyleCnt="0"/>
      <dgm:spPr/>
    </dgm:pt>
    <dgm:pt modelId="{47EA36DC-DF23-5B42-AD95-169678E82748}" type="pres">
      <dgm:prSet presAssocID="{821197F5-0438-1F4D-8AAB-48F94963B48F}" presName="circle3" presStyleLbl="node1" presStyleIdx="2" presStyleCnt="4" custScaleX="64968" custScaleY="60760"/>
      <dgm:spPr/>
      <dgm:t>
        <a:bodyPr/>
        <a:lstStyle/>
        <a:p>
          <a:endParaRPr lang="de-DE"/>
        </a:p>
      </dgm:t>
    </dgm:pt>
    <dgm:pt modelId="{08AD0BA3-AF7C-7B4C-809F-2089143C3A8B}" type="pres">
      <dgm:prSet presAssocID="{821197F5-0438-1F4D-8AAB-48F94963B48F}" presName="c3text" presStyleLbl="node1" presStyleIdx="2" presStyleCnt="4">
        <dgm:presLayoutVars>
          <dgm:bulletEnabled val="1"/>
        </dgm:presLayoutVars>
      </dgm:prSet>
      <dgm:spPr/>
      <dgm:t>
        <a:bodyPr/>
        <a:lstStyle/>
        <a:p>
          <a:endParaRPr lang="de-DE"/>
        </a:p>
      </dgm:t>
    </dgm:pt>
    <dgm:pt modelId="{ECE3D2EA-81A5-5247-A42D-DC134BD32C8E}" type="pres">
      <dgm:prSet presAssocID="{821197F5-0438-1F4D-8AAB-48F94963B48F}" presName="comp4" presStyleCnt="0"/>
      <dgm:spPr/>
    </dgm:pt>
    <dgm:pt modelId="{D7D011DE-D2A1-D042-9A7D-43AF2566D4B9}" type="pres">
      <dgm:prSet presAssocID="{821197F5-0438-1F4D-8AAB-48F94963B48F}" presName="circle4" presStyleLbl="node1" presStyleIdx="3" presStyleCnt="4" custScaleX="8859" custScaleY="8252"/>
      <dgm:spPr/>
      <dgm:t>
        <a:bodyPr/>
        <a:lstStyle/>
        <a:p>
          <a:endParaRPr lang="de-DE"/>
        </a:p>
      </dgm:t>
    </dgm:pt>
    <dgm:pt modelId="{058C0AA2-9421-D244-BFC0-49EF61131C0D}" type="pres">
      <dgm:prSet presAssocID="{821197F5-0438-1F4D-8AAB-48F94963B48F}" presName="c4text" presStyleLbl="node1" presStyleIdx="3" presStyleCnt="4">
        <dgm:presLayoutVars>
          <dgm:bulletEnabled val="1"/>
        </dgm:presLayoutVars>
      </dgm:prSet>
      <dgm:spPr/>
      <dgm:t>
        <a:bodyPr/>
        <a:lstStyle/>
        <a:p>
          <a:endParaRPr lang="de-DE"/>
        </a:p>
      </dgm:t>
    </dgm:pt>
  </dgm:ptLst>
  <dgm:cxnLst>
    <dgm:cxn modelId="{CE12AF82-88DB-4A0C-BACA-941794C87770}" type="presOf" srcId="{A85A8B8F-FD47-3440-B011-4FEEE0BA21CB}" destId="{08F6F96A-9678-7944-B78C-8C401173A5C3}" srcOrd="1" destOrd="0" presId="urn:microsoft.com/office/officeart/2005/8/layout/venn2"/>
    <dgm:cxn modelId="{70115C22-ABE3-4B31-B323-0AA87154C5EE}" type="presOf" srcId="{821197F5-0438-1F4D-8AAB-48F94963B48F}" destId="{916270FC-EB1E-C04E-8ABB-EE066EACBD35}" srcOrd="0" destOrd="0" presId="urn:microsoft.com/office/officeart/2005/8/layout/venn2"/>
    <dgm:cxn modelId="{625789FA-FE5C-414A-BAB5-5146A3F6E05E}" srcId="{821197F5-0438-1F4D-8AAB-48F94963B48F}" destId="{3B0135D1-4FD6-AB44-A0E3-597EDD5FDA42}" srcOrd="3" destOrd="0" parTransId="{6B74ECC5-7D84-D244-958F-9B1F09B32CF5}" sibTransId="{83646D47-4E44-F348-850F-9379320259F5}"/>
    <dgm:cxn modelId="{D11FEDE6-9DB9-964D-BC0C-D3864C781DED}" srcId="{821197F5-0438-1F4D-8AAB-48F94963B48F}" destId="{94D02DAE-B313-8744-A1D0-39332EE9B62B}" srcOrd="0" destOrd="0" parTransId="{E9D3EC61-BD7B-FC40-8DF7-07968C1926D9}" sibTransId="{0C27C985-C5A2-7147-9F64-DD10F51837E7}"/>
    <dgm:cxn modelId="{D6DC8F92-E56F-214E-9500-4483CF708F5B}" srcId="{821197F5-0438-1F4D-8AAB-48F94963B48F}" destId="{A85A8B8F-FD47-3440-B011-4FEEE0BA21CB}" srcOrd="1" destOrd="0" parTransId="{93B7DA92-E987-2545-AE75-BA35EB4C47F7}" sibTransId="{357CFFEB-560C-7248-B693-0C2590629119}"/>
    <dgm:cxn modelId="{30F6ED9C-AA6C-0C40-B007-CA667D55452A}" srcId="{821197F5-0438-1F4D-8AAB-48F94963B48F}" destId="{DB51D268-B772-024A-A040-AD3BB7755C9E}" srcOrd="2" destOrd="0" parTransId="{CFF7BE22-4864-6443-A902-30875686F5D5}" sibTransId="{71062482-4929-9647-816F-623B6758AD09}"/>
    <dgm:cxn modelId="{F899E65D-554A-404F-AEAE-777E230F6522}" type="presOf" srcId="{94D02DAE-B313-8744-A1D0-39332EE9B62B}" destId="{40ACA22F-2DEC-8143-AC83-742FE3010E55}" srcOrd="1" destOrd="0" presId="urn:microsoft.com/office/officeart/2005/8/layout/venn2"/>
    <dgm:cxn modelId="{A743A300-CABD-4374-B95F-4834D832DD51}" type="presOf" srcId="{DB51D268-B772-024A-A040-AD3BB7755C9E}" destId="{08AD0BA3-AF7C-7B4C-809F-2089143C3A8B}" srcOrd="1" destOrd="0" presId="urn:microsoft.com/office/officeart/2005/8/layout/venn2"/>
    <dgm:cxn modelId="{FC613785-3069-47AF-80D2-CD6309D50D04}" type="presOf" srcId="{3B0135D1-4FD6-AB44-A0E3-597EDD5FDA42}" destId="{058C0AA2-9421-D244-BFC0-49EF61131C0D}" srcOrd="1" destOrd="0" presId="urn:microsoft.com/office/officeart/2005/8/layout/venn2"/>
    <dgm:cxn modelId="{DCF5EC7A-4BB5-4DF8-88C9-F387A71501F5}" type="presOf" srcId="{DB51D268-B772-024A-A040-AD3BB7755C9E}" destId="{47EA36DC-DF23-5B42-AD95-169678E82748}" srcOrd="0" destOrd="0" presId="urn:microsoft.com/office/officeart/2005/8/layout/venn2"/>
    <dgm:cxn modelId="{7ED78795-EE90-474C-94D4-480E01D197CB}" type="presOf" srcId="{94D02DAE-B313-8744-A1D0-39332EE9B62B}" destId="{D83C66D8-3988-B24C-AF5D-271D02EA3073}" srcOrd="0" destOrd="0" presId="urn:microsoft.com/office/officeart/2005/8/layout/venn2"/>
    <dgm:cxn modelId="{B5542494-524F-4868-9404-09DF554CE087}" type="presOf" srcId="{A85A8B8F-FD47-3440-B011-4FEEE0BA21CB}" destId="{700A11BC-3E44-3C4D-9CA4-128FC040E979}" srcOrd="0" destOrd="0" presId="urn:microsoft.com/office/officeart/2005/8/layout/venn2"/>
    <dgm:cxn modelId="{DF577146-C83D-469F-898A-1C6CD23D9C12}" type="presOf" srcId="{3B0135D1-4FD6-AB44-A0E3-597EDD5FDA42}" destId="{D7D011DE-D2A1-D042-9A7D-43AF2566D4B9}" srcOrd="0" destOrd="0" presId="urn:microsoft.com/office/officeart/2005/8/layout/venn2"/>
    <dgm:cxn modelId="{CECEF051-ADC3-4B57-9B27-AD73C694DA66}" type="presParOf" srcId="{916270FC-EB1E-C04E-8ABB-EE066EACBD35}" destId="{95BE1CD2-DAC2-E24D-B938-CACA4544671A}" srcOrd="0" destOrd="0" presId="urn:microsoft.com/office/officeart/2005/8/layout/venn2"/>
    <dgm:cxn modelId="{C9FD593A-9BAC-4739-85ED-77213903266D}" type="presParOf" srcId="{95BE1CD2-DAC2-E24D-B938-CACA4544671A}" destId="{D83C66D8-3988-B24C-AF5D-271D02EA3073}" srcOrd="0" destOrd="0" presId="urn:microsoft.com/office/officeart/2005/8/layout/venn2"/>
    <dgm:cxn modelId="{8EAD633A-9F1B-480B-99D0-DF8E1F1A757E}" type="presParOf" srcId="{95BE1CD2-DAC2-E24D-B938-CACA4544671A}" destId="{40ACA22F-2DEC-8143-AC83-742FE3010E55}" srcOrd="1" destOrd="0" presId="urn:microsoft.com/office/officeart/2005/8/layout/venn2"/>
    <dgm:cxn modelId="{62441F96-0578-4068-92D3-856E82D2716A}" type="presParOf" srcId="{916270FC-EB1E-C04E-8ABB-EE066EACBD35}" destId="{E3D57D85-5991-0543-A7B6-8D2AAD79E638}" srcOrd="1" destOrd="0" presId="urn:microsoft.com/office/officeart/2005/8/layout/venn2"/>
    <dgm:cxn modelId="{171B7BC3-6249-482A-9B3C-73AB744FD4B2}" type="presParOf" srcId="{E3D57D85-5991-0543-A7B6-8D2AAD79E638}" destId="{700A11BC-3E44-3C4D-9CA4-128FC040E979}" srcOrd="0" destOrd="0" presId="urn:microsoft.com/office/officeart/2005/8/layout/venn2"/>
    <dgm:cxn modelId="{D7711C37-23C1-4A18-9087-8BA51D9DA18E}" type="presParOf" srcId="{E3D57D85-5991-0543-A7B6-8D2AAD79E638}" destId="{08F6F96A-9678-7944-B78C-8C401173A5C3}" srcOrd="1" destOrd="0" presId="urn:microsoft.com/office/officeart/2005/8/layout/venn2"/>
    <dgm:cxn modelId="{7D16D0F9-6674-46D7-ACC1-261E8EDF08DA}" type="presParOf" srcId="{916270FC-EB1E-C04E-8ABB-EE066EACBD35}" destId="{98F58B24-18F7-E147-9A1F-84F4FB5C6BFC}" srcOrd="2" destOrd="0" presId="urn:microsoft.com/office/officeart/2005/8/layout/venn2"/>
    <dgm:cxn modelId="{DD55D260-D6E7-4402-987E-8672AD63AA17}" type="presParOf" srcId="{98F58B24-18F7-E147-9A1F-84F4FB5C6BFC}" destId="{47EA36DC-DF23-5B42-AD95-169678E82748}" srcOrd="0" destOrd="0" presId="urn:microsoft.com/office/officeart/2005/8/layout/venn2"/>
    <dgm:cxn modelId="{BE257A6B-CA59-4024-BF11-79F40BD41F9D}" type="presParOf" srcId="{98F58B24-18F7-E147-9A1F-84F4FB5C6BFC}" destId="{08AD0BA3-AF7C-7B4C-809F-2089143C3A8B}" srcOrd="1" destOrd="0" presId="urn:microsoft.com/office/officeart/2005/8/layout/venn2"/>
    <dgm:cxn modelId="{5DE05857-B1B7-476F-971A-376E2347805E}" type="presParOf" srcId="{916270FC-EB1E-C04E-8ABB-EE066EACBD35}" destId="{ECE3D2EA-81A5-5247-A42D-DC134BD32C8E}" srcOrd="3" destOrd="0" presId="urn:microsoft.com/office/officeart/2005/8/layout/venn2"/>
    <dgm:cxn modelId="{24E22A48-6C64-4172-A101-FF848E1DB0B1}" type="presParOf" srcId="{ECE3D2EA-81A5-5247-A42D-DC134BD32C8E}" destId="{D7D011DE-D2A1-D042-9A7D-43AF2566D4B9}" srcOrd="0" destOrd="0" presId="urn:microsoft.com/office/officeart/2005/8/layout/venn2"/>
    <dgm:cxn modelId="{FA42C90E-0A94-4EE4-9024-9DDF6341887D}" type="presParOf" srcId="{ECE3D2EA-81A5-5247-A42D-DC134BD32C8E}" destId="{058C0AA2-9421-D244-BFC0-49EF61131C0D}"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C66D8-3988-B24C-AF5D-271D02EA3073}">
      <dsp:nvSpPr>
        <dsp:cNvPr id="0" name=""/>
        <dsp:cNvSpPr/>
      </dsp:nvSpPr>
      <dsp:spPr>
        <a:xfrm>
          <a:off x="576063" y="0"/>
          <a:ext cx="4176464" cy="4176464"/>
        </a:xfrm>
        <a:prstGeom prst="ellipse">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de-DE" sz="1400" kern="1200" dirty="0"/>
        </a:p>
      </dsp:txBody>
      <dsp:txXfrm>
        <a:off x="2080426" y="208823"/>
        <a:ext cx="1167739" cy="626469"/>
      </dsp:txXfrm>
    </dsp:sp>
    <dsp:sp modelId="{700A11BC-3E44-3C4D-9CA4-128FC040E979}">
      <dsp:nvSpPr>
        <dsp:cNvPr id="0" name=""/>
        <dsp:cNvSpPr/>
      </dsp:nvSpPr>
      <dsp:spPr>
        <a:xfrm>
          <a:off x="993710" y="835292"/>
          <a:ext cx="3341171" cy="3341171"/>
        </a:xfrm>
        <a:prstGeom prst="ellipse">
          <a:avLst/>
        </a:prstGeom>
        <a:gradFill rotWithShape="0">
          <a:gsLst>
            <a:gs pos="0">
              <a:schemeClr val="accent1">
                <a:shade val="80000"/>
                <a:hueOff val="159542"/>
                <a:satOff val="-16239"/>
                <a:lumOff val="12776"/>
                <a:alphaOff val="0"/>
                <a:shade val="51000"/>
                <a:satMod val="130000"/>
              </a:schemeClr>
            </a:gs>
            <a:gs pos="80000">
              <a:schemeClr val="accent1">
                <a:shade val="80000"/>
                <a:hueOff val="159542"/>
                <a:satOff val="-16239"/>
                <a:lumOff val="12776"/>
                <a:alphaOff val="0"/>
                <a:shade val="93000"/>
                <a:satMod val="130000"/>
              </a:schemeClr>
            </a:gs>
            <a:gs pos="100000">
              <a:schemeClr val="accent1">
                <a:shade val="80000"/>
                <a:hueOff val="159542"/>
                <a:satOff val="-16239"/>
                <a:lumOff val="127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de-DE" sz="1800" kern="1200" dirty="0"/>
        </a:p>
      </dsp:txBody>
      <dsp:txXfrm>
        <a:off x="2080426" y="1035763"/>
        <a:ext cx="1167739" cy="601410"/>
      </dsp:txXfrm>
    </dsp:sp>
    <dsp:sp modelId="{47EA36DC-DF23-5B42-AD95-169678E82748}">
      <dsp:nvSpPr>
        <dsp:cNvPr id="0" name=""/>
        <dsp:cNvSpPr/>
      </dsp:nvSpPr>
      <dsp:spPr>
        <a:xfrm>
          <a:off x="1850286" y="2162238"/>
          <a:ext cx="1628019" cy="1522571"/>
        </a:xfrm>
        <a:prstGeom prst="ellipse">
          <a:avLst/>
        </a:prstGeom>
        <a:gradFill rotWithShape="0">
          <a:gsLst>
            <a:gs pos="0">
              <a:schemeClr val="accent1">
                <a:shade val="80000"/>
                <a:hueOff val="319083"/>
                <a:satOff val="-32479"/>
                <a:lumOff val="25553"/>
                <a:alphaOff val="0"/>
                <a:shade val="51000"/>
                <a:satMod val="130000"/>
              </a:schemeClr>
            </a:gs>
            <a:gs pos="80000">
              <a:schemeClr val="accent1">
                <a:shade val="80000"/>
                <a:hueOff val="319083"/>
                <a:satOff val="-32479"/>
                <a:lumOff val="25553"/>
                <a:alphaOff val="0"/>
                <a:shade val="93000"/>
                <a:satMod val="130000"/>
              </a:schemeClr>
            </a:gs>
            <a:gs pos="100000">
              <a:schemeClr val="accent1">
                <a:shade val="80000"/>
                <a:hueOff val="319083"/>
                <a:satOff val="-32479"/>
                <a:lumOff val="255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de-DE" sz="1200" kern="1200" dirty="0"/>
        </a:p>
      </dsp:txBody>
      <dsp:txXfrm>
        <a:off x="2284967" y="2276431"/>
        <a:ext cx="758656" cy="342578"/>
      </dsp:txXfrm>
    </dsp:sp>
    <dsp:sp modelId="{D7D011DE-D2A1-D042-9A7D-43AF2566D4B9}">
      <dsp:nvSpPr>
        <dsp:cNvPr id="0" name=""/>
        <dsp:cNvSpPr/>
      </dsp:nvSpPr>
      <dsp:spPr>
        <a:xfrm>
          <a:off x="2590297" y="3272242"/>
          <a:ext cx="147997" cy="137856"/>
        </a:xfrm>
        <a:prstGeom prst="ellipse">
          <a:avLst/>
        </a:prstGeom>
        <a:gradFill rotWithShape="0">
          <a:gsLst>
            <a:gs pos="0">
              <a:schemeClr val="accent1">
                <a:shade val="80000"/>
                <a:hueOff val="478625"/>
                <a:satOff val="-48718"/>
                <a:lumOff val="38329"/>
                <a:alphaOff val="0"/>
                <a:shade val="51000"/>
                <a:satMod val="130000"/>
              </a:schemeClr>
            </a:gs>
            <a:gs pos="80000">
              <a:schemeClr val="accent1">
                <a:shade val="80000"/>
                <a:hueOff val="478625"/>
                <a:satOff val="-48718"/>
                <a:lumOff val="38329"/>
                <a:alphaOff val="0"/>
                <a:shade val="93000"/>
                <a:satMod val="130000"/>
              </a:schemeClr>
            </a:gs>
            <a:gs pos="100000">
              <a:schemeClr val="accent1">
                <a:shade val="80000"/>
                <a:hueOff val="478625"/>
                <a:satOff val="-48718"/>
                <a:lumOff val="3832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22250">
            <a:lnSpc>
              <a:spcPct val="90000"/>
            </a:lnSpc>
            <a:spcBef>
              <a:spcPct val="0"/>
            </a:spcBef>
            <a:spcAft>
              <a:spcPct val="35000"/>
            </a:spcAft>
          </a:pPr>
          <a:endParaRPr lang="de-DE" sz="500" kern="1200" dirty="0"/>
        </a:p>
      </dsp:txBody>
      <dsp:txXfrm>
        <a:off x="2611971" y="3306707"/>
        <a:ext cx="104649" cy="6892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C3CB1-38C0-4FD0-9F12-529F4F1C4ECC}" type="datetimeFigureOut">
              <a:rPr lang="de-DE" smtClean="0"/>
              <a:t>23.05.2019</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0A3-C166-41F4-9BF9-32E7293B3A18}" type="slidenum">
              <a:rPr lang="de-DE" smtClean="0"/>
              <a:t>‹Nr.›</a:t>
            </a:fld>
            <a:endParaRPr lang="de-DE" dirty="0"/>
          </a:p>
        </p:txBody>
      </p:sp>
    </p:spTree>
    <p:extLst>
      <p:ext uri="{BB962C8B-B14F-4D97-AF65-F5344CB8AC3E}">
        <p14:creationId xmlns:p14="http://schemas.microsoft.com/office/powerpoint/2010/main" val="404276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c.europa.eu/food/plant/pesticides/sustainable_use_pesticides/ipm_en"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ec.europa.eu/food/audits-analysis/overview_reports/details.cfm?rep_id=114" TargetMode="External"/><Relationship Id="rId4" Type="http://schemas.openxmlformats.org/officeDocument/2006/relationships/hyperlink" Target="http://eur-lex.europa.eu/legal-content/EN/ALL/?uri=CELEX:02009L0128-20091125"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4</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800"/>
              </a:spcAft>
              <a:buClrTx/>
              <a:buSzTx/>
              <a:buFontTx/>
              <a:buNone/>
              <a:tabLst/>
              <a:defRPr/>
            </a:pPr>
            <a:r>
              <a:rPr lang="de-DE" sz="1200" b="1" dirty="0" smtClean="0">
                <a:solidFill>
                  <a:schemeClr val="tx1">
                    <a:lumMod val="75000"/>
                  </a:schemeClr>
                </a:solidFill>
                <a:latin typeface="Arial" panose="020B0604020202020204" pitchFamily="34" charset="0"/>
                <a:cs typeface="Arial" panose="020B0604020202020204" pitchFamily="34" charset="0"/>
              </a:rPr>
              <a:t>Natürliche (primäre) Ökosysteme </a:t>
            </a:r>
            <a:endParaRPr lang="en-GB" sz="1200" b="1" dirty="0" smtClean="0">
              <a:solidFill>
                <a:schemeClr val="tx1">
                  <a:lumMod val="75000"/>
                </a:schemeClr>
              </a:solidFill>
              <a:latin typeface="Arial" panose="020B0604020202020204" pitchFamily="34" charset="0"/>
              <a:cs typeface="Arial" panose="020B0604020202020204" pitchFamily="34" charset="0"/>
            </a:endParaRP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…….finden sich nur noch in Regionen, wo es keinen signifikanten Einfluss des Menschen gibt. </a:t>
            </a:r>
          </a:p>
          <a:p>
            <a:r>
              <a:rPr lang="de-DE" sz="1200" dirty="0" smtClean="0">
                <a:solidFill>
                  <a:schemeClr val="bg2">
                    <a:lumMod val="25000"/>
                  </a:schemeClr>
                </a:solidFill>
                <a:latin typeface="Arial" panose="020B0604020202020204" pitchFamily="34" charset="0"/>
                <a:cs typeface="Arial" panose="020B0604020202020204" pitchFamily="34" charset="0"/>
              </a:rPr>
              <a:t>Dazu gehören alle natürlich vorkommenden  </a:t>
            </a: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Fließende und stille Gewässer (Bäche, Flüsse, Teiche…)</a:t>
            </a: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Feuchtgebiete und Moore</a:t>
            </a: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Wälder (Regenwald, Tiefland, Nadel/Blattwald) </a:t>
            </a:r>
          </a:p>
          <a:p>
            <a:pPr marL="452438" lvl="1" indent="-285750">
              <a:buFont typeface="Courier New" panose="02070309020205020404" pitchFamily="49" charset="0"/>
              <a:buChar char="o"/>
            </a:pPr>
            <a:r>
              <a:rPr lang="de-DE" sz="1200" dirty="0" smtClean="0">
                <a:solidFill>
                  <a:schemeClr val="bg2">
                    <a:lumMod val="25000"/>
                  </a:schemeClr>
                </a:solidFill>
                <a:latin typeface="Arial" panose="020B0604020202020204" pitchFamily="34" charset="0"/>
                <a:cs typeface="Arial" panose="020B0604020202020204" pitchFamily="34" charset="0"/>
              </a:rPr>
              <a:t>andere einheimische terrestrische Ökosysteme wie Buschland, Savannen, Tundra</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b="1" dirty="0" smtClean="0">
              <a:solidFill>
                <a:schemeClr val="tx1">
                  <a:lumMod val="75000"/>
                </a:schemeClr>
              </a:solidFill>
              <a:latin typeface="Arial" panose="020B0604020202020204" pitchFamily="34" charset="0"/>
              <a:cs typeface="Arial" panose="020B0604020202020204" pitchFamily="34" charset="0"/>
            </a:endParaRPr>
          </a:p>
          <a:p>
            <a:pPr>
              <a:spcAft>
                <a:spcPts val="800"/>
              </a:spcAft>
            </a:pPr>
            <a:r>
              <a:rPr lang="de-DE" sz="1200" b="1" dirty="0" smtClean="0">
                <a:solidFill>
                  <a:schemeClr val="tx1">
                    <a:lumMod val="75000"/>
                  </a:schemeClr>
                </a:solidFill>
                <a:latin typeface="Arial" panose="020B0604020202020204" pitchFamily="34" charset="0"/>
                <a:cs typeface="Arial" panose="020B0604020202020204" pitchFamily="34" charset="0"/>
              </a:rPr>
              <a:t>Naturnahe  Habitate</a:t>
            </a:r>
            <a:r>
              <a:rPr lang="en-GB" sz="1200" b="1" dirty="0" smtClean="0">
                <a:solidFill>
                  <a:schemeClr val="tx1">
                    <a:lumMod val="75000"/>
                  </a:schemeClr>
                </a:solidFill>
                <a:latin typeface="Arial" panose="020B0604020202020204" pitchFamily="34" charset="0"/>
                <a:cs typeface="Arial" panose="020B0604020202020204" pitchFamily="34" charset="0"/>
              </a:rPr>
              <a:t>:</a:t>
            </a:r>
            <a:r>
              <a:rPr lang="de-DE" sz="1200" b="1" dirty="0" smtClean="0">
                <a:solidFill>
                  <a:schemeClr val="tx1">
                    <a:lumMod val="75000"/>
                  </a:schemeClr>
                </a:solidFill>
                <a:latin typeface="Arial" panose="020B0604020202020204" pitchFamily="34" charset="0"/>
                <a:cs typeface="Arial" panose="020B0604020202020204" pitchFamily="34" charset="0"/>
              </a:rPr>
              <a:t> </a:t>
            </a:r>
            <a:r>
              <a:rPr lang="de-DE" sz="1200" dirty="0" smtClean="0">
                <a:solidFill>
                  <a:schemeClr val="bg2">
                    <a:lumMod val="25000"/>
                  </a:schemeClr>
                </a:solidFill>
                <a:latin typeface="Arial" panose="020B0604020202020204" pitchFamily="34" charset="0"/>
                <a:cs typeface="Arial" panose="020B0604020202020204" pitchFamily="34" charset="0"/>
              </a:rPr>
              <a:t>… werden von menschlichen Aktivitäten beeinflusst, haben aber ihre Struktur nicht verloren und ist den natürlichen Lebensräumen sehr ähnlich. </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sind auch künstlich geschaffene Lebensräume, die weitgehend der natürlichen Entwicklung überlassen wurden und typische einheimische Pflanzen- und Tierarten beherbergen.</a:t>
            </a:r>
          </a:p>
          <a:p>
            <a:pPr>
              <a:spcAft>
                <a:spcPts val="800"/>
              </a:spcAft>
            </a:pPr>
            <a:r>
              <a:rPr lang="de-DE" sz="1200" i="1" dirty="0" smtClean="0">
                <a:solidFill>
                  <a:schemeClr val="bg2">
                    <a:lumMod val="25000"/>
                  </a:schemeClr>
                </a:solidFill>
                <a:latin typeface="Arial" panose="020B0604020202020204" pitchFamily="34" charset="0"/>
                <a:cs typeface="Arial" panose="020B0604020202020204" pitchFamily="34" charset="0"/>
              </a:rPr>
              <a:t>Beispiele: Hecken | Bäume | Stilllegungsflächen ….</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b="1" dirty="0" smtClean="0">
              <a:solidFill>
                <a:schemeClr val="tx1">
                  <a:lumMod val="75000"/>
                </a:schemeClr>
              </a:solidFill>
              <a:latin typeface="Arial" panose="020B0604020202020204" pitchFamily="34" charset="0"/>
              <a:cs typeface="Arial" panose="020B0604020202020204" pitchFamily="34" charset="0"/>
            </a:endParaRPr>
          </a:p>
          <a:p>
            <a:pPr>
              <a:spcAft>
                <a:spcPts val="800"/>
              </a:spcAft>
            </a:pPr>
            <a:r>
              <a:rPr lang="de-DE" sz="1200" b="1" dirty="0" smtClean="0">
                <a:solidFill>
                  <a:schemeClr val="tx1">
                    <a:lumMod val="75000"/>
                  </a:schemeClr>
                </a:solidFill>
                <a:latin typeface="Arial" panose="020B0604020202020204" pitchFamily="34" charset="0"/>
                <a:cs typeface="Arial" panose="020B0604020202020204" pitchFamily="34" charset="0"/>
              </a:rPr>
              <a:t>Schutzgebiete: </a:t>
            </a:r>
            <a:r>
              <a:rPr lang="de-DE" sz="1200" dirty="0" smtClean="0">
                <a:solidFill>
                  <a:schemeClr val="bg2">
                    <a:lumMod val="25000"/>
                  </a:schemeClr>
                </a:solidFill>
                <a:latin typeface="Arial" panose="020B0604020202020204" pitchFamily="34" charset="0"/>
                <a:cs typeface="Arial" panose="020B0604020202020204" pitchFamily="34" charset="0"/>
              </a:rPr>
              <a:t>……. ist ein klar definierter geografischer Raum, der anerkannt, gewidmet und mit rechtlichen oder anderen wirksamen Mitteln verwaltet wird, um den langfristigen Erhalt der Natur zu erreichen.</a:t>
            </a:r>
          </a:p>
          <a:p>
            <a:pPr>
              <a:spcAft>
                <a:spcPts val="800"/>
              </a:spcAft>
            </a:pPr>
            <a:r>
              <a:rPr lang="de-DE" sz="1200" dirty="0" smtClean="0">
                <a:solidFill>
                  <a:schemeClr val="bg2">
                    <a:lumMod val="25000"/>
                  </a:schemeClr>
                </a:solidFill>
                <a:latin typeface="Arial" panose="020B0604020202020204" pitchFamily="34" charset="0"/>
                <a:cs typeface="Arial" panose="020B0604020202020204" pitchFamily="34" charset="0"/>
              </a:rPr>
              <a:t> Ein Schutzgebiet kann sich entweder in öffentlichem oder privatem Besitz befinden. </a:t>
            </a:r>
          </a:p>
          <a:p>
            <a:endParaRPr lang="de-DE" sz="600" dirty="0" smtClean="0">
              <a:solidFill>
                <a:schemeClr val="bg2">
                  <a:lumMod val="25000"/>
                </a:schemeClr>
              </a:solidFill>
              <a:latin typeface="Arial" panose="020B0604020202020204" pitchFamily="34" charset="0"/>
              <a:cs typeface="Arial" panose="020B0604020202020204" pitchFamily="34" charset="0"/>
            </a:endParaRPr>
          </a:p>
          <a:p>
            <a:r>
              <a:rPr lang="de-DE" sz="1200" i="1" dirty="0" smtClean="0">
                <a:solidFill>
                  <a:schemeClr val="bg2">
                    <a:lumMod val="25000"/>
                  </a:schemeClr>
                </a:solidFill>
                <a:latin typeface="Arial" panose="020B0604020202020204" pitchFamily="34" charset="0"/>
                <a:cs typeface="Arial" panose="020B0604020202020204" pitchFamily="34" charset="0"/>
              </a:rPr>
              <a:t>Beispiele: Nationalparks | Biosphärengebiete | Natura 2000</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smtClean="0">
              <a:solidFill>
                <a:schemeClr val="tx1">
                  <a:lumMod val="75000"/>
                </a:schemeClr>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b="1" dirty="0" smtClean="0">
              <a:solidFill>
                <a:schemeClr val="tx1">
                  <a:lumMod val="75000"/>
                </a:schemeClr>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smtClean="0">
              <a:solidFill>
                <a:schemeClr val="tx1">
                  <a:lumMod val="75000"/>
                </a:schemeClr>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b="1" dirty="0" smtClean="0">
              <a:solidFill>
                <a:schemeClr val="tx1">
                  <a:lumMod val="75000"/>
                </a:schemeClr>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b="1" dirty="0" smtClean="0">
                <a:solidFill>
                  <a:schemeClr val="tx1">
                    <a:lumMod val="75000"/>
                  </a:schemeClr>
                </a:solidFill>
                <a:latin typeface="Arial" panose="020B0604020202020204" pitchFamily="34" charset="0"/>
                <a:cs typeface="Arial" panose="020B0604020202020204" pitchFamily="34" charset="0"/>
              </a:rPr>
              <a:t> </a:t>
            </a:r>
            <a:endParaRPr lang="en-GB" sz="1200" b="1" dirty="0" smtClean="0">
              <a:solidFill>
                <a:schemeClr val="tx1">
                  <a:lumMod val="75000"/>
                </a:schemeClr>
              </a:solidFill>
              <a:latin typeface="Arial" panose="020B0604020202020204" pitchFamily="34" charset="0"/>
              <a:cs typeface="Arial" panose="020B0604020202020204" pitchFamily="34" charset="0"/>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a:t>
            </a:fld>
            <a:endParaRPr lang="de-DE" dirty="0"/>
          </a:p>
        </p:txBody>
      </p:sp>
    </p:spTree>
    <p:extLst>
      <p:ext uri="{BB962C8B-B14F-4D97-AF65-F5344CB8AC3E}">
        <p14:creationId xmlns:p14="http://schemas.microsoft.com/office/powerpoint/2010/main" val="346511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Primäre (natürliche) Ökosysteme, naturnahe Lebensräume und Schutzgebiete haben eine hohe Vielfalt an Tieren und Pflanzen und sind daher besonders wertvoll. Eine Störung des Gleichgewichts zwischen Organismen in einem Ökosystem/Habitat, aber auch die Wechselwirkungen zwischen den Organismen und der Umwelt können zu erheblichen und irreversiblen Schäden führen. So kann beispielsweise die Beseitigung von Waldteilen die Biodiversität verändern und damit den Sauerstoffgehalt in der Luft beeinflussen, das Klima verändern, die Erosion verstärken, die Zahl der Raubtiere verringern und andere Populationen - oft Schädlinge oder invasive Arten - erhöhen, die große wirtschaftliche und soziale Probleme verursachen.</a:t>
            </a:r>
            <a:endParaRPr lang="en-GB" sz="1200" kern="1200" dirty="0" smtClean="0">
              <a:solidFill>
                <a:schemeClr val="tx1"/>
              </a:solidFill>
              <a:effectLst/>
              <a:latin typeface="+mn-lt"/>
              <a:ea typeface="+mn-ea"/>
              <a:cs typeface="+mn-cs"/>
            </a:endParaRPr>
          </a:p>
          <a:p>
            <a:endParaRPr lang="de-DE" dirty="0" smtClean="0"/>
          </a:p>
          <a:p>
            <a:r>
              <a:rPr lang="de-DE" dirty="0" smtClean="0"/>
              <a:t>Additional</a:t>
            </a:r>
            <a:r>
              <a:rPr lang="de-DE" baseline="0" dirty="0" smtClean="0"/>
              <a:t> </a:t>
            </a:r>
            <a:r>
              <a:rPr lang="de-DE" baseline="0" dirty="0" err="1" smtClean="0"/>
              <a:t>possible</a:t>
            </a:r>
            <a:r>
              <a:rPr lang="de-DE" baseline="0" dirty="0" smtClean="0"/>
              <a:t> </a:t>
            </a:r>
            <a:r>
              <a:rPr lang="de-DE" baseline="0" dirty="0" err="1" smtClean="0"/>
              <a:t>actions</a:t>
            </a:r>
            <a:r>
              <a:rPr lang="de-DE" baseline="0" dirty="0" smtClean="0"/>
              <a:t>: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Wenn eine Entwässerung unvermeidlich ist, wird die natürliche Bodenentwässerung den installierten Wasserableitungskanälen vorgezogen.</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Wird Moorland landwirtschaftlich genutzt, muss der Nachweis erbracht werden, dass diese Tätigkeiten mit dem Schutz der biologischen Vielfalt vereinbar sind. Wenn eine biodiversitätsfreundliche Landwirtschaft nicht möglich ist, sollte geprüft werden, ob es Möglichkeiten für Subventionen gibt, um diese Flächen vom Anbau auszuschließen. </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Entwässerungskanäle werden wo immer möglich vergraben und die Wiederherstellung ehemaliger Feuchtgebiete unterstützt.</a:t>
            </a:r>
            <a:endParaRPr lang="en-GB" sz="1200" kern="1200" dirty="0" smtClean="0">
              <a:solidFill>
                <a:schemeClr val="tx1"/>
              </a:solidFill>
              <a:effectLst/>
              <a:latin typeface="+mn-lt"/>
              <a:ea typeface="+mn-ea"/>
              <a:cs typeface="+mn-cs"/>
            </a:endParaRPr>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6</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Wasser ist die Grundlage für Pflanzen, Tiere und für uns Menschen und somit eine sehr wertvolle Ressource. Gewässer wie Seen und Flüsse sind auch Lebensräume für viele Tiere und Pflanzen und müssen daher vor Verschmutzung oder dem Einfluss von Schadstoffen geschützt werden. Das Belassen oder Schaffen eines breiten Uferstreifens mit einer Vegetation, die nicht oder zumindest nicht umfassend bewirtschaftet wird, ist hier ein sehr wichtiger Beitrag.</a:t>
            </a:r>
            <a:endParaRPr lang="en-GB" sz="1200" kern="1200" dirty="0" smtClean="0">
              <a:solidFill>
                <a:schemeClr val="tx1"/>
              </a:solidFill>
              <a:effectLst/>
              <a:latin typeface="+mn-lt"/>
              <a:ea typeface="+mn-ea"/>
              <a:cs typeface="+mn-cs"/>
            </a:endParaRPr>
          </a:p>
          <a:p>
            <a:endParaRPr lang="de-DE"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7</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Naturnahe Lebensräume sind wichtige Elemente zur Förderung der Biodiversität in landwirtschaftlichen Betrieben. Sie bieten Zuflucht und Nahrung für Tiere und Pflanzen. Eine ausreichende Größe, jedes Gebiet unabhängig und insgesamt, und eine gut durchdachte Umsetzung naturnaher Lebensräume können den durch landwirtschaftliche Tätigkeiten verursachten Verlust der biologischen Vielfalt ausgleichen. Einzelne Parzellen sollten mit Biotopkorridoren verbunden werden, um das Potenzial für die biologische Vielfalt zu erhöhen.</a:t>
            </a:r>
            <a:endParaRPr lang="en-GB" sz="1200" kern="1200" dirty="0" smtClean="0">
              <a:solidFill>
                <a:schemeClr val="tx1"/>
              </a:solidFill>
              <a:effectLst/>
              <a:latin typeface="+mn-lt"/>
              <a:ea typeface="+mn-ea"/>
              <a:cs typeface="+mn-cs"/>
            </a:endParaRP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Identifizierung von Flächen auf dem Betrieb, die für naturnahe oder weniger produktive Lebensräume von Vorteil sind (Steinflächen, steile Hänge, Feuchträume usw.) oder bereits von natürlicher Vegetation bedeckt sind, und Nutzung als oder Schaffung eines naturgetreuen Lebensraums auf ihnen (z.B. Pflanzung von Bäumen, Hecken und anderen Rückzugsräumen für Wildtiere).</a:t>
            </a:r>
            <a:endParaRPr lang="en-GB" sz="1200"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Bestehende naturnahe Lebensräume /ökologische Strukturen werden erhalten.</a:t>
            </a:r>
            <a:endParaRPr lang="en-GB" sz="1200" kern="1200" dirty="0" smtClean="0">
              <a:solidFill>
                <a:schemeClr val="tx1"/>
              </a:solidFill>
              <a:effectLst/>
              <a:latin typeface="+mn-lt"/>
              <a:ea typeface="+mn-ea"/>
              <a:cs typeface="+mn-cs"/>
            </a:endParaRPr>
          </a:p>
          <a:p>
            <a:r>
              <a:rPr lang="de-DE" sz="1200" i="1" kern="1200" dirty="0" smtClean="0">
                <a:solidFill>
                  <a:schemeClr val="tx1"/>
                </a:solidFill>
                <a:effectLst/>
                <a:latin typeface="+mn-lt"/>
                <a:ea typeface="+mn-ea"/>
                <a:cs typeface="+mn-cs"/>
              </a:rPr>
              <a:t>Für neu entwickelte landwirtschaftliche Betriebe:</a:t>
            </a:r>
            <a:endParaRPr lang="en-GB" sz="1200" i="1"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Wenn Flächen in landwirtschaftliche Flächen umgewandelt werden, sollte vor der Umstellung eine unabhängige Umweltverträglichkeitsprüfung durchgeführt werden</a:t>
            </a:r>
            <a:endParaRPr lang="en-GB" sz="1200" kern="1200" dirty="0" smtClean="0">
              <a:solidFill>
                <a:schemeClr val="tx1"/>
              </a:solidFill>
              <a:effectLst/>
              <a:latin typeface="+mn-lt"/>
              <a:ea typeface="+mn-ea"/>
              <a:cs typeface="+mn-cs"/>
            </a:endParaRPr>
          </a:p>
          <a:p>
            <a:pPr marL="171450" lvl="0" indent="-171450">
              <a:buFont typeface="Courier New" panose="02070309020205020404" pitchFamily="49" charset="0"/>
              <a:buChar char="o"/>
            </a:pPr>
            <a:r>
              <a:rPr lang="de-DE" sz="1200" kern="1200" dirty="0" smtClean="0">
                <a:solidFill>
                  <a:schemeClr val="tx1"/>
                </a:solidFill>
                <a:effectLst/>
                <a:latin typeface="+mn-lt"/>
                <a:ea typeface="+mn-ea"/>
                <a:cs typeface="+mn-cs"/>
              </a:rPr>
              <a:t>Wenn Flächen kürzlich in Ackerland umgewandelt wurden, muss der Verlust der biologischen Vielfalt ausgeglichen/wiederhergestellt werden</a:t>
            </a: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8</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Unterschiedliche Vegetation, ob natürlich oder gepflanzt, wie z.B. Hecken, Blühstreifen usw., bieten Lebensraum, Schutz und Nahrung für eine Vielzahl von Tieren und Pflanzen. Neben der Größe müssen auch naturnahe Lebensräume eine bestimmte Qualität aufweisen, um von den Tieren und Pflanzen wie oben beschrieben optimal genutzt zu werden. Qualität drückt sich unter anderem in der Vielfalt der Landschaftselemente, der Pflanzenauswahl und der geeigneten Pflege aus.</a:t>
            </a:r>
            <a:endParaRPr lang="en-GB" sz="1200" kern="1200" dirty="0" smtClean="0">
              <a:solidFill>
                <a:schemeClr val="tx1"/>
              </a:solidFill>
              <a:effectLst/>
              <a:latin typeface="+mn-lt"/>
              <a:ea typeface="+mn-ea"/>
              <a:cs typeface="+mn-cs"/>
            </a:endParaRPr>
          </a:p>
          <a:p>
            <a:endParaRPr lang="de-DE"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9</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Was?</a:t>
            </a:r>
            <a:endParaRPr lang="en-GB" sz="1200" i="1" kern="1200" dirty="0" smtClean="0">
              <a:solidFill>
                <a:schemeClr val="tx1"/>
              </a:solidFill>
              <a:effectLst/>
              <a:latin typeface="+mn-lt"/>
              <a:ea typeface="+mn-ea"/>
              <a:cs typeface="+mn-cs"/>
            </a:endParaRPr>
          </a:p>
          <a:p>
            <a:r>
              <a:rPr lang="de-DE" dirty="0" smtClean="0">
                <a:cs typeface="Arial" panose="020B0604020202020204" pitchFamily="34" charset="0"/>
              </a:rPr>
              <a:t>……. ist ein Lebensraum, der die Wildtierpopulationen verbindet, die durch menschliche Aktivitäten oder Strukturen (z.B. Straßen, Holzeinschlag, Produktionsseiten in landwirtschaftlichen Betrieben usw.) getrennt sind.</a:t>
            </a:r>
          </a:p>
          <a:p>
            <a:endParaRPr lang="de-DE" dirty="0" smtClean="0">
              <a:cs typeface="Arial" panose="020B0604020202020204" pitchFamily="34" charset="0"/>
            </a:endParaRPr>
          </a:p>
          <a:p>
            <a:r>
              <a:rPr lang="de-DE" dirty="0" smtClean="0">
                <a:cs typeface="Arial" panose="020B0604020202020204" pitchFamily="34" charset="0"/>
              </a:rPr>
              <a:t>…… ermöglichen einen Austausch von Individuen zwischen den Populationen, was dazu beitragen kann, die negativen Auswirkungen auf die Inzucht und die verminderte genetische Vielfalt zu verhindern, die häufig in isolierten Populationen auftreten. </a:t>
            </a:r>
          </a:p>
          <a:p>
            <a:endParaRPr lang="de-DE" dirty="0" smtClean="0">
              <a:cs typeface="Arial" panose="020B0604020202020204" pitchFamily="34" charset="0"/>
            </a:endParaRPr>
          </a:p>
          <a:p>
            <a:r>
              <a:rPr lang="de-DE" sz="1200" i="1" kern="1200" dirty="0" smtClean="0">
                <a:solidFill>
                  <a:schemeClr val="tx1"/>
                </a:solidFill>
                <a:effectLst/>
                <a:latin typeface="+mn-lt"/>
                <a:ea typeface="+mn-ea"/>
                <a:cs typeface="+mn-cs"/>
              </a:rPr>
              <a:t>Warum? </a:t>
            </a:r>
            <a:endParaRPr lang="en-GB" sz="1200" i="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Lebensraumkorridore verbinden Lebensräume, die durch menschliche Aktivitäten oder Strukturen getrennt sind, und ermöglichen einen Austausch von Individuen zwischen den Populationen. Breite Korridore sorgen für mehr Vielfalt und werden weniger durch angrenzende Landnutzungen und damit verbundene Randeffekte beeinflusst. Generell gilt: Je breiter der Korridor ist, desto besser ist er für die Biodiversität.</a:t>
            </a:r>
            <a:endParaRPr lang="en-GB" sz="1200" kern="1200" dirty="0" smtClean="0">
              <a:solidFill>
                <a:schemeClr val="tx1"/>
              </a:solidFill>
              <a:effectLst/>
              <a:latin typeface="+mn-lt"/>
              <a:ea typeface="+mn-ea"/>
              <a:cs typeface="+mn-cs"/>
            </a:endParaRPr>
          </a:p>
          <a:p>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10</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smtClean="0">
                <a:solidFill>
                  <a:schemeClr val="tx1"/>
                </a:solidFill>
                <a:effectLst/>
                <a:latin typeface="+mn-lt"/>
                <a:ea typeface="+mn-ea"/>
                <a:cs typeface="+mn-cs"/>
              </a:rPr>
              <a:t>Warum?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Populationen von geschützten und/oder gefährdeten Tieren und Pflanzen nehmen oft ab. Daher sollten Maßnahmen oder Maßnahmenkombinationen durchgeführt werden, um den Hauptursachen entgegenzuwirken und diese Arten zu schützen und zu erhalten. Die Identifizierung gefährdeter Arten ist nicht immer einfach, ebenso wenig wie die Identifizierung von Maßnahmen. Wir empfehlen, von Anfang an mit lokalen Experten zusammenzuarbeiten.</a:t>
            </a:r>
            <a:endParaRPr lang="en-GB" sz="1200" kern="1200" dirty="0" smtClean="0">
              <a:solidFill>
                <a:schemeClr val="tx1"/>
              </a:solidFill>
              <a:effectLst/>
              <a:latin typeface="+mn-lt"/>
              <a:ea typeface="+mn-ea"/>
              <a:cs typeface="+mn-cs"/>
            </a:endParaRPr>
          </a:p>
          <a:p>
            <a:endParaRPr lang="en-GB"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i="1" dirty="0" smtClean="0"/>
              <a:t>Zusätzliche mögliche Maßnahmen</a:t>
            </a:r>
            <a:endParaRPr lang="de-DE" i="1" baseline="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t>11</a:t>
            </a:fld>
            <a:endParaRPr lang="de-DE" dirty="0"/>
          </a:p>
        </p:txBody>
      </p:sp>
    </p:spTree>
    <p:extLst>
      <p:ext uri="{BB962C8B-B14F-4D97-AF65-F5344CB8AC3E}">
        <p14:creationId xmlns:p14="http://schemas.microsoft.com/office/powerpoint/2010/main" val="3018643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12</a:t>
            </a:fld>
            <a:endParaRPr lang="de-DE" dirty="0"/>
          </a:p>
        </p:txBody>
      </p:sp>
    </p:spTree>
    <p:extLst>
      <p:ext uri="{BB962C8B-B14F-4D97-AF65-F5344CB8AC3E}">
        <p14:creationId xmlns:p14="http://schemas.microsoft.com/office/powerpoint/2010/main" val="49874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13</a:t>
            </a:fld>
            <a:endParaRPr lang="de-DE" dirty="0"/>
          </a:p>
        </p:txBody>
      </p:sp>
    </p:spTree>
    <p:extLst>
      <p:ext uri="{BB962C8B-B14F-4D97-AF65-F5344CB8AC3E}">
        <p14:creationId xmlns:p14="http://schemas.microsoft.com/office/powerpoint/2010/main" val="2836593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14</a:t>
            </a:fld>
            <a:endParaRPr lang="de-DE" dirty="0"/>
          </a:p>
        </p:txBody>
      </p:sp>
    </p:spTree>
    <p:extLst>
      <p:ext uri="{BB962C8B-B14F-4D97-AF65-F5344CB8AC3E}">
        <p14:creationId xmlns:p14="http://schemas.microsoft.com/office/powerpoint/2010/main" val="2836287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Europäische Kommission befasst sich mit den Bodengefährdungen an mehreren Fronten und versucht, die wertvolle Ressource unter unseren Füßen zu erhalten. Auf EU-Ebene gibt es jedoch noch keinen übergreifenden, strategischen Rahmen. Diese Lücke sollte durch den Vorschlag für die Bodenrahmenrichtlinie geschlossen werden, der 2014 von der Kommission zurückgezogen wurde. Da es keinen gemeinsamen politischen Rahmen gibt, werden die Böden in vielen politischen Instrumenten beiläufig behandelt.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15</a:t>
            </a:fld>
            <a:endParaRPr lang="de-DE" dirty="0"/>
          </a:p>
        </p:txBody>
      </p:sp>
    </p:spTree>
    <p:extLst>
      <p:ext uri="{BB962C8B-B14F-4D97-AF65-F5344CB8AC3E}">
        <p14:creationId xmlns:p14="http://schemas.microsoft.com/office/powerpoint/2010/main" val="2827312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Heute beinhalten die gängigen landwirtschaftlichen Praktiken den Einsatz von Stickstoffbilanzen als Planungsinstrument für das Nährstoffmanagement vor dem Einsatz von Düngemitteln. Stickstoffbilanzen vergleichen Stickstoffeinträge (u.a. Düngung, Stickstofffixierung und Stickstoffablagerung) mit Stickstoffeinträgen (u.a. Denitrifikation und Ammoniakemissionen) und spiegeln damit einen Großteil des Stickstoffkreislaufs und die Auswirkungen der Betriebsführung auf die Hydrosphäre und Atmosphäre wieder.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16</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Heute beinhalten die gängigen landwirtschaftlichen Praktiken den Einsatz von Stickstoffbilanzen als Planungsinstrument für das Nährstoffmanagement vor dem Einsatz von Düngemitteln. Stickstoffbilanzen vergleichen Stickstoffeinträge (u.a. Düngung, Stickstofffixierung und Stickstoffablagerung) mit Stickstoffeinträgen (u.a. Denitrifikation und Ammoniakemissionen) und spiegeln damit einen Großteil des Stickstoffkreislaufs und die Auswirkungen der Betriebsführung auf die Hydrosphäre und Atmosphäre wieder. </a:t>
            </a:r>
            <a:endParaRPr lang="de-DE" dirty="0" smtClean="0"/>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17</a:t>
            </a:fld>
            <a:endParaRPr lang="de-DE" dirty="0"/>
          </a:p>
        </p:txBody>
      </p:sp>
    </p:spTree>
    <p:extLst>
      <p:ext uri="{BB962C8B-B14F-4D97-AF65-F5344CB8AC3E}">
        <p14:creationId xmlns:p14="http://schemas.microsoft.com/office/powerpoint/2010/main" val="2497365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effectLst/>
              </a:rPr>
              <a:t>All der zusätzliche Stickstoff, den die Menschheit aus der Luft gewinnt, muss irgendwo landen. Ein Teil davon geht durch unseren Körper und den unserer Tiere und wird im Abwasser </a:t>
            </a:r>
            <a:r>
              <a:rPr lang="de-DE" dirty="0" err="1" smtClean="0">
                <a:effectLst/>
              </a:rPr>
              <a:t>weggespült.Noch</a:t>
            </a:r>
            <a:r>
              <a:rPr lang="de-DE" dirty="0" smtClean="0">
                <a:effectLst/>
              </a:rPr>
              <a:t> mehr wird bei starkem Regen direkt von den Feldern in Flüsse gespült oder ins Grundwasser ausgewaschen. All dies führt dazu, dass Ökosysteme mit Stickstoff überlastet werden, ein Prozess, der als "Eutrophierung" bezeichnet wird. Was passiert, sind große Algenblüten und dann Bakterien, die sich von dem überschüssigen Stickstoff ernähren. Dabei saugen sie den gesamten Sauerstoff aus dem Wasser und töten Fische und andere Organismen.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18</a:t>
            </a:fld>
            <a:endParaRPr lang="de-DE" dirty="0"/>
          </a:p>
        </p:txBody>
      </p:sp>
    </p:spTree>
    <p:extLst>
      <p:ext uri="{BB962C8B-B14F-4D97-AF65-F5344CB8AC3E}">
        <p14:creationId xmlns:p14="http://schemas.microsoft.com/office/powerpoint/2010/main" val="1367998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Mit der so genannten </a:t>
            </a:r>
            <a:r>
              <a:rPr lang="de-DE" sz="1200" u="sng" kern="1200" dirty="0" smtClean="0">
                <a:solidFill>
                  <a:schemeClr val="tx1"/>
                </a:solidFill>
                <a:effectLst/>
                <a:latin typeface="+mn-lt"/>
                <a:ea typeface="+mn-ea"/>
                <a:cs typeface="+mn-cs"/>
              </a:rPr>
              <a:t>"Bruttobilanz" </a:t>
            </a:r>
            <a:r>
              <a:rPr lang="de-DE" sz="1200" kern="1200" dirty="0" smtClean="0">
                <a:solidFill>
                  <a:schemeClr val="tx1"/>
                </a:solidFill>
                <a:effectLst/>
                <a:latin typeface="+mn-lt"/>
                <a:ea typeface="+mn-ea"/>
                <a:cs typeface="+mn-cs"/>
              </a:rPr>
              <a:t>wird ein potenzieller Stickstoffüberschuss auf landwirtschaftlichen Flächen berechnet. Daher werden alle Stickstoffeinträge in ein landwirtschaftliches System und die aus dem System entfernten Stickstoffeinträge pro Hektar landwirtschaftlicher Nutzfläche verglichen. Die Anwendung von organischem und mineralischem Dünger, die atmosphärische Deposition von N und die biologische Stickstofffixierung werden als Input für das System berücksichtigt. Ernten werden als Output betrachtet. Die für die Berechnung der Bruttonährstoffbilanz verwendeten Daten basieren zum Teil auf Expertenschätzungen verschiedener physikalischer Zusammenhänge. In Wirklichkeit sind einige dieser Daten von Region zu Region sehr unterschiedlich. Auch die für die Berechnungen verwendeten N-Koeffizienten unterscheiden sich von Mitgliedstaat zu Mitgliedstaat. Dies führt zu einer Reihe von Unsicherheiten, die durch die gesamte N-Bilanz getragen werden.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a:t>
            </a:r>
            <a:r>
              <a:rPr lang="de-DE" sz="1200" u="sng" kern="1200" dirty="0" smtClean="0">
                <a:solidFill>
                  <a:schemeClr val="tx1"/>
                </a:solidFill>
                <a:effectLst/>
                <a:latin typeface="+mn-lt"/>
                <a:ea typeface="+mn-ea"/>
                <a:cs typeface="+mn-cs"/>
              </a:rPr>
              <a:t>Hoftorstickstoffbilanz</a:t>
            </a:r>
            <a:r>
              <a:rPr lang="de-DE" sz="1200" kern="1200" dirty="0" smtClean="0">
                <a:solidFill>
                  <a:schemeClr val="tx1"/>
                </a:solidFill>
                <a:effectLst/>
                <a:latin typeface="+mn-lt"/>
                <a:ea typeface="+mn-ea"/>
                <a:cs typeface="+mn-cs"/>
              </a:rPr>
              <a:t> behandelt den Betrieb als Einheit. Stickstoff, der innerhalb des Unternehmens wiederverwendet wird, wird ignoriert. Diese Art der Bilanz berücksichtigt die Menge an Stickstoff, die in den landwirtschaftlichen Betrieb (d.h. in Düngemittel, Futtermittel usw.) eingeführt und aus dem Betrieb, d.h. in tierischen Erzeugnissen (z.B. Milch, Eier, Fleisch) und Kulturen, exportiert wird, mit Ausnahme von Futterpflanzen und Gras, die im Betrieb verbraucht werden. Der Unterschied zwischen Importen und Exporten ist der Stickstoffüberschuss oder -defizit. Im Allgemeinen lässt die Hoftorstickstoffbilanz weniger Raum für Unsicherheiten, da alle Inputs für den Betrieb und alle Outputs dokumentierte Daten sind, die auf Einnahmen und nachprüfbare Mengen von Outputs und Inputs zurückgreifen. </a:t>
            </a:r>
            <a:r>
              <a:rPr lang="de-DE" sz="1200" u="sng" kern="1200" dirty="0" smtClean="0">
                <a:solidFill>
                  <a:schemeClr val="tx1"/>
                </a:solidFill>
                <a:effectLst/>
                <a:latin typeface="+mn-lt"/>
                <a:ea typeface="+mn-ea"/>
                <a:cs typeface="+mn-cs"/>
              </a:rPr>
              <a:t>Daher sollte eine Nährstoffbilanz auf dem Hof bevorzugt und jährlich durchgeführt werden</a:t>
            </a:r>
            <a:r>
              <a:rPr lang="de-DE" sz="1200" kern="1200" dirty="0" smtClean="0">
                <a:solidFill>
                  <a:schemeClr val="tx1"/>
                </a:solidFill>
                <a:effectLst/>
                <a:latin typeface="+mn-lt"/>
                <a:ea typeface="+mn-ea"/>
                <a:cs typeface="+mn-cs"/>
              </a:rPr>
              <a:t>. Aufgrund ihrer hohen Datenqualität (Nachweis von Akquisitionen und Verkäufen) liefert die Hoftorstickstoffbilanz zuverlässige Informationen und kann zur Erstellung von Betriebsvergleichen sowie regionalen und nationalen Bilanzen verwendet werden. </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 Nährstoffzufuhr sollte sich immer am Nährstoffbedarf der Pflanze orientieren. Um dies zu überprüfen, ist eine Nährstoffbedarfsermittlung ein hilfreiches Werkzeug. Mit dem Ziel, die Menge an Nährstoffauswaschung zu reduzieren, muss die Menge an benötigtem Dünger pro  Bewirtschaftungseinheit/Feld berechnet werden, wobei die geschätzten Erträge in Beziehung gesetzt werden. Der Düngemittelbedarf einer Kulturpflanze mit den Schwerpunkten Stickstoff (N) und Phosphor (P) ist nach einem festgelegten Schema schriftlich festzulegen. Der Stickstoffdüngemittelbedarf ist die Nährstoffmenge, die den Bedarf der Kultur nach Abzug anderer verfügbarer Nährstoffmengen und unter Berücksichtigung der Nährstoffversorgung des Bodens deckt. Der berechnete Stickstoffdüngerbedarf ist die standortbezogene Obergrenze, die für die Kultur in der gesamten Vegetation gilt. Die Anforderung kann in Teilanwendungen aufgeteilt werden. </a:t>
            </a:r>
            <a:r>
              <a:rPr lang="de-DE" sz="1200" u="sng" kern="1200" dirty="0" smtClean="0">
                <a:solidFill>
                  <a:schemeClr val="tx1"/>
                </a:solidFill>
                <a:effectLst/>
                <a:latin typeface="+mn-lt"/>
                <a:ea typeface="+mn-ea"/>
                <a:cs typeface="+mn-cs"/>
              </a:rPr>
              <a:t>Eine Nährstoffbedarfsermittlung sollte vor der Anwendung von essentiellen Nährstoffmengen (50 kg/N/ha oder 30 kg/P/ha) durchgeführt werden.</a:t>
            </a:r>
            <a:r>
              <a:rPr lang="de-DE" sz="1200" kern="1200" dirty="0" smtClean="0">
                <a:solidFill>
                  <a:schemeClr val="tx1"/>
                </a:solidFill>
                <a:effectLst/>
                <a:latin typeface="+mn-lt"/>
                <a:ea typeface="+mn-ea"/>
                <a:cs typeface="+mn-cs"/>
              </a:rPr>
              <a:t> Die Ermittlung des Düngemittelbedarfs muss für jede Kultur und für jede Bewirtschaftungseinheit/Feld schriftlich erfolgen.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19</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Mit der so genannten </a:t>
            </a:r>
            <a:r>
              <a:rPr lang="de-DE" sz="1200" u="sng" kern="1200" dirty="0" smtClean="0">
                <a:solidFill>
                  <a:schemeClr val="tx1"/>
                </a:solidFill>
                <a:effectLst/>
                <a:latin typeface="+mn-lt"/>
                <a:ea typeface="+mn-ea"/>
                <a:cs typeface="+mn-cs"/>
              </a:rPr>
              <a:t>"Bruttobilanz" </a:t>
            </a:r>
            <a:r>
              <a:rPr lang="de-DE" sz="1200" kern="1200" dirty="0" smtClean="0">
                <a:solidFill>
                  <a:schemeClr val="tx1"/>
                </a:solidFill>
                <a:effectLst/>
                <a:latin typeface="+mn-lt"/>
                <a:ea typeface="+mn-ea"/>
                <a:cs typeface="+mn-cs"/>
              </a:rPr>
              <a:t>wird ein potenzieller Stickstoffüberschuss auf landwirtschaftlichen Flächen berechnet. Daher werden alle Stickstoffeinträge in ein landwirtschaftliches System und die aus dem System entfernten Stickstoffeinträge pro Hektar landwirtschaftlicher Nutzfläche verglichen. Die Anwendung von organischem und mineralischem Dünger, die atmosphärische Deposition von N und die biologische Stickstofffixierung werden als Input für das System berücksichtigt. Ernten werden als Output betrachtet. Die für die Berechnung der Bruttonährstoffbilanz verwendeten Daten basieren zum Teil auf Expertenschätzungen verschiedener physikalischer Zusammenhänge. In Wirklichkeit sind einige dieser Daten von Region zu Region sehr unterschiedlich. Auch die für die Berechnungen verwendeten N-Koeffizienten unterscheiden sich von Mitgliedstaat zu Mitgliedstaat. Dies führt zu einer Reihe von Unsicherheiten, die durch die gesamte N-Bilanz getragen werden.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a:t>
            </a:r>
            <a:r>
              <a:rPr lang="de-DE" sz="1200" u="sng" kern="1200" dirty="0" smtClean="0">
                <a:solidFill>
                  <a:schemeClr val="tx1"/>
                </a:solidFill>
                <a:effectLst/>
                <a:latin typeface="+mn-lt"/>
                <a:ea typeface="+mn-ea"/>
                <a:cs typeface="+mn-cs"/>
              </a:rPr>
              <a:t>Hoftorstickstoffbilanz</a:t>
            </a:r>
            <a:r>
              <a:rPr lang="de-DE" sz="1200" kern="1200" dirty="0" smtClean="0">
                <a:solidFill>
                  <a:schemeClr val="tx1"/>
                </a:solidFill>
                <a:effectLst/>
                <a:latin typeface="+mn-lt"/>
                <a:ea typeface="+mn-ea"/>
                <a:cs typeface="+mn-cs"/>
              </a:rPr>
              <a:t> behandelt den Betrieb als Einheit. Stickstoff, der innerhalb des Unternehmens wiederverwendet wird, wird ignoriert. Diese Art der Bilanz berücksichtigt die Menge an Stickstoff, die in den landwirtschaftlichen Betrieb (d.h. in Düngemittel, Futtermittel usw.) eingeführt und aus dem Betrieb, d.h. in tierischen Erzeugnissen (z.B. Milch, Eier, Fleisch) und Kulturen, exportiert wird, mit Ausnahme von Futterpflanzen und Gras, die im Betrieb verbraucht werden. Der Unterschied zwischen Importen und Exporten ist der Stickstoffüberschuss oder -defizit. Im Allgemeinen lässt die Hoftorstickstoffbilanz weniger Raum für Unsicherheiten, da alle Inputs für den Betrieb und alle Outputs dokumentierte Daten sind, die auf Einnahmen und nachprüfbare Mengen von Outputs und Inputs zurückgreifen. </a:t>
            </a:r>
            <a:r>
              <a:rPr lang="de-DE" sz="1200" u="sng" kern="1200" dirty="0" smtClean="0">
                <a:solidFill>
                  <a:schemeClr val="tx1"/>
                </a:solidFill>
                <a:effectLst/>
                <a:latin typeface="+mn-lt"/>
                <a:ea typeface="+mn-ea"/>
                <a:cs typeface="+mn-cs"/>
              </a:rPr>
              <a:t>Daher sollte eine Nährstoffbilanz auf dem Hof bevorzugt und jährlich durchgeführt werden</a:t>
            </a:r>
            <a:r>
              <a:rPr lang="de-DE" sz="1200" kern="1200" dirty="0" smtClean="0">
                <a:solidFill>
                  <a:schemeClr val="tx1"/>
                </a:solidFill>
                <a:effectLst/>
                <a:latin typeface="+mn-lt"/>
                <a:ea typeface="+mn-ea"/>
                <a:cs typeface="+mn-cs"/>
              </a:rPr>
              <a:t>. Aufgrund ihrer hohen Datenqualität (Nachweis von Akquisitionen und Verkäufen) liefert die Hoftorstickstoffbilanz zuverlässige Informationen und kann zur Erstellung von Betriebsvergleichen sowie regionalen und nationalen Bilanzen verwendet werden. </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 Nährstoffzufuhr sollte sich immer am Nährstoffbedarf der Pflanze orientieren. Um dies zu überprüfen, ist eine Nährstoffbedarfsermittlung ein hilfreiches Werkzeug. Mit dem Ziel, die Menge an Nährstoffauswaschung zu reduzieren, muss die Menge an benötigtem Dünger pro  Bewirtschaftungseinheit/Feld berechnet werden, wobei die geschätzten Erträge in Beziehung gesetzt werden. Der Düngemittelbedarf einer Kulturpflanze mit den Schwerpunkten Stickstoff (N) und Phosphor (P) ist nach einem festgelegten Schema schriftlich festzulegen. Der Stickstoffdüngemittelbedarf ist die Nährstoffmenge, die den Bedarf der Kultur nach Abzug anderer verfügbarer Nährstoffmengen und unter Berücksichtigung der Nährstoffversorgung des Bodens deckt. Der berechnete Stickstoffdüngerbedarf ist die standortbezogene Obergrenze, die für die Kultur in der gesamten Vegetation gilt. Die Anforderung kann in Teilanwendungen aufgeteilt werden. </a:t>
            </a:r>
            <a:r>
              <a:rPr lang="de-DE" sz="1200" u="sng" kern="1200" dirty="0" smtClean="0">
                <a:solidFill>
                  <a:schemeClr val="tx1"/>
                </a:solidFill>
                <a:effectLst/>
                <a:latin typeface="+mn-lt"/>
                <a:ea typeface="+mn-ea"/>
                <a:cs typeface="+mn-cs"/>
              </a:rPr>
              <a:t>Eine Nährstoffbedarfsermittlung sollte vor der Anwendung von essentiellen Nährstoffmengen (50 kg/N/ha oder 30 kg/P/ha) durchgeführt werden.</a:t>
            </a:r>
            <a:r>
              <a:rPr lang="de-DE" sz="1200" kern="1200" dirty="0" smtClean="0">
                <a:solidFill>
                  <a:schemeClr val="tx1"/>
                </a:solidFill>
                <a:effectLst/>
                <a:latin typeface="+mn-lt"/>
                <a:ea typeface="+mn-ea"/>
                <a:cs typeface="+mn-cs"/>
              </a:rPr>
              <a:t> Die Ermittlung des Düngemittelbedarfs muss für jede Kultur und für jede Bewirtschaftungseinheit/Feld schriftlich erfolgen.</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20</a:t>
            </a:fld>
            <a:endParaRPr lang="de-DE" dirty="0"/>
          </a:p>
        </p:txBody>
      </p:sp>
    </p:spTree>
    <p:extLst>
      <p:ext uri="{BB962C8B-B14F-4D97-AF65-F5344CB8AC3E}">
        <p14:creationId xmlns:p14="http://schemas.microsoft.com/office/powerpoint/2010/main" val="3268728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GAP mit ihren flächenbezogenen Zahlungen hat stetige Auswirkungen auf die Fruchtfolge und begünstigt Hochleistungskulturen, die die Umwelt stärker belasten. Die obligatorische Cross-Compliance war eine der wichtigsten Änderungen der GAP, die die vollständigen Zahlungen mit der Einhaltung der Anforderungen an Umwelt, Tierschutz, Tier-, Pflanzen- und öffentliche Gesundheit sowie der Anforderungen an gute landwirtschaftliche und ökologische Bedingungen (GAEC) verknüpft. </a:t>
            </a:r>
          </a:p>
          <a:p>
            <a:r>
              <a:rPr lang="de-DE" sz="1200" kern="1200" dirty="0" smtClean="0">
                <a:solidFill>
                  <a:schemeClr val="tx1"/>
                </a:solidFill>
                <a:effectLst/>
                <a:latin typeface="+mn-lt"/>
                <a:ea typeface="+mn-ea"/>
                <a:cs typeface="+mn-cs"/>
              </a:rPr>
              <a:t>Die GAEC für die Fruchtfolge sind von den Mitgliedstaaten entsprechend den örtlichen Gegebenheiten festzulegen. Fokussierung auf den Gehalt an organischer Substanz im Boden. Die Mitgliedstaaten (MS) verfolgen verschiedene Ansätze in Bezug auf die organische Substanz des Bodens und damit auf den Fruchtfolge-Anforderungen.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Frankreich und Luxemburg fördern die Diversifizierung der Kulturen, indem sie im selben Jahr "mindestens 3 Kulturen auf Ackerland" anbauen. Finnland und Österreich haben Regeln zur Begrenzung von Monokulturen festgelegt. In Deutschland müssen Bodenanalysen des organischen Materials durchgeführt und Humusbilanzen berechnet werden. Die Aufnahme von organischer Substanz in den Boden, ergänzt die Fruchtfolgen und sorgt für eine bessere Bodenstruktur, reduziert die Erosion und verbessert die Wasserspeicherung. In Schweden werden Zwischenfrüchte gefördert.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Das 2013 von der Europäischen Kommission eingeführte </a:t>
            </a:r>
            <a:r>
              <a:rPr lang="de-DE" sz="1200" kern="1200" dirty="0" err="1" smtClean="0">
                <a:solidFill>
                  <a:schemeClr val="tx1"/>
                </a:solidFill>
                <a:effectLst/>
                <a:latin typeface="+mn-lt"/>
                <a:ea typeface="+mn-ea"/>
                <a:cs typeface="+mn-cs"/>
              </a:rPr>
              <a:t>Greening</a:t>
            </a:r>
            <a:r>
              <a:rPr lang="de-DE" sz="1200" kern="1200" dirty="0" smtClean="0">
                <a:solidFill>
                  <a:schemeClr val="tx1"/>
                </a:solidFill>
                <a:effectLst/>
                <a:latin typeface="+mn-lt"/>
                <a:ea typeface="+mn-ea"/>
                <a:cs typeface="+mn-cs"/>
              </a:rPr>
              <a:t> zielt darauf ab, Boden und Ökosysteme widerstandsfähiger zu machen, indem eine größere Vielfalt von Nutzpflanzen angebaut, Boden-Kohlenstoff- und Grünlandlebensräume im Zusammenhang mit Dauergrünland erhalten und Wasser und Lebensräume durch die Einrichtung ökologischen Vorrangflächen geschützt werden. Dies bedeutet unter anderem, dass die Landwirte mit mehr als 10 ha Ackerland einer anspruchsvollen Kulturdiversifizierung folgen müssen:</a:t>
            </a:r>
          </a:p>
          <a:p>
            <a:endParaRPr lang="de-DE"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Bis zu 30 ha: Die Landwirte müssen mindestens 2 Kulturen anbauen und die Hauptkultur kann nicht mehr als 75% der Fläche abdecken.</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Über 30 ha: Die Landwirte müssen mindestens 3 Kulturen anbauen, wobei die Hauptkultur höchstens 75% der Fläche abdeckt und die 2 Hauptkulturen höchstens 95%.</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Regeln für die Diversifizierungsmaßnahme sind einfach, wobei den Mitgliedstaaten keine Flexibilität bei der Wahl der Umsetzung eingeräumt wird. Sie schreiben keine Fruchtfolge auf Parzellenebene vor, sondern konzentrieren sich auf den landwirtschaftlichen Maßstab.</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Spezifischere Maßnahmen zur Förderung einer Fruchtfolge werden durch Agrarumweltmaßnahmen (AEM) festgelegt. Der Schwerpunkt der AEM liegt auf der Verringerung von Umweltrisiken und dem negativen Druck der landwirtschaftlichen Praktiken sowie der Förderung nachhaltiger landwirtschaftlicher Aktivitäten. Diese Maßnahmen sind an die lokalen Gegebenheiten angepasst und binden die Landwirte für einen Zeitraum von fünf Jahren. Die Umweltprobleme betreffen vor allem die biologische Vielfalt, die Landschaft und die natürlichen Ressourcen.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p>
          <a:p>
            <a:r>
              <a:rPr lang="de-DE" b="1" dirty="0" smtClean="0"/>
              <a:t>Die Standardorganisation / das Unternehmen gibt Richtlinien für die </a:t>
            </a:r>
          </a:p>
          <a:p>
            <a:r>
              <a:rPr lang="de-DE" b="1" dirty="0" smtClean="0"/>
              <a:t>Fruchtfolge vor (ohne Dauerkulturen). Diversifizierte Fruchtfolgen verbessern die biologische Vielfalt des Bodens und die Bodenfruchtbarkeit und verringern gleichzeitig</a:t>
            </a:r>
          </a:p>
          <a:p>
            <a:r>
              <a:rPr lang="de-DE" b="1" dirty="0" smtClean="0"/>
              <a:t>der Intensität von Schädlingen und Pflanzenkrankheiten.</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 Auf der </a:t>
            </a:r>
            <a:r>
              <a:rPr lang="en-US" sz="1200" b="0" i="0" u="none" strike="noStrike" kern="1200" baseline="0" dirty="0" err="1" smtClean="0">
                <a:solidFill>
                  <a:schemeClr val="tx1"/>
                </a:solidFill>
                <a:latin typeface="+mn-lt"/>
                <a:ea typeface="+mn-ea"/>
                <a:cs typeface="+mn-cs"/>
              </a:rPr>
              <a:t>gesamten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genutzten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landwirtschaftlichen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Fläche</a:t>
            </a:r>
            <a:r>
              <a:rPr lang="en-US" sz="1200" b="0" i="0" u="none" strike="noStrike" kern="1200" baseline="0" dirty="0" smtClean="0">
                <a:solidFill>
                  <a:schemeClr val="tx1"/>
                </a:solidFill>
                <a:latin typeface="+mn-lt"/>
                <a:ea typeface="+mn-ea"/>
                <a:cs typeface="+mn-cs"/>
              </a:rPr>
              <a:t> (UAA) des </a:t>
            </a:r>
            <a:r>
              <a:rPr lang="en-US" sz="1200" b="0" i="0" u="none" strike="noStrike" kern="1200" baseline="0" dirty="0" err="1" smtClean="0">
                <a:solidFill>
                  <a:schemeClr val="tx1"/>
                </a:solidFill>
                <a:latin typeface="+mn-lt"/>
                <a:ea typeface="+mn-ea"/>
                <a:cs typeface="+mn-cs"/>
              </a:rPr>
              <a:t>Betriebs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werden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mindestens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drei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verschiedene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Kulturen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angebaut</a:t>
            </a:r>
            <a:r>
              <a:rPr lang="en-US" sz="1200" b="0"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flächenmäßig bedeutendste Hauptfrucht darf nicht mehr als 75% der gesamten Ackerbaufläche des Betriebs einnehmen. Zusammen mit der flächenmäßig zweit-bedeutendsten Hauptfrucht darf nicht mehr als 95% der gesamten Ackerbaufläche erreicht werden. Auf mindestens 10% der Fläche werden Leguminosen oder Gemenge, die Leguminosen enthalten, angebaut. </a:t>
            </a:r>
            <a:endParaRPr lang="en-GB"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Unzugängliche Teilbereiche von Feldern, sowie unzugängliche Schläge, werden zur Anlage von naturnahen Habitaten (z.B. Brachen) genutzt. </a:t>
            </a:r>
          </a:p>
          <a:p>
            <a:r>
              <a:rPr lang="en-US" sz="1200" b="1" i="0" u="none" strike="noStrike" kern="1200" baseline="0" dirty="0" smtClean="0">
                <a:solidFill>
                  <a:schemeClr val="tx1"/>
                </a:solidFill>
                <a:latin typeface="+mn-lt"/>
                <a:ea typeface="+mn-ea"/>
                <a:cs typeface="+mn-cs"/>
              </a:rPr>
              <a:t>• ! </a:t>
            </a:r>
            <a:r>
              <a:rPr lang="de-DE" sz="1200" b="0" i="0" u="none" strike="noStrike" kern="1200" baseline="0" dirty="0" smtClean="0">
                <a:solidFill>
                  <a:schemeClr val="tx1"/>
                </a:solidFill>
                <a:latin typeface="+mn-lt"/>
                <a:ea typeface="+mn-ea"/>
                <a:cs typeface="+mn-cs"/>
              </a:rPr>
              <a:t>In gemäßigten Klimaregionen muss der Landwirt eine Fruchtfolge von mindestens vier Jahren auf demselben Grundstück einhalten. Dazu gehört auch der</a:t>
            </a:r>
          </a:p>
          <a:p>
            <a:r>
              <a:rPr lang="de-DE" sz="1200" b="0" i="0" u="none" strike="noStrike" kern="1200" baseline="0" dirty="0" smtClean="0">
                <a:solidFill>
                  <a:schemeClr val="tx1"/>
                </a:solidFill>
                <a:latin typeface="+mn-lt"/>
                <a:ea typeface="+mn-ea"/>
                <a:cs typeface="+mn-cs"/>
              </a:rPr>
              <a:t>Anbau von vier Hauptkulturen sowie der Anbau von Zwischenkulturen.</a:t>
            </a:r>
          </a:p>
          <a:p>
            <a:r>
              <a:rPr lang="en-US" sz="1200" b="1" i="0" u="none" strike="noStrike" kern="1200" baseline="0" dirty="0" smtClean="0">
                <a:solidFill>
                  <a:schemeClr val="tx1"/>
                </a:solidFill>
                <a:latin typeface="+mn-lt"/>
                <a:ea typeface="+mn-ea"/>
                <a:cs typeface="+mn-cs"/>
              </a:rPr>
              <a:t>• ! </a:t>
            </a:r>
            <a:r>
              <a:rPr lang="de-DE" sz="1200" b="0" i="0" u="none" strike="noStrike" kern="1200" baseline="0" dirty="0" smtClean="0">
                <a:solidFill>
                  <a:schemeClr val="tx1"/>
                </a:solidFill>
                <a:latin typeface="+mn-lt"/>
                <a:ea typeface="+mn-ea"/>
                <a:cs typeface="+mn-cs"/>
              </a:rPr>
              <a:t>In semi-ariden Regionen muss der Landwirt eine Fruchtfolge von mindestens drei Jahren auf demselben Grundstück einhalten. Sie umfasst den Anbau von drei Hauptkulturen sowie den Anbau von Zwischenkulturen.</a:t>
            </a:r>
          </a:p>
          <a:p>
            <a:pPr lvl="0" fontAlgn="base"/>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Die Hauptfrucht steht in einer jährlichen Rotation. Die wechselnden Hauptfrüchte müssen unterschiedlichen funktionellen Pflanzengruppen zugehören.</a:t>
            </a:r>
            <a:endParaRPr lang="en-GB"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Landwirtschaftliche Betriebe mit vorwiegendem Getreideanbau müssen Zwischenfrüchte zur Gründüngung, z.B. </a:t>
            </a:r>
            <a:r>
              <a:rPr lang="de-DE" sz="1200" kern="1200" smtClean="0">
                <a:solidFill>
                  <a:schemeClr val="tx1"/>
                </a:solidFill>
                <a:effectLst/>
                <a:latin typeface="+mn-lt"/>
                <a:ea typeface="+mn-ea"/>
                <a:cs typeface="+mn-cs"/>
              </a:rPr>
              <a:t>Gräser, Ölsaaten oder Leguminosen, in ihre Fruchtfolge integrieren.</a:t>
            </a:r>
          </a:p>
          <a:p>
            <a:r>
              <a:rPr lang="en-US" sz="1200" b="1" i="0" u="none" strike="noStrike" kern="1200" baseline="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Eine ausgewogene Fruchtfolge enthält Halmfrüchte, Blattfrüchte und hier mit inbegriffen Leguminosen (mind. 10%).</a:t>
            </a:r>
            <a:endParaRPr lang="en-GB" sz="1200" kern="1200" dirty="0" smtClean="0">
              <a:solidFill>
                <a:schemeClr val="tx1"/>
              </a:solidFill>
              <a:effectLst/>
              <a:latin typeface="+mn-lt"/>
              <a:ea typeface="+mn-ea"/>
              <a:cs typeface="+mn-cs"/>
            </a:endParaRPr>
          </a:p>
          <a:p>
            <a:pPr lvl="0" fontAlgn="base"/>
            <a:r>
              <a:rPr lang="en-US" sz="1200" b="1" i="0" u="none" strike="noStrike" kern="1200" baseline="0" dirty="0" smtClean="0">
                <a:solidFill>
                  <a:schemeClr val="tx1"/>
                </a:solidFill>
                <a:latin typeface="+mn-lt"/>
                <a:ea typeface="+mn-ea"/>
                <a:cs typeface="+mn-cs"/>
              </a:rPr>
              <a:t>• ! </a:t>
            </a:r>
            <a:r>
              <a:rPr lang="de-DE" sz="1200" kern="1200" dirty="0" smtClean="0">
                <a:solidFill>
                  <a:schemeClr val="tx1"/>
                </a:solidFill>
                <a:effectLst/>
                <a:latin typeface="+mn-lt"/>
                <a:ea typeface="+mn-ea"/>
                <a:cs typeface="+mn-cs"/>
              </a:rPr>
              <a:t>Ökologische Vorrangflächen dürfen nicht gedüngt werden.</a:t>
            </a: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21</a:t>
            </a:fld>
            <a:endParaRPr lang="de-DE" dirty="0"/>
          </a:p>
        </p:txBody>
      </p:sp>
    </p:spTree>
    <p:extLst>
      <p:ext uri="{BB962C8B-B14F-4D97-AF65-F5344CB8AC3E}">
        <p14:creationId xmlns:p14="http://schemas.microsoft.com/office/powerpoint/2010/main" val="3954416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Status-quo: </a:t>
            </a:r>
            <a:r>
              <a:rPr lang="en-US" sz="1200" b="1" kern="1200" dirty="0" err="1" smtClean="0">
                <a:solidFill>
                  <a:schemeClr val="tx1"/>
                </a:solidFill>
                <a:effectLst/>
                <a:latin typeface="+mn-lt"/>
                <a:ea typeface="+mn-ea"/>
                <a:cs typeface="+mn-cs"/>
              </a:rPr>
              <a:t>Wie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sieht</a:t>
            </a:r>
            <a:r>
              <a:rPr lang="en-US" sz="1200" b="1" kern="1200" dirty="0" smtClean="0">
                <a:solidFill>
                  <a:schemeClr val="tx1"/>
                </a:solidFill>
                <a:effectLst/>
                <a:latin typeface="+mn-lt"/>
                <a:ea typeface="+mn-ea"/>
                <a:cs typeface="+mn-cs"/>
              </a:rPr>
              <a:t> die </a:t>
            </a:r>
            <a:r>
              <a:rPr lang="en-US" sz="1200" b="1" kern="1200" dirty="0" err="1" smtClean="0">
                <a:solidFill>
                  <a:schemeClr val="tx1"/>
                </a:solidFill>
                <a:effectLst/>
                <a:latin typeface="+mn-lt"/>
                <a:ea typeface="+mn-ea"/>
                <a:cs typeface="+mn-cs"/>
              </a:rPr>
              <a:t>aktuelle</a:t>
            </a:r>
            <a:r>
              <a:rPr lang="en-US" sz="1200" b="1" kern="1200" dirty="0" smtClean="0">
                <a:solidFill>
                  <a:schemeClr val="tx1"/>
                </a:solidFill>
                <a:effectLst/>
                <a:latin typeface="+mn-lt"/>
                <a:ea typeface="+mn-ea"/>
                <a:cs typeface="+mn-cs"/>
              </a:rPr>
              <a:t> Situation </a:t>
            </a:r>
            <a:r>
              <a:rPr lang="en-US" sz="1200" b="1" kern="1200" dirty="0" err="1" smtClean="0">
                <a:solidFill>
                  <a:schemeClr val="tx1"/>
                </a:solidFill>
                <a:effectLst/>
                <a:latin typeface="+mn-lt"/>
                <a:ea typeface="+mn-ea"/>
                <a:cs typeface="+mn-cs"/>
              </a:rPr>
              <a:t>aus</a:t>
            </a:r>
            <a:r>
              <a:rPr lang="en-US" sz="1200" b="1" kern="1200" dirty="0" smtClean="0">
                <a:solidFill>
                  <a:schemeClr val="tx1"/>
                </a:solidFill>
                <a:effectLst/>
                <a:latin typeface="+mn-lt"/>
                <a:ea typeface="+mn-ea"/>
                <a:cs typeface="+mn-cs"/>
              </a:rPr>
              <a:t>? </a:t>
            </a:r>
          </a:p>
          <a:p>
            <a:endParaRPr lang="en-US" sz="1200" b="1"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Die Gemeinsame Agrarpolitik (GAP) versucht, die Böden vor Erosion und Verdichtung zu schützen. Seit Juli 2010 wurden durch die Cross Compliance erosionsgefährdete Flächen mit erosionsschützenden landwirtschaftlichen Maßnahmen verknüpft: </a:t>
            </a:r>
            <a:r>
              <a:rPr lang="de-DE" sz="1200" b="0" kern="1200" dirty="0" err="1" smtClean="0">
                <a:solidFill>
                  <a:schemeClr val="tx1"/>
                </a:solidFill>
                <a:effectLst/>
                <a:latin typeface="+mn-lt"/>
                <a:ea typeface="+mn-ea"/>
                <a:cs typeface="+mn-cs"/>
              </a:rPr>
              <a:t>aufteilung</a:t>
            </a:r>
            <a:r>
              <a:rPr lang="de-DE" sz="1200" b="0" kern="1200" dirty="0" smtClean="0">
                <a:solidFill>
                  <a:schemeClr val="tx1"/>
                </a:solidFill>
                <a:effectLst/>
                <a:latin typeface="+mn-lt"/>
                <a:ea typeface="+mn-ea"/>
                <a:cs typeface="+mn-cs"/>
              </a:rPr>
              <a:t> in wasser- oder winderosionsgefährdete Gebiete und Regulierung der Bodenbearbeitung sowie Förderung einer kontinuierlichen Bewirtschaftung der Flächen. </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Agrarumweltmaßnahmen sind ein weiterer Hebel zur Erosionsbekämpfung. Im Allgemeinen müssen sich die Landwirte freiwillig an Agrarumweltmaßnahmen beteiligen und sind mindestens fünf Jahre lang an die Umsetzung von Maßnahmen gebunden, die über die gesetzlichen Anforderungen hinausgehen. Beispiele für solche Maßnahmen sind:</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Extensivierung der Landwirtschaft;</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Management von Weidesystemen mit geringer Intensität;</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integrierte Betriebsführung und ökologischer Landbau;</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Erhaltung der Landschaft und historischer Merkmale wie Hecken, Gräben und Wälder;</a:t>
            </a:r>
          </a:p>
          <a:p>
            <a:pPr marL="171450" indent="-171450">
              <a:buFont typeface="Arial" panose="020B0604020202020204" pitchFamily="34" charset="0"/>
              <a:buChar char="•"/>
            </a:pPr>
            <a:r>
              <a:rPr lang="de-DE" sz="1200" b="0" kern="1200" dirty="0" smtClean="0">
                <a:solidFill>
                  <a:schemeClr val="tx1"/>
                </a:solidFill>
                <a:effectLst/>
                <a:latin typeface="+mn-lt"/>
                <a:ea typeface="+mn-ea"/>
                <a:cs typeface="+mn-cs"/>
              </a:rPr>
              <a:t>Erhaltung hochwertiger Lebensräume und der damit verbundenen Biodiversität.</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Auch GAECs (gute landwirtschaftliche und ökologische Bedingungen) versuchen, Erosions- und Verdichtungseffekte auf europäischer Ebene zu mindern. Die Mitgliedstaaten legen für das Zielgebiet spezifische Maßnahmen fest, die Boden- und Klimaverhältnisse, bestehende Anbausysteme, Flächennutzung, Fruchtfolge, Anbaumethoden und Betriebsstrukturen berücksichtigen. Beispiele für solche Maßnahmen sind die Aufrechterhaltung einer minimalen Bodenbedeckung, Maßnahmen zur Begrenzung der Erosion und die Erhaltung der organischen Substanz des Bodens.</a:t>
            </a:r>
            <a:endParaRPr lang="en-US" sz="1200" b="0" kern="120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Wie schon beschrieben, gibt es noch keine übergreifende Richtlinie zum Bodenschutz. Im Jahr 2006 verabschiedete die Europäische Kommission eine thematische Strategie für den Bodenschutz, einschließlich eines Vorschlags für eine Bodenrahmenrichtlinie mit folgenden Zielen:</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Erhaltung der Bodenfunktionen,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Verhinderung von Bodenverschlechterung </a:t>
            </a:r>
          </a:p>
          <a:p>
            <a:pPr marL="171450" lvl="0" indent="-171450">
              <a:buFont typeface="Arial" panose="020B0604020202020204" pitchFamily="34" charset="0"/>
              <a:buChar char="•"/>
            </a:pPr>
            <a:r>
              <a:rPr lang="de-DE" sz="1200" kern="1200" dirty="0" smtClean="0">
                <a:solidFill>
                  <a:schemeClr val="tx1"/>
                </a:solidFill>
                <a:effectLst/>
                <a:latin typeface="+mn-lt"/>
                <a:ea typeface="+mn-ea"/>
                <a:cs typeface="+mn-cs"/>
              </a:rPr>
              <a:t>Wiederherstellung von geschädigten Böden </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Die Strategie und der dazugehörige Vorschlag für eine Bodenrahmenrichtlinie wurden 2006 den anderen europäischen Institutionen zur weiteren Entscheidungsfindung übermittelt. Auf der Umweltratssitzung vom 20. Dezember 2007 konnten die Mitgliedstaaten keinen gemeinsamen Standpunkt zu dem Kommissionsvorschlag finden. Die Diskussionen sind noch im Gange.</a:t>
            </a:r>
          </a:p>
          <a:p>
            <a:pPr marL="0" lvl="0" indent="0">
              <a:buFont typeface="Arial" panose="020B0604020202020204" pitchFamily="34" charset="0"/>
              <a:buNone/>
            </a:pPr>
            <a:r>
              <a:rPr lang="de-DE" sz="1200" kern="1200" dirty="0" smtClean="0">
                <a:solidFill>
                  <a:schemeClr val="tx1"/>
                </a:solidFill>
                <a:effectLst/>
                <a:latin typeface="+mn-lt"/>
                <a:ea typeface="+mn-ea"/>
                <a:cs typeface="+mn-cs"/>
              </a:rPr>
              <a:t>Leider unterscheiden sich die bestehenden EU-Rechtsvorschriften in Umfang und Ziel und lösen nicht ausreichend erhebliche Bodenprobleme, da sie nicht alle Böden  und nicht alle Bodenbedrohungen abdecken. Da die Bodenverschlechterung anhält und sich noch verschlimmert, reichen all diese Rechtsvorschriften einfach nicht aus.</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22</a:t>
            </a:fld>
            <a:endParaRPr lang="de-DE" dirty="0"/>
          </a:p>
        </p:txBody>
      </p:sp>
    </p:spTree>
    <p:extLst>
      <p:ext uri="{BB962C8B-B14F-4D97-AF65-F5344CB8AC3E}">
        <p14:creationId xmlns:p14="http://schemas.microsoft.com/office/powerpoint/2010/main" val="118430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23</a:t>
            </a:fld>
            <a:endParaRPr lang="de-DE" dirty="0"/>
          </a:p>
        </p:txBody>
      </p:sp>
    </p:spTree>
    <p:extLst>
      <p:ext uri="{BB962C8B-B14F-4D97-AF65-F5344CB8AC3E}">
        <p14:creationId xmlns:p14="http://schemas.microsoft.com/office/powerpoint/2010/main" val="1505672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In Europa muss der Einsatz von Pestiziden dem integrierten Pflanzenschutz (IP) entsprechen.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IP beinhaltet folgende Maßnahmenbereiche:</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1. Prävention und Bekämpfung von Krankheiten und Schädlingen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2. Überwachung von Krankheiten und Schädlingen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3. Entscheidungsfindung, ob eine Behandlung notwendig ist,</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    basierend auf wirtschaftlichen Schwellenwerten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4. Nicht chemische Methoden sollten zuerst zur Bekämpfung von Krankheiten </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    und Schädlingen eingesetzt werden.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5. Auswahl der Pestizide; die verwendeten Pestizide müssen so spezifisch wie möglich sein.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6. Reduktion von Pestiziden auf ein Minimum</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7. Ameisenresistenzstrategien sind anzuwenden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8. Bewertung des Erfolgs der eingesetzten Maßnahmen</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Zu den nicht chemischen Methoden zum Erhalt der Pflanzengesundheit (Punkt 4) gehören </a:t>
            </a:r>
            <a:r>
              <a:rPr lang="de-DE" sz="1200" kern="1200" dirty="0" err="1" smtClean="0">
                <a:solidFill>
                  <a:schemeClr val="tx1"/>
                </a:solidFill>
                <a:effectLst/>
                <a:latin typeface="+mn-lt"/>
                <a:ea typeface="+mn-ea"/>
                <a:cs typeface="+mn-cs"/>
              </a:rPr>
              <a:t>z.b.</a:t>
            </a:r>
            <a:r>
              <a:rPr lang="de-DE" sz="1200" kern="1200" dirty="0" smtClean="0">
                <a:solidFill>
                  <a:schemeClr val="tx1"/>
                </a:solidFill>
                <a:effectLst/>
                <a:latin typeface="+mn-lt"/>
                <a:ea typeface="+mn-ea"/>
                <a:cs typeface="+mn-cs"/>
              </a:rPr>
              <a:t> Fruchtfolgen, mechanische Bodenbearbeitung, Anpassung der Aussaatmengen und -tiefen sowie die biologischen Schädlingsbekämpfung.</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Fruchtfolge konzentriert sich z.B. auf die Reduzierung von Pflanzeninfektionen durch die Reduzierung von Ansammlungen von Insektenschädlingen, Unkräutern, Nematoden oder anderen </a:t>
            </a:r>
            <a:r>
              <a:rPr lang="de-DE" sz="1200" kern="1200" dirty="0" err="1" smtClean="0">
                <a:solidFill>
                  <a:schemeClr val="tx1"/>
                </a:solidFill>
                <a:effectLst/>
                <a:latin typeface="+mn-lt"/>
                <a:ea typeface="+mn-ea"/>
                <a:cs typeface="+mn-cs"/>
              </a:rPr>
              <a:t>bodenbürtigen</a:t>
            </a:r>
            <a:r>
              <a:rPr lang="de-DE" sz="1200" kern="1200" dirty="0" smtClean="0">
                <a:solidFill>
                  <a:schemeClr val="tx1"/>
                </a:solidFill>
                <a:effectLst/>
                <a:latin typeface="+mn-lt"/>
                <a:ea typeface="+mn-ea"/>
                <a:cs typeface="+mn-cs"/>
              </a:rPr>
              <a:t> Krankheiten.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Prinzipien des IP muss dem Einsatz von Pestiziden vorangehen.</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Pestizide sollten nur dann eingesetzt werden, wenn Schädlinge und Krankheiten einen wirtschaftlichen Schwellenwert überschreiten. Die ausgebrachte Wirkstoffmenge muss dem Insekten-Befall und der Schädlingsart angepasst werden. Das präventive/kalendarische Spritzen, d.h. das Auftragen von Pestiziden ohne konkrete Krankheitssymptome, ist nach geltendem EU-Recht nicht zulässig. </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a:t>
            </a:r>
          </a:p>
          <a:p>
            <a:endParaRPr lang="en-US" sz="1200" b="1" u="sng" kern="1200" dirty="0" smtClean="0">
              <a:solidFill>
                <a:schemeClr val="tx1"/>
              </a:solidFill>
              <a:effectLst/>
              <a:latin typeface="+mn-lt"/>
              <a:ea typeface="+mn-ea"/>
              <a:cs typeface="+mn-cs"/>
            </a:endParaRPr>
          </a:p>
          <a:p>
            <a:r>
              <a:rPr lang="en-US" sz="1200" b="1" u="sng" kern="1200" dirty="0" err="1" smtClean="0">
                <a:solidFill>
                  <a:schemeClr val="tx1"/>
                </a:solidFill>
                <a:effectLst/>
                <a:latin typeface="+mn-lt"/>
                <a:ea typeface="+mn-ea"/>
                <a:cs typeface="+mn-cs"/>
              </a:rPr>
              <a:t>Integrierter</a:t>
            </a:r>
            <a:r>
              <a:rPr lang="en-US" sz="1200" b="1" u="sng" kern="1200" dirty="0" smtClean="0">
                <a:solidFill>
                  <a:schemeClr val="tx1"/>
                </a:solidFill>
                <a:effectLst/>
                <a:latin typeface="+mn-lt"/>
                <a:ea typeface="+mn-ea"/>
                <a:cs typeface="+mn-cs"/>
              </a:rPr>
              <a:t> </a:t>
            </a:r>
            <a:r>
              <a:rPr lang="en-US" sz="1200" b="1" u="sng" kern="1200" dirty="0" err="1" smtClean="0">
                <a:solidFill>
                  <a:schemeClr val="tx1"/>
                </a:solidFill>
                <a:effectLst/>
                <a:latin typeface="+mn-lt"/>
                <a:ea typeface="+mn-ea"/>
                <a:cs typeface="+mn-cs"/>
              </a:rPr>
              <a:t>Pflanzenschutz</a:t>
            </a:r>
            <a:r>
              <a:rPr lang="en-US" sz="1200" b="1" u="sng" kern="1200" baseline="0" dirty="0" smtClean="0">
                <a:solidFill>
                  <a:schemeClr val="tx1"/>
                </a:solidFill>
                <a:effectLst/>
                <a:latin typeface="+mn-lt"/>
                <a:ea typeface="+mn-ea"/>
                <a:cs typeface="+mn-cs"/>
              </a:rPr>
              <a:t> </a:t>
            </a:r>
            <a:r>
              <a:rPr lang="en-US" sz="1200" b="1" u="sng" kern="1200" dirty="0" smtClean="0">
                <a:solidFill>
                  <a:schemeClr val="tx1"/>
                </a:solidFill>
                <a:effectLst/>
                <a:latin typeface="+mn-lt"/>
                <a:ea typeface="+mn-ea"/>
                <a:cs typeface="+mn-cs"/>
              </a:rPr>
              <a:t>(IPM)</a:t>
            </a:r>
            <a:r>
              <a:rPr lang="en-US" sz="1200" b="1" kern="120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Allgemeiner Überblick</a:t>
            </a:r>
            <a:r>
              <a:rPr lang="de-DE" sz="1200" b="1" u="sng" kern="1200" baseline="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Ein Eckpfeiler der Richtlinie ist die Förderung des IPM, für das in Anhang III der Richtlinie allgemeine Grundsätze festgelegt sind. Neben der Förderung des ökologischen Landbaus ist IPM eines der Instrumente welches für ein Schädlingsmanagement mit geringem Pestizideinsatz steht, und von allen professionellen Anwendern umgesetzt werden</a:t>
            </a:r>
            <a:r>
              <a:rPr lang="de-DE" sz="1200" kern="1200" baseline="0" dirty="0" smtClean="0">
                <a:solidFill>
                  <a:schemeClr val="tx1"/>
                </a:solidFill>
                <a:effectLst/>
                <a:latin typeface="+mn-lt"/>
                <a:ea typeface="+mn-ea"/>
                <a:cs typeface="+mn-cs"/>
              </a:rPr>
              <a:t> muss.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IPM beinhaltet einen integrierten Ansatz zur Vorbeugung und/oder Bekämpfung von Schädlingen durch die Nutzung aller verfügbaren Informationen, Instrumente und Methoden.</a:t>
            </a:r>
          </a:p>
          <a:p>
            <a:r>
              <a:rPr lang="de-DE" sz="1200" kern="1200" dirty="0" smtClean="0">
                <a:solidFill>
                  <a:schemeClr val="tx1"/>
                </a:solidFill>
                <a:effectLst/>
                <a:latin typeface="+mn-lt"/>
                <a:ea typeface="+mn-ea"/>
                <a:cs typeface="+mn-cs"/>
              </a:rPr>
              <a:t>IPM zielt darauf ab, den Einsatz von Pestiziden und anderen Bekämpfungsformen nur auf ein wirtschaftlich und ökologisch vertretbares Maß zu beschränken, das das Risiko für die menschliche Gesundheit und die Umwelt reduziert oder minimiert.</a:t>
            </a:r>
          </a:p>
          <a:p>
            <a:r>
              <a:rPr lang="de-DE" sz="1200" kern="1200" dirty="0" smtClean="0">
                <a:solidFill>
                  <a:schemeClr val="tx1"/>
                </a:solidFill>
                <a:effectLst/>
                <a:latin typeface="+mn-lt"/>
                <a:ea typeface="+mn-ea"/>
                <a:cs typeface="+mn-cs"/>
              </a:rPr>
              <a:t>Nachhaltige biologische, physikalische und andere nicht-chemische Methoden sind chemischen Methoden vorzuziehen, wenn sie eine zufriedenstellende Schädlingsbekämpfung ermöglichen.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Definition</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Integrierter Pflanzenschutz bedeutet eine sorgfältige Prüfung aller verfügbaren Pflanzenschutzmethoden und die anschließende Umsetzung geeigneter Maßnahmen, die die Entwicklung der Populationen von Schadorganismen verhindern und den Einsatz von Pflanzenschutzmitteln und anderen Formen der Bekämpfung auf einem wirtschaftlich und ökologisch vertretbaren Niveau halten und Risiken für die menschliche Gesundheit und die Umwelt verringern oder minimieren. Der integrierte Pflanzenschutz betont das Wachstum einer gesunden Kultur mit möglichst geringen Störungen der Agrarökosysteme und fördert natürliche Schädlingsbekämpfungsmechanismen. </a:t>
            </a:r>
          </a:p>
          <a:p>
            <a:endParaRPr lang="de-DE"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Grundsätze</a:t>
            </a:r>
            <a:endParaRPr lang="de-DE" sz="1200" b="1" kern="1200" dirty="0" smtClean="0">
              <a:solidFill>
                <a:schemeClr val="tx1"/>
              </a:solidFill>
              <a:effectLst/>
              <a:latin typeface="+mn-lt"/>
              <a:ea typeface="+mn-ea"/>
              <a:cs typeface="+mn-cs"/>
            </a:endParaRPr>
          </a:p>
          <a:p>
            <a:pPr lvl="0"/>
            <a:r>
              <a:rPr lang="de-DE" sz="1200" kern="1200" dirty="0" smtClean="0">
                <a:solidFill>
                  <a:schemeClr val="tx1"/>
                </a:solidFill>
                <a:effectLst/>
                <a:latin typeface="+mn-lt"/>
                <a:ea typeface="+mn-ea"/>
                <a:cs typeface="+mn-cs"/>
              </a:rPr>
              <a:t>Die Vorbeugung und/oder Bekämpfung von Schadorganismen sollte erreicht oder unterstützt</a:t>
            </a:r>
            <a:r>
              <a:rPr lang="de-DE" sz="1200" kern="1200" baseline="0" dirty="0" smtClean="0">
                <a:solidFill>
                  <a:schemeClr val="tx1"/>
                </a:solidFill>
                <a:effectLst/>
                <a:latin typeface="+mn-lt"/>
                <a:ea typeface="+mn-ea"/>
                <a:cs typeface="+mn-cs"/>
              </a:rPr>
              <a:t> werden unter anderem durch: </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Fruchtfolge, </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Einsatz geeigneter Anbautechniken (z.B. veraltete Saatbett-Technik, Aussaatdaten und -dichten, Untersaat, konservierende Bodenbearbeitung, Beschneiden und Direktsaat),</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gegebenenfalls Verwendung von resistenten/toleranten Sorten und standardisiertem/zertifiziertem Saat- und Pflanzmaterial,</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Anwendung ausgewogener Dünge-, Kalk- und Bewässerungs-/Drainageverfahren,</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Verhinderung der Ausbreitung von Schadorganismen durch Hygienemaßnahmen (z.B. durch regelmäßige Reinigung von Maschinen und Geräten),</a:t>
            </a:r>
          </a:p>
          <a:p>
            <a:pPr marL="171450" lvl="0" indent="-171450">
              <a:buFont typeface="Arial" panose="020B0604020202020204" pitchFamily="34" charset="0"/>
              <a:buChar char="•"/>
            </a:pPr>
            <a:r>
              <a:rPr lang="de-DE" sz="1200" kern="1200" baseline="0" dirty="0" smtClean="0">
                <a:solidFill>
                  <a:schemeClr val="tx1"/>
                </a:solidFill>
                <a:effectLst/>
                <a:latin typeface="+mn-lt"/>
                <a:ea typeface="+mn-ea"/>
                <a:cs typeface="+mn-cs"/>
              </a:rPr>
              <a:t>Schutz und Stärkung wichtiger Nutzorganismen, z.B. durch geeignete Pflanzenschutzmaßnahmen oder die Nutzung ökologischer Infrastrukturen innerhalb und außerhalb von Produktionsstätten. </a:t>
            </a:r>
          </a:p>
          <a:p>
            <a:pPr marL="171450" lvl="0" indent="-171450">
              <a:buFont typeface="Arial" panose="020B0604020202020204" pitchFamily="34" charset="0"/>
              <a:buChar char="•"/>
            </a:pPr>
            <a:endParaRPr lang="de-DE" sz="120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Schadorganismen müssen, soweit verfügbar, mit geeigneten Methoden und Instrumenten überwacht werden. Zu diesen geeigneten Instrumenten sollten Beobachtungen vor Ort sowie, soweit möglich, wissenschaftlich fundierte Warn-, Prognose- und Früherkennungssysteme sowie die Einbeziehung von Empfehlungen von professionell qualifizierten Beratern gehören.</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lvl="0" indent="0">
              <a:buFont typeface="Arial" panose="020B0604020202020204" pitchFamily="34" charset="0"/>
              <a:buNone/>
            </a:pPr>
            <a:r>
              <a:rPr lang="de-DE" sz="1200" kern="1200" dirty="0" smtClean="0">
                <a:solidFill>
                  <a:schemeClr val="tx1"/>
                </a:solidFill>
                <a:effectLst/>
                <a:latin typeface="+mn-lt"/>
                <a:ea typeface="+mn-ea"/>
                <a:cs typeface="+mn-cs"/>
              </a:rPr>
              <a:t>Auf der Grundlage der Ergebnisse der Überwachung muss der berufliche Anwender entscheiden, ob und wann er Pflanzenschutzmaßnahmen ergreifen möchte. Robuste und wissenschaftlich fundierte Schwellenwerte sind wesentliche Bestandteile der Entscheidungsfindung. Für Schadorganismen wurden Schwellenwerte</a:t>
            </a:r>
            <a:r>
              <a:rPr lang="de-DE" sz="1200" kern="1200" baseline="0" dirty="0" smtClean="0">
                <a:solidFill>
                  <a:schemeClr val="tx1"/>
                </a:solidFill>
                <a:effectLst/>
                <a:latin typeface="+mn-lt"/>
                <a:ea typeface="+mn-ea"/>
                <a:cs typeface="+mn-cs"/>
              </a:rPr>
              <a:t> für die Region, spezifische Gebiete, Kulturen und besondere klimatische Bedingungen festgelegt, die vor einer Behandlung berücksichtigt werden müssen. Nachhaltige biologische, physikalische und andere nicht-chemische Methoden sind chemischen Methoden vorzuziehen, wenn sie eine zufriedenstellende Schädlingsbekämpfung ermöglichen.</a:t>
            </a:r>
          </a:p>
          <a:p>
            <a:pPr marL="0" lvl="0" indent="0">
              <a:buFont typeface="Arial" panose="020B0604020202020204" pitchFamily="34" charset="0"/>
              <a:buNone/>
            </a:pPr>
            <a:endParaRPr lang="de-DE" sz="1200" kern="1200" dirty="0" smtClean="0">
              <a:solidFill>
                <a:schemeClr val="tx1"/>
              </a:solidFill>
              <a:effectLst/>
              <a:latin typeface="+mn-lt"/>
              <a:ea typeface="+mn-ea"/>
              <a:cs typeface="+mn-cs"/>
            </a:endParaRPr>
          </a:p>
          <a:p>
            <a:pPr lvl="0"/>
            <a:endParaRPr lang="de-DE" sz="1200" kern="1200" dirty="0" smtClean="0">
              <a:solidFill>
                <a:schemeClr val="tx1"/>
              </a:solidFill>
              <a:effectLst/>
              <a:latin typeface="+mn-lt"/>
              <a:ea typeface="+mn-ea"/>
              <a:cs typeface="+mn-cs"/>
            </a:endParaRPr>
          </a:p>
          <a:p>
            <a:pPr lvl="0"/>
            <a:r>
              <a:rPr lang="de-DE" sz="1200" kern="1200" dirty="0" smtClean="0">
                <a:solidFill>
                  <a:schemeClr val="tx1"/>
                </a:solidFill>
                <a:effectLst/>
                <a:latin typeface="+mn-lt"/>
                <a:ea typeface="+mn-ea"/>
                <a:cs typeface="+mn-cs"/>
              </a:rPr>
              <a:t>Die eingesetzten Pestizide müssen so spezifisch wie möglich für die Zielgruppe sein und die geringsten Nebenwirkungen auf die menschliche Gesundheit, Nichtzielorganismen und die Umwelt haben.</a:t>
            </a:r>
          </a:p>
          <a:p>
            <a:pPr lvl="0"/>
            <a:r>
              <a:rPr lang="de-DE" sz="1200" kern="1200" dirty="0" smtClean="0">
                <a:solidFill>
                  <a:schemeClr val="tx1"/>
                </a:solidFill>
                <a:effectLst/>
                <a:latin typeface="+mn-lt"/>
                <a:ea typeface="+mn-ea"/>
                <a:cs typeface="+mn-cs"/>
              </a:rPr>
              <a:t>Der berufliche Anwender sollte den Einsatz von Pestiziden und anderen Formen der Bekämpfung auf dem notwendigen Level halten, z.B. durch reduzierte Dosen, reduzierte Anwendungshäufigkeit oder Teilanwendungen, in der Erwägung, dass das Risiko des Bewuchs</a:t>
            </a:r>
            <a:r>
              <a:rPr lang="de-DE" sz="1200" kern="1200" baseline="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 akzeptabel ist und sie das Risiko für die Entwicklung von Resistenzen bei den Schadorganismen nicht erhöhen. Ist das Risiko einer Resistenz gegen eine Pflanzenschutzmaßnahme bekannt und erfordert der Befall mit Schadorganismen eine wiederholte Anwendung von Pestiziden, so sollten verfügbare Antiresistenzstrategien angewandt werden, um die Wirksamkeit der Produkte zu erhalten. Dies kann die Verwendung mehrerer Pestizide mit unterschiedlichen Wirkungsweisen beinhalten.</a:t>
            </a:r>
          </a:p>
          <a:p>
            <a:pPr lvl="0"/>
            <a:r>
              <a:rPr lang="de-DE" sz="1200" kern="1200" dirty="0" smtClean="0">
                <a:solidFill>
                  <a:schemeClr val="tx1"/>
                </a:solidFill>
                <a:effectLst/>
                <a:latin typeface="+mn-lt"/>
                <a:ea typeface="+mn-ea"/>
                <a:cs typeface="+mn-cs"/>
              </a:rPr>
              <a:t>Anhand der Aufzeichnungen über den Einsatz von Pestiziden und die Überwachung von Schadorganismen sollte der professionelle Anwender den Erfolg der angewandten Pflanzenschutzmaßnahmen überprüfen.</a:t>
            </a:r>
          </a:p>
          <a:p>
            <a:pPr lvl="0"/>
            <a:endParaRPr lang="de-DE" sz="1200" kern="1200" dirty="0" smtClean="0">
              <a:solidFill>
                <a:schemeClr val="tx1"/>
              </a:solidFill>
              <a:effectLst/>
              <a:latin typeface="+mn-lt"/>
              <a:ea typeface="+mn-ea"/>
              <a:cs typeface="+mn-cs"/>
            </a:endParaRPr>
          </a:p>
          <a:p>
            <a:r>
              <a:rPr lang="fr-FR" sz="1200" u="sng" kern="1200" dirty="0" smtClean="0">
                <a:solidFill>
                  <a:schemeClr val="tx1"/>
                </a:solidFill>
                <a:effectLst/>
                <a:latin typeface="+mn-lt"/>
                <a:ea typeface="+mn-ea"/>
                <a:cs typeface="+mn-cs"/>
              </a:rPr>
              <a:t>(Quelle: </a:t>
            </a:r>
            <a:r>
              <a:rPr lang="fr-FR" sz="1200" u="sng" kern="1200" dirty="0" smtClean="0">
                <a:solidFill>
                  <a:schemeClr val="tx1"/>
                </a:solidFill>
                <a:effectLst/>
                <a:latin typeface="+mn-lt"/>
                <a:ea typeface="+mn-ea"/>
                <a:cs typeface="+mn-cs"/>
                <a:hlinkClick r:id="rId3"/>
              </a:rPr>
              <a:t>ec.europa.eu/</a:t>
            </a:r>
            <a:r>
              <a:rPr lang="fr-FR" sz="1200" u="sng" kern="1200" dirty="0" err="1" smtClean="0">
                <a:solidFill>
                  <a:schemeClr val="tx1"/>
                </a:solidFill>
                <a:effectLst/>
                <a:latin typeface="+mn-lt"/>
                <a:ea typeface="+mn-ea"/>
                <a:cs typeface="+mn-cs"/>
                <a:hlinkClick r:id="rId3"/>
              </a:rPr>
              <a:t>food</a:t>
            </a:r>
            <a:r>
              <a:rPr lang="fr-FR" sz="1200" u="sng" kern="1200" dirty="0" smtClean="0">
                <a:solidFill>
                  <a:schemeClr val="tx1"/>
                </a:solidFill>
                <a:effectLst/>
                <a:latin typeface="+mn-lt"/>
                <a:ea typeface="+mn-ea"/>
                <a:cs typeface="+mn-cs"/>
                <a:hlinkClick r:id="rId3"/>
              </a:rPr>
              <a:t>/plant/pesticides/</a:t>
            </a:r>
            <a:r>
              <a:rPr lang="fr-FR" sz="1200" u="sng" kern="1200" dirty="0" err="1" smtClean="0">
                <a:solidFill>
                  <a:schemeClr val="tx1"/>
                </a:solidFill>
                <a:effectLst/>
                <a:latin typeface="+mn-lt"/>
                <a:ea typeface="+mn-ea"/>
                <a:cs typeface="+mn-cs"/>
                <a:hlinkClick r:id="rId3"/>
              </a:rPr>
              <a:t>sustainable_use_pesticides</a:t>
            </a:r>
            <a:r>
              <a:rPr lang="fr-FR" sz="1200" kern="1200" dirty="0" smtClean="0">
                <a:solidFill>
                  <a:schemeClr val="tx1"/>
                </a:solidFill>
                <a:effectLst/>
                <a:latin typeface="+mn-lt"/>
                <a:ea typeface="+mn-ea"/>
                <a:cs typeface="+mn-cs"/>
              </a:rPr>
              <a:t>)</a:t>
            </a:r>
            <a:r>
              <a:rPr lang="de-DE" sz="105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 </a:t>
            </a:r>
          </a:p>
          <a:p>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r>
              <a:rPr lang="en-US" sz="1200" b="1" u="sng" kern="1200" dirty="0" err="1" smtClean="0">
                <a:solidFill>
                  <a:schemeClr val="tx1"/>
                </a:solidFill>
                <a:effectLst/>
                <a:latin typeface="+mn-lt"/>
                <a:ea typeface="+mn-ea"/>
                <a:cs typeface="+mn-cs"/>
              </a:rPr>
              <a:t>Pflanzenschutzrichtlinie</a:t>
            </a:r>
            <a:r>
              <a:rPr lang="en-US" sz="1200" b="1" u="sng" kern="1200" dirty="0" smtClean="0">
                <a:solidFill>
                  <a:schemeClr val="tx1"/>
                </a:solidFill>
                <a:effectLst/>
                <a:latin typeface="+mn-lt"/>
                <a:ea typeface="+mn-ea"/>
                <a:cs typeface="+mn-cs"/>
              </a:rPr>
              <a:t> der EU</a:t>
            </a:r>
          </a:p>
          <a:p>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4"/>
              </a:rPr>
              <a:t>Directive 2009/128/EC</a:t>
            </a:r>
            <a:r>
              <a:rPr lang="en-US" sz="1200" kern="120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Die "Pestizidrichtlinie" zielt auf einen nachhaltigen Einsatz von Pestiziden in der EU ab, indem sie die Risiken und Auswirkungen des Pestizideinsatzes auf die menschliche Gesundheit und die Umwelt verringert und den Einsatz von integriertem Pflanzenschutz (IPM) und alternativen Ansätzen oder Techniken, wie beispielsweise nicht-chemischen Alternativen zu Pestiziden, fördert. Die Mitgliedstaaten haben nationale Aktionspläne zur Umsetzung des in der Richtlinie festgelegten Maßnahmenpakets aufgestellt. Die wichtigsten Maßnahmen betreffen die Schulung der Anwender, Berater und Vertreiber von Pestiziden, die Inspektion von Pestizidausbringungsgeräten, das Verbot des Sprühens aus der Luft, die Einschränkung des Pestizideinsatzes in sensiblen Gebieten sowie die Information und Sensibilisierung über Pestizidrisiken. Die Mitgliedstaaten müssen auch den integrierten Pflanzenschutz fördern, für den Sie in Anhang III der Richtlinie allgemeine Grundsätze finden.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de-DE" sz="1200" b="1" u="sng" kern="1200" dirty="0" smtClean="0">
                <a:solidFill>
                  <a:schemeClr val="tx1"/>
                </a:solidFill>
                <a:effectLst/>
                <a:latin typeface="+mn-lt"/>
                <a:ea typeface="+mn-ea"/>
                <a:cs typeface="+mn-cs"/>
              </a:rPr>
              <a:t>Hauptaktionen</a:t>
            </a:r>
            <a:endParaRPr lang="de-DE" sz="1200" b="1"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Mitgliedstaaten waren verpflichtet, nationale Aktionspläne (NAP) zur ersten Umsetzung der Richtlinie bis November 2012 zu verabschieden. Diese Pläne sollten quantitative Ziele, Vorgaben, Messungen und Zeitpläne enthalten, um die Risiken und Auswirkungen des Pestizideinsatzes zu verringern. Sie sollten diese Pläne mindestens alle fünf Jahre überprüfen. In der Richtlinie werden spezifische Maßnahmen festgelegt, die die Mitgliedstaaten in ihre Pläne für eine ordnungsgemäße Umsetzung aufnehmen müssen. Die wichtigsten Maßnahmen betreffen</a:t>
            </a:r>
          </a:p>
          <a:p>
            <a:r>
              <a:rPr lang="de-DE" sz="1200" kern="1200" dirty="0" smtClean="0">
                <a:solidFill>
                  <a:schemeClr val="tx1"/>
                </a:solidFill>
                <a:effectLst/>
                <a:latin typeface="+mn-lt"/>
                <a:ea typeface="+mn-ea"/>
                <a:cs typeface="+mn-cs"/>
              </a:rPr>
              <a:t>Schulung von Anwendern, Beratern und Vertriebspartnern</a:t>
            </a:r>
          </a:p>
          <a:p>
            <a:r>
              <a:rPr lang="de-DE" sz="1200" kern="1200" dirty="0" smtClean="0">
                <a:solidFill>
                  <a:schemeClr val="tx1"/>
                </a:solidFill>
                <a:effectLst/>
                <a:latin typeface="+mn-lt"/>
                <a:ea typeface="+mn-ea"/>
                <a:cs typeface="+mn-cs"/>
              </a:rPr>
              <a:t>Inspektion von Pestizidausbringungsgeräten</a:t>
            </a:r>
          </a:p>
          <a:p>
            <a:r>
              <a:rPr lang="de-DE" sz="1200" kern="1200" dirty="0" smtClean="0">
                <a:solidFill>
                  <a:schemeClr val="tx1"/>
                </a:solidFill>
                <a:effectLst/>
                <a:latin typeface="+mn-lt"/>
                <a:ea typeface="+mn-ea"/>
                <a:cs typeface="+mn-cs"/>
              </a:rPr>
              <a:t>das Verbot des Sprühens aus der Luft</a:t>
            </a:r>
          </a:p>
          <a:p>
            <a:r>
              <a:rPr lang="de-DE" sz="1200" kern="1200" dirty="0" smtClean="0">
                <a:solidFill>
                  <a:schemeClr val="tx1"/>
                </a:solidFill>
                <a:effectLst/>
                <a:latin typeface="+mn-lt"/>
                <a:ea typeface="+mn-ea"/>
                <a:cs typeface="+mn-cs"/>
              </a:rPr>
              <a:t>Begrenzung des Pestizideinsatzes in sensiblen Bereichen</a:t>
            </a:r>
          </a:p>
          <a:p>
            <a:r>
              <a:rPr lang="de-DE" sz="1200" kern="1200" dirty="0" smtClean="0">
                <a:solidFill>
                  <a:schemeClr val="tx1"/>
                </a:solidFill>
                <a:effectLst/>
                <a:latin typeface="+mn-lt"/>
                <a:ea typeface="+mn-ea"/>
                <a:cs typeface="+mn-cs"/>
              </a:rPr>
              <a:t>Information und Sensibilisierung über Pestizidrisiken</a:t>
            </a:r>
          </a:p>
          <a:p>
            <a:r>
              <a:rPr lang="de-DE" sz="1200" kern="1200" dirty="0" smtClean="0">
                <a:solidFill>
                  <a:schemeClr val="tx1"/>
                </a:solidFill>
                <a:effectLst/>
                <a:latin typeface="+mn-lt"/>
                <a:ea typeface="+mn-ea"/>
                <a:cs typeface="+mn-cs"/>
              </a:rPr>
              <a:t>Systeme zur Erfassung von Informationen über akute Vergiftungsfälle mit Pestiziden sowie Entwicklungen bei chronischen Vergiftungen, soweit verfügbar".</a:t>
            </a:r>
          </a:p>
          <a:p>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Quelle</a:t>
            </a:r>
            <a:r>
              <a:rPr lang="en-GB" sz="1200" kern="1200" dirty="0" smtClean="0">
                <a:solidFill>
                  <a:schemeClr val="tx1"/>
                </a:solidFill>
                <a:effectLst/>
                <a:latin typeface="+mn-lt"/>
                <a:ea typeface="+mn-ea"/>
                <a:cs typeface="+mn-cs"/>
              </a:rPr>
              <a:t>: ec.europa.eu/food/plant/pesticides/</a:t>
            </a:r>
            <a:r>
              <a:rPr lang="en-GB" sz="1200" kern="1200" dirty="0" err="1" smtClean="0">
                <a:solidFill>
                  <a:schemeClr val="tx1"/>
                </a:solidFill>
                <a:effectLst/>
                <a:latin typeface="+mn-lt"/>
                <a:ea typeface="+mn-ea"/>
                <a:cs typeface="+mn-cs"/>
              </a:rPr>
              <a:t>sustainable_use_pesticides</a:t>
            </a:r>
            <a:r>
              <a:rPr lang="en-GB" sz="1200" kern="120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Stand</a:t>
            </a:r>
            <a:r>
              <a:rPr lang="en-US" sz="1200" b="1" u="sng" kern="1200" baseline="0" dirty="0" smtClean="0">
                <a:solidFill>
                  <a:schemeClr val="tx1"/>
                </a:solidFill>
                <a:effectLst/>
                <a:latin typeface="+mn-lt"/>
                <a:ea typeface="+mn-ea"/>
                <a:cs typeface="+mn-cs"/>
              </a:rPr>
              <a:t> der </a:t>
            </a:r>
            <a:r>
              <a:rPr lang="en-US" sz="1200" b="1" u="sng" kern="1200" baseline="0" dirty="0" err="1" smtClean="0">
                <a:solidFill>
                  <a:schemeClr val="tx1"/>
                </a:solidFill>
                <a:effectLst/>
                <a:latin typeface="+mn-lt"/>
                <a:ea typeface="+mn-ea"/>
                <a:cs typeface="+mn-cs"/>
              </a:rPr>
              <a:t>Umsetzung</a:t>
            </a:r>
            <a:r>
              <a:rPr lang="en-US" sz="1200" b="1" u="sng" kern="1200" baseline="0" dirty="0" smtClean="0">
                <a:solidFill>
                  <a:schemeClr val="tx1"/>
                </a:solidFill>
                <a:effectLst/>
                <a:latin typeface="+mn-lt"/>
                <a:ea typeface="+mn-ea"/>
                <a:cs typeface="+mn-cs"/>
              </a:rPr>
              <a:t> in </a:t>
            </a:r>
            <a:r>
              <a:rPr lang="en-US" sz="1200" b="1" u="sng" kern="1200" dirty="0" smtClean="0">
                <a:solidFill>
                  <a:schemeClr val="tx1"/>
                </a:solidFill>
                <a:effectLst/>
                <a:latin typeface="+mn-lt"/>
                <a:ea typeface="+mn-ea"/>
                <a:cs typeface="+mn-cs"/>
              </a:rPr>
              <a:t>Europe</a:t>
            </a:r>
            <a:endParaRPr lang="de-DE" sz="1200" b="1"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Der im Oktober 2017 veröffentlichte Bericht der Kommission</a:t>
            </a:r>
            <a:r>
              <a:rPr lang="de-DE"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t>
            </a:r>
            <a:r>
              <a:rPr lang="en-US" sz="1200" b="1" u="sng" kern="1200" dirty="0" smtClean="0">
                <a:solidFill>
                  <a:schemeClr val="tx1"/>
                </a:solidFill>
                <a:effectLst/>
                <a:latin typeface="+mn-lt"/>
                <a:ea typeface="+mn-ea"/>
                <a:cs typeface="+mn-cs"/>
                <a:hlinkClick r:id="rId5"/>
              </a:rPr>
              <a:t>ec.europa.eu/food/audits-analysis/</a:t>
            </a:r>
            <a:r>
              <a:rPr lang="en-US" sz="1200" b="1" u="sng" kern="1200" dirty="0" err="1" smtClean="0">
                <a:solidFill>
                  <a:schemeClr val="tx1"/>
                </a:solidFill>
                <a:effectLst/>
                <a:latin typeface="+mn-lt"/>
                <a:ea typeface="+mn-ea"/>
                <a:cs typeface="+mn-cs"/>
                <a:hlinkClick r:id="rId5"/>
              </a:rPr>
              <a:t>overview_reports</a:t>
            </a:r>
            <a:r>
              <a:rPr lang="en-US" sz="1200" b="1" u="sng" kern="1200" dirty="0" smtClean="0">
                <a:solidFill>
                  <a:schemeClr val="tx1"/>
                </a:solidFill>
                <a:effectLst/>
                <a:latin typeface="+mn-lt"/>
                <a:ea typeface="+mn-ea"/>
                <a:cs typeface="+mn-cs"/>
                <a:hlinkClick r:id="rId5"/>
              </a:rPr>
              <a:t>/</a:t>
            </a:r>
            <a:r>
              <a:rPr lang="en-US" sz="1200" b="1" u="sng" kern="1200" dirty="0" err="1" smtClean="0">
                <a:solidFill>
                  <a:schemeClr val="tx1"/>
                </a:solidFill>
                <a:effectLst/>
                <a:latin typeface="+mn-lt"/>
                <a:ea typeface="+mn-ea"/>
                <a:cs typeface="+mn-cs"/>
                <a:hlinkClick r:id="rId5"/>
              </a:rPr>
              <a:t>details.cfm?rep_id</a:t>
            </a:r>
            <a:r>
              <a:rPr lang="en-US" sz="1200" b="1" u="sng" kern="1200" dirty="0" smtClean="0">
                <a:solidFill>
                  <a:schemeClr val="tx1"/>
                </a:solidFill>
                <a:effectLst/>
                <a:latin typeface="+mn-lt"/>
                <a:ea typeface="+mn-ea"/>
                <a:cs typeface="+mn-cs"/>
                <a:hlinkClick r:id="rId5"/>
              </a:rPr>
              <a:t>=114</a:t>
            </a:r>
            <a:r>
              <a:rPr lang="en-US" sz="1200" b="1" kern="1200" dirty="0" smtClean="0">
                <a:solidFill>
                  <a:schemeClr val="tx1"/>
                </a:solidFill>
                <a:effectLst/>
                <a:latin typeface="+mn-lt"/>
                <a:ea typeface="+mn-ea"/>
                <a:cs typeface="+mn-cs"/>
              </a:rPr>
              <a:t>) </a:t>
            </a:r>
            <a:r>
              <a:rPr lang="de-DE" sz="1200" b="1" kern="1200" dirty="0" smtClean="0">
                <a:solidFill>
                  <a:schemeClr val="tx1"/>
                </a:solidFill>
                <a:effectLst/>
                <a:latin typeface="+mn-lt"/>
                <a:ea typeface="+mn-ea"/>
                <a:cs typeface="+mn-cs"/>
              </a:rPr>
              <a:t>deutet auf eine zögerliche und verzögerte Umsetzung der Pestizidrichtlinie in den Mitgliedsstaaten hin. </a:t>
            </a:r>
            <a:r>
              <a:rPr lang="de-DE" sz="1200" b="0" kern="1200" dirty="0" smtClean="0">
                <a:solidFill>
                  <a:schemeClr val="tx1"/>
                </a:solidFill>
                <a:effectLst/>
                <a:latin typeface="+mn-lt"/>
                <a:ea typeface="+mn-ea"/>
                <a:cs typeface="+mn-cs"/>
              </a:rPr>
              <a:t>Die Mitgliedstaaten haben schließlich nationale Aktionspläne (NAP) verabschiedet, die in vielen Fällen mit erheblichen Verzögerungen und erkennbaren Unterschieden in Bezug auf Vollständigkeit und Umfang einhergingen. Nur fünf NAPs setzten messbare Ziele, was im Sinne der Richtlinie war. Vier davon beziehen sich auf die Risikominderung und nur eine auf</a:t>
            </a:r>
            <a:r>
              <a:rPr lang="de-DE" sz="1200" b="0" kern="1200" baseline="0" dirty="0" smtClean="0">
                <a:solidFill>
                  <a:schemeClr val="tx1"/>
                </a:solidFill>
                <a:effectLst/>
                <a:latin typeface="+mn-lt"/>
                <a:ea typeface="+mn-ea"/>
                <a:cs typeface="+mn-cs"/>
              </a:rPr>
              <a:t> eine reduzierte Nutzung. IPM ist ein Eckpfeiler der Richtlinie, aber die Mitgliedstaaten überprüfen nicht systematisch die Einhaltung der Grundsätze von IPM auf der Ebene der einzelnen Erzeuger. Darüber hinaus haben die Mitgliedstaaten noch keine klaren Kriterien festgelegt, um sicherzustellen, dass die allgemeinen Grundsätze des IPM von allen berufliche Anwender umgesetzt werden. Beobachtende Organisationen, wie das Pestizid-Aktionsnetzwerk, gehen davon aus, dass die Kommission diese Vielfalt nicht akzeptieren wird und auf der ordnungsgemäßen Umsetzung der Pestizidrichtlinie bestehen wird, hier sind Vertragsverletzungsverfahren zu erwarten. </a:t>
            </a:r>
          </a:p>
          <a:p>
            <a:endParaRPr lang="de-DE" sz="1200" b="0" kern="1200" baseline="0" dirty="0" smtClean="0">
              <a:solidFill>
                <a:schemeClr val="tx1"/>
              </a:solidFill>
              <a:effectLst/>
              <a:latin typeface="+mn-lt"/>
              <a:ea typeface="+mn-ea"/>
              <a:cs typeface="+mn-cs"/>
            </a:endParaRPr>
          </a:p>
          <a:p>
            <a:r>
              <a:rPr lang="de-DE" sz="1200" b="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24</a:t>
            </a:fld>
            <a:endParaRPr lang="de-DE" dirty="0"/>
          </a:p>
        </p:txBody>
      </p:sp>
    </p:spTree>
    <p:extLst>
      <p:ext uri="{BB962C8B-B14F-4D97-AF65-F5344CB8AC3E}">
        <p14:creationId xmlns:p14="http://schemas.microsoft.com/office/powerpoint/2010/main" val="2920108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smtClean="0">
                <a:solidFill>
                  <a:schemeClr val="tx1"/>
                </a:solidFill>
                <a:effectLst/>
                <a:latin typeface="+mn-lt"/>
                <a:ea typeface="+mn-ea"/>
                <a:cs typeface="+mn-cs"/>
              </a:rPr>
              <a:t>Weitere Empfehlungen:</a:t>
            </a:r>
            <a:r>
              <a:rPr lang="de-DE" sz="1200" b="1" kern="1200" baseline="0" dirty="0" smtClean="0">
                <a:solidFill>
                  <a:schemeClr val="tx1"/>
                </a:solidFill>
                <a:effectLst/>
                <a:latin typeface="+mn-lt"/>
                <a:ea typeface="+mn-ea"/>
                <a:cs typeface="+mn-cs"/>
              </a:rPr>
              <a:t> </a:t>
            </a:r>
            <a:endParaRPr lang="de-DE" sz="1200" b="1" kern="1200" dirty="0" smtClean="0">
              <a:solidFill>
                <a:schemeClr val="tx1"/>
              </a:solidFill>
              <a:effectLst/>
              <a:latin typeface="+mn-lt"/>
              <a:ea typeface="+mn-ea"/>
              <a:cs typeface="+mn-cs"/>
            </a:endParaRPr>
          </a:p>
          <a:p>
            <a:endParaRPr lang="de-DE" sz="1200" b="1"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 Umgang mit Wirkstoffen, die sehr kritisch für die Biodiversität sind:</a:t>
            </a:r>
            <a:endParaRPr lang="en-GB" sz="1200" kern="1200" dirty="0" smtClean="0">
              <a:solidFill>
                <a:schemeClr val="tx1"/>
              </a:solidFill>
              <a:effectLst/>
              <a:latin typeface="+mn-lt"/>
              <a:ea typeface="+mn-ea"/>
              <a:cs typeface="+mn-cs"/>
            </a:endParaRPr>
          </a:p>
          <a:p>
            <a:endParaRPr lang="en-US"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definiert eine Negativliste (Liste der im Standard NICHT erlaubten Pflanzen­schutzmittel) und eine Strategie mit klaren Zeitzielen zur Reduzierung von Wirkstoffen, die für Mensch und Umwelt gefährlich sind.</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Zertifizierte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Betriebe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verwenden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keine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Pestizide</a:t>
            </a:r>
            <a:r>
              <a:rPr lang="en-US" sz="1200" b="0" i="0" u="none" strike="noStrike" kern="1200" baseline="0" dirty="0" smtClean="0">
                <a:solidFill>
                  <a:schemeClr val="tx1"/>
                </a:solidFill>
                <a:latin typeface="+mn-lt"/>
                <a:ea typeface="+mn-ea"/>
                <a:cs typeface="+mn-cs"/>
              </a:rPr>
              <a:t> von der </a:t>
            </a:r>
            <a:r>
              <a:rPr lang="en-US" sz="1200" b="0" i="0" u="none" strike="noStrike" kern="1200" baseline="0" dirty="0" err="1" smtClean="0">
                <a:solidFill>
                  <a:schemeClr val="tx1"/>
                </a:solidFill>
                <a:latin typeface="+mn-lt"/>
                <a:ea typeface="+mn-ea"/>
                <a:cs typeface="+mn-cs"/>
              </a:rPr>
              <a:t>Negativliste</a:t>
            </a:r>
            <a:r>
              <a:rPr lang="en-US" sz="1200" b="0"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a:t>
            </a:r>
            <a:r>
              <a:rPr lang="en-US" sz="1200" b="0" i="0" u="none" strike="noStrike" kern="1200" baseline="0" dirty="0" smtClean="0">
                <a:solidFill>
                  <a:schemeClr val="tx1"/>
                </a:solidFill>
                <a:latin typeface="+mn-lt"/>
                <a:ea typeface="+mn-ea"/>
                <a:cs typeface="+mn-cs"/>
              </a:rPr>
              <a:t>The standard </a:t>
            </a:r>
            <a:r>
              <a:rPr lang="en-US" sz="1200" b="0" i="0" u="none" strike="noStrike" kern="1200" baseline="0" dirty="0" err="1" smtClean="0">
                <a:solidFill>
                  <a:schemeClr val="tx1"/>
                </a:solidFill>
                <a:latin typeface="+mn-lt"/>
                <a:ea typeface="+mn-ea"/>
                <a:cs typeface="+mn-cs"/>
              </a:rPr>
              <a:t>organisation</a:t>
            </a:r>
            <a:r>
              <a:rPr lang="en-US" sz="1200" b="0" i="0" u="none" strike="noStrike" kern="1200" baseline="0" dirty="0" smtClean="0">
                <a:solidFill>
                  <a:schemeClr val="tx1"/>
                </a:solidFill>
                <a:latin typeface="+mn-lt"/>
                <a:ea typeface="+mn-ea"/>
                <a:cs typeface="+mn-cs"/>
              </a:rPr>
              <a:t> /company </a:t>
            </a:r>
            <a:r>
              <a:rPr lang="en-US" sz="1200" b="0" i="0" u="none" strike="noStrike" kern="1200" baseline="0" dirty="0" err="1" smtClean="0">
                <a:solidFill>
                  <a:schemeClr val="tx1"/>
                </a:solidFill>
                <a:latin typeface="+mn-lt"/>
                <a:ea typeface="+mn-ea"/>
                <a:cs typeface="+mn-cs"/>
              </a:rPr>
              <a:t>definiert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entsprechende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Sanktinen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bei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nichteinhaltung</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Die Standardorganisation /Unternehmen schließt Pflanzenschutzmittel aus, die nachweisliche eine schädigende Wirkung auf Bienen, Nützlinge oder andere bestäubende Insekten, Amphibien oder Fische haben.</a:t>
            </a:r>
            <a:endParaRPr lang="en-GB" sz="1200" kern="1200" dirty="0" smtClean="0">
              <a:solidFill>
                <a:schemeClr val="tx1"/>
              </a:solidFill>
              <a:effectLst/>
              <a:latin typeface="+mn-lt"/>
              <a:ea typeface="+mn-ea"/>
              <a:cs typeface="+mn-cs"/>
            </a:endParaRPr>
          </a:p>
          <a:p>
            <a:endParaRPr lang="de-DE"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Kein Pestizid hat eine wirklich selektive Wirkung! Die Verwendung sehr schädlicher Substanzen (Glyphosat, </a:t>
            </a:r>
            <a:r>
              <a:rPr lang="de-DE" sz="1200" kern="1200" dirty="0" err="1" smtClean="0">
                <a:solidFill>
                  <a:schemeClr val="tx1"/>
                </a:solidFill>
                <a:effectLst/>
                <a:latin typeface="+mn-lt"/>
                <a:ea typeface="+mn-ea"/>
                <a:cs typeface="+mn-cs"/>
              </a:rPr>
              <a:t>Diquat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Paraquat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Glufosinate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ammonium</a:t>
            </a:r>
            <a:r>
              <a:rPr lang="de-DE" sz="1200" kern="1200" dirty="0" smtClean="0">
                <a:solidFill>
                  <a:schemeClr val="tx1"/>
                </a:solidFill>
                <a:effectLst/>
                <a:latin typeface="+mn-lt"/>
                <a:ea typeface="+mn-ea"/>
                <a:cs typeface="+mn-cs"/>
              </a:rPr>
              <a:t> und </a:t>
            </a:r>
            <a:r>
              <a:rPr lang="de-DE" sz="1200" kern="1200" dirty="0" err="1" smtClean="0">
                <a:solidFill>
                  <a:schemeClr val="tx1"/>
                </a:solidFill>
                <a:effectLst/>
                <a:latin typeface="+mn-lt"/>
                <a:ea typeface="+mn-ea"/>
                <a:cs typeface="+mn-cs"/>
              </a:rPr>
              <a:t>Indaziflam</a:t>
            </a:r>
            <a:r>
              <a:rPr lang="de-DE" sz="1200" kern="1200" dirty="0" smtClean="0">
                <a:solidFill>
                  <a:schemeClr val="tx1"/>
                </a:solidFill>
                <a:effectLst/>
                <a:latin typeface="+mn-lt"/>
                <a:ea typeface="+mn-ea"/>
                <a:cs typeface="+mn-cs"/>
              </a:rPr>
              <a:t> und entsprechende Salze) ist nicht erlaubt. Falls diese Substanzen noch verwendet werden, definiert die Standardorganisation /das Unternehmen die zulässige Anwendung (z.B. </a:t>
            </a:r>
            <a:r>
              <a:rPr lang="de-DE" sz="1200" u="sng" kern="1200" dirty="0" smtClean="0">
                <a:solidFill>
                  <a:schemeClr val="tx1"/>
                </a:solidFill>
                <a:effectLst/>
                <a:latin typeface="+mn-lt"/>
                <a:ea typeface="+mn-ea"/>
                <a:cs typeface="+mn-cs"/>
              </a:rPr>
              <a:t>nicht</a:t>
            </a:r>
            <a:r>
              <a:rPr lang="de-DE" sz="1200" kern="1200" dirty="0" smtClean="0">
                <a:solidFill>
                  <a:schemeClr val="tx1"/>
                </a:solidFill>
                <a:effectLst/>
                <a:latin typeface="+mn-lt"/>
                <a:ea typeface="+mn-ea"/>
                <a:cs typeface="+mn-cs"/>
              </a:rPr>
              <a:t> in blühenden Pflanzenbeständen, </a:t>
            </a:r>
            <a:r>
              <a:rPr lang="de-DE" sz="1200" u="sng" kern="1200" dirty="0" smtClean="0">
                <a:solidFill>
                  <a:schemeClr val="tx1"/>
                </a:solidFill>
                <a:effectLst/>
                <a:latin typeface="+mn-lt"/>
                <a:ea typeface="+mn-ea"/>
                <a:cs typeface="+mn-cs"/>
              </a:rPr>
              <a:t>nicht </a:t>
            </a:r>
            <a:r>
              <a:rPr lang="de-DE" sz="1200" kern="1200" dirty="0" smtClean="0">
                <a:solidFill>
                  <a:schemeClr val="tx1"/>
                </a:solidFill>
                <a:effectLst/>
                <a:latin typeface="+mn-lt"/>
                <a:ea typeface="+mn-ea"/>
                <a:cs typeface="+mn-cs"/>
              </a:rPr>
              <a:t>zur </a:t>
            </a:r>
            <a:r>
              <a:rPr lang="de-DE" sz="1200" kern="1200" dirty="0" err="1" smtClean="0">
                <a:solidFill>
                  <a:schemeClr val="tx1"/>
                </a:solidFill>
                <a:effectLst/>
                <a:latin typeface="+mn-lt"/>
                <a:ea typeface="+mn-ea"/>
                <a:cs typeface="+mn-cs"/>
              </a:rPr>
              <a:t>Sikkation</a:t>
            </a:r>
            <a:r>
              <a:rPr lang="de-DE"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Empfehlungen</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für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eine</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Sehr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gute</a:t>
            </a:r>
            <a:r>
              <a:rPr lang="en-US" sz="1200" b="1" i="0" u="none" strike="noStrike" kern="1200" baseline="0" dirty="0" smtClean="0">
                <a:solidFill>
                  <a:schemeClr val="tx1"/>
                </a:solidFill>
                <a:latin typeface="+mn-lt"/>
                <a:ea typeface="+mn-ea"/>
                <a:cs typeface="+mn-cs"/>
              </a:rPr>
              <a:t> Praxis </a:t>
            </a:r>
            <a:r>
              <a:rPr lang="en-US" sz="1200" b="1" i="0" u="none" strike="noStrike" kern="1200" baseline="0" dirty="0" err="1" smtClean="0">
                <a:solidFill>
                  <a:schemeClr val="tx1"/>
                </a:solidFill>
                <a:latin typeface="+mn-lt"/>
                <a:ea typeface="+mn-ea"/>
                <a:cs typeface="+mn-cs"/>
              </a:rPr>
              <a:t>für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mehr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Biodiversität</a:t>
            </a:r>
            <a:endParaRPr lang="en-US" sz="1200" b="1"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Eine Anwendung von Herbiziden im Vorauflauf ist nicht gestattet und z.B. durch mechanische Bekämpfung zu ersetzen.</a:t>
            </a:r>
            <a:endParaRPr lang="en-GB"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In Dauerkulturen (z.B. Wein, Obst, Hopfen) dürfen keine Herbizide in den Fahrgassen eingesetzt werden.</a:t>
            </a:r>
            <a:endParaRPr lang="en-GB"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Auf Gewässerrandstreifen wird grundsätzlich nicht gedüngt und es werden keinerlei Pflanzenschutzmittel ausgebracht. Die Standardorganisation /Unternehmen gibt dazu kultur- und anwendungsbezogene Regeln für den Pestizideinsatz an Gewässern vor und formuliert dazu konkrete Angaben für den Mindestabstand (mindestens 10 Meter) sowie die Qualität der Gewässerrandstreifen (Höhe, Breite, </a:t>
            </a:r>
            <a:r>
              <a:rPr lang="de-DE" sz="1200" kern="1200" dirty="0" err="1" smtClean="0">
                <a:solidFill>
                  <a:schemeClr val="tx1"/>
                </a:solidFill>
                <a:effectLst/>
                <a:latin typeface="+mn-lt"/>
                <a:ea typeface="+mn-ea"/>
                <a:cs typeface="+mn-cs"/>
              </a:rPr>
              <a:t>Bewuchsdichte</a:t>
            </a:r>
            <a:r>
              <a:rPr lang="de-DE" sz="1200" kern="1200" dirty="0" smtClean="0">
                <a:solidFill>
                  <a:schemeClr val="tx1"/>
                </a:solidFill>
                <a:effectLst/>
                <a:latin typeface="+mn-lt"/>
                <a:ea typeface="+mn-ea"/>
                <a:cs typeface="+mn-cs"/>
              </a:rPr>
              <a:t>). Die </a:t>
            </a:r>
            <a:r>
              <a:rPr lang="de-DE" sz="1200" kern="1200" dirty="0" err="1" smtClean="0">
                <a:solidFill>
                  <a:schemeClr val="tx1"/>
                </a:solidFill>
                <a:effectLst/>
                <a:latin typeface="+mn-lt"/>
                <a:ea typeface="+mn-ea"/>
                <a:cs typeface="+mn-cs"/>
              </a:rPr>
              <a:t>Bewuchshöhe</a:t>
            </a:r>
            <a:r>
              <a:rPr lang="de-DE" sz="1200" kern="1200" dirty="0" smtClean="0">
                <a:solidFill>
                  <a:schemeClr val="tx1"/>
                </a:solidFill>
                <a:effectLst/>
                <a:latin typeface="+mn-lt"/>
                <a:ea typeface="+mn-ea"/>
                <a:cs typeface="+mn-cs"/>
              </a:rPr>
              <a:t> ist dabei abhängig von der Höhe der Kultur und der Ausbringungstechnik festzulegen.</a:t>
            </a:r>
            <a:endParaRPr lang="en-GB" sz="1200" kern="1200" dirty="0" smtClean="0">
              <a:solidFill>
                <a:schemeClr val="tx1"/>
              </a:solidFill>
              <a:effectLst/>
              <a:latin typeface="+mn-lt"/>
              <a:ea typeface="+mn-ea"/>
              <a:cs typeface="+mn-cs"/>
            </a:endParaRPr>
          </a:p>
          <a:p>
            <a:endParaRPr lang="de-DE" sz="1200" b="0"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 </a:t>
            </a:r>
            <a:r>
              <a:rPr lang="de-DE" sz="1200" kern="1200" dirty="0" smtClean="0">
                <a:solidFill>
                  <a:schemeClr val="tx1"/>
                </a:solidFill>
                <a:effectLst/>
                <a:latin typeface="+mn-lt"/>
                <a:ea typeface="+mn-ea"/>
                <a:cs typeface="+mn-cs"/>
              </a:rPr>
              <a:t>Auf sehr großen zusammenhängenden Anbauflächen (die kritische Größe definiert die Standardorganisation /Unternehmen, Vorschlag für Ackerbau in Europa: &gt;20 ha) dürfen jährlich nur maximal 80% der Fläche mit Pestiziden behandelt werden. 20% der Fläche sind frei von Pestiziden und können mit alternativen Techniken (mechanische und/oder biologische Schädlingsbekämpfung) bewirtschaftet werden. Dadurch wird die Biodiversität nachweislich gestärkt. Der 20%-Flächenanteil kann jährlich rotieren. </a:t>
            </a:r>
            <a:endParaRPr lang="en-GB"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t>25</a:t>
            </a:fld>
            <a:endParaRPr lang="de-DE" dirty="0"/>
          </a:p>
        </p:txBody>
      </p:sp>
    </p:spTree>
    <p:extLst>
      <p:ext uri="{BB962C8B-B14F-4D97-AF65-F5344CB8AC3E}">
        <p14:creationId xmlns:p14="http://schemas.microsoft.com/office/powerpoint/2010/main" val="272191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a:t>
            </a:r>
            <a:r>
              <a:rPr lang="de-DE" baseline="0" dirty="0" smtClean="0"/>
              <a:t> (https://www.landwirtschaftskammer.de/landwirtschaft/pflanzenschutz/sachkunde/sachkundenachweis.htm(</a:t>
            </a:r>
          </a:p>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26</a:t>
            </a:fld>
            <a:endParaRPr lang="de-DE" dirty="0"/>
          </a:p>
        </p:txBody>
      </p:sp>
    </p:spTree>
    <p:extLst>
      <p:ext uri="{BB962C8B-B14F-4D97-AF65-F5344CB8AC3E}">
        <p14:creationId xmlns:p14="http://schemas.microsoft.com/office/powerpoint/2010/main" val="1102237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13B50A3-C166-41F4-9BF9-32E7293B3A18}" type="slidenum">
              <a:rPr lang="de-DE" smtClean="0"/>
              <a:t>27</a:t>
            </a:fld>
            <a:endParaRPr lang="de-DE" dirty="0"/>
          </a:p>
        </p:txBody>
      </p:sp>
    </p:spTree>
    <p:extLst>
      <p:ext uri="{BB962C8B-B14F-4D97-AF65-F5344CB8AC3E}">
        <p14:creationId xmlns:p14="http://schemas.microsoft.com/office/powerpoint/2010/main" val="442539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29</a:t>
            </a:fld>
            <a:endParaRPr lang="de-DE" dirty="0"/>
          </a:p>
        </p:txBody>
      </p:sp>
    </p:spTree>
    <p:extLst>
      <p:ext uri="{BB962C8B-B14F-4D97-AF65-F5344CB8AC3E}">
        <p14:creationId xmlns:p14="http://schemas.microsoft.com/office/powerpoint/2010/main" val="2354213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30</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32</a:t>
            </a:fld>
            <a:endParaRPr lang="de-DE" dirty="0"/>
          </a:p>
        </p:txBody>
      </p:sp>
    </p:spTree>
    <p:extLst>
      <p:ext uri="{BB962C8B-B14F-4D97-AF65-F5344CB8AC3E}">
        <p14:creationId xmlns:p14="http://schemas.microsoft.com/office/powerpoint/2010/main" val="3853248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33</a:t>
            </a:fld>
            <a:endParaRPr lang="de-DE" dirty="0"/>
          </a:p>
        </p:txBody>
      </p:sp>
    </p:spTree>
    <p:extLst>
      <p:ext uri="{BB962C8B-B14F-4D97-AF65-F5344CB8AC3E}">
        <p14:creationId xmlns:p14="http://schemas.microsoft.com/office/powerpoint/2010/main" val="2880201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34</a:t>
            </a:fld>
            <a:endParaRPr lang="de-DE" dirty="0"/>
          </a:p>
        </p:txBody>
      </p:sp>
    </p:spTree>
    <p:extLst>
      <p:ext uri="{BB962C8B-B14F-4D97-AF65-F5344CB8AC3E}">
        <p14:creationId xmlns:p14="http://schemas.microsoft.com/office/powerpoint/2010/main" val="17329331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35</a:t>
            </a:fld>
            <a:endParaRPr lang="de-DE" dirty="0"/>
          </a:p>
        </p:txBody>
      </p:sp>
    </p:spTree>
    <p:extLst>
      <p:ext uri="{BB962C8B-B14F-4D97-AF65-F5344CB8AC3E}">
        <p14:creationId xmlns:p14="http://schemas.microsoft.com/office/powerpoint/2010/main" val="3092529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Hauptaufgabe der Tierproduktion besteht darin, einer schnell wachsenden Weltbevölkerung eine sichere Proteinversorgung zu gewährleisten, um zur Ernährungssicherheit beizutragen. Die Konsummuster in den Industrie- und Schwellenländern haben zu einer Intensivierung der Tierhaltung und einem stärker globalisierten Lebensmittelmarkt geführt, was zu enormen Veränderungen in der Nutzung von landwirtschaftlichen Flächen, Grünland und Weiden, zu hochintensiven Produktionssystemen und zum weltweiten Handel mit tierischen Lebensmitteln und tierischen Produkten geführt hat.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just">
              <a:buNone/>
            </a:pPr>
            <a:r>
              <a:rPr lang="de-DE" sz="1200" dirty="0" smtClean="0"/>
              <a:t>Das Konzept der Viehzucht: Der Begriff "Vieh" bezieht sich auf alle Tierarten und -rassen, die in Gefangenschaft hauptsächlich zu landwirtschaftlichen Zwecken gehalten oder aufgezogen werden - Ernährungs- und Landwirtschaftsorganisation der Vereinten Nationen (FAO 2017). </a:t>
            </a:r>
            <a:endParaRPr lang="en-US" sz="1400" dirty="0" smtClean="0"/>
          </a:p>
          <a:p>
            <a:pPr marL="800100" algn="just"/>
            <a:r>
              <a:rPr lang="de-DE" sz="1200" dirty="0" smtClean="0"/>
              <a:t>Dazu gehören viele Arten und Rassen von Säugetieren, Vögeln und Insekten wie Bienen und Seidenraupen.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Vieh unterstützt die Lebensgrundlagen und die Ernährungssicherheit von fast 1,3 Milliarden Menschen weltweit und macht etwa 40% des globalen Wertes der landwirtschaftlichen Produktion aus.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solidFill>
                <a:schemeClr val="accent3">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Der Fleischkonsum in asiatischen Ländern wie China und Indonesien ist bereits deutlich gestiegen, und der Milchkonsum in Indien wird voraussichtlich zunehmen (FAO 2018a). </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solidFill>
                  <a:schemeClr val="accent3">
                    <a:lumMod val="75000"/>
                  </a:schemeClr>
                </a:solidFill>
              </a:rPr>
              <a:t>1978 entsprach der Fleischkonsum in China einem Drittel desjenigen in den Vereinigten Staaten von Amerika (USA). Derzeit ist erstere jedoch mehr als doppelt so hoch wie letztere (Larsen 2012). </a:t>
            </a:r>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39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pPr/>
              <a:t>40</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Was die negativen Auswirkungen der Tierproduktion auf die Biodiversität betrifft, so sind einige landwirtschaftliche Praktiken besonders relevant für die Art und Weise, wie sie mit den Hauptursachen verbunden sind.</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Versauerung und Eutrophierung von Böden und Gewässern aufgrund diffuser Verschmutzung durch Nährstoffabflüsse und verursacht durch unzureichende tierische Abfallentsorgung und/oder übermäßigen Düngemitteleinsatz. Nährstoffabflüsse durch übermäßige Düngung verursachen eine relevante diffuse Verschmutzung und beeinflussen aquatische Ökosysteme insbesondere durch Versauerung und Eutrophierung, d.h. den Sauerstoffverbrauch, der in einem Gewässer nach einem übermäßigen Wachstum von Pflanzen und Algen als Folge einer höheren Nährstoff- und Mineralstoffverfügbarkeit stattfindet (Carpenter et al. 1998, EEA 2018).</a:t>
            </a: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41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PT" sz="1200" dirty="0" smtClean="0"/>
          </a:p>
        </p:txBody>
      </p:sp>
      <p:sp>
        <p:nvSpPr>
          <p:cNvPr id="4" name="Foliennummernplatzhalter 3"/>
          <p:cNvSpPr>
            <a:spLocks noGrp="1"/>
          </p:cNvSpPr>
          <p:nvPr>
            <p:ph type="sldNum" sz="quarter" idx="10"/>
          </p:nvPr>
        </p:nvSpPr>
        <p:spPr/>
        <p:txBody>
          <a:bodyPr/>
          <a:lstStyle/>
          <a:p>
            <a:fld id="{213B50A3-C166-41F4-9BF9-32E7293B3A18}" type="slidenum">
              <a:rPr lang="de-DE" smtClean="0"/>
              <a:pPr/>
              <a:t>42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Das Verhältnis der gesamten Tierbestände (einschließlich der in Innenräumen gehaltenen Tiere) zur gesamten landwirtschaftlich</a:t>
            </a:r>
            <a:r>
              <a:rPr lang="de-DE" sz="1200" kern="1200" baseline="0" dirty="0" smtClean="0">
                <a:solidFill>
                  <a:schemeClr val="tx1"/>
                </a:solidFill>
                <a:effectLst/>
                <a:latin typeface="+mn-lt"/>
                <a:ea typeface="+mn-ea"/>
                <a:cs typeface="+mn-cs"/>
              </a:rPr>
              <a:t> genutzten Fläche (LF) entspricht </a:t>
            </a:r>
            <a:r>
              <a:rPr lang="de-DE" sz="1200" b="1" kern="1200" baseline="0" dirty="0" smtClean="0">
                <a:solidFill>
                  <a:schemeClr val="tx1"/>
                </a:solidFill>
                <a:effectLst/>
                <a:latin typeface="+mn-lt"/>
                <a:ea typeface="+mn-ea"/>
                <a:cs typeface="+mn-cs"/>
              </a:rPr>
              <a:t>der Gesamtviehbesatzdichte (GVE/ha der LF). </a:t>
            </a:r>
            <a:r>
              <a:rPr lang="de-DE" sz="1200" b="0" kern="1200" baseline="0" dirty="0" smtClean="0">
                <a:solidFill>
                  <a:schemeClr val="tx1"/>
                </a:solidFill>
                <a:effectLst/>
                <a:latin typeface="+mn-lt"/>
                <a:ea typeface="+mn-ea"/>
                <a:cs typeface="+mn-cs"/>
              </a:rPr>
              <a:t>Während Allesfresser (wie Schweine) und Körnerfresser (wie Geflügel) in der Regel mit spezifischen Futtermitteln gefüttert werden und nicht unbedingt erhebliche landwirtschaftliche Flächen benötigen, können Pflanzenfresser (z.B. Rinder, Schafe, Ziegen und Pferde) im Stall aufgezogen, und mit geerntetem Futter gefüttert werden, oder im Freien – wobei sie direkt auf Weiden und Wiesen grasen. Für letzteres kann das Verhältnis der gesamten Pflanzenfresser zur gesamten Futterfläche, d.h. die </a:t>
            </a:r>
            <a:r>
              <a:rPr lang="de-DE" sz="1200" b="1" kern="1200" baseline="0" dirty="0" smtClean="0">
                <a:solidFill>
                  <a:schemeClr val="tx1"/>
                </a:solidFill>
                <a:effectLst/>
                <a:latin typeface="+mn-lt"/>
                <a:ea typeface="+mn-ea"/>
                <a:cs typeface="+mn-cs"/>
              </a:rPr>
              <a:t>Weideviehbesatzdichte (GVE/ha der Futterfläche), </a:t>
            </a:r>
            <a:r>
              <a:rPr lang="de-DE" sz="1200" b="0" kern="1200" baseline="0" dirty="0" smtClean="0">
                <a:solidFill>
                  <a:schemeClr val="tx1"/>
                </a:solidFill>
                <a:effectLst/>
                <a:latin typeface="+mn-lt"/>
                <a:ea typeface="+mn-ea"/>
                <a:cs typeface="+mn-cs"/>
              </a:rPr>
              <a:t>berücksichtigt werden.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43</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pt-PT"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13B50A3-C166-41F4-9BF9-32E7293B3A18}" type="slidenum">
              <a:rPr lang="de-DE" smtClean="0"/>
              <a:pPr/>
              <a:t>44</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46</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47</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48</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49</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51</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3B50A3-C166-41F4-9BF9-32E7293B3A18}" type="slidenum">
              <a:rPr lang="de-DE" smtClean="0"/>
              <a:t>52</a:t>
            </a:fld>
            <a:endParaRPr lang="de-DE" dirty="0"/>
          </a:p>
        </p:txBody>
      </p:sp>
    </p:spTree>
    <p:extLst>
      <p:ext uri="{BB962C8B-B14F-4D97-AF65-F5344CB8AC3E}">
        <p14:creationId xmlns:p14="http://schemas.microsoft.com/office/powerpoint/2010/main" val="41472612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213B50A3-C166-41F4-9BF9-32E7293B3A18}" type="slidenum">
              <a:rPr lang="de-DE" smtClean="0"/>
              <a:t>53</a:t>
            </a:fld>
            <a:endParaRPr lang="de-DE" dirty="0"/>
          </a:p>
        </p:txBody>
      </p:sp>
    </p:spTree>
    <p:extLst>
      <p:ext uri="{BB962C8B-B14F-4D97-AF65-F5344CB8AC3E}">
        <p14:creationId xmlns:p14="http://schemas.microsoft.com/office/powerpoint/2010/main" val="498744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spTree>
    <p:extLst>
      <p:ext uri="{BB962C8B-B14F-4D97-AF65-F5344CB8AC3E}">
        <p14:creationId xmlns:p14="http://schemas.microsoft.com/office/powerpoint/2010/main" val="4018504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2313" y="4406900"/>
            <a:ext cx="7772400" cy="1362075"/>
          </a:xfrm>
          <a:prstGeom prst="rect">
            <a:avLst/>
          </a:prstGeom>
        </p:spPr>
        <p:txBody>
          <a:bodyPr anchor="t"/>
          <a:lstStyle>
            <a:lvl1pPr algn="l">
              <a:defRPr sz="4000" b="1" cap="all" baseline="0">
                <a:solidFill>
                  <a:schemeClr val="accent1"/>
                </a:solidFill>
                <a:latin typeface="Arial" panose="020B0604020202020204" pitchFamily="34" charset="0"/>
                <a:cs typeface="Arial" panose="020B0604020202020204" pitchFamily="34" charset="0"/>
              </a:defRPr>
            </a:lvl1pPr>
          </a:lstStyle>
          <a:p>
            <a:r>
              <a:rPr lang="de-DE" dirty="0" smtClean="0"/>
              <a:t>Titel KAPITEL</a:t>
            </a:r>
            <a:endParaRPr lang="de-DE" dirty="0"/>
          </a:p>
        </p:txBody>
      </p:sp>
      <p:sp>
        <p:nvSpPr>
          <p:cNvPr id="3" name="Textplatzhalt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bg2">
                    <a:lumMod val="5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ERLÄUTERUNGEN</a:t>
            </a:r>
          </a:p>
        </p:txBody>
      </p:sp>
    </p:spTree>
    <p:extLst>
      <p:ext uri="{BB962C8B-B14F-4D97-AF65-F5344CB8AC3E}">
        <p14:creationId xmlns:p14="http://schemas.microsoft.com/office/powerpoint/2010/main" val="27659558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a:xfrm>
            <a:off x="8316416" y="6464369"/>
            <a:ext cx="812221" cy="365125"/>
          </a:xfrm>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37970541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4603888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a:xfrm>
            <a:off x="5462736" y="6426652"/>
            <a:ext cx="2133600" cy="365125"/>
          </a:xfrm>
          <a:prstGeom prst="rect">
            <a:avLst/>
          </a:prstGeom>
        </p:spPr>
        <p:txBody>
          <a:bodyPr/>
          <a:lstStyle/>
          <a:p>
            <a:fld id="{A99288C3-F33C-4D98-8867-F0674C22DB36}" type="datetime1">
              <a:rPr lang="de-DE" smtClean="0"/>
              <a:t>23.05.2019</a:t>
            </a:fld>
            <a:endParaRPr lang="de-DE" dirty="0"/>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7271163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20696047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extplatzhalter 10"/>
          <p:cNvSpPr>
            <a:spLocks noGrp="1"/>
          </p:cNvSpPr>
          <p:nvPr>
            <p:ph idx="1"/>
          </p:nvPr>
        </p:nvSpPr>
        <p:spPr>
          <a:xfrm>
            <a:off x="457200" y="1196752"/>
            <a:ext cx="8229600" cy="4929411"/>
          </a:xfrm>
          <a:prstGeom prst="rect">
            <a:avLst/>
          </a:prstGeom>
        </p:spPr>
        <p:txBody>
          <a:bodyPr vert="horz" lIns="91440" tIns="45720" rIns="91440" bIns="45720" rtlCol="0">
            <a:normAutofit/>
          </a:bodyPr>
          <a:lstStyle>
            <a:lvl1pPr marL="571500" indent="-571500">
              <a:buFont typeface="Arial" panose="020B0604020202020204" pitchFamily="34" charset="0"/>
              <a:buChar char="•"/>
              <a:defRPr sz="4400">
                <a:solidFill>
                  <a:schemeClr val="bg2"/>
                </a:solidFill>
              </a:defRPr>
            </a:lvl1pPr>
            <a:lvl2pPr marL="1028700" indent="-571500">
              <a:buFont typeface="Arial" panose="020B0604020202020204" pitchFamily="34" charset="0"/>
              <a:buChar char="•"/>
              <a:defRPr sz="4000">
                <a:solidFill>
                  <a:schemeClr val="bg2"/>
                </a:solidFill>
              </a:defRPr>
            </a:lvl2pPr>
            <a:lvl3pPr marL="1485900" indent="-571500">
              <a:buFont typeface="Arial" panose="020B0604020202020204" pitchFamily="34" charset="0"/>
              <a:buChar char="•"/>
              <a:defRPr sz="3600">
                <a:solidFill>
                  <a:schemeClr val="bg2"/>
                </a:solidFill>
              </a:defRPr>
            </a:lvl3pPr>
            <a:lvl4pPr marL="1943100" indent="-571500">
              <a:buFont typeface="Arial" panose="020B0604020202020204" pitchFamily="34" charset="0"/>
              <a:buChar char="•"/>
              <a:defRPr sz="3600">
                <a:solidFill>
                  <a:schemeClr val="bg2"/>
                </a:solidFill>
              </a:defRPr>
            </a:lvl4pPr>
            <a:lvl5pPr marL="2286000" indent="-457200">
              <a:buFont typeface="Arial" panose="020B0604020202020204" pitchFamily="34" charset="0"/>
              <a:buChar char="•"/>
              <a:defRPr sz="3200">
                <a:solidFill>
                  <a:schemeClr val="bg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7126967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060848"/>
            <a:ext cx="7772400" cy="1586607"/>
          </a:xfrm>
          <a:prstGeom prst="rect">
            <a:avLst/>
          </a:prstGeom>
        </p:spPr>
        <p:txBody>
          <a:bodyPr/>
          <a:lstStyle>
            <a:lvl1pPr algn="l">
              <a:defRPr sz="5400" b="1" cap="none" baseline="0">
                <a:latin typeface="Arial" panose="020B0604020202020204" pitchFamily="34" charset="0"/>
                <a:cs typeface="Arial" panose="020B0604020202020204" pitchFamily="34" charset="0"/>
              </a:defRPr>
            </a:lvl1pPr>
          </a:lstStyle>
          <a:p>
            <a:r>
              <a:rPr lang="de-DE" dirty="0" smtClean="0"/>
              <a:t>TITEL DER PRÄSENTATION</a:t>
            </a:r>
            <a:endParaRPr lang="de-DE" dirty="0"/>
          </a:p>
        </p:txBody>
      </p:sp>
      <p:sp>
        <p:nvSpPr>
          <p:cNvPr id="3" name="Untertitel 2"/>
          <p:cNvSpPr>
            <a:spLocks noGrp="1"/>
          </p:cNvSpPr>
          <p:nvPr>
            <p:ph type="subTitle" idx="1" hasCustomPrompt="1"/>
          </p:nvPr>
        </p:nvSpPr>
        <p:spPr>
          <a:xfrm>
            <a:off x="683568" y="3861048"/>
            <a:ext cx="6400800" cy="648072"/>
          </a:xfrm>
          <a:prstGeom prst="rect">
            <a:avLst/>
          </a:prstGeom>
        </p:spPr>
        <p:txBody>
          <a:bodyPr/>
          <a:lstStyle>
            <a:lvl1pPr marL="0" indent="0" algn="l">
              <a:buNone/>
              <a:defRPr>
                <a:solidFill>
                  <a:schemeClr val="bg2">
                    <a:lumMod val="5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Projekttitel</a:t>
            </a:r>
            <a:endParaRPr lang="de-DE" dirty="0"/>
          </a:p>
        </p:txBody>
      </p:sp>
      <p:pic>
        <p:nvPicPr>
          <p:cNvPr id="4" name="Grafik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51375" y="5385698"/>
            <a:ext cx="720080" cy="720080"/>
          </a:xfrm>
          <a:prstGeom prst="rect">
            <a:avLst/>
          </a:prstGeom>
        </p:spPr>
      </p:pic>
    </p:spTree>
    <p:extLst>
      <p:ext uri="{BB962C8B-B14F-4D97-AF65-F5344CB8AC3E}">
        <p14:creationId xmlns:p14="http://schemas.microsoft.com/office/powerpoint/2010/main" val="31399466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46856" y="111770"/>
            <a:ext cx="8229600" cy="724942"/>
          </a:xfrm>
          <a:prstGeom prst="rect">
            <a:avLst/>
          </a:prstGeom>
        </p:spPr>
        <p:txBody>
          <a:bodyPr/>
          <a:lstStyle>
            <a:lvl1pPr algn="l">
              <a:defRPr>
                <a:solidFill>
                  <a:schemeClr val="tx1"/>
                </a:solidFill>
              </a:defRPr>
            </a:lvl1pPr>
          </a:lstStyle>
          <a:p>
            <a:r>
              <a:rPr lang="de-DE" dirty="0" smtClean="0"/>
              <a:t>Titel</a:t>
            </a:r>
            <a:endParaRPr lang="de-DE" dirty="0"/>
          </a:p>
        </p:txBody>
      </p:sp>
      <p:sp>
        <p:nvSpPr>
          <p:cNvPr id="3" name="Inhaltsplatzhalter 2"/>
          <p:cNvSpPr>
            <a:spLocks noGrp="1"/>
          </p:cNvSpPr>
          <p:nvPr>
            <p:ph idx="1"/>
          </p:nvPr>
        </p:nvSpPr>
        <p:spPr>
          <a:xfrm>
            <a:off x="467544" y="1268760"/>
            <a:ext cx="8229600" cy="4968552"/>
          </a:xfrm>
          <a:prstGeom prst="rect">
            <a:avLst/>
          </a:prstGeom>
        </p:spPr>
        <p:txBody>
          <a:bodyPr/>
          <a:lstStyle>
            <a:lvl1pPr>
              <a:defRPr>
                <a:solidFill>
                  <a:schemeClr val="tx2">
                    <a:lumMod val="50000"/>
                  </a:schemeClr>
                </a:solidFill>
              </a:defRPr>
            </a:lvl1pPr>
            <a:lvl2pPr>
              <a:defRPr>
                <a:solidFill>
                  <a:schemeClr val="accent3"/>
                </a:solidFill>
              </a:defRPr>
            </a:lvl2pPr>
            <a:lvl3pPr>
              <a:defRPr>
                <a:solidFill>
                  <a:schemeClr val="accent4"/>
                </a:solidFill>
              </a:defRPr>
            </a:lvl3pPr>
            <a:lvl4pPr>
              <a:defRPr>
                <a:solidFill>
                  <a:schemeClr val="accent5"/>
                </a:solidFill>
              </a:defRPr>
            </a:lvl4pPr>
            <a:lvl5pPr>
              <a:defRPr>
                <a:solidFill>
                  <a:schemeClr val="bg2">
                    <a:lumMod val="50000"/>
                  </a:schemeClr>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liennummernplatzhalter 5"/>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891260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340768"/>
            <a:ext cx="4038600" cy="4785395"/>
          </a:xfrm>
          <a:prstGeom prst="rect">
            <a:avLst/>
          </a:prstGeom>
        </p:spPr>
        <p:txBody>
          <a:bodyPr/>
          <a:lstStyle>
            <a:lvl1pPr>
              <a:defRPr sz="2800">
                <a:solidFill>
                  <a:schemeClr val="tx2">
                    <a:lumMod val="50000"/>
                  </a:schemeClr>
                </a:solidFill>
              </a:defRPr>
            </a:lvl1pPr>
            <a:lvl2pPr>
              <a:defRPr sz="24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
        <p:nvSpPr>
          <p:cNvPr id="8" name="Titel 1"/>
          <p:cNvSpPr>
            <a:spLocks noGrp="1"/>
          </p:cNvSpPr>
          <p:nvPr>
            <p:ph type="title"/>
          </p:nvPr>
        </p:nvSpPr>
        <p:spPr>
          <a:xfrm>
            <a:off x="446856" y="111770"/>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35479878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67544" y="1268760"/>
            <a:ext cx="4040188"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4" name="Inhaltsplatzhalter 3"/>
          <p:cNvSpPr>
            <a:spLocks noGrp="1"/>
          </p:cNvSpPr>
          <p:nvPr>
            <p:ph sz="half" idx="2"/>
          </p:nvPr>
        </p:nvSpPr>
        <p:spPr>
          <a:xfrm>
            <a:off x="457200" y="2132857"/>
            <a:ext cx="4040188"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Textplatzhalter 4"/>
          <p:cNvSpPr>
            <a:spLocks noGrp="1"/>
          </p:cNvSpPr>
          <p:nvPr>
            <p:ph type="body" sz="quarter" idx="3"/>
          </p:nvPr>
        </p:nvSpPr>
        <p:spPr>
          <a:xfrm>
            <a:off x="4644008" y="1268760"/>
            <a:ext cx="4041775" cy="639762"/>
          </a:xfrm>
          <a:prstGeom prst="rect">
            <a:avLst/>
          </a:prstGeo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
        <p:nvSpPr>
          <p:cNvPr id="6" name="Inhaltsplatzhalter 5"/>
          <p:cNvSpPr>
            <a:spLocks noGrp="1"/>
          </p:cNvSpPr>
          <p:nvPr>
            <p:ph sz="quarter" idx="4"/>
          </p:nvPr>
        </p:nvSpPr>
        <p:spPr>
          <a:xfrm>
            <a:off x="4645025" y="2132857"/>
            <a:ext cx="4041775" cy="3993306"/>
          </a:xfrm>
          <a:prstGeom prst="rect">
            <a:avLst/>
          </a:prstGeo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p>
            <a:fld id="{94C51DEF-A0F2-436A-B446-D206BED377C1}" type="slidenum">
              <a:rPr lang="de-DE" smtClean="0"/>
              <a:t>‹Nr.›</a:t>
            </a:fld>
            <a:endParaRPr lang="de-DE" dirty="0"/>
          </a:p>
        </p:txBody>
      </p:sp>
      <p:sp>
        <p:nvSpPr>
          <p:cNvPr id="10" name="Titel 1"/>
          <p:cNvSpPr>
            <a:spLocks noGrp="1"/>
          </p:cNvSpPr>
          <p:nvPr>
            <p:ph type="title"/>
          </p:nvPr>
        </p:nvSpPr>
        <p:spPr>
          <a:xfrm>
            <a:off x="467544" y="116632"/>
            <a:ext cx="8229600" cy="724942"/>
          </a:xfrm>
          <a:prstGeom prst="rect">
            <a:avLst/>
          </a:prstGeom>
        </p:spPr>
        <p:txBody>
          <a:bodyPr/>
          <a:lstStyle>
            <a:lvl1pPr algn="l">
              <a:defRPr/>
            </a:lvl1pPr>
          </a:lstStyle>
          <a:p>
            <a:r>
              <a:rPr lang="de-DE" dirty="0" smtClean="0"/>
              <a:t>Titel</a:t>
            </a:r>
            <a:endParaRPr lang="de-DE" dirty="0"/>
          </a:p>
        </p:txBody>
      </p:sp>
    </p:spTree>
    <p:extLst>
      <p:ext uri="{BB962C8B-B14F-4D97-AF65-F5344CB8AC3E}">
        <p14:creationId xmlns:p14="http://schemas.microsoft.com/office/powerpoint/2010/main" val="9713158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0" y="4725144"/>
            <a:ext cx="9144000" cy="566738"/>
          </a:xfrm>
          <a:prstGeom prst="rect">
            <a:avLst/>
          </a:prstGeom>
        </p:spPr>
        <p:txBody>
          <a:bodyPr anchor="b"/>
          <a:lstStyle>
            <a:lvl1pPr algn="l">
              <a:defRPr sz="2000" b="1"/>
            </a:lvl1pPr>
          </a:lstStyle>
          <a:p>
            <a:r>
              <a:rPr lang="de-DE" dirty="0" smtClean="0"/>
              <a:t>Bildunterschrift</a:t>
            </a:r>
            <a:endParaRPr lang="de-DE" dirty="0"/>
          </a:p>
        </p:txBody>
      </p:sp>
      <p:sp>
        <p:nvSpPr>
          <p:cNvPr id="3" name="Bildplatzhalter 2"/>
          <p:cNvSpPr>
            <a:spLocks noGrp="1"/>
          </p:cNvSpPr>
          <p:nvPr>
            <p:ph type="pic" idx="1"/>
          </p:nvPr>
        </p:nvSpPr>
        <p:spPr>
          <a:xfrm>
            <a:off x="0" y="1268760"/>
            <a:ext cx="9144000" cy="34588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0" y="5301208"/>
            <a:ext cx="9144000" cy="804862"/>
          </a:xfrm>
          <a:prstGeom prst="rect">
            <a:avLst/>
          </a:prstGeom>
        </p:spPr>
        <p:txBody>
          <a:bodyPr/>
          <a:lstStyle>
            <a:lvl1pPr marL="0" indent="0">
              <a:buNone/>
              <a:defRPr sz="1400">
                <a:solidFill>
                  <a:schemeClr val="bg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Erklärung</a:t>
            </a:r>
          </a:p>
        </p:txBody>
      </p:sp>
      <p:sp>
        <p:nvSpPr>
          <p:cNvPr id="6" name="Fußzeilenplatzhalter 5"/>
          <p:cNvSpPr>
            <a:spLocks noGrp="1"/>
          </p:cNvSpPr>
          <p:nvPr>
            <p:ph type="ftr" sz="quarter" idx="11"/>
          </p:nvPr>
        </p:nvSpPr>
        <p:spPr>
          <a:xfrm>
            <a:off x="20588" y="6492279"/>
            <a:ext cx="2895600" cy="365125"/>
          </a:xfrm>
          <a:prstGeom prst="rect">
            <a:avLst/>
          </a:prstGeom>
        </p:spPr>
        <p:txBody>
          <a:bodyPr/>
          <a:lstStyle/>
          <a:p>
            <a:r>
              <a:rPr lang="de-DE" dirty="0" smtClean="0"/>
              <a:t>Fußzeile</a:t>
            </a:r>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t>‹Nr.›</a:t>
            </a:fld>
            <a:endParaRPr lang="de-DE" dirty="0"/>
          </a:p>
        </p:txBody>
      </p:sp>
    </p:spTree>
    <p:extLst>
      <p:ext uri="{BB962C8B-B14F-4D97-AF65-F5344CB8AC3E}">
        <p14:creationId xmlns:p14="http://schemas.microsoft.com/office/powerpoint/2010/main" val="1841125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tiff"/><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11.jpeg"/><Relationship Id="rId3" Type="http://schemas.openxmlformats.org/officeDocument/2006/relationships/slideLayout" Target="../slideLayouts/slideLayout5.xml"/><Relationship Id="rId7" Type="http://schemas.openxmlformats.org/officeDocument/2006/relationships/theme" Target="../theme/theme2.xml"/><Relationship Id="rId12"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9.jpeg"/><Relationship Id="rId5" Type="http://schemas.openxmlformats.org/officeDocument/2006/relationships/slideLayout" Target="../slideLayouts/slideLayout7.xml"/><Relationship Id="rId10" Type="http://schemas.openxmlformats.org/officeDocument/2006/relationships/image" Target="../media/image8.jpeg"/><Relationship Id="rId4" Type="http://schemas.openxmlformats.org/officeDocument/2006/relationships/slideLayout" Target="../slideLayouts/slideLayout6.xml"/><Relationship Id="rId9" Type="http://schemas.openxmlformats.org/officeDocument/2006/relationships/image" Target="../media/image7.tif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tiff"/><Relationship Id="rId18" Type="http://schemas.openxmlformats.org/officeDocument/2006/relationships/image" Target="../media/image21.jpeg"/><Relationship Id="rId3" Type="http://schemas.openxmlformats.org/officeDocument/2006/relationships/slideLayout" Target="../slideLayouts/slideLayout1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9.jpeg"/><Relationship Id="rId2" Type="http://schemas.openxmlformats.org/officeDocument/2006/relationships/slideLayout" Target="../slideLayouts/slideLayout10.xml"/><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jpeg"/><Relationship Id="rId11" Type="http://schemas.openxmlformats.org/officeDocument/2006/relationships/image" Target="../media/image17.jpeg"/><Relationship Id="rId5" Type="http://schemas.openxmlformats.org/officeDocument/2006/relationships/theme" Target="../theme/theme3.xml"/><Relationship Id="rId15" Type="http://schemas.openxmlformats.org/officeDocument/2006/relationships/image" Target="../media/image19.jpeg"/><Relationship Id="rId10" Type="http://schemas.openxmlformats.org/officeDocument/2006/relationships/image" Target="../media/image16.tiff"/><Relationship Id="rId4" Type="http://schemas.openxmlformats.org/officeDocument/2006/relationships/slideLayout" Target="../slideLayouts/slideLayout12.xml"/><Relationship Id="rId9" Type="http://schemas.openxmlformats.org/officeDocument/2006/relationships/image" Target="../media/image15.jpeg"/><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80E4E-9FB5-4159-8C8C-4F330FDB9CE4}" type="datetime1">
              <a:rPr lang="de-DE" smtClean="0"/>
              <a:t>23.05.2019</a:t>
            </a:fld>
            <a:endParaRPr lang="de-DE"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Fußzeile</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AA071-8F62-40A8-AF53-86D5342D4DCF}" type="slidenum">
              <a:rPr lang="de-DE" smtClean="0"/>
              <a:t>‹Nr.›</a:t>
            </a:fld>
            <a:endParaRPr lang="de-DE" dirty="0"/>
          </a:p>
        </p:txBody>
      </p:sp>
      <p:sp>
        <p:nvSpPr>
          <p:cNvPr id="7" name="Rechteck 6"/>
          <p:cNvSpPr/>
          <p:nvPr userDrawn="1"/>
        </p:nvSpPr>
        <p:spPr>
          <a:xfrm>
            <a:off x="118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11832" y="5229200"/>
            <a:ext cx="9144000" cy="16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de-DE" altLang="en-US" dirty="0"/>
          </a:p>
        </p:txBody>
      </p:sp>
      <p:pic>
        <p:nvPicPr>
          <p:cNvPr id="1026" name="Picture 2" descr="http://www.business-biodiversity.eu/bausteine.net/i/21938/Logo_Food-and-Biodiversity_gross.jpg?width=300"/>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196145" y="188760"/>
            <a:ext cx="1696335" cy="1080000"/>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2" descr="R:\_Fotos_Logos_PPTs\Logos\Projekte\B&amp;B Campaign\Logo_life.tif"/>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631986" y="5542703"/>
            <a:ext cx="1260494" cy="900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feld 1"/>
          <p:cNvSpPr txBox="1"/>
          <p:nvPr userDrawn="1"/>
        </p:nvSpPr>
        <p:spPr>
          <a:xfrm>
            <a:off x="7559978" y="5301208"/>
            <a:ext cx="1332502" cy="276999"/>
          </a:xfrm>
          <a:prstGeom prst="rect">
            <a:avLst/>
          </a:prstGeom>
          <a:noFill/>
        </p:spPr>
        <p:txBody>
          <a:bodyPr wrap="square" rtlCol="0">
            <a:spAutoFit/>
          </a:bodyPr>
          <a:lstStyle/>
          <a:p>
            <a:r>
              <a:rPr lang="de-DE" sz="1200" dirty="0" smtClean="0">
                <a:solidFill>
                  <a:srgbClr val="194097"/>
                </a:solidFill>
              </a:rPr>
              <a:t>Funded by </a:t>
            </a:r>
            <a:endParaRPr lang="de-DE" sz="1200" dirty="0">
              <a:solidFill>
                <a:srgbClr val="194097"/>
              </a:solidFill>
            </a:endParaRPr>
          </a:p>
        </p:txBody>
      </p:sp>
      <p:pic>
        <p:nvPicPr>
          <p:cNvPr id="12" name="Picture 2" descr="R:\_Fotos_Logos_PPTs\Logos\Projekte\LIFEBiostandards\DBU\DBU gefoerdert durch_200x20.jpg"/>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tretch/>
        </p:blipFill>
        <p:spPr bwMode="auto">
          <a:xfrm>
            <a:off x="6376445" y="5338800"/>
            <a:ext cx="1260000" cy="1260000"/>
          </a:xfrm>
          <a:prstGeom prst="rect">
            <a:avLst/>
          </a:prstGeom>
          <a:noFill/>
          <a:ln>
            <a:noFill/>
          </a:ln>
          <a:extLst>
            <a:ext uri="{909E8E84-426E-40dd-AFC4-6F175D3DCCD1}">
              <a14:hiddenFill xmlns="" xmlns:a14="http://schemas.microsoft.com/office/drawing/2010/main">
                <a:solidFill>
                  <a:srgbClr val="FFFFFF"/>
                </a:solidFill>
              </a14:hiddenFill>
            </a:ext>
          </a:extLst>
        </p:spPr>
      </p:pic>
      <p:sp>
        <p:nvSpPr>
          <p:cNvPr id="14" name="Textfeld 13"/>
          <p:cNvSpPr txBox="1"/>
          <p:nvPr userDrawn="1"/>
        </p:nvSpPr>
        <p:spPr>
          <a:xfrm>
            <a:off x="588051" y="5507135"/>
            <a:ext cx="29038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Labels for the Food Sector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56731D">
                    <a:tint val="75000"/>
                  </a:srgbClr>
                </a:solidFill>
                <a:effectLst/>
                <a:uLnTx/>
                <a:uFillTx/>
                <a:latin typeface="+mn-lt"/>
                <a:ea typeface="+mn-ea"/>
                <a:cs typeface="+mn-cs"/>
              </a:rPr>
              <a:t>LIFE15GIE/DE/000737</a:t>
            </a:r>
            <a:endParaRPr kumimoji="0" lang="de-DE" sz="18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5" name="Grafik 14"/>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04242" y="5409010"/>
            <a:ext cx="1124538" cy="684000"/>
          </a:xfrm>
          <a:prstGeom prst="rect">
            <a:avLst/>
          </a:prstGeom>
        </p:spPr>
      </p:pic>
      <p:pic>
        <p:nvPicPr>
          <p:cNvPr id="11" name="Grafik 10"/>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3923928" y="6185034"/>
            <a:ext cx="2330539" cy="330105"/>
          </a:xfrm>
          <a:prstGeom prst="rect">
            <a:avLst/>
          </a:prstGeom>
        </p:spPr>
      </p:pic>
      <p:pic>
        <p:nvPicPr>
          <p:cNvPr id="13" name="Grafik 12"/>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4248988" y="5409011"/>
            <a:ext cx="684000" cy="684000"/>
          </a:xfrm>
          <a:prstGeom prst="rect">
            <a:avLst/>
          </a:prstGeom>
        </p:spPr>
      </p:pic>
    </p:spTree>
    <p:extLst>
      <p:ext uri="{BB962C8B-B14F-4D97-AF65-F5344CB8AC3E}">
        <p14:creationId xmlns:p14="http://schemas.microsoft.com/office/powerpoint/2010/main" val="1132308"/>
      </p:ext>
    </p:extLst>
  </p:cSld>
  <p:clrMap bg1="lt1" tx1="dk1" bg2="lt2" tx2="dk2" accent1="accent1" accent2="accent2" accent3="accent3" accent4="accent4" accent5="accent5" accent6="accent6" hlink="hlink" folHlink="folHlink"/>
  <p:sldLayoutIdLst>
    <p:sldLayoutId id="2147483680" r:id="rId1"/>
    <p:sldLayoutId id="2147483681" r:id="rId2"/>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1588" y="6326656"/>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316416" y="6464369"/>
            <a:ext cx="81222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7196489" y="188760"/>
            <a:ext cx="1696335" cy="1080000"/>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2" descr="R:\_Fotos_Logos_PPTs\Logos\Projekte\B&amp;B Campaign\Logo_life.tif"/>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8212368" y="6442743"/>
            <a:ext cx="504197" cy="36000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feld 13"/>
          <p:cNvSpPr txBox="1"/>
          <p:nvPr userDrawn="1"/>
        </p:nvSpPr>
        <p:spPr>
          <a:xfrm>
            <a:off x="8129868"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sp>
        <p:nvSpPr>
          <p:cNvPr id="18" name="Textfeld 17"/>
          <p:cNvSpPr txBox="1"/>
          <p:nvPr userDrawn="1"/>
        </p:nvSpPr>
        <p:spPr>
          <a:xfrm>
            <a:off x="250069" y="6464369"/>
            <a:ext cx="5688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56731D">
                    <a:tint val="75000"/>
                  </a:srgbClr>
                </a:solidFill>
                <a:effectLst/>
                <a:uLnTx/>
                <a:uFillTx/>
                <a:latin typeface="+mn-lt"/>
                <a:ea typeface="+mn-ea"/>
                <a:cs typeface="+mn-cs"/>
              </a:rPr>
              <a:t>Biodiversity in Standards and Labels for the Food Sector | LIFE15GIE/DE/000737 |</a:t>
            </a:r>
            <a:endParaRPr kumimoji="0" lang="de-DE" sz="1200" b="0" i="0" u="none" strike="noStrike" kern="1200" cap="none" spc="0" normalizeH="0" baseline="0" noProof="0" dirty="0">
              <a:ln>
                <a:noFill/>
              </a:ln>
              <a:solidFill>
                <a:srgbClr val="56731D">
                  <a:tint val="75000"/>
                </a:srgbClr>
              </a:solidFill>
              <a:effectLst/>
              <a:uLnTx/>
              <a:uFillTx/>
              <a:latin typeface="+mn-lt"/>
              <a:ea typeface="+mn-ea"/>
              <a:cs typeface="+mn-cs"/>
            </a:endParaRPr>
          </a:p>
        </p:txBody>
      </p:sp>
      <p:pic>
        <p:nvPicPr>
          <p:cNvPr id="13" name="Picture 2" descr="R:\_Fotos_Logos_PPTs\Logos\Projekte\LIFEBiostandards\DBU\DBU gefoerdert durch_200x20.jpg"/>
          <p:cNvPicPr>
            <a:picLocks noChangeAspect="1" noChangeArrowheads="1"/>
          </p:cNvPicPr>
          <p:nvPr userDrawn="1"/>
        </p:nvPicPr>
        <p:blipFill rotWithShape="1">
          <a:blip r:embed="rId10" cstate="email">
            <a:extLst>
              <a:ext uri="{28A0092B-C50C-407E-A947-70E740481C1C}">
                <a14:useLocalDpi xmlns:a14="http://schemas.microsoft.com/office/drawing/2010/main"/>
              </a:ext>
            </a:extLst>
          </a:blip>
          <a:stretch/>
        </p:blipFill>
        <p:spPr bwMode="auto">
          <a:xfrm>
            <a:off x="7782430" y="6395720"/>
            <a:ext cx="413096" cy="413096"/>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0" name="Grafik 19"/>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391219" y="6436602"/>
            <a:ext cx="591864" cy="360000"/>
          </a:xfrm>
          <a:prstGeom prst="rect">
            <a:avLst/>
          </a:prstGeom>
        </p:spPr>
      </p:pic>
      <p:pic>
        <p:nvPicPr>
          <p:cNvPr id="21" name="Grafik 20"/>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6355608" y="6611872"/>
            <a:ext cx="1368152" cy="193789"/>
          </a:xfrm>
          <a:prstGeom prst="rect">
            <a:avLst/>
          </a:prstGeom>
        </p:spPr>
      </p:pic>
      <p:pic>
        <p:nvPicPr>
          <p:cNvPr id="22" name="Grafik 21"/>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6016701" y="6487472"/>
            <a:ext cx="314457" cy="314457"/>
          </a:xfrm>
          <a:prstGeom prst="rect">
            <a:avLst/>
          </a:prstGeom>
        </p:spPr>
      </p:pic>
    </p:spTree>
    <p:extLst>
      <p:ext uri="{BB962C8B-B14F-4D97-AF65-F5344CB8AC3E}">
        <p14:creationId xmlns:p14="http://schemas.microsoft.com/office/powerpoint/2010/main" val="227520899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9" r:id="rId4"/>
    <p:sldLayoutId id="2147483678" r:id="rId5"/>
    <p:sldLayoutId id="2147483700" r:id="rId6"/>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DEBDE"/>
        </a:solidFill>
        <a:effectLst/>
      </p:bgPr>
    </p:bg>
    <p:spTree>
      <p:nvGrpSpPr>
        <p:cNvPr id="1" name=""/>
        <p:cNvGrpSpPr/>
        <p:nvPr/>
      </p:nvGrpSpPr>
      <p:grpSpPr>
        <a:xfrm>
          <a:off x="0" y="0"/>
          <a:ext cx="0" cy="0"/>
          <a:chOff x="0" y="0"/>
          <a:chExt cx="0" cy="0"/>
        </a:xfrm>
      </p:grpSpPr>
      <p:sp>
        <p:nvSpPr>
          <p:cNvPr id="8" name="Rechteck 7"/>
          <p:cNvSpPr/>
          <p:nvPr userDrawn="1"/>
        </p:nvSpPr>
        <p:spPr>
          <a:xfrm>
            <a:off x="5053" y="6323983"/>
            <a:ext cx="9144000" cy="534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Foliennummernplatzhalter 5"/>
          <p:cNvSpPr>
            <a:spLocks noGrp="1"/>
          </p:cNvSpPr>
          <p:nvPr>
            <p:ph type="sldNum" sz="quarter" idx="4"/>
          </p:nvPr>
        </p:nvSpPr>
        <p:spPr>
          <a:xfrm>
            <a:off x="8422954" y="6467191"/>
            <a:ext cx="6994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51DEF-A0F2-436A-B446-D206BED377C1}" type="slidenum">
              <a:rPr lang="de-DE" smtClean="0"/>
              <a:t>‹Nr.›</a:t>
            </a:fld>
            <a:endParaRPr lang="de-DE" dirty="0"/>
          </a:p>
        </p:txBody>
      </p:sp>
      <p:sp>
        <p:nvSpPr>
          <p:cNvPr id="11" name="Textplatzhalter 10"/>
          <p:cNvSpPr>
            <a:spLocks noGrp="1"/>
          </p:cNvSpPr>
          <p:nvPr>
            <p:ph type="body" idx="1"/>
          </p:nvPr>
        </p:nvSpPr>
        <p:spPr>
          <a:xfrm>
            <a:off x="455612" y="1284784"/>
            <a:ext cx="8229600" cy="5024536"/>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Rechteck 14"/>
          <p:cNvSpPr/>
          <p:nvPr userDrawn="1"/>
        </p:nvSpPr>
        <p:spPr>
          <a:xfrm>
            <a:off x="4432" y="7994"/>
            <a:ext cx="9144000" cy="104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
          <p:cNvSpPr>
            <a:spLocks noChangeArrowheads="1"/>
          </p:cNvSpPr>
          <p:nvPr userDrawn="1"/>
        </p:nvSpPr>
        <p:spPr bwMode="auto">
          <a:xfrm>
            <a:off x="0" y="849535"/>
            <a:ext cx="9181976" cy="203200"/>
          </a:xfrm>
          <a:prstGeom prst="rect">
            <a:avLst/>
          </a:prstGeom>
          <a:solidFill>
            <a:srgbClr val="669900">
              <a:alpha val="85097"/>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de-DE" altLang="en-US" dirty="0"/>
          </a:p>
        </p:txBody>
      </p:sp>
      <p:sp>
        <p:nvSpPr>
          <p:cNvPr id="10" name="Titelplatzhalter 9"/>
          <p:cNvSpPr>
            <a:spLocks noGrp="1"/>
          </p:cNvSpPr>
          <p:nvPr>
            <p:ph type="title"/>
          </p:nvPr>
        </p:nvSpPr>
        <p:spPr>
          <a:xfrm>
            <a:off x="455612" y="107912"/>
            <a:ext cx="8229600" cy="728800"/>
          </a:xfrm>
          <a:prstGeom prst="rect">
            <a:avLst/>
          </a:prstGeom>
        </p:spPr>
        <p:txBody>
          <a:bodyPr vert="horz" lIns="91440" tIns="45720" rIns="91440" bIns="45720" rtlCol="0" anchor="ctr">
            <a:normAutofit/>
          </a:bodyPr>
          <a:lstStyle/>
          <a:p>
            <a:r>
              <a:rPr lang="de-DE" dirty="0" smtClean="0"/>
              <a:t>Titel</a:t>
            </a:r>
            <a:endParaRPr lang="de-DE" dirty="0"/>
          </a:p>
        </p:txBody>
      </p:sp>
      <p:pic>
        <p:nvPicPr>
          <p:cNvPr id="17" name="Picture 2" descr="http://www.business-biodiversity.eu/bausteine.net/i/21938/Logo_Food-and-Biodiversity_gross.jpg?width=300"/>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7196489" y="188760"/>
            <a:ext cx="1696335" cy="108000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5" descr="R:\_Fotos_Logos_PPTs\Logos\Projekte\LIFEBiostandards\IST Technico\IST_A_RGB_Pos.jpg"/>
          <p:cNvPicPr>
            <a:picLocks noChangeAspect="1" noChangeArrowheads="1"/>
          </p:cNvPicPr>
          <p:nvPr userDrawn="1"/>
        </p:nvPicPr>
        <p:blipFill rotWithShape="1">
          <a:blip r:embed="rId7" cstate="email">
            <a:extLst>
              <a:ext uri="{28A0092B-C50C-407E-A947-70E740481C1C}">
                <a14:useLocalDpi xmlns:a14="http://schemas.microsoft.com/office/drawing/2010/main"/>
              </a:ext>
            </a:extLst>
          </a:blip>
          <a:srcRect/>
          <a:stretch/>
        </p:blipFill>
        <p:spPr bwMode="auto">
          <a:xfrm>
            <a:off x="1604415" y="6384355"/>
            <a:ext cx="1378800" cy="437025"/>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6" descr="R:\_Fotos_Logos_PPTs\Logos\Projekte\LIFEBiostandards\Solagro\Solagro_moyen.png"/>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3180165" y="6422867"/>
            <a:ext cx="1200000" cy="360000"/>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Picture 8" descr="R:\_Fotos_Logos_PPTs\Logos\Projekte\LIFEBiostandards\AUF\auf 2.jp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2748117" y="6446953"/>
            <a:ext cx="377605" cy="360000"/>
          </a:xfrm>
          <a:prstGeom prst="rect">
            <a:avLst/>
          </a:prstGeom>
          <a:noFill/>
          <a:extLst>
            <a:ext uri="{909E8E84-426E-40dd-AFC4-6F175D3DCCD1}">
              <a14:hiddenFill xmlns="" xmlns:a14="http://schemas.microsoft.com/office/drawing/2010/main">
                <a:solidFill>
                  <a:srgbClr val="FFFFFF"/>
                </a:solidFill>
              </a14:hiddenFill>
            </a:ext>
          </a:extLst>
        </p:spPr>
      </p:pic>
      <p:pic>
        <p:nvPicPr>
          <p:cNvPr id="22" name="Picture 11" descr="R:\_Fotos_Logos_PPTs\Logos\GNF\Gnf1.tif"/>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15287" y="6417042"/>
            <a:ext cx="460349" cy="360000"/>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12" descr="R:\_Fotos_Logos_PPTs\Logos\bodensee.jpg"/>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609143" y="6417042"/>
            <a:ext cx="568782" cy="360000"/>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14" descr="http://www.business-biodiversity.eu/bausteine.net/i/22167/webLogoFGNLogoblock.jpg?width=200"/>
          <p:cNvPicPr>
            <a:picLocks noChangeAspect="1" noChangeArrowheads="1"/>
          </p:cNvPicPr>
          <p:nvPr userDrawn="1"/>
        </p:nvPicPr>
        <p:blipFill>
          <a:blip r:embed="rId12" cstate="email">
            <a:extLst>
              <a:ext uri="{28A0092B-C50C-407E-A947-70E740481C1C}">
                <a14:useLocalDpi xmlns:a14="http://schemas.microsoft.com/office/drawing/2010/main"/>
              </a:ext>
            </a:extLst>
          </a:blip>
          <a:srcRect/>
          <a:stretch>
            <a:fillRect/>
          </a:stretch>
        </p:blipFill>
        <p:spPr bwMode="auto">
          <a:xfrm>
            <a:off x="1200005" y="6338142"/>
            <a:ext cx="540000" cy="540000"/>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R:\_Fotos_Logos_PPTs\Logos\Projekte\B&amp;B Campaign\Logo_life.tif"/>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8239047" y="6467789"/>
            <a:ext cx="504197" cy="360000"/>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Textfeld 24"/>
          <p:cNvSpPr txBox="1"/>
          <p:nvPr userDrawn="1"/>
        </p:nvSpPr>
        <p:spPr>
          <a:xfrm>
            <a:off x="8152439" y="6272669"/>
            <a:ext cx="648072" cy="215444"/>
          </a:xfrm>
          <a:prstGeom prst="rect">
            <a:avLst/>
          </a:prstGeom>
          <a:noFill/>
        </p:spPr>
        <p:txBody>
          <a:bodyPr wrap="square" rtlCol="0">
            <a:spAutoFit/>
          </a:bodyPr>
          <a:lstStyle/>
          <a:p>
            <a:r>
              <a:rPr lang="de-DE" sz="800" dirty="0" smtClean="0">
                <a:solidFill>
                  <a:srgbClr val="194097"/>
                </a:solidFill>
              </a:rPr>
              <a:t>Funded by </a:t>
            </a:r>
            <a:endParaRPr lang="de-DE" sz="800" dirty="0">
              <a:solidFill>
                <a:srgbClr val="194097"/>
              </a:solidFill>
            </a:endParaRPr>
          </a:p>
        </p:txBody>
      </p:sp>
      <p:pic>
        <p:nvPicPr>
          <p:cNvPr id="28" name="Picture 2" descr="R:\_Fotos_Logos_PPTs\Logos\Projekte\LIFEBiostandards\DBU\DBU gefoerdert durch_200x20.jpg"/>
          <p:cNvPicPr>
            <a:picLocks noChangeAspect="1" noChangeArrowheads="1"/>
          </p:cNvPicPr>
          <p:nvPr userDrawn="1"/>
        </p:nvPicPr>
        <p:blipFill rotWithShape="1">
          <a:blip r:embed="rId14" cstate="email">
            <a:extLst>
              <a:ext uri="{28A0092B-C50C-407E-A947-70E740481C1C}">
                <a14:useLocalDpi xmlns:a14="http://schemas.microsoft.com/office/drawing/2010/main"/>
              </a:ext>
            </a:extLst>
          </a:blip>
          <a:stretch/>
        </p:blipFill>
        <p:spPr bwMode="auto">
          <a:xfrm>
            <a:off x="7816660" y="6395720"/>
            <a:ext cx="413096" cy="413096"/>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9" name="Picture 2" descr="R:\_Fotos_Logos_PPTs\Logos\Projekte\LIFEBiostandards\Fundación Biodiversidad\MAPAMA_FB_color.jpg"/>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6220956" y="6486438"/>
            <a:ext cx="1554246" cy="36000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3" name="Gerade Verbindung 2"/>
          <p:cNvCxnSpPr/>
          <p:nvPr userDrawn="1"/>
        </p:nvCxnSpPr>
        <p:spPr>
          <a:xfrm>
            <a:off x="5182535" y="6364495"/>
            <a:ext cx="0" cy="47067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4424106" y="6453368"/>
            <a:ext cx="700275" cy="288000"/>
          </a:xfrm>
          <a:prstGeom prst="rect">
            <a:avLst/>
          </a:prstGeom>
        </p:spPr>
      </p:pic>
      <p:pic>
        <p:nvPicPr>
          <p:cNvPr id="2" name="Grafik 1"/>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5208934" y="6426490"/>
            <a:ext cx="591864" cy="360000"/>
          </a:xfrm>
          <a:prstGeom prst="rect">
            <a:avLst/>
          </a:prstGeom>
        </p:spPr>
      </p:pic>
      <p:pic>
        <p:nvPicPr>
          <p:cNvPr id="27" name="Grafik 26"/>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5853923" y="6424270"/>
            <a:ext cx="358680" cy="358680"/>
          </a:xfrm>
          <a:prstGeom prst="rect">
            <a:avLst/>
          </a:prstGeom>
        </p:spPr>
      </p:pic>
    </p:spTree>
    <p:extLst>
      <p:ext uri="{BB962C8B-B14F-4D97-AF65-F5344CB8AC3E}">
        <p14:creationId xmlns:p14="http://schemas.microsoft.com/office/powerpoint/2010/main" val="35127480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Lst>
  <p:timing>
    <p:tnLst>
      <p:par>
        <p:cTn id="1" dur="indefinite" restart="never" nodeType="tmRoot"/>
      </p:par>
    </p:tnLst>
  </p:timing>
  <p:hf hdr="0"/>
  <p:txStyles>
    <p:title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2.wmf"/></Relationships>
</file>

<file path=ppt/slides/_rels/slide10.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ec.europa.eu/eurostat/statistics-explained/index.php?title=File:Estimated_mineral_fertiliser_consumption_by_agriculture,_EU-28,_2006-2015_(million_tonnes_of_nutrient).png%23fil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ec.europa.eu/environment/water/water-nitrates/index_en.htm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8.jpeg"/><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2.wmf"/></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56.jpeg"/><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2.wmf"/></Relationships>
</file>

<file path=ppt/slides/_rels/slide3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www.emmer-einkorn.ch"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72.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4.jpe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www.penny.de/unternehmen/presse/presse-detail/article/die-naturgut-bio-helden-kommen/" TargetMode="External"/><Relationship Id="rId5" Type="http://schemas.openxmlformats.org/officeDocument/2006/relationships/hyperlink" Target="https://unternehmen.aldi-sued.de/de/presse/pressemitteilungen/verantwortung/2017/pressemitteilung-aldi-sued-krumme-dinger/" TargetMode="External"/><Relationship Id="rId4" Type="http://schemas.openxmlformats.org/officeDocument/2006/relationships/hyperlink" Target="https://www.welt.de/wirtschaft/article169287504/Eine-zweite-Chance-fuer-verbotenes-Gemuese.html"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695199"/>
            <a:ext cx="7772400" cy="1586607"/>
          </a:xfrm>
        </p:spPr>
        <p:txBody>
          <a:bodyPr/>
          <a:lstStyle/>
          <a:p>
            <a:r>
              <a:rPr lang="de-DE" sz="4800" dirty="0" smtClean="0"/>
              <a:t>Verbesserungs-</a:t>
            </a:r>
            <a:br>
              <a:rPr lang="de-DE" sz="4800" dirty="0" smtClean="0"/>
            </a:br>
            <a:r>
              <a:rPr lang="de-DE" sz="4800" dirty="0" err="1" smtClean="0"/>
              <a:t>möglichkeiten</a:t>
            </a:r>
            <a:endParaRPr lang="de-DE" sz="4800" dirty="0"/>
          </a:p>
        </p:txBody>
      </p:sp>
      <p:sp>
        <p:nvSpPr>
          <p:cNvPr id="4" name="Untertitel 3"/>
          <p:cNvSpPr>
            <a:spLocks noGrp="1"/>
          </p:cNvSpPr>
          <p:nvPr>
            <p:ph type="subTitle" idx="1"/>
          </p:nvPr>
        </p:nvSpPr>
        <p:spPr>
          <a:xfrm>
            <a:off x="683568" y="3578423"/>
            <a:ext cx="7488832" cy="648072"/>
          </a:xfrm>
        </p:spPr>
        <p:txBody>
          <a:bodyPr/>
          <a:lstStyle/>
          <a:p>
            <a:r>
              <a:rPr lang="de-DE" sz="2800" i="1" dirty="0" smtClean="0"/>
              <a:t>Maßnahmen, die ergriffen werden können</a:t>
            </a:r>
            <a:endParaRPr lang="en-GB" sz="2400" i="1" dirty="0"/>
          </a:p>
        </p:txBody>
      </p:sp>
    </p:spTree>
    <p:extLst>
      <p:ext uri="{BB962C8B-B14F-4D97-AF65-F5344CB8AC3E}">
        <p14:creationId xmlns:p14="http://schemas.microsoft.com/office/powerpoint/2010/main" val="199751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4C51DEF-A0F2-436A-B446-D206BED377C1}" type="slidenum">
              <a:rPr lang="de-DE" smtClean="0"/>
              <a:t>2</a:t>
            </a:fld>
            <a:endParaRPr lang="de-DE" dirty="0"/>
          </a:p>
        </p:txBody>
      </p:sp>
      <p:pic>
        <p:nvPicPr>
          <p:cNvPr id="6" name="Grafik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816" y="2282183"/>
            <a:ext cx="7884368" cy="1860014"/>
          </a:xfrm>
          <a:prstGeom prst="rect">
            <a:avLst/>
          </a:prstGeom>
        </p:spPr>
      </p:pic>
    </p:spTree>
    <p:extLst>
      <p:ext uri="{BB962C8B-B14F-4D97-AF65-F5344CB8AC3E}">
        <p14:creationId xmlns:p14="http://schemas.microsoft.com/office/powerpoint/2010/main" val="305782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250" y="1395424"/>
            <a:ext cx="9116570" cy="4913896"/>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Biodiversitätsmanagement</a:t>
            </a: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smtClean="0">
                <a:solidFill>
                  <a:schemeClr val="bg2">
                    <a:lumMod val="25000"/>
                  </a:schemeClr>
                </a:solidFill>
                <a:latin typeface="Arial" panose="020B0604020202020204" pitchFamily="34" charset="0"/>
                <a:cs typeface="Arial" panose="020B0604020202020204" pitchFamily="34" charset="0"/>
              </a:rPr>
              <a:t>…….. Potenziale schaffen – Was kann man tun? </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203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6044" y="6309320"/>
            <a:ext cx="9127956" cy="54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p:cNvSpPr/>
          <p:nvPr/>
        </p:nvSpPr>
        <p:spPr>
          <a:xfrm>
            <a:off x="0" y="1052736"/>
            <a:ext cx="9144000" cy="5256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64646" y="4229653"/>
            <a:ext cx="4876173" cy="2628292"/>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16044" y="1052736"/>
            <a:ext cx="7055418" cy="646331"/>
          </a:xfrm>
          <a:prstGeom prst="rect">
            <a:avLst/>
          </a:prstGeom>
          <a:noFill/>
        </p:spPr>
        <p:txBody>
          <a:bodyPr wrap="square" rtlCol="0">
            <a:spAutoFit/>
          </a:bodyPr>
          <a:lstStyle/>
          <a:p>
            <a:pPr>
              <a:spcAft>
                <a:spcPts val="1500"/>
              </a:spcAft>
            </a:pPr>
            <a:r>
              <a:rPr lang="de-DE" sz="3600" b="1" dirty="0" smtClean="0">
                <a:latin typeface="Arial" panose="020B0604020202020204" pitchFamily="34" charset="0"/>
                <a:cs typeface="Arial" panose="020B0604020202020204" pitchFamily="34" charset="0"/>
              </a:rPr>
              <a:t>Biodiversitätsmanagement</a:t>
            </a:r>
          </a:p>
        </p:txBody>
      </p:sp>
      <p:sp>
        <p:nvSpPr>
          <p:cNvPr id="9" name="Textfeld 8"/>
          <p:cNvSpPr txBox="1"/>
          <p:nvPr/>
        </p:nvSpPr>
        <p:spPr>
          <a:xfrm>
            <a:off x="2555776" y="2164794"/>
            <a:ext cx="6336704" cy="400110"/>
          </a:xfrm>
          <a:prstGeom prst="rect">
            <a:avLst/>
          </a:prstGeom>
          <a:noFill/>
        </p:spPr>
        <p:txBody>
          <a:bodyPr wrap="square" rtlCol="0">
            <a:spAutoFit/>
          </a:bodyPr>
          <a:lstStyle/>
          <a:p>
            <a:r>
              <a:rPr lang="de-DE" sz="2000" b="1" dirty="0">
                <a:solidFill>
                  <a:schemeClr val="bg2">
                    <a:lumMod val="25000"/>
                  </a:schemeClr>
                </a:solidFill>
                <a:latin typeface="Arial" panose="020B0604020202020204" pitchFamily="34" charset="0"/>
                <a:cs typeface="Arial" panose="020B0604020202020204" pitchFamily="34" charset="0"/>
              </a:rPr>
              <a:t>…….. Potenziale schaffen – Was kann man tun? </a:t>
            </a:r>
            <a:endParaRPr lang="en-GB" sz="2000" b="1" dirty="0">
              <a:solidFill>
                <a:schemeClr val="bg2">
                  <a:lumMod val="25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246395" y="2708919"/>
            <a:ext cx="8646085" cy="2554545"/>
          </a:xfrm>
          <a:prstGeom prst="rect">
            <a:avLst/>
          </a:prstGeom>
          <a:noFill/>
        </p:spPr>
        <p:txBody>
          <a:bodyPr wrap="square" rtlCol="0">
            <a:spAutoFit/>
          </a:bodyPr>
          <a:lstStyle/>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Schutz von </a:t>
            </a:r>
            <a:r>
              <a:rPr lang="en-US" sz="1600" dirty="0" err="1" smtClean="0">
                <a:solidFill>
                  <a:schemeClr val="bg2">
                    <a:lumMod val="25000"/>
                  </a:schemeClr>
                </a:solidFill>
                <a:latin typeface="Arial" panose="020B0604020202020204" pitchFamily="34" charset="0"/>
                <a:cs typeface="Arial" panose="020B0604020202020204" pitchFamily="34" charset="0"/>
              </a:rPr>
              <a:t>natürlichen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primären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Ökosystemen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Habitaten</a:t>
            </a:r>
            <a:r>
              <a:rPr lang="en-US" sz="1600" dirty="0" smtClean="0">
                <a:solidFill>
                  <a:schemeClr val="bg2">
                    <a:lumMod val="25000"/>
                  </a:schemeClr>
                </a:solidFill>
                <a:latin typeface="Arial" panose="020B0604020202020204" pitchFamily="34" charset="0"/>
                <a:cs typeface="Arial" panose="020B0604020202020204" pitchFamily="34" charset="0"/>
              </a:rPr>
              <a:t> und </a:t>
            </a:r>
            <a:r>
              <a:rPr lang="en-US" sz="1600" dirty="0" err="1" smtClean="0">
                <a:solidFill>
                  <a:schemeClr val="bg2">
                    <a:lumMod val="25000"/>
                  </a:schemeClr>
                </a:solidFill>
                <a:latin typeface="Arial" panose="020B0604020202020204" pitchFamily="34" charset="0"/>
                <a:cs typeface="Arial" panose="020B0604020202020204" pitchFamily="34" charset="0"/>
              </a:rPr>
              <a:t>geschützten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a:solidFill>
                  <a:schemeClr val="bg2">
                    <a:lumMod val="25000"/>
                  </a:schemeClr>
                </a:solidFill>
                <a:latin typeface="Arial" panose="020B0604020202020204" pitchFamily="34" charset="0"/>
                <a:cs typeface="Arial" panose="020B0604020202020204" pitchFamily="34" charset="0"/>
              </a:rPr>
              <a:t>G</a:t>
            </a:r>
            <a:r>
              <a:rPr lang="en-US" sz="1600" dirty="0" err="1" smtClean="0">
                <a:solidFill>
                  <a:schemeClr val="bg2">
                    <a:lumMod val="25000"/>
                  </a:schemeClr>
                </a:solidFill>
                <a:latin typeface="Arial" panose="020B0604020202020204" pitchFamily="34" charset="0"/>
                <a:cs typeface="Arial" panose="020B0604020202020204" pitchFamily="34" charset="0"/>
              </a:rPr>
              <a:t>ebieten</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smtClean="0">
                <a:solidFill>
                  <a:schemeClr val="bg2">
                    <a:lumMod val="25000"/>
                  </a:schemeClr>
                </a:solidFill>
                <a:latin typeface="Arial" panose="020B0604020202020204" pitchFamily="34" charset="0"/>
                <a:cs typeface="Arial" panose="020B0604020202020204" pitchFamily="34" charset="0"/>
              </a:rPr>
              <a:t>Schutz von </a:t>
            </a:r>
            <a:r>
              <a:rPr lang="en-US" sz="1600" dirty="0" err="1" smtClean="0">
                <a:solidFill>
                  <a:schemeClr val="bg2">
                    <a:lumMod val="25000"/>
                  </a:schemeClr>
                </a:solidFill>
                <a:latin typeface="Arial" panose="020B0604020202020204" pitchFamily="34" charset="0"/>
                <a:cs typeface="Arial" panose="020B0604020202020204" pitchFamily="34" charset="0"/>
              </a:rPr>
              <a:t>Gewässern</a:t>
            </a:r>
            <a:r>
              <a:rPr lang="en-US" sz="1600" dirty="0" smtClean="0">
                <a:solidFill>
                  <a:schemeClr val="bg2">
                    <a:lumMod val="25000"/>
                  </a:schemeClr>
                </a:solidFill>
                <a:latin typeface="Arial" panose="020B0604020202020204" pitchFamily="34" charset="0"/>
                <a:cs typeface="Arial" panose="020B0604020202020204" pitchFamily="34" charset="0"/>
              </a:rPr>
              <a:t>, Management der </a:t>
            </a:r>
            <a:r>
              <a:rPr lang="en-US" sz="1600" dirty="0" err="1" smtClean="0">
                <a:solidFill>
                  <a:schemeClr val="bg2">
                    <a:lumMod val="25000"/>
                  </a:schemeClr>
                </a:solidFill>
                <a:latin typeface="Arial" panose="020B0604020202020204" pitchFamily="34" charset="0"/>
                <a:cs typeface="Arial" panose="020B0604020202020204" pitchFamily="34" charset="0"/>
              </a:rPr>
              <a:t>Gewässerrandstreifen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Mindestanteil</a:t>
            </a:r>
            <a:r>
              <a:rPr lang="en-US" sz="1600" dirty="0" smtClean="0">
                <a:solidFill>
                  <a:schemeClr val="bg2">
                    <a:lumMod val="25000"/>
                  </a:schemeClr>
                </a:solidFill>
                <a:latin typeface="Arial" panose="020B0604020202020204" pitchFamily="34" charset="0"/>
                <a:cs typeface="Arial" panose="020B0604020202020204" pitchFamily="34" charset="0"/>
              </a:rPr>
              <a:t> an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Habiaten</a:t>
            </a:r>
            <a:r>
              <a:rPr lang="en-US" sz="1600" dirty="0" smtClean="0">
                <a:solidFill>
                  <a:schemeClr val="bg2">
                    <a:lumMod val="25000"/>
                  </a:schemeClr>
                </a:solidFill>
                <a:latin typeface="Arial" panose="020B0604020202020204" pitchFamily="34" charset="0"/>
                <a:cs typeface="Arial" panose="020B0604020202020204" pitchFamily="34" charset="0"/>
              </a:rPr>
              <a:t> </a:t>
            </a: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Pflege</a:t>
            </a:r>
            <a:r>
              <a:rPr lang="en-US" sz="1600" dirty="0" smtClean="0">
                <a:solidFill>
                  <a:schemeClr val="bg2">
                    <a:lumMod val="25000"/>
                  </a:schemeClr>
                </a:solidFill>
                <a:latin typeface="Arial" panose="020B0604020202020204" pitchFamily="34" charset="0"/>
                <a:cs typeface="Arial" panose="020B0604020202020204" pitchFamily="34" charset="0"/>
              </a:rPr>
              <a:t> von </a:t>
            </a:r>
            <a:r>
              <a:rPr lang="en-US" sz="1600" dirty="0" err="1" smtClean="0">
                <a:solidFill>
                  <a:schemeClr val="bg2">
                    <a:lumMod val="25000"/>
                  </a:schemeClr>
                </a:solidFill>
                <a:latin typeface="Arial" panose="020B0604020202020204" pitchFamily="34" charset="0"/>
                <a:cs typeface="Arial" panose="020B0604020202020204" pitchFamily="34" charset="0"/>
              </a:rPr>
              <a:t>naturnahen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Habitaten</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en-US"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Schaffung</a:t>
            </a:r>
            <a:r>
              <a:rPr lang="en-US" sz="1600" dirty="0" smtClean="0">
                <a:solidFill>
                  <a:schemeClr val="bg2">
                    <a:lumMod val="25000"/>
                  </a:schemeClr>
                </a:solidFill>
                <a:latin typeface="Arial" panose="020B0604020202020204" pitchFamily="34" charset="0"/>
                <a:cs typeface="Arial" panose="020B0604020202020204" pitchFamily="34" charset="0"/>
              </a:rPr>
              <a:t> von </a:t>
            </a:r>
            <a:r>
              <a:rPr lang="en-US" sz="1600" dirty="0" err="1" smtClean="0">
                <a:solidFill>
                  <a:schemeClr val="bg2">
                    <a:lumMod val="25000"/>
                  </a:schemeClr>
                </a:solidFill>
                <a:latin typeface="Arial" panose="020B0604020202020204" pitchFamily="34" charset="0"/>
                <a:cs typeface="Arial" panose="020B0604020202020204" pitchFamily="34" charset="0"/>
              </a:rPr>
              <a:t>Biotop-Korridoren</a:t>
            </a:r>
            <a:r>
              <a:rPr lang="en-US" sz="1600" dirty="0" smtClean="0">
                <a:solidFill>
                  <a:schemeClr val="bg2">
                    <a:lumMod val="25000"/>
                  </a:schemeClr>
                </a:solidFill>
                <a:latin typeface="Arial" panose="020B0604020202020204" pitchFamily="34" charset="0"/>
                <a:cs typeface="Arial" panose="020B0604020202020204" pitchFamily="34" charset="0"/>
              </a:rPr>
              <a:t>  </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Erhaltung von Grünland </a:t>
            </a:r>
            <a:endParaRPr lang="de-DE" sz="1600"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Besondere</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Maßnahmen</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zum</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Artenschutz</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en-US" sz="1600" dirty="0" err="1" smtClean="0">
                <a:solidFill>
                  <a:schemeClr val="bg2">
                    <a:lumMod val="25000"/>
                  </a:schemeClr>
                </a:solidFill>
                <a:latin typeface="Arial" panose="020B0604020202020204" pitchFamily="34" charset="0"/>
                <a:cs typeface="Arial" panose="020B0604020202020204" pitchFamily="34" charset="0"/>
              </a:rPr>
              <a:t>Verhinderung</a:t>
            </a:r>
            <a:r>
              <a:rPr lang="en-US" sz="1600" dirty="0" smtClean="0">
                <a:solidFill>
                  <a:schemeClr val="bg2">
                    <a:lumMod val="25000"/>
                  </a:schemeClr>
                </a:solidFill>
                <a:latin typeface="Arial" panose="020B0604020202020204" pitchFamily="34" charset="0"/>
                <a:cs typeface="Arial" panose="020B0604020202020204" pitchFamily="34" charset="0"/>
              </a:rPr>
              <a:t> der </a:t>
            </a:r>
            <a:r>
              <a:rPr lang="en-US" sz="1600" dirty="0" err="1" smtClean="0">
                <a:solidFill>
                  <a:schemeClr val="bg2">
                    <a:lumMod val="25000"/>
                  </a:schemeClr>
                </a:solidFill>
                <a:latin typeface="Arial" panose="020B0604020202020204" pitchFamily="34" charset="0"/>
                <a:cs typeface="Arial" panose="020B0604020202020204" pitchFamily="34" charset="0"/>
              </a:rPr>
              <a:t>Einschleppung</a:t>
            </a:r>
            <a:r>
              <a:rPr lang="en-US" sz="1600" dirty="0" smtClean="0">
                <a:solidFill>
                  <a:schemeClr val="bg2">
                    <a:lumMod val="25000"/>
                  </a:schemeClr>
                </a:solidFill>
                <a:latin typeface="Arial" panose="020B0604020202020204" pitchFamily="34" charset="0"/>
                <a:cs typeface="Arial" panose="020B0604020202020204" pitchFamily="34" charset="0"/>
              </a:rPr>
              <a:t> und der </a:t>
            </a:r>
            <a:r>
              <a:rPr lang="en-US" sz="1600" dirty="0" err="1" smtClean="0">
                <a:solidFill>
                  <a:schemeClr val="bg2">
                    <a:lumMod val="25000"/>
                  </a:schemeClr>
                </a:solidFill>
                <a:latin typeface="Arial" panose="020B0604020202020204" pitchFamily="34" charset="0"/>
                <a:cs typeface="Arial" panose="020B0604020202020204" pitchFamily="34" charset="0"/>
              </a:rPr>
              <a:t>Verbeitung</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invaisver</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gebietsfremder</a:t>
            </a:r>
            <a:r>
              <a:rPr lang="en-US" sz="1600" dirty="0" smtClean="0">
                <a:solidFill>
                  <a:schemeClr val="bg2">
                    <a:lumMod val="25000"/>
                  </a:schemeClr>
                </a:solidFill>
                <a:latin typeface="Arial" panose="020B0604020202020204" pitchFamily="34" charset="0"/>
                <a:cs typeface="Arial" panose="020B0604020202020204" pitchFamily="34" charset="0"/>
              </a:rPr>
              <a:t>  </a:t>
            </a:r>
            <a:r>
              <a:rPr lang="en-US" sz="1600" dirty="0" err="1" smtClean="0">
                <a:solidFill>
                  <a:schemeClr val="bg2">
                    <a:lumMod val="25000"/>
                  </a:schemeClr>
                </a:solidFill>
                <a:latin typeface="Arial" panose="020B0604020202020204" pitchFamily="34" charset="0"/>
                <a:cs typeface="Arial" panose="020B0604020202020204" pitchFamily="34" charset="0"/>
              </a:rPr>
              <a:t>Arten</a:t>
            </a:r>
            <a:endParaRPr lang="de-DE" sz="1600" dirty="0" smtClean="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lphaLcPeriod"/>
            </a:pPr>
            <a:r>
              <a:rPr lang="de-DE" sz="1600" dirty="0" smtClean="0">
                <a:solidFill>
                  <a:schemeClr val="bg2">
                    <a:lumMod val="25000"/>
                  </a:schemeClr>
                </a:solidFill>
                <a:latin typeface="Arial" panose="020B0604020202020204" pitchFamily="34" charset="0"/>
                <a:cs typeface="Arial" panose="020B0604020202020204" pitchFamily="34" charset="0"/>
              </a:rPr>
              <a:t>Wildsammlung</a:t>
            </a:r>
            <a:endParaRPr lang="en-GB" sz="1600" dirty="0">
              <a:solidFill>
                <a:schemeClr val="bg2">
                  <a:lumMod val="25000"/>
                </a:schemeClr>
              </a:solidFill>
              <a:latin typeface="Arial" panose="020B0604020202020204" pitchFamily="34" charset="0"/>
              <a:cs typeface="Arial" panose="020B0604020202020204" pitchFamily="34" charset="0"/>
            </a:endParaRPr>
          </a:p>
        </p:txBody>
      </p:sp>
      <p:cxnSp>
        <p:nvCxnSpPr>
          <p:cNvPr id="15" name="Gerade Verbindung 14"/>
          <p:cNvCxnSpPr/>
          <p:nvPr/>
        </p:nvCxnSpPr>
        <p:spPr>
          <a:xfrm>
            <a:off x="323528" y="436510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a:off x="246395" y="5085184"/>
            <a:ext cx="25922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252886" y="4824862"/>
            <a:ext cx="822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536437" y="6570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35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normAutofit/>
          </a:bodyPr>
          <a:lstStyle/>
          <a:p>
            <a:r>
              <a:rPr lang="de-DE" sz="2600" dirty="0" smtClean="0"/>
              <a:t>Biodiversitätsmanagement …..</a:t>
            </a:r>
            <a:endParaRPr lang="de-DE" sz="2600" dirty="0"/>
          </a:p>
        </p:txBody>
      </p:sp>
      <p:sp>
        <p:nvSpPr>
          <p:cNvPr id="7" name="Textfeld 6"/>
          <p:cNvSpPr txBox="1"/>
          <p:nvPr/>
        </p:nvSpPr>
        <p:spPr>
          <a:xfrm>
            <a:off x="241927" y="1472951"/>
            <a:ext cx="8672043" cy="1015663"/>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a:t>
            </a:r>
            <a:r>
              <a:rPr lang="en-US" sz="2000" b="1" dirty="0" smtClean="0">
                <a:solidFill>
                  <a:schemeClr val="bg2">
                    <a:lumMod val="25000"/>
                  </a:schemeClr>
                </a:solidFill>
                <a:latin typeface="Arial" panose="020B0604020202020204" pitchFamily="34" charset="0"/>
                <a:cs typeface="Arial" panose="020B0604020202020204" pitchFamily="34" charset="0"/>
              </a:rPr>
              <a:t>Schutz von </a:t>
            </a:r>
            <a:r>
              <a:rPr lang="en-US" sz="2000" b="1" dirty="0" err="1" smtClean="0">
                <a:solidFill>
                  <a:schemeClr val="bg2">
                    <a:lumMod val="25000"/>
                  </a:schemeClr>
                </a:solidFill>
                <a:latin typeface="Arial" panose="020B0604020202020204" pitchFamily="34" charset="0"/>
                <a:cs typeface="Arial" panose="020B0604020202020204" pitchFamily="34" charset="0"/>
              </a:rPr>
              <a:t>natürlichen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primären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Ökosystemen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r>
              <a:rPr lang="en-US" sz="2000" b="1" dirty="0" smtClean="0">
                <a:solidFill>
                  <a:schemeClr val="bg2">
                    <a:lumMod val="25000"/>
                  </a:schemeClr>
                </a:solidFill>
                <a:latin typeface="Arial" panose="020B0604020202020204" pitchFamily="34" charset="0"/>
                <a:cs typeface="Arial" panose="020B0604020202020204" pitchFamily="34" charset="0"/>
              </a:rPr>
              <a:t> und </a:t>
            </a:r>
            <a:r>
              <a:rPr lang="en-US" sz="2000" b="1" dirty="0" err="1" smtClean="0">
                <a:solidFill>
                  <a:schemeClr val="bg2">
                    <a:lumMod val="25000"/>
                  </a:schemeClr>
                </a:solidFill>
                <a:latin typeface="Arial" panose="020B0604020202020204" pitchFamily="34" charset="0"/>
                <a:cs typeface="Arial" panose="020B0604020202020204" pitchFamily="34" charset="0"/>
              </a:rPr>
              <a:t>geschützten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Gebieten</a:t>
            </a:r>
            <a:r>
              <a:rPr lang="en-US" sz="2000" b="1" dirty="0" smtClean="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grpSp>
        <p:nvGrpSpPr>
          <p:cNvPr id="28" name="Gruppieren 27"/>
          <p:cNvGrpSpPr/>
          <p:nvPr/>
        </p:nvGrpSpPr>
        <p:grpSpPr>
          <a:xfrm>
            <a:off x="91614" y="2353885"/>
            <a:ext cx="2968218" cy="3540216"/>
            <a:chOff x="-21120" y="2679561"/>
            <a:chExt cx="2968218" cy="3540216"/>
          </a:xfrm>
        </p:grpSpPr>
        <p:sp>
          <p:nvSpPr>
            <p:cNvPr id="27" name="Rechteck 26"/>
            <p:cNvSpPr/>
            <p:nvPr/>
          </p:nvSpPr>
          <p:spPr>
            <a:xfrm>
              <a:off x="-21119" y="2679561"/>
              <a:ext cx="2789117" cy="354021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21120" y="5990259"/>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9" name="Textfeld 8"/>
            <p:cNvSpPr txBox="1"/>
            <p:nvPr/>
          </p:nvSpPr>
          <p:spPr>
            <a:xfrm>
              <a:off x="715170" y="2946042"/>
              <a:ext cx="2231928" cy="461665"/>
            </a:xfrm>
            <a:prstGeom prst="rect">
              <a:avLst/>
            </a:prstGeom>
            <a:noFill/>
          </p:spPr>
          <p:txBody>
            <a:bodyPr wrap="square" rtlCol="0">
              <a:spAutoFit/>
            </a:bodyPr>
            <a:lstStyle/>
            <a:p>
              <a:pPr>
                <a:spcAft>
                  <a:spcPts val="600"/>
                </a:spcAft>
              </a:pPr>
              <a:r>
                <a:rPr lang="de-DE" sz="2400" b="1" dirty="0" smtClean="0">
                  <a:latin typeface="Arial" panose="020B0604020202020204" pitchFamily="34" charset="0"/>
                  <a:cs typeface="Arial" panose="020B0604020202020204" pitchFamily="34" charset="0"/>
                </a:rPr>
                <a:t>Was sind….?</a:t>
              </a:r>
              <a:endParaRPr lang="en-GB" sz="2400" b="1" dirty="0">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7324" y="3822290"/>
              <a:ext cx="1426994" cy="1914626"/>
            </a:xfrm>
            <a:prstGeom prst="rect">
              <a:avLst/>
            </a:prstGeom>
          </p:spPr>
        </p:pic>
        <p:pic>
          <p:nvPicPr>
            <p:cNvPr id="11" name="Picture 2" descr="C:\Users\Kerstin.Froehle\Desktop\idea-305335_1280.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140" y="2875626"/>
              <a:ext cx="590336" cy="592650"/>
            </a:xfrm>
            <a:prstGeom prst="rect">
              <a:avLst/>
            </a:prstGeom>
            <a:solidFill>
              <a:srgbClr val="FFFF99"/>
            </a:solidFill>
            <a:ln w="28575">
              <a:solidFill>
                <a:schemeClr val="tx1">
                  <a:lumMod val="75000"/>
                </a:schemeClr>
              </a:solidFill>
            </a:ln>
          </p:spPr>
        </p:pic>
      </p:grpSp>
      <p:sp>
        <p:nvSpPr>
          <p:cNvPr id="2" name="Rechteck 1"/>
          <p:cNvSpPr/>
          <p:nvPr/>
        </p:nvSpPr>
        <p:spPr>
          <a:xfrm>
            <a:off x="3229949" y="2372859"/>
            <a:ext cx="4006225" cy="369332"/>
          </a:xfrm>
          <a:prstGeom prst="rect">
            <a:avLst/>
          </a:prstGeom>
          <a:solidFill>
            <a:schemeClr val="bg2">
              <a:lumMod val="90000"/>
            </a:schemeClr>
          </a:solidFill>
        </p:spPr>
        <p:txBody>
          <a:bodyPr wrap="none">
            <a:spAutoFit/>
          </a:bodyPr>
          <a:lstStyle/>
          <a:p>
            <a:r>
              <a:rPr lang="de-DE" b="1" dirty="0" smtClean="0">
                <a:solidFill>
                  <a:schemeClr val="tx1">
                    <a:lumMod val="75000"/>
                  </a:schemeClr>
                </a:solidFill>
                <a:latin typeface="Arial" panose="020B0604020202020204" pitchFamily="34" charset="0"/>
                <a:cs typeface="Arial" panose="020B0604020202020204" pitchFamily="34" charset="0"/>
              </a:rPr>
              <a:t>Natürliche (primäre) Ökosysteme </a:t>
            </a:r>
            <a:endParaRPr lang="en-GB" b="1" dirty="0">
              <a:solidFill>
                <a:schemeClr val="tx1">
                  <a:lumMod val="75000"/>
                </a:schemeClr>
              </a:solidFill>
              <a:latin typeface="Arial" panose="020B0604020202020204" pitchFamily="34" charset="0"/>
              <a:cs typeface="Arial" panose="020B0604020202020204" pitchFamily="34" charset="0"/>
            </a:endParaRPr>
          </a:p>
        </p:txBody>
      </p:sp>
      <p:grpSp>
        <p:nvGrpSpPr>
          <p:cNvPr id="25" name="Gruppieren 24"/>
          <p:cNvGrpSpPr/>
          <p:nvPr/>
        </p:nvGrpSpPr>
        <p:grpSpPr>
          <a:xfrm>
            <a:off x="7025734" y="2320126"/>
            <a:ext cx="1871811" cy="1325533"/>
            <a:chOff x="6012160" y="2007745"/>
            <a:chExt cx="1871811" cy="1325533"/>
          </a:xfrm>
        </p:grpSpPr>
        <p:pic>
          <p:nvPicPr>
            <p:cNvPr id="14" name="Picture 2" descr="C:\Users\KERSTI~1.FRO\AppData\Local\Temp\rainforest-384944_1920.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2160" y="2007745"/>
              <a:ext cx="1870628" cy="1325533"/>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Textfeld 14"/>
            <p:cNvSpPr txBox="1"/>
            <p:nvPr/>
          </p:nvSpPr>
          <p:spPr>
            <a:xfrm>
              <a:off x="7310932" y="3135317"/>
              <a:ext cx="573039" cy="184666"/>
            </a:xfrm>
            <a:prstGeom prst="rect">
              <a:avLst/>
            </a:prstGeom>
            <a:noFill/>
          </p:spPr>
          <p:txBody>
            <a:bodyPr wrap="square" rtlCol="0">
              <a:spAutoFit/>
            </a:bodyPr>
            <a:lstStyle/>
            <a:p>
              <a:pPr algn="r"/>
              <a:r>
                <a:rPr lang="de-DE" sz="600" dirty="0" smtClean="0">
                  <a:solidFill>
                    <a:schemeClr val="bg1"/>
                  </a:solidFill>
                  <a:latin typeface="Arial" panose="020B0604020202020204" pitchFamily="34" charset="0"/>
                  <a:cs typeface="Arial" panose="020B0604020202020204" pitchFamily="34" charset="0"/>
                </a:rPr>
                <a:t>@</a:t>
              </a:r>
              <a:r>
                <a:rPr lang="de-DE" sz="600" dirty="0" err="1" smtClean="0">
                  <a:solidFill>
                    <a:schemeClr val="bg1"/>
                  </a:solidFill>
                  <a:latin typeface="Arial" panose="020B0604020202020204" pitchFamily="34" charset="0"/>
                  <a:cs typeface="Arial" panose="020B0604020202020204" pitchFamily="34" charset="0"/>
                </a:rPr>
                <a:t>pixabay</a:t>
              </a:r>
              <a:endParaRPr lang="en-GB" sz="600" dirty="0">
                <a:solidFill>
                  <a:schemeClr val="bg1"/>
                </a:solidFill>
                <a:latin typeface="Arial" panose="020B0604020202020204" pitchFamily="34" charset="0"/>
                <a:cs typeface="Arial" panose="020B0604020202020204" pitchFamily="34" charset="0"/>
              </a:endParaRPr>
            </a:p>
          </p:txBody>
        </p:sp>
      </p:grpSp>
      <p:sp>
        <p:nvSpPr>
          <p:cNvPr id="3" name="Rechteck 2"/>
          <p:cNvSpPr/>
          <p:nvPr/>
        </p:nvSpPr>
        <p:spPr>
          <a:xfrm>
            <a:off x="3222448" y="3898778"/>
            <a:ext cx="2300630" cy="369332"/>
          </a:xfrm>
          <a:prstGeom prst="rect">
            <a:avLst/>
          </a:prstGeom>
          <a:solidFill>
            <a:schemeClr val="bg2">
              <a:lumMod val="90000"/>
            </a:schemeClr>
          </a:solidFill>
        </p:spPr>
        <p:txBody>
          <a:bodyPr wrap="none">
            <a:spAutoFit/>
          </a:bodyPr>
          <a:lstStyle/>
          <a:p>
            <a:r>
              <a:rPr lang="de-DE" b="1" dirty="0" smtClean="0">
                <a:solidFill>
                  <a:schemeClr val="tx1">
                    <a:lumMod val="75000"/>
                  </a:schemeClr>
                </a:solidFill>
                <a:latin typeface="Arial" panose="020B0604020202020204" pitchFamily="34" charset="0"/>
                <a:cs typeface="Arial" panose="020B0604020202020204" pitchFamily="34" charset="0"/>
              </a:rPr>
              <a:t>Naturnahe Habitate</a:t>
            </a:r>
            <a:endParaRPr lang="en-GB" b="1" dirty="0">
              <a:solidFill>
                <a:schemeClr val="tx1">
                  <a:lumMod val="75000"/>
                </a:schemeClr>
              </a:solidFill>
              <a:latin typeface="Arial" panose="020B0604020202020204" pitchFamily="34" charset="0"/>
              <a:cs typeface="Arial" panose="020B0604020202020204" pitchFamily="34" charset="0"/>
            </a:endParaRPr>
          </a:p>
        </p:txBody>
      </p:sp>
      <p:grpSp>
        <p:nvGrpSpPr>
          <p:cNvPr id="26" name="Gruppieren 25"/>
          <p:cNvGrpSpPr/>
          <p:nvPr/>
        </p:nvGrpSpPr>
        <p:grpSpPr>
          <a:xfrm>
            <a:off x="6047159" y="3895859"/>
            <a:ext cx="2849203" cy="1011968"/>
            <a:chOff x="5112437" y="3822290"/>
            <a:chExt cx="2849203" cy="1011968"/>
          </a:xfrm>
        </p:grpSpPr>
        <p:pic>
          <p:nvPicPr>
            <p:cNvPr id="17"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298101" y="3822290"/>
              <a:ext cx="1137785" cy="9972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feld 17"/>
            <p:cNvSpPr txBox="1"/>
            <p:nvPr/>
          </p:nvSpPr>
          <p:spPr>
            <a:xfrm>
              <a:off x="5112437" y="4511093"/>
              <a:ext cx="1402346" cy="323165"/>
            </a:xfrm>
            <a:prstGeom prst="rect">
              <a:avLst/>
            </a:prstGeom>
            <a:noFill/>
          </p:spPr>
          <p:txBody>
            <a:bodyPr wrap="square" rtlCol="0">
              <a:spAutoFit/>
            </a:bodyPr>
            <a:lstStyle/>
            <a:p>
              <a:pPr algn="r"/>
              <a:r>
                <a:rPr lang="en-GB" sz="500" dirty="0" smtClean="0">
                  <a:solidFill>
                    <a:schemeClr val="bg1"/>
                  </a:solidFill>
                  <a:latin typeface="Arial" panose="020B0604020202020204" pitchFamily="34" charset="0"/>
                  <a:cs typeface="Arial" panose="020B0604020202020204" pitchFamily="34" charset="0"/>
                </a:rPr>
                <a:t>@ www.oekolandbau.de </a:t>
              </a:r>
              <a:r>
                <a:rPr lang="en-GB" sz="500" dirty="0">
                  <a:solidFill>
                    <a:schemeClr val="bg1"/>
                  </a:solidFill>
                  <a:latin typeface="Arial" panose="020B0604020202020204" pitchFamily="34" charset="0"/>
                  <a:cs typeface="Arial" panose="020B0604020202020204" pitchFamily="34" charset="0"/>
                </a:rPr>
                <a:t>/ </a:t>
              </a:r>
              <a:endParaRPr lang="en-GB" sz="500" dirty="0" smtClean="0">
                <a:solidFill>
                  <a:schemeClr val="bg1"/>
                </a:solidFill>
                <a:latin typeface="Arial" panose="020B0604020202020204" pitchFamily="34" charset="0"/>
                <a:cs typeface="Arial" panose="020B0604020202020204" pitchFamily="34" charset="0"/>
              </a:endParaRPr>
            </a:p>
            <a:p>
              <a:pPr algn="r"/>
              <a:r>
                <a:rPr lang="en-GB" sz="500" dirty="0" smtClean="0">
                  <a:solidFill>
                    <a:schemeClr val="bg1"/>
                  </a:solidFill>
                  <a:latin typeface="Arial" panose="020B0604020202020204" pitchFamily="34" charset="0"/>
                  <a:cs typeface="Arial" panose="020B0604020202020204" pitchFamily="34" charset="0"/>
                </a:rPr>
                <a:t>Copyright </a:t>
              </a:r>
              <a:r>
                <a:rPr lang="en-GB" sz="500" dirty="0">
                  <a:solidFill>
                    <a:schemeClr val="bg1"/>
                  </a:solidFill>
                  <a:latin typeface="Arial" panose="020B0604020202020204" pitchFamily="34" charset="0"/>
                  <a:cs typeface="Arial" panose="020B0604020202020204" pitchFamily="34" charset="0"/>
                </a:rPr>
                <a:t>BLE / </a:t>
              </a:r>
              <a:endParaRPr lang="en-GB" sz="500" dirty="0" smtClean="0">
                <a:solidFill>
                  <a:schemeClr val="bg1"/>
                </a:solidFill>
                <a:latin typeface="Arial" panose="020B0604020202020204" pitchFamily="34" charset="0"/>
                <a:cs typeface="Arial" panose="020B0604020202020204" pitchFamily="34" charset="0"/>
              </a:endParaRPr>
            </a:p>
            <a:p>
              <a:pPr algn="r"/>
              <a:r>
                <a:rPr lang="en-GB" sz="500" dirty="0" smtClean="0">
                  <a:solidFill>
                    <a:schemeClr val="bg1"/>
                  </a:solidFill>
                  <a:latin typeface="Arial" panose="020B0604020202020204" pitchFamily="34" charset="0"/>
                  <a:cs typeface="Arial" panose="020B0604020202020204" pitchFamily="34" charset="0"/>
                </a:rPr>
                <a:t>Thomas </a:t>
              </a:r>
              <a:r>
                <a:rPr lang="en-GB" sz="500" dirty="0">
                  <a:solidFill>
                    <a:schemeClr val="bg1"/>
                  </a:solidFill>
                  <a:latin typeface="Arial" panose="020B0604020202020204" pitchFamily="34" charset="0"/>
                  <a:cs typeface="Arial" panose="020B0604020202020204" pitchFamily="34" charset="0"/>
                </a:rPr>
                <a:t>Stephan/Dominic </a:t>
              </a:r>
              <a:r>
                <a:rPr lang="en-GB" sz="500" dirty="0" err="1" smtClean="0">
                  <a:solidFill>
                    <a:schemeClr val="bg1"/>
                  </a:solidFill>
                  <a:latin typeface="Arial" panose="020B0604020202020204" pitchFamily="34" charset="0"/>
                  <a:cs typeface="Arial" panose="020B0604020202020204" pitchFamily="34" charset="0"/>
                </a:rPr>
                <a:t>Menzler</a:t>
              </a:r>
              <a:endParaRPr lang="en-GB" sz="500" dirty="0">
                <a:solidFill>
                  <a:schemeClr val="bg1"/>
                </a:solidFill>
                <a:latin typeface="Arial" panose="020B0604020202020204" pitchFamily="34" charset="0"/>
                <a:cs typeface="Arial" panose="020B0604020202020204" pitchFamily="34" charset="0"/>
              </a:endParaRPr>
            </a:p>
          </p:txBody>
        </p:sp>
        <p:pic>
          <p:nvPicPr>
            <p:cNvPr id="19" name="Grafik 18" descr="Landschaft, Natur, Baum, Feld, Himmel, Windows, Desktop"/>
            <p:cNvPicPr/>
            <p:nvPr/>
          </p:nvPicPr>
          <p:blipFill rotWithShape="1">
            <a:blip r:embed="rId7" cstate="email">
              <a:extLst>
                <a:ext uri="{28A0092B-C50C-407E-A947-70E740481C1C}">
                  <a14:useLocalDpi xmlns:a14="http://schemas.microsoft.com/office/drawing/2010/main"/>
                </a:ext>
              </a:extLst>
            </a:blip>
            <a:srcRect b="-276"/>
            <a:stretch/>
          </p:blipFill>
          <p:spPr bwMode="auto">
            <a:xfrm>
              <a:off x="6422549" y="3822290"/>
              <a:ext cx="669732" cy="997269"/>
            </a:xfrm>
            <a:prstGeom prst="rect">
              <a:avLst/>
            </a:prstGeom>
            <a:noFill/>
            <a:ln>
              <a:noFill/>
            </a:ln>
            <a:extLst>
              <a:ext uri="{53640926-AAD7-44d8-BBD7-CCE9431645EC}">
                <a14:shadowObscured xmlns="" xmlns:a14="http://schemas.microsoft.com/office/drawing/2010/main"/>
              </a:ext>
            </a:extLst>
          </p:spPr>
        </p:pic>
        <p:sp>
          <p:nvSpPr>
            <p:cNvPr id="20" name="Textfeld 19"/>
            <p:cNvSpPr txBox="1"/>
            <p:nvPr/>
          </p:nvSpPr>
          <p:spPr>
            <a:xfrm>
              <a:off x="6475701" y="4649592"/>
              <a:ext cx="616580" cy="169277"/>
            </a:xfrm>
            <a:prstGeom prst="rect">
              <a:avLst/>
            </a:prstGeom>
            <a:noFill/>
          </p:spPr>
          <p:txBody>
            <a:bodyPr wrap="square" rtlCol="0">
              <a:spAutoFit/>
            </a:bodyPr>
            <a:lstStyle/>
            <a:p>
              <a:pPr algn="r"/>
              <a:r>
                <a:rPr lang="de-DE" sz="500" dirty="0" smtClean="0">
                  <a:solidFill>
                    <a:schemeClr val="bg1"/>
                  </a:solidFill>
                  <a:latin typeface="Arial" panose="020B0604020202020204" pitchFamily="34" charset="0"/>
                  <a:cs typeface="Arial" panose="020B0604020202020204" pitchFamily="34" charset="0"/>
                </a:rPr>
                <a:t>@ </a:t>
              </a:r>
              <a:r>
                <a:rPr lang="de-DE" sz="500" dirty="0" err="1" smtClean="0">
                  <a:solidFill>
                    <a:schemeClr val="bg1"/>
                  </a:solidFill>
                  <a:latin typeface="Arial" panose="020B0604020202020204" pitchFamily="34" charset="0"/>
                  <a:cs typeface="Arial" panose="020B0604020202020204" pitchFamily="34" charset="0"/>
                </a:rPr>
                <a:t>pixabay</a:t>
              </a:r>
              <a:endParaRPr lang="en-GB" sz="500" dirty="0">
                <a:solidFill>
                  <a:schemeClr val="bg1"/>
                </a:solidFill>
                <a:latin typeface="Arial" panose="020B0604020202020204" pitchFamily="34" charset="0"/>
                <a:cs typeface="Arial" panose="020B0604020202020204" pitchFamily="34" charset="0"/>
              </a:endParaRPr>
            </a:p>
          </p:txBody>
        </p:sp>
        <p:pic>
          <p:nvPicPr>
            <p:cNvPr id="21" name="Picture 4" descr="Z:\Bildarchiv\Kleingewässer_Renaturierung\Exkursion Altenrhein 2014\Exkursion Altenrhein_2014_VK (11).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92281" y="3822290"/>
              <a:ext cx="869359" cy="996579"/>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Textfeld 21"/>
            <p:cNvSpPr txBox="1"/>
            <p:nvPr/>
          </p:nvSpPr>
          <p:spPr>
            <a:xfrm>
              <a:off x="7170244" y="4645329"/>
              <a:ext cx="791396" cy="169277"/>
            </a:xfrm>
            <a:prstGeom prst="rect">
              <a:avLst/>
            </a:prstGeom>
            <a:noFill/>
          </p:spPr>
          <p:txBody>
            <a:bodyPr wrap="square" rtlCol="0">
              <a:spAutoFit/>
            </a:bodyPr>
            <a:lstStyle/>
            <a:p>
              <a:pPr algn="r"/>
              <a:r>
                <a:rPr lang="de-DE" sz="500" dirty="0" smtClean="0">
                  <a:solidFill>
                    <a:schemeClr val="bg1"/>
                  </a:solidFill>
                  <a:latin typeface="Arial" panose="020B0604020202020204" pitchFamily="34" charset="0"/>
                  <a:cs typeface="Arial" panose="020B0604020202020204" pitchFamily="34" charset="0"/>
                </a:rPr>
                <a:t>@ Bodensee-Stiftung</a:t>
              </a:r>
              <a:endParaRPr lang="en-GB" sz="500" dirty="0">
                <a:solidFill>
                  <a:schemeClr val="bg1"/>
                </a:solidFill>
                <a:latin typeface="Arial" panose="020B0604020202020204" pitchFamily="34" charset="0"/>
                <a:cs typeface="Arial" panose="020B0604020202020204" pitchFamily="34" charset="0"/>
              </a:endParaRPr>
            </a:p>
          </p:txBody>
        </p:sp>
      </p:grpSp>
      <p:sp>
        <p:nvSpPr>
          <p:cNvPr id="23" name="Rechteck 22"/>
          <p:cNvSpPr/>
          <p:nvPr/>
        </p:nvSpPr>
        <p:spPr>
          <a:xfrm>
            <a:off x="3222448" y="5072810"/>
            <a:ext cx="2403222" cy="369332"/>
          </a:xfrm>
          <a:prstGeom prst="rect">
            <a:avLst/>
          </a:prstGeom>
          <a:solidFill>
            <a:schemeClr val="bg2">
              <a:lumMod val="90000"/>
            </a:schemeClr>
          </a:solidFill>
        </p:spPr>
        <p:txBody>
          <a:bodyPr wrap="none">
            <a:spAutoFit/>
          </a:bodyPr>
          <a:lstStyle/>
          <a:p>
            <a:r>
              <a:rPr lang="de-DE" b="1" dirty="0" smtClean="0">
                <a:solidFill>
                  <a:schemeClr val="tx1">
                    <a:lumMod val="75000"/>
                  </a:schemeClr>
                </a:solidFill>
                <a:latin typeface="Arial" panose="020B0604020202020204" pitchFamily="34" charset="0"/>
                <a:cs typeface="Arial" panose="020B0604020202020204" pitchFamily="34" charset="0"/>
              </a:rPr>
              <a:t>Geschützte Gebiete </a:t>
            </a:r>
            <a:endParaRPr lang="en-GB" b="1" dirty="0">
              <a:solidFill>
                <a:schemeClr val="tx1">
                  <a:lumMod val="75000"/>
                </a:schemeClr>
              </a:solidFill>
              <a:latin typeface="Arial" panose="020B0604020202020204" pitchFamily="34" charset="0"/>
              <a:cs typeface="Arial" panose="020B0604020202020204" pitchFamily="34" charset="0"/>
            </a:endParaRPr>
          </a:p>
        </p:txBody>
      </p:sp>
      <p:pic>
        <p:nvPicPr>
          <p:cNvPr id="24"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52636" y="5082102"/>
            <a:ext cx="1743726" cy="120030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378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1015663"/>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a. Schutz von </a:t>
            </a:r>
            <a:r>
              <a:rPr lang="en-US" sz="2000" b="1" dirty="0" err="1">
                <a:solidFill>
                  <a:schemeClr val="bg2">
                    <a:lumMod val="25000"/>
                  </a:schemeClr>
                </a:solidFill>
                <a:latin typeface="Arial" panose="020B0604020202020204" pitchFamily="34" charset="0"/>
                <a:cs typeface="Arial" panose="020B0604020202020204" pitchFamily="34" charset="0"/>
              </a:rPr>
              <a:t>natürlichen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primären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Ökosystemen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naturnahen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Habitaten</a:t>
            </a:r>
            <a:r>
              <a:rPr lang="en-US" sz="2000" b="1" dirty="0">
                <a:solidFill>
                  <a:schemeClr val="bg2">
                    <a:lumMod val="25000"/>
                  </a:schemeClr>
                </a:solidFill>
                <a:latin typeface="Arial" panose="020B0604020202020204" pitchFamily="34" charset="0"/>
                <a:cs typeface="Arial" panose="020B0604020202020204" pitchFamily="34" charset="0"/>
              </a:rPr>
              <a:t> und </a:t>
            </a:r>
            <a:r>
              <a:rPr lang="en-US" sz="2000" b="1" dirty="0" err="1">
                <a:solidFill>
                  <a:schemeClr val="bg2">
                    <a:lumMod val="25000"/>
                  </a:schemeClr>
                </a:solidFill>
                <a:latin typeface="Arial" panose="020B0604020202020204" pitchFamily="34" charset="0"/>
                <a:cs typeface="Arial" panose="020B0604020202020204" pitchFamily="34" charset="0"/>
              </a:rPr>
              <a:t>geschützten</a:t>
            </a:r>
            <a:r>
              <a:rPr lang="en-US" sz="2000" b="1" dirty="0">
                <a:solidFill>
                  <a:schemeClr val="bg2">
                    <a:lumMod val="25000"/>
                  </a:schemeClr>
                </a:solidFill>
                <a:latin typeface="Arial" panose="020B0604020202020204" pitchFamily="34" charset="0"/>
                <a:cs typeface="Arial" panose="020B0604020202020204" pitchFamily="34" charset="0"/>
              </a:rPr>
              <a:t> </a:t>
            </a:r>
            <a:r>
              <a:rPr lang="en-US" sz="2000" b="1" dirty="0" err="1">
                <a:solidFill>
                  <a:schemeClr val="bg2">
                    <a:lumMod val="25000"/>
                  </a:schemeClr>
                </a:solidFill>
                <a:latin typeface="Arial" panose="020B0604020202020204" pitchFamily="34" charset="0"/>
                <a:cs typeface="Arial" panose="020B0604020202020204" pitchFamily="34" charset="0"/>
              </a:rPr>
              <a:t>Gebieten</a:t>
            </a:r>
            <a:r>
              <a:rPr lang="en-US" sz="2000" b="1" dirty="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3" name="Textfeld 12"/>
          <p:cNvSpPr txBox="1"/>
          <p:nvPr/>
        </p:nvSpPr>
        <p:spPr>
          <a:xfrm>
            <a:off x="3851920" y="2105561"/>
            <a:ext cx="5062050" cy="4416594"/>
          </a:xfrm>
          <a:prstGeom prst="rect">
            <a:avLst/>
          </a:prstGeom>
          <a:noFill/>
        </p:spPr>
        <p:txBody>
          <a:bodyPr wrap="square" rtlCol="0">
            <a:spAutoFit/>
          </a:bodyPr>
          <a:lstStyle/>
          <a:p>
            <a:r>
              <a:rPr lang="de-DE" b="1" dirty="0" smtClean="0">
                <a:solidFill>
                  <a:schemeClr val="bg2">
                    <a:lumMod val="50000"/>
                  </a:schemeClr>
                </a:solidFill>
                <a:latin typeface="Arial" panose="020B0604020202020204" pitchFamily="34" charset="0"/>
                <a:cs typeface="Arial" panose="020B0604020202020204" pitchFamily="34" charset="0"/>
              </a:rPr>
              <a:t>Mögliche Maßnahmen:</a:t>
            </a:r>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3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en-US" sz="1600" dirty="0" err="1" smtClean="0">
                <a:latin typeface="Arial" panose="020B0604020202020204" pitchFamily="34" charset="0"/>
                <a:cs typeface="Arial" panose="020B0604020202020204" pitchFamily="34" charset="0"/>
              </a:rPr>
              <a:t>Natürliche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primäre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Ökosysteme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dürfen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nicht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umgewandelt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landwirtschaftliche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Flächen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genutzt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Naturnahe Lebensräume werden nur nachhaltig genutzt, d.h. natürliche Prozesse in diesem Gebiet zu erhalten und zu unterstützen und Schäden durch die Nutzung zu vermeiden. </a:t>
            </a:r>
            <a:endParaRPr lang="en-GB" sz="1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Negative Auswirkungen auf benachbarte natürliche (primäre) Ökosysteme und Schutzgebiete werden vermieden. Negative Auswirkungen können durch Düngung, Sprühen von Pestiziden, Einsatz von schweren Maschinen u.a. </a:t>
            </a:r>
            <a:r>
              <a:rPr lang="de-DE" sz="1600" dirty="0" smtClean="0">
                <a:latin typeface="Arial" panose="020B0604020202020204" pitchFamily="34" charset="0"/>
                <a:cs typeface="Arial" panose="020B0604020202020204" pitchFamily="34" charset="0"/>
              </a:rPr>
              <a:t>entstehen. </a:t>
            </a:r>
            <a:endParaRPr lang="en-GB"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de-DE" sz="1600" dirty="0">
                <a:latin typeface="Arial" panose="020B0604020202020204" pitchFamily="34" charset="0"/>
                <a:cs typeface="Arial" panose="020B0604020202020204" pitchFamily="34" charset="0"/>
              </a:rPr>
              <a:t>Keine Entwässerung von Sümpfen; keine Gewinnung von Torf (Klimaschutz, Kohlenstoffsenke) </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003" y="6194100"/>
            <a:ext cx="732629" cy="636072"/>
          </a:xfrm>
          <a:prstGeom prst="rect">
            <a:avLst/>
          </a:prstGeom>
          <a:solidFill>
            <a:schemeClr val="bg2">
              <a:lumMod val="90000"/>
            </a:schemeClr>
          </a:solidFill>
        </p:spPr>
      </p:pic>
      <p:pic>
        <p:nvPicPr>
          <p:cNvPr id="11" name="Grafik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687090"/>
            <a:ext cx="3484231" cy="2306488"/>
          </a:xfrm>
          <a:prstGeom prst="rect">
            <a:avLst/>
          </a:prstGeom>
        </p:spPr>
      </p:pic>
      <p:sp>
        <p:nvSpPr>
          <p:cNvPr id="12" name="Textfeld 11"/>
          <p:cNvSpPr txBox="1"/>
          <p:nvPr/>
        </p:nvSpPr>
        <p:spPr>
          <a:xfrm>
            <a:off x="0" y="5739586"/>
            <a:ext cx="1584176" cy="215444"/>
          </a:xfrm>
          <a:prstGeom prst="rect">
            <a:avLst/>
          </a:prstGeom>
          <a:noFill/>
        </p:spPr>
        <p:txBody>
          <a:bodyPr wrap="square" rtlCol="0">
            <a:spAutoFit/>
          </a:bodyPr>
          <a:lstStyle/>
          <a:p>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
        <p:nvSpPr>
          <p:cNvPr id="21" name="Ellipse 20"/>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feld 7"/>
          <p:cNvSpPr txBox="1"/>
          <p:nvPr/>
        </p:nvSpPr>
        <p:spPr>
          <a:xfrm>
            <a:off x="1104494" y="2521224"/>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71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21"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707886"/>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b</a:t>
            </a:r>
            <a:r>
              <a:rPr lang="en-US" sz="2000" b="1" dirty="0">
                <a:solidFill>
                  <a:schemeClr val="bg2">
                    <a:lumMod val="25000"/>
                  </a:schemeClr>
                </a:solidFill>
                <a:latin typeface="Arial" panose="020B0604020202020204" pitchFamily="34" charset="0"/>
                <a:cs typeface="Arial" panose="020B0604020202020204" pitchFamily="34" charset="0"/>
              </a:rPr>
              <a:t>. Schutz von </a:t>
            </a:r>
            <a:r>
              <a:rPr lang="en-US" sz="2000" b="1" dirty="0" err="1">
                <a:solidFill>
                  <a:schemeClr val="bg2">
                    <a:lumMod val="25000"/>
                  </a:schemeClr>
                </a:solidFill>
                <a:latin typeface="Arial" panose="020B0604020202020204" pitchFamily="34" charset="0"/>
                <a:cs typeface="Arial" panose="020B0604020202020204" pitchFamily="34" charset="0"/>
              </a:rPr>
              <a:t>Gewässern</a:t>
            </a:r>
            <a:r>
              <a:rPr lang="en-US" sz="2000" b="1" dirty="0">
                <a:solidFill>
                  <a:schemeClr val="bg2">
                    <a:lumMod val="25000"/>
                  </a:schemeClr>
                </a:solidFill>
                <a:latin typeface="Arial" panose="020B0604020202020204" pitchFamily="34" charset="0"/>
                <a:cs typeface="Arial" panose="020B0604020202020204" pitchFamily="34" charset="0"/>
              </a:rPr>
              <a:t>, Management der </a:t>
            </a:r>
            <a:r>
              <a:rPr lang="en-US" sz="2000" b="1" dirty="0" err="1">
                <a:solidFill>
                  <a:schemeClr val="bg2">
                    <a:lumMod val="25000"/>
                  </a:schemeClr>
                </a:solidFill>
                <a:latin typeface="Arial" panose="020B0604020202020204" pitchFamily="34" charset="0"/>
                <a:cs typeface="Arial" panose="020B0604020202020204" pitchFamily="34" charset="0"/>
              </a:rPr>
              <a:t>Gewässerrandstreifen</a:t>
            </a:r>
            <a:endParaRPr lang="de-DE" sz="2000" b="1" dirty="0">
              <a:solidFill>
                <a:schemeClr val="bg2">
                  <a:lumMod val="25000"/>
                </a:schemeClr>
              </a:solidFill>
              <a:latin typeface="Arial" panose="020B0604020202020204" pitchFamily="34" charset="0"/>
              <a:cs typeface="Arial" panose="020B0604020202020204" pitchFamily="34" charset="0"/>
            </a:endParaRPr>
          </a:p>
          <a:p>
            <a:endParaRPr lang="de-DE" sz="2000" dirty="0">
              <a:solidFill>
                <a:schemeClr val="bg2">
                  <a:lumMod val="25000"/>
                </a:schemeClr>
              </a:solidFill>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3" name="Textfeld 12"/>
          <p:cNvSpPr txBox="1"/>
          <p:nvPr/>
        </p:nvSpPr>
        <p:spPr>
          <a:xfrm>
            <a:off x="4139952" y="1967011"/>
            <a:ext cx="4774018" cy="4360168"/>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Größere Viehherden haben keinen freien Zugang zu natürlichen Gewässern um eine Kontamination des Wassers mit Exkrementen zu verhindern und die öffentliche Gesundheit zu schützen.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Eine </a:t>
            </a:r>
            <a:r>
              <a:rPr lang="de-DE" sz="1600" dirty="0">
                <a:latin typeface="Arial" panose="020B0604020202020204" pitchFamily="34" charset="0"/>
                <a:cs typeface="Arial" panose="020B0604020202020204" pitchFamily="34" charset="0"/>
              </a:rPr>
              <a:t>Pufferzone mit </a:t>
            </a:r>
            <a:r>
              <a:rPr lang="de-DE" sz="1600" dirty="0" smtClean="0">
                <a:latin typeface="Arial" panose="020B0604020202020204" pitchFamily="34" charset="0"/>
                <a:cs typeface="Arial" panose="020B0604020202020204" pitchFamily="34" charset="0"/>
              </a:rPr>
              <a:t>einheimischer </a:t>
            </a:r>
            <a:r>
              <a:rPr lang="de-DE" sz="1600" dirty="0">
                <a:latin typeface="Arial" panose="020B0604020202020204" pitchFamily="34" charset="0"/>
                <a:cs typeface="Arial" panose="020B0604020202020204" pitchFamily="34" charset="0"/>
              </a:rPr>
              <a:t>Vegetation wird entlang </a:t>
            </a:r>
            <a:r>
              <a:rPr lang="de-DE" sz="1600" dirty="0" smtClean="0">
                <a:latin typeface="Arial" panose="020B0604020202020204" pitchFamily="34" charset="0"/>
                <a:cs typeface="Arial" panose="020B0604020202020204" pitchFamily="34" charset="0"/>
              </a:rPr>
              <a:t>von Wasserkörpern </a:t>
            </a:r>
            <a:r>
              <a:rPr lang="de-DE" sz="1600" dirty="0">
                <a:latin typeface="Arial" panose="020B0604020202020204" pitchFamily="34" charset="0"/>
                <a:cs typeface="Arial" panose="020B0604020202020204" pitchFamily="34" charset="0"/>
              </a:rPr>
              <a:t>gehalten. Die Pufferzone sollte mindestens 10 m breit </a:t>
            </a:r>
            <a:r>
              <a:rPr lang="de-DE" sz="1600" dirty="0" smtClean="0">
                <a:latin typeface="Arial" panose="020B0604020202020204" pitchFamily="34" charset="0"/>
                <a:cs typeface="Arial" panose="020B0604020202020204" pitchFamily="34" charset="0"/>
              </a:rPr>
              <a:t>sein. Kein Einsatz von </a:t>
            </a:r>
            <a:r>
              <a:rPr lang="de-DE" sz="1600" dirty="0">
                <a:latin typeface="Arial" panose="020B0604020202020204" pitchFamily="34" charset="0"/>
                <a:cs typeface="Arial" panose="020B0604020202020204" pitchFamily="34" charset="0"/>
              </a:rPr>
              <a:t>Düngemitteln und </a:t>
            </a:r>
            <a:r>
              <a:rPr lang="de-DE" sz="1600" dirty="0" smtClean="0">
                <a:latin typeface="Arial" panose="020B0604020202020204" pitchFamily="34" charset="0"/>
                <a:cs typeface="Arial" panose="020B0604020202020204" pitchFamily="34" charset="0"/>
              </a:rPr>
              <a:t>Pestiziden.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Materialien und Stoffe, die für die Umwelt und die biologische Vielfalt ungeeignet sind, wie Öl, CPPs, CPP-Verpackungen oder -Container, Medikamente, Tierdünger, werden nicht in Flüssen, Bächen oder anderen Oberflächen- oder Grundwasser entsorgt.</a:t>
            </a:r>
            <a:endParaRPr lang="en-GB" sz="1600" dirty="0">
              <a:latin typeface="Arial" panose="020B0604020202020204" pitchFamily="34" charset="0"/>
              <a:cs typeface="Arial" panose="020B0604020202020204" pitchFamily="34" charset="0"/>
            </a:endParaRP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7</a:t>
            </a:fld>
            <a:endParaRPr lang="de-DE" dirty="0"/>
          </a:p>
        </p:txBody>
      </p:sp>
      <p:grpSp>
        <p:nvGrpSpPr>
          <p:cNvPr id="2" name="Gruppieren 1"/>
          <p:cNvGrpSpPr/>
          <p:nvPr/>
        </p:nvGrpSpPr>
        <p:grpSpPr>
          <a:xfrm>
            <a:off x="527003" y="6194100"/>
            <a:ext cx="8386967" cy="636072"/>
            <a:chOff x="527003" y="6194100"/>
            <a:chExt cx="8386967" cy="636072"/>
          </a:xfrm>
        </p:grpSpPr>
        <p:pic>
          <p:nvPicPr>
            <p:cNvPr id="19" name="Picture 3" descr="C:\Program Files\Microsoft Office\MEDIA\CAGCAT10\j02932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003" y="6194100"/>
              <a:ext cx="732629" cy="636072"/>
            </a:xfrm>
            <a:prstGeom prst="rect">
              <a:avLst/>
            </a:prstGeom>
            <a:solidFill>
              <a:schemeClr val="bg2">
                <a:lumMod val="90000"/>
              </a:schemeClr>
            </a:solidFill>
          </p:spPr>
        </p:pic>
        <p:sp>
          <p:nvSpPr>
            <p:cNvPr id="20" name="Textfeld 19"/>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Action Facts Sheets zum Gewässerschutz ……</a:t>
              </a:r>
              <a:endParaRPr lang="en-GB" sz="1600" dirty="0">
                <a:solidFill>
                  <a:schemeClr val="bg2">
                    <a:lumMod val="25000"/>
                  </a:schemeClr>
                </a:solidFill>
                <a:latin typeface="Arial" panose="020B0604020202020204" pitchFamily="34" charset="0"/>
                <a:cs typeface="Arial" panose="020B0604020202020204" pitchFamily="34" charset="0"/>
              </a:endParaRPr>
            </a:p>
          </p:txBody>
        </p:sp>
      </p:grpSp>
      <p:pic>
        <p:nvPicPr>
          <p:cNvPr id="3075" name="Picture 3" descr="Z:\Bildarchiv\Kleingewässer_Renaturierung\Gewaesser Bohlingen 2019\Kleingewaesser Bohlingen_VK (1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1602" y="3256627"/>
            <a:ext cx="3469000" cy="2601750"/>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extfeld 11"/>
          <p:cNvSpPr txBox="1"/>
          <p:nvPr/>
        </p:nvSpPr>
        <p:spPr>
          <a:xfrm>
            <a:off x="2326426" y="5625960"/>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Bodensee-Stiftung</a:t>
            </a:r>
            <a:endParaRPr lang="en-GB" sz="800" dirty="0">
              <a:solidFill>
                <a:schemeClr val="bg1"/>
              </a:solidFill>
              <a:latin typeface="Arial" panose="020B0604020202020204" pitchFamily="34" charset="0"/>
              <a:cs typeface="Arial" panose="020B0604020202020204" pitchFamily="34" charset="0"/>
            </a:endParaRPr>
          </a:p>
        </p:txBody>
      </p:sp>
      <p:sp>
        <p:nvSpPr>
          <p:cNvPr id="14" name="Ellipse 13"/>
          <p:cNvSpPr/>
          <p:nvPr/>
        </p:nvSpPr>
        <p:spPr>
          <a:xfrm>
            <a:off x="1381404" y="1958055"/>
            <a:ext cx="1921336" cy="1088947"/>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666028" y="1978992"/>
            <a:ext cx="1947624" cy="954107"/>
          </a:xfrm>
          <a:prstGeom prst="rect">
            <a:avLst/>
          </a:prstGeom>
          <a:noFill/>
        </p:spPr>
        <p:txBody>
          <a:bodyPr wrap="square" rtlCol="0">
            <a:spAutoFit/>
          </a:bodyPr>
          <a:lstStyle/>
          <a:p>
            <a:pPr>
              <a:spcAft>
                <a:spcPts val="600"/>
              </a:spcAft>
            </a:pPr>
            <a:r>
              <a:rPr lang="de-DE" sz="2800" b="1" dirty="0" smtClean="0">
                <a:latin typeface="Arial" panose="020B0604020202020204" pitchFamily="34" charset="0"/>
                <a:cs typeface="Arial" panose="020B0604020202020204" pitchFamily="34" charset="0"/>
              </a:rPr>
              <a:t>Was? Warum?</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95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c</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Mindesanteil</a:t>
            </a:r>
            <a:r>
              <a:rPr lang="en-US" sz="2000" b="1" dirty="0" smtClean="0">
                <a:solidFill>
                  <a:schemeClr val="bg2">
                    <a:lumMod val="25000"/>
                  </a:schemeClr>
                </a:solidFill>
                <a:latin typeface="Arial" panose="020B0604020202020204" pitchFamily="34" charset="0"/>
                <a:cs typeface="Arial" panose="020B0604020202020204" pitchFamily="34" charset="0"/>
              </a:rPr>
              <a:t> an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r>
              <a:rPr lang="en-US" sz="2000" b="1" dirty="0" smtClean="0">
                <a:solidFill>
                  <a:schemeClr val="bg2">
                    <a:lumMod val="25000"/>
                  </a:schemeClr>
                </a:solidFill>
                <a:latin typeface="Arial" panose="020B0604020202020204" pitchFamily="34" charset="0"/>
                <a:cs typeface="Arial" panose="020B0604020202020204" pitchFamily="34" charset="0"/>
              </a:rPr>
              <a:t> </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8</a:t>
            </a:fld>
            <a:endParaRPr lang="de-DE"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45" y="3575996"/>
            <a:ext cx="4563520" cy="24602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4716016" y="2105561"/>
            <a:ext cx="4197954" cy="3652282"/>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Mindestens 10% der naturnahen Lebensräume auf Betriebsebene sollten vorhanden sein. Sie liegen bevorzugt angrenzend und innerhalb der (großen) Schläge.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Bei schattenverträglichen Kulturen sollten mindestens 15% des Betriebes (oder der Gruppe von Mitgliedsbetrieben)  durch eine Baumschicht beschattet werden.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endParaRPr lang="en-GB" sz="1600" dirty="0" smtClean="0">
              <a:latin typeface="Arial" panose="020B0604020202020204" pitchFamily="34" charset="0"/>
              <a:cs typeface="Arial" panose="020B0604020202020204" pitchFamily="34" charset="0"/>
            </a:endParaRPr>
          </a:p>
        </p:txBody>
      </p:sp>
      <p:sp>
        <p:nvSpPr>
          <p:cNvPr id="11" name="Textfeld 10"/>
          <p:cNvSpPr txBox="1"/>
          <p:nvPr/>
        </p:nvSpPr>
        <p:spPr>
          <a:xfrm>
            <a:off x="7536437" y="6038155"/>
            <a:ext cx="1584176" cy="215444"/>
          </a:xfrm>
          <a:prstGeom prst="rect">
            <a:avLst/>
          </a:prstGeom>
          <a:noFill/>
        </p:spPr>
        <p:txBody>
          <a:bodyPr wrap="square" rtlCol="0">
            <a:spAutoFit/>
          </a:bodyPr>
          <a:lstStyle/>
          <a:p>
            <a:pPr algn="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pictures</a:t>
            </a:r>
            <a:r>
              <a:rPr lang="de-DE" sz="800" dirty="0" smtClean="0">
                <a:solidFill>
                  <a:schemeClr val="bg2">
                    <a:lumMod val="25000"/>
                  </a:schemeClr>
                </a:solidFill>
                <a:latin typeface="Arial" panose="020B0604020202020204" pitchFamily="34" charset="0"/>
                <a:cs typeface="Arial" panose="020B0604020202020204" pitchFamily="34" charset="0"/>
              </a:rPr>
              <a:t>: </a:t>
            </a:r>
            <a:r>
              <a:rPr lang="de-DE" sz="800" dirty="0" err="1" smtClean="0">
                <a:solidFill>
                  <a:schemeClr val="bg2">
                    <a:lumMod val="25000"/>
                  </a:schemeClr>
                </a:solidFill>
                <a:latin typeface="Arial" panose="020B0604020202020204" pitchFamily="34" charset="0"/>
                <a:cs typeface="Arial" panose="020B0604020202020204" pitchFamily="34" charset="0"/>
              </a:rPr>
              <a:t>pixabay</a:t>
            </a:r>
            <a:endParaRPr lang="en-GB" sz="800" dirty="0">
              <a:solidFill>
                <a:schemeClr val="bg2">
                  <a:lumMod val="25000"/>
                </a:schemeClr>
              </a:solidFill>
              <a:latin typeface="Arial" panose="020B0604020202020204" pitchFamily="34" charset="0"/>
              <a:cs typeface="Arial" panose="020B0604020202020204" pitchFamily="34" charset="0"/>
            </a:endParaRPr>
          </a:p>
        </p:txBody>
      </p:sp>
      <p:sp>
        <p:nvSpPr>
          <p:cNvPr id="10" name="Ellipse 9"/>
          <p:cNvSpPr/>
          <p:nvPr/>
        </p:nvSpPr>
        <p:spPr>
          <a:xfrm>
            <a:off x="1003610" y="2290576"/>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feld 11"/>
          <p:cNvSpPr txBox="1"/>
          <p:nvPr/>
        </p:nvSpPr>
        <p:spPr>
          <a:xfrm>
            <a:off x="1104494" y="2521224"/>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51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d. </a:t>
            </a:r>
            <a:r>
              <a:rPr lang="en-US" sz="2000" b="1" dirty="0" err="1" smtClean="0">
                <a:solidFill>
                  <a:schemeClr val="bg2">
                    <a:lumMod val="25000"/>
                  </a:schemeClr>
                </a:solidFill>
                <a:latin typeface="Arial" panose="020B0604020202020204" pitchFamily="34" charset="0"/>
                <a:cs typeface="Arial" panose="020B0604020202020204" pitchFamily="34" charset="0"/>
              </a:rPr>
              <a:t>Pflege</a:t>
            </a:r>
            <a:r>
              <a:rPr lang="en-US" sz="2000" b="1" dirty="0" smtClean="0">
                <a:solidFill>
                  <a:schemeClr val="bg2">
                    <a:lumMod val="25000"/>
                  </a:schemeClr>
                </a:solidFill>
                <a:latin typeface="Arial" panose="020B0604020202020204" pitchFamily="34" charset="0"/>
                <a:cs typeface="Arial" panose="020B0604020202020204" pitchFamily="34" charset="0"/>
              </a:rPr>
              <a:t> von </a:t>
            </a:r>
            <a:r>
              <a:rPr lang="en-US" sz="2000" b="1" dirty="0" err="1" smtClean="0">
                <a:solidFill>
                  <a:schemeClr val="bg2">
                    <a:lumMod val="25000"/>
                  </a:schemeClr>
                </a:solidFill>
                <a:latin typeface="Arial" panose="020B0604020202020204" pitchFamily="34" charset="0"/>
                <a:cs typeface="Arial" panose="020B0604020202020204" pitchFamily="34" charset="0"/>
              </a:rPr>
              <a:t>naturnahen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Habitaten</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10" name="Rechteck 9"/>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liennummernplatzhalter 3"/>
          <p:cNvSpPr>
            <a:spLocks noGrp="1"/>
          </p:cNvSpPr>
          <p:nvPr>
            <p:ph type="sldNum" sz="quarter" idx="12"/>
          </p:nvPr>
        </p:nvSpPr>
        <p:spPr/>
        <p:txBody>
          <a:bodyPr/>
          <a:lstStyle/>
          <a:p>
            <a:fld id="{94C51DEF-A0F2-436A-B446-D206BED377C1}" type="slidenum">
              <a:rPr lang="de-DE" smtClean="0"/>
              <a:t>9</a:t>
            </a:fld>
            <a:endParaRPr lang="de-DE" dirty="0"/>
          </a:p>
        </p:txBody>
      </p:sp>
      <p:sp>
        <p:nvSpPr>
          <p:cNvPr id="13" name="Textfeld 12"/>
          <p:cNvSpPr txBox="1"/>
          <p:nvPr/>
        </p:nvSpPr>
        <p:spPr>
          <a:xfrm>
            <a:off x="4355976" y="2105561"/>
            <a:ext cx="4557994" cy="3365024"/>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Weder Düngemittel noch Pflanzenschutzmittel werden auf naturnahen Lebensräumen eingesetzt. </a:t>
            </a: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Pflege von Hecken: z.B. Beschnitt von Hecken max. alle 3 Jahre; unter Berücksichtigung der Brutzeiten.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Kein </a:t>
            </a:r>
            <a:r>
              <a:rPr lang="de-DE" sz="1600" dirty="0">
                <a:latin typeface="Arial" panose="020B0604020202020204" pitchFamily="34" charset="0"/>
                <a:cs typeface="Arial" panose="020B0604020202020204" pitchFamily="34" charset="0"/>
              </a:rPr>
              <a:t>Verbrennen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Spätes Mähen von Blühstreifen </a:t>
            </a:r>
          </a:p>
          <a:p>
            <a:pPr marL="285750" lvl="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Export des gemähten Materials</a:t>
            </a:r>
            <a:endParaRPr lang="en-GB" sz="1600" dirty="0" smtClean="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3060339"/>
            <a:ext cx="3851921" cy="2888941"/>
          </a:xfrm>
          <a:prstGeom prst="rect">
            <a:avLst/>
          </a:prstGeom>
        </p:spPr>
      </p:pic>
      <p:sp>
        <p:nvSpPr>
          <p:cNvPr id="17" name="Textfeld 16"/>
          <p:cNvSpPr txBox="1"/>
          <p:nvPr/>
        </p:nvSpPr>
        <p:spPr>
          <a:xfrm>
            <a:off x="-1" y="5726668"/>
            <a:ext cx="1584176" cy="215444"/>
          </a:xfrm>
          <a:prstGeom prst="rect">
            <a:avLst/>
          </a:prstGeom>
          <a:noFill/>
        </p:spPr>
        <p:txBody>
          <a:bodyPr wrap="square" rtlCol="0">
            <a:spAutoFit/>
          </a:bodyPr>
          <a:lstStyle/>
          <a:p>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
        <p:nvSpPr>
          <p:cNvPr id="18" name="Textfeld 17"/>
          <p:cNvSpPr txBox="1"/>
          <p:nvPr/>
        </p:nvSpPr>
        <p:spPr>
          <a:xfrm>
            <a:off x="1259632" y="6194100"/>
            <a:ext cx="7654338" cy="636072"/>
          </a:xfrm>
          <a:prstGeom prst="rect">
            <a:avLst/>
          </a:prstGeom>
          <a:solidFill>
            <a:schemeClr val="bg2">
              <a:lumMod val="90000"/>
            </a:schemeClr>
          </a:solidFill>
        </p:spPr>
        <p:txBody>
          <a:bodyPr wrap="square" rtlCol="0">
            <a:spAutoFit/>
          </a:bodyPr>
          <a:lstStyle/>
          <a:p>
            <a:pPr marL="285750" indent="-285750">
              <a:spcAft>
                <a:spcPts val="400"/>
              </a:spcAft>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Leitlinie zum Schutz von primären Ökosystemen und naturnahen Habitaten</a:t>
            </a:r>
          </a:p>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a:t>
            </a:r>
            <a:r>
              <a:rPr lang="de-DE" sz="1600" dirty="0" smtClean="0">
                <a:solidFill>
                  <a:schemeClr val="bg2">
                    <a:lumMod val="25000"/>
                  </a:schemeClr>
                </a:solidFill>
                <a:latin typeface="Arial" panose="020B0604020202020204" pitchFamily="34" charset="0"/>
                <a:cs typeface="Arial" panose="020B0604020202020204" pitchFamily="34" charset="0"/>
              </a:rPr>
              <a:t>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7003" y="6194100"/>
            <a:ext cx="732629" cy="636072"/>
          </a:xfrm>
          <a:prstGeom prst="rect">
            <a:avLst/>
          </a:prstGeom>
          <a:solidFill>
            <a:schemeClr val="bg2">
              <a:lumMod val="90000"/>
            </a:schemeClr>
          </a:solidFill>
        </p:spPr>
      </p:pic>
      <p:sp>
        <p:nvSpPr>
          <p:cNvPr id="14" name="Ellipse 13"/>
          <p:cNvSpPr/>
          <p:nvPr/>
        </p:nvSpPr>
        <p:spPr>
          <a:xfrm>
            <a:off x="1003610" y="1988840"/>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feld 14"/>
          <p:cNvSpPr txBox="1"/>
          <p:nvPr/>
        </p:nvSpPr>
        <p:spPr>
          <a:xfrm>
            <a:off x="1104494" y="2219488"/>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170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animBg="1"/>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a:solidFill>
                  <a:schemeClr val="bg2">
                    <a:lumMod val="25000"/>
                  </a:schemeClr>
                </a:solidFill>
                <a:latin typeface="Arial" panose="020B0604020202020204" pitchFamily="34" charset="0"/>
                <a:cs typeface="Arial" panose="020B0604020202020204" pitchFamily="34" charset="0"/>
              </a:rPr>
              <a:t>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Schaffung</a:t>
            </a:r>
            <a:r>
              <a:rPr lang="en-US" sz="2000" b="1" dirty="0" smtClean="0">
                <a:solidFill>
                  <a:schemeClr val="bg2">
                    <a:lumMod val="25000"/>
                  </a:schemeClr>
                </a:solidFill>
                <a:latin typeface="Arial" panose="020B0604020202020204" pitchFamily="34" charset="0"/>
                <a:cs typeface="Arial" panose="020B0604020202020204" pitchFamily="34" charset="0"/>
              </a:rPr>
              <a:t> von </a:t>
            </a:r>
            <a:r>
              <a:rPr lang="en-US" sz="2000" b="1" dirty="0" err="1" smtClean="0">
                <a:solidFill>
                  <a:schemeClr val="bg2">
                    <a:lumMod val="25000"/>
                  </a:schemeClr>
                </a:solidFill>
                <a:latin typeface="Arial" panose="020B0604020202020204" pitchFamily="34" charset="0"/>
                <a:cs typeface="Arial" panose="020B0604020202020204" pitchFamily="34" charset="0"/>
              </a:rPr>
              <a:t>Biotop-Korridoren</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10</a:t>
            </a:fld>
            <a:endParaRPr lang="de-DE" dirty="0"/>
          </a:p>
        </p:txBody>
      </p:sp>
      <p:sp>
        <p:nvSpPr>
          <p:cNvPr id="13" name="Textfeld 12"/>
          <p:cNvSpPr txBox="1"/>
          <p:nvPr/>
        </p:nvSpPr>
        <p:spPr>
          <a:xfrm>
            <a:off x="4355976" y="1939301"/>
            <a:ext cx="4557994" cy="4267835"/>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sz="6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Schaffung, Erhaltung und Verbesserung eines Netzwerks natürlicher Vegetation entlang von Lebendzäunen, Hecken, Gräben, Uferstreifen, Straßenrändern und Feldsäumen in der gesamten Landschaft. Bitte beachten Sie: Pufferzonen stellen auch Lebensraumkorridore dar. </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Grenzt der Betrieb an ein Schutzgebiet, müssen die für die biologische Vielfalt im Betrieb vorgesehenen Gebiete mit dem Schutzgebiet verbunden sein.</a:t>
            </a:r>
            <a:endParaRPr lang="en-GB" sz="1600" dirty="0">
              <a:latin typeface="Arial" panose="020B0604020202020204" pitchFamily="34" charset="0"/>
              <a:cs typeface="Arial" panose="020B0604020202020204" pitchFamily="34" charset="0"/>
            </a:endParaRPr>
          </a:p>
          <a:p>
            <a:pPr marL="285750" lvl="0" indent="-285750">
              <a:spcAft>
                <a:spcPts val="800"/>
              </a:spcAft>
              <a:buFont typeface="Courier New" panose="02070309020205020404" pitchFamily="49" charset="0"/>
              <a:buChar char="o"/>
            </a:pPr>
            <a:r>
              <a:rPr lang="de-DE" sz="1600" dirty="0">
                <a:latin typeface="Arial" panose="020B0604020202020204" pitchFamily="34" charset="0"/>
                <a:cs typeface="Arial" panose="020B0604020202020204" pitchFamily="34" charset="0"/>
              </a:rPr>
              <a:t>Die für die Biodiversität im Betrieb festgelegten Flächen sind über </a:t>
            </a:r>
            <a:r>
              <a:rPr lang="de-DE" sz="1600" dirty="0" smtClean="0">
                <a:latin typeface="Arial" panose="020B0604020202020204" pitchFamily="34" charset="0"/>
                <a:cs typeface="Arial" panose="020B0604020202020204" pitchFamily="34" charset="0"/>
              </a:rPr>
              <a:t>Habitat-Korridore </a:t>
            </a:r>
            <a:r>
              <a:rPr lang="de-DE" sz="1600" dirty="0">
                <a:latin typeface="Arial" panose="020B0604020202020204" pitchFamily="34" charset="0"/>
                <a:cs typeface="Arial" panose="020B0604020202020204" pitchFamily="34" charset="0"/>
              </a:rPr>
              <a:t>miteinander verbunden. </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194100"/>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a:p>
            <a:endParaRPr lang="en-GB" sz="1600" dirty="0">
              <a:solidFill>
                <a:schemeClr val="bg2">
                  <a:lumMod val="25000"/>
                </a:schemeClr>
              </a:solidFill>
              <a:latin typeface="Arial" panose="020B0604020202020204" pitchFamily="34" charset="0"/>
              <a:cs typeface="Arial" panose="020B0604020202020204" pitchFamily="34" charset="0"/>
            </a:endParaRPr>
          </a:p>
        </p:txBody>
      </p:sp>
      <p:pic>
        <p:nvPicPr>
          <p:cNvPr id="45" name="Picture 3" descr="C:\Program Files\Microsoft Office\MEDIA\CAGCAT10\j02932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003" y="6194100"/>
            <a:ext cx="732629" cy="584775"/>
          </a:xfrm>
          <a:prstGeom prst="rect">
            <a:avLst/>
          </a:prstGeom>
          <a:solidFill>
            <a:schemeClr val="bg2">
              <a:lumMod val="90000"/>
            </a:schemeClr>
          </a:solidFill>
        </p:spPr>
      </p:pic>
      <p:grpSp>
        <p:nvGrpSpPr>
          <p:cNvPr id="5" name="Gruppieren 4"/>
          <p:cNvGrpSpPr/>
          <p:nvPr/>
        </p:nvGrpSpPr>
        <p:grpSpPr>
          <a:xfrm>
            <a:off x="213441" y="2752061"/>
            <a:ext cx="3566470" cy="3196404"/>
            <a:chOff x="213441" y="2752061"/>
            <a:chExt cx="3566470" cy="3196404"/>
          </a:xfrm>
        </p:grpSpPr>
        <p:grpSp>
          <p:nvGrpSpPr>
            <p:cNvPr id="21" name="Gruppieren 20"/>
            <p:cNvGrpSpPr/>
            <p:nvPr/>
          </p:nvGrpSpPr>
          <p:grpSpPr>
            <a:xfrm>
              <a:off x="224026" y="2752061"/>
              <a:ext cx="3555885" cy="1401038"/>
              <a:chOff x="612924" y="4005064"/>
              <a:chExt cx="5736633" cy="1944886"/>
            </a:xfrm>
          </p:grpSpPr>
          <p:sp>
            <p:nvSpPr>
              <p:cNvPr id="22" name="Rechteck 21"/>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3" name="Ellipse 22"/>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4" name="Ellipse 23"/>
              <p:cNvSpPr/>
              <p:nvPr/>
            </p:nvSpPr>
            <p:spPr>
              <a:xfrm>
                <a:off x="4955533" y="4999678"/>
                <a:ext cx="1045521"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grpSp>
          <p:nvGrpSpPr>
            <p:cNvPr id="25" name="Gruppieren 24"/>
            <p:cNvGrpSpPr/>
            <p:nvPr/>
          </p:nvGrpSpPr>
          <p:grpSpPr>
            <a:xfrm>
              <a:off x="213441" y="4517509"/>
              <a:ext cx="3555885" cy="1401038"/>
              <a:chOff x="612924" y="4005064"/>
              <a:chExt cx="5736633" cy="1944886"/>
            </a:xfrm>
          </p:grpSpPr>
          <p:sp>
            <p:nvSpPr>
              <p:cNvPr id="26" name="Rechteck 25"/>
              <p:cNvSpPr/>
              <p:nvPr/>
            </p:nvSpPr>
            <p:spPr>
              <a:xfrm>
                <a:off x="612924" y="4005064"/>
                <a:ext cx="5736633" cy="194488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7" name="Ellipse 26"/>
              <p:cNvSpPr/>
              <p:nvPr/>
            </p:nvSpPr>
            <p:spPr>
              <a:xfrm>
                <a:off x="886050" y="4221088"/>
                <a:ext cx="1049088"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1</a:t>
                </a:r>
                <a:endParaRPr lang="en-GB" sz="1100" b="1" dirty="0">
                  <a:solidFill>
                    <a:sysClr val="windowText" lastClr="000000"/>
                  </a:solidFill>
                  <a:latin typeface="Arial" panose="020B0604020202020204" pitchFamily="34" charset="0"/>
                  <a:cs typeface="Arial" panose="020B0604020202020204" pitchFamily="34" charset="0"/>
                </a:endParaRPr>
              </a:p>
            </p:txBody>
          </p:sp>
          <p:sp>
            <p:nvSpPr>
              <p:cNvPr id="28" name="Ellipse 27"/>
              <p:cNvSpPr/>
              <p:nvPr/>
            </p:nvSpPr>
            <p:spPr>
              <a:xfrm>
                <a:off x="4972611" y="4999678"/>
                <a:ext cx="1028442" cy="756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sz="1100" b="1" dirty="0" smtClean="0">
                    <a:solidFill>
                      <a:sysClr val="windowText" lastClr="000000"/>
                    </a:solidFill>
                    <a:latin typeface="Arial" panose="020B0604020202020204" pitchFamily="34" charset="0"/>
                    <a:cs typeface="Arial" panose="020B0604020202020204" pitchFamily="34" charset="0"/>
                  </a:rPr>
                  <a:t>Biotop 2</a:t>
                </a:r>
                <a:endParaRPr lang="en-GB" sz="1100" b="1" dirty="0">
                  <a:solidFill>
                    <a:sysClr val="windowText" lastClr="000000"/>
                  </a:solidFill>
                  <a:latin typeface="Arial" panose="020B0604020202020204" pitchFamily="34" charset="0"/>
                  <a:cs typeface="Arial" panose="020B0604020202020204" pitchFamily="34" charset="0"/>
                </a:endParaRPr>
              </a:p>
            </p:txBody>
          </p:sp>
        </p:grpSp>
        <p:cxnSp>
          <p:nvCxnSpPr>
            <p:cNvPr id="29" name="Gerade Verbindung 28"/>
            <p:cNvCxnSpPr/>
            <p:nvPr/>
          </p:nvCxnSpPr>
          <p:spPr>
            <a:xfrm>
              <a:off x="1033023" y="5055579"/>
              <a:ext cx="442633" cy="18201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a:endCxn id="36" idx="0"/>
            </p:cNvCxnSpPr>
            <p:nvPr/>
          </p:nvCxnSpPr>
          <p:spPr>
            <a:xfrm>
              <a:off x="1043608" y="4945577"/>
              <a:ext cx="551144" cy="220004"/>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a:stCxn id="36" idx="7"/>
              <a:endCxn id="35" idx="1"/>
            </p:cNvCxnSpPr>
            <p:nvPr/>
          </p:nvCxnSpPr>
          <p:spPr>
            <a:xfrm>
              <a:off x="1671128" y="5186672"/>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a:stCxn id="36" idx="5"/>
              <a:endCxn id="35" idx="3"/>
            </p:cNvCxnSpPr>
            <p:nvPr/>
          </p:nvCxnSpPr>
          <p:spPr>
            <a:xfrm>
              <a:off x="1671128" y="5288506"/>
              <a:ext cx="495320"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50836" y="5204299"/>
              <a:ext cx="648072" cy="177306"/>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endCxn id="28" idx="2"/>
            </p:cNvCxnSpPr>
            <p:nvPr/>
          </p:nvCxnSpPr>
          <p:spPr>
            <a:xfrm>
              <a:off x="2242824" y="5292952"/>
              <a:ext cx="672994" cy="213498"/>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Ellipse 34"/>
            <p:cNvSpPr/>
            <p:nvPr/>
          </p:nvSpPr>
          <p:spPr>
            <a:xfrm>
              <a:off x="2134812"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6" name="Ellipse 35"/>
            <p:cNvSpPr/>
            <p:nvPr/>
          </p:nvSpPr>
          <p:spPr>
            <a:xfrm>
              <a:off x="1486740" y="5165581"/>
              <a:ext cx="216024"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7" name="Textfeld 36"/>
            <p:cNvSpPr txBox="1"/>
            <p:nvPr/>
          </p:nvSpPr>
          <p:spPr>
            <a:xfrm>
              <a:off x="1378662" y="5671466"/>
              <a:ext cx="1222902"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Trittsteine</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38" name="Gerade Verbindung mit Pfeil 37"/>
            <p:cNvCxnSpPr/>
            <p:nvPr/>
          </p:nvCxnSpPr>
          <p:spPr>
            <a:xfrm flipH="1">
              <a:off x="1343418" y="4511992"/>
              <a:ext cx="899406" cy="509573"/>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p:nvCxnSpPr>
          <p:spPr>
            <a:xfrm flipH="1">
              <a:off x="1990796" y="4511992"/>
              <a:ext cx="288032"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a:off x="2350836" y="4511992"/>
              <a:ext cx="216024" cy="620299"/>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1774772" y="4234993"/>
              <a:ext cx="1332148" cy="276999"/>
            </a:xfrm>
            <a:prstGeom prst="rect">
              <a:avLst/>
            </a:prstGeom>
            <a:noFill/>
          </p:spPr>
          <p:txBody>
            <a:bodyPr wrap="square" rtlCol="0">
              <a:spAutoFit/>
            </a:bodyPr>
            <a:lstStyle/>
            <a:p>
              <a:r>
                <a:rPr lang="de-DE" sz="1200" dirty="0" smtClean="0">
                  <a:solidFill>
                    <a:schemeClr val="accent2">
                      <a:lumMod val="50000"/>
                    </a:schemeClr>
                  </a:solidFill>
                  <a:latin typeface="Arial" panose="020B0604020202020204" pitchFamily="34" charset="0"/>
                  <a:cs typeface="Arial" panose="020B0604020202020204" pitchFamily="34" charset="0"/>
                </a:rPr>
                <a:t>Biotop-Korridor</a:t>
              </a:r>
              <a:endParaRPr lang="en-GB" sz="1200" dirty="0">
                <a:solidFill>
                  <a:schemeClr val="accent2">
                    <a:lumMod val="50000"/>
                  </a:schemeClr>
                </a:solidFill>
                <a:latin typeface="Arial" panose="020B0604020202020204" pitchFamily="34" charset="0"/>
                <a:cs typeface="Arial" panose="020B0604020202020204" pitchFamily="34" charset="0"/>
              </a:endParaRPr>
            </a:p>
          </p:txBody>
        </p:sp>
        <p:cxnSp>
          <p:nvCxnSpPr>
            <p:cNvPr id="42" name="Gerade Verbindung mit Pfeil 41"/>
            <p:cNvCxnSpPr/>
            <p:nvPr/>
          </p:nvCxnSpPr>
          <p:spPr>
            <a:xfrm flipV="1">
              <a:off x="1846780" y="5381606"/>
              <a:ext cx="288032" cy="353801"/>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flipH="1" flipV="1">
              <a:off x="1630756" y="5381607"/>
              <a:ext cx="216024" cy="353800"/>
            </a:xfrm>
            <a:prstGeom prst="straightConnector1">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8" name="Ellipse 47"/>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feld 48"/>
          <p:cNvSpPr txBox="1"/>
          <p:nvPr/>
        </p:nvSpPr>
        <p:spPr>
          <a:xfrm>
            <a:off x="1104494" y="2147480"/>
            <a:ext cx="1512168" cy="492443"/>
          </a:xfrm>
          <a:prstGeom prst="rect">
            <a:avLst/>
          </a:prstGeom>
          <a:noFill/>
        </p:spPr>
        <p:txBody>
          <a:bodyPr wrap="square" rtlCol="0">
            <a:spAutoFit/>
          </a:bodyPr>
          <a:lstStyle/>
          <a:p>
            <a:pPr>
              <a:spcAft>
                <a:spcPts val="600"/>
              </a:spcAft>
            </a:pPr>
            <a:r>
              <a:rPr lang="de-DE" sz="2600" b="1" dirty="0" smtClean="0">
                <a:latin typeface="Arial" panose="020B0604020202020204" pitchFamily="34" charset="0"/>
                <a:cs typeface="Arial" panose="020B0604020202020204" pitchFamily="34" charset="0"/>
              </a:rPr>
              <a:t>Warum?</a:t>
            </a:r>
            <a:endParaRPr lang="en-GB"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8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P spid="48" grpId="0" animBg="1"/>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1927" y="1472951"/>
            <a:ext cx="8672043" cy="400110"/>
          </a:xfrm>
          <a:prstGeom prst="rect">
            <a:avLst/>
          </a:prstGeom>
          <a:noFill/>
        </p:spPr>
        <p:txBody>
          <a:bodyPr wrap="square" rtlCol="0">
            <a:spAutoFit/>
          </a:bodyPr>
          <a:lstStyle/>
          <a:p>
            <a:r>
              <a:rPr lang="en-US" sz="2000" b="1" dirty="0" smtClean="0">
                <a:solidFill>
                  <a:schemeClr val="bg2">
                    <a:lumMod val="25000"/>
                  </a:schemeClr>
                </a:solidFill>
                <a:latin typeface="Arial" panose="020B0604020202020204" pitchFamily="34" charset="0"/>
                <a:cs typeface="Arial" panose="020B0604020202020204" pitchFamily="34" charset="0"/>
              </a:rPr>
              <a:t>g. </a:t>
            </a:r>
            <a:r>
              <a:rPr lang="en-US" sz="2000" b="1" dirty="0" err="1" smtClean="0">
                <a:solidFill>
                  <a:schemeClr val="bg2">
                    <a:lumMod val="25000"/>
                  </a:schemeClr>
                </a:solidFill>
                <a:latin typeface="Arial" panose="020B0604020202020204" pitchFamily="34" charset="0"/>
                <a:cs typeface="Arial" panose="020B0604020202020204" pitchFamily="34" charset="0"/>
              </a:rPr>
              <a:t>Besondere</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Maßnahmen</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zum</a:t>
            </a:r>
            <a:r>
              <a:rPr lang="en-US" sz="2000" b="1" dirty="0" smtClean="0">
                <a:solidFill>
                  <a:schemeClr val="bg2">
                    <a:lumMod val="25000"/>
                  </a:schemeClr>
                </a:solidFill>
                <a:latin typeface="Arial" panose="020B0604020202020204" pitchFamily="34" charset="0"/>
                <a:cs typeface="Arial" panose="020B0604020202020204" pitchFamily="34" charset="0"/>
              </a:rPr>
              <a:t> </a:t>
            </a:r>
            <a:r>
              <a:rPr lang="en-US" sz="2000" b="1" dirty="0" err="1" smtClean="0">
                <a:solidFill>
                  <a:schemeClr val="bg2">
                    <a:lumMod val="25000"/>
                  </a:schemeClr>
                </a:solidFill>
                <a:latin typeface="Arial" panose="020B0604020202020204" pitchFamily="34" charset="0"/>
                <a:cs typeface="Arial" panose="020B0604020202020204" pitchFamily="34" charset="0"/>
              </a:rPr>
              <a:t>Artenschutz</a:t>
            </a:r>
            <a:endParaRPr lang="de-DE" sz="2000" dirty="0">
              <a:solidFill>
                <a:schemeClr val="bg2">
                  <a:lumMod val="25000"/>
                </a:schemeClr>
              </a:solidFill>
              <a:latin typeface="Arial" panose="020B0604020202020204" pitchFamily="34" charset="0"/>
              <a:cs typeface="Arial" panose="020B0604020202020204" pitchFamily="34" charset="0"/>
            </a:endParaRPr>
          </a:p>
        </p:txBody>
      </p:sp>
      <p:sp>
        <p:nvSpPr>
          <p:cNvPr id="9" name="Titel 5"/>
          <p:cNvSpPr>
            <a:spLocks noGrp="1"/>
          </p:cNvSpPr>
          <p:nvPr>
            <p:ph type="title"/>
          </p:nvPr>
        </p:nvSpPr>
        <p:spPr>
          <a:xfrm>
            <a:off x="446856" y="111770"/>
            <a:ext cx="8229600" cy="724942"/>
          </a:xfrm>
        </p:spPr>
        <p:txBody>
          <a:bodyPr>
            <a:normAutofit/>
          </a:bodyPr>
          <a:lstStyle/>
          <a:p>
            <a:r>
              <a:rPr lang="de-DE" sz="2600" dirty="0"/>
              <a:t>Biodiversitätsmanagement …..</a:t>
            </a:r>
          </a:p>
        </p:txBody>
      </p:sp>
      <p:sp>
        <p:nvSpPr>
          <p:cNvPr id="4" name="Foliennummernplatzhalter 3"/>
          <p:cNvSpPr>
            <a:spLocks noGrp="1"/>
          </p:cNvSpPr>
          <p:nvPr>
            <p:ph type="sldNum" sz="quarter" idx="12"/>
          </p:nvPr>
        </p:nvSpPr>
        <p:spPr/>
        <p:txBody>
          <a:bodyPr/>
          <a:lstStyle/>
          <a:p>
            <a:fld id="{94C51DEF-A0F2-436A-B446-D206BED377C1}" type="slidenum">
              <a:rPr lang="de-DE" smtClean="0"/>
              <a:t>11</a:t>
            </a:fld>
            <a:endParaRPr lang="de-DE" dirty="0"/>
          </a:p>
        </p:txBody>
      </p:sp>
      <p:sp>
        <p:nvSpPr>
          <p:cNvPr id="13" name="Textfeld 12"/>
          <p:cNvSpPr txBox="1"/>
          <p:nvPr/>
        </p:nvSpPr>
        <p:spPr>
          <a:xfrm>
            <a:off x="4355976" y="1856186"/>
            <a:ext cx="4557994" cy="4657685"/>
          </a:xfrm>
          <a:prstGeom prst="rect">
            <a:avLst/>
          </a:prstGeom>
          <a:noFill/>
        </p:spPr>
        <p:txBody>
          <a:bodyPr wrap="square" rtlCol="0">
            <a:spAutoFit/>
          </a:bodyPr>
          <a:lstStyle/>
          <a:p>
            <a:r>
              <a:rPr lang="de-DE" b="1" dirty="0">
                <a:solidFill>
                  <a:schemeClr val="bg2">
                    <a:lumMod val="50000"/>
                  </a:schemeClr>
                </a:solidFill>
                <a:latin typeface="Arial" panose="020B0604020202020204" pitchFamily="34" charset="0"/>
                <a:cs typeface="Arial" panose="020B0604020202020204" pitchFamily="34" charset="0"/>
              </a:rPr>
              <a:t>Mögliche Maßnahmen:</a:t>
            </a:r>
          </a:p>
          <a:p>
            <a:endParaRPr lang="de-DE" sz="100" b="1" dirty="0">
              <a:solidFill>
                <a:schemeClr val="bg2">
                  <a:lumMod val="50000"/>
                </a:schemeClr>
              </a:solidFill>
              <a:latin typeface="Arial" panose="020B0604020202020204" pitchFamily="34" charset="0"/>
              <a:cs typeface="Arial" panose="020B0604020202020204" pitchFamily="34" charset="0"/>
            </a:endParaRPr>
          </a:p>
          <a:p>
            <a:pPr lvl="0"/>
            <a:endParaRPr lang="en-US" sz="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de-DE" sz="1600" dirty="0">
                <a:latin typeface="Arial" panose="020B0604020202020204" pitchFamily="34" charset="0"/>
                <a:cs typeface="Arial" panose="020B0604020202020204" pitchFamily="34" charset="0"/>
              </a:rPr>
              <a:t>Informationen über geschützte und gefährdete Arten in der Region einholen und geschützte und gefährdete Tier- und Pflanzenarten auf oder um den Betrieb identifizieren (siehe Basisbeurteilung).</a:t>
            </a:r>
            <a:endParaRPr lang="en-GB" sz="1600" dirty="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Suche </a:t>
            </a:r>
            <a:r>
              <a:rPr lang="de-DE" sz="1600" dirty="0">
                <a:latin typeface="Arial" panose="020B0604020202020204" pitchFamily="34" charset="0"/>
                <a:cs typeface="Arial" panose="020B0604020202020204" pitchFamily="34" charset="0"/>
              </a:rPr>
              <a:t>nach einer Zusammenarbeit mit lokalen Experten, um Maßnahmen zur Förderung dieser Art zu ermitteln </a:t>
            </a:r>
            <a:endParaRPr lang="de-DE" sz="1600" dirty="0" smtClean="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de-DE" sz="1600" dirty="0">
                <a:latin typeface="Arial" panose="020B0604020202020204" pitchFamily="34" charset="0"/>
                <a:cs typeface="Arial" panose="020B0604020202020204" pitchFamily="34" charset="0"/>
              </a:rPr>
              <a:t>Gefährdete und geschützte Arten sind niemals Gegenstand von Jagd, Tötung oder Sammlung.</a:t>
            </a:r>
            <a:endParaRPr lang="en-GB" sz="1600" dirty="0">
              <a:latin typeface="Arial" panose="020B0604020202020204" pitchFamily="34" charset="0"/>
              <a:cs typeface="Arial" panose="020B0604020202020204" pitchFamily="34" charset="0"/>
            </a:endParaRPr>
          </a:p>
          <a:p>
            <a:pPr marL="285750" lvl="0" indent="-285750">
              <a:buFont typeface="Courier New" panose="02070309020205020404" pitchFamily="49" charset="0"/>
              <a:buChar char="o"/>
            </a:pPr>
            <a:r>
              <a:rPr lang="de-DE" sz="1600" dirty="0" smtClean="0">
                <a:latin typeface="Arial" panose="020B0604020202020204" pitchFamily="34" charset="0"/>
                <a:cs typeface="Arial" panose="020B0604020202020204" pitchFamily="34" charset="0"/>
              </a:rPr>
              <a:t>Aussaat </a:t>
            </a:r>
            <a:r>
              <a:rPr lang="de-DE" sz="1600" dirty="0">
                <a:latin typeface="Arial" panose="020B0604020202020204" pitchFamily="34" charset="0"/>
                <a:cs typeface="Arial" panose="020B0604020202020204" pitchFamily="34" charset="0"/>
              </a:rPr>
              <a:t>von Getreide in weiten Reihen (Drilllücken) zur Unterstützung von lichten, anspruchsvollen Wildkräutern und Feldvögeln.</a:t>
            </a:r>
            <a:endParaRPr lang="en-GB" sz="1600" dirty="0">
              <a:latin typeface="Arial" panose="020B0604020202020204" pitchFamily="34" charset="0"/>
              <a:cs typeface="Arial" panose="020B0604020202020204" pitchFamily="34" charset="0"/>
            </a:endParaRPr>
          </a:p>
          <a:p>
            <a:pPr marL="285750" indent="-285750">
              <a:spcAft>
                <a:spcPts val="800"/>
              </a:spcAft>
              <a:buFont typeface="Courier New" panose="02070309020205020404" pitchFamily="49" charset="0"/>
              <a:buChar char="o"/>
            </a:pPr>
            <a:r>
              <a:rPr lang="de-DE" sz="1600" dirty="0" err="1" smtClean="0">
                <a:latin typeface="Arial" panose="020B0604020202020204" pitchFamily="34" charset="0"/>
                <a:cs typeface="Arial" panose="020B0604020202020204" pitchFamily="34" charset="0"/>
              </a:rPr>
              <a:t>Water</a:t>
            </a:r>
            <a:r>
              <a:rPr lang="de-DE" sz="1600" dirty="0" smtClean="0">
                <a:latin typeface="Arial" panose="020B0604020202020204" pitchFamily="34" charset="0"/>
                <a:cs typeface="Arial" panose="020B0604020202020204" pitchFamily="34" charset="0"/>
              </a:rPr>
              <a:t> </a:t>
            </a:r>
            <a:r>
              <a:rPr lang="de-DE" sz="1600" dirty="0" err="1" smtClean="0">
                <a:latin typeface="Arial" panose="020B0604020202020204" pitchFamily="34" charset="0"/>
                <a:cs typeface="Arial" panose="020B0604020202020204" pitchFamily="34" charset="0"/>
              </a:rPr>
              <a:t>points</a:t>
            </a:r>
            <a:endParaRPr lang="en-GB" sz="1600" dirty="0">
              <a:latin typeface="Arial" panose="020B0604020202020204" pitchFamily="34" charset="0"/>
              <a:cs typeface="Arial" panose="020B0604020202020204" pitchFamily="34" charset="0"/>
            </a:endParaRPr>
          </a:p>
        </p:txBody>
      </p:sp>
      <p:sp>
        <p:nvSpPr>
          <p:cNvPr id="14" name="Rechteck 13"/>
          <p:cNvSpPr/>
          <p:nvPr/>
        </p:nvSpPr>
        <p:spPr>
          <a:xfrm>
            <a:off x="0" y="6286691"/>
            <a:ext cx="9123793" cy="57130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feld 43"/>
          <p:cNvSpPr txBox="1"/>
          <p:nvPr/>
        </p:nvSpPr>
        <p:spPr>
          <a:xfrm>
            <a:off x="1259632" y="6027850"/>
            <a:ext cx="7654338" cy="830997"/>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a:solidFill>
                  <a:schemeClr val="bg2">
                    <a:lumMod val="25000"/>
                  </a:schemeClr>
                </a:solidFill>
                <a:latin typeface="Arial" panose="020B0604020202020204" pitchFamily="34" charset="0"/>
                <a:cs typeface="Arial" panose="020B0604020202020204" pitchFamily="34" charset="0"/>
              </a:rPr>
              <a:t>Action Facts Sheets Biodiversitätsmanagement……</a:t>
            </a:r>
            <a:endParaRPr lang="en-GB" sz="1600" dirty="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Artenbeispiele: gefährdete Arten, holzige Strukturen (nur für ausgewählte Länder)</a:t>
            </a:r>
          </a:p>
        </p:txBody>
      </p:sp>
      <p:pic>
        <p:nvPicPr>
          <p:cNvPr id="45" name="Picture 3" descr="C:\Program Files\Microsoft Office\MEDIA\CAGCAT10\j02932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2163" y="6027850"/>
            <a:ext cx="877470" cy="830150"/>
          </a:xfrm>
          <a:prstGeom prst="rect">
            <a:avLst/>
          </a:prstGeom>
          <a:solidFill>
            <a:schemeClr val="bg2">
              <a:lumMod val="90000"/>
            </a:schemeClr>
          </a:solidFill>
        </p:spPr>
      </p:pic>
      <p:grpSp>
        <p:nvGrpSpPr>
          <p:cNvPr id="3" name="Gruppieren 2"/>
          <p:cNvGrpSpPr/>
          <p:nvPr/>
        </p:nvGrpSpPr>
        <p:grpSpPr>
          <a:xfrm>
            <a:off x="242070" y="1916832"/>
            <a:ext cx="3751133" cy="3989876"/>
            <a:chOff x="242070" y="1916832"/>
            <a:chExt cx="3751133" cy="3989876"/>
          </a:xfrm>
        </p:grpSpPr>
        <p:grpSp>
          <p:nvGrpSpPr>
            <p:cNvPr id="16" name="Gruppieren 15"/>
            <p:cNvGrpSpPr/>
            <p:nvPr/>
          </p:nvGrpSpPr>
          <p:grpSpPr>
            <a:xfrm>
              <a:off x="242070" y="2991369"/>
              <a:ext cx="3751133" cy="2915339"/>
              <a:chOff x="2326869" y="4206846"/>
              <a:chExt cx="6765177" cy="1979218"/>
            </a:xfrm>
          </p:grpSpPr>
          <p:pic>
            <p:nvPicPr>
              <p:cNvPr id="17"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45234" y="4812067"/>
                <a:ext cx="3129431" cy="47277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Rechteck 17"/>
              <p:cNvSpPr/>
              <p:nvPr/>
            </p:nvSpPr>
            <p:spPr>
              <a:xfrm>
                <a:off x="2326869" y="4301714"/>
                <a:ext cx="6765177" cy="1851249"/>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feld 18"/>
              <p:cNvSpPr txBox="1"/>
              <p:nvPr/>
            </p:nvSpPr>
            <p:spPr>
              <a:xfrm>
                <a:off x="4128104" y="4312187"/>
                <a:ext cx="4663888" cy="397003"/>
              </a:xfrm>
              <a:prstGeom prst="rect">
                <a:avLst/>
              </a:prstGeom>
              <a:noFill/>
            </p:spPr>
            <p:txBody>
              <a:bodyPr wrap="square" rtlCol="0">
                <a:spAutoFit/>
              </a:bodyPr>
              <a:lstStyle/>
              <a:p>
                <a:r>
                  <a:rPr lang="de-DE" sz="1600" b="1" dirty="0">
                    <a:solidFill>
                      <a:schemeClr val="tx1">
                        <a:lumMod val="75000"/>
                      </a:schemeClr>
                    </a:solidFill>
                    <a:latin typeface="Arial" panose="020B0604020202020204" pitchFamily="34" charset="0"/>
                    <a:cs typeface="Arial" panose="020B0604020202020204" pitchFamily="34" charset="0"/>
                  </a:rPr>
                  <a:t>Geschützte/gefährdete Arten  </a:t>
                </a:r>
                <a:endParaRPr lang="en-GB" sz="1600" b="1" dirty="0">
                  <a:solidFill>
                    <a:schemeClr val="tx1">
                      <a:lumMod val="75000"/>
                    </a:schemeClr>
                  </a:solidFill>
                  <a:latin typeface="Arial" panose="020B0604020202020204" pitchFamily="34" charset="0"/>
                  <a:cs typeface="Arial" panose="020B0604020202020204" pitchFamily="34" charset="0"/>
                </a:endParaRPr>
              </a:p>
            </p:txBody>
          </p:sp>
          <p:sp>
            <p:nvSpPr>
              <p:cNvPr id="20" name="Textfeld 19"/>
              <p:cNvSpPr txBox="1"/>
              <p:nvPr/>
            </p:nvSpPr>
            <p:spPr>
              <a:xfrm>
                <a:off x="2326869" y="4786106"/>
                <a:ext cx="6765175" cy="1399958"/>
              </a:xfrm>
              <a:prstGeom prst="rect">
                <a:avLst/>
              </a:prstGeom>
              <a:noFill/>
            </p:spPr>
            <p:txBody>
              <a:bodyPr wrap="square" rtlCol="0">
                <a:spAutoFit/>
              </a:bodyPr>
              <a:lstStyle/>
              <a:p>
                <a:pPr>
                  <a:spcAft>
                    <a:spcPts val="800"/>
                  </a:spcAft>
                </a:pPr>
                <a:r>
                  <a:rPr lang="de-DE" sz="1200" dirty="0">
                    <a:solidFill>
                      <a:schemeClr val="bg2">
                        <a:lumMod val="25000"/>
                      </a:schemeClr>
                    </a:solidFill>
                    <a:latin typeface="Arial" panose="020B0604020202020204" pitchFamily="34" charset="0"/>
                    <a:cs typeface="Arial" panose="020B0604020202020204" pitchFamily="34" charset="0"/>
                  </a:rPr>
                  <a:t>Pflanzen-, Tier- und Pilzarten, die als bedroht und gefährdet gelten durch</a:t>
                </a:r>
              </a:p>
              <a:p>
                <a:pPr marL="171450" indent="-171450">
                  <a:spcAft>
                    <a:spcPts val="800"/>
                  </a:spcAft>
                  <a:buFont typeface="Wingdings" panose="05000000000000000000" pitchFamily="2" charset="2"/>
                  <a:buChar char="Ø"/>
                </a:pPr>
                <a:r>
                  <a:rPr lang="de-DE" sz="1200" dirty="0">
                    <a:solidFill>
                      <a:schemeClr val="bg2">
                        <a:lumMod val="25000"/>
                      </a:schemeClr>
                    </a:solidFill>
                    <a:latin typeface="Arial" panose="020B0604020202020204" pitchFamily="34" charset="0"/>
                    <a:cs typeface="Arial" panose="020B0604020202020204" pitchFamily="34" charset="0"/>
                  </a:rPr>
                  <a:t>nationale Gesetze/Klassifizierungssysteme </a:t>
                </a:r>
              </a:p>
              <a:p>
                <a:pPr marL="171450" indent="-171450">
                  <a:spcAft>
                    <a:spcPts val="800"/>
                  </a:spcAft>
                  <a:buFont typeface="Wingdings" panose="05000000000000000000" pitchFamily="2" charset="2"/>
                  <a:buChar char="Ø"/>
                </a:pPr>
                <a:r>
                  <a:rPr lang="de-DE" sz="1200" dirty="0">
                    <a:solidFill>
                      <a:schemeClr val="bg2">
                        <a:lumMod val="25000"/>
                      </a:schemeClr>
                    </a:solidFill>
                    <a:latin typeface="Arial" panose="020B0604020202020204" pitchFamily="34" charset="0"/>
                    <a:cs typeface="Arial" panose="020B0604020202020204" pitchFamily="34" charset="0"/>
                  </a:rPr>
                  <a:t>auf der Roten Liste der IUCN als gefährdet oder stark gefährdet eingestuft sind</a:t>
                </a:r>
              </a:p>
              <a:p>
                <a:pPr marL="171450" indent="-171450">
                  <a:spcAft>
                    <a:spcPts val="800"/>
                  </a:spcAft>
                  <a:buFont typeface="Wingdings" panose="05000000000000000000" pitchFamily="2" charset="2"/>
                  <a:buChar char="Ø"/>
                </a:pPr>
                <a:r>
                  <a:rPr lang="de-DE" sz="1200" dirty="0">
                    <a:solidFill>
                      <a:schemeClr val="bg2">
                        <a:lumMod val="25000"/>
                      </a:schemeClr>
                    </a:solidFill>
                    <a:latin typeface="Arial" panose="020B0604020202020204" pitchFamily="34" charset="0"/>
                    <a:cs typeface="Arial" panose="020B0604020202020204" pitchFamily="34" charset="0"/>
                  </a:rPr>
                  <a:t>und/oder in den Anhängen I, II oder III des Übereinkommens über den internationalen Handel mit gefährdeten Arten freilebender Tiere und Pflanzen (CITES) aufgeführt sind.</a:t>
                </a:r>
              </a:p>
            </p:txBody>
          </p:sp>
          <p:pic>
            <p:nvPicPr>
              <p:cNvPr id="21" name="Picture 2" descr="C:\Users\Kerstin.Froehle\Desktop\idea-305335_1280.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03508" y="4206846"/>
                <a:ext cx="1187589" cy="391483"/>
              </a:xfrm>
              <a:prstGeom prst="rect">
                <a:avLst/>
              </a:prstGeom>
              <a:solidFill>
                <a:srgbClr val="FFFF99"/>
              </a:solidFill>
              <a:ln w="28575">
                <a:solidFill>
                  <a:schemeClr val="tx1">
                    <a:lumMod val="75000"/>
                  </a:schemeClr>
                </a:solidFill>
              </a:ln>
            </p:spPr>
          </p:pic>
        </p:grpSp>
        <p:sp>
          <p:nvSpPr>
            <p:cNvPr id="22" name="Ellipse 21"/>
            <p:cNvSpPr/>
            <p:nvPr/>
          </p:nvSpPr>
          <p:spPr>
            <a:xfrm>
              <a:off x="1003610" y="1916832"/>
              <a:ext cx="1547279" cy="964660"/>
            </a:xfrm>
            <a:prstGeom prst="ellipse">
              <a:avLst/>
            </a:prstGeom>
            <a:solidFill>
              <a:srgbClr val="CCCCFF"/>
            </a:solidFill>
            <a:ln>
              <a:solidFill>
                <a:schemeClr val="tx2">
                  <a:lumMod val="50000"/>
                </a:schemeClr>
              </a:solidFill>
            </a:ln>
            <a:effectLst>
              <a:outerShdw blurRad="508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p:cNvSpPr txBox="1"/>
            <p:nvPr/>
          </p:nvSpPr>
          <p:spPr>
            <a:xfrm>
              <a:off x="1187624" y="2133625"/>
              <a:ext cx="1309237" cy="523220"/>
            </a:xfrm>
            <a:prstGeom prst="rect">
              <a:avLst/>
            </a:prstGeom>
            <a:noFill/>
          </p:spPr>
          <p:txBody>
            <a:bodyPr wrap="square" rtlCol="0">
              <a:spAutoFit/>
            </a:bodyPr>
            <a:lstStyle/>
            <a:p>
              <a:pPr>
                <a:spcAft>
                  <a:spcPts val="600"/>
                </a:spcAft>
              </a:pPr>
              <a:r>
                <a:rPr lang="de-DE" sz="2800" b="1" dirty="0" err="1" smtClean="0">
                  <a:latin typeface="Arial" panose="020B0604020202020204" pitchFamily="34" charset="0"/>
                  <a:cs typeface="Arial" panose="020B0604020202020204" pitchFamily="34" charset="0"/>
                </a:rPr>
                <a:t>What</a:t>
              </a:r>
              <a:r>
                <a:rPr lang="de-DE" sz="2800" b="1" dirty="0" smtClean="0">
                  <a:latin typeface="Arial" panose="020B0604020202020204" pitchFamily="34" charset="0"/>
                  <a:cs typeface="Arial" panose="020B0604020202020204" pitchFamily="34" charset="0"/>
                </a:rPr>
                <a:t>?</a:t>
              </a:r>
              <a:endParaRPr lang="en-GB"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9218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12</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Biodiversitätsmanagement …..</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2886" y="1112524"/>
            <a:ext cx="3949952" cy="56288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99992" y="1125224"/>
            <a:ext cx="3985441" cy="56161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9640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68760"/>
            <a:ext cx="9144000" cy="5005834"/>
          </a:xfrm>
          <a:prstGeom prst="rect">
            <a:avLst/>
          </a:prstGeom>
        </p:spPr>
      </p:pic>
      <p:sp>
        <p:nvSpPr>
          <p:cNvPr id="7" name="Foliennummernplatzhalter 6"/>
          <p:cNvSpPr>
            <a:spLocks noGrp="1"/>
          </p:cNvSpPr>
          <p:nvPr>
            <p:ph type="sldNum" sz="quarter" idx="12"/>
          </p:nvPr>
        </p:nvSpPr>
        <p:spPr/>
        <p:txBody>
          <a:bodyPr/>
          <a:lstStyle/>
          <a:p>
            <a:fld id="{94C51DEF-A0F2-436A-B446-D206BED377C1}" type="slidenum">
              <a:rPr lang="de-DE" smtClean="0"/>
              <a:t>13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646331"/>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Sehr Gute </a:t>
            </a:r>
            <a:r>
              <a:rPr lang="de-DE" sz="3600" b="1" dirty="0">
                <a:latin typeface="Arial" panose="020B0604020202020204" pitchFamily="34" charset="0"/>
                <a:cs typeface="Arial" panose="020B0604020202020204" pitchFamily="34" charset="0"/>
              </a:rPr>
              <a:t>L</a:t>
            </a:r>
            <a:r>
              <a:rPr lang="de-DE" sz="3600" b="1" dirty="0" smtClean="0">
                <a:latin typeface="Arial" panose="020B0604020202020204" pitchFamily="34" charset="0"/>
                <a:cs typeface="Arial" panose="020B0604020202020204" pitchFamily="34" charset="0"/>
              </a:rPr>
              <a:t>andwirtschaftliche Praxis</a:t>
            </a:r>
          </a:p>
        </p:txBody>
      </p:sp>
      <p:sp>
        <p:nvSpPr>
          <p:cNvPr id="9" name="Textfeld 8"/>
          <p:cNvSpPr txBox="1"/>
          <p:nvPr/>
        </p:nvSpPr>
        <p:spPr>
          <a:xfrm>
            <a:off x="7575282" y="6056032"/>
            <a:ext cx="1584176" cy="215444"/>
          </a:xfrm>
          <a:prstGeom prst="rect">
            <a:avLst/>
          </a:prstGeom>
          <a:noFill/>
        </p:spPr>
        <p:txBody>
          <a:bodyPr wrap="square" rtlCol="0">
            <a:spAutoFit/>
          </a:bodyPr>
          <a:lstStyle/>
          <a:p>
            <a:pPr algn="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7682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14</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de-DE" sz="2600" dirty="0"/>
          </a:p>
        </p:txBody>
      </p:sp>
      <p:sp>
        <p:nvSpPr>
          <p:cNvPr id="2" name="Textfeld 1"/>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smtClean="0">
                <a:latin typeface="Arial" panose="020B0604020202020204" pitchFamily="34" charset="0"/>
                <a:cs typeface="Arial" panose="020B0604020202020204" pitchFamily="34" charset="0"/>
              </a:rPr>
              <a:t>Sehr Gute Landwirtschaftliche Praxis</a:t>
            </a:r>
          </a:p>
          <a:p>
            <a:pPr algn="ctr">
              <a:spcAft>
                <a:spcPts val="1500"/>
              </a:spcAft>
            </a:pPr>
            <a:r>
              <a:rPr lang="de-DE" sz="3600" b="1" dirty="0" smtClean="0">
                <a:latin typeface="Arial" panose="020B0604020202020204" pitchFamily="34" charset="0"/>
                <a:cs typeface="Arial" panose="020B0604020202020204" pitchFamily="34" charset="0"/>
              </a:rPr>
              <a:t>Boden und Düngung</a:t>
            </a:r>
          </a:p>
        </p:txBody>
      </p:sp>
      <p:pic>
        <p:nvPicPr>
          <p:cNvPr id="5" name="Grafik 4"/>
          <p:cNvPicPr/>
          <p:nvPr/>
        </p:nvPicPr>
        <p:blipFill rotWithShape="1">
          <a:blip r:embed="rId3" cstate="email">
            <a:extLst>
              <a:ext uri="{28A0092B-C50C-407E-A947-70E740481C1C}">
                <a14:useLocalDpi xmlns:a14="http://schemas.microsoft.com/office/drawing/2010/main"/>
              </a:ext>
            </a:extLst>
          </a:blip>
          <a:srcRect/>
          <a:stretch/>
        </p:blipFill>
        <p:spPr bwMode="auto">
          <a:xfrm>
            <a:off x="-1" y="3501008"/>
            <a:ext cx="9128638" cy="2808312"/>
          </a:xfrm>
          <a:prstGeom prst="rect">
            <a:avLst/>
          </a:prstGeom>
          <a:noFill/>
          <a:ln>
            <a:noFill/>
          </a:ln>
          <a:extLst>
            <a:ext uri="{53640926-AAD7-44d8-BBD7-CCE9431645EC}">
              <a14:shadowObscured xmlns="" xmlns:a14="http://schemas.microsoft.com/office/drawing/2010/main"/>
            </a:ext>
          </a:extLst>
        </p:spPr>
      </p:pic>
      <p:sp>
        <p:nvSpPr>
          <p:cNvPr id="8" name="Textfeld 7"/>
          <p:cNvSpPr txBox="1"/>
          <p:nvPr/>
        </p:nvSpPr>
        <p:spPr>
          <a:xfrm>
            <a:off x="7575282" y="6056032"/>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71876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15</a:t>
            </a:fld>
            <a:endParaRPr lang="de-DE" dirty="0"/>
          </a:p>
        </p:txBody>
      </p:sp>
      <p:sp>
        <p:nvSpPr>
          <p:cNvPr id="5"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Boden und Düngung</a:t>
            </a:r>
            <a:endParaRPr lang="de-DE" sz="2600" dirty="0"/>
          </a:p>
        </p:txBody>
      </p:sp>
      <p:sp>
        <p:nvSpPr>
          <p:cNvPr id="3" name="Textfeld 2"/>
          <p:cNvSpPr txBox="1"/>
          <p:nvPr/>
        </p:nvSpPr>
        <p:spPr>
          <a:xfrm>
            <a:off x="252886" y="1340768"/>
            <a:ext cx="8639594" cy="5016758"/>
          </a:xfrm>
          <a:prstGeom prst="rect">
            <a:avLst/>
          </a:prstGeom>
          <a:noFill/>
        </p:spPr>
        <p:txBody>
          <a:bodyPr wrap="square" rtlCol="0">
            <a:spAutoFit/>
          </a:bodyPr>
          <a:lstStyle/>
          <a:p>
            <a:r>
              <a:rPr lang="de-DE" sz="3200" b="1" dirty="0" smtClean="0">
                <a:latin typeface="Arial" panose="020B0604020202020204" pitchFamily="34" charset="0"/>
                <a:cs typeface="Arial" panose="020B0604020202020204" pitchFamily="34" charset="0"/>
              </a:rPr>
              <a:t>115 </a:t>
            </a:r>
            <a:r>
              <a:rPr lang="de-DE" dirty="0" smtClean="0">
                <a:latin typeface="Arial" panose="020B0604020202020204" pitchFamily="34" charset="0"/>
                <a:cs typeface="Arial" panose="020B0604020202020204" pitchFamily="34" charset="0"/>
              </a:rPr>
              <a:t>Millionen ha in der </a:t>
            </a:r>
            <a:r>
              <a:rPr lang="de-DE" dirty="0">
                <a:latin typeface="Arial" panose="020B0604020202020204" pitchFamily="34" charset="0"/>
                <a:cs typeface="Arial" panose="020B0604020202020204" pitchFamily="34" charset="0"/>
              </a:rPr>
              <a:t>EU </a:t>
            </a:r>
            <a:r>
              <a:rPr lang="de-DE" dirty="0" smtClean="0">
                <a:latin typeface="Arial" panose="020B0604020202020204" pitchFamily="34" charset="0"/>
                <a:cs typeface="Arial" panose="020B0604020202020204" pitchFamily="34" charset="0"/>
              </a:rPr>
              <a:t>sind von der Wassererosion/ 42 Millionen ha sind von der Winderosion betroffen</a:t>
            </a:r>
          </a:p>
          <a:p>
            <a:endParaRPr lang="de-DE" dirty="0">
              <a:latin typeface="Arial" panose="020B0604020202020204" pitchFamily="34" charset="0"/>
              <a:cs typeface="Arial" panose="020B0604020202020204" pitchFamily="34" charset="0"/>
            </a:endParaRPr>
          </a:p>
          <a:p>
            <a:r>
              <a:rPr lang="de-DE" sz="3600" b="1" dirty="0" smtClean="0">
                <a:latin typeface="Arial" panose="020B0604020202020204" pitchFamily="34" charset="0"/>
                <a:cs typeface="Arial" panose="020B0604020202020204" pitchFamily="34" charset="0"/>
              </a:rPr>
              <a:t>36%</a:t>
            </a:r>
            <a:r>
              <a:rPr lang="de-DE" dirty="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gelten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anfällig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für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Verdichtungen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45%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europäischen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Böden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haben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einen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oder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sehr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niedrigen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Anteil</a:t>
            </a:r>
            <a:r>
              <a:rPr lang="en-US" dirty="0" smtClean="0">
                <a:latin typeface="Arial" panose="020B0604020202020204" pitchFamily="34" charset="0"/>
                <a:cs typeface="Arial" panose="020B0604020202020204" pitchFamily="34" charset="0"/>
              </a:rPr>
              <a:t> an </a:t>
            </a:r>
            <a:r>
              <a:rPr lang="en-US" dirty="0" err="1" smtClean="0">
                <a:latin typeface="Arial" panose="020B0604020202020204" pitchFamily="34" charset="0"/>
                <a:cs typeface="Arial" panose="020B0604020202020204" pitchFamily="34" charset="0"/>
              </a:rPr>
              <a:t>organischer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Substanz</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Europa </a:t>
            </a:r>
            <a:r>
              <a:rPr lang="en-US" dirty="0" err="1" smtClean="0">
                <a:latin typeface="Arial" panose="020B0604020202020204" pitchFamily="34" charset="0"/>
                <a:cs typeface="Arial" panose="020B0604020202020204" pitchFamily="34" charset="0"/>
              </a:rPr>
              <a:t>sind</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etwa</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3.8</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Millionen</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 </a:t>
            </a:r>
            <a:r>
              <a:rPr lang="en-US" dirty="0" smtClean="0">
                <a:latin typeface="Arial" panose="020B0604020202020204" pitchFamily="34" charset="0"/>
                <a:cs typeface="Arial" panose="020B0604020202020204" pitchFamily="34" charset="0"/>
              </a:rPr>
              <a:t>von </a:t>
            </a:r>
            <a:r>
              <a:rPr lang="en-US" dirty="0" err="1" smtClean="0">
                <a:latin typeface="Arial" panose="020B0604020202020204" pitchFamily="34" charset="0"/>
                <a:cs typeface="Arial" panose="020B0604020202020204" pitchFamily="34" charset="0"/>
              </a:rPr>
              <a:t>Versalzung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betroffen</a:t>
            </a:r>
            <a:r>
              <a:rPr lang="en-US" dirty="0" smtClean="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Infrastruktur</a:t>
            </a:r>
            <a:r>
              <a:rPr lang="en-US" dirty="0" smtClean="0">
                <a:latin typeface="Arial" panose="020B0604020202020204" pitchFamily="34" charset="0"/>
                <a:cs typeface="Arial" panose="020B0604020202020204" pitchFamily="34" charset="0"/>
              </a:rPr>
              <a:t> hat </a:t>
            </a:r>
            <a:r>
              <a:rPr lang="en-US" dirty="0" err="1" smtClean="0">
                <a:latin typeface="Arial" panose="020B0604020202020204" pitchFamily="34" charset="0"/>
                <a:cs typeface="Arial" panose="020B0604020202020204" pitchFamily="34" charset="0"/>
              </a:rPr>
              <a:t>rund</a:t>
            </a:r>
            <a:r>
              <a:rPr lang="en-US"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9 </a:t>
            </a:r>
            <a:r>
              <a:rPr lang="en-US" sz="36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der </a:t>
            </a:r>
            <a:r>
              <a:rPr lang="en-US" dirty="0" err="1" smtClean="0">
                <a:latin typeface="Arial" panose="020B0604020202020204" pitchFamily="34" charset="0"/>
                <a:cs typeface="Arial" panose="020B0604020202020204" pitchFamily="34" charset="0"/>
              </a:rPr>
              <a:t>Gesamtfläche</a:t>
            </a:r>
            <a:r>
              <a:rPr lang="en-US" dirty="0" smtClean="0">
                <a:latin typeface="Arial" panose="020B0604020202020204" pitchFamily="34" charset="0"/>
                <a:cs typeface="Arial" panose="020B0604020202020204" pitchFamily="34" charset="0"/>
              </a:rPr>
              <a:t> der EU-</a:t>
            </a:r>
            <a:r>
              <a:rPr lang="en-US" dirty="0" err="1" smtClean="0">
                <a:latin typeface="Arial" panose="020B0604020202020204" pitchFamily="34" charset="0"/>
                <a:cs typeface="Arial" panose="020B0604020202020204" pitchFamily="34" charset="0"/>
              </a:rPr>
              <a:t>Mitgliedstaaten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versiegelt</a:t>
            </a:r>
            <a:endParaRPr lang="de-DE" dirty="0" smtClean="0">
              <a:latin typeface="Arial" panose="020B0604020202020204" pitchFamily="34" charset="0"/>
              <a:cs typeface="Arial" panose="020B0604020202020204" pitchFamily="34" charset="0"/>
            </a:endParaRPr>
          </a:p>
          <a:p>
            <a:endParaRPr lang="de-DE" dirty="0"/>
          </a:p>
          <a:p>
            <a:endParaRPr lang="de-DE" dirty="0"/>
          </a:p>
        </p:txBody>
      </p:sp>
    </p:spTree>
    <p:extLst>
      <p:ext uri="{BB962C8B-B14F-4D97-AF65-F5344CB8AC3E}">
        <p14:creationId xmlns:p14="http://schemas.microsoft.com/office/powerpoint/2010/main" val="426572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16</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Sehr Gute Landwirtschaftliche Praxis  </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1671361"/>
            <a:ext cx="6768752" cy="44328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feld 1"/>
          <p:cNvSpPr txBox="1"/>
          <p:nvPr/>
        </p:nvSpPr>
        <p:spPr>
          <a:xfrm>
            <a:off x="323528" y="6104230"/>
            <a:ext cx="8568952" cy="338554"/>
          </a:xfrm>
          <a:prstGeom prst="rect">
            <a:avLst/>
          </a:prstGeom>
          <a:noFill/>
        </p:spPr>
        <p:txBody>
          <a:bodyPr wrap="square" rtlCol="0">
            <a:spAutoFit/>
          </a:bodyPr>
          <a:lstStyle/>
          <a:p>
            <a:r>
              <a:rPr lang="de-DE" sz="800" dirty="0" smtClean="0"/>
              <a:t>SOURCE: </a:t>
            </a:r>
            <a:r>
              <a:rPr lang="de-DE" sz="800" dirty="0" smtClean="0">
                <a:hlinkClick r:id="rId4"/>
              </a:rPr>
              <a:t>https</a:t>
            </a:r>
            <a:r>
              <a:rPr lang="de-DE" sz="800" dirty="0">
                <a:hlinkClick r:id="rId4"/>
              </a:rPr>
              <a:t>://ec.europa.eu/eurostat/statistics-explained/index.php?title=File:Estimated_mineral_fertiliser_consumption_by_agriculture,_EU-28,_2006-2015_(million_tonnes_of_nutrient).</a:t>
            </a:r>
            <a:r>
              <a:rPr lang="de-DE" sz="800" dirty="0" smtClean="0">
                <a:hlinkClick r:id="rId4"/>
              </a:rPr>
              <a:t>png#file</a:t>
            </a:r>
            <a:r>
              <a:rPr lang="de-DE" sz="800" dirty="0" smtClean="0"/>
              <a:t>; </a:t>
            </a:r>
            <a:r>
              <a:rPr lang="de-DE" sz="800" dirty="0" err="1" smtClean="0"/>
              <a:t>translated</a:t>
            </a:r>
            <a:r>
              <a:rPr lang="de-DE" sz="800" dirty="0" smtClean="0"/>
              <a:t> </a:t>
            </a:r>
            <a:r>
              <a:rPr lang="de-DE" sz="800" dirty="0" err="1" smtClean="0"/>
              <a:t>by</a:t>
            </a:r>
            <a:r>
              <a:rPr lang="de-DE" sz="800" dirty="0" smtClean="0"/>
              <a:t> LCF</a:t>
            </a:r>
            <a:endParaRPr lang="de-DE" sz="800" dirty="0"/>
          </a:p>
        </p:txBody>
      </p:sp>
      <p:sp>
        <p:nvSpPr>
          <p:cNvPr id="3" name="Textfeld 2"/>
          <p:cNvSpPr txBox="1"/>
          <p:nvPr/>
        </p:nvSpPr>
        <p:spPr>
          <a:xfrm>
            <a:off x="252886" y="1127270"/>
            <a:ext cx="6695378" cy="830997"/>
          </a:xfrm>
          <a:prstGeom prst="rect">
            <a:avLst/>
          </a:prstGeom>
          <a:noFill/>
        </p:spPr>
        <p:txBody>
          <a:bodyPr wrap="square" rtlCol="0">
            <a:spAutoFit/>
          </a:bodyPr>
          <a:lstStyle/>
          <a:p>
            <a:r>
              <a:rPr lang="de-DE" sz="2400" b="1" dirty="0" smtClean="0">
                <a:latin typeface="Arial" panose="020B0604020202020204" pitchFamily="34" charset="0"/>
                <a:cs typeface="Arial" panose="020B0604020202020204" pitchFamily="34" charset="0"/>
              </a:rPr>
              <a:t>Stickstoffbilanzen und Nährstoffgrenzen </a:t>
            </a:r>
            <a:endParaRPr lang="de-DE" sz="2400" b="1" dirty="0">
              <a:latin typeface="Arial" panose="020B0604020202020204" pitchFamily="34" charset="0"/>
              <a:cs typeface="Arial" panose="020B0604020202020204" pitchFamily="34" charset="0"/>
            </a:endParaRPr>
          </a:p>
          <a:p>
            <a:endParaRPr lang="en-GB" sz="2400" b="1" dirty="0">
              <a:latin typeface="Arial" panose="020B0604020202020204" pitchFamily="34" charset="0"/>
              <a:cs typeface="Arial" panose="020B0604020202020204" pitchFamily="34" charset="0"/>
            </a:endParaRPr>
          </a:p>
        </p:txBody>
      </p:sp>
      <p:sp>
        <p:nvSpPr>
          <p:cNvPr id="4" name="Textfeld 3"/>
          <p:cNvSpPr txBox="1"/>
          <p:nvPr/>
        </p:nvSpPr>
        <p:spPr>
          <a:xfrm>
            <a:off x="1187624" y="1690471"/>
            <a:ext cx="6768752" cy="1200329"/>
          </a:xfrm>
          <a:prstGeom prst="rect">
            <a:avLst/>
          </a:prstGeom>
          <a:solidFill>
            <a:schemeClr val="bg1"/>
          </a:solidFill>
        </p:spPr>
        <p:txBody>
          <a:bodyPr wrap="square" rtlCol="0">
            <a:spAutoFit/>
          </a:bodyPr>
          <a:lstStyle/>
          <a:p>
            <a:r>
              <a:rPr lang="de-DE" b="1" dirty="0" smtClean="0">
                <a:solidFill>
                  <a:srgbClr val="0070C0"/>
                </a:solidFill>
                <a:latin typeface="Arial" panose="020B0604020202020204" pitchFamily="34" charset="0"/>
                <a:cs typeface="Arial" panose="020B0604020202020204" pitchFamily="34" charset="0"/>
              </a:rPr>
              <a:t>Datei: Geschätzter Mineraldüngerverbrauch der Landwirtschaft, EU-28, 2006-2015 (Millionen Tonnen Nährstoff).png</a:t>
            </a:r>
          </a:p>
          <a:p>
            <a:endParaRPr lang="en-GB" b="1" dirty="0">
              <a:solidFill>
                <a:srgbClr val="0070C0"/>
              </a:solidFill>
              <a:latin typeface="Arial" panose="020B0604020202020204" pitchFamily="34" charset="0"/>
              <a:cs typeface="Arial" panose="020B0604020202020204" pitchFamily="34" charset="0"/>
            </a:endParaRPr>
          </a:p>
        </p:txBody>
      </p:sp>
      <p:sp>
        <p:nvSpPr>
          <p:cNvPr id="5" name="Textfeld 4"/>
          <p:cNvSpPr txBox="1"/>
          <p:nvPr/>
        </p:nvSpPr>
        <p:spPr>
          <a:xfrm>
            <a:off x="3826092" y="5872654"/>
            <a:ext cx="529884" cy="180425"/>
          </a:xfrm>
          <a:prstGeom prst="rect">
            <a:avLst/>
          </a:prstGeom>
          <a:solidFill>
            <a:schemeClr val="bg1"/>
          </a:solidFill>
        </p:spPr>
        <p:txBody>
          <a:bodyPr wrap="square" lIns="36000" tIns="36000" rIns="36000" bIns="36000" rtlCol="0">
            <a:spAutoFit/>
          </a:bodyPr>
          <a:lstStyle/>
          <a:p>
            <a:r>
              <a:rPr lang="de-DE" sz="700" b="1" dirty="0" smtClean="0">
                <a:solidFill>
                  <a:schemeClr val="bg2">
                    <a:lumMod val="10000"/>
                  </a:schemeClr>
                </a:solidFill>
                <a:latin typeface="Arial" panose="020B0604020202020204" pitchFamily="34" charset="0"/>
                <a:cs typeface="Arial" panose="020B0604020202020204" pitchFamily="34" charset="0"/>
              </a:rPr>
              <a:t>Stickstoff</a:t>
            </a:r>
            <a:endParaRPr lang="en-GB" sz="700" b="1" dirty="0">
              <a:solidFill>
                <a:schemeClr val="bg2">
                  <a:lumMod val="10000"/>
                </a:schemeClr>
              </a:solidFill>
              <a:latin typeface="Arial" panose="020B0604020202020204" pitchFamily="34" charset="0"/>
              <a:cs typeface="Arial" panose="020B0604020202020204" pitchFamily="34" charset="0"/>
            </a:endParaRPr>
          </a:p>
        </p:txBody>
      </p:sp>
      <p:sp>
        <p:nvSpPr>
          <p:cNvPr id="9" name="Textfeld 8"/>
          <p:cNvSpPr txBox="1"/>
          <p:nvPr/>
        </p:nvSpPr>
        <p:spPr>
          <a:xfrm>
            <a:off x="4455692" y="5862847"/>
            <a:ext cx="980404" cy="180425"/>
          </a:xfrm>
          <a:prstGeom prst="rect">
            <a:avLst/>
          </a:prstGeom>
          <a:solidFill>
            <a:schemeClr val="bg1"/>
          </a:solidFill>
        </p:spPr>
        <p:txBody>
          <a:bodyPr wrap="square" lIns="36000" tIns="36000" rIns="36000" bIns="36000" rtlCol="0">
            <a:spAutoFit/>
          </a:bodyPr>
          <a:lstStyle/>
          <a:p>
            <a:r>
              <a:rPr lang="de-DE" sz="700" b="1" dirty="0" smtClean="0">
                <a:solidFill>
                  <a:schemeClr val="bg2">
                    <a:lumMod val="10000"/>
                  </a:schemeClr>
                </a:solidFill>
                <a:latin typeface="Arial" panose="020B0604020202020204" pitchFamily="34" charset="0"/>
                <a:cs typeface="Arial" panose="020B0604020202020204" pitchFamily="34" charset="0"/>
              </a:rPr>
              <a:t>Phosphor</a:t>
            </a:r>
            <a:endParaRPr lang="de-DE" sz="7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2044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p:nvPr/>
        </p:nvPicPr>
        <p:blipFill rotWithShape="1">
          <a:blip r:embed="rId3" cstate="email">
            <a:extLst>
              <a:ext uri="{28A0092B-C50C-407E-A947-70E740481C1C}">
                <a14:useLocalDpi xmlns:a14="http://schemas.microsoft.com/office/drawing/2010/main"/>
              </a:ext>
            </a:extLst>
          </a:blip>
          <a:srcRect/>
          <a:stretch/>
        </p:blipFill>
        <p:spPr bwMode="auto">
          <a:xfrm>
            <a:off x="539552" y="2204864"/>
            <a:ext cx="8283652" cy="3957919"/>
          </a:xfrm>
          <a:prstGeom prst="rect">
            <a:avLst/>
          </a:prstGeom>
          <a:ln>
            <a:noFill/>
          </a:ln>
          <a:extLst>
            <a:ext uri="{53640926-AAD7-44d8-BBD7-CCE9431645EC}">
              <a14:shadowObscured xmlns="" xmlns:a14="http://schemas.microsoft.com/office/drawing/2010/main"/>
            </a:ext>
          </a:extLst>
        </p:spPr>
      </p:pic>
      <p:sp>
        <p:nvSpPr>
          <p:cNvPr id="7" name="Foliennummernplatzhalter 6"/>
          <p:cNvSpPr>
            <a:spLocks noGrp="1"/>
          </p:cNvSpPr>
          <p:nvPr>
            <p:ph type="sldNum" sz="quarter" idx="12"/>
          </p:nvPr>
        </p:nvSpPr>
        <p:spPr/>
        <p:txBody>
          <a:bodyPr/>
          <a:lstStyle/>
          <a:p>
            <a:fld id="{94C51DEF-A0F2-436A-B446-D206BED377C1}" type="slidenum">
              <a:rPr lang="de-DE" smtClean="0"/>
              <a:t>17</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5" name="Textfeld 4"/>
          <p:cNvSpPr txBox="1"/>
          <p:nvPr/>
        </p:nvSpPr>
        <p:spPr>
          <a:xfrm>
            <a:off x="266741" y="1685920"/>
            <a:ext cx="1947908" cy="492443"/>
          </a:xfrm>
          <a:prstGeom prst="rect">
            <a:avLst/>
          </a:prstGeom>
          <a:noFill/>
        </p:spPr>
        <p:txBody>
          <a:bodyPr wrap="square" rtlCol="0">
            <a:spAutoFit/>
          </a:bodyPr>
          <a:lstStyle/>
          <a:p>
            <a:pPr lvl="0"/>
            <a:r>
              <a:rPr lang="en-US" sz="2600" dirty="0" smtClean="0">
                <a:solidFill>
                  <a:schemeClr val="bg2">
                    <a:lumMod val="25000"/>
                  </a:schemeClr>
                </a:solidFill>
                <a:latin typeface="Arial" panose="020B0604020202020204" pitchFamily="34" charset="0"/>
                <a:cs typeface="Arial" panose="020B0604020202020204" pitchFamily="34" charset="0"/>
              </a:rPr>
              <a:t>Status Quo</a:t>
            </a:r>
          </a:p>
        </p:txBody>
      </p:sp>
      <p:sp>
        <p:nvSpPr>
          <p:cNvPr id="9" name="Textfeld 8"/>
          <p:cNvSpPr txBox="1"/>
          <p:nvPr/>
        </p:nvSpPr>
        <p:spPr>
          <a:xfrm>
            <a:off x="252886" y="1127270"/>
            <a:ext cx="6695378" cy="830997"/>
          </a:xfrm>
          <a:prstGeom prst="rect">
            <a:avLst/>
          </a:prstGeom>
          <a:noFill/>
        </p:spPr>
        <p:txBody>
          <a:bodyPr wrap="square" rtlCol="0">
            <a:spAutoFit/>
          </a:bodyPr>
          <a:lstStyle/>
          <a:p>
            <a:r>
              <a:rPr lang="de-DE" sz="2400" b="1" dirty="0">
                <a:latin typeface="Arial" panose="020B0604020202020204" pitchFamily="34" charset="0"/>
                <a:cs typeface="Arial" panose="020B0604020202020204" pitchFamily="34" charset="0"/>
              </a:rPr>
              <a:t>Stickstoffbilanzen und Nährstoffgrenzen </a:t>
            </a:r>
          </a:p>
          <a:p>
            <a:endParaRPr lang="en-GB" sz="2400" b="1" dirty="0">
              <a:latin typeface="Arial" panose="020B0604020202020204" pitchFamily="34" charset="0"/>
              <a:cs typeface="Arial" panose="020B0604020202020204" pitchFamily="34" charset="0"/>
            </a:endParaRPr>
          </a:p>
        </p:txBody>
      </p:sp>
      <p:sp>
        <p:nvSpPr>
          <p:cNvPr id="2" name="Textfeld 1"/>
          <p:cNvSpPr txBox="1"/>
          <p:nvPr/>
        </p:nvSpPr>
        <p:spPr>
          <a:xfrm>
            <a:off x="585984" y="2276872"/>
            <a:ext cx="3816424" cy="230832"/>
          </a:xfrm>
          <a:prstGeom prst="rect">
            <a:avLst/>
          </a:prstGeom>
          <a:solidFill>
            <a:schemeClr val="bg1"/>
          </a:solidFill>
        </p:spPr>
        <p:txBody>
          <a:bodyPr wrap="square" rtlCol="0">
            <a:spAutoFit/>
          </a:bodyPr>
          <a:lstStyle/>
          <a:p>
            <a:r>
              <a:rPr lang="de-DE" sz="900" b="1" dirty="0" err="1" smtClean="0">
                <a:solidFill>
                  <a:schemeClr val="bg2">
                    <a:lumMod val="10000"/>
                  </a:schemeClr>
                </a:solidFill>
                <a:latin typeface="Arial" panose="020B0604020202020204" pitchFamily="34" charset="0"/>
                <a:cs typeface="Arial" panose="020B0604020202020204" pitchFamily="34" charset="0"/>
              </a:rPr>
              <a:t>Stickstoffüberschuß</a:t>
            </a:r>
            <a:r>
              <a:rPr lang="de-DE" sz="900" b="1" dirty="0" smtClean="0">
                <a:solidFill>
                  <a:schemeClr val="bg2">
                    <a:lumMod val="10000"/>
                  </a:schemeClr>
                </a:solidFill>
                <a:latin typeface="Arial" panose="020B0604020202020204" pitchFamily="34" charset="0"/>
                <a:cs typeface="Arial" panose="020B0604020202020204" pitchFamily="34" charset="0"/>
              </a:rPr>
              <a:t> der nationalen Hoftorbilanzen *</a:t>
            </a:r>
            <a:endParaRPr lang="en-GB" sz="900" b="1" dirty="0">
              <a:solidFill>
                <a:schemeClr val="bg2">
                  <a:lumMod val="10000"/>
                </a:schemeClr>
              </a:solidFill>
              <a:latin typeface="Arial" panose="020B0604020202020204" pitchFamily="34" charset="0"/>
              <a:cs typeface="Arial" panose="020B0604020202020204" pitchFamily="34" charset="0"/>
            </a:endParaRPr>
          </a:p>
        </p:txBody>
      </p:sp>
      <p:sp>
        <p:nvSpPr>
          <p:cNvPr id="11" name="Textfeld 10"/>
          <p:cNvSpPr txBox="1"/>
          <p:nvPr/>
        </p:nvSpPr>
        <p:spPr>
          <a:xfrm>
            <a:off x="3040650" y="5658962"/>
            <a:ext cx="936104" cy="184666"/>
          </a:xfrm>
          <a:prstGeom prst="rect">
            <a:avLst/>
          </a:prstGeom>
          <a:solidFill>
            <a:schemeClr val="bg1"/>
          </a:solidFill>
        </p:spPr>
        <p:txBody>
          <a:bodyPr wrap="square" rtlCol="0">
            <a:spAutoFit/>
          </a:bodyPr>
          <a:lstStyle/>
          <a:p>
            <a:r>
              <a:rPr lang="de-DE" sz="600" b="1" dirty="0" smtClean="0">
                <a:solidFill>
                  <a:schemeClr val="bg2">
                    <a:lumMod val="10000"/>
                  </a:schemeClr>
                </a:solidFill>
                <a:latin typeface="Arial" panose="020B0604020202020204" pitchFamily="34" charset="0"/>
                <a:cs typeface="Arial" panose="020B0604020202020204" pitchFamily="34" charset="0"/>
              </a:rPr>
              <a:t>Jahreswerte</a:t>
            </a:r>
            <a:endParaRPr lang="en-GB" sz="600" b="1" dirty="0">
              <a:solidFill>
                <a:schemeClr val="bg2">
                  <a:lumMod val="10000"/>
                </a:schemeClr>
              </a:solidFill>
              <a:latin typeface="Arial" panose="020B0604020202020204" pitchFamily="34" charset="0"/>
              <a:cs typeface="Arial" panose="020B0604020202020204" pitchFamily="34" charset="0"/>
            </a:endParaRPr>
          </a:p>
        </p:txBody>
      </p:sp>
      <p:sp>
        <p:nvSpPr>
          <p:cNvPr id="12" name="Textfeld 11"/>
          <p:cNvSpPr txBox="1"/>
          <p:nvPr/>
        </p:nvSpPr>
        <p:spPr>
          <a:xfrm>
            <a:off x="5672976" y="5658962"/>
            <a:ext cx="1152128" cy="184666"/>
          </a:xfrm>
          <a:prstGeom prst="rect">
            <a:avLst/>
          </a:prstGeom>
          <a:solidFill>
            <a:schemeClr val="bg1"/>
          </a:solidFill>
        </p:spPr>
        <p:txBody>
          <a:bodyPr wrap="square" rtlCol="0">
            <a:spAutoFit/>
          </a:bodyPr>
          <a:lstStyle/>
          <a:p>
            <a:r>
              <a:rPr lang="de-DE" sz="600" b="1" dirty="0" smtClean="0">
                <a:solidFill>
                  <a:schemeClr val="bg2">
                    <a:lumMod val="10000"/>
                  </a:schemeClr>
                </a:solidFill>
                <a:latin typeface="Arial" panose="020B0604020202020204" pitchFamily="34" charset="0"/>
                <a:cs typeface="Arial" panose="020B0604020202020204" pitchFamily="34" charset="0"/>
              </a:rPr>
              <a:t>5-Jahres Durchschnitt</a:t>
            </a:r>
            <a:endParaRPr lang="en-GB" sz="600" b="1" dirty="0">
              <a:solidFill>
                <a:schemeClr val="bg2">
                  <a:lumMod val="10000"/>
                </a:schemeClr>
              </a:solidFill>
              <a:latin typeface="Arial" panose="020B0604020202020204" pitchFamily="34" charset="0"/>
              <a:cs typeface="Arial" panose="020B0604020202020204" pitchFamily="34" charset="0"/>
            </a:endParaRPr>
          </a:p>
        </p:txBody>
      </p:sp>
      <p:sp>
        <p:nvSpPr>
          <p:cNvPr id="4" name="Rechteck 3"/>
          <p:cNvSpPr/>
          <p:nvPr/>
        </p:nvSpPr>
        <p:spPr>
          <a:xfrm>
            <a:off x="7835914" y="6131610"/>
            <a:ext cx="998991" cy="215444"/>
          </a:xfrm>
          <a:prstGeom prst="rect">
            <a:avLst/>
          </a:prstGeom>
        </p:spPr>
        <p:txBody>
          <a:bodyPr wrap="none">
            <a:spAutoFit/>
          </a:bodyPr>
          <a:lstStyle/>
          <a:p>
            <a:r>
              <a:rPr lang="de-DE" sz="800" dirty="0" err="1" smtClean="0">
                <a:solidFill>
                  <a:schemeClr val="bg1">
                    <a:lumMod val="50000"/>
                  </a:schemeClr>
                </a:solidFill>
                <a:latin typeface="Arial" panose="020B0604020202020204" pitchFamily="34" charset="0"/>
                <a:cs typeface="Arial" panose="020B0604020202020204" pitchFamily="34" charset="0"/>
              </a:rPr>
              <a:t>translated</a:t>
            </a:r>
            <a:r>
              <a:rPr lang="de-DE" sz="800" dirty="0" smtClean="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by</a:t>
            </a:r>
            <a:r>
              <a:rPr lang="de-DE" sz="800" dirty="0">
                <a:solidFill>
                  <a:schemeClr val="bg1">
                    <a:lumMod val="50000"/>
                  </a:schemeClr>
                </a:solidFill>
                <a:latin typeface="Arial" panose="020B0604020202020204" pitchFamily="34" charset="0"/>
                <a:cs typeface="Arial" panose="020B0604020202020204" pitchFamily="34" charset="0"/>
              </a:rPr>
              <a:t> LCF</a:t>
            </a:r>
          </a:p>
        </p:txBody>
      </p:sp>
    </p:spTree>
    <p:extLst>
      <p:ext uri="{BB962C8B-B14F-4D97-AF65-F5344CB8AC3E}">
        <p14:creationId xmlns:p14="http://schemas.microsoft.com/office/powerpoint/2010/main" val="360017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18</a:t>
            </a:fld>
            <a:endParaRPr lang="de-DE" dirty="0"/>
          </a:p>
        </p:txBody>
      </p:sp>
      <p:sp>
        <p:nvSpPr>
          <p:cNvPr id="6"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9" name="Textfeld 8"/>
          <p:cNvSpPr txBox="1"/>
          <p:nvPr/>
        </p:nvSpPr>
        <p:spPr>
          <a:xfrm>
            <a:off x="2771800" y="6165884"/>
            <a:ext cx="4325223" cy="215444"/>
          </a:xfrm>
          <a:prstGeom prst="rect">
            <a:avLst/>
          </a:prstGeom>
          <a:noFill/>
        </p:spPr>
        <p:txBody>
          <a:bodyPr wrap="none" rtlCol="0">
            <a:spAutoFit/>
          </a:bodyPr>
          <a:lstStyle/>
          <a:p>
            <a:r>
              <a:rPr lang="de-DE" sz="800" dirty="0" smtClean="0"/>
              <a:t>SOURCE</a:t>
            </a:r>
            <a:r>
              <a:rPr lang="de-DE" sz="800" dirty="0"/>
              <a:t>: </a:t>
            </a:r>
            <a:r>
              <a:rPr lang="de-DE" sz="800" dirty="0">
                <a:hlinkClick r:id="rId3"/>
              </a:rPr>
              <a:t>http://</a:t>
            </a:r>
            <a:r>
              <a:rPr lang="de-DE" sz="800" dirty="0" smtClean="0">
                <a:hlinkClick r:id="rId3"/>
              </a:rPr>
              <a:t>ec.europa.eu/environment/water/water-nitrates/index_en.html</a:t>
            </a:r>
            <a:r>
              <a:rPr lang="de-DE" sz="800" dirty="0" smtClean="0"/>
              <a:t>; </a:t>
            </a:r>
            <a:r>
              <a:rPr lang="de-DE" sz="800" dirty="0" err="1" smtClean="0"/>
              <a:t>translated</a:t>
            </a:r>
            <a:r>
              <a:rPr lang="de-DE" sz="800" dirty="0" smtClean="0"/>
              <a:t> </a:t>
            </a:r>
            <a:r>
              <a:rPr lang="de-DE" sz="800" dirty="0" err="1" smtClean="0"/>
              <a:t>by</a:t>
            </a:r>
            <a:r>
              <a:rPr lang="de-DE" sz="800" dirty="0" smtClean="0"/>
              <a:t> LCF</a:t>
            </a:r>
            <a:endParaRPr lang="de-DE" sz="800" dirty="0"/>
          </a:p>
        </p:txBody>
      </p:sp>
      <p:sp>
        <p:nvSpPr>
          <p:cNvPr id="2" name="Rechteck 1"/>
          <p:cNvSpPr/>
          <p:nvPr/>
        </p:nvSpPr>
        <p:spPr>
          <a:xfrm>
            <a:off x="252886" y="1189203"/>
            <a:ext cx="2783134"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EU </a:t>
            </a:r>
            <a:r>
              <a:rPr lang="de-DE" sz="2400" b="1" dirty="0" smtClean="0">
                <a:latin typeface="Arial" panose="020B0604020202020204" pitchFamily="34" charset="0"/>
                <a:cs typeface="Arial" panose="020B0604020202020204" pitchFamily="34" charset="0"/>
              </a:rPr>
              <a:t>Nitratrichtlinie</a:t>
            </a:r>
            <a:endParaRPr lang="de-DE" sz="2400" b="1" dirty="0">
              <a:latin typeface="Arial" panose="020B0604020202020204" pitchFamily="34" charset="0"/>
              <a:cs typeface="Arial" panose="020B0604020202020204" pitchFamily="34" charset="0"/>
            </a:endParaRPr>
          </a:p>
        </p:txBody>
      </p:sp>
      <p:grpSp>
        <p:nvGrpSpPr>
          <p:cNvPr id="16" name="Gruppieren 15"/>
          <p:cNvGrpSpPr/>
          <p:nvPr/>
        </p:nvGrpSpPr>
        <p:grpSpPr>
          <a:xfrm>
            <a:off x="1547664" y="1653149"/>
            <a:ext cx="6480720" cy="4460688"/>
            <a:chOff x="1547664" y="1653149"/>
            <a:chExt cx="6480720" cy="4460688"/>
          </a:xfrm>
        </p:grpSpPr>
        <p:pic>
          <p:nvPicPr>
            <p:cNvPr id="2050" name="Picture 2" descr="http://ec.europa.eu/environment/water/water-nitrates/images/nitrates_directive_infographic.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47664" y="1653149"/>
              <a:ext cx="6480720" cy="4460688"/>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feld 2"/>
            <p:cNvSpPr txBox="1"/>
            <p:nvPr/>
          </p:nvSpPr>
          <p:spPr>
            <a:xfrm>
              <a:off x="3107364" y="1672331"/>
              <a:ext cx="3528392" cy="261610"/>
            </a:xfrm>
            <a:prstGeom prst="rect">
              <a:avLst/>
            </a:prstGeom>
            <a:solidFill>
              <a:srgbClr val="E7F6FF"/>
            </a:solidFill>
          </p:spPr>
          <p:txBody>
            <a:bodyPr wrap="square" rtlCol="0">
              <a:spAutoFit/>
            </a:bodyPr>
            <a:lstStyle/>
            <a:p>
              <a:pPr algn="ctr"/>
              <a:r>
                <a:rPr lang="de-DE" sz="1100" dirty="0" smtClean="0">
                  <a:solidFill>
                    <a:srgbClr val="002060"/>
                  </a:solidFill>
                  <a:latin typeface="Arial" panose="020B0604020202020204" pitchFamily="34" charset="0"/>
                  <a:cs typeface="Arial" panose="020B0604020202020204" pitchFamily="34" charset="0"/>
                </a:rPr>
                <a:t>Die Nitratrichtlinie auf den Punkt gebracht</a:t>
              </a:r>
              <a:endParaRPr lang="en-GB" sz="1100" dirty="0">
                <a:solidFill>
                  <a:srgbClr val="002060"/>
                </a:solidFill>
                <a:latin typeface="Arial" panose="020B0604020202020204" pitchFamily="34" charset="0"/>
                <a:cs typeface="Arial" panose="020B0604020202020204" pitchFamily="34" charset="0"/>
              </a:endParaRPr>
            </a:p>
          </p:txBody>
        </p:sp>
        <p:sp>
          <p:nvSpPr>
            <p:cNvPr id="8" name="Textfeld 7"/>
            <p:cNvSpPr txBox="1"/>
            <p:nvPr/>
          </p:nvSpPr>
          <p:spPr>
            <a:xfrm>
              <a:off x="2411760" y="2204864"/>
              <a:ext cx="1440160" cy="738664"/>
            </a:xfrm>
            <a:prstGeom prst="rect">
              <a:avLst/>
            </a:prstGeom>
            <a:solidFill>
              <a:srgbClr val="E7F6FF"/>
            </a:solidFill>
          </p:spPr>
          <p:txBody>
            <a:bodyPr wrap="square" rtlCol="0">
              <a:spAutoFit/>
            </a:bodyPr>
            <a:lstStyle/>
            <a:p>
              <a:r>
                <a:rPr lang="de-DE" sz="700" dirty="0">
                  <a:solidFill>
                    <a:srgbClr val="002060"/>
                  </a:solidFill>
                  <a:latin typeface="Arial" panose="020B0604020202020204" pitchFamily="34" charset="0"/>
                  <a:cs typeface="Arial" panose="020B0604020202020204" pitchFamily="34" charset="0"/>
                </a:rPr>
                <a:t>Stickstoff ist ein </a:t>
              </a:r>
              <a:r>
                <a:rPr lang="de-DE" sz="700" dirty="0" smtClean="0">
                  <a:solidFill>
                    <a:srgbClr val="002060"/>
                  </a:solidFill>
                  <a:latin typeface="Arial" panose="020B0604020202020204" pitchFamily="34" charset="0"/>
                  <a:cs typeface="Arial" panose="020B0604020202020204" pitchFamily="34" charset="0"/>
                </a:rPr>
                <a:t>lebens-wichtiger </a:t>
              </a:r>
              <a:r>
                <a:rPr lang="de-DE" sz="700" dirty="0">
                  <a:solidFill>
                    <a:srgbClr val="002060"/>
                  </a:solidFill>
                  <a:latin typeface="Arial" panose="020B0604020202020204" pitchFamily="34" charset="0"/>
                  <a:cs typeface="Arial" panose="020B0604020202020204" pitchFamily="34" charset="0"/>
                </a:rPr>
                <a:t>Nährstoff, der Pflanzen und Pflanzen hilft zu wachsen, aber hohe Konzentrationen sind schädlich für Mensch und Natur.</a:t>
              </a:r>
              <a:endParaRPr lang="en-GB" sz="700" dirty="0">
                <a:solidFill>
                  <a:srgbClr val="002060"/>
                </a:solidFill>
                <a:latin typeface="Arial" panose="020B0604020202020204" pitchFamily="34" charset="0"/>
                <a:cs typeface="Arial" panose="020B0604020202020204" pitchFamily="34" charset="0"/>
              </a:endParaRPr>
            </a:p>
          </p:txBody>
        </p:sp>
        <p:sp>
          <p:nvSpPr>
            <p:cNvPr id="10" name="Textfeld 9"/>
            <p:cNvSpPr txBox="1"/>
            <p:nvPr/>
          </p:nvSpPr>
          <p:spPr>
            <a:xfrm>
              <a:off x="4628894" y="2204864"/>
              <a:ext cx="1440160" cy="738664"/>
            </a:xfrm>
            <a:prstGeom prst="rect">
              <a:avLst/>
            </a:prstGeom>
            <a:solidFill>
              <a:srgbClr val="E7F6FF"/>
            </a:solidFill>
          </p:spPr>
          <p:txBody>
            <a:bodyPr wrap="square" rtlCol="0">
              <a:spAutoFit/>
            </a:bodyPr>
            <a:lstStyle/>
            <a:p>
              <a:r>
                <a:rPr lang="de-DE" sz="700" dirty="0" smtClean="0">
                  <a:solidFill>
                    <a:srgbClr val="002060"/>
                  </a:solidFill>
                  <a:latin typeface="Arial" panose="020B0604020202020204" pitchFamily="34" charset="0"/>
                  <a:cs typeface="Arial" panose="020B0604020202020204" pitchFamily="34" charset="0"/>
                </a:rPr>
                <a:t>Reines, sauberes Wasser ist für die menschliche Gesundheit und für die natürlichen Öko-systeme von entscheidender Bedeutung.</a:t>
              </a:r>
            </a:p>
            <a:p>
              <a:endParaRPr lang="en-GB" sz="700" dirty="0">
                <a:solidFill>
                  <a:srgbClr val="002060"/>
                </a:solidFill>
                <a:latin typeface="Arial" panose="020B0604020202020204" pitchFamily="34" charset="0"/>
                <a:cs typeface="Arial" panose="020B0604020202020204" pitchFamily="34" charset="0"/>
              </a:endParaRPr>
            </a:p>
          </p:txBody>
        </p:sp>
        <p:sp>
          <p:nvSpPr>
            <p:cNvPr id="11" name="Textfeld 10"/>
            <p:cNvSpPr txBox="1"/>
            <p:nvPr/>
          </p:nvSpPr>
          <p:spPr>
            <a:xfrm>
              <a:off x="6632524" y="2204864"/>
              <a:ext cx="1395860" cy="738664"/>
            </a:xfrm>
            <a:prstGeom prst="rect">
              <a:avLst/>
            </a:prstGeom>
            <a:solidFill>
              <a:srgbClr val="E7F6FF"/>
            </a:solidFill>
          </p:spPr>
          <p:txBody>
            <a:bodyPr wrap="square" rtlCol="0">
              <a:spAutoFit/>
            </a:bodyPr>
            <a:lstStyle/>
            <a:p>
              <a:r>
                <a:rPr lang="de-DE" sz="700" dirty="0" smtClean="0">
                  <a:solidFill>
                    <a:srgbClr val="002060"/>
                  </a:solidFill>
                  <a:latin typeface="Arial" panose="020B0604020202020204" pitchFamily="34" charset="0"/>
                  <a:cs typeface="Arial" panose="020B0604020202020204" pitchFamily="34" charset="0"/>
                </a:rPr>
                <a:t>Die Freisetzung von Stickstoff aus landwirtschaftlichen Quellen ist eine der Hauptursachen für die Wasserverschmutzung in Europa.</a:t>
              </a:r>
              <a:endParaRPr lang="en-GB" sz="700" dirty="0">
                <a:solidFill>
                  <a:srgbClr val="002060"/>
                </a:solidFill>
                <a:latin typeface="Arial" panose="020B0604020202020204" pitchFamily="34" charset="0"/>
                <a:cs typeface="Arial" panose="020B0604020202020204" pitchFamily="34" charset="0"/>
              </a:endParaRPr>
            </a:p>
          </p:txBody>
        </p:sp>
        <p:sp>
          <p:nvSpPr>
            <p:cNvPr id="12" name="Textfeld 11"/>
            <p:cNvSpPr txBox="1"/>
            <p:nvPr/>
          </p:nvSpPr>
          <p:spPr>
            <a:xfrm>
              <a:off x="2684678" y="3125854"/>
              <a:ext cx="4256029"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Die EU will die Wasserverschmutzung durch Nitrate in der Landwirtschaft verringern und legt Maßnahmen fest, die die EU-Länder ergreifen müssen. </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3" name="Textfeld 12"/>
            <p:cNvSpPr txBox="1"/>
            <p:nvPr/>
          </p:nvSpPr>
          <p:spPr>
            <a:xfrm>
              <a:off x="2195736" y="3799430"/>
              <a:ext cx="1545699"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Überwachung von Gewässer im Hinblick </a:t>
              </a:r>
              <a:r>
                <a:rPr lang="de-DE" sz="700" dirty="0">
                  <a:solidFill>
                    <a:schemeClr val="bg1">
                      <a:lumMod val="50000"/>
                    </a:schemeClr>
                  </a:solidFill>
                  <a:latin typeface="Arial" panose="020B0604020202020204" pitchFamily="34" charset="0"/>
                  <a:cs typeface="Arial" panose="020B0604020202020204" pitchFamily="34" charset="0"/>
                </a:rPr>
                <a:t>auf Nitratkonzentrationen</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4" name="Textfeld 13"/>
            <p:cNvSpPr txBox="1"/>
            <p:nvPr/>
          </p:nvSpPr>
          <p:spPr>
            <a:xfrm>
              <a:off x="4063906" y="3804091"/>
              <a:ext cx="1224136" cy="307777"/>
            </a:xfrm>
            <a:prstGeom prst="rect">
              <a:avLst/>
            </a:prstGeom>
            <a:solidFill>
              <a:srgbClr val="E7F6FF"/>
            </a:solidFill>
            <a:ln>
              <a:noFill/>
            </a:ln>
          </p:spPr>
          <p:txBody>
            <a:bodyPr wrap="square" rtlCol="0">
              <a:spAutoFit/>
            </a:bodyPr>
            <a:lstStyle/>
            <a:p>
              <a:r>
                <a:rPr lang="de-DE" sz="700" dirty="0" smtClean="0">
                  <a:solidFill>
                    <a:schemeClr val="bg1">
                      <a:lumMod val="50000"/>
                    </a:schemeClr>
                  </a:solidFill>
                  <a:latin typeface="Arial" panose="020B0604020202020204" pitchFamily="34" charset="0"/>
                  <a:cs typeface="Arial" panose="020B0604020202020204" pitchFamily="34" charset="0"/>
                </a:rPr>
                <a:t>Ausweisung nitratgefährdeter Gebiete</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5" name="Textfeld 14"/>
            <p:cNvSpPr txBox="1"/>
            <p:nvPr/>
          </p:nvSpPr>
          <p:spPr>
            <a:xfrm>
              <a:off x="5436096" y="3807198"/>
              <a:ext cx="2592288" cy="415498"/>
            </a:xfrm>
            <a:prstGeom prst="rect">
              <a:avLst/>
            </a:prstGeom>
            <a:solidFill>
              <a:srgbClr val="E7F6FF"/>
            </a:solidFill>
            <a:ln>
              <a:noFill/>
            </a:ln>
          </p:spPr>
          <p:txBody>
            <a:bodyPr wrap="square" rtlCol="0">
              <a:spAutoFit/>
            </a:bodyPr>
            <a:lstStyle/>
            <a:p>
              <a:r>
                <a:rPr lang="de-DE" sz="700" dirty="0">
                  <a:solidFill>
                    <a:schemeClr val="bg1">
                      <a:lumMod val="50000"/>
                    </a:schemeClr>
                  </a:solidFill>
                  <a:latin typeface="Arial" panose="020B0604020202020204" pitchFamily="34" charset="0"/>
                  <a:cs typeface="Arial" panose="020B0604020202020204" pitchFamily="34" charset="0"/>
                </a:rPr>
                <a:t>Festlegung von </a:t>
              </a:r>
              <a:r>
                <a:rPr lang="de-DE" sz="700" dirty="0" smtClean="0">
                  <a:solidFill>
                    <a:schemeClr val="bg1">
                      <a:lumMod val="50000"/>
                    </a:schemeClr>
                  </a:solidFill>
                  <a:latin typeface="Arial" panose="020B0604020202020204" pitchFamily="34" charset="0"/>
                  <a:cs typeface="Arial" panose="020B0604020202020204" pitchFamily="34" charset="0"/>
                </a:rPr>
                <a:t>Grundsätzen für </a:t>
              </a:r>
              <a:r>
                <a:rPr lang="de-DE" sz="700" dirty="0">
                  <a:solidFill>
                    <a:schemeClr val="bg1">
                      <a:lumMod val="50000"/>
                    </a:schemeClr>
                  </a:solidFill>
                  <a:latin typeface="Arial" panose="020B0604020202020204" pitchFamily="34" charset="0"/>
                  <a:cs typeface="Arial" panose="020B0604020202020204" pitchFamily="34" charset="0"/>
                </a:rPr>
                <a:t>gute </a:t>
              </a:r>
              <a:r>
                <a:rPr lang="de-DE" sz="700" dirty="0" smtClean="0">
                  <a:solidFill>
                    <a:schemeClr val="bg1">
                      <a:lumMod val="50000"/>
                    </a:schemeClr>
                  </a:solidFill>
                  <a:latin typeface="Arial" panose="020B0604020202020204" pitchFamily="34" charset="0"/>
                  <a:cs typeface="Arial" panose="020B0604020202020204" pitchFamily="34" charset="0"/>
                </a:rPr>
                <a:t>landwirtschaftliche </a:t>
              </a:r>
              <a:r>
                <a:rPr lang="de-DE" sz="700" dirty="0">
                  <a:solidFill>
                    <a:schemeClr val="bg1">
                      <a:lumMod val="50000"/>
                    </a:schemeClr>
                  </a:solidFill>
                  <a:latin typeface="Arial" panose="020B0604020202020204" pitchFamily="34" charset="0"/>
                  <a:cs typeface="Arial" panose="020B0604020202020204" pitchFamily="34" charset="0"/>
                </a:rPr>
                <a:t>Praktiken und Maßnahmen zur Vermeidung und Verringerung der Wasserverschmutzung durch Nitrate</a:t>
              </a:r>
              <a:endParaRPr lang="en-GB" sz="700" dirty="0">
                <a:solidFill>
                  <a:schemeClr val="bg1">
                    <a:lumMod val="50000"/>
                  </a:schemeClr>
                </a:solidFill>
                <a:latin typeface="Arial" panose="020B0604020202020204" pitchFamily="34" charset="0"/>
                <a:cs typeface="Arial" panose="020B0604020202020204" pitchFamily="34" charset="0"/>
              </a:endParaRPr>
            </a:p>
          </p:txBody>
        </p:sp>
        <p:sp>
          <p:nvSpPr>
            <p:cNvPr id="17" name="Textfeld 16"/>
            <p:cNvSpPr txBox="1"/>
            <p:nvPr/>
          </p:nvSpPr>
          <p:spPr>
            <a:xfrm>
              <a:off x="3440496" y="4509433"/>
              <a:ext cx="418351" cy="165036"/>
            </a:xfrm>
            <a:prstGeom prst="rect">
              <a:avLst/>
            </a:prstGeom>
            <a:solidFill>
              <a:srgbClr val="E7F6FF"/>
            </a:solidFill>
            <a:ln>
              <a:noFill/>
            </a:ln>
          </p:spPr>
          <p:txBody>
            <a:bodyPr wrap="square" lIns="36000" tIns="36000" rIns="36000" bIns="36000" rtlCol="0">
              <a:spAutoFit/>
            </a:bodyPr>
            <a:lstStyle/>
            <a:p>
              <a:r>
                <a:rPr lang="de-DE" sz="600" dirty="0" smtClean="0">
                  <a:solidFill>
                    <a:schemeClr val="bg2">
                      <a:lumMod val="10000"/>
                    </a:schemeClr>
                  </a:solidFill>
                  <a:latin typeface="Arial" panose="020B0604020202020204" pitchFamily="34" charset="0"/>
                  <a:cs typeface="Arial" panose="020B0604020202020204" pitchFamily="34" charset="0"/>
                </a:rPr>
                <a:t>Abfluss</a:t>
              </a:r>
              <a:endParaRPr lang="en-GB" sz="600" dirty="0">
                <a:solidFill>
                  <a:schemeClr val="bg2">
                    <a:lumMod val="10000"/>
                  </a:schemeClr>
                </a:solidFill>
                <a:latin typeface="Arial" panose="020B0604020202020204" pitchFamily="34" charset="0"/>
                <a:cs typeface="Arial" panose="020B0604020202020204" pitchFamily="34" charset="0"/>
              </a:endParaRPr>
            </a:p>
          </p:txBody>
        </p:sp>
        <p:sp>
          <p:nvSpPr>
            <p:cNvPr id="18" name="Textfeld 17"/>
            <p:cNvSpPr txBox="1"/>
            <p:nvPr/>
          </p:nvSpPr>
          <p:spPr>
            <a:xfrm>
              <a:off x="4077527" y="4764469"/>
              <a:ext cx="418351" cy="257369"/>
            </a:xfrm>
            <a:prstGeom prst="rect">
              <a:avLst/>
            </a:prstGeom>
            <a:solidFill>
              <a:srgbClr val="E7F6FF"/>
            </a:solidFill>
            <a:ln>
              <a:noFill/>
            </a:ln>
          </p:spPr>
          <p:txBody>
            <a:bodyPr wrap="square" lIns="36000" tIns="36000" rIns="36000" bIns="36000" rtlCol="0">
              <a:spAutoFit/>
            </a:bodyPr>
            <a:lstStyle/>
            <a:p>
              <a:r>
                <a:rPr lang="de-DE" sz="600" dirty="0" smtClean="0">
                  <a:solidFill>
                    <a:schemeClr val="bg2">
                      <a:lumMod val="10000"/>
                    </a:schemeClr>
                  </a:solidFill>
                  <a:latin typeface="Arial" panose="020B0604020202020204" pitchFamily="34" charset="0"/>
                  <a:cs typeface="Arial" panose="020B0604020202020204" pitchFamily="34" charset="0"/>
                </a:rPr>
                <a:t>Aus-waschung</a:t>
              </a:r>
              <a:endParaRPr lang="en-GB" sz="600" dirty="0">
                <a:solidFill>
                  <a:schemeClr val="bg2">
                    <a:lumMod val="10000"/>
                  </a:schemeClr>
                </a:solidFill>
                <a:latin typeface="Arial" panose="020B0604020202020204" pitchFamily="34" charset="0"/>
                <a:cs typeface="Arial" panose="020B0604020202020204" pitchFamily="34" charset="0"/>
              </a:endParaRPr>
            </a:p>
          </p:txBody>
        </p:sp>
        <p:sp>
          <p:nvSpPr>
            <p:cNvPr id="19" name="Textfeld 18"/>
            <p:cNvSpPr txBox="1"/>
            <p:nvPr/>
          </p:nvSpPr>
          <p:spPr>
            <a:xfrm>
              <a:off x="4159205" y="5766508"/>
              <a:ext cx="1537213" cy="180425"/>
            </a:xfrm>
            <a:prstGeom prst="rect">
              <a:avLst/>
            </a:prstGeom>
            <a:solidFill>
              <a:srgbClr val="E7F6FF"/>
            </a:solidFill>
            <a:ln>
              <a:noFill/>
            </a:ln>
          </p:spPr>
          <p:txBody>
            <a:bodyPr wrap="square" lIns="36000" tIns="36000" rIns="36000" bIns="36000" rtlCol="0">
              <a:spAutoFit/>
            </a:bodyPr>
            <a:lstStyle/>
            <a:p>
              <a:pPr algn="ctr"/>
              <a:r>
                <a:rPr lang="de-DE" sz="700" dirty="0" smtClean="0">
                  <a:solidFill>
                    <a:schemeClr val="bg2">
                      <a:lumMod val="10000"/>
                    </a:schemeClr>
                  </a:solidFill>
                  <a:latin typeface="Arial" panose="020B0604020202020204" pitchFamily="34" charset="0"/>
                  <a:cs typeface="Arial" panose="020B0604020202020204" pitchFamily="34" charset="0"/>
                </a:rPr>
                <a:t>Den Fortschritt im Auge behalten</a:t>
              </a:r>
              <a:endParaRPr lang="en-GB" sz="700" dirty="0">
                <a:solidFill>
                  <a:schemeClr val="bg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69784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Status quo</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19</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Bruttobilanz</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094127"/>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Organischer </a:t>
            </a:r>
            <a:r>
              <a:rPr lang="de-DE" sz="1200" dirty="0">
                <a:latin typeface="Arial" panose="020B0604020202020204" pitchFamily="34" charset="0"/>
                <a:cs typeface="Arial" panose="020B0604020202020204" pitchFamily="34" charset="0"/>
              </a:rPr>
              <a:t>u</a:t>
            </a:r>
            <a:r>
              <a:rPr lang="de-DE" sz="1200" dirty="0" smtClean="0">
                <a:latin typeface="Arial" panose="020B0604020202020204" pitchFamily="34" charset="0"/>
                <a:cs typeface="Arial" panose="020B0604020202020204" pitchFamily="34" charset="0"/>
              </a:rPr>
              <a:t>nd mineralischer  Dünger</a:t>
            </a:r>
            <a:endParaRPr lang="de-DE" sz="1200" dirty="0">
              <a:latin typeface="Arial" panose="020B0604020202020204" pitchFamily="34" charset="0"/>
              <a:cs typeface="Arial" panose="020B0604020202020204" pitchFamily="34" charset="0"/>
            </a:endParaRPr>
          </a:p>
        </p:txBody>
      </p:sp>
      <p:sp>
        <p:nvSpPr>
          <p:cNvPr id="9" name="Pfeil nach rechts 8"/>
          <p:cNvSpPr/>
          <p:nvPr/>
        </p:nvSpPr>
        <p:spPr>
          <a:xfrm>
            <a:off x="1115616" y="4174247"/>
            <a:ext cx="2134650" cy="99854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N </a:t>
            </a:r>
            <a:r>
              <a:rPr lang="de-DE" sz="1200" dirty="0" err="1" smtClean="0">
                <a:latin typeface="Arial" panose="020B0604020202020204" pitchFamily="34" charset="0"/>
                <a:cs typeface="Arial" panose="020B0604020202020204" pitchFamily="34" charset="0"/>
              </a:rPr>
              <a:t>fixierung</a:t>
            </a:r>
            <a:endParaRPr lang="de-DE" sz="12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Geerntete Kulturen</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Stickstoffeintrag</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Stickstoffausstoß</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err="1" smtClean="0">
                <a:latin typeface="Arial" panose="020B0604020202020204" pitchFamily="34" charset="0"/>
                <a:cs typeface="Arial" panose="020B0604020202020204" pitchFamily="34" charset="0"/>
              </a:rPr>
              <a:t>Stickstoffüberschu</a:t>
            </a:r>
            <a:r>
              <a:rPr lang="de-DE" dirty="0" err="1">
                <a:latin typeface="Arial" panose="020B0604020202020204" pitchFamily="34" charset="0"/>
                <a:cs typeface="Arial" panose="020B0604020202020204" pitchFamily="34" charset="0"/>
              </a:rPr>
              <a:t>ß</a:t>
            </a:r>
            <a:endParaRPr lang="de-DE" dirty="0">
              <a:latin typeface="Arial" panose="020B0604020202020204" pitchFamily="34" charset="0"/>
              <a:cs typeface="Arial" panose="020B0604020202020204" pitchFamily="34" charset="0"/>
            </a:endParaRPr>
          </a:p>
        </p:txBody>
      </p:sp>
      <p:sp>
        <p:nvSpPr>
          <p:cNvPr id="15" name="Rechteck 14"/>
          <p:cNvSpPr/>
          <p:nvPr/>
        </p:nvSpPr>
        <p:spPr>
          <a:xfrm>
            <a:off x="1115616" y="5470391"/>
            <a:ext cx="6770447" cy="7200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Schätzungen und Unsicherheiten</a:t>
            </a:r>
            <a:endParaRPr lang="de-DE" sz="1600" dirty="0">
              <a:latin typeface="Arial" panose="020B0604020202020204" pitchFamily="34" charset="0"/>
              <a:cs typeface="Arial" panose="020B0604020202020204" pitchFamily="34" charset="0"/>
            </a:endParaRPr>
          </a:p>
        </p:txBody>
      </p:sp>
      <p:sp>
        <p:nvSpPr>
          <p:cNvPr id="3" name="Rechteck 2"/>
          <p:cNvSpPr/>
          <p:nvPr/>
        </p:nvSpPr>
        <p:spPr>
          <a:xfrm>
            <a:off x="252886" y="1196752"/>
            <a:ext cx="6183103"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Stickstoffbilanzen und Nährstoffgrenzen </a:t>
            </a:r>
          </a:p>
        </p:txBody>
      </p:sp>
    </p:spTree>
    <p:extLst>
      <p:ext uri="{BB962C8B-B14F-4D97-AF65-F5344CB8AC3E}">
        <p14:creationId xmlns:p14="http://schemas.microsoft.com/office/powerpoint/2010/main" val="564531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52886" y="1696210"/>
            <a:ext cx="4038600" cy="576064"/>
          </a:xfrm>
        </p:spPr>
        <p:txBody>
          <a:bodyPr/>
          <a:lstStyle/>
          <a:p>
            <a:r>
              <a:rPr lang="de-DE" sz="2600" dirty="0" smtClean="0"/>
              <a:t>Empfehlungen</a:t>
            </a:r>
            <a:r>
              <a:rPr lang="de-DE" dirty="0" smtClean="0"/>
              <a:t>	</a:t>
            </a:r>
          </a:p>
          <a:p>
            <a:pPr marL="0" indent="0">
              <a:buNone/>
            </a:pPr>
            <a:endParaRPr lang="en-US" sz="1800" dirty="0" smtClean="0">
              <a:solidFill>
                <a:schemeClr val="tx1"/>
              </a:solidFill>
              <a:latin typeface="+mn-lt"/>
              <a:cs typeface="+mn-cs"/>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20</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7" name="Rechteck 6"/>
          <p:cNvSpPr/>
          <p:nvPr/>
        </p:nvSpPr>
        <p:spPr>
          <a:xfrm>
            <a:off x="3419872" y="3166135"/>
            <a:ext cx="2088232" cy="2006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latin typeface="Arial" panose="020B0604020202020204" pitchFamily="34" charset="0"/>
                <a:cs typeface="Arial" panose="020B0604020202020204" pitchFamily="34" charset="0"/>
              </a:rPr>
              <a:t>Hoftorbilanz</a:t>
            </a:r>
            <a:endParaRPr lang="de-DE" sz="1600" b="1" dirty="0">
              <a:latin typeface="Arial" panose="020B0604020202020204" pitchFamily="34" charset="0"/>
              <a:cs typeface="Arial" panose="020B0604020202020204" pitchFamily="34" charset="0"/>
            </a:endParaRPr>
          </a:p>
        </p:txBody>
      </p:sp>
      <p:sp>
        <p:nvSpPr>
          <p:cNvPr id="8" name="Pfeil nach rechts 7"/>
          <p:cNvSpPr/>
          <p:nvPr/>
        </p:nvSpPr>
        <p:spPr>
          <a:xfrm>
            <a:off x="1115616" y="3717032"/>
            <a:ext cx="2160240" cy="100811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200" dirty="0" smtClean="0">
                <a:latin typeface="Arial" panose="020B0604020202020204" pitchFamily="34" charset="0"/>
                <a:cs typeface="Arial" panose="020B0604020202020204" pitchFamily="34" charset="0"/>
              </a:rPr>
              <a:t>Gesamter N Hof-Eingang</a:t>
            </a:r>
            <a:endParaRPr lang="de-DE" sz="1200" dirty="0">
              <a:latin typeface="Arial" panose="020B0604020202020204" pitchFamily="34" charset="0"/>
              <a:cs typeface="Arial" panose="020B0604020202020204" pitchFamily="34" charset="0"/>
            </a:endParaRPr>
          </a:p>
        </p:txBody>
      </p:sp>
      <p:sp>
        <p:nvSpPr>
          <p:cNvPr id="11" name="Pfeil nach rechts 10"/>
          <p:cNvSpPr/>
          <p:nvPr/>
        </p:nvSpPr>
        <p:spPr>
          <a:xfrm>
            <a:off x="5724128" y="3670191"/>
            <a:ext cx="2134650" cy="99854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sz="1600" dirty="0">
                <a:latin typeface="Arial" panose="020B0604020202020204" pitchFamily="34" charset="0"/>
                <a:cs typeface="Arial" panose="020B0604020202020204" pitchFamily="34" charset="0"/>
              </a:rPr>
              <a:t>Gesamter N </a:t>
            </a:r>
            <a:r>
              <a:rPr lang="de-DE" sz="1600" dirty="0" smtClean="0">
                <a:latin typeface="Arial" panose="020B0604020202020204" pitchFamily="34" charset="0"/>
                <a:cs typeface="Arial" panose="020B0604020202020204" pitchFamily="34" charset="0"/>
              </a:rPr>
              <a:t>Hof-Ausgang</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1045303"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Stickstoffeintrag</a:t>
            </a:r>
            <a:endParaRPr lang="de-DE" dirty="0">
              <a:latin typeface="Arial" panose="020B0604020202020204" pitchFamily="34" charset="0"/>
              <a:cs typeface="Arial" panose="020B0604020202020204" pitchFamily="34" charset="0"/>
            </a:endParaRPr>
          </a:p>
        </p:txBody>
      </p:sp>
      <p:sp>
        <p:nvSpPr>
          <p:cNvPr id="13" name="Textfeld 12"/>
          <p:cNvSpPr txBox="1"/>
          <p:nvPr/>
        </p:nvSpPr>
        <p:spPr>
          <a:xfrm>
            <a:off x="5626530" y="2518063"/>
            <a:ext cx="2232248" cy="369332"/>
          </a:xfrm>
          <a:prstGeom prst="rect">
            <a:avLst/>
          </a:prstGeom>
          <a:noFill/>
        </p:spPr>
        <p:txBody>
          <a:bodyPr wrap="square" rtlCol="0">
            <a:spAutoFit/>
          </a:bodyPr>
          <a:lstStyle/>
          <a:p>
            <a:r>
              <a:rPr lang="de-DE" dirty="0" smtClean="0">
                <a:latin typeface="Arial" panose="020B0604020202020204" pitchFamily="34" charset="0"/>
                <a:cs typeface="Arial" panose="020B0604020202020204" pitchFamily="34" charset="0"/>
              </a:rPr>
              <a:t>Stickstoffausstoß</a:t>
            </a:r>
            <a:endParaRPr lang="de-DE" dirty="0">
              <a:latin typeface="Arial" panose="020B0604020202020204" pitchFamily="34" charset="0"/>
              <a:cs typeface="Arial" panose="020B0604020202020204" pitchFamily="34" charset="0"/>
            </a:endParaRPr>
          </a:p>
        </p:txBody>
      </p:sp>
      <p:sp>
        <p:nvSpPr>
          <p:cNvPr id="14" name="Textfeld 13"/>
          <p:cNvSpPr txBox="1"/>
          <p:nvPr/>
        </p:nvSpPr>
        <p:spPr>
          <a:xfrm>
            <a:off x="3405323" y="2518063"/>
            <a:ext cx="2232248" cy="369332"/>
          </a:xfrm>
          <a:prstGeom prst="rect">
            <a:avLst/>
          </a:prstGeom>
          <a:noFill/>
        </p:spPr>
        <p:txBody>
          <a:bodyPr wrap="square" rtlCol="0">
            <a:spAutoFit/>
          </a:bodyPr>
          <a:lstStyle/>
          <a:p>
            <a:r>
              <a:rPr lang="de-DE" dirty="0" err="1" smtClean="0">
                <a:latin typeface="Arial" panose="020B0604020202020204" pitchFamily="34" charset="0"/>
                <a:cs typeface="Arial" panose="020B0604020202020204" pitchFamily="34" charset="0"/>
              </a:rPr>
              <a:t>Stickstoffüberschu</a:t>
            </a:r>
            <a:r>
              <a:rPr lang="de-DE" dirty="0" err="1">
                <a:latin typeface="Arial" panose="020B0604020202020204" pitchFamily="34" charset="0"/>
                <a:cs typeface="Arial" panose="020B0604020202020204" pitchFamily="34" charset="0"/>
              </a:rPr>
              <a:t>ß</a:t>
            </a:r>
            <a:endParaRPr lang="de-DE" dirty="0">
              <a:latin typeface="Arial" panose="020B0604020202020204" pitchFamily="34" charset="0"/>
              <a:cs typeface="Arial" panose="020B0604020202020204" pitchFamily="34" charset="0"/>
            </a:endParaRPr>
          </a:p>
        </p:txBody>
      </p:sp>
      <p:sp>
        <p:nvSpPr>
          <p:cNvPr id="3" name="Rechteck 2"/>
          <p:cNvSpPr/>
          <p:nvPr/>
        </p:nvSpPr>
        <p:spPr>
          <a:xfrm>
            <a:off x="252886" y="1196752"/>
            <a:ext cx="6183103"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Stickstoffbilanzen und Nährstoffgrenzen </a:t>
            </a:r>
          </a:p>
        </p:txBody>
      </p:sp>
      <p:sp>
        <p:nvSpPr>
          <p:cNvPr id="16" name="Rechteck 15"/>
          <p:cNvSpPr/>
          <p:nvPr/>
        </p:nvSpPr>
        <p:spPr>
          <a:xfrm>
            <a:off x="1115616" y="5484246"/>
            <a:ext cx="6770447" cy="720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sz="1600" dirty="0" smtClean="0">
                <a:latin typeface="Arial" panose="020B0604020202020204" pitchFamily="34" charset="0"/>
                <a:cs typeface="Arial" panose="020B0604020202020204" pitchFamily="34" charset="0"/>
              </a:rPr>
              <a:t>Nur dokumentierte Daten</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7228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457200" y="1728709"/>
            <a:ext cx="4038600" cy="1368152"/>
          </a:xfrm>
        </p:spPr>
        <p:txBody>
          <a:bodyPr/>
          <a:lstStyle/>
          <a:p>
            <a:pPr marL="0" indent="0">
              <a:buNone/>
            </a:pPr>
            <a:r>
              <a:rPr lang="de-DE" sz="2600" dirty="0" smtClean="0"/>
              <a:t>Status quo</a:t>
            </a:r>
          </a:p>
          <a:p>
            <a:r>
              <a:rPr lang="de-DE" sz="1600" dirty="0" smtClean="0">
                <a:solidFill>
                  <a:schemeClr val="tx1"/>
                </a:solidFill>
              </a:rPr>
              <a:t>Fruchtfolge wird nicht gefordert</a:t>
            </a:r>
            <a:endParaRPr lang="de-DE" sz="1600" dirty="0">
              <a:solidFill>
                <a:schemeClr val="tx1"/>
              </a:solidFill>
            </a:endParaRPr>
          </a:p>
          <a:p>
            <a:r>
              <a:rPr lang="de-DE" sz="1600" dirty="0" smtClean="0">
                <a:solidFill>
                  <a:schemeClr val="tx1"/>
                </a:solidFill>
              </a:rPr>
              <a:t>Diversifizierung der Kulturen  </a:t>
            </a:r>
            <a:endParaRPr lang="de-DE" sz="1600" dirty="0">
              <a:solidFill>
                <a:schemeClr val="tx1"/>
              </a:solidFill>
            </a:endParaRPr>
          </a:p>
          <a:p>
            <a:pPr marL="0" indent="0">
              <a:buNone/>
            </a:pPr>
            <a:endParaRPr lang="de-DE" dirty="0"/>
          </a:p>
        </p:txBody>
      </p:sp>
      <p:sp>
        <p:nvSpPr>
          <p:cNvPr id="3" name="Inhaltsplatzhalter 2"/>
          <p:cNvSpPr>
            <a:spLocks noGrp="1"/>
          </p:cNvSpPr>
          <p:nvPr>
            <p:ph sz="half" idx="2"/>
          </p:nvPr>
        </p:nvSpPr>
        <p:spPr>
          <a:xfrm>
            <a:off x="4918184" y="1726961"/>
            <a:ext cx="4032449" cy="4444765"/>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marL="0" lvl="0" indent="0">
              <a:buNone/>
            </a:pPr>
            <a:endParaRPr lang="en-US" sz="300" dirty="0" smtClean="0">
              <a:solidFill>
                <a:schemeClr val="tx1"/>
              </a:solidFill>
              <a:latin typeface="Arial" panose="020B0604020202020204" pitchFamily="34" charset="0"/>
              <a:cs typeface="Arial" panose="020B0604020202020204" pitchFamily="34" charset="0"/>
            </a:endParaRP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In </a:t>
            </a:r>
            <a:r>
              <a:rPr lang="en-GB" sz="1400" dirty="0" err="1" smtClean="0">
                <a:solidFill>
                  <a:schemeClr val="tx1"/>
                </a:solidFill>
                <a:latin typeface="Arial" panose="020B0604020202020204" pitchFamily="34" charset="0"/>
                <a:cs typeface="Arial" panose="020B0604020202020204" pitchFamily="34" charset="0"/>
              </a:rPr>
              <a:t>gemäßigten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Klimaregionen</a:t>
            </a:r>
            <a:r>
              <a:rPr lang="en-GB" sz="1400" dirty="0" smtClean="0">
                <a:solidFill>
                  <a:schemeClr val="tx1"/>
                </a:solidFill>
                <a:latin typeface="Arial" panose="020B0604020202020204" pitchFamily="34" charset="0"/>
                <a:cs typeface="Arial" panose="020B0604020202020204" pitchFamily="34" charset="0"/>
              </a:rPr>
              <a:t> muss der </a:t>
            </a:r>
            <a:r>
              <a:rPr lang="en-GB" sz="1400" dirty="0" err="1" smtClean="0">
                <a:solidFill>
                  <a:schemeClr val="tx1"/>
                </a:solidFill>
                <a:latin typeface="Arial" panose="020B0604020202020204" pitchFamily="34" charset="0"/>
                <a:cs typeface="Arial" panose="020B0604020202020204" pitchFamily="34" charset="0"/>
              </a:rPr>
              <a:t>Landwirt</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Fruchtfolge</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mindestens</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vier</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Jahren</a:t>
            </a:r>
            <a:r>
              <a:rPr lang="en-GB" sz="1400" dirty="0" smtClean="0">
                <a:solidFill>
                  <a:schemeClr val="tx1"/>
                </a:solidFill>
                <a:latin typeface="Arial" panose="020B0604020202020204" pitchFamily="34" charset="0"/>
                <a:cs typeface="Arial" panose="020B0604020202020204" pitchFamily="34" charset="0"/>
              </a:rPr>
              <a:t> au </a:t>
            </a:r>
            <a:r>
              <a:rPr lang="en-GB" sz="1400" dirty="0" err="1" smtClean="0">
                <a:solidFill>
                  <a:schemeClr val="tx1"/>
                </a:solidFill>
                <a:latin typeface="Arial" panose="020B0604020202020204" pitchFamily="34" charset="0"/>
                <a:cs typeface="Arial" panose="020B0604020202020204" pitchFamily="34" charset="0"/>
              </a:rPr>
              <a:t>demselben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Grundstpck</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einhalten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Dazu</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gehört</a:t>
            </a:r>
            <a:r>
              <a:rPr lang="en-GB" sz="1400" dirty="0" smtClean="0">
                <a:solidFill>
                  <a:schemeClr val="tx1"/>
                </a:solidFill>
                <a:latin typeface="Arial" panose="020B0604020202020204" pitchFamily="34" charset="0"/>
                <a:cs typeface="Arial" panose="020B0604020202020204" pitchFamily="34" charset="0"/>
              </a:rPr>
              <a:t> der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vier</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Hauptkulturen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sowie</a:t>
            </a:r>
            <a:r>
              <a:rPr lang="en-GB" sz="1400" dirty="0" smtClean="0">
                <a:solidFill>
                  <a:schemeClr val="tx1"/>
                </a:solidFill>
                <a:latin typeface="Arial" panose="020B0604020202020204" pitchFamily="34" charset="0"/>
                <a:cs typeface="Arial" panose="020B0604020202020204" pitchFamily="34" charset="0"/>
              </a:rPr>
              <a:t> der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Zwischenfrüchten</a:t>
            </a:r>
            <a:r>
              <a:rPr lang="en-GB" sz="1400" dirty="0" smtClean="0">
                <a:solidFill>
                  <a:schemeClr val="tx1"/>
                </a:solidFill>
                <a:latin typeface="Arial" panose="020B0604020202020204" pitchFamily="34" charset="0"/>
                <a:cs typeface="Arial" panose="020B0604020202020204" pitchFamily="34" charset="0"/>
              </a:rPr>
              <a:t>.</a:t>
            </a: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en-GB" sz="1400" dirty="0">
                <a:solidFill>
                  <a:schemeClr val="tx1"/>
                </a:solidFill>
                <a:latin typeface="Arial" panose="020B0604020202020204" pitchFamily="34" charset="0"/>
                <a:cs typeface="Arial" panose="020B0604020202020204" pitchFamily="34" charset="0"/>
              </a:rPr>
              <a:t>In </a:t>
            </a:r>
            <a:r>
              <a:rPr lang="en-GB" sz="1400" dirty="0" smtClean="0">
                <a:solidFill>
                  <a:schemeClr val="tx1"/>
                </a:solidFill>
                <a:latin typeface="Arial" panose="020B0604020202020204" pitchFamily="34" charset="0"/>
                <a:cs typeface="Arial" panose="020B0604020202020204" pitchFamily="34" charset="0"/>
              </a:rPr>
              <a:t>semi-</a:t>
            </a:r>
            <a:r>
              <a:rPr lang="en-GB" sz="1400" dirty="0" err="1" smtClean="0">
                <a:solidFill>
                  <a:schemeClr val="tx1"/>
                </a:solidFill>
                <a:latin typeface="Arial" panose="020B0604020202020204" pitchFamily="34" charset="0"/>
                <a:cs typeface="Arial" panose="020B0604020202020204" pitchFamily="34" charset="0"/>
              </a:rPr>
              <a:t>ariden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Regionen</a:t>
            </a:r>
            <a:r>
              <a:rPr lang="en-GB" sz="1400" dirty="0" smtClean="0">
                <a:solidFill>
                  <a:schemeClr val="tx1"/>
                </a:solidFill>
                <a:latin typeface="Arial" panose="020B0604020202020204" pitchFamily="34" charset="0"/>
                <a:cs typeface="Arial" panose="020B0604020202020204" pitchFamily="34" charset="0"/>
              </a:rPr>
              <a:t> muss der </a:t>
            </a:r>
            <a:r>
              <a:rPr lang="en-GB" sz="1400" dirty="0" err="1" smtClean="0">
                <a:solidFill>
                  <a:schemeClr val="tx1"/>
                </a:solidFill>
                <a:latin typeface="Arial" panose="020B0604020202020204" pitchFamily="34" charset="0"/>
                <a:cs typeface="Arial" panose="020B0604020202020204" pitchFamily="34" charset="0"/>
              </a:rPr>
              <a:t>Landwirt</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Fruchtfolge</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mindestens</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drei</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Jahren</a:t>
            </a:r>
            <a:r>
              <a:rPr lang="en-GB" sz="1400" dirty="0" smtClean="0">
                <a:solidFill>
                  <a:schemeClr val="tx1"/>
                </a:solidFill>
                <a:latin typeface="Arial" panose="020B0604020202020204" pitchFamily="34" charset="0"/>
                <a:cs typeface="Arial" panose="020B0604020202020204" pitchFamily="34" charset="0"/>
              </a:rPr>
              <a:t> auf </a:t>
            </a:r>
            <a:r>
              <a:rPr lang="en-GB" sz="1400" dirty="0" err="1" smtClean="0">
                <a:solidFill>
                  <a:schemeClr val="tx1"/>
                </a:solidFill>
                <a:latin typeface="Arial" panose="020B0604020202020204" pitchFamily="34" charset="0"/>
                <a:cs typeface="Arial" panose="020B0604020202020204" pitchFamily="34" charset="0"/>
              </a:rPr>
              <a:t>demselben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Grundstück</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einhalten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Sie</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umfasst</a:t>
            </a:r>
            <a:r>
              <a:rPr lang="en-GB" sz="1400" dirty="0" smtClean="0">
                <a:solidFill>
                  <a:schemeClr val="tx1"/>
                </a:solidFill>
                <a:latin typeface="Arial" panose="020B0604020202020204" pitchFamily="34" charset="0"/>
                <a:cs typeface="Arial" panose="020B0604020202020204" pitchFamily="34" charset="0"/>
              </a:rPr>
              <a:t> den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drei</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Hauptkulturen</a:t>
            </a:r>
            <a:r>
              <a:rPr lang="en-GB" sz="1400" dirty="0" smtClean="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sowie</a:t>
            </a:r>
            <a:r>
              <a:rPr lang="en-GB" sz="1400" dirty="0" smtClean="0">
                <a:solidFill>
                  <a:schemeClr val="tx1"/>
                </a:solidFill>
                <a:latin typeface="Arial" panose="020B0604020202020204" pitchFamily="34" charset="0"/>
                <a:cs typeface="Arial" panose="020B0604020202020204" pitchFamily="34" charset="0"/>
              </a:rPr>
              <a:t> den </a:t>
            </a:r>
            <a:r>
              <a:rPr lang="en-GB" sz="1400" dirty="0" err="1" smtClean="0">
                <a:solidFill>
                  <a:schemeClr val="tx1"/>
                </a:solidFill>
                <a:latin typeface="Arial" panose="020B0604020202020204" pitchFamily="34" charset="0"/>
                <a:cs typeface="Arial" panose="020B0604020202020204" pitchFamily="34" charset="0"/>
              </a:rPr>
              <a:t>Anbau</a:t>
            </a:r>
            <a:r>
              <a:rPr lang="en-GB" sz="1400" dirty="0" smtClean="0">
                <a:solidFill>
                  <a:schemeClr val="tx1"/>
                </a:solidFill>
                <a:latin typeface="Arial" panose="020B0604020202020204" pitchFamily="34" charset="0"/>
                <a:cs typeface="Arial" panose="020B0604020202020204" pitchFamily="34" charset="0"/>
              </a:rPr>
              <a:t> von </a:t>
            </a:r>
            <a:r>
              <a:rPr lang="en-GB" sz="1400" dirty="0" err="1" smtClean="0">
                <a:solidFill>
                  <a:schemeClr val="tx1"/>
                </a:solidFill>
                <a:latin typeface="Arial" panose="020B0604020202020204" pitchFamily="34" charset="0"/>
                <a:cs typeface="Arial" panose="020B0604020202020204" pitchFamily="34" charset="0"/>
              </a:rPr>
              <a:t>Zwischenkulturen</a:t>
            </a:r>
            <a:r>
              <a:rPr lang="en-GB" sz="1400" dirty="0" smtClean="0">
                <a:solidFill>
                  <a:schemeClr val="tx1"/>
                </a:solidFill>
                <a:latin typeface="Arial" panose="020B0604020202020204" pitchFamily="34" charset="0"/>
                <a:cs typeface="Arial" panose="020B0604020202020204" pitchFamily="34" charset="0"/>
              </a:rPr>
              <a:t>. </a:t>
            </a:r>
          </a:p>
          <a:p>
            <a:pPr lvl="0">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Jährlich obligatorische Fruchtfolge der Hauptkultur auf demselben Fläche. Die Hauptkulturen müssen zu verschiedenen funktionalen Pflanzengruppen gehören.</a:t>
            </a:r>
            <a:endParaRPr lang="de-DE" sz="1400" dirty="0">
              <a:solidFill>
                <a:schemeClr val="tx1"/>
              </a:solidFill>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21</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pic>
        <p:nvPicPr>
          <p:cNvPr id="7" name="Grafik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919192"/>
            <a:ext cx="4503366" cy="941856"/>
          </a:xfrm>
          <a:prstGeom prst="rect">
            <a:avLst/>
          </a:prstGeom>
        </p:spPr>
      </p:pic>
      <p:pic>
        <p:nvPicPr>
          <p:cNvPr id="8" name="Grafik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3999312"/>
            <a:ext cx="4495800" cy="941856"/>
          </a:xfrm>
          <a:prstGeom prst="rect">
            <a:avLst/>
          </a:prstGeom>
        </p:spPr>
      </p:pic>
      <p:pic>
        <p:nvPicPr>
          <p:cNvPr id="9" name="Grafik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 y="5085184"/>
            <a:ext cx="4495800" cy="905672"/>
          </a:xfrm>
          <a:prstGeom prst="rect">
            <a:avLst/>
          </a:prstGeom>
        </p:spPr>
      </p:pic>
      <p:sp>
        <p:nvSpPr>
          <p:cNvPr id="10" name="Rechteck 9"/>
          <p:cNvSpPr/>
          <p:nvPr/>
        </p:nvSpPr>
        <p:spPr>
          <a:xfrm>
            <a:off x="395536" y="1196752"/>
            <a:ext cx="1875835"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Fruchtfolge</a:t>
            </a:r>
            <a:endParaRPr lang="de-DE" sz="2400" b="1" dirty="0">
              <a:latin typeface="Arial" panose="020B0604020202020204" pitchFamily="34" charset="0"/>
              <a:cs typeface="Arial" panose="020B0604020202020204" pitchFamily="34" charset="0"/>
            </a:endParaRPr>
          </a:p>
        </p:txBody>
      </p:sp>
      <p:sp>
        <p:nvSpPr>
          <p:cNvPr id="11" name="Textfeld 10"/>
          <p:cNvSpPr txBox="1"/>
          <p:nvPr/>
        </p:nvSpPr>
        <p:spPr>
          <a:xfrm>
            <a:off x="1" y="6064004"/>
            <a:ext cx="1584176" cy="215444"/>
          </a:xfrm>
          <a:prstGeom prst="rect">
            <a:avLst/>
          </a:prstGeom>
          <a:noFill/>
        </p:spPr>
        <p:txBody>
          <a:bodyPr wrap="square" rtlCol="0">
            <a:spAutoFit/>
          </a:bodyPr>
          <a:lstStyle/>
          <a:p>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pictures</a:t>
            </a:r>
            <a:r>
              <a:rPr lang="de-DE" sz="800" dirty="0" smtClean="0">
                <a:solidFill>
                  <a:schemeClr val="bg2">
                    <a:lumMod val="10000"/>
                  </a:schemeClr>
                </a:solidFill>
                <a:latin typeface="Arial" panose="020B0604020202020204" pitchFamily="34" charset="0"/>
                <a:cs typeface="Arial" panose="020B0604020202020204" pitchFamily="34" charset="0"/>
              </a:rPr>
              <a:t>: </a:t>
            </a:r>
            <a:r>
              <a:rPr lang="de-DE" sz="800" dirty="0" err="1" smtClean="0">
                <a:solidFill>
                  <a:schemeClr val="bg2">
                    <a:lumMod val="10000"/>
                  </a:schemeClr>
                </a:solidFill>
                <a:latin typeface="Arial" panose="020B0604020202020204" pitchFamily="34" charset="0"/>
                <a:cs typeface="Arial" panose="020B0604020202020204" pitchFamily="34" charset="0"/>
              </a:rPr>
              <a:t>pixabay</a:t>
            </a:r>
            <a:endParaRPr lang="en-GB" sz="8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5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a:xfrm>
            <a:off x="277085" y="1728709"/>
            <a:ext cx="4038600" cy="1506512"/>
          </a:xfrm>
        </p:spPr>
        <p:txBody>
          <a:bodyPr/>
          <a:lstStyle/>
          <a:p>
            <a:pPr marL="0" indent="0">
              <a:buNone/>
            </a:pPr>
            <a:r>
              <a:rPr lang="de-DE" sz="2600" dirty="0" smtClean="0"/>
              <a:t>Status quo</a:t>
            </a:r>
          </a:p>
          <a:p>
            <a:r>
              <a:rPr lang="de-DE" sz="1800" dirty="0" smtClean="0">
                <a:solidFill>
                  <a:schemeClr val="tx1"/>
                </a:solidFill>
              </a:rPr>
              <a:t>Cross Compliance</a:t>
            </a:r>
          </a:p>
          <a:p>
            <a:r>
              <a:rPr lang="de-DE" sz="1800" dirty="0" smtClean="0">
                <a:solidFill>
                  <a:schemeClr val="tx1"/>
                </a:solidFill>
              </a:rPr>
              <a:t>Agrar-Umweltmaßnahmen</a:t>
            </a:r>
            <a:endParaRPr lang="de-DE" sz="1800" dirty="0">
              <a:solidFill>
                <a:schemeClr val="tx1"/>
              </a:solidFill>
            </a:endParaRPr>
          </a:p>
        </p:txBody>
      </p:sp>
      <p:sp>
        <p:nvSpPr>
          <p:cNvPr id="3" name="Inhaltsplatzhalter 2"/>
          <p:cNvSpPr>
            <a:spLocks noGrp="1"/>
          </p:cNvSpPr>
          <p:nvPr>
            <p:ph sz="half" idx="2"/>
          </p:nvPr>
        </p:nvSpPr>
        <p:spPr>
          <a:xfrm>
            <a:off x="4283968" y="1713837"/>
            <a:ext cx="4608512" cy="4595483"/>
          </a:xfrm>
        </p:spPr>
        <p:style>
          <a:lnRef idx="2">
            <a:schemeClr val="accent3"/>
          </a:lnRef>
          <a:fillRef idx="1">
            <a:schemeClr val="lt1"/>
          </a:fillRef>
          <a:effectRef idx="0">
            <a:schemeClr val="accent3"/>
          </a:effectRef>
          <a:fontRef idx="minor">
            <a:schemeClr val="dk1"/>
          </a:fontRef>
        </p:style>
        <p:txBody>
          <a:bodyPr>
            <a:noAutofit/>
          </a:bodyPr>
          <a:lstStyle/>
          <a:p>
            <a:pPr marL="0" indent="0">
              <a:buNone/>
            </a:pPr>
            <a:r>
              <a:rPr lang="de-DE" sz="2600" dirty="0" smtClean="0">
                <a:latin typeface="Arial" panose="020B0604020202020204" pitchFamily="34" charset="0"/>
                <a:cs typeface="Arial" panose="020B0604020202020204" pitchFamily="34" charset="0"/>
              </a:rPr>
              <a:t>Empfehlungen</a:t>
            </a:r>
          </a:p>
          <a:p>
            <a:pPr marL="0" indent="0">
              <a:buNone/>
            </a:pPr>
            <a:endParaRPr lang="de-DE" sz="200" dirty="0">
              <a:latin typeface="Arial" panose="020B0604020202020204" pitchFamily="34" charset="0"/>
              <a:cs typeface="Arial" panose="020B0604020202020204" pitchFamily="34" charset="0"/>
            </a:endParaRPr>
          </a:p>
          <a:p>
            <a:pPr lvl="0">
              <a:spcAft>
                <a:spcPts val="800"/>
              </a:spcAft>
            </a:pPr>
            <a:r>
              <a:rPr lang="de-DE" sz="1400" dirty="0">
                <a:solidFill>
                  <a:schemeClr val="tx1"/>
                </a:solidFill>
                <a:latin typeface="Arial" panose="020B0604020202020204" pitchFamily="34" charset="0"/>
                <a:cs typeface="Arial" panose="020B0604020202020204" pitchFamily="34" charset="0"/>
              </a:rPr>
              <a:t>Die Böden müssen so lange wie möglich bedeckt sein, zumindest während der Zeiträume, in denen Nährstoffauswaschungen auftreten können</a:t>
            </a:r>
            <a:r>
              <a:rPr lang="de-DE" sz="1400" dirty="0" smtClean="0">
                <a:solidFill>
                  <a:schemeClr val="tx1"/>
                </a:solidFill>
                <a:latin typeface="Arial" panose="020B0604020202020204" pitchFamily="34" charset="0"/>
                <a:cs typeface="Arial" panose="020B0604020202020204" pitchFamily="34" charset="0"/>
              </a:rPr>
              <a:t>.</a:t>
            </a:r>
          </a:p>
          <a:p>
            <a:pPr lvl="0">
              <a:spcAft>
                <a:spcPts val="800"/>
              </a:spcAft>
            </a:pPr>
            <a:r>
              <a:rPr lang="de-DE"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Die europäischen Landwirte </a:t>
            </a:r>
            <a:r>
              <a:rPr lang="de-DE" sz="1400" dirty="0" smtClean="0">
                <a:solidFill>
                  <a:schemeClr val="tx1"/>
                </a:solidFill>
                <a:latin typeface="Arial" panose="020B0604020202020204" pitchFamily="34" charset="0"/>
                <a:cs typeface="Arial" panose="020B0604020202020204" pitchFamily="34" charset="0"/>
              </a:rPr>
              <a:t>nutzen veröffentlichte Erosionskarten um herauszufinden, ob ihre Anbauflächen in einem erosionsgefährdeten Gebiet liegen. Sofern gegeben, müssen sie eine entsprechende Risikoeinschätzung durchführen. Für Gebiete ohne offizielle Erosionskarten liefert der Standard Informationen, welche Bodenarten ab welcher </a:t>
            </a:r>
            <a:r>
              <a:rPr lang="de-DE" sz="1400" dirty="0">
                <a:solidFill>
                  <a:schemeClr val="tx1"/>
                </a:solidFill>
                <a:latin typeface="Arial" panose="020B0604020202020204" pitchFamily="34" charset="0"/>
                <a:cs typeface="Arial" panose="020B0604020202020204" pitchFamily="34" charset="0"/>
              </a:rPr>
              <a:t>H</a:t>
            </a:r>
            <a:r>
              <a:rPr lang="de-DE" sz="1400" dirty="0" smtClean="0">
                <a:solidFill>
                  <a:schemeClr val="tx1"/>
                </a:solidFill>
                <a:latin typeface="Arial" panose="020B0604020202020204" pitchFamily="34" charset="0"/>
                <a:cs typeface="Arial" panose="020B0604020202020204" pitchFamily="34" charset="0"/>
              </a:rPr>
              <a:t>angneigung durch Wassererosion gefährdet sind. </a:t>
            </a:r>
          </a:p>
          <a:p>
            <a:pPr>
              <a:spcAft>
                <a:spcPts val="800"/>
              </a:spcAft>
            </a:pPr>
            <a:r>
              <a:rPr lang="en-US" sz="1400" dirty="0" smtClean="0">
                <a:solidFill>
                  <a:schemeClr val="tx1"/>
                </a:solidFill>
                <a:latin typeface="Arial" panose="020B0604020202020204" pitchFamily="34" charset="0"/>
                <a:cs typeface="Arial" panose="020B0604020202020204" pitchFamily="34" charset="0"/>
              </a:rPr>
              <a:t>! </a:t>
            </a:r>
            <a:r>
              <a:rPr lang="de-DE" sz="1400" dirty="0">
                <a:solidFill>
                  <a:schemeClr val="tx1"/>
                </a:solidFill>
                <a:latin typeface="Arial" panose="020B0604020202020204" pitchFamily="34" charset="0"/>
                <a:cs typeface="Arial" panose="020B0604020202020204" pitchFamily="34" charset="0"/>
              </a:rPr>
              <a:t>In Gebieten mit hohem Erosionsrisiko werden Bodenschutz-Maßnahmen durchgeführt und dokumentiert z.B. verminderte Bodenbearbeitung, natürliche Terrassierung, hangparallele Bewirtschaftung, Anlegen mehrjähriger Vegetation, etc. </a:t>
            </a:r>
            <a:r>
              <a:rPr lang="en-GB" sz="1400" dirty="0">
                <a:solidFill>
                  <a:schemeClr val="tx1"/>
                </a:solidFill>
                <a:latin typeface="Arial" panose="020B0604020202020204" pitchFamily="34" charset="0"/>
                <a:cs typeface="Arial" panose="020B0604020202020204" pitchFamily="34" charset="0"/>
              </a:rPr>
              <a:t>(</a:t>
            </a:r>
            <a:r>
              <a:rPr lang="en-GB" sz="1400" dirty="0" err="1">
                <a:solidFill>
                  <a:schemeClr val="tx1"/>
                </a:solidFill>
                <a:latin typeface="Arial" panose="020B0604020202020204" pitchFamily="34" charset="0"/>
                <a:cs typeface="Arial" panose="020B0604020202020204" pitchFamily="34" charset="0"/>
              </a:rPr>
              <a:t>gesetzliche</a:t>
            </a:r>
            <a:r>
              <a:rPr lang="en-GB" sz="1400" dirty="0">
                <a:solidFill>
                  <a:schemeClr val="tx1"/>
                </a:solidFill>
                <a:latin typeface="Arial" panose="020B0604020202020204" pitchFamily="34" charset="0"/>
                <a:cs typeface="Arial" panose="020B0604020202020204" pitchFamily="34" charset="0"/>
              </a:rPr>
              <a:t> </a:t>
            </a:r>
            <a:r>
              <a:rPr lang="en-GB" sz="1400" dirty="0" err="1" smtClean="0">
                <a:solidFill>
                  <a:schemeClr val="tx1"/>
                </a:solidFill>
                <a:latin typeface="Arial" panose="020B0604020202020204" pitchFamily="34" charset="0"/>
                <a:cs typeface="Arial" panose="020B0604020202020204" pitchFamily="34" charset="0"/>
              </a:rPr>
              <a:t>Verpflichtung</a:t>
            </a:r>
            <a:r>
              <a:rPr lang="en-GB" sz="1600" dirty="0">
                <a:solidFill>
                  <a:schemeClr val="tx1"/>
                </a:solidFill>
                <a:latin typeface="Arial" panose="020B0604020202020204" pitchFamily="34" charset="0"/>
                <a:cs typeface="Arial" panose="020B0604020202020204" pitchFamily="34" charset="0"/>
              </a:rPr>
              <a:t>)</a:t>
            </a:r>
            <a:endParaRPr lang="de-DE" sz="1600" dirty="0">
              <a:solidFill>
                <a:schemeClr val="tx1"/>
              </a:solidFill>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2"/>
          </p:nvPr>
        </p:nvSpPr>
        <p:spPr/>
        <p:txBody>
          <a:bodyPr/>
          <a:lstStyle/>
          <a:p>
            <a:fld id="{94C51DEF-A0F2-436A-B446-D206BED377C1}" type="slidenum">
              <a:rPr lang="de-DE" smtClean="0"/>
              <a:t>22</a:t>
            </a:fld>
            <a:endParaRPr lang="de-DE" dirty="0"/>
          </a:p>
        </p:txBody>
      </p:sp>
      <p:sp>
        <p:nvSpPr>
          <p:cNvPr id="6" name="Titel 3"/>
          <p:cNvSpPr txBox="1">
            <a:spLocks/>
          </p:cNvSpPr>
          <p:nvPr/>
        </p:nvSpPr>
        <p:spPr>
          <a:xfrm>
            <a:off x="252886" y="99900"/>
            <a:ext cx="6839394" cy="724942"/>
          </a:xfrm>
          <a:prstGeom prst="rect">
            <a:avLst/>
          </a:prstGeom>
          <a:solidFill>
            <a:schemeClr val="bg1"/>
          </a:solid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5" name="Rechteck 4"/>
          <p:cNvSpPr/>
          <p:nvPr/>
        </p:nvSpPr>
        <p:spPr>
          <a:xfrm>
            <a:off x="270010" y="1196752"/>
            <a:ext cx="3923510"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Erosion und Verdichtung </a:t>
            </a:r>
            <a:endParaRPr lang="de-DE" sz="2400" b="1" dirty="0">
              <a:latin typeface="Arial" panose="020B0604020202020204" pitchFamily="34" charset="0"/>
              <a:cs typeface="Arial" panose="020B0604020202020204" pitchFamily="34" charset="0"/>
            </a:endParaRPr>
          </a:p>
        </p:txBody>
      </p:sp>
      <p:sp>
        <p:nvSpPr>
          <p:cNvPr id="7" name="Textfeld 6"/>
          <p:cNvSpPr txBox="1"/>
          <p:nvPr/>
        </p:nvSpPr>
        <p:spPr>
          <a:xfrm>
            <a:off x="1259632" y="620796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Boden und Düngung </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8" name="Picture 3" descr="C:\Program Files\Microsoft Office\MEDIA\CAGCAT10\j02932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1559" y="6207965"/>
            <a:ext cx="648073" cy="613124"/>
          </a:xfrm>
          <a:prstGeom prst="rect">
            <a:avLst/>
          </a:prstGeom>
          <a:solidFill>
            <a:schemeClr val="bg2">
              <a:lumMod val="90000"/>
            </a:schemeClr>
          </a:solidFill>
        </p:spPr>
      </p:pic>
    </p:spTree>
    <p:extLst>
      <p:ext uri="{BB962C8B-B14F-4D97-AF65-F5344CB8AC3E}">
        <p14:creationId xmlns:p14="http://schemas.microsoft.com/office/powerpoint/2010/main" val="1759245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de-DE" smtClean="0"/>
              <a:t>23</a:t>
            </a:fld>
            <a:endParaRPr lang="de-DE" dirty="0"/>
          </a:p>
        </p:txBody>
      </p:sp>
      <p:sp>
        <p:nvSpPr>
          <p:cNvPr id="2" name="Textfeld 1"/>
          <p:cNvSpPr txBox="1"/>
          <p:nvPr/>
        </p:nvSpPr>
        <p:spPr>
          <a:xfrm>
            <a:off x="470277" y="1395424"/>
            <a:ext cx="8352928" cy="1392689"/>
          </a:xfrm>
          <a:prstGeom prst="rect">
            <a:avLst/>
          </a:prstGeom>
          <a:noFill/>
        </p:spPr>
        <p:txBody>
          <a:bodyPr wrap="square" rtlCol="0">
            <a:spAutoFit/>
          </a:bodyPr>
          <a:lstStyle/>
          <a:p>
            <a:pPr algn="ctr">
              <a:spcAft>
                <a:spcPts val="1500"/>
              </a:spcAft>
            </a:pPr>
            <a:r>
              <a:rPr lang="de-DE" sz="3600" b="1" dirty="0">
                <a:latin typeface="Arial" panose="020B0604020202020204" pitchFamily="34" charset="0"/>
                <a:cs typeface="Arial" panose="020B0604020202020204" pitchFamily="34" charset="0"/>
              </a:rPr>
              <a:t>Sehr Gute Landwirtschaftliche Praxis</a:t>
            </a:r>
          </a:p>
          <a:p>
            <a:pPr algn="ctr">
              <a:spcAft>
                <a:spcPts val="1500"/>
              </a:spcAft>
            </a:pPr>
            <a:r>
              <a:rPr lang="de-DE" sz="3600" b="1" dirty="0" smtClean="0">
                <a:latin typeface="Arial" panose="020B0604020202020204" pitchFamily="34" charset="0"/>
                <a:cs typeface="Arial" panose="020B0604020202020204" pitchFamily="34" charset="0"/>
              </a:rPr>
              <a:t>Pflanzenschutz </a:t>
            </a:r>
          </a:p>
        </p:txBody>
      </p:sp>
      <p:pic>
        <p:nvPicPr>
          <p:cNvPr id="3" name="Grafik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2853818"/>
            <a:ext cx="9144000" cy="3450566"/>
          </a:xfrm>
          <a:prstGeom prst="rect">
            <a:avLst/>
          </a:prstGeom>
        </p:spPr>
      </p:pic>
      <p:sp>
        <p:nvSpPr>
          <p:cNvPr id="6" name="Textfeld 5"/>
          <p:cNvSpPr txBox="1"/>
          <p:nvPr/>
        </p:nvSpPr>
        <p:spPr>
          <a:xfrm>
            <a:off x="7526574" y="6014129"/>
            <a:ext cx="1584176" cy="215444"/>
          </a:xfrm>
          <a:prstGeom prst="rect">
            <a:avLst/>
          </a:prstGeom>
          <a:noFill/>
        </p:spPr>
        <p:txBody>
          <a:bodyPr wrap="square" rtlCol="0">
            <a:spAutoFit/>
          </a:bodyPr>
          <a:lstStyle/>
          <a:p>
            <a:pPr algn="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pictures</a:t>
            </a:r>
            <a:r>
              <a:rPr lang="de-DE" sz="800" dirty="0" smtClean="0">
                <a:solidFill>
                  <a:schemeClr val="bg1"/>
                </a:solidFill>
                <a:latin typeface="Arial" panose="020B0604020202020204" pitchFamily="34" charset="0"/>
                <a:cs typeface="Arial" panose="020B0604020202020204" pitchFamily="34" charset="0"/>
              </a:rPr>
              <a:t>: </a:t>
            </a:r>
            <a:r>
              <a:rPr lang="de-DE" sz="800" dirty="0" err="1" smtClean="0">
                <a:solidFill>
                  <a:schemeClr val="bg1"/>
                </a:solidFill>
                <a:latin typeface="Arial" panose="020B0604020202020204" pitchFamily="34" charset="0"/>
                <a:cs typeface="Arial" panose="020B0604020202020204" pitchFamily="34" charset="0"/>
              </a:rPr>
              <a:t>pixabay</a:t>
            </a:r>
            <a:endParaRPr lang="en-GB" sz="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4854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24</a:t>
            </a:fld>
            <a:endParaRPr lang="de-DE" dirty="0"/>
          </a:p>
        </p:txBody>
      </p:sp>
      <p:pic>
        <p:nvPicPr>
          <p:cNvPr id="6" name="Grafik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856" y="1828236"/>
            <a:ext cx="4263150" cy="4444333"/>
          </a:xfrm>
          <a:prstGeom prst="rect">
            <a:avLst/>
          </a:prstGeom>
        </p:spPr>
      </p:pic>
      <p:sp>
        <p:nvSpPr>
          <p:cNvPr id="7" name="Textfeld 6"/>
          <p:cNvSpPr txBox="1"/>
          <p:nvPr/>
        </p:nvSpPr>
        <p:spPr>
          <a:xfrm>
            <a:off x="5076056" y="1779615"/>
            <a:ext cx="3888432" cy="3693319"/>
          </a:xfrm>
          <a:prstGeom prst="rect">
            <a:avLst/>
          </a:prstGeom>
          <a:noFill/>
        </p:spPr>
        <p:txBody>
          <a:bodyPr wrap="square" rtlCol="0">
            <a:spAutoFit/>
          </a:bodyPr>
          <a:lstStyle/>
          <a:p>
            <a:r>
              <a:rPr lang="de-DE" b="1" dirty="0" smtClean="0">
                <a:latin typeface="Arial" panose="020B0604020202020204" pitchFamily="34" charset="0"/>
                <a:cs typeface="Arial" panose="020B0604020202020204" pitchFamily="34" charset="0"/>
              </a:rPr>
              <a:t>IPM Status Quo</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8 Prinzipien </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Allgemeine Vermeidung on PSM</a:t>
            </a:r>
          </a:p>
          <a:p>
            <a:pPr marL="285750" indent="-285750">
              <a:buFont typeface="Arial" panose="020B0604020202020204" pitchFamily="34" charset="0"/>
              <a:buChar char="•"/>
            </a:pPr>
            <a:r>
              <a:rPr lang="de-DE" dirty="0" smtClean="0">
                <a:latin typeface="Arial" panose="020B0604020202020204" pitchFamily="34" charset="0"/>
                <a:cs typeface="Arial" panose="020B0604020202020204" pitchFamily="34" charset="0"/>
              </a:rPr>
              <a:t>Gefördert durch die Pestizidrichtlinie, aber nicht ordnungsgemäß durchgesetzt </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IPM </a:t>
            </a:r>
            <a:r>
              <a:rPr lang="de-DE" b="1" dirty="0" smtClean="0">
                <a:latin typeface="Arial" panose="020B0604020202020204" pitchFamily="34" charset="0"/>
                <a:cs typeface="Arial" panose="020B0604020202020204" pitchFamily="34" charset="0"/>
              </a:rPr>
              <a:t>Empfehlungen</a:t>
            </a:r>
          </a:p>
          <a:p>
            <a:endParaRPr lang="de-DE"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Konsequente</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Umsetzung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aller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Prinzipien</a:t>
            </a:r>
            <a:r>
              <a:rPr lang="en-US" dirty="0" smtClean="0">
                <a:latin typeface="Arial" panose="020B0604020202020204" pitchFamily="34" charset="0"/>
                <a:cs typeface="Arial" panose="020B0604020202020204" pitchFamily="34" charset="0"/>
              </a:rPr>
              <a:t> des </a:t>
            </a:r>
            <a:r>
              <a:rPr lang="en-US" dirty="0" err="1" smtClean="0">
                <a:latin typeface="Arial" panose="020B0604020202020204" pitchFamily="34" charset="0"/>
                <a:cs typeface="Arial" panose="020B0604020202020204" pitchFamily="34" charset="0"/>
              </a:rPr>
              <a:t>integrierten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Pflanzenschutzes</a:t>
            </a:r>
            <a:r>
              <a:rPr lang="en-US" dirty="0" smtClean="0">
                <a:latin typeface="Arial" panose="020B0604020202020204" pitchFamily="34" charset="0"/>
                <a:cs typeface="Arial" panose="020B0604020202020204" pitchFamily="34" charset="0"/>
              </a:rPr>
              <a:t> </a:t>
            </a:r>
            <a:r>
              <a:rPr lang="de-DE" dirty="0" smtClean="0">
                <a:latin typeface="Arial" panose="020B0604020202020204" pitchFamily="34" charset="0"/>
                <a:cs typeface="Arial" panose="020B0604020202020204" pitchFamily="34" charset="0"/>
              </a:rPr>
              <a:t>(</a:t>
            </a:r>
            <a:r>
              <a:rPr lang="de-DE" dirty="0">
                <a:latin typeface="Arial" panose="020B0604020202020204" pitchFamily="34" charset="0"/>
                <a:cs typeface="Arial" panose="020B0604020202020204" pitchFamily="34" charset="0"/>
              </a:rPr>
              <a:t>IPM³)</a:t>
            </a:r>
            <a:endParaRPr lang="de-DE" dirty="0" smtClean="0">
              <a:latin typeface="Arial" panose="020B0604020202020204" pitchFamily="34" charset="0"/>
              <a:cs typeface="Arial" panose="020B0604020202020204" pitchFamily="34" charset="0"/>
            </a:endParaRPr>
          </a:p>
        </p:txBody>
      </p:sp>
      <p:sp>
        <p:nvSpPr>
          <p:cNvPr id="8"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2" name="Rechteck 1"/>
          <p:cNvSpPr/>
          <p:nvPr/>
        </p:nvSpPr>
        <p:spPr>
          <a:xfrm>
            <a:off x="252886" y="1268760"/>
            <a:ext cx="5210081"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IPM – </a:t>
            </a:r>
            <a:r>
              <a:rPr lang="de-DE" sz="2400" b="1" dirty="0" smtClean="0">
                <a:latin typeface="Arial" panose="020B0604020202020204" pitchFamily="34" charset="0"/>
                <a:cs typeface="Arial" panose="020B0604020202020204" pitchFamily="34" charset="0"/>
              </a:rPr>
              <a:t>Integrierter Pflanzenschutz </a:t>
            </a:r>
            <a:endParaRPr lang="de-DE" sz="2400" b="1" dirty="0">
              <a:latin typeface="Arial" panose="020B0604020202020204" pitchFamily="34" charset="0"/>
              <a:cs typeface="Arial" panose="020B0604020202020204" pitchFamily="34" charset="0"/>
            </a:endParaRPr>
          </a:p>
        </p:txBody>
      </p:sp>
      <p:sp>
        <p:nvSpPr>
          <p:cNvPr id="3" name="Rechteck 2"/>
          <p:cNvSpPr/>
          <p:nvPr/>
        </p:nvSpPr>
        <p:spPr>
          <a:xfrm rot="16200000">
            <a:off x="-2090335" y="3905209"/>
            <a:ext cx="4572000" cy="369332"/>
          </a:xfrm>
          <a:prstGeom prst="rect">
            <a:avLst/>
          </a:prstGeom>
        </p:spPr>
        <p:txBody>
          <a:bodyPr>
            <a:spAutoFit/>
          </a:bodyPr>
          <a:lstStyle/>
          <a:p>
            <a:r>
              <a:rPr lang="de-DE" sz="900" dirty="0">
                <a:latin typeface="Arial" panose="020B0604020202020204" pitchFamily="34" charset="0"/>
                <a:cs typeface="Arial" panose="020B0604020202020204" pitchFamily="34" charset="0"/>
              </a:rPr>
              <a:t>Source: www.low-impact-farming.info</a:t>
            </a:r>
            <a:endParaRPr lang="en-GB" sz="900" dirty="0">
              <a:latin typeface="Arial" panose="020B0604020202020204" pitchFamily="34" charset="0"/>
              <a:cs typeface="Arial" panose="020B0604020202020204" pitchFamily="34" charset="0"/>
            </a:endParaRPr>
          </a:p>
          <a:p>
            <a:endParaRPr lang="en-GB" sz="9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65981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043608" y="1988840"/>
            <a:ext cx="1941999" cy="1872208"/>
          </a:xfrm>
        </p:spPr>
      </p:pic>
      <p:sp>
        <p:nvSpPr>
          <p:cNvPr id="4" name="Foliennummernplatzhalter 3"/>
          <p:cNvSpPr>
            <a:spLocks noGrp="1"/>
          </p:cNvSpPr>
          <p:nvPr>
            <p:ph type="sldNum" sz="quarter" idx="12"/>
          </p:nvPr>
        </p:nvSpPr>
        <p:spPr/>
        <p:txBody>
          <a:bodyPr/>
          <a:lstStyle/>
          <a:p>
            <a:fld id="{94C51DEF-A0F2-436A-B446-D206BED377C1}" type="slidenum">
              <a:rPr lang="de-DE" smtClean="0"/>
              <a:t>25</a:t>
            </a:fld>
            <a:endParaRPr lang="de-DE" dirty="0"/>
          </a:p>
        </p:txBody>
      </p:sp>
      <p:sp>
        <p:nvSpPr>
          <p:cNvPr id="6" name="Titel 3"/>
          <p:cNvSpPr txBox="1">
            <a:spLocks/>
          </p:cNvSpPr>
          <p:nvPr/>
        </p:nvSpPr>
        <p:spPr>
          <a:xfrm>
            <a:off x="252886" y="99900"/>
            <a:ext cx="6839394" cy="724942"/>
          </a:xfrm>
          <a:prstGeom prst="rect">
            <a:avLst/>
          </a:prstGeom>
          <a:noFill/>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8" name="Inhaltsplatzhalter 2"/>
          <p:cNvSpPr>
            <a:spLocks noGrp="1"/>
          </p:cNvSpPr>
          <p:nvPr>
            <p:ph sz="half" idx="2"/>
          </p:nvPr>
        </p:nvSpPr>
        <p:spPr>
          <a:xfrm>
            <a:off x="4648200" y="1772816"/>
            <a:ext cx="4038600" cy="4104456"/>
          </a:xfrm>
        </p:spPr>
        <p:style>
          <a:lnRef idx="2">
            <a:schemeClr val="accent3"/>
          </a:lnRef>
          <a:fillRef idx="1">
            <a:schemeClr val="lt1"/>
          </a:fillRef>
          <a:effectRef idx="0">
            <a:schemeClr val="accent3"/>
          </a:effectRef>
          <a:fontRef idx="minor">
            <a:schemeClr val="dk1"/>
          </a:fontRef>
        </p:style>
        <p:txBody>
          <a:bodyPr>
            <a:no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a:spcAft>
                <a:spcPts val="800"/>
              </a:spcAft>
            </a:pPr>
            <a:r>
              <a:rPr lang="en-US" sz="1600" dirty="0" smtClean="0">
                <a:solidFill>
                  <a:schemeClr val="tx1"/>
                </a:solidFill>
                <a:latin typeface="Arial" panose="020B0604020202020204" pitchFamily="34" charset="0"/>
                <a:cs typeface="Arial" panose="020B0604020202020204" pitchFamily="34" charset="0"/>
              </a:rPr>
              <a:t>Die </a:t>
            </a:r>
            <a:r>
              <a:rPr lang="en-US" sz="1600" dirty="0" err="1" smtClean="0">
                <a:solidFill>
                  <a:schemeClr val="tx1"/>
                </a:solidFill>
                <a:latin typeface="Arial" panose="020B0604020202020204" pitchFamily="34" charset="0"/>
                <a:cs typeface="Arial" panose="020B0604020202020204" pitchFamily="34" charset="0"/>
              </a:rPr>
              <a:t>Standardorganisation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Unternehmen</a:t>
            </a:r>
            <a:r>
              <a:rPr lang="en-US" sz="1600" dirty="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definiert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Negativliste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Liste</a:t>
            </a:r>
            <a:r>
              <a:rPr lang="en-US" sz="1600" dirty="0" smtClean="0">
                <a:solidFill>
                  <a:schemeClr val="tx1"/>
                </a:solidFill>
                <a:latin typeface="Arial" panose="020B0604020202020204" pitchFamily="34" charset="0"/>
                <a:cs typeface="Arial" panose="020B0604020202020204" pitchFamily="34" charset="0"/>
              </a:rPr>
              <a:t> der </a:t>
            </a:r>
            <a:r>
              <a:rPr lang="en-US" sz="1600" dirty="0" err="1" smtClean="0">
                <a:solidFill>
                  <a:schemeClr val="tx1"/>
                </a:solidFill>
                <a:latin typeface="Arial" panose="020B0604020202020204" pitchFamily="34" charset="0"/>
                <a:cs typeface="Arial" panose="020B0604020202020204" pitchFamily="34" charset="0"/>
              </a:rPr>
              <a:t>im</a:t>
            </a:r>
            <a:r>
              <a:rPr lang="en-US" sz="1600" dirty="0" smtClean="0">
                <a:solidFill>
                  <a:schemeClr val="tx1"/>
                </a:solidFill>
                <a:latin typeface="Arial" panose="020B0604020202020204" pitchFamily="34" charset="0"/>
                <a:cs typeface="Arial" panose="020B0604020202020204" pitchFamily="34" charset="0"/>
              </a:rPr>
              <a:t> Standard NICHT </a:t>
            </a:r>
            <a:r>
              <a:rPr lang="en-US" sz="1600" dirty="0" err="1" smtClean="0">
                <a:solidFill>
                  <a:schemeClr val="tx1"/>
                </a:solidFill>
                <a:latin typeface="Arial" panose="020B0604020202020204" pitchFamily="34" charset="0"/>
                <a:cs typeface="Arial" panose="020B0604020202020204" pitchFamily="34" charset="0"/>
              </a:rPr>
              <a:t>erlaubten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Pflanzenschutzmittel</a:t>
            </a:r>
            <a:r>
              <a:rPr lang="en-US" sz="1600" dirty="0" smtClean="0">
                <a:solidFill>
                  <a:schemeClr val="tx1"/>
                </a:solidFill>
                <a:latin typeface="Arial" panose="020B0604020202020204" pitchFamily="34" charset="0"/>
                <a:cs typeface="Arial" panose="020B0604020202020204" pitchFamily="34" charset="0"/>
              </a:rPr>
              <a:t>) und </a:t>
            </a:r>
            <a:r>
              <a:rPr lang="en-US" sz="1600" dirty="0" err="1" smtClean="0">
                <a:solidFill>
                  <a:schemeClr val="tx1"/>
                </a:solidFill>
                <a:latin typeface="Arial" panose="020B0604020202020204" pitchFamily="34" charset="0"/>
                <a:cs typeface="Arial" panose="020B0604020202020204" pitchFamily="34" charset="0"/>
              </a:rPr>
              <a:t>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Strategie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mit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klaren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Zeitzielen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zur</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Reduzierung</a:t>
            </a:r>
            <a:r>
              <a:rPr lang="en-US" sz="1600" dirty="0" smtClean="0">
                <a:solidFill>
                  <a:schemeClr val="tx1"/>
                </a:solidFill>
                <a:latin typeface="Arial" panose="020B0604020202020204" pitchFamily="34" charset="0"/>
                <a:cs typeface="Arial" panose="020B0604020202020204" pitchFamily="34" charset="0"/>
              </a:rPr>
              <a:t> von </a:t>
            </a:r>
            <a:r>
              <a:rPr lang="en-US" sz="1600" dirty="0" err="1" smtClean="0">
                <a:solidFill>
                  <a:schemeClr val="tx1"/>
                </a:solidFill>
                <a:latin typeface="Arial" panose="020B0604020202020204" pitchFamily="34" charset="0"/>
                <a:cs typeface="Arial" panose="020B0604020202020204" pitchFamily="34" charset="0"/>
              </a:rPr>
              <a:t>Wirkstoffen</a:t>
            </a:r>
            <a:r>
              <a:rPr lang="en-US" sz="1600" dirty="0" smtClean="0">
                <a:solidFill>
                  <a:schemeClr val="tx1"/>
                </a:solidFill>
                <a:latin typeface="Arial" panose="020B0604020202020204" pitchFamily="34" charset="0"/>
                <a:cs typeface="Arial" panose="020B0604020202020204" pitchFamily="34" charset="0"/>
              </a:rPr>
              <a:t>, die </a:t>
            </a:r>
            <a:r>
              <a:rPr lang="en-US" sz="1600" dirty="0" err="1" smtClean="0">
                <a:solidFill>
                  <a:schemeClr val="tx1"/>
                </a:solidFill>
                <a:latin typeface="Arial" panose="020B0604020202020204" pitchFamily="34" charset="0"/>
                <a:cs typeface="Arial" panose="020B0604020202020204" pitchFamily="34" charset="0"/>
              </a:rPr>
              <a:t>für</a:t>
            </a:r>
            <a:r>
              <a:rPr lang="en-US" sz="1600" dirty="0" smtClean="0">
                <a:solidFill>
                  <a:schemeClr val="tx1"/>
                </a:solidFill>
                <a:latin typeface="Arial" panose="020B0604020202020204" pitchFamily="34" charset="0"/>
                <a:cs typeface="Arial" panose="020B0604020202020204" pitchFamily="34" charset="0"/>
              </a:rPr>
              <a:t> Mensch und Umwelt </a:t>
            </a:r>
            <a:r>
              <a:rPr lang="en-US" sz="1600" dirty="0" err="1" smtClean="0">
                <a:solidFill>
                  <a:schemeClr val="tx1"/>
                </a:solidFill>
                <a:latin typeface="Arial" panose="020B0604020202020204" pitchFamily="34" charset="0"/>
                <a:cs typeface="Arial" panose="020B0604020202020204" pitchFamily="34" charset="0"/>
              </a:rPr>
              <a:t>gefährlich</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sind</a:t>
            </a:r>
            <a:r>
              <a:rPr lang="en-US" sz="1600" dirty="0" smtClean="0">
                <a:solidFill>
                  <a:schemeClr val="tx1"/>
                </a:solidFill>
                <a:latin typeface="Arial" panose="020B0604020202020204" pitchFamily="34" charset="0"/>
                <a:cs typeface="Arial" panose="020B0604020202020204" pitchFamily="34" charset="0"/>
              </a:rPr>
              <a:t>. </a:t>
            </a:r>
          </a:p>
          <a:p>
            <a:pPr>
              <a:spcAft>
                <a:spcPts val="800"/>
              </a:spcAft>
            </a:pPr>
            <a:r>
              <a:rPr lang="en-US" sz="1600" dirty="0" err="1" smtClean="0">
                <a:solidFill>
                  <a:schemeClr val="tx1"/>
                </a:solidFill>
                <a:latin typeface="Arial" panose="020B0604020202020204" pitchFamily="34" charset="0"/>
                <a:cs typeface="Arial" panose="020B0604020202020204" pitchFamily="34" charset="0"/>
              </a:rPr>
              <a:t>Zertifizierte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Betriebe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verwenden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keine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Pestizide</a:t>
            </a:r>
            <a:r>
              <a:rPr lang="en-US" sz="1600" dirty="0" smtClean="0">
                <a:solidFill>
                  <a:schemeClr val="tx1"/>
                </a:solidFill>
                <a:latin typeface="Arial" panose="020B0604020202020204" pitchFamily="34" charset="0"/>
                <a:cs typeface="Arial" panose="020B0604020202020204" pitchFamily="34" charset="0"/>
              </a:rPr>
              <a:t> der </a:t>
            </a:r>
            <a:r>
              <a:rPr lang="en-US" sz="1600" dirty="0" err="1" smtClean="0">
                <a:solidFill>
                  <a:schemeClr val="tx1"/>
                </a:solidFill>
                <a:latin typeface="Arial" panose="020B0604020202020204" pitchFamily="34" charset="0"/>
                <a:cs typeface="Arial" panose="020B0604020202020204" pitchFamily="34" charset="0"/>
              </a:rPr>
              <a:t>Negativliste</a:t>
            </a:r>
            <a:r>
              <a:rPr lang="en-US" sz="1600" dirty="0" smtClean="0">
                <a:solidFill>
                  <a:schemeClr val="tx1"/>
                </a:solidFill>
                <a:latin typeface="Arial" panose="020B0604020202020204" pitchFamily="34" charset="0"/>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Die </a:t>
            </a:r>
            <a:r>
              <a:rPr lang="en-US" sz="1600" dirty="0" err="1">
                <a:solidFill>
                  <a:schemeClr val="tx1"/>
                </a:solidFill>
                <a:latin typeface="Arial" panose="020B0604020202020204" pitchFamily="34" charset="0"/>
                <a:cs typeface="Arial" panose="020B0604020202020204" pitchFamily="34" charset="0"/>
              </a:rPr>
              <a:t>Standardorganisation</a:t>
            </a:r>
            <a:r>
              <a:rPr lang="en-US" sz="1600" dirty="0">
                <a:solidFill>
                  <a:schemeClr val="tx1"/>
                </a:solidFill>
                <a:latin typeface="Arial" panose="020B0604020202020204" pitchFamily="34" charset="0"/>
                <a:cs typeface="Arial" panose="020B0604020202020204" pitchFamily="34" charset="0"/>
              </a:rPr>
              <a:t> /</a:t>
            </a:r>
            <a:r>
              <a:rPr lang="en-US" sz="1600" dirty="0" err="1">
                <a:solidFill>
                  <a:schemeClr val="tx1"/>
                </a:solidFill>
                <a:latin typeface="Arial" panose="020B0604020202020204" pitchFamily="34" charset="0"/>
                <a:cs typeface="Arial" panose="020B0604020202020204" pitchFamily="34" charset="0"/>
              </a:rPr>
              <a:t>Unternehmen</a:t>
            </a:r>
            <a:r>
              <a:rPr lang="en-US" sz="1600" dirty="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definiert</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klare</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Sanktionen</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bei</a:t>
            </a:r>
            <a:r>
              <a:rPr lang="en-US" sz="1600" dirty="0" smtClean="0">
                <a:solidFill>
                  <a:schemeClr val="tx1"/>
                </a:solidFill>
                <a:latin typeface="Arial" panose="020B0604020202020204" pitchFamily="34" charset="0"/>
                <a:cs typeface="Arial" panose="020B0604020202020204" pitchFamily="34" charset="0"/>
              </a:rPr>
              <a:t> </a:t>
            </a:r>
            <a:r>
              <a:rPr lang="en-US" sz="1600" dirty="0" err="1" smtClean="0">
                <a:solidFill>
                  <a:schemeClr val="tx1"/>
                </a:solidFill>
                <a:latin typeface="Arial" panose="020B0604020202020204" pitchFamily="34" charset="0"/>
                <a:cs typeface="Arial" panose="020B0604020202020204" pitchFamily="34" charset="0"/>
              </a:rPr>
              <a:t>Verstößen</a:t>
            </a:r>
            <a:r>
              <a:rPr lang="en-US" sz="1600" dirty="0" smtClean="0">
                <a:solidFill>
                  <a:schemeClr val="tx1"/>
                </a:solidFill>
                <a:latin typeface="Arial" panose="020B0604020202020204" pitchFamily="34" charset="0"/>
                <a:cs typeface="Arial" panose="020B0604020202020204" pitchFamily="34" charset="0"/>
              </a:rPr>
              <a:t>. </a:t>
            </a:r>
          </a:p>
        </p:txBody>
      </p:sp>
      <p:sp>
        <p:nvSpPr>
          <p:cNvPr id="2" name="Rechteck 1"/>
          <p:cNvSpPr/>
          <p:nvPr/>
        </p:nvSpPr>
        <p:spPr>
          <a:xfrm>
            <a:off x="252886" y="1268760"/>
            <a:ext cx="3313728" cy="461665"/>
          </a:xfrm>
          <a:prstGeom prst="rect">
            <a:avLst/>
          </a:prstGeom>
        </p:spPr>
        <p:txBody>
          <a:bodyPr wrap="none">
            <a:spAutoFit/>
          </a:bodyPr>
          <a:lstStyle/>
          <a:p>
            <a:r>
              <a:rPr lang="de-DE" sz="2400" b="1" dirty="0" smtClean="0">
                <a:latin typeface="Arial" panose="020B0604020202020204" pitchFamily="34" charset="0"/>
                <a:cs typeface="Arial" panose="020B0604020202020204" pitchFamily="34" charset="0"/>
              </a:rPr>
              <a:t>Kritische Substanzen</a:t>
            </a:r>
            <a:endParaRPr lang="de-DE"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94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46856" y="1842090"/>
            <a:ext cx="4038600" cy="2599848"/>
          </a:xfrm>
        </p:spPr>
      </p:pic>
      <p:sp>
        <p:nvSpPr>
          <p:cNvPr id="4" name="Foliennummernplatzhalter 3"/>
          <p:cNvSpPr>
            <a:spLocks noGrp="1"/>
          </p:cNvSpPr>
          <p:nvPr>
            <p:ph type="sldNum" sz="quarter" idx="12"/>
          </p:nvPr>
        </p:nvSpPr>
        <p:spPr/>
        <p:txBody>
          <a:bodyPr/>
          <a:lstStyle/>
          <a:p>
            <a:fld id="{94C51DEF-A0F2-436A-B446-D206BED377C1}" type="slidenum">
              <a:rPr lang="de-DE" smtClean="0"/>
              <a:t>26</a:t>
            </a:fld>
            <a:endParaRPr lang="de-DE" dirty="0"/>
          </a:p>
        </p:txBody>
      </p:sp>
      <p:sp>
        <p:nvSpPr>
          <p:cNvPr id="7" name="Titel 3"/>
          <p:cNvSpPr txBox="1">
            <a:spLocks/>
          </p:cNvSpPr>
          <p:nvPr/>
        </p:nvSpPr>
        <p:spPr>
          <a:xfrm>
            <a:off x="252886" y="99900"/>
            <a:ext cx="6839394"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a:t>Sehr Gute Landwirtschaftliche Praxis  </a:t>
            </a:r>
          </a:p>
        </p:txBody>
      </p:sp>
      <p:sp>
        <p:nvSpPr>
          <p:cNvPr id="8" name="Textfeld 7"/>
          <p:cNvSpPr txBox="1"/>
          <p:nvPr/>
        </p:nvSpPr>
        <p:spPr>
          <a:xfrm rot="16200000">
            <a:off x="-2714571" y="3194029"/>
            <a:ext cx="5832648" cy="369332"/>
          </a:xfrm>
          <a:prstGeom prst="rect">
            <a:avLst/>
          </a:prstGeom>
          <a:noFill/>
        </p:spPr>
        <p:txBody>
          <a:bodyPr wrap="square" rtlCol="0">
            <a:spAutoFit/>
          </a:bodyPr>
          <a:lstStyle/>
          <a:p>
            <a:r>
              <a:rPr lang="de-DE" sz="900" dirty="0" smtClean="0"/>
              <a:t>Source</a:t>
            </a:r>
            <a:r>
              <a:rPr lang="de-DE" sz="900" dirty="0"/>
              <a:t>: </a:t>
            </a:r>
            <a:r>
              <a:rPr lang="de-DE" sz="900" dirty="0">
                <a:latin typeface="Arial" panose="020B0604020202020204" pitchFamily="34" charset="0"/>
                <a:cs typeface="Arial" panose="020B0604020202020204" pitchFamily="34" charset="0"/>
              </a:rPr>
              <a:t>LWK</a:t>
            </a:r>
            <a:r>
              <a:rPr lang="de-DE" sz="900" dirty="0"/>
              <a:t> NRW, https://www.landwirtschaftskammer.de/landwirtschaft/pflanzenschutz/sachkunde/sachkundenachweis.htm</a:t>
            </a:r>
          </a:p>
        </p:txBody>
      </p:sp>
      <p:sp>
        <p:nvSpPr>
          <p:cNvPr id="9" name="Inhaltsplatzhalter 2"/>
          <p:cNvSpPr>
            <a:spLocks noGrp="1"/>
          </p:cNvSpPr>
          <p:nvPr>
            <p:ph sz="half" idx="2"/>
          </p:nvPr>
        </p:nvSpPr>
        <p:spPr>
          <a:xfrm>
            <a:off x="4842170" y="1916832"/>
            <a:ext cx="4038600" cy="4104456"/>
          </a:xfrm>
        </p:spPr>
        <p:style>
          <a:lnRef idx="2">
            <a:schemeClr val="accent3"/>
          </a:lnRef>
          <a:fillRef idx="1">
            <a:schemeClr val="lt1"/>
          </a:fillRef>
          <a:effectRef idx="0">
            <a:schemeClr val="accent3"/>
          </a:effectRef>
          <a:fontRef idx="minor">
            <a:schemeClr val="dk1"/>
          </a:fontRef>
        </p:style>
        <p:txBody>
          <a:bodyPr>
            <a:normAutofit/>
          </a:bodyPr>
          <a:lstStyle/>
          <a:p>
            <a:pPr marL="0" indent="0">
              <a:spcAft>
                <a:spcPts val="1200"/>
              </a:spcAft>
              <a:buNone/>
            </a:pPr>
            <a:r>
              <a:rPr lang="de-DE" sz="2600" dirty="0" smtClean="0">
                <a:latin typeface="Arial" panose="020B0604020202020204" pitchFamily="34" charset="0"/>
                <a:cs typeface="Arial" panose="020B0604020202020204" pitchFamily="34" charset="0"/>
              </a:rPr>
              <a:t>Empfehlungen</a:t>
            </a:r>
            <a:endParaRPr lang="de-DE" sz="2600" dirty="0">
              <a:latin typeface="Arial" panose="020B0604020202020204" pitchFamily="34" charset="0"/>
              <a:cs typeface="Arial" panose="020B0604020202020204" pitchFamily="34" charset="0"/>
            </a:endParaRPr>
          </a:p>
          <a:p>
            <a:pPr>
              <a:spcAft>
                <a:spcPts val="800"/>
              </a:spcAft>
            </a:pPr>
            <a:r>
              <a:rPr lang="de-DE" sz="1800" dirty="0" smtClean="0">
                <a:solidFill>
                  <a:schemeClr val="tx1"/>
                </a:solidFill>
                <a:latin typeface="Arial" panose="020B0604020202020204" pitchFamily="34" charset="0"/>
                <a:cs typeface="Arial" panose="020B0604020202020204" pitchFamily="34" charset="0"/>
              </a:rPr>
              <a:t>! Angemessener Einsatz von Pestiziden</a:t>
            </a:r>
          </a:p>
          <a:p>
            <a:pPr>
              <a:spcAft>
                <a:spcPts val="800"/>
              </a:spcAft>
            </a:pPr>
            <a:r>
              <a:rPr lang="en-US" sz="1800" dirty="0" err="1" smtClean="0">
                <a:solidFill>
                  <a:schemeClr val="tx1"/>
                </a:solidFill>
                <a:latin typeface="Arial" panose="020B0604020202020204" pitchFamily="34" charset="0"/>
                <a:cs typeface="Arial" panose="020B0604020202020204" pitchFamily="34" charset="0"/>
              </a:rPr>
              <a:t>Nur</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autorisiertes</a:t>
            </a:r>
            <a:r>
              <a:rPr lang="en-US" sz="1800" dirty="0" smtClean="0">
                <a:solidFill>
                  <a:schemeClr val="tx1"/>
                </a:solidFill>
                <a:latin typeface="Arial" panose="020B0604020202020204" pitchFamily="34" charset="0"/>
                <a:cs typeface="Arial" panose="020B0604020202020204" pitchFamily="34" charset="0"/>
              </a:rPr>
              <a:t> und </a:t>
            </a:r>
            <a:r>
              <a:rPr lang="en-US" sz="1800" dirty="0" err="1" smtClean="0">
                <a:solidFill>
                  <a:schemeClr val="tx1"/>
                </a:solidFill>
                <a:latin typeface="Arial" panose="020B0604020202020204" pitchFamily="34" charset="0"/>
                <a:cs typeface="Arial" panose="020B0604020202020204" pitchFamily="34" charset="0"/>
              </a:rPr>
              <a:t>regelmäßige</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geschultes</a:t>
            </a:r>
            <a:r>
              <a:rPr lang="en-US" sz="1800" dirty="0" smtClean="0">
                <a:solidFill>
                  <a:schemeClr val="tx1"/>
                </a:solidFill>
                <a:latin typeface="Arial" panose="020B0604020202020204" pitchFamily="34" charset="0"/>
                <a:cs typeface="Arial" panose="020B0604020202020204" pitchFamily="34" charset="0"/>
              </a:rPr>
              <a:t> Personal </a:t>
            </a:r>
            <a:r>
              <a:rPr lang="en-US" sz="1800" dirty="0" err="1" smtClean="0">
                <a:solidFill>
                  <a:schemeClr val="tx1"/>
                </a:solidFill>
                <a:latin typeface="Arial" panose="020B0604020202020204" pitchFamily="34" charset="0"/>
                <a:cs typeface="Arial" panose="020B0604020202020204" pitchFamily="34" charset="0"/>
              </a:rPr>
              <a:t>darf</a:t>
            </a:r>
            <a:r>
              <a:rPr lang="en-US" sz="1800" dirty="0" smtClean="0">
                <a:solidFill>
                  <a:schemeClr val="tx1"/>
                </a:solidFill>
                <a:latin typeface="Arial" panose="020B0604020202020204" pitchFamily="34" charset="0"/>
                <a:cs typeface="Arial" panose="020B0604020202020204" pitchFamily="34" charset="0"/>
              </a:rPr>
              <a:t> die </a:t>
            </a:r>
            <a:r>
              <a:rPr lang="en-US" sz="1800" dirty="0" err="1" smtClean="0">
                <a:solidFill>
                  <a:schemeClr val="tx1"/>
                </a:solidFill>
                <a:latin typeface="Arial" panose="020B0604020202020204" pitchFamily="34" charset="0"/>
                <a:cs typeface="Arial" panose="020B0604020202020204" pitchFamily="34" charset="0"/>
              </a:rPr>
              <a:t>Maschinen</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bedienen</a:t>
            </a:r>
            <a:r>
              <a:rPr lang="en-US" sz="1800" dirty="0" smtClean="0">
                <a:solidFill>
                  <a:schemeClr val="tx1"/>
                </a:solidFill>
                <a:latin typeface="Arial" panose="020B0604020202020204" pitchFamily="34" charset="0"/>
                <a:cs typeface="Arial" panose="020B0604020202020204" pitchFamily="34" charset="0"/>
              </a:rPr>
              <a:t> und die </a:t>
            </a:r>
            <a:r>
              <a:rPr lang="en-US" sz="1800" dirty="0" err="1" smtClean="0">
                <a:solidFill>
                  <a:schemeClr val="tx1"/>
                </a:solidFill>
                <a:latin typeface="Arial" panose="020B0604020202020204" pitchFamily="34" charset="0"/>
                <a:cs typeface="Arial" panose="020B0604020202020204" pitchFamily="34" charset="0"/>
              </a:rPr>
              <a:t>Pestizide</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einsetzen</a:t>
            </a:r>
            <a:r>
              <a:rPr lang="en-US" sz="1800" dirty="0" smtClean="0">
                <a:solidFill>
                  <a:schemeClr val="tx1"/>
                </a:solidFill>
                <a:latin typeface="Arial" panose="020B0604020202020204" pitchFamily="34" charset="0"/>
                <a:cs typeface="Arial" panose="020B0604020202020204" pitchFamily="34" charset="0"/>
              </a:rPr>
              <a:t>. </a:t>
            </a:r>
            <a:endParaRPr lang="de-DE" sz="1800" dirty="0">
              <a:solidFill>
                <a:schemeClr val="tx1"/>
              </a:solidFill>
              <a:latin typeface="Arial" panose="020B0604020202020204" pitchFamily="34" charset="0"/>
              <a:cs typeface="Arial" panose="020B0604020202020204" pitchFamily="34" charset="0"/>
            </a:endParaRPr>
          </a:p>
          <a:p>
            <a:pPr marL="0" indent="0">
              <a:buNone/>
            </a:pPr>
            <a:endParaRPr lang="de-DE" dirty="0"/>
          </a:p>
        </p:txBody>
      </p:sp>
      <p:sp>
        <p:nvSpPr>
          <p:cNvPr id="2" name="Rechteck 1"/>
          <p:cNvSpPr/>
          <p:nvPr/>
        </p:nvSpPr>
        <p:spPr>
          <a:xfrm>
            <a:off x="403188" y="1279882"/>
            <a:ext cx="2131353"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PSM Training</a:t>
            </a:r>
          </a:p>
        </p:txBody>
      </p:sp>
      <p:sp>
        <p:nvSpPr>
          <p:cNvPr id="10" name="Textfeld 9"/>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Pflanzenschutz</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1" name="Picture 3" descr="C:\Program Files\Microsoft Office\MEDIA\CAGCAT10\j0293236.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95018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179512" y="1700808"/>
            <a:ext cx="8507288" cy="746996"/>
          </a:xfrm>
        </p:spPr>
        <p:txBody>
          <a:bodyPr>
            <a:noAutofit/>
          </a:bodyPr>
          <a:lstStyle/>
          <a:p>
            <a:pPr algn="ctr">
              <a:spcBef>
                <a:spcPts val="1500"/>
              </a:spcBef>
              <a:spcAft>
                <a:spcPts val="1500"/>
              </a:spcAft>
            </a:pPr>
            <a:r>
              <a:rPr lang="de-DE" sz="3600" dirty="0"/>
              <a:t>Sehr Gute Landwirtschaftliche Praxis</a:t>
            </a:r>
            <a:br>
              <a:rPr lang="de-DE" sz="3600" dirty="0"/>
            </a:br>
            <a:r>
              <a:rPr lang="de-DE" sz="3600" dirty="0" smtClean="0"/>
              <a:t>Wasser / Bewässerung</a:t>
            </a:r>
            <a:endParaRPr lang="de-DE" sz="3600" dirty="0"/>
          </a:p>
        </p:txBody>
      </p:sp>
      <p:sp>
        <p:nvSpPr>
          <p:cNvPr id="4" name="Foliennummernplatzhalter 3"/>
          <p:cNvSpPr>
            <a:spLocks noGrp="1"/>
          </p:cNvSpPr>
          <p:nvPr>
            <p:ph type="sldNum" sz="quarter" idx="12"/>
          </p:nvPr>
        </p:nvSpPr>
        <p:spPr/>
        <p:txBody>
          <a:bodyPr/>
          <a:lstStyle/>
          <a:p>
            <a:fld id="{94C51DEF-A0F2-436A-B446-D206BED377C1}" type="slidenum">
              <a:rPr lang="de-DE" smtClean="0"/>
              <a:t>27</a:t>
            </a:fld>
            <a:endParaRPr lang="de-DE" dirty="0"/>
          </a:p>
        </p:txBody>
      </p:sp>
      <p:pic>
        <p:nvPicPr>
          <p:cNvPr id="5" name="Picture 2" descr="C:\Users\KERSTI~1.FRO\AppData\Local\Temp\irrigation-588941_1920.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48"/>
          <a:stretch/>
        </p:blipFill>
        <p:spPr bwMode="auto">
          <a:xfrm>
            <a:off x="-11440" y="2897584"/>
            <a:ext cx="9144000" cy="3175462"/>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feld 5"/>
          <p:cNvSpPr txBox="1"/>
          <p:nvPr/>
        </p:nvSpPr>
        <p:spPr>
          <a:xfrm>
            <a:off x="7260352" y="6043421"/>
            <a:ext cx="1872208" cy="246221"/>
          </a:xfrm>
          <a:prstGeom prst="rect">
            <a:avLst/>
          </a:prstGeom>
          <a:noFill/>
        </p:spPr>
        <p:txBody>
          <a:bodyPr wrap="square" rtlCol="0">
            <a:spAutoFit/>
          </a:bodyPr>
          <a:lstStyle/>
          <a:p>
            <a:pPr algn="r"/>
            <a:r>
              <a:rPr lang="de-DE" sz="1000" dirty="0" err="1" smtClean="0">
                <a:latin typeface="Arial" panose="020B0604020202020204" pitchFamily="34" charset="0"/>
                <a:cs typeface="Arial" panose="020B0604020202020204" pitchFamily="34" charset="0"/>
              </a:rPr>
              <a:t>Photo</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credit</a:t>
            </a:r>
            <a:r>
              <a:rPr lang="de-DE" sz="1000" dirty="0" smtClean="0">
                <a:latin typeface="Arial" panose="020B0604020202020204" pitchFamily="34" charset="0"/>
                <a:cs typeface="Arial" panose="020B0604020202020204" pitchFamily="34" charset="0"/>
              </a:rPr>
              <a:t> © </a:t>
            </a:r>
            <a:r>
              <a:rPr lang="de-DE" sz="1000" dirty="0" err="1" smtClean="0">
                <a:latin typeface="Arial" panose="020B0604020202020204" pitchFamily="34" charset="0"/>
                <a:cs typeface="Arial" panose="020B0604020202020204" pitchFamily="34" charset="0"/>
              </a:rPr>
              <a:t>pixabay</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070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lipse 19"/>
          <p:cNvSpPr/>
          <p:nvPr/>
        </p:nvSpPr>
        <p:spPr>
          <a:xfrm>
            <a:off x="6372199" y="5175572"/>
            <a:ext cx="1962949"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9" name="Elipse 18"/>
          <p:cNvSpPr/>
          <p:nvPr/>
        </p:nvSpPr>
        <p:spPr>
          <a:xfrm>
            <a:off x="3004295" y="5175572"/>
            <a:ext cx="2861085"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8" name="Elipse 17"/>
          <p:cNvSpPr/>
          <p:nvPr/>
        </p:nvSpPr>
        <p:spPr>
          <a:xfrm>
            <a:off x="706442" y="5157192"/>
            <a:ext cx="1633310" cy="957673"/>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pPr marL="457200" indent="-457200"/>
            <a:r>
              <a:rPr lang="de-DE" sz="2600" dirty="0" smtClean="0"/>
              <a:t>Warum Wasser wichtig ist?</a:t>
            </a:r>
            <a:endParaRPr lang="de-DE" sz="2600" dirty="0"/>
          </a:p>
        </p:txBody>
      </p:sp>
      <p:sp>
        <p:nvSpPr>
          <p:cNvPr id="7" name="Foliennummernplatzhalter 6"/>
          <p:cNvSpPr>
            <a:spLocks noGrp="1"/>
          </p:cNvSpPr>
          <p:nvPr>
            <p:ph type="sldNum" sz="quarter" idx="12"/>
          </p:nvPr>
        </p:nvSpPr>
        <p:spPr/>
        <p:txBody>
          <a:bodyPr/>
          <a:lstStyle/>
          <a:p>
            <a:fld id="{94C51DEF-A0F2-436A-B446-D206BED377C1}" type="slidenum">
              <a:rPr lang="de-DE" smtClean="0"/>
              <a:t>28</a:t>
            </a:fld>
            <a:endParaRPr lang="de-DE" dirty="0"/>
          </a:p>
        </p:txBody>
      </p:sp>
      <p:sp>
        <p:nvSpPr>
          <p:cNvPr id="6" name="Inhaltsplatzhalter 4"/>
          <p:cNvSpPr>
            <a:spLocks noGrp="1"/>
          </p:cNvSpPr>
          <p:nvPr>
            <p:ph idx="1"/>
          </p:nvPr>
        </p:nvSpPr>
        <p:spPr>
          <a:xfrm>
            <a:off x="482947" y="1520787"/>
            <a:ext cx="3735246" cy="638013"/>
          </a:xfrm>
        </p:spPr>
        <p:txBody>
          <a:bodyPr>
            <a:noAutofit/>
          </a:bodyPr>
          <a:lstStyle/>
          <a:p>
            <a:pPr marL="0" indent="0">
              <a:buNone/>
            </a:pPr>
            <a:r>
              <a:rPr lang="de-DE" sz="2000" b="1" dirty="0" smtClean="0"/>
              <a:t>Wichtigste Wasserleistung im Agrarsektor </a:t>
            </a:r>
            <a:endParaRPr lang="de-DE" sz="2000" b="1" dirty="0"/>
          </a:p>
        </p:txBody>
      </p:sp>
      <p:sp>
        <p:nvSpPr>
          <p:cNvPr id="8" name="Inhaltsplatzhalter 4"/>
          <p:cNvSpPr txBox="1">
            <a:spLocks/>
          </p:cNvSpPr>
          <p:nvPr/>
        </p:nvSpPr>
        <p:spPr>
          <a:xfrm>
            <a:off x="467543" y="2223589"/>
            <a:ext cx="3744417" cy="15528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2">
                    <a:lumMod val="50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accent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900" b="1" dirty="0" smtClean="0">
                <a:solidFill>
                  <a:schemeClr val="tx1"/>
                </a:solidFill>
              </a:rPr>
              <a:t>Gesundheit</a:t>
            </a:r>
            <a:r>
              <a:rPr lang="en-US" sz="1900" dirty="0" smtClean="0">
                <a:solidFill>
                  <a:schemeClr val="tx1"/>
                </a:solidFill>
              </a:rPr>
              <a:t> </a:t>
            </a:r>
            <a:r>
              <a:rPr lang="en-US" sz="1900" dirty="0">
                <a:solidFill>
                  <a:schemeClr val="tx1"/>
                </a:solidFill>
              </a:rPr>
              <a:t>u</a:t>
            </a:r>
            <a:r>
              <a:rPr lang="en-US" sz="1900" dirty="0" smtClean="0">
                <a:solidFill>
                  <a:schemeClr val="tx1"/>
                </a:solidFill>
              </a:rPr>
              <a:t>nd </a:t>
            </a:r>
            <a:r>
              <a:rPr lang="en-US" sz="1900" dirty="0">
                <a:solidFill>
                  <a:schemeClr val="tx1"/>
                </a:solidFill>
              </a:rPr>
              <a:t>H</a:t>
            </a:r>
            <a:r>
              <a:rPr lang="en-US" sz="1900" dirty="0" smtClean="0">
                <a:solidFill>
                  <a:schemeClr val="tx1"/>
                </a:solidFill>
              </a:rPr>
              <a:t>ygiene auf </a:t>
            </a:r>
            <a:r>
              <a:rPr lang="en-US" sz="1900" dirty="0" err="1" smtClean="0">
                <a:solidFill>
                  <a:schemeClr val="tx1"/>
                </a:solidFill>
              </a:rPr>
              <a:t>betrieblicher</a:t>
            </a:r>
            <a:r>
              <a:rPr lang="en-US" sz="1900" dirty="0" smtClean="0">
                <a:solidFill>
                  <a:schemeClr val="tx1"/>
                </a:solidFill>
              </a:rPr>
              <a:t> </a:t>
            </a:r>
            <a:r>
              <a:rPr lang="en-US" sz="1900" dirty="0" err="1" smtClean="0">
                <a:solidFill>
                  <a:schemeClr val="tx1"/>
                </a:solidFill>
              </a:rPr>
              <a:t>Ebene</a:t>
            </a:r>
            <a:endParaRPr lang="en-US" sz="1900" dirty="0" smtClean="0">
              <a:solidFill>
                <a:schemeClr val="tx1"/>
              </a:solidFill>
            </a:endParaRPr>
          </a:p>
          <a:p>
            <a:r>
              <a:rPr lang="en-US" sz="1900" dirty="0" err="1" smtClean="0">
                <a:solidFill>
                  <a:schemeClr val="tx1"/>
                </a:solidFill>
              </a:rPr>
              <a:t>Angemessene</a:t>
            </a:r>
            <a:r>
              <a:rPr lang="en-US" sz="1900" dirty="0" smtClean="0">
                <a:solidFill>
                  <a:schemeClr val="tx1"/>
                </a:solidFill>
              </a:rPr>
              <a:t> </a:t>
            </a:r>
            <a:r>
              <a:rPr lang="en-US" sz="1900" b="1" dirty="0" err="1" smtClean="0">
                <a:solidFill>
                  <a:schemeClr val="tx1"/>
                </a:solidFill>
              </a:rPr>
              <a:t>Tiernahrung</a:t>
            </a:r>
            <a:r>
              <a:rPr lang="en-US" sz="1900" b="1" dirty="0" smtClean="0">
                <a:solidFill>
                  <a:schemeClr val="tx1"/>
                </a:solidFill>
              </a:rPr>
              <a:t> </a:t>
            </a:r>
          </a:p>
          <a:p>
            <a:r>
              <a:rPr lang="en-US" sz="1900" dirty="0" err="1">
                <a:solidFill>
                  <a:schemeClr val="tx1"/>
                </a:solidFill>
              </a:rPr>
              <a:t>Schlüsselrolle</a:t>
            </a:r>
            <a:r>
              <a:rPr lang="en-US" sz="1900" dirty="0">
                <a:solidFill>
                  <a:schemeClr val="tx1"/>
                </a:solidFill>
              </a:rPr>
              <a:t> </a:t>
            </a:r>
            <a:r>
              <a:rPr lang="en-US" sz="1900" dirty="0" err="1">
                <a:solidFill>
                  <a:schemeClr val="tx1"/>
                </a:solidFill>
              </a:rPr>
              <a:t>bei</a:t>
            </a:r>
            <a:r>
              <a:rPr lang="en-US" sz="1900" dirty="0">
                <a:solidFill>
                  <a:schemeClr val="tx1"/>
                </a:solidFill>
              </a:rPr>
              <a:t> der </a:t>
            </a:r>
            <a:r>
              <a:rPr lang="en-US" sz="1900" b="1" dirty="0" err="1" smtClean="0">
                <a:solidFill>
                  <a:schemeClr val="tx1"/>
                </a:solidFill>
              </a:rPr>
              <a:t>Bewässerung</a:t>
            </a:r>
            <a:endParaRPr lang="de-DE" sz="1900" dirty="0"/>
          </a:p>
          <a:p>
            <a:pPr marL="0" indent="0">
              <a:buNone/>
            </a:pPr>
            <a:endParaRPr lang="en-US" sz="1900" dirty="0" smtClean="0">
              <a:solidFill>
                <a:schemeClr val="tx1"/>
              </a:solidFill>
            </a:endParaRPr>
          </a:p>
          <a:p>
            <a:pPr marL="0" indent="0">
              <a:buNone/>
            </a:pPr>
            <a:endParaRPr lang="de-DE" sz="1900" dirty="0"/>
          </a:p>
        </p:txBody>
      </p:sp>
      <p:sp>
        <p:nvSpPr>
          <p:cNvPr id="9" name="Rectángulo 8"/>
          <p:cNvSpPr/>
          <p:nvPr/>
        </p:nvSpPr>
        <p:spPr>
          <a:xfrm>
            <a:off x="4534249" y="2045860"/>
            <a:ext cx="4572000" cy="2215991"/>
          </a:xfrm>
          <a:prstGeom prst="rect">
            <a:avLst/>
          </a:prstGeom>
        </p:spPr>
        <p:txBody>
          <a:bodyPr>
            <a:spAutoFit/>
          </a:bodyPr>
          <a:lstStyle/>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Knappe</a:t>
            </a:r>
            <a:r>
              <a:rPr lang="en-US" sz="1900" b="1"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R</a:t>
            </a:r>
            <a:r>
              <a:rPr lang="en-US" sz="1900" dirty="0" smtClean="0">
                <a:latin typeface="Arial" panose="020B0604020202020204" pitchFamily="34" charset="0"/>
                <a:cs typeface="Arial" panose="020B0604020202020204" pitchFamily="34" charset="0"/>
              </a:rPr>
              <a:t>esource (</a:t>
            </a:r>
            <a:r>
              <a:rPr lang="en-US" sz="1900" dirty="0" err="1" smtClean="0">
                <a:latin typeface="Arial" panose="020B0604020202020204" pitchFamily="34" charset="0"/>
                <a:cs typeface="Arial" panose="020B0604020202020204" pitchFamily="34" charset="0"/>
              </a:rPr>
              <a:t>Verfügbarkeit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ist</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bereits</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für</a:t>
            </a:r>
            <a:r>
              <a:rPr lang="en-US" sz="1900" dirty="0" smtClean="0">
                <a:latin typeface="Arial" panose="020B0604020202020204" pitchFamily="34" charset="0"/>
                <a:cs typeface="Arial" panose="020B0604020202020204" pitchFamily="34" charset="0"/>
              </a:rPr>
              <a:t> die </a:t>
            </a:r>
            <a:r>
              <a:rPr lang="en-US" sz="1900" dirty="0" err="1" smtClean="0">
                <a:latin typeface="Arial" panose="020B0604020202020204" pitchFamily="34" charset="0"/>
                <a:cs typeface="Arial" panose="020B0604020202020204" pitchFamily="34" charset="0"/>
              </a:rPr>
              <a:t>kommenden</a:t>
            </a:r>
            <a:r>
              <a:rPr lang="en-US" sz="1900" dirty="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Jahre</a:t>
            </a:r>
            <a:r>
              <a:rPr lang="en-US" sz="1900" dirty="0" smtClean="0">
                <a:latin typeface="Arial" panose="020B0604020202020204" pitchFamily="34" charset="0"/>
                <a:cs typeface="Arial" panose="020B0604020202020204" pitchFamily="34" charset="0"/>
              </a:rPr>
              <a:t> in </a:t>
            </a:r>
            <a:r>
              <a:rPr lang="en-US" sz="1900" dirty="0" err="1">
                <a:latin typeface="Arial" panose="020B0604020202020204" pitchFamily="34" charset="0"/>
                <a:cs typeface="Arial" panose="020B0604020202020204" pitchFamily="34" charset="0"/>
              </a:rPr>
              <a:t>Frage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gestellt</a:t>
            </a:r>
            <a:r>
              <a:rPr lang="en-US" sz="19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Gefährdete</a:t>
            </a:r>
            <a:r>
              <a:rPr lang="en-US" sz="1900" b="1" dirty="0" smtClean="0">
                <a:latin typeface="Arial" panose="020B0604020202020204" pitchFamily="34" charset="0"/>
                <a:cs typeface="Arial" panose="020B0604020202020204" pitchFamily="34" charset="0"/>
              </a:rPr>
              <a:t> </a:t>
            </a:r>
            <a:r>
              <a:rPr lang="en-US" sz="1900" b="1" dirty="0" err="1" smtClean="0">
                <a:latin typeface="Arial" panose="020B0604020202020204" pitchFamily="34" charset="0"/>
                <a:cs typeface="Arial" panose="020B0604020202020204" pitchFamily="34" charset="0"/>
              </a:rPr>
              <a:t>Ressource</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Risiko</a:t>
            </a:r>
            <a:r>
              <a:rPr lang="en-US" sz="1900" dirty="0" smtClean="0">
                <a:latin typeface="Arial" panose="020B0604020202020204" pitchFamily="34" charset="0"/>
                <a:cs typeface="Arial" panose="020B0604020202020204" pitchFamily="34" charset="0"/>
              </a:rPr>
              <a:t> der </a:t>
            </a:r>
            <a:r>
              <a:rPr lang="en-US" sz="1900" dirty="0" err="1" smtClean="0">
                <a:latin typeface="Arial" panose="020B0604020202020204" pitchFamily="34" charset="0"/>
                <a:cs typeface="Arial" panose="020B0604020202020204" pitchFamily="34" charset="0"/>
              </a:rPr>
              <a:t>Verschmutzung</a:t>
            </a:r>
            <a:r>
              <a:rPr lang="en-US" sz="1900" dirty="0" smtClean="0">
                <a:latin typeface="Arial" panose="020B0604020202020204" pitchFamily="34" charset="0"/>
                <a:cs typeface="Arial" panose="020B0604020202020204" pitchFamily="34" charset="0"/>
              </a:rPr>
              <a:t> und </a:t>
            </a:r>
            <a:r>
              <a:rPr lang="en-US" sz="1900" dirty="0" err="1" smtClean="0">
                <a:latin typeface="Arial" panose="020B0604020202020204" pitchFamily="34" charset="0"/>
                <a:cs typeface="Arial" panose="020B0604020202020204" pitchFamily="34" charset="0"/>
              </a:rPr>
              <a:t>Versalzung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900" b="1" dirty="0" err="1" smtClean="0">
                <a:latin typeface="Arial" panose="020B0604020202020204" pitchFamily="34" charset="0"/>
                <a:cs typeface="Arial" panose="020B0604020202020204" pitchFamily="34" charset="0"/>
              </a:rPr>
              <a:t>Ungleichmäßige</a:t>
            </a:r>
            <a:r>
              <a:rPr lang="en-US" sz="1900" b="1"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Verteilung</a:t>
            </a:r>
            <a:r>
              <a:rPr lang="en-US" sz="1900" dirty="0" smtClean="0">
                <a:latin typeface="Arial" panose="020B0604020202020204" pitchFamily="34" charset="0"/>
                <a:cs typeface="Arial" panose="020B0604020202020204" pitchFamily="34" charset="0"/>
              </a:rPr>
              <a:t> </a:t>
            </a:r>
            <a:endParaRPr lang="en-US" sz="1900" dirty="0">
              <a:latin typeface="Arial" panose="020B0604020202020204" pitchFamily="34" charset="0"/>
              <a:cs typeface="Arial" panose="020B0604020202020204" pitchFamily="34" charset="0"/>
            </a:endParaRPr>
          </a:p>
          <a:p>
            <a:endParaRPr lang="es-ES" sz="1900" dirty="0"/>
          </a:p>
        </p:txBody>
      </p:sp>
      <p:sp>
        <p:nvSpPr>
          <p:cNvPr id="10" name="Rectángulo 9"/>
          <p:cNvSpPr/>
          <p:nvPr/>
        </p:nvSpPr>
        <p:spPr>
          <a:xfrm>
            <a:off x="971600" y="5249106"/>
            <a:ext cx="1656184"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Reduzierter</a:t>
            </a:r>
          </a:p>
          <a:p>
            <a:r>
              <a:rPr lang="es-ES" sz="1500" dirty="0" smtClean="0">
                <a:latin typeface="Arial" panose="020B0604020202020204" pitchFamily="34" charset="0"/>
                <a:cs typeface="Arial" panose="020B0604020202020204" pitchFamily="34" charset="0"/>
              </a:rPr>
              <a:t>Wasser-</a:t>
            </a:r>
          </a:p>
          <a:p>
            <a:r>
              <a:rPr lang="es-ES" sz="1500" dirty="0" smtClean="0">
                <a:latin typeface="Arial" panose="020B0604020202020204" pitchFamily="34" charset="0"/>
                <a:cs typeface="Arial" panose="020B0604020202020204" pitchFamily="34" charset="0"/>
              </a:rPr>
              <a:t>verbrauch</a:t>
            </a:r>
            <a:endParaRPr lang="es-ES" sz="1500" dirty="0">
              <a:latin typeface="Arial" panose="020B0604020202020204" pitchFamily="34" charset="0"/>
              <a:cs typeface="Arial" panose="020B0604020202020204" pitchFamily="34" charset="0"/>
            </a:endParaRPr>
          </a:p>
        </p:txBody>
      </p:sp>
      <p:sp>
        <p:nvSpPr>
          <p:cNvPr id="11" name="Rectángulo 10"/>
          <p:cNvSpPr/>
          <p:nvPr/>
        </p:nvSpPr>
        <p:spPr>
          <a:xfrm>
            <a:off x="3257930" y="5394344"/>
            <a:ext cx="2607451" cy="553998"/>
          </a:xfrm>
          <a:prstGeom prst="rect">
            <a:avLst/>
          </a:prstGeom>
        </p:spPr>
        <p:txBody>
          <a:bodyPr wrap="square">
            <a:spAutoFit/>
          </a:bodyPr>
          <a:lstStyle/>
          <a:p>
            <a:r>
              <a:rPr lang="en-US" sz="1500" dirty="0" err="1" smtClean="0">
                <a:latin typeface="Arial" panose="020B0604020202020204" pitchFamily="34" charset="0"/>
                <a:cs typeface="Arial" panose="020B0604020202020204" pitchFamily="34" charset="0"/>
              </a:rPr>
              <a:t>Steigerung</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Effizienz</a:t>
            </a:r>
            <a:r>
              <a:rPr lang="en-US" sz="1500" dirty="0" smtClean="0">
                <a:latin typeface="Arial" panose="020B0604020202020204" pitchFamily="34" charset="0"/>
                <a:cs typeface="Arial" panose="020B0604020202020204" pitchFamily="34" charset="0"/>
              </a:rPr>
              <a:t> der </a:t>
            </a:r>
            <a:r>
              <a:rPr lang="en-US" sz="1500" dirty="0" err="1" smtClean="0">
                <a:latin typeface="Arial" panose="020B0604020202020204" pitchFamily="34" charset="0"/>
                <a:cs typeface="Arial" panose="020B0604020202020204" pitchFamily="34" charset="0"/>
              </a:rPr>
              <a:t>Systeme</a:t>
            </a:r>
            <a:endParaRPr lang="es-ES" sz="1500" dirty="0">
              <a:latin typeface="Arial" panose="020B0604020202020204" pitchFamily="34" charset="0"/>
              <a:cs typeface="Arial" panose="020B0604020202020204" pitchFamily="34" charset="0"/>
            </a:endParaRPr>
          </a:p>
        </p:txBody>
      </p:sp>
      <p:sp>
        <p:nvSpPr>
          <p:cNvPr id="12" name="Rectángulo 11"/>
          <p:cNvSpPr/>
          <p:nvPr/>
        </p:nvSpPr>
        <p:spPr>
          <a:xfrm>
            <a:off x="6541892" y="5287469"/>
            <a:ext cx="1793257" cy="784830"/>
          </a:xfrm>
          <a:prstGeom prst="rect">
            <a:avLst/>
          </a:prstGeom>
        </p:spPr>
        <p:txBody>
          <a:bodyPr wrap="square">
            <a:spAutoFit/>
          </a:bodyPr>
          <a:lstStyle/>
          <a:p>
            <a:r>
              <a:rPr lang="es-ES" sz="1500" dirty="0" smtClean="0">
                <a:latin typeface="Arial" panose="020B0604020202020204" pitchFamily="34" charset="0"/>
                <a:cs typeface="Arial" panose="020B0604020202020204" pitchFamily="34" charset="0"/>
              </a:rPr>
              <a:t>Wiederverwend-ung und Recycling von Wasser </a:t>
            </a:r>
            <a:endParaRPr lang="es-ES" sz="1500" dirty="0">
              <a:latin typeface="Arial" panose="020B0604020202020204" pitchFamily="34" charset="0"/>
              <a:cs typeface="Arial" panose="020B0604020202020204" pitchFamily="34" charset="0"/>
            </a:endParaRPr>
          </a:p>
        </p:txBody>
      </p:sp>
      <p:sp>
        <p:nvSpPr>
          <p:cNvPr id="13" name="Rectángulo redondeado 12"/>
          <p:cNvSpPr/>
          <p:nvPr/>
        </p:nvSpPr>
        <p:spPr>
          <a:xfrm>
            <a:off x="251520" y="1453525"/>
            <a:ext cx="4176464" cy="24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5059756" y="1503250"/>
            <a:ext cx="3121367" cy="400110"/>
          </a:xfrm>
          <a:prstGeom prst="rect">
            <a:avLst/>
          </a:prstGeom>
        </p:spPr>
        <p:txBody>
          <a:bodyPr wrap="none">
            <a:spAutoFit/>
          </a:bodyPr>
          <a:lstStyle/>
          <a:p>
            <a:pPr>
              <a:spcBef>
                <a:spcPct val="20000"/>
              </a:spcBef>
            </a:pPr>
            <a:r>
              <a:rPr lang="es-ES" sz="2000" b="1" dirty="0" smtClean="0">
                <a:solidFill>
                  <a:schemeClr val="tx2">
                    <a:lumMod val="50000"/>
                  </a:schemeClr>
                </a:solidFill>
                <a:latin typeface="Arial" panose="020B0604020202020204" pitchFamily="34" charset="0"/>
                <a:cs typeface="Arial" panose="020B0604020202020204" pitchFamily="34" charset="0"/>
              </a:rPr>
              <a:t>Risiken und Schwächen</a:t>
            </a:r>
            <a:endParaRPr lang="es-ES" sz="2000" b="1" dirty="0">
              <a:solidFill>
                <a:schemeClr val="tx2">
                  <a:lumMod val="50000"/>
                </a:schemeClr>
              </a:solidFill>
              <a:latin typeface="Arial" panose="020B0604020202020204" pitchFamily="34" charset="0"/>
              <a:cs typeface="Arial" panose="020B0604020202020204" pitchFamily="34" charset="0"/>
            </a:endParaRPr>
          </a:p>
        </p:txBody>
      </p:sp>
      <p:sp>
        <p:nvSpPr>
          <p:cNvPr id="15" name="Rectángulo redondeado 14"/>
          <p:cNvSpPr/>
          <p:nvPr/>
        </p:nvSpPr>
        <p:spPr>
          <a:xfrm>
            <a:off x="4572000" y="1467724"/>
            <a:ext cx="4293592" cy="24726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971600" y="4231248"/>
            <a:ext cx="7200800" cy="830997"/>
          </a:xfrm>
          <a:prstGeom prst="rect">
            <a:avLst/>
          </a:prstGeom>
        </p:spPr>
        <p:txBody>
          <a:bodyPr wrap="square">
            <a:spAutoFit/>
          </a:bodyPr>
          <a:lstStyle/>
          <a:p>
            <a:r>
              <a:rPr lang="en-US" sz="2400" b="1" dirty="0" err="1" smtClean="0">
                <a:solidFill>
                  <a:schemeClr val="accent2">
                    <a:lumMod val="75000"/>
                  </a:schemeClr>
                </a:solidFill>
                <a:latin typeface="Arial" panose="020B0604020202020204" pitchFamily="34" charset="0"/>
                <a:cs typeface="Arial" panose="020B0604020202020204" pitchFamily="34" charset="0"/>
              </a:rPr>
              <a:t>Effizientes</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Wassermanagement</a:t>
            </a:r>
            <a:r>
              <a:rPr lang="en-US" sz="2400" b="1" dirty="0" smtClean="0">
                <a:solidFill>
                  <a:schemeClr val="accent2">
                    <a:lumMod val="75000"/>
                  </a:schemeClr>
                </a:solidFill>
                <a:latin typeface="Arial" panose="020B0604020202020204" pitchFamily="34" charset="0"/>
                <a:cs typeface="Arial" panose="020B0604020202020204" pitchFamily="34" charset="0"/>
              </a:rPr>
              <a:t> </a:t>
            </a:r>
            <a:r>
              <a:rPr lang="en-US" sz="2400" b="1" dirty="0" err="1" smtClean="0">
                <a:solidFill>
                  <a:schemeClr val="accent2">
                    <a:lumMod val="75000"/>
                  </a:schemeClr>
                </a:solidFill>
                <a:latin typeface="Arial" panose="020B0604020202020204" pitchFamily="34" charset="0"/>
                <a:cs typeface="Arial" panose="020B0604020202020204" pitchFamily="34" charset="0"/>
              </a:rPr>
              <a:t>ist</a:t>
            </a:r>
            <a:r>
              <a:rPr lang="en-US" sz="2400" b="1" dirty="0" smtClean="0">
                <a:solidFill>
                  <a:schemeClr val="accent2">
                    <a:lumMod val="75000"/>
                  </a:schemeClr>
                </a:solidFill>
                <a:latin typeface="Arial" panose="020B0604020202020204" pitchFamily="34" charset="0"/>
                <a:cs typeface="Arial" panose="020B0604020202020204" pitchFamily="34" charset="0"/>
              </a:rPr>
              <a:t> in </a:t>
            </a:r>
            <a:r>
              <a:rPr lang="es-ES" sz="2400" b="1" dirty="0" smtClean="0">
                <a:solidFill>
                  <a:schemeClr val="accent2">
                    <a:lumMod val="75000"/>
                  </a:schemeClr>
                </a:solidFill>
                <a:latin typeface="Arial" panose="020B0604020202020204" pitchFamily="34" charset="0"/>
                <a:cs typeface="Arial" panose="020B0604020202020204" pitchFamily="34" charset="0"/>
              </a:rPr>
              <a:t>geäßigten Regionen ein unabdingbares Thema. </a:t>
            </a:r>
            <a:endParaRPr lang="de-DE" sz="2400" b="1" dirty="0">
              <a:solidFill>
                <a:schemeClr val="accent2">
                  <a:lumMod val="75000"/>
                </a:schemeClr>
              </a:solidFill>
              <a:latin typeface="Arial" panose="020B0604020202020204" pitchFamily="34" charset="0"/>
              <a:cs typeface="Arial" panose="020B0604020202020204" pitchFamily="34" charset="0"/>
            </a:endParaRPr>
          </a:p>
        </p:txBody>
      </p:sp>
      <p:sp>
        <p:nvSpPr>
          <p:cNvPr id="17" name="Rectángulo redondeado 16"/>
          <p:cNvSpPr/>
          <p:nvPr/>
        </p:nvSpPr>
        <p:spPr>
          <a:xfrm>
            <a:off x="482948" y="4068168"/>
            <a:ext cx="7977484" cy="22172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19304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smtClean="0"/>
              <a:t>W</a:t>
            </a:r>
            <a:r>
              <a:rPr lang="en-US" sz="2600" dirty="0" err="1" smtClean="0"/>
              <a:t>asser</a:t>
            </a:r>
            <a:r>
              <a:rPr lang="en-US" sz="2600" dirty="0" smtClean="0"/>
              <a:t> </a:t>
            </a:r>
            <a:r>
              <a:rPr lang="en-US" sz="2600" dirty="0" err="1" smtClean="0"/>
              <a:t>im</a:t>
            </a:r>
            <a:r>
              <a:rPr lang="en-US" sz="2600" dirty="0" smtClean="0"/>
              <a:t> </a:t>
            </a:r>
            <a:r>
              <a:rPr lang="en-US" sz="2600" dirty="0" err="1" smtClean="0"/>
              <a:t>Agrarsektor</a:t>
            </a:r>
            <a:r>
              <a:rPr lang="en-US" sz="2600" dirty="0" smtClean="0"/>
              <a:t> </a:t>
            </a:r>
            <a:endParaRPr lang="de-DE" sz="2600" dirty="0"/>
          </a:p>
        </p:txBody>
      </p:sp>
      <p:sp>
        <p:nvSpPr>
          <p:cNvPr id="7" name="Foliennummernplatzhalter 6"/>
          <p:cNvSpPr>
            <a:spLocks noGrp="1"/>
          </p:cNvSpPr>
          <p:nvPr>
            <p:ph type="sldNum" sz="quarter" idx="12"/>
          </p:nvPr>
        </p:nvSpPr>
        <p:spPr>
          <a:xfrm>
            <a:off x="8166791" y="6464369"/>
            <a:ext cx="812221" cy="365125"/>
          </a:xfrm>
        </p:spPr>
        <p:txBody>
          <a:bodyPr/>
          <a:lstStyle/>
          <a:p>
            <a:fld id="{94C51DEF-A0F2-436A-B446-D206BED377C1}" type="slidenum">
              <a:rPr lang="de-DE" smtClean="0">
                <a:latin typeface="Arial" panose="020B0604020202020204" pitchFamily="34" charset="0"/>
                <a:cs typeface="Arial" panose="020B0604020202020204" pitchFamily="34" charset="0"/>
              </a:rPr>
              <a:t>29</a:t>
            </a:fld>
            <a:endParaRPr lang="de-DE"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6816" y="1023702"/>
            <a:ext cx="8229600" cy="533090"/>
          </a:xfrm>
        </p:spPr>
        <p:txBody>
          <a:bodyPr>
            <a:normAutofit/>
          </a:bodyPr>
          <a:lstStyle/>
          <a:p>
            <a:pPr marL="0" indent="0">
              <a:buNone/>
            </a:pPr>
            <a:r>
              <a:rPr lang="es-ES" sz="2200" b="1" dirty="0" smtClean="0"/>
              <a:t>Die wichtigsten Bewässerungssysteme in der EU</a:t>
            </a:r>
          </a:p>
          <a:p>
            <a:pPr marL="0" indent="0">
              <a:buNone/>
            </a:pPr>
            <a:endParaRPr lang="es-ES" sz="2200" b="1" dirty="0"/>
          </a:p>
        </p:txBody>
      </p:sp>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176" y="2321089"/>
            <a:ext cx="2813626" cy="1875563"/>
          </a:xfrm>
          <a:prstGeom prst="rect">
            <a:avLst/>
          </a:prstGeom>
        </p:spPr>
      </p:pic>
      <p:sp>
        <p:nvSpPr>
          <p:cNvPr id="8" name="Rectángulo 7"/>
          <p:cNvSpPr/>
          <p:nvPr/>
        </p:nvSpPr>
        <p:spPr>
          <a:xfrm>
            <a:off x="6358317" y="1629811"/>
            <a:ext cx="2409343" cy="400110"/>
          </a:xfrm>
          <a:prstGeom prst="rect">
            <a:avLst/>
          </a:prstGeom>
        </p:spPr>
        <p:txBody>
          <a:bodyPr wrap="square">
            <a:spAutoFit/>
          </a:bodyPr>
          <a:lstStyle/>
          <a:p>
            <a:pPr algn="ctr"/>
            <a:r>
              <a:rPr lang="es-ES" sz="2000" dirty="0" err="1">
                <a:latin typeface="Arial" panose="020B0604020202020204" pitchFamily="34" charset="0"/>
                <a:cs typeface="Arial" panose="020B0604020202020204" pitchFamily="34" charset="0"/>
              </a:rPr>
              <a:t>Drip</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irrigation</a:t>
            </a:r>
            <a:endParaRPr lang="es-ES" sz="20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93127" y="2321089"/>
            <a:ext cx="2893949" cy="1871578"/>
          </a:xfrm>
          <a:prstGeom prst="rect">
            <a:avLst/>
          </a:prstGeom>
        </p:spPr>
      </p:pic>
      <p:sp>
        <p:nvSpPr>
          <p:cNvPr id="10" name="Rectángulo 9"/>
          <p:cNvSpPr/>
          <p:nvPr/>
        </p:nvSpPr>
        <p:spPr>
          <a:xfrm>
            <a:off x="2868042" y="1629811"/>
            <a:ext cx="3144118" cy="707886"/>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Bewässerung mit dem Sprinkler</a:t>
            </a:r>
            <a:endParaRPr lang="es-ES" sz="20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522" y="2321089"/>
            <a:ext cx="2520280" cy="1890210"/>
          </a:xfrm>
          <a:prstGeom prst="rect">
            <a:avLst/>
          </a:prstGeom>
        </p:spPr>
      </p:pic>
      <p:sp>
        <p:nvSpPr>
          <p:cNvPr id="5" name="Rectángulo 4"/>
          <p:cNvSpPr/>
          <p:nvPr/>
        </p:nvSpPr>
        <p:spPr>
          <a:xfrm>
            <a:off x="113646" y="1484784"/>
            <a:ext cx="2859365" cy="1015663"/>
          </a:xfrm>
          <a:prstGeom prst="rect">
            <a:avLst/>
          </a:prstGeom>
        </p:spPr>
        <p:txBody>
          <a:bodyPr wrap="square">
            <a:spAutoFit/>
          </a:bodyPr>
          <a:lstStyle/>
          <a:p>
            <a:pPr algn="ctr"/>
            <a:r>
              <a:rPr lang="es-ES" sz="2000" dirty="0" smtClean="0">
                <a:latin typeface="Arial" panose="020B0604020202020204" pitchFamily="34" charset="0"/>
                <a:cs typeface="Arial" panose="020B0604020202020204" pitchFamily="34" charset="0"/>
              </a:rPr>
              <a:t>Oberflächenbe-wässerung </a:t>
            </a:r>
          </a:p>
          <a:p>
            <a:pPr algn="ctr"/>
            <a:r>
              <a:rPr lang="es-ES" sz="2000" dirty="0" smtClean="0">
                <a:latin typeface="Arial" panose="020B0604020202020204" pitchFamily="34" charset="0"/>
                <a:cs typeface="Arial" panose="020B0604020202020204" pitchFamily="34" charset="0"/>
              </a:rPr>
              <a:t>(´Flut Bewässerung`) </a:t>
            </a:r>
            <a:endParaRPr lang="es-ES" sz="2000" dirty="0">
              <a:latin typeface="Arial" panose="020B0604020202020204" pitchFamily="34" charset="0"/>
              <a:cs typeface="Arial" panose="020B0604020202020204" pitchFamily="34" charset="0"/>
            </a:endParaRPr>
          </a:p>
        </p:txBody>
      </p:sp>
      <p:sp>
        <p:nvSpPr>
          <p:cNvPr id="12" name="Rectángulo 11"/>
          <p:cNvSpPr/>
          <p:nvPr/>
        </p:nvSpPr>
        <p:spPr>
          <a:xfrm>
            <a:off x="111536" y="4779780"/>
            <a:ext cx="262443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minimale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Investitions</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Energiekosten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107504" y="4318000"/>
            <a:ext cx="1950662"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w</a:t>
            </a:r>
            <a:r>
              <a:rPr lang="es-ES" sz="1600" dirty="0" smtClean="0">
                <a:solidFill>
                  <a:schemeClr val="tx1">
                    <a:lumMod val="50000"/>
                  </a:schemeClr>
                </a:solidFill>
                <a:latin typeface="Arial" panose="020B0604020202020204" pitchFamily="34" charset="0"/>
                <a:cs typeface="Arial" panose="020B0604020202020204" pitchFamily="34" charset="0"/>
              </a:rPr>
              <a:t>eniger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2993126" y="5662989"/>
            <a:ext cx="3163049"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höhere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Kosten</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als</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Oberflächenbewässerung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5" name="Rectángulo 14"/>
          <p:cNvSpPr/>
          <p:nvPr/>
        </p:nvSpPr>
        <p:spPr>
          <a:xfrm>
            <a:off x="2989408" y="5056779"/>
            <a:ext cx="2897668" cy="584775"/>
          </a:xfrm>
          <a:prstGeom prst="rect">
            <a:avLst/>
          </a:prstGeom>
        </p:spPr>
        <p:txBody>
          <a:bodyPr wrap="squar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gleichmäßige Wasserverteilung</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6" name="Rectángulo 15"/>
          <p:cNvSpPr/>
          <p:nvPr/>
        </p:nvSpPr>
        <p:spPr>
          <a:xfrm>
            <a:off x="2996762" y="4318000"/>
            <a:ext cx="1633268"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sehr 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7" name="Rectángulo 16"/>
          <p:cNvSpPr/>
          <p:nvPr/>
        </p:nvSpPr>
        <p:spPr>
          <a:xfrm>
            <a:off x="2993127" y="4653136"/>
            <a:ext cx="1896673"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e</a:t>
            </a:r>
            <a:r>
              <a:rPr lang="es-ES" sz="1600" dirty="0" smtClean="0">
                <a:solidFill>
                  <a:schemeClr val="tx1">
                    <a:lumMod val="50000"/>
                  </a:schemeClr>
                </a:solidFill>
                <a:latin typeface="Arial" panose="020B0604020202020204" pitchFamily="34" charset="0"/>
                <a:cs typeface="Arial" panose="020B0604020202020204" pitchFamily="34" charset="0"/>
              </a:rPr>
              <a:t>nergiesparend</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19" name="Rectángulo 18"/>
          <p:cNvSpPr/>
          <p:nvPr/>
        </p:nvSpPr>
        <p:spPr>
          <a:xfrm>
            <a:off x="6006551" y="4221088"/>
            <a:ext cx="3026662"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Wasser und Energieeffizient</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a:off x="6006551" y="4869160"/>
            <a:ext cx="2810385" cy="338554"/>
          </a:xfrm>
          <a:prstGeom prst="rect">
            <a:avLst/>
          </a:prstGeom>
        </p:spPr>
        <p:txBody>
          <a:bodyPr wrap="none">
            <a:spAutoFit/>
          </a:bodyPr>
          <a:lstStyle/>
          <a:p>
            <a:pPr marL="285750" indent="-285750">
              <a:buFont typeface="Arial" panose="020B0604020202020204" pitchFamily="34" charset="0"/>
              <a:buChar char="•"/>
            </a:pPr>
            <a:r>
              <a:rPr lang="es-ES" sz="1600" dirty="0" smtClean="0">
                <a:solidFill>
                  <a:schemeClr val="tx1">
                    <a:lumMod val="50000"/>
                  </a:schemeClr>
                </a:solidFill>
                <a:latin typeface="Arial" panose="020B0604020202020204" pitchFamily="34" charset="0"/>
                <a:cs typeface="Arial" panose="020B0604020202020204" pitchFamily="34" charset="0"/>
              </a:rPr>
              <a:t>einfach zu automatisieren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1" name="Rectángulo 20"/>
          <p:cNvSpPr/>
          <p:nvPr/>
        </p:nvSpPr>
        <p:spPr>
          <a:xfrm>
            <a:off x="6006551" y="5157192"/>
            <a:ext cx="2840872"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weniger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Probleme</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mit</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Unkraut</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Pilzen</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21"/>
          <p:cNvSpPr/>
          <p:nvPr/>
        </p:nvSpPr>
        <p:spPr>
          <a:xfrm>
            <a:off x="6006551" y="5733256"/>
            <a:ext cx="2741994" cy="584775"/>
          </a:xfrm>
          <a:prstGeom prst="rect">
            <a:avLst/>
          </a:prstGeom>
        </p:spPr>
        <p:txBody>
          <a:bodyPr wrap="square">
            <a:spAutoFit/>
          </a:bodyPr>
          <a:lstStyle/>
          <a:p>
            <a:pPr marL="285750" indent="-285750">
              <a:buFont typeface="Arial" panose="020B0604020202020204" pitchFamily="34" charset="0"/>
              <a:buChar char="•"/>
            </a:pPr>
            <a:r>
              <a:rPr lang="en-US" sz="1600" dirty="0" err="1" smtClean="0">
                <a:solidFill>
                  <a:schemeClr val="tx1">
                    <a:lumMod val="50000"/>
                  </a:schemeClr>
                </a:solidFill>
                <a:latin typeface="Arial" panose="020B0604020202020204" pitchFamily="34" charset="0"/>
                <a:cs typeface="Arial" panose="020B0604020202020204" pitchFamily="34" charset="0"/>
              </a:rPr>
              <a:t>teuer</a:t>
            </a:r>
            <a:r>
              <a:rPr lang="en-US" sz="1600" dirty="0" smtClean="0">
                <a:solidFill>
                  <a:schemeClr val="tx1">
                    <a:lumMod val="50000"/>
                  </a:schemeClr>
                </a:solidFill>
                <a:latin typeface="Arial" panose="020B0604020202020204" pitchFamily="34" charset="0"/>
                <a:cs typeface="Arial" panose="020B0604020202020204" pitchFamily="34" charset="0"/>
              </a:rPr>
              <a:t> und </a:t>
            </a:r>
            <a:r>
              <a:rPr lang="en-US" sz="1600" dirty="0" err="1" smtClean="0">
                <a:solidFill>
                  <a:schemeClr val="tx1">
                    <a:lumMod val="50000"/>
                  </a:schemeClr>
                </a:solidFill>
                <a:latin typeface="Arial" panose="020B0604020202020204" pitchFamily="34" charset="0"/>
                <a:cs typeface="Arial" panose="020B0604020202020204" pitchFamily="34" charset="0"/>
              </a:rPr>
              <a:t>schwer</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zu</a:t>
            </a:r>
            <a:r>
              <a:rPr lang="en-US" sz="1600" dirty="0" smtClean="0">
                <a:solidFill>
                  <a:schemeClr val="tx1">
                    <a:lumMod val="50000"/>
                  </a:schemeClr>
                </a:solidFill>
                <a:latin typeface="Arial" panose="020B0604020202020204" pitchFamily="34" charset="0"/>
                <a:cs typeface="Arial" panose="020B0604020202020204" pitchFamily="34" charset="0"/>
              </a:rPr>
              <a:t> </a:t>
            </a:r>
            <a:r>
              <a:rPr lang="en-US" sz="1600" dirty="0" err="1" smtClean="0">
                <a:solidFill>
                  <a:schemeClr val="tx1">
                    <a:lumMod val="50000"/>
                  </a:schemeClr>
                </a:solidFill>
                <a:latin typeface="Arial" panose="020B0604020202020204" pitchFamily="34" charset="0"/>
                <a:cs typeface="Arial" panose="020B0604020202020204" pitchFamily="34" charset="0"/>
              </a:rPr>
              <a:t>warten</a:t>
            </a:r>
            <a:r>
              <a:rPr lang="en-US" sz="1600" dirty="0" smtClean="0">
                <a:solidFill>
                  <a:schemeClr val="tx1">
                    <a:lumMod val="50000"/>
                  </a:schemeClr>
                </a:solidFill>
                <a:latin typeface="Arial" panose="020B0604020202020204" pitchFamily="34" charset="0"/>
                <a:cs typeface="Arial" panose="020B0604020202020204" pitchFamily="34" charset="0"/>
              </a:rPr>
              <a:t>  </a:t>
            </a:r>
            <a:endParaRPr lang="es-ES" sz="1600"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22"/>
          <p:cNvSpPr/>
          <p:nvPr/>
        </p:nvSpPr>
        <p:spPr>
          <a:xfrm>
            <a:off x="6006551" y="4581128"/>
            <a:ext cx="2847639" cy="338554"/>
          </a:xfrm>
          <a:prstGeom prst="rect">
            <a:avLst/>
          </a:prstGeom>
        </p:spPr>
        <p:txBody>
          <a:bodyPr wrap="none">
            <a:spAutoFit/>
          </a:bodyPr>
          <a:lstStyle/>
          <a:p>
            <a:pPr marL="285750" indent="-285750">
              <a:buFont typeface="Arial" panose="020B0604020202020204" pitchFamily="34" charset="0"/>
              <a:buChar char="•"/>
            </a:pPr>
            <a:r>
              <a:rPr lang="es-ES" sz="1600" dirty="0">
                <a:solidFill>
                  <a:schemeClr val="tx1">
                    <a:lumMod val="50000"/>
                  </a:schemeClr>
                </a:solidFill>
                <a:latin typeface="Arial" panose="020B0604020202020204" pitchFamily="34" charset="0"/>
                <a:cs typeface="Arial" panose="020B0604020202020204" pitchFamily="34" charset="0"/>
              </a:rPr>
              <a:t>g</a:t>
            </a:r>
            <a:r>
              <a:rPr lang="es-ES" sz="1600" dirty="0" smtClean="0">
                <a:solidFill>
                  <a:schemeClr val="tx1">
                    <a:lumMod val="50000"/>
                  </a:schemeClr>
                </a:solidFill>
                <a:latin typeface="Arial" panose="020B0604020202020204" pitchFamily="34" charset="0"/>
                <a:cs typeface="Arial" panose="020B0604020202020204" pitchFamily="34" charset="0"/>
              </a:rPr>
              <a:t>enaue Wasserverteilung </a:t>
            </a:r>
            <a:endParaRPr lang="es-ES" sz="16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37289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noFill/>
        </p:spPr>
        <p:txBody>
          <a:bodyPr>
            <a:normAutofit/>
          </a:bodyPr>
          <a:lstStyle/>
          <a:p>
            <a:r>
              <a:rPr lang="de-DE" sz="2600" dirty="0" smtClean="0"/>
              <a:t>Elemente der Sehr Guten Praxis </a:t>
            </a:r>
            <a:endParaRPr lang="de-DE" sz="2600" dirty="0"/>
          </a:p>
        </p:txBody>
      </p:sp>
      <p:sp>
        <p:nvSpPr>
          <p:cNvPr id="5" name="Inhaltsplatzhalter 4"/>
          <p:cNvSpPr>
            <a:spLocks noGrp="1"/>
          </p:cNvSpPr>
          <p:nvPr>
            <p:ph idx="1"/>
          </p:nvPr>
        </p:nvSpPr>
        <p:spPr>
          <a:xfrm>
            <a:off x="206337" y="1268760"/>
            <a:ext cx="9021132" cy="5472608"/>
          </a:xfrm>
        </p:spPr>
        <p:txBody>
          <a:bodyPr>
            <a:noAutofit/>
          </a:bodyPr>
          <a:lstStyle/>
          <a:p>
            <a:pPr marL="0" indent="0">
              <a:spcBef>
                <a:spcPts val="0"/>
              </a:spcBef>
              <a:spcAft>
                <a:spcPts val="800"/>
              </a:spcAft>
              <a:buNone/>
            </a:pPr>
            <a:r>
              <a:rPr lang="de-DE" sz="1800" u="sng" dirty="0" smtClean="0"/>
              <a:t>Es gibt viele Möglichkeiten, die Effizienz im Wassermanagement in der Landwirtschaft zu verbessern</a:t>
            </a:r>
          </a:p>
          <a:p>
            <a:pPr marL="0" indent="0">
              <a:spcBef>
                <a:spcPts val="0"/>
              </a:spcBef>
              <a:spcAft>
                <a:spcPts val="400"/>
              </a:spcAft>
              <a:buNone/>
            </a:pPr>
            <a:r>
              <a:rPr lang="de-DE" sz="1500" b="1" dirty="0" smtClean="0"/>
              <a:t>1. Erfassungsbogen zum Wasserverbrauch</a:t>
            </a:r>
          </a:p>
          <a:p>
            <a:pPr marL="0" indent="0">
              <a:spcBef>
                <a:spcPts val="0"/>
              </a:spcBef>
              <a:spcAft>
                <a:spcPts val="400"/>
              </a:spcAft>
              <a:buNone/>
            </a:pPr>
            <a:r>
              <a:rPr lang="en-US" sz="1500" b="1" dirty="0" smtClean="0"/>
              <a:t>2. </a:t>
            </a:r>
            <a:r>
              <a:rPr lang="en-US" sz="1500" b="1" dirty="0" err="1" smtClean="0"/>
              <a:t>Bewässerungssysteme</a:t>
            </a:r>
            <a:r>
              <a:rPr lang="en-US" sz="1500" b="1" dirty="0" smtClean="0"/>
              <a:t> </a:t>
            </a:r>
            <a:r>
              <a:rPr lang="en-US" sz="1500" b="1" dirty="0" err="1" smtClean="0"/>
              <a:t>mit</a:t>
            </a:r>
            <a:r>
              <a:rPr lang="en-US" sz="1500" b="1" dirty="0" smtClean="0"/>
              <a:t> </a:t>
            </a:r>
            <a:r>
              <a:rPr lang="en-US" sz="1500" b="1" dirty="0" err="1" smtClean="0"/>
              <a:t>maximaler</a:t>
            </a:r>
            <a:r>
              <a:rPr lang="en-US" sz="1500" b="1" dirty="0" smtClean="0"/>
              <a:t> </a:t>
            </a:r>
            <a:r>
              <a:rPr lang="en-US" sz="1500" b="1" dirty="0" err="1" smtClean="0"/>
              <a:t>Effizienz</a:t>
            </a:r>
            <a:r>
              <a:rPr lang="en-US" sz="1500" b="1" dirty="0" smtClean="0"/>
              <a:t> </a:t>
            </a:r>
          </a:p>
          <a:p>
            <a:pPr marL="0" indent="0">
              <a:spcBef>
                <a:spcPts val="0"/>
              </a:spcBef>
              <a:spcAft>
                <a:spcPts val="400"/>
              </a:spcAft>
              <a:buNone/>
            </a:pPr>
            <a:r>
              <a:rPr lang="en-US" sz="1500" b="1" dirty="0" smtClean="0"/>
              <a:t>	2.1. </a:t>
            </a:r>
            <a:r>
              <a:rPr lang="en-US" sz="1500" b="1" dirty="0" err="1" smtClean="0"/>
              <a:t>Tröpfchenbewässerung</a:t>
            </a:r>
            <a:endParaRPr lang="en-US" sz="1500" b="1" dirty="0" smtClean="0"/>
          </a:p>
          <a:p>
            <a:pPr marL="0" indent="0">
              <a:spcBef>
                <a:spcPts val="0"/>
              </a:spcBef>
              <a:spcAft>
                <a:spcPts val="400"/>
              </a:spcAft>
              <a:buNone/>
            </a:pPr>
            <a:r>
              <a:rPr lang="en-US" sz="1500" b="1" dirty="0" smtClean="0"/>
              <a:t>	2.2. </a:t>
            </a:r>
            <a:r>
              <a:rPr lang="en-US" sz="1500" b="1" dirty="0"/>
              <a:t> </a:t>
            </a:r>
            <a:r>
              <a:rPr lang="en-US" sz="1500" b="1" dirty="0" err="1" smtClean="0"/>
              <a:t>Vergrabene</a:t>
            </a:r>
            <a:r>
              <a:rPr lang="en-US" sz="1500" b="1" dirty="0" smtClean="0"/>
              <a:t> und </a:t>
            </a:r>
            <a:r>
              <a:rPr lang="en-US" sz="1500" b="1" dirty="0" err="1"/>
              <a:t>h</a:t>
            </a:r>
            <a:r>
              <a:rPr lang="en-US" sz="1500" b="1" dirty="0" err="1" smtClean="0"/>
              <a:t>albvergrabene</a:t>
            </a:r>
            <a:r>
              <a:rPr lang="en-US" sz="1500" b="1" dirty="0" smtClean="0"/>
              <a:t> </a:t>
            </a:r>
            <a:r>
              <a:rPr lang="en-US" sz="1500" b="1" dirty="0" err="1" smtClean="0"/>
              <a:t>Bewässerung</a:t>
            </a:r>
            <a:endParaRPr lang="de-DE" sz="1500" b="1" dirty="0" smtClean="0"/>
          </a:p>
          <a:p>
            <a:pPr marL="0" indent="0">
              <a:spcBef>
                <a:spcPts val="0"/>
              </a:spcBef>
              <a:spcAft>
                <a:spcPts val="400"/>
              </a:spcAft>
              <a:buNone/>
            </a:pPr>
            <a:r>
              <a:rPr lang="en-US" sz="1500" b="1" dirty="0" smtClean="0"/>
              <a:t>3.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Unterstützung</a:t>
            </a:r>
            <a:r>
              <a:rPr lang="en-US" sz="1500" b="1" dirty="0" smtClean="0"/>
              <a:t> von </a:t>
            </a:r>
            <a:r>
              <a:rPr lang="en-US" sz="1500" b="1" dirty="0" err="1" smtClean="0"/>
              <a:t>Entscheidungsfindungen</a:t>
            </a:r>
            <a:endParaRPr lang="en-US" sz="1500" b="1" dirty="0" smtClean="0"/>
          </a:p>
          <a:p>
            <a:pPr marL="0" indent="0">
              <a:spcBef>
                <a:spcPts val="0"/>
              </a:spcBef>
              <a:spcAft>
                <a:spcPts val="400"/>
              </a:spcAft>
              <a:buNone/>
            </a:pPr>
            <a:r>
              <a:rPr lang="en-US" sz="1500" b="1" dirty="0" smtClean="0"/>
              <a:t>	3.1. </a:t>
            </a:r>
            <a:r>
              <a:rPr lang="en-US" sz="1500" b="1" dirty="0" err="1" smtClean="0"/>
              <a:t>Instrumente</a:t>
            </a:r>
            <a:r>
              <a:rPr lang="en-US" sz="1500" b="1" dirty="0" smtClean="0"/>
              <a:t> </a:t>
            </a:r>
            <a:r>
              <a:rPr lang="en-US" sz="1500" b="1" dirty="0" err="1" smtClean="0"/>
              <a:t>zur</a:t>
            </a:r>
            <a:r>
              <a:rPr lang="en-US" sz="1500" b="1" dirty="0" smtClean="0"/>
              <a:t> </a:t>
            </a:r>
            <a:r>
              <a:rPr lang="en-US" sz="1500" b="1" dirty="0" err="1" smtClean="0"/>
              <a:t>Kontrolle</a:t>
            </a:r>
            <a:r>
              <a:rPr lang="en-US" sz="1500" b="1" dirty="0" smtClean="0"/>
              <a:t> von </a:t>
            </a:r>
          </a:p>
          <a:p>
            <a:pPr marL="0" indent="0">
              <a:spcBef>
                <a:spcPts val="0"/>
              </a:spcBef>
              <a:spcAft>
                <a:spcPts val="400"/>
              </a:spcAft>
              <a:buNone/>
            </a:pPr>
            <a:r>
              <a:rPr lang="en-US" sz="1500" b="1" dirty="0"/>
              <a:t>	 </a:t>
            </a:r>
            <a:r>
              <a:rPr lang="en-US" sz="1500" b="1" dirty="0" smtClean="0"/>
              <a:t>      </a:t>
            </a:r>
            <a:r>
              <a:rPr lang="en-US" sz="1500" b="1" dirty="0" err="1" smtClean="0"/>
              <a:t>Klima</a:t>
            </a:r>
            <a:r>
              <a:rPr lang="en-US" sz="1500" b="1" dirty="0" smtClean="0"/>
              <a:t>- Boden-</a:t>
            </a:r>
            <a:r>
              <a:rPr lang="en-US" sz="1500" b="1" dirty="0" err="1" smtClean="0"/>
              <a:t>Pflanzen</a:t>
            </a:r>
            <a:endParaRPr lang="en-GB" sz="1500" b="1" dirty="0" smtClean="0"/>
          </a:p>
          <a:p>
            <a:pPr marL="0" indent="0">
              <a:spcBef>
                <a:spcPts val="0"/>
              </a:spcBef>
              <a:spcAft>
                <a:spcPts val="400"/>
              </a:spcAft>
              <a:buNone/>
            </a:pPr>
            <a:r>
              <a:rPr lang="en-GB" sz="1500" b="1" dirty="0" smtClean="0"/>
              <a:t>	3.2. </a:t>
            </a:r>
            <a:r>
              <a:rPr lang="en-US" sz="1500" b="1" dirty="0" err="1" smtClean="0"/>
              <a:t>Teledetektions</a:t>
            </a:r>
            <a:r>
              <a:rPr lang="en-US" sz="1500" b="1" dirty="0" smtClean="0"/>
              <a:t> and GIS </a:t>
            </a:r>
            <a:r>
              <a:rPr lang="en-US" sz="1500" b="1" dirty="0" err="1" smtClean="0"/>
              <a:t>Instrumente</a:t>
            </a:r>
            <a:endParaRPr lang="en-US" sz="1500" b="1" dirty="0" smtClean="0"/>
          </a:p>
          <a:p>
            <a:pPr marL="0" indent="0">
              <a:spcBef>
                <a:spcPts val="0"/>
              </a:spcBef>
              <a:spcAft>
                <a:spcPts val="400"/>
              </a:spcAft>
              <a:buNone/>
            </a:pPr>
            <a:r>
              <a:rPr lang="en-US" sz="1500" b="1" dirty="0" smtClean="0"/>
              <a:t>	3.3. </a:t>
            </a:r>
            <a:r>
              <a:rPr lang="en-US" sz="1500" b="1" dirty="0" err="1" smtClean="0"/>
              <a:t>Instrumente</a:t>
            </a:r>
            <a:r>
              <a:rPr lang="en-US" sz="1500" b="1" dirty="0" smtClean="0"/>
              <a:t> </a:t>
            </a:r>
            <a:r>
              <a:rPr lang="en-US" sz="1500" b="1" dirty="0" err="1" smtClean="0"/>
              <a:t>zu</a:t>
            </a:r>
            <a:r>
              <a:rPr lang="en-US" sz="1500" b="1" dirty="0" smtClean="0"/>
              <a:t> </a:t>
            </a:r>
            <a:r>
              <a:rPr lang="en-US" sz="1500" b="1" dirty="0" err="1" smtClean="0"/>
              <a:t>Kontrolle</a:t>
            </a:r>
            <a:r>
              <a:rPr lang="en-US" sz="1500" b="1" dirty="0" smtClean="0"/>
              <a:t> der </a:t>
            </a:r>
            <a:r>
              <a:rPr lang="en-US" sz="1500" b="1" dirty="0" err="1" smtClean="0"/>
              <a:t>Düngung</a:t>
            </a:r>
            <a:endParaRPr lang="en-US" sz="1500" b="1" dirty="0" smtClean="0"/>
          </a:p>
          <a:p>
            <a:pPr marL="0" indent="0">
              <a:spcBef>
                <a:spcPts val="0"/>
              </a:spcBef>
              <a:spcAft>
                <a:spcPts val="400"/>
              </a:spcAft>
              <a:buNone/>
            </a:pPr>
            <a:r>
              <a:rPr lang="en-US" sz="1500" b="1" dirty="0" smtClean="0"/>
              <a:t>4. </a:t>
            </a:r>
            <a:r>
              <a:rPr lang="en-GB" sz="1500" b="1" dirty="0" err="1" smtClean="0"/>
              <a:t>Getreidesorte</a:t>
            </a:r>
            <a:r>
              <a:rPr lang="en-GB" sz="1500" b="1" dirty="0" smtClean="0"/>
              <a:t> </a:t>
            </a:r>
            <a:r>
              <a:rPr lang="en-GB" sz="1500" b="1" dirty="0" err="1" smtClean="0"/>
              <a:t>ändern</a:t>
            </a:r>
            <a:r>
              <a:rPr lang="en-GB" sz="1500" b="1" dirty="0" smtClean="0"/>
              <a:t> </a:t>
            </a:r>
          </a:p>
          <a:p>
            <a:pPr marL="0" indent="0">
              <a:spcBef>
                <a:spcPts val="0"/>
              </a:spcBef>
              <a:spcAft>
                <a:spcPts val="400"/>
              </a:spcAft>
              <a:buNone/>
            </a:pPr>
            <a:r>
              <a:rPr lang="es-ES" sz="1500" b="1" dirty="0" smtClean="0"/>
              <a:t>5. Recycling und Ernte (Tierzuchtbetriebe) </a:t>
            </a:r>
          </a:p>
          <a:p>
            <a:pPr marL="0" indent="0">
              <a:spcBef>
                <a:spcPts val="0"/>
              </a:spcBef>
              <a:spcAft>
                <a:spcPts val="400"/>
              </a:spcAft>
              <a:buNone/>
            </a:pPr>
            <a:r>
              <a:rPr lang="es-ES" sz="1500" b="1" dirty="0" smtClean="0"/>
              <a:t>6. Einrichtung von Pufferstreifen </a:t>
            </a:r>
          </a:p>
          <a:p>
            <a:pPr marL="0" indent="0">
              <a:spcBef>
                <a:spcPts val="0"/>
              </a:spcBef>
              <a:spcAft>
                <a:spcPts val="400"/>
              </a:spcAft>
              <a:buNone/>
            </a:pPr>
            <a:r>
              <a:rPr lang="es-ES" sz="1500" b="1" dirty="0" smtClean="0"/>
              <a:t>7. Zwischenfrüchte und Begrünung </a:t>
            </a:r>
          </a:p>
          <a:p>
            <a:pPr marL="0" indent="0">
              <a:spcBef>
                <a:spcPts val="0"/>
              </a:spcBef>
              <a:spcAft>
                <a:spcPts val="400"/>
              </a:spcAft>
              <a:buNone/>
            </a:pPr>
            <a:r>
              <a:rPr lang="es-ES" sz="1500" b="1" dirty="0" smtClean="0"/>
              <a:t>8. Teiche und Wasserrückhaltebecken </a:t>
            </a:r>
          </a:p>
          <a:p>
            <a:pPr marL="0" indent="0">
              <a:spcBef>
                <a:spcPts val="0"/>
              </a:spcBef>
              <a:spcAft>
                <a:spcPts val="400"/>
              </a:spcAft>
              <a:buNone/>
            </a:pPr>
            <a:r>
              <a:rPr lang="es-ES" sz="1500" b="1" dirty="0" smtClean="0"/>
              <a:t>9. Wasserstellen </a:t>
            </a:r>
            <a:endParaRPr lang="de-DE" sz="1500" dirty="0"/>
          </a:p>
        </p:txBody>
      </p:sp>
      <p:sp>
        <p:nvSpPr>
          <p:cNvPr id="2" name="Cerrar corchete 1"/>
          <p:cNvSpPr/>
          <p:nvPr/>
        </p:nvSpPr>
        <p:spPr>
          <a:xfrm>
            <a:off x="5770223" y="1988840"/>
            <a:ext cx="250188" cy="2880320"/>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6" name="Cerrar corchete 5"/>
          <p:cNvSpPr/>
          <p:nvPr/>
        </p:nvSpPr>
        <p:spPr>
          <a:xfrm>
            <a:off x="4293212" y="5024301"/>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8" name="Cerrar corchete 7"/>
          <p:cNvSpPr/>
          <p:nvPr/>
        </p:nvSpPr>
        <p:spPr>
          <a:xfrm>
            <a:off x="4602147" y="5665005"/>
            <a:ext cx="144016" cy="504056"/>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3" name="Rectángulo 2"/>
          <p:cNvSpPr/>
          <p:nvPr/>
        </p:nvSpPr>
        <p:spPr>
          <a:xfrm>
            <a:off x="6030803" y="3056655"/>
            <a:ext cx="3101400" cy="830997"/>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eine</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bessere</a:t>
            </a:r>
            <a:r>
              <a:rPr lang="en-US" sz="1600" b="1"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Wassernutzungseffizienz</a:t>
            </a:r>
            <a:endParaRPr lang="en-US" sz="1600" b="1" dirty="0" smtClean="0">
              <a:latin typeface="Arial" panose="020B0604020202020204" pitchFamily="34" charset="0"/>
              <a:cs typeface="Arial" panose="020B0604020202020204" pitchFamily="34" charset="0"/>
            </a:endParaRPr>
          </a:p>
        </p:txBody>
      </p:sp>
      <p:sp>
        <p:nvSpPr>
          <p:cNvPr id="9" name="Rectángulo 8"/>
          <p:cNvSpPr/>
          <p:nvPr/>
        </p:nvSpPr>
        <p:spPr>
          <a:xfrm>
            <a:off x="4437229" y="5009185"/>
            <a:ext cx="4455252" cy="584775"/>
          </a:xfrm>
          <a:prstGeom prst="rect">
            <a:avLst/>
          </a:prstGeom>
        </p:spPr>
        <p:txBody>
          <a:bodyPr wrap="square">
            <a:spAutoFit/>
          </a:bodyPr>
          <a:lstStyle/>
          <a:p>
            <a:r>
              <a:rPr lang="en-US" sz="1600" dirty="0" err="1">
                <a:latin typeface="Arial" panose="020B0604020202020204" pitchFamily="34" charset="0"/>
                <a:cs typeface="Arial" panose="020B0604020202020204" pitchFamily="34" charset="0"/>
              </a:rPr>
              <a:t>Sehr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Gute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Landwirtschaftliche</a:t>
            </a:r>
            <a:r>
              <a:rPr lang="en-US" sz="1600" dirty="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zum</a:t>
            </a:r>
            <a:r>
              <a:rPr lang="en-US" sz="1600"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Schutz der </a:t>
            </a:r>
            <a:r>
              <a:rPr lang="en-US" sz="1600" b="1" dirty="0" err="1" smtClean="0">
                <a:latin typeface="Arial" panose="020B0604020202020204" pitchFamily="34" charset="0"/>
                <a:cs typeface="Arial" panose="020B0604020202020204" pitchFamily="34" charset="0"/>
              </a:rPr>
              <a:t>Gewässer</a:t>
            </a:r>
            <a:r>
              <a:rPr lang="en-US" sz="1600" b="1" dirty="0" smtClean="0">
                <a:latin typeface="Arial" panose="020B0604020202020204" pitchFamily="34" charset="0"/>
                <a:cs typeface="Arial" panose="020B0604020202020204" pitchFamily="34" charset="0"/>
              </a:rPr>
              <a:t> </a:t>
            </a:r>
            <a:endParaRPr lang="es-ES" sz="1600" b="1" dirty="0">
              <a:latin typeface="Arial" panose="020B0604020202020204" pitchFamily="34" charset="0"/>
              <a:cs typeface="Arial" panose="020B0604020202020204" pitchFamily="34" charset="0"/>
            </a:endParaRPr>
          </a:p>
        </p:txBody>
      </p:sp>
      <p:sp>
        <p:nvSpPr>
          <p:cNvPr id="10" name="Rectángulo 9"/>
          <p:cNvSpPr/>
          <p:nvPr/>
        </p:nvSpPr>
        <p:spPr>
          <a:xfrm>
            <a:off x="4766945" y="5652856"/>
            <a:ext cx="4320480" cy="584775"/>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Sehr</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a:t>
            </a:r>
            <a:r>
              <a:rPr lang="en-US" sz="1600" dirty="0" err="1" smtClean="0">
                <a:latin typeface="Arial" panose="020B0604020202020204" pitchFamily="34" charset="0"/>
                <a:cs typeface="Arial" panose="020B0604020202020204" pitchFamily="34" charset="0"/>
              </a:rPr>
              <a:t>ute</a:t>
            </a:r>
            <a:r>
              <a:rPr lang="en-US" sz="1600" dirty="0" smtClean="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t>
            </a:r>
            <a:r>
              <a:rPr lang="en-US" sz="1600" dirty="0" err="1" smtClean="0">
                <a:latin typeface="Arial" panose="020B0604020202020204" pitchFamily="34" charset="0"/>
                <a:cs typeface="Arial" panose="020B0604020202020204" pitchFamily="34" charset="0"/>
              </a:rPr>
              <a:t>andwirtschaftliche</a:t>
            </a:r>
            <a:r>
              <a:rPr lang="en-US" sz="1600" dirty="0" smtClean="0">
                <a:latin typeface="Arial" panose="020B0604020202020204" pitchFamily="34" charset="0"/>
                <a:cs typeface="Arial" panose="020B0604020202020204" pitchFamily="34" charset="0"/>
              </a:rPr>
              <a:t> Praxis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Verbesserung</a:t>
            </a:r>
            <a:r>
              <a:rPr lang="en-US" sz="1600" b="1" dirty="0" smtClean="0">
                <a:latin typeface="Arial" panose="020B0604020202020204" pitchFamily="34" charset="0"/>
                <a:cs typeface="Arial" panose="020B0604020202020204" pitchFamily="34" charset="0"/>
              </a:rPr>
              <a:t> der </a:t>
            </a:r>
            <a:r>
              <a:rPr lang="en-US" sz="1600" b="1" dirty="0" err="1" smtClean="0">
                <a:latin typeface="Arial" panose="020B0604020202020204" pitchFamily="34" charset="0"/>
                <a:cs typeface="Arial" panose="020B0604020202020204" pitchFamily="34" charset="0"/>
              </a:rPr>
              <a:t>Biodiversität</a:t>
            </a:r>
            <a:endParaRPr lang="es-E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44816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redondeado 16"/>
          <p:cNvSpPr/>
          <p:nvPr/>
        </p:nvSpPr>
        <p:spPr>
          <a:xfrm>
            <a:off x="4930027" y="5212008"/>
            <a:ext cx="3962453" cy="108249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16" name="Rectángulo redondeado 15"/>
          <p:cNvSpPr/>
          <p:nvPr/>
        </p:nvSpPr>
        <p:spPr>
          <a:xfrm>
            <a:off x="251520" y="5212008"/>
            <a:ext cx="3969834" cy="1097312"/>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2717" y="1268760"/>
            <a:ext cx="5039363" cy="648072"/>
          </a:xfrm>
        </p:spPr>
        <p:txBody>
          <a:bodyPr>
            <a:noAutofit/>
          </a:bodyPr>
          <a:lstStyle/>
          <a:p>
            <a:pPr marL="457200" indent="-457200">
              <a:buAutoNum type="arabicPeriod"/>
            </a:pPr>
            <a:r>
              <a:rPr lang="de-DE" sz="2000" b="1" dirty="0" smtClean="0"/>
              <a:t>Erfassungsbogen zum Wasserverbrauch</a:t>
            </a:r>
          </a:p>
        </p:txBody>
      </p:sp>
      <p:sp>
        <p:nvSpPr>
          <p:cNvPr id="7" name="Foliennummernplatzhalter 6"/>
          <p:cNvSpPr>
            <a:spLocks noGrp="1"/>
          </p:cNvSpPr>
          <p:nvPr>
            <p:ph type="sldNum" sz="quarter" idx="12"/>
          </p:nvPr>
        </p:nvSpPr>
        <p:spPr/>
        <p:txBody>
          <a:bodyPr/>
          <a:lstStyle/>
          <a:p>
            <a:fld id="{94C51DEF-A0F2-436A-B446-D206BED377C1}" type="slidenum">
              <a:rPr lang="de-DE" smtClean="0"/>
              <a:t>31</a:t>
            </a:fld>
            <a:endParaRPr lang="de-DE" dirty="0"/>
          </a:p>
        </p:txBody>
      </p:sp>
      <p:sp>
        <p:nvSpPr>
          <p:cNvPr id="3" name="Rectángulo 2"/>
          <p:cNvSpPr/>
          <p:nvPr/>
        </p:nvSpPr>
        <p:spPr>
          <a:xfrm>
            <a:off x="252717" y="5235762"/>
            <a:ext cx="3743220" cy="553998"/>
          </a:xfrm>
          <a:prstGeom prst="rect">
            <a:avLst/>
          </a:prstGeom>
        </p:spPr>
        <p:txBody>
          <a:bodyPr wrap="square">
            <a:spAutoFit/>
          </a:bodyPr>
          <a:lstStyle/>
          <a:p>
            <a:pPr algn="ctr"/>
            <a:r>
              <a:rPr lang="es-ES" sz="1500" b="1" u="sng" dirty="0" smtClean="0">
                <a:solidFill>
                  <a:schemeClr val="tx1">
                    <a:lumMod val="50000"/>
                  </a:schemeClr>
                </a:solidFill>
                <a:latin typeface="Arial" panose="020B0604020202020204" pitchFamily="34" charset="0"/>
                <a:cs typeface="Arial" panose="020B0604020202020204" pitchFamily="34" charset="0"/>
              </a:rPr>
              <a:t>Situation in der Landwirtschaft in Europa</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6" name="Rectángulo 5"/>
          <p:cNvSpPr/>
          <p:nvPr/>
        </p:nvSpPr>
        <p:spPr>
          <a:xfrm>
            <a:off x="4712444" y="5218418"/>
            <a:ext cx="4180036" cy="553998"/>
          </a:xfrm>
          <a:prstGeom prst="rect">
            <a:avLst/>
          </a:prstGeom>
        </p:spPr>
        <p:txBody>
          <a:bodyPr wrap="square">
            <a:spAutoFit/>
          </a:bodyPr>
          <a:lstStyle/>
          <a:p>
            <a:pPr algn="ctr"/>
            <a:r>
              <a:rPr lang="en-US" sz="15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500" b="1" u="sng" dirty="0" smtClean="0">
                <a:solidFill>
                  <a:schemeClr val="tx1">
                    <a:lumMod val="50000"/>
                  </a:schemeClr>
                </a:solidFill>
                <a:latin typeface="Arial" panose="020B0604020202020204" pitchFamily="34" charset="0"/>
                <a:cs typeface="Arial" panose="020B0604020202020204" pitchFamily="34" charset="0"/>
              </a:rPr>
              <a:t> </a:t>
            </a:r>
            <a:r>
              <a:rPr lang="en-US" sz="1500" b="1" u="sng" dirty="0" err="1" smtClean="0">
                <a:solidFill>
                  <a:schemeClr val="tx1">
                    <a:lumMod val="50000"/>
                  </a:schemeClr>
                </a:solidFill>
                <a:latin typeface="Arial" panose="020B0604020202020204" pitchFamily="34" charset="0"/>
                <a:cs typeface="Arial" panose="020B0604020202020204" pitchFamily="34" charset="0"/>
              </a:rPr>
              <a:t>bei</a:t>
            </a:r>
            <a:r>
              <a:rPr lang="en-US" sz="1500" b="1" u="sng" dirty="0" smtClean="0">
                <a:solidFill>
                  <a:schemeClr val="tx1">
                    <a:lumMod val="50000"/>
                  </a:schemeClr>
                </a:solidFill>
                <a:latin typeface="Arial" panose="020B0604020202020204" pitchFamily="34" charset="0"/>
                <a:cs typeface="Arial" panose="020B0604020202020204" pitchFamily="34" charset="0"/>
              </a:rPr>
              <a:t> der </a:t>
            </a:r>
            <a:r>
              <a:rPr lang="en-US" sz="1500" b="1" u="sng" dirty="0" err="1" smtClean="0">
                <a:solidFill>
                  <a:schemeClr val="tx1">
                    <a:lumMod val="50000"/>
                  </a:schemeClr>
                </a:solidFill>
                <a:latin typeface="Arial" panose="020B0604020202020204" pitchFamily="34" charset="0"/>
                <a:cs typeface="Arial" panose="020B0604020202020204" pitchFamily="34" charset="0"/>
              </a:rPr>
              <a:t>Umsetzung</a:t>
            </a:r>
            <a:r>
              <a:rPr lang="en-US" sz="1500" b="1" u="sng" dirty="0" smtClean="0">
                <a:solidFill>
                  <a:schemeClr val="tx1">
                    <a:lumMod val="50000"/>
                  </a:schemeClr>
                </a:solidFill>
                <a:latin typeface="Arial" panose="020B0604020202020204" pitchFamily="34" charset="0"/>
                <a:cs typeface="Arial" panose="020B0604020202020204" pitchFamily="34" charset="0"/>
              </a:rPr>
              <a:t> der </a:t>
            </a:r>
            <a:r>
              <a:rPr lang="en-US" sz="1500" b="1" u="sng" dirty="0" err="1" smtClean="0">
                <a:solidFill>
                  <a:schemeClr val="tx1">
                    <a:lumMod val="50000"/>
                  </a:schemeClr>
                </a:solidFill>
                <a:latin typeface="Arial" panose="020B0604020202020204" pitchFamily="34" charset="0"/>
                <a:cs typeface="Arial" panose="020B0604020202020204" pitchFamily="34" charset="0"/>
              </a:rPr>
              <a:t>Maßnahme</a:t>
            </a:r>
            <a:endParaRPr lang="es-ES" sz="1500" b="1" u="sng" dirty="0">
              <a:solidFill>
                <a:schemeClr val="tx1">
                  <a:lumMod val="50000"/>
                </a:schemeClr>
              </a:solidFill>
              <a:latin typeface="Arial" panose="020B0604020202020204" pitchFamily="34" charset="0"/>
              <a:cs typeface="Arial" panose="020B0604020202020204" pitchFamily="34" charset="0"/>
            </a:endParaRPr>
          </a:p>
        </p:txBody>
      </p:sp>
      <p:sp>
        <p:nvSpPr>
          <p:cNvPr id="8" name="Rectángulo 7"/>
          <p:cNvSpPr/>
          <p:nvPr/>
        </p:nvSpPr>
        <p:spPr>
          <a:xfrm>
            <a:off x="4769923" y="5704692"/>
            <a:ext cx="4288807" cy="553998"/>
          </a:xfrm>
          <a:prstGeom prst="rect">
            <a:avLst/>
          </a:prstGeom>
        </p:spPr>
        <p:txBody>
          <a:bodyPr wrap="square">
            <a:spAutoFit/>
          </a:bodyPr>
          <a:lstStyle/>
          <a:p>
            <a:pPr algn="ct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sind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keine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technologischen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oder</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wirtschaftlichen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Einschränkungen</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zu</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erwarten</a:t>
            </a:r>
            <a:endParaRPr lang="es-ES" sz="1500" dirty="0">
              <a:latin typeface="Arial" panose="020B0604020202020204" pitchFamily="34" charset="0"/>
              <a:cs typeface="Arial" panose="020B0604020202020204" pitchFamily="34" charset="0"/>
            </a:endParaRPr>
          </a:p>
        </p:txBody>
      </p:sp>
      <p:sp>
        <p:nvSpPr>
          <p:cNvPr id="9" name="Rectángulo 8"/>
          <p:cNvSpPr/>
          <p:nvPr/>
        </p:nvSpPr>
        <p:spPr>
          <a:xfrm>
            <a:off x="159930" y="2751783"/>
            <a:ext cx="3286477"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Einfach anzuwendende Praxis </a:t>
            </a:r>
            <a:endParaRPr lang="es-ES" sz="1600" dirty="0">
              <a:latin typeface="Arial" panose="020B0604020202020204" pitchFamily="34" charset="0"/>
              <a:cs typeface="Arial" panose="020B0604020202020204" pitchFamily="34" charset="0"/>
            </a:endParaRPr>
          </a:p>
        </p:txBody>
      </p:sp>
      <p:sp>
        <p:nvSpPr>
          <p:cNvPr id="10" name="Rectángulo 9"/>
          <p:cNvSpPr/>
          <p:nvPr/>
        </p:nvSpPr>
        <p:spPr>
          <a:xfrm>
            <a:off x="139976" y="1977671"/>
            <a:ext cx="3884781"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Überwachung des Wasserverbrauchs</a:t>
            </a:r>
            <a:endParaRPr lang="es-ES" sz="1600" dirty="0">
              <a:latin typeface="Arial" panose="020B0604020202020204" pitchFamily="34" charset="0"/>
              <a:cs typeface="Arial" panose="020B0604020202020204" pitchFamily="34" charset="0"/>
            </a:endParaRPr>
          </a:p>
        </p:txBody>
      </p:sp>
      <p:sp>
        <p:nvSpPr>
          <p:cNvPr id="11" name="Rectángulo 10"/>
          <p:cNvSpPr/>
          <p:nvPr/>
        </p:nvSpPr>
        <p:spPr>
          <a:xfrm>
            <a:off x="139649" y="2347003"/>
            <a:ext cx="5386163" cy="338554"/>
          </a:xfrm>
          <a:prstGeom prst="rect">
            <a:avLst/>
          </a:prstGeom>
        </p:spPr>
        <p:txBody>
          <a:bodyPr wrap="square">
            <a:spAutoFit/>
          </a:bodyPr>
          <a:lstStyle/>
          <a:p>
            <a:pPr marL="285750" indent="-285750">
              <a:buFont typeface="Wingdings" panose="05000000000000000000" pitchFamily="2" charset="2"/>
              <a:buChar char="Ø"/>
            </a:pPr>
            <a:r>
              <a:rPr lang="en-US" sz="1600" dirty="0" err="1" smtClean="0">
                <a:latin typeface="Arial" panose="020B0604020202020204" pitchFamily="34" charset="0"/>
                <a:cs typeface="Arial" panose="020B0604020202020204" pitchFamily="34" charset="0"/>
              </a:rPr>
              <a:t>Empfohlen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für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mittleren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hohen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Wasserverbrauch</a:t>
            </a:r>
            <a:endParaRPr lang="es-ES" sz="1600" dirty="0">
              <a:latin typeface="Arial" panose="020B0604020202020204" pitchFamily="34" charset="0"/>
              <a:cs typeface="Arial" panose="020B0604020202020204" pitchFamily="34" charset="0"/>
            </a:endParaRPr>
          </a:p>
        </p:txBody>
      </p:sp>
      <p:sp>
        <p:nvSpPr>
          <p:cNvPr id="12" name="Rectángulo 11"/>
          <p:cNvSpPr/>
          <p:nvPr/>
        </p:nvSpPr>
        <p:spPr>
          <a:xfrm>
            <a:off x="518106" y="5709731"/>
            <a:ext cx="3323332" cy="553998"/>
          </a:xfrm>
          <a:prstGeom prst="rect">
            <a:avLst/>
          </a:prstGeom>
        </p:spPr>
        <p:txBody>
          <a:bodyPr wrap="square">
            <a:spAutoFit/>
          </a:bodyPr>
          <a:lstStyle/>
          <a:p>
            <a:pPr algn="ctr"/>
            <a:r>
              <a:rPr lang="en-US" sz="1500" dirty="0" smtClean="0">
                <a:latin typeface="Arial" panose="020B0604020202020204" pitchFamily="34" charset="0"/>
                <a:cs typeface="Arial" panose="020B0604020202020204" pitchFamily="34" charset="0"/>
              </a:rPr>
              <a:t>In Europa </a:t>
            </a:r>
            <a:r>
              <a:rPr lang="en-US" sz="1500" dirty="0" err="1" smtClean="0">
                <a:latin typeface="Arial" panose="020B0604020202020204" pitchFamily="34" charset="0"/>
                <a:cs typeface="Arial" panose="020B0604020202020204" pitchFamily="34" charset="0"/>
              </a:rPr>
              <a:t>wird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es</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noch</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nicht</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ausreichend</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angewendet</a:t>
            </a:r>
            <a:r>
              <a:rPr lang="en-US" sz="1500" dirty="0" smtClean="0">
                <a:latin typeface="Arial" panose="020B0604020202020204" pitchFamily="34" charset="0"/>
                <a:cs typeface="Arial" panose="020B0604020202020204" pitchFamily="34" charset="0"/>
              </a:rPr>
              <a:t>. </a:t>
            </a:r>
            <a:endParaRPr lang="es-ES" sz="1500" dirty="0">
              <a:latin typeface="Arial" panose="020B0604020202020204" pitchFamily="34" charset="0"/>
              <a:cs typeface="Arial" panose="020B0604020202020204" pitchFamily="34" charset="0"/>
            </a:endParaRPr>
          </a:p>
        </p:txBody>
      </p:sp>
      <p:sp>
        <p:nvSpPr>
          <p:cNvPr id="13" name="Rectángulo 12"/>
          <p:cNvSpPr/>
          <p:nvPr/>
        </p:nvSpPr>
        <p:spPr>
          <a:xfrm>
            <a:off x="202378" y="3479519"/>
            <a:ext cx="5089702" cy="1600438"/>
          </a:xfrm>
          <a:prstGeom prst="rect">
            <a:avLst/>
          </a:prstGeom>
          <a:ln w="19050">
            <a:solidFill>
              <a:schemeClr val="accent2"/>
            </a:solidFill>
          </a:ln>
        </p:spPr>
        <p:txBody>
          <a:bodyPr wrap="square">
            <a:spAutoFit/>
          </a:bodyPr>
          <a:lstStyle/>
          <a:p>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Zeile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folgenden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Informationen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jede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Enheit</a:t>
            </a:r>
            <a:r>
              <a:rPr lang="en-US"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Bewässerungsdauer</a:t>
            </a:r>
            <a:endParaRPr lang="en-US" sz="1400"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Durchflussmenge</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Wassermenge</a:t>
            </a:r>
            <a:r>
              <a:rPr lang="en-GB" sz="1400" dirty="0" smtClean="0">
                <a:latin typeface="Arial" panose="020B0604020202020204" pitchFamily="34" charset="0"/>
                <a:cs typeface="Arial" panose="020B0604020202020204" pitchFamily="34" charset="0"/>
              </a:rPr>
              <a:t>, die </a:t>
            </a:r>
            <a:r>
              <a:rPr lang="en-GB" sz="1400" dirty="0" err="1" smtClean="0">
                <a:latin typeface="Arial" panose="020B0604020202020204" pitchFamily="34" charset="0"/>
                <a:cs typeface="Arial" panose="020B0604020202020204" pitchFamily="34" charset="0"/>
              </a:rPr>
              <a:t>während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eines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Kulturzyklus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verbraucht</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wird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Gsamtmenge</a:t>
            </a:r>
            <a:r>
              <a:rPr lang="en-GB" sz="1400" dirty="0" smtClean="0">
                <a:latin typeface="Arial" panose="020B0604020202020204" pitchFamily="34" charset="0"/>
                <a:cs typeface="Arial" panose="020B0604020202020204" pitchFamily="34" charset="0"/>
              </a:rPr>
              <a:t> u</a:t>
            </a:r>
            <a:r>
              <a:rPr lang="en-US" sz="1400" dirty="0" err="1" smtClean="0">
                <a:latin typeface="Arial" panose="020B0604020202020204" pitchFamily="34" charset="0"/>
                <a:cs typeface="Arial" panose="020B0604020202020204" pitchFamily="34" charset="0"/>
              </a:rPr>
              <a:t>nd</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Gesamtmenge</a:t>
            </a:r>
            <a:r>
              <a:rPr lang="en-US" sz="1400" dirty="0">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ha)</a:t>
            </a:r>
            <a:r>
              <a:rPr lang="en-GB" sz="1400"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Niederschlags</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Temperatur</a:t>
            </a:r>
            <a:r>
              <a:rPr lang="en-GB" sz="1400" dirty="0" smtClean="0">
                <a:latin typeface="Arial" panose="020B0604020202020204" pitchFamily="34" charset="0"/>
                <a:cs typeface="Arial" panose="020B0604020202020204" pitchFamily="34" charset="0"/>
              </a:rPr>
              <a:t>- und </a:t>
            </a:r>
            <a:r>
              <a:rPr lang="en-GB" sz="1400" dirty="0" err="1" smtClean="0">
                <a:latin typeface="Arial" panose="020B0604020202020204" pitchFamily="34" charset="0"/>
                <a:cs typeface="Arial" panose="020B0604020202020204" pitchFamily="34" charset="0"/>
              </a:rPr>
              <a:t>Winddaten</a:t>
            </a:r>
            <a:endParaRPr lang="es-ES" sz="14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8104" y="1268760"/>
            <a:ext cx="2961410" cy="3804591"/>
          </a:xfrm>
          <a:prstGeom prst="rect">
            <a:avLst/>
          </a:prstGeom>
        </p:spPr>
      </p:pic>
      <p:sp>
        <p:nvSpPr>
          <p:cNvPr id="15" name="Rectángulo 14"/>
          <p:cNvSpPr/>
          <p:nvPr/>
        </p:nvSpPr>
        <p:spPr>
          <a:xfrm rot="16200000">
            <a:off x="6557565" y="3125303"/>
            <a:ext cx="4007915" cy="253916"/>
          </a:xfrm>
          <a:prstGeom prst="rect">
            <a:avLst/>
          </a:prstGeom>
        </p:spPr>
        <p:txBody>
          <a:bodyPr wrap="square">
            <a:spAutoFit/>
          </a:bodyPr>
          <a:lstStyle/>
          <a:p>
            <a:pPr algn="ctr"/>
            <a:r>
              <a:rPr lang="en-US" sz="1050" dirty="0" smtClean="0">
                <a:solidFill>
                  <a:schemeClr val="tx1">
                    <a:lumMod val="50000"/>
                  </a:schemeClr>
                </a:solidFill>
                <a:latin typeface="Arial" panose="020B0604020202020204" pitchFamily="34" charset="0"/>
                <a:cs typeface="Arial" panose="020B0604020202020204" pitchFamily="34" charset="0"/>
              </a:rPr>
              <a:t>Source: “Manual de </a:t>
            </a:r>
            <a:r>
              <a:rPr lang="en-US" sz="1050" dirty="0" err="1" smtClean="0">
                <a:solidFill>
                  <a:schemeClr val="tx1">
                    <a:lumMod val="50000"/>
                  </a:schemeClr>
                </a:solidFill>
                <a:latin typeface="Arial" panose="020B0604020202020204" pitchFamily="34" charset="0"/>
                <a:cs typeface="Arial" panose="020B0604020202020204" pitchFamily="34" charset="0"/>
              </a:rPr>
              <a:t>buenas</a:t>
            </a:r>
            <a:r>
              <a:rPr lang="en-US" sz="1050" dirty="0" smtClean="0">
                <a:solidFill>
                  <a:schemeClr val="tx1">
                    <a:lumMod val="50000"/>
                  </a:schemeClr>
                </a:solidFill>
                <a:latin typeface="Arial" panose="020B0604020202020204" pitchFamily="34" charset="0"/>
                <a:cs typeface="Arial" panose="020B0604020202020204" pitchFamily="34" charset="0"/>
              </a:rPr>
              <a:t> </a:t>
            </a:r>
            <a:r>
              <a:rPr lang="en-US" sz="1050" dirty="0" err="1" smtClean="0">
                <a:solidFill>
                  <a:schemeClr val="tx1">
                    <a:lumMod val="50000"/>
                  </a:schemeClr>
                </a:solidFill>
                <a:latin typeface="Arial" panose="020B0604020202020204" pitchFamily="34" charset="0"/>
                <a:cs typeface="Arial" panose="020B0604020202020204" pitchFamily="34" charset="0"/>
              </a:rPr>
              <a:t>practicas</a:t>
            </a:r>
            <a:r>
              <a:rPr lang="en-US" sz="1050" dirty="0" smtClean="0">
                <a:solidFill>
                  <a:schemeClr val="tx1">
                    <a:lumMod val="50000"/>
                  </a:schemeClr>
                </a:solidFill>
                <a:latin typeface="Arial" panose="020B0604020202020204" pitchFamily="34" charset="0"/>
                <a:cs typeface="Arial" panose="020B0604020202020204" pitchFamily="34" charset="0"/>
              </a:rPr>
              <a:t> de </a:t>
            </a:r>
            <a:r>
              <a:rPr lang="en-US" sz="1050" dirty="0" err="1" smtClean="0">
                <a:solidFill>
                  <a:schemeClr val="tx1">
                    <a:lumMod val="50000"/>
                  </a:schemeClr>
                </a:solidFill>
                <a:latin typeface="Arial" panose="020B0604020202020204" pitchFamily="34" charset="0"/>
                <a:cs typeface="Arial" panose="020B0604020202020204" pitchFamily="34" charset="0"/>
              </a:rPr>
              <a:t>riego</a:t>
            </a:r>
            <a:r>
              <a:rPr lang="en-US" sz="1050" dirty="0" smtClean="0">
                <a:solidFill>
                  <a:schemeClr val="tx1">
                    <a:lumMod val="50000"/>
                  </a:schemeClr>
                </a:solidFill>
                <a:latin typeface="Arial" panose="020B0604020202020204" pitchFamily="34" charset="0"/>
                <a:cs typeface="Arial" panose="020B0604020202020204" pitchFamily="34" charset="0"/>
              </a:rPr>
              <a:t>” (WWF, 2009)</a:t>
            </a:r>
            <a:endParaRPr lang="es-ES" sz="1050" dirty="0">
              <a:solidFill>
                <a:schemeClr val="tx1">
                  <a:lumMod val="50000"/>
                </a:schemeClr>
              </a:solidFill>
              <a:latin typeface="Arial" panose="020B0604020202020204" pitchFamily="34" charset="0"/>
              <a:cs typeface="Arial" panose="020B0604020202020204" pitchFamily="34" charset="0"/>
            </a:endParaRPr>
          </a:p>
        </p:txBody>
      </p:sp>
      <p:sp>
        <p:nvSpPr>
          <p:cNvPr id="18" name="Rectángulo 17"/>
          <p:cNvSpPr/>
          <p:nvPr/>
        </p:nvSpPr>
        <p:spPr>
          <a:xfrm>
            <a:off x="107504" y="3150185"/>
            <a:ext cx="5078634" cy="338554"/>
          </a:xfrm>
          <a:prstGeom prst="rect">
            <a:avLst/>
          </a:prstGeom>
        </p:spPr>
        <p:txBody>
          <a:bodyPr wrap="none">
            <a:spAutoFit/>
          </a:bodyPr>
          <a:lstStyle/>
          <a:p>
            <a:r>
              <a:rPr lang="es-ES" sz="1600" b="1" dirty="0" smtClean="0">
                <a:solidFill>
                  <a:schemeClr val="accent2">
                    <a:lumMod val="50000"/>
                  </a:schemeClr>
                </a:solidFill>
                <a:latin typeface="Arial" panose="020B0604020202020204" pitchFamily="34" charset="0"/>
                <a:cs typeface="Arial" panose="020B0604020202020204" pitchFamily="34" charset="0"/>
              </a:rPr>
              <a:t>Einige Daten können auf dem Blatt erfasst werden</a:t>
            </a:r>
            <a:endParaRPr lang="es-ES" sz="1600" b="1"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63845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51520" y="1268760"/>
            <a:ext cx="8640960" cy="648072"/>
          </a:xfrm>
        </p:spPr>
        <p:txBody>
          <a:bodyPr>
            <a:noAutofit/>
          </a:bodyPr>
          <a:lstStyle/>
          <a:p>
            <a:pPr marL="0" indent="0">
              <a:buNone/>
            </a:pPr>
            <a:r>
              <a:rPr lang="de-DE" sz="2000" b="1" dirty="0" smtClean="0"/>
              <a:t>2. </a:t>
            </a:r>
            <a:r>
              <a:rPr lang="en-US" sz="2000" b="1" dirty="0" err="1" smtClean="0"/>
              <a:t>Bewässerungssysteme</a:t>
            </a:r>
            <a:r>
              <a:rPr lang="en-US" sz="2000" b="1" dirty="0" smtClean="0"/>
              <a:t> </a:t>
            </a:r>
            <a:r>
              <a:rPr lang="en-US" sz="2000" b="1" dirty="0" err="1" smtClean="0"/>
              <a:t>mit</a:t>
            </a:r>
            <a:r>
              <a:rPr lang="en-US" sz="2000" b="1" dirty="0" smtClean="0"/>
              <a:t> </a:t>
            </a:r>
            <a:r>
              <a:rPr lang="en-US" sz="2000" b="1" dirty="0" err="1" smtClean="0"/>
              <a:t>maximaler</a:t>
            </a:r>
            <a:r>
              <a:rPr lang="en-US" sz="2000" b="1" dirty="0" smtClean="0"/>
              <a:t> </a:t>
            </a:r>
            <a:r>
              <a:rPr lang="en-US" sz="2000" b="1" dirty="0" err="1" smtClean="0"/>
              <a:t>Effizienz</a:t>
            </a:r>
            <a:r>
              <a:rPr lang="en-US" sz="2000" b="1" dirty="0" smtClean="0"/>
              <a:t>: </a:t>
            </a:r>
            <a:r>
              <a:rPr lang="en-US" sz="2000" b="1" dirty="0" err="1" smtClean="0"/>
              <a:t>Tröpfchenbewässerung</a:t>
            </a: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32</a:t>
            </a:fld>
            <a:endParaRPr lang="de-DE" dirty="0"/>
          </a:p>
        </p:txBody>
      </p:sp>
      <p:sp>
        <p:nvSpPr>
          <p:cNvPr id="2" name="Rectángulo 1"/>
          <p:cNvSpPr/>
          <p:nvPr/>
        </p:nvSpPr>
        <p:spPr>
          <a:xfrm>
            <a:off x="277544" y="2489949"/>
            <a:ext cx="2422248" cy="369332"/>
          </a:xfrm>
          <a:prstGeom prst="rect">
            <a:avLst/>
          </a:prstGeom>
        </p:spPr>
        <p:txBody>
          <a:bodyPr wrap="square">
            <a:spAutoFit/>
          </a:bodyPr>
          <a:lstStyle/>
          <a:p>
            <a:r>
              <a:rPr lang="es-ES" dirty="0" smtClean="0">
                <a:latin typeface="Arial" panose="020B0604020202020204" pitchFamily="34" charset="0"/>
                <a:cs typeface="Arial" panose="020B0604020202020204" pitchFamily="34" charset="0"/>
              </a:rPr>
              <a:t>VORTEILE</a:t>
            </a:r>
            <a:endParaRPr lang="es-ES" dirty="0">
              <a:latin typeface="Arial" panose="020B0604020202020204" pitchFamily="34" charset="0"/>
              <a:cs typeface="Arial" panose="020B0604020202020204" pitchFamily="34" charset="0"/>
            </a:endParaRPr>
          </a:p>
        </p:txBody>
      </p:sp>
      <p:sp>
        <p:nvSpPr>
          <p:cNvPr id="3" name="Rectángulo 2"/>
          <p:cNvSpPr/>
          <p:nvPr/>
        </p:nvSpPr>
        <p:spPr>
          <a:xfrm>
            <a:off x="284838" y="2792510"/>
            <a:ext cx="3745464" cy="1805623"/>
          </a:xfrm>
          <a:prstGeom prst="rect">
            <a:avLst/>
          </a:prstGeom>
        </p:spPr>
        <p:txBody>
          <a:bodyPr wrap="square">
            <a:spAutoFit/>
          </a:bodyPr>
          <a:lstStyle/>
          <a:p>
            <a:pPr marL="285750" indent="-285750">
              <a:spcAft>
                <a:spcPts val="400"/>
              </a:spcAft>
              <a:buFont typeface="Arial" panose="020B0604020202020204" pitchFamily="34" charset="0"/>
              <a:buChar char="•"/>
            </a:pPr>
            <a:r>
              <a:rPr lang="en-US" sz="1400" dirty="0" err="1" smtClean="0">
                <a:latin typeface="Arial" panose="020B0604020202020204" pitchFamily="34" charset="0"/>
                <a:cs typeface="Arial" panose="020B0604020202020204" pitchFamily="34" charset="0"/>
              </a:rPr>
              <a:t>reduzierte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Unkrautbelastung</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weniger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befeuchet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wird</a:t>
            </a:r>
            <a:endParaRPr lang="en-U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de-DE" sz="1400" dirty="0">
                <a:latin typeface="Arial" panose="020B0604020202020204" pitchFamily="34" charset="0"/>
                <a:cs typeface="Arial" panose="020B0604020202020204" pitchFamily="34" charset="0"/>
              </a:rPr>
              <a:t>effizientere Ausbringung von </a:t>
            </a:r>
            <a:r>
              <a:rPr lang="de-DE" sz="1400" dirty="0" smtClean="0">
                <a:latin typeface="Arial" panose="020B0604020202020204" pitchFamily="34" charset="0"/>
                <a:cs typeface="Arial" panose="020B0604020202020204" pitchFamily="34" charset="0"/>
              </a:rPr>
              <a:t>Düngemitteln</a:t>
            </a: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weniger Herbizide sind erforderlich </a:t>
            </a:r>
            <a:endParaRPr lang="es-ES" sz="1400" dirty="0" smtClean="0">
              <a:latin typeface="Arial" panose="020B0604020202020204" pitchFamily="34" charset="0"/>
              <a:cs typeface="Arial" panose="020B0604020202020204" pitchFamily="34" charset="0"/>
            </a:endParaRPr>
          </a:p>
          <a:p>
            <a:pPr marL="285750" indent="-285750">
              <a:spcAft>
                <a:spcPts val="400"/>
              </a:spcAft>
              <a:buFont typeface="Arial" panose="020B0604020202020204" pitchFamily="34" charset="0"/>
              <a:buChar char="•"/>
            </a:pPr>
            <a:r>
              <a:rPr lang="es-ES" sz="1400" dirty="0">
                <a:latin typeface="Arial" panose="020B0604020202020204" pitchFamily="34" charset="0"/>
                <a:cs typeface="Arial" panose="020B0604020202020204" pitchFamily="34" charset="0"/>
              </a:rPr>
              <a:t>arbeitet mit niedrigem Druck </a:t>
            </a:r>
          </a:p>
          <a:p>
            <a:pPr>
              <a:spcAft>
                <a:spcPts val="400"/>
              </a:spcAft>
            </a:pPr>
            <a:r>
              <a:rPr lang="es-ES" sz="1400" dirty="0">
                <a:latin typeface="Arial" panose="020B0604020202020204" pitchFamily="34" charset="0"/>
                <a:cs typeface="Arial" panose="020B0604020202020204" pitchFamily="34" charset="0"/>
              </a:rPr>
              <a:t>      (geringere Energiekosten</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9" name="Rectángulo 8"/>
          <p:cNvSpPr/>
          <p:nvPr/>
        </p:nvSpPr>
        <p:spPr>
          <a:xfrm>
            <a:off x="156431" y="1919354"/>
            <a:ext cx="8838060" cy="338554"/>
          </a:xfrm>
          <a:prstGeom prst="rect">
            <a:avLst/>
          </a:prstGeom>
        </p:spPr>
        <p:txBody>
          <a:bodyPr wrap="none">
            <a:spAutoFit/>
          </a:bodyPr>
          <a:lstStyle/>
          <a:p>
            <a:pPr marL="285750" indent="-285750">
              <a:buFont typeface="Wingdings" panose="05000000000000000000" pitchFamily="2" charset="2"/>
              <a:buChar char="Ø"/>
            </a:pPr>
            <a:r>
              <a:rPr lang="es-ES" sz="1600" dirty="0" smtClean="0">
                <a:latin typeface="Arial" panose="020B0604020202020204" pitchFamily="34" charset="0"/>
                <a:cs typeface="Arial" panose="020B0604020202020204" pitchFamily="34" charset="0"/>
              </a:rPr>
              <a:t>Wird verwendet, wenn der Wasserbrauch der Bewässerung </a:t>
            </a:r>
            <a:r>
              <a:rPr lang="es-ES" sz="1600" b="1" dirty="0" smtClean="0">
                <a:latin typeface="Arial" panose="020B0604020202020204" pitchFamily="34" charset="0"/>
                <a:cs typeface="Arial" panose="020B0604020202020204" pitchFamily="34" charset="0"/>
              </a:rPr>
              <a:t>2.500 m3/ha/Jahr </a:t>
            </a:r>
            <a:r>
              <a:rPr lang="es-ES" sz="1600" dirty="0" smtClean="0">
                <a:latin typeface="Arial" panose="020B0604020202020204" pitchFamily="34" charset="0"/>
                <a:cs typeface="Arial" panose="020B0604020202020204" pitchFamily="34" charset="0"/>
              </a:rPr>
              <a:t>überschreitet</a:t>
            </a:r>
            <a:endParaRPr lang="es-ES" sz="1600" b="1" dirty="0">
              <a:latin typeface="Arial" panose="020B0604020202020204" pitchFamily="34" charset="0"/>
              <a:cs typeface="Arial" panose="020B0604020202020204" pitchFamily="34" charset="0"/>
            </a:endParaRPr>
          </a:p>
        </p:txBody>
      </p:sp>
      <p:sp>
        <p:nvSpPr>
          <p:cNvPr id="17" name="Rectángulo 16"/>
          <p:cNvSpPr/>
          <p:nvPr/>
        </p:nvSpPr>
        <p:spPr>
          <a:xfrm>
            <a:off x="256856" y="2489948"/>
            <a:ext cx="3773446" cy="21362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18" name="Imagen 1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74139" y="2304684"/>
            <a:ext cx="1994730" cy="2428432"/>
          </a:xfrm>
          <a:prstGeom prst="rect">
            <a:avLst/>
          </a:prstGeom>
        </p:spPr>
      </p:pic>
      <p:sp>
        <p:nvSpPr>
          <p:cNvPr id="19" name="Rectángulo 18"/>
          <p:cNvSpPr/>
          <p:nvPr/>
        </p:nvSpPr>
        <p:spPr>
          <a:xfrm>
            <a:off x="4593855" y="2333305"/>
            <a:ext cx="1570584" cy="2292935"/>
          </a:xfrm>
          <a:prstGeom prst="rect">
            <a:avLst/>
          </a:prstGeom>
        </p:spPr>
        <p:txBody>
          <a:bodyPr wrap="square">
            <a:spAutoFit/>
          </a:bodyPr>
          <a:lstStyle/>
          <a:p>
            <a:pPr algn="r"/>
            <a:r>
              <a:rPr lang="en-US" sz="1300" dirty="0" err="1" smtClean="0">
                <a:solidFill>
                  <a:schemeClr val="tx1">
                    <a:lumMod val="50000"/>
                  </a:schemeClr>
                </a:solidFill>
                <a:latin typeface="Arial" panose="020B0604020202020204" pitchFamily="34" charset="0"/>
                <a:cs typeface="Arial" panose="020B0604020202020204" pitchFamily="34" charset="0"/>
              </a:rPr>
              <a:t>Schlechtes</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Beispiel</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für</a:t>
            </a:r>
            <a:r>
              <a:rPr lang="en-US" sz="1300" dirty="0" smtClean="0">
                <a:solidFill>
                  <a:schemeClr val="tx1">
                    <a:lumMod val="50000"/>
                  </a:schemeClr>
                </a:solidFill>
                <a:latin typeface="Arial" panose="020B0604020202020204" pitchFamily="34" charset="0"/>
                <a:cs typeface="Arial" panose="020B0604020202020204" pitchFamily="34" charset="0"/>
              </a:rPr>
              <a:t> die </a:t>
            </a:r>
            <a:r>
              <a:rPr lang="en-US" sz="1300" dirty="0" err="1" smtClean="0">
                <a:solidFill>
                  <a:schemeClr val="tx1">
                    <a:lumMod val="50000"/>
                  </a:schemeClr>
                </a:solidFill>
                <a:latin typeface="Arial" panose="020B0604020202020204" pitchFamily="34" charset="0"/>
                <a:cs typeface="Arial" panose="020B0604020202020204" pitchFamily="34" charset="0"/>
              </a:rPr>
              <a:t>Bewässerung</a:t>
            </a:r>
            <a:r>
              <a:rPr lang="en-US" sz="1300" dirty="0" smtClean="0">
                <a:solidFill>
                  <a:schemeClr val="tx1">
                    <a:lumMod val="50000"/>
                  </a:schemeClr>
                </a:solidFill>
                <a:latin typeface="Arial" panose="020B0604020202020204" pitchFamily="34" charset="0"/>
                <a:cs typeface="Arial" panose="020B0604020202020204" pitchFamily="34" charset="0"/>
              </a:rPr>
              <a:t> von </a:t>
            </a:r>
            <a:r>
              <a:rPr lang="en-US" sz="1300" dirty="0" err="1" smtClean="0">
                <a:solidFill>
                  <a:schemeClr val="tx1">
                    <a:lumMod val="50000"/>
                  </a:schemeClr>
                </a:solidFill>
                <a:latin typeface="Arial" panose="020B0604020202020204" pitchFamily="34" charset="0"/>
                <a:cs typeface="Arial" panose="020B0604020202020204" pitchFamily="34" charset="0"/>
              </a:rPr>
              <a:t>Olivenbäumen</a:t>
            </a:r>
            <a:r>
              <a:rPr lang="en-US" sz="1300" dirty="0" smtClean="0">
                <a:solidFill>
                  <a:schemeClr val="tx1">
                    <a:lumMod val="50000"/>
                  </a:schemeClr>
                </a:solidFill>
                <a:latin typeface="Arial" panose="020B0604020202020204" pitchFamily="34" charset="0"/>
                <a:cs typeface="Arial" panose="020B0604020202020204" pitchFamily="34" charset="0"/>
              </a:rPr>
              <a:t>. Die Anlage </a:t>
            </a:r>
            <a:r>
              <a:rPr lang="en-US" sz="1300" dirty="0" err="1" smtClean="0">
                <a:solidFill>
                  <a:schemeClr val="tx1">
                    <a:lumMod val="50000"/>
                  </a:schemeClr>
                </a:solidFill>
                <a:latin typeface="Arial" panose="020B0604020202020204" pitchFamily="34" charset="0"/>
                <a:cs typeface="Arial" panose="020B0604020202020204" pitchFamily="34" charset="0"/>
              </a:rPr>
              <a:t>sollte</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überprüft</a:t>
            </a:r>
            <a:r>
              <a:rPr lang="en-US" sz="1300" dirty="0" smtClean="0">
                <a:solidFill>
                  <a:schemeClr val="tx1">
                    <a:lumMod val="50000"/>
                  </a:schemeClr>
                </a:solidFill>
                <a:latin typeface="Arial" panose="020B0604020202020204" pitchFamily="34" charset="0"/>
                <a:cs typeface="Arial" panose="020B0604020202020204" pitchFamily="34" charset="0"/>
              </a:rPr>
              <a:t> und der </a:t>
            </a:r>
            <a:r>
              <a:rPr lang="en-US" sz="1300" dirty="0" err="1" smtClean="0">
                <a:solidFill>
                  <a:schemeClr val="tx1">
                    <a:lumMod val="50000"/>
                  </a:schemeClr>
                </a:solidFill>
                <a:latin typeface="Arial" panose="020B0604020202020204" pitchFamily="34" charset="0"/>
                <a:cs typeface="Arial" panose="020B0604020202020204" pitchFamily="34" charset="0"/>
              </a:rPr>
              <a:t>Wasserverlust</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aufgrund</a:t>
            </a:r>
            <a:r>
              <a:rPr lang="en-US" sz="1300" dirty="0" smtClean="0">
                <a:solidFill>
                  <a:schemeClr val="tx1">
                    <a:lumMod val="50000"/>
                  </a:schemeClr>
                </a:solidFill>
                <a:latin typeface="Arial" panose="020B0604020202020204" pitchFamily="34" charset="0"/>
                <a:cs typeface="Arial" panose="020B0604020202020204" pitchFamily="34" charset="0"/>
              </a:rPr>
              <a:t> der </a:t>
            </a:r>
            <a:r>
              <a:rPr lang="en-US" sz="1300" dirty="0" err="1" smtClean="0">
                <a:solidFill>
                  <a:schemeClr val="tx1">
                    <a:lumMod val="50000"/>
                  </a:schemeClr>
                </a:solidFill>
                <a:latin typeface="Arial" panose="020B0604020202020204" pitchFamily="34" charset="0"/>
                <a:cs typeface="Arial" panose="020B0604020202020204" pitchFamily="34" charset="0"/>
              </a:rPr>
              <a:t>schlechten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Wartung</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entsteht</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gemessen</a:t>
            </a:r>
            <a:r>
              <a:rPr lang="en-US" sz="1300" dirty="0" smtClean="0">
                <a:solidFill>
                  <a:schemeClr val="tx1">
                    <a:lumMod val="50000"/>
                  </a:schemeClr>
                </a:solidFill>
                <a:latin typeface="Arial" panose="020B0604020202020204" pitchFamily="34" charset="0"/>
                <a:cs typeface="Arial" panose="020B0604020202020204" pitchFamily="34" charset="0"/>
              </a:rPr>
              <a:t> </a:t>
            </a:r>
            <a:r>
              <a:rPr lang="en-US" sz="1300" dirty="0" err="1" smtClean="0">
                <a:solidFill>
                  <a:schemeClr val="tx1">
                    <a:lumMod val="50000"/>
                  </a:schemeClr>
                </a:solidFill>
                <a:latin typeface="Arial" panose="020B0604020202020204" pitchFamily="34" charset="0"/>
                <a:cs typeface="Arial" panose="020B0604020202020204" pitchFamily="34" charset="0"/>
              </a:rPr>
              <a:t>werden</a:t>
            </a:r>
            <a:endParaRPr lang="en-US" sz="1300" dirty="0" smtClean="0">
              <a:solidFill>
                <a:schemeClr val="tx1">
                  <a:lumMod val="50000"/>
                </a:schemeClr>
              </a:solidFill>
              <a:latin typeface="Arial" panose="020B0604020202020204" pitchFamily="34" charset="0"/>
              <a:cs typeface="Arial" panose="020B0604020202020204" pitchFamily="34" charset="0"/>
            </a:endParaRPr>
          </a:p>
        </p:txBody>
      </p:sp>
      <p:sp>
        <p:nvSpPr>
          <p:cNvPr id="20" name="Rectángulo 19"/>
          <p:cNvSpPr/>
          <p:nvPr/>
        </p:nvSpPr>
        <p:spPr>
          <a:xfrm rot="16200000">
            <a:off x="7172923" y="3320279"/>
            <a:ext cx="2238113"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Deyan </a:t>
            </a:r>
            <a:r>
              <a:rPr lang="en-US" sz="1000" dirty="0" err="1">
                <a:solidFill>
                  <a:schemeClr val="tx1">
                    <a:lumMod val="50000"/>
                  </a:schemeClr>
                </a:solidFill>
                <a:latin typeface="Arial" panose="020B0604020202020204" pitchFamily="34" charset="0"/>
                <a:cs typeface="Arial" panose="020B0604020202020204" pitchFamily="34" charset="0"/>
              </a:rPr>
              <a:t>Georgiev</a:t>
            </a:r>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a:solidFill>
                  <a:schemeClr val="tx1">
                    <a:lumMod val="50000"/>
                  </a:schemeClr>
                </a:solidFill>
                <a:latin typeface="Arial" panose="020B0604020202020204" pitchFamily="34" charset="0"/>
                <a:cs typeface="Arial" panose="020B0604020202020204" pitchFamily="34" charset="0"/>
              </a:rPr>
              <a:t>www.fotolia.com</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22" name="Rectángulo redondeado 16"/>
          <p:cNvSpPr/>
          <p:nvPr/>
        </p:nvSpPr>
        <p:spPr>
          <a:xfrm>
            <a:off x="4930027" y="4858714"/>
            <a:ext cx="3962453" cy="1389718"/>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3" name="Rectángulo redondeado 15"/>
          <p:cNvSpPr/>
          <p:nvPr/>
        </p:nvSpPr>
        <p:spPr>
          <a:xfrm>
            <a:off x="251520" y="4858713"/>
            <a:ext cx="4032448" cy="138971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4" name="Rectángulo 2"/>
          <p:cNvSpPr/>
          <p:nvPr/>
        </p:nvSpPr>
        <p:spPr>
          <a:xfrm>
            <a:off x="252716" y="4907407"/>
            <a:ext cx="4031252" cy="307777"/>
          </a:xfrm>
          <a:prstGeom prst="rect">
            <a:avLst/>
          </a:prstGeom>
        </p:spPr>
        <p:txBody>
          <a:bodyPr wrap="square">
            <a:spAutoFit/>
          </a:bodyPr>
          <a:lstStyle/>
          <a:p>
            <a:pPr algn="ctr"/>
            <a:r>
              <a:rPr lang="es-ES" sz="1400" b="1" u="sng" dirty="0">
                <a:solidFill>
                  <a:schemeClr val="tx1">
                    <a:lumMod val="50000"/>
                  </a:schemeClr>
                </a:solidFill>
                <a:latin typeface="Arial" panose="020B0604020202020204" pitchFamily="34" charset="0"/>
                <a:cs typeface="Arial" panose="020B0604020202020204" pitchFamily="34" charset="0"/>
              </a:rPr>
              <a:t>S</a:t>
            </a:r>
            <a:r>
              <a:rPr lang="es-ES" sz="1400" b="1" u="sng" dirty="0" smtClean="0">
                <a:solidFill>
                  <a:schemeClr val="tx1">
                    <a:lumMod val="50000"/>
                  </a:schemeClr>
                </a:solidFill>
                <a:latin typeface="Arial" panose="020B0604020202020204" pitchFamily="34" charset="0"/>
                <a:cs typeface="Arial" panose="020B0604020202020204" pitchFamily="34" charset="0"/>
              </a:rPr>
              <a:t>ituation in der Landwirtschaft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5" name="Rectángulo 5"/>
          <p:cNvSpPr/>
          <p:nvPr/>
        </p:nvSpPr>
        <p:spPr>
          <a:xfrm>
            <a:off x="4712444" y="4865124"/>
            <a:ext cx="4180036" cy="523220"/>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Maßnahme</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6" name="Rectángulo 7"/>
          <p:cNvSpPr/>
          <p:nvPr/>
        </p:nvSpPr>
        <p:spPr>
          <a:xfrm>
            <a:off x="4930027" y="5351398"/>
            <a:ext cx="3962453" cy="95410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Zusätzliche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Landwirte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z.B</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jährlicher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Kraftstoffverbrauch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das </a:t>
            </a:r>
            <a:r>
              <a:rPr lang="en-US" sz="1400" dirty="0" err="1" smtClean="0">
                <a:latin typeface="Arial" panose="020B0604020202020204" pitchFamily="34" charset="0"/>
                <a:cs typeface="Arial" panose="020B0604020202020204" pitchFamily="34" charset="0"/>
              </a:rPr>
              <a:t>Pumpen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jährliche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Kosten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Schläuche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regelmäßige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Überprüfung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Emittenten</a:t>
            </a:r>
            <a:r>
              <a:rPr lang="en-U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
        <p:nvSpPr>
          <p:cNvPr id="27" name="Rectángulo 11"/>
          <p:cNvSpPr/>
          <p:nvPr/>
        </p:nvSpPr>
        <p:spPr>
          <a:xfrm>
            <a:off x="256856" y="5231742"/>
            <a:ext cx="3964498" cy="95410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Auf 33% der </a:t>
            </a:r>
            <a:r>
              <a:rPr lang="en-US" sz="1400" dirty="0" err="1" smtClean="0">
                <a:latin typeface="Arial" panose="020B0604020202020204" pitchFamily="34" charset="0"/>
                <a:cs typeface="Arial" panose="020B0604020202020204" pitchFamily="34" charset="0"/>
              </a:rPr>
              <a:t>bewässerten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der EU-28 </a:t>
            </a:r>
            <a:r>
              <a:rPr lang="en-US" sz="1400" dirty="0" err="1" smtClean="0">
                <a:latin typeface="Arial" panose="020B0604020202020204" pitchFamily="34" charset="0"/>
                <a:cs typeface="Arial" panose="020B0604020202020204" pitchFamily="34" charset="0"/>
              </a:rPr>
              <a:t>wurde</a:t>
            </a:r>
            <a:r>
              <a:rPr lang="en-US" sz="1400" dirty="0" smtClean="0">
                <a:latin typeface="Arial" panose="020B0604020202020204" pitchFamily="34" charset="0"/>
                <a:cs typeface="Arial" panose="020B0604020202020204" pitchFamily="34" charset="0"/>
              </a:rPr>
              <a:t> 2010 </a:t>
            </a:r>
            <a:r>
              <a:rPr lang="en-US" sz="1400" dirty="0" err="1" smtClean="0">
                <a:latin typeface="Arial" panose="020B0604020202020204" pitchFamily="34" charset="0"/>
                <a:cs typeface="Arial" panose="020B0604020202020204" pitchFamily="34" charset="0"/>
              </a:rPr>
              <a:t>Tröpfchenbewässerung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verwendet</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einigen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Mittelmeerländern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waren</a:t>
            </a:r>
            <a:r>
              <a:rPr lang="en-US" sz="1400" dirty="0" smtClean="0">
                <a:latin typeface="Arial" panose="020B0604020202020204" pitchFamily="34" charset="0"/>
                <a:cs typeface="Arial" panose="020B0604020202020204" pitchFamily="34" charset="0"/>
              </a:rPr>
              <a:t> dies </a:t>
            </a:r>
            <a:r>
              <a:rPr lang="en-US" sz="1400" dirty="0" err="1" smtClean="0">
                <a:latin typeface="Arial" panose="020B0604020202020204" pitchFamily="34" charset="0"/>
                <a:cs typeface="Arial" panose="020B0604020202020204" pitchFamily="34" charset="0"/>
              </a:rPr>
              <a:t>sogar</a:t>
            </a:r>
            <a:r>
              <a:rPr lang="en-US" sz="1400" dirty="0" smtClean="0">
                <a:latin typeface="Arial" panose="020B0604020202020204" pitchFamily="34" charset="0"/>
                <a:cs typeface="Arial" panose="020B0604020202020204" pitchFamily="34" charset="0"/>
              </a:rPr>
              <a:t> 50% (</a:t>
            </a:r>
            <a:r>
              <a:rPr lang="en-US" sz="1400" dirty="0" err="1" smtClean="0">
                <a:latin typeface="Arial" panose="020B0604020202020204" pitchFamily="34" charset="0"/>
                <a:cs typeface="Arial" panose="020B0604020202020204" pitchFamily="34" charset="0"/>
              </a:rPr>
              <a:t>Spanien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oder</a:t>
            </a:r>
            <a:r>
              <a:rPr lang="en-US" sz="1400" dirty="0" smtClean="0">
                <a:latin typeface="Arial" panose="020B0604020202020204" pitchFamily="34" charset="0"/>
                <a:cs typeface="Arial" panose="020B0604020202020204" pitchFamily="34" charset="0"/>
              </a:rPr>
              <a:t> 75% in </a:t>
            </a:r>
            <a:r>
              <a:rPr lang="en-US" sz="1400" dirty="0" err="1" smtClean="0">
                <a:latin typeface="Arial" panose="020B0604020202020204" pitchFamily="34" charset="0"/>
                <a:cs typeface="Arial" panose="020B0604020202020204" pitchFamily="34" charset="0"/>
              </a:rPr>
              <a:t>Zypern</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36051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9333" y="1268760"/>
            <a:ext cx="8648828" cy="484967"/>
          </a:xfrm>
        </p:spPr>
        <p:txBody>
          <a:bodyPr>
            <a:noAutofit/>
          </a:bodyPr>
          <a:lstStyle/>
          <a:p>
            <a:pPr marL="0" indent="0">
              <a:buNone/>
            </a:pPr>
            <a:r>
              <a:rPr lang="de-DE" sz="2000" b="1" dirty="0" smtClean="0"/>
              <a:t>3. </a:t>
            </a:r>
            <a:r>
              <a:rPr lang="en-US" sz="2000" b="1" dirty="0" err="1" smtClean="0"/>
              <a:t>Insrumente</a:t>
            </a:r>
            <a:r>
              <a:rPr lang="en-US" sz="2000" b="1" dirty="0" smtClean="0"/>
              <a:t> </a:t>
            </a:r>
            <a:r>
              <a:rPr lang="en-US" sz="2000" b="1" dirty="0" err="1" smtClean="0"/>
              <a:t>zur</a:t>
            </a:r>
            <a:r>
              <a:rPr lang="en-US" sz="2000" b="1" dirty="0" smtClean="0"/>
              <a:t> </a:t>
            </a:r>
            <a:r>
              <a:rPr lang="en-US" sz="2000" b="1" dirty="0" err="1" smtClean="0"/>
              <a:t>Unterstüztung</a:t>
            </a:r>
            <a:r>
              <a:rPr lang="en-US" sz="2000" b="1" dirty="0" smtClean="0"/>
              <a:t> von </a:t>
            </a:r>
            <a:r>
              <a:rPr lang="en-US" sz="2000" b="1" dirty="0" err="1" smtClean="0"/>
              <a:t>Entscheidungsfindungen</a:t>
            </a:r>
            <a:endParaRPr lang="de-DE" sz="2000" b="1" dirty="0"/>
          </a:p>
        </p:txBody>
      </p:sp>
      <p:sp>
        <p:nvSpPr>
          <p:cNvPr id="7" name="Foliennummernplatzhalter 6"/>
          <p:cNvSpPr>
            <a:spLocks noGrp="1"/>
          </p:cNvSpPr>
          <p:nvPr>
            <p:ph type="sldNum" sz="quarter" idx="12"/>
          </p:nvPr>
        </p:nvSpPr>
        <p:spPr>
          <a:xfrm>
            <a:off x="8316416" y="6274369"/>
            <a:ext cx="812221" cy="365125"/>
          </a:xfrm>
        </p:spPr>
        <p:txBody>
          <a:bodyPr/>
          <a:lstStyle/>
          <a:p>
            <a:fld id="{94C51DEF-A0F2-436A-B446-D206BED377C1}" type="slidenum">
              <a:rPr lang="de-DE" smtClean="0"/>
              <a:t>33</a:t>
            </a:fld>
            <a:endParaRPr lang="de-DE" dirty="0"/>
          </a:p>
        </p:txBody>
      </p:sp>
      <p:sp>
        <p:nvSpPr>
          <p:cNvPr id="8" name="Rectángulo 7"/>
          <p:cNvSpPr/>
          <p:nvPr/>
        </p:nvSpPr>
        <p:spPr>
          <a:xfrm>
            <a:off x="246143" y="1744699"/>
            <a:ext cx="8730978" cy="861774"/>
          </a:xfrm>
          <a:prstGeom prst="rect">
            <a:avLst/>
          </a:prstGeom>
        </p:spPr>
        <p:txBody>
          <a:bodyPr wrap="square">
            <a:spAutoFit/>
          </a:bodyPr>
          <a:lstStyle/>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Diese Werkzeuge sind Technologien, die den Landwirten helfen, eine Entscheidung über die Bewässerung von Kulturen zu treffen.</a:t>
            </a:r>
          </a:p>
          <a:p>
            <a:pPr marL="342900" indent="-342900">
              <a:buFont typeface="Wingdings" panose="05000000000000000000" pitchFamily="2" charset="2"/>
              <a:buChar char="Ø"/>
            </a:pPr>
            <a:r>
              <a:rPr lang="de-DE" sz="1600" dirty="0">
                <a:latin typeface="Arial" panose="020B0604020202020204" pitchFamily="34" charset="0"/>
                <a:cs typeface="Arial" panose="020B0604020202020204" pitchFamily="34" charset="0"/>
              </a:rPr>
              <a:t>Sie geben eine hohe Genauigkeit der Kenntnisse über den Wasserbedarf der Pflanzen</a:t>
            </a:r>
            <a:r>
              <a:rPr lang="de-DE" dirty="0">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
        <p:nvSpPr>
          <p:cNvPr id="9" name="Rectángulo 8"/>
          <p:cNvSpPr/>
          <p:nvPr/>
        </p:nvSpPr>
        <p:spPr>
          <a:xfrm>
            <a:off x="246143" y="2631399"/>
            <a:ext cx="8451305" cy="677108"/>
          </a:xfrm>
          <a:prstGeom prst="rect">
            <a:avLst/>
          </a:prstGeom>
        </p:spPr>
        <p:txBody>
          <a:bodyPr wrap="square">
            <a:spAutoFit/>
          </a:bodyPr>
          <a:lstStyle/>
          <a:p>
            <a:r>
              <a:rPr lang="en-US" sz="2000" b="1" dirty="0" smtClean="0">
                <a:solidFill>
                  <a:schemeClr val="tx1">
                    <a:lumMod val="50000"/>
                  </a:schemeClr>
                </a:solidFill>
                <a:latin typeface="Arial" panose="020B0604020202020204" pitchFamily="34" charset="0"/>
                <a:cs typeface="Arial" panose="020B0604020202020204" pitchFamily="34" charset="0"/>
              </a:rPr>
              <a:t>GUTE BEISPIELE</a:t>
            </a:r>
          </a:p>
          <a:p>
            <a:r>
              <a:rPr lang="en-US" b="1" dirty="0" err="1" smtClean="0">
                <a:solidFill>
                  <a:schemeClr val="tx1">
                    <a:lumMod val="50000"/>
                  </a:schemeClr>
                </a:solidFill>
                <a:latin typeface="Arial" panose="020B0604020202020204" pitchFamily="34" charset="0"/>
                <a:cs typeface="Arial" panose="020B0604020202020204" pitchFamily="34" charset="0"/>
              </a:rPr>
              <a:t>für</a:t>
            </a:r>
            <a:r>
              <a:rPr lang="en-US" b="1" dirty="0" smtClean="0">
                <a:solidFill>
                  <a:schemeClr val="tx1">
                    <a:lumMod val="50000"/>
                  </a:schemeClr>
                </a:solidFill>
                <a:latin typeface="Arial" panose="020B0604020202020204" pitchFamily="34" charset="0"/>
                <a:cs typeface="Arial" panose="020B0604020202020204" pitchFamily="34" charset="0"/>
              </a:rPr>
              <a:t> die </a:t>
            </a:r>
            <a:r>
              <a:rPr lang="en-US" b="1" dirty="0" err="1" smtClean="0">
                <a:solidFill>
                  <a:schemeClr val="tx1">
                    <a:lumMod val="50000"/>
                  </a:schemeClr>
                </a:solidFill>
                <a:latin typeface="Arial" panose="020B0604020202020204" pitchFamily="34" charset="0"/>
                <a:cs typeface="Arial" panose="020B0604020202020204" pitchFamily="34" charset="0"/>
              </a:rPr>
              <a:t>Verwendung</a:t>
            </a:r>
            <a:r>
              <a:rPr lang="en-US" b="1" dirty="0" smtClean="0">
                <a:solidFill>
                  <a:schemeClr val="tx1">
                    <a:lumMod val="50000"/>
                  </a:schemeClr>
                </a:solidFill>
                <a:latin typeface="Arial" panose="020B0604020202020204" pitchFamily="34" charset="0"/>
                <a:cs typeface="Arial" panose="020B0604020202020204" pitchFamily="34" charset="0"/>
              </a:rPr>
              <a:t> von </a:t>
            </a:r>
            <a:r>
              <a:rPr lang="en-US" b="1" dirty="0" err="1" smtClean="0">
                <a:solidFill>
                  <a:schemeClr val="tx1">
                    <a:lumMod val="50000"/>
                  </a:schemeClr>
                </a:solidFill>
                <a:latin typeface="Arial" panose="020B0604020202020204" pitchFamily="34" charset="0"/>
                <a:cs typeface="Arial" panose="020B0604020202020204" pitchFamily="34" charset="0"/>
              </a:rPr>
              <a:t>Daten</a:t>
            </a:r>
            <a:r>
              <a:rPr lang="en-US" b="1" dirty="0" smtClean="0">
                <a:solidFill>
                  <a:schemeClr val="tx1">
                    <a:lumMod val="50000"/>
                  </a:schemeClr>
                </a:solidFill>
                <a:latin typeface="Arial" panose="020B0604020202020204" pitchFamily="34" charset="0"/>
                <a:cs typeface="Arial" panose="020B0604020202020204" pitchFamily="34" charset="0"/>
              </a:rPr>
              <a:t> </a:t>
            </a:r>
            <a:r>
              <a:rPr lang="en-US" b="1" dirty="0" err="1" smtClean="0">
                <a:solidFill>
                  <a:schemeClr val="tx1">
                    <a:lumMod val="50000"/>
                  </a:schemeClr>
                </a:solidFill>
                <a:latin typeface="Arial" panose="020B0604020202020204" pitchFamily="34" charset="0"/>
                <a:cs typeface="Arial" panose="020B0604020202020204" pitchFamily="34" charset="0"/>
              </a:rPr>
              <a:t>aus</a:t>
            </a:r>
            <a:r>
              <a:rPr lang="en-US" b="1" dirty="0" smtClean="0">
                <a:solidFill>
                  <a:schemeClr val="tx1">
                    <a:lumMod val="50000"/>
                  </a:schemeClr>
                </a:solidFill>
                <a:latin typeface="Arial" panose="020B0604020202020204" pitchFamily="34" charset="0"/>
                <a:cs typeface="Arial" panose="020B0604020202020204" pitchFamily="34" charset="0"/>
              </a:rPr>
              <a:t> den </a:t>
            </a:r>
            <a:r>
              <a:rPr lang="en-US" b="1" dirty="0" err="1" smtClean="0">
                <a:solidFill>
                  <a:schemeClr val="tx1">
                    <a:lumMod val="50000"/>
                  </a:schemeClr>
                </a:solidFill>
                <a:latin typeface="Arial" panose="020B0604020202020204" pitchFamily="34" charset="0"/>
                <a:cs typeface="Arial" panose="020B0604020202020204" pitchFamily="34" charset="0"/>
              </a:rPr>
              <a:t>Entscheidungshilfe</a:t>
            </a:r>
            <a:r>
              <a:rPr lang="en-US" b="1" dirty="0" smtClean="0">
                <a:solidFill>
                  <a:schemeClr val="tx1">
                    <a:lumMod val="50000"/>
                  </a:schemeClr>
                </a:solidFill>
                <a:latin typeface="Arial" panose="020B0604020202020204" pitchFamily="34" charset="0"/>
                <a:cs typeface="Arial" panose="020B0604020202020204" pitchFamily="34" charset="0"/>
              </a:rPr>
              <a:t>-Tools</a:t>
            </a:r>
            <a:endParaRPr lang="es-ES" b="1" dirty="0">
              <a:solidFill>
                <a:schemeClr val="tx1">
                  <a:lumMod val="50000"/>
                </a:schemeClr>
              </a:solidFill>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2278" y="3496088"/>
            <a:ext cx="2664296" cy="1776197"/>
          </a:xfrm>
          <a:prstGeom prst="rect">
            <a:avLst/>
          </a:prstGeom>
        </p:spPr>
      </p:pic>
      <p:sp>
        <p:nvSpPr>
          <p:cNvPr id="11" name="Rectángulo 10"/>
          <p:cNvSpPr/>
          <p:nvPr/>
        </p:nvSpPr>
        <p:spPr>
          <a:xfrm>
            <a:off x="179512" y="5256896"/>
            <a:ext cx="3465628" cy="1169551"/>
          </a:xfrm>
          <a:prstGeom prst="rect">
            <a:avLst/>
          </a:prstGeom>
        </p:spPr>
        <p:txBody>
          <a:bodyPr wrap="square">
            <a:spAutoFit/>
          </a:bodyPr>
          <a:lstStyle/>
          <a:p>
            <a:r>
              <a:rPr lang="en-US" sz="1400" b="1" dirty="0" err="1" smtClean="0">
                <a:solidFill>
                  <a:schemeClr val="tx1">
                    <a:lumMod val="50000"/>
                  </a:schemeClr>
                </a:solidFill>
                <a:latin typeface="Arial" panose="020B0604020202020204" pitchFamily="34" charset="0"/>
                <a:cs typeface="Arial" panose="020B0604020202020204" pitchFamily="34" charset="0"/>
              </a:rPr>
              <a:t>Änderung</a:t>
            </a:r>
            <a:r>
              <a:rPr lang="en-US" sz="1400" b="1" dirty="0" smtClean="0">
                <a:solidFill>
                  <a:schemeClr val="tx1">
                    <a:lumMod val="50000"/>
                  </a:schemeClr>
                </a:solidFill>
                <a:latin typeface="Arial" panose="020B0604020202020204" pitchFamily="34" charset="0"/>
                <a:cs typeface="Arial" panose="020B0604020202020204" pitchFamily="34" charset="0"/>
              </a:rPr>
              <a:t> der </a:t>
            </a:r>
            <a:r>
              <a:rPr lang="en-US" sz="1400" b="1" dirty="0" err="1" smtClean="0">
                <a:solidFill>
                  <a:schemeClr val="tx1">
                    <a:lumMod val="50000"/>
                  </a:schemeClr>
                </a:solidFill>
                <a:latin typeface="Arial" panose="020B0604020202020204" pitchFamily="34" charset="0"/>
                <a:cs typeface="Arial" panose="020B0604020202020204" pitchFamily="34" charset="0"/>
              </a:rPr>
              <a:t>Bewässerungszeit</a:t>
            </a:r>
            <a:r>
              <a:rPr lang="en-US" sz="1400" b="1"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einige</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Kulturen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können</a:t>
            </a:r>
            <a:r>
              <a:rPr lang="en-US" sz="1400" dirty="0" smtClean="0">
                <a:solidFill>
                  <a:schemeClr val="tx1">
                    <a:lumMod val="50000"/>
                  </a:schemeClr>
                </a:solidFill>
                <a:latin typeface="Arial" panose="020B0604020202020204" pitchFamily="34" charset="0"/>
                <a:cs typeface="Arial" panose="020B0604020202020204" pitchFamily="34" charset="0"/>
              </a:rPr>
              <a:t> Wasser </a:t>
            </a:r>
            <a:r>
              <a:rPr lang="en-US" sz="1400" dirty="0" err="1" smtClean="0">
                <a:solidFill>
                  <a:schemeClr val="tx1">
                    <a:lumMod val="50000"/>
                  </a:schemeClr>
                </a:solidFill>
                <a:latin typeface="Arial" panose="020B0604020202020204" pitchFamily="34" charset="0"/>
                <a:cs typeface="Arial" panose="020B0604020202020204" pitchFamily="34" charset="0"/>
              </a:rPr>
              <a:t>besser</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u="sng" dirty="0" err="1" smtClean="0">
                <a:solidFill>
                  <a:schemeClr val="tx1">
                    <a:lumMod val="50000"/>
                  </a:schemeClr>
                </a:solidFill>
                <a:latin typeface="Arial" panose="020B0604020202020204" pitchFamily="34" charset="0"/>
                <a:cs typeface="Arial" panose="020B0604020202020204" pitchFamily="34" charset="0"/>
              </a:rPr>
              <a:t>nachts</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en-US" sz="1400" dirty="0" err="1" smtClean="0">
                <a:solidFill>
                  <a:schemeClr val="tx1">
                    <a:lumMod val="50000"/>
                  </a:schemeClr>
                </a:solidFill>
                <a:latin typeface="Arial" panose="020B0604020202020204" pitchFamily="34" charset="0"/>
                <a:cs typeface="Arial" panose="020B0604020202020204" pitchFamily="34" charset="0"/>
              </a:rPr>
              <a:t>aufnehmen</a:t>
            </a:r>
            <a:r>
              <a:rPr lang="en-US" sz="1400" dirty="0" smtClean="0">
                <a:solidFill>
                  <a:schemeClr val="tx1">
                    <a:lumMod val="50000"/>
                  </a:schemeClr>
                </a:solidFill>
                <a:latin typeface="Arial" panose="020B0604020202020204" pitchFamily="34" charset="0"/>
                <a:cs typeface="Arial" panose="020B0604020202020204" pitchFamily="34" charset="0"/>
              </a:rPr>
              <a:t>. </a:t>
            </a:r>
            <a:r>
              <a:rPr lang="de-DE" sz="1400" dirty="0" smtClean="0">
                <a:solidFill>
                  <a:schemeClr val="tx1">
                    <a:lumMod val="50000"/>
                  </a:schemeClr>
                </a:solidFill>
                <a:latin typeface="Arial" panose="020B0604020202020204" pitchFamily="34" charset="0"/>
                <a:cs typeface="Arial" panose="020B0604020202020204" pitchFamily="34" charset="0"/>
              </a:rPr>
              <a:t>Messung des </a:t>
            </a:r>
            <a:r>
              <a:rPr lang="de-DE" sz="1400" dirty="0" err="1" smtClean="0">
                <a:solidFill>
                  <a:schemeClr val="tx1">
                    <a:lumMod val="50000"/>
                  </a:schemeClr>
                </a:solidFill>
                <a:latin typeface="Arial" panose="020B0604020202020204" pitchFamily="34" charset="0"/>
                <a:cs typeface="Arial" panose="020B0604020202020204" pitchFamily="34" charset="0"/>
              </a:rPr>
              <a:t>Wasserverbauchs</a:t>
            </a:r>
            <a:r>
              <a:rPr lang="de-DE" sz="1400" dirty="0" smtClean="0">
                <a:solidFill>
                  <a:schemeClr val="tx1">
                    <a:lumMod val="50000"/>
                  </a:schemeClr>
                </a:solidFill>
                <a:latin typeface="Arial" panose="020B0604020202020204" pitchFamily="34" charset="0"/>
                <a:cs typeface="Arial" panose="020B0604020202020204" pitchFamily="34" charset="0"/>
              </a:rPr>
              <a:t> zu verschiedenen Zeiten am selben Tag.</a:t>
            </a:r>
            <a:endParaRPr lang="es-ES" sz="14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2667163" y="4789941"/>
            <a:ext cx="76815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err="1" smtClean="0">
                <a:solidFill>
                  <a:schemeClr val="tx1">
                    <a:lumMod val="50000"/>
                  </a:schemeClr>
                </a:solidFill>
                <a:latin typeface="Arial" panose="020B0604020202020204" pitchFamily="34" charset="0"/>
                <a:cs typeface="Arial" panose="020B0604020202020204" pitchFamily="34" charset="0"/>
              </a:rPr>
              <a:t>Pixabay</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3" name="Rectángulo 12"/>
          <p:cNvSpPr/>
          <p:nvPr/>
        </p:nvSpPr>
        <p:spPr>
          <a:xfrm>
            <a:off x="3491881" y="3389213"/>
            <a:ext cx="2711314" cy="2893100"/>
          </a:xfrm>
          <a:prstGeom prst="rect">
            <a:avLst/>
          </a:prstGeom>
        </p:spPr>
        <p:txBody>
          <a:bodyPr wrap="square">
            <a:spAutoFit/>
          </a:bodyPr>
          <a:lstStyle/>
          <a:p>
            <a:pPr algn="r"/>
            <a:r>
              <a:rPr lang="es-ES" sz="1400" b="1" dirty="0" smtClean="0">
                <a:solidFill>
                  <a:schemeClr val="tx1">
                    <a:lumMod val="50000"/>
                  </a:schemeClr>
                </a:solidFill>
                <a:latin typeface="Arial" panose="020B0604020202020204" pitchFamily="34" charset="0"/>
                <a:cs typeface="Arial" panose="020B0604020202020204" pitchFamily="34" charset="0"/>
              </a:rPr>
              <a:t>Praxis zur Defizit- bewässerung: </a:t>
            </a:r>
            <a:r>
              <a:rPr lang="es-ES" sz="1400" dirty="0" smtClean="0">
                <a:solidFill>
                  <a:schemeClr val="tx1">
                    <a:lumMod val="50000"/>
                  </a:schemeClr>
                </a:solidFill>
                <a:latin typeface="Arial" panose="020B0604020202020204" pitchFamily="34" charset="0"/>
                <a:cs typeface="Arial" panose="020B0604020202020204" pitchFamily="34" charset="0"/>
              </a:rPr>
              <a:t>Erhöhung der Wassernutzungs-effizienz einer Kulturpflanze durch </a:t>
            </a:r>
            <a:r>
              <a:rPr lang="es-ES" sz="1400" u="sng" dirty="0" smtClean="0">
                <a:solidFill>
                  <a:schemeClr val="tx1">
                    <a:lumMod val="50000"/>
                  </a:schemeClr>
                </a:solidFill>
                <a:latin typeface="Arial" panose="020B0604020202020204" pitchFamily="34" charset="0"/>
                <a:cs typeface="Arial" panose="020B0604020202020204" pitchFamily="34" charset="0"/>
              </a:rPr>
              <a:t>Eliminierung von Bewässerung</a:t>
            </a:r>
            <a:r>
              <a:rPr lang="es-ES" sz="1400" dirty="0" smtClean="0">
                <a:solidFill>
                  <a:schemeClr val="tx1">
                    <a:lumMod val="50000"/>
                  </a:schemeClr>
                </a:solidFill>
                <a:latin typeface="Arial" panose="020B0604020202020204" pitchFamily="34" charset="0"/>
                <a:cs typeface="Arial" panose="020B0604020202020204" pitchFamily="34" charset="0"/>
              </a:rPr>
              <a:t>, die den Ertrag kaum beeinflussen. </a:t>
            </a:r>
            <a:r>
              <a:rPr lang="de-DE" sz="1400" dirty="0">
                <a:solidFill>
                  <a:schemeClr val="tx1">
                    <a:lumMod val="50000"/>
                  </a:schemeClr>
                </a:solidFill>
                <a:latin typeface="Arial" panose="020B0604020202020204" pitchFamily="34" charset="0"/>
                <a:cs typeface="Arial" panose="020B0604020202020204" pitchFamily="34" charset="0"/>
              </a:rPr>
              <a:t>Die Bewässerung erfolgt meist in den trockenheitssensitiven Wachstumsphasen einer Kultur (meist in den vegetativen Phasen und der späten Reifezeit).</a:t>
            </a:r>
          </a:p>
        </p:txBody>
      </p:sp>
      <p:pic>
        <p:nvPicPr>
          <p:cNvPr id="14" name="Imagen 1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04627" y="3474577"/>
            <a:ext cx="2752909" cy="2280820"/>
          </a:xfrm>
          <a:prstGeom prst="rect">
            <a:avLst/>
          </a:prstGeom>
        </p:spPr>
      </p:pic>
    </p:spTree>
    <p:extLst>
      <p:ext uri="{BB962C8B-B14F-4D97-AF65-F5344CB8AC3E}">
        <p14:creationId xmlns:p14="http://schemas.microsoft.com/office/powerpoint/2010/main" val="21228708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p:cNvSpPr/>
          <p:nvPr/>
        </p:nvSpPr>
        <p:spPr>
          <a:xfrm>
            <a:off x="3286324" y="5050718"/>
            <a:ext cx="5606156" cy="54094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redondeado 21"/>
          <p:cNvSpPr/>
          <p:nvPr/>
        </p:nvSpPr>
        <p:spPr>
          <a:xfrm>
            <a:off x="3286324" y="5646358"/>
            <a:ext cx="5606156" cy="56757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1" name="Rectángulo redondeado 20"/>
          <p:cNvSpPr/>
          <p:nvPr/>
        </p:nvSpPr>
        <p:spPr>
          <a:xfrm>
            <a:off x="3286324" y="4074880"/>
            <a:ext cx="5606156" cy="91828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467544" y="1173760"/>
            <a:ext cx="8424936" cy="350772"/>
          </a:xfrm>
        </p:spPr>
        <p:txBody>
          <a:bodyPr>
            <a:noAutofit/>
          </a:bodyPr>
          <a:lstStyle/>
          <a:p>
            <a:pPr marL="0" indent="0">
              <a:buNone/>
            </a:pPr>
            <a:r>
              <a:rPr lang="de-DE" sz="2000" b="1" dirty="0"/>
              <a:t>3. </a:t>
            </a:r>
            <a:r>
              <a:rPr lang="en-US" sz="2000" b="1" dirty="0" err="1"/>
              <a:t>Insrumente</a:t>
            </a:r>
            <a:r>
              <a:rPr lang="en-US" sz="2000" b="1" dirty="0"/>
              <a:t> </a:t>
            </a:r>
            <a:r>
              <a:rPr lang="en-US" sz="2000" b="1" dirty="0" err="1"/>
              <a:t>zur</a:t>
            </a:r>
            <a:r>
              <a:rPr lang="en-US" sz="2000" b="1" dirty="0"/>
              <a:t> </a:t>
            </a:r>
            <a:r>
              <a:rPr lang="en-US" sz="2000" b="1" dirty="0" err="1"/>
              <a:t>Unterstüztung</a:t>
            </a:r>
            <a:r>
              <a:rPr lang="en-US" sz="2000" b="1" dirty="0"/>
              <a:t> von </a:t>
            </a:r>
            <a:r>
              <a:rPr lang="en-US" sz="2000" b="1" dirty="0" err="1"/>
              <a:t>Entscheidungsfindungen</a:t>
            </a:r>
            <a:endParaRPr lang="de-DE" sz="2000" b="1" dirty="0"/>
          </a:p>
          <a:p>
            <a:pPr marL="0" indent="0">
              <a:buNone/>
            </a:pPr>
            <a:endParaRPr lang="de-DE" sz="2000" b="1" dirty="0"/>
          </a:p>
        </p:txBody>
      </p:sp>
      <p:sp>
        <p:nvSpPr>
          <p:cNvPr id="7" name="Foliennummernplatzhalter 6"/>
          <p:cNvSpPr>
            <a:spLocks noGrp="1"/>
          </p:cNvSpPr>
          <p:nvPr>
            <p:ph type="sldNum" sz="quarter" idx="12"/>
          </p:nvPr>
        </p:nvSpPr>
        <p:spPr/>
        <p:txBody>
          <a:bodyPr/>
          <a:lstStyle/>
          <a:p>
            <a:fld id="{94C51DEF-A0F2-436A-B446-D206BED377C1}" type="slidenum">
              <a:rPr lang="de-DE" smtClean="0"/>
              <a:t>34</a:t>
            </a:fld>
            <a:endParaRPr lang="de-DE" dirty="0"/>
          </a:p>
        </p:txBody>
      </p:sp>
      <p:sp>
        <p:nvSpPr>
          <p:cNvPr id="16" name="Rectángulo 15"/>
          <p:cNvSpPr/>
          <p:nvPr/>
        </p:nvSpPr>
        <p:spPr>
          <a:xfrm>
            <a:off x="7034502" y="2048632"/>
            <a:ext cx="2266967" cy="1384995"/>
          </a:xfrm>
          <a:prstGeom prst="rect">
            <a:avLst/>
          </a:prstGeom>
        </p:spPr>
        <p:txBody>
          <a:bodyPr wrap="none">
            <a:spAutoFit/>
          </a:bodyPr>
          <a:lstStyle/>
          <a:p>
            <a:r>
              <a:rPr lang="es-ES" sz="1200" dirty="0" smtClean="0">
                <a:latin typeface="Arial" panose="020B0604020202020204" pitchFamily="34" charset="0"/>
                <a:cs typeface="Arial" panose="020B0604020202020204" pitchFamily="34" charset="0"/>
              </a:rPr>
              <a:t>- Tensiometer</a:t>
            </a:r>
            <a:endParaRPr lang="es-ES"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Kapazitätssonden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Neutronensonden</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Elektrische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Widerstands</a:t>
            </a:r>
            <a:r>
              <a:rPr lang="en-GB" sz="1200" dirty="0" smtClean="0">
                <a:latin typeface="Arial" panose="020B0604020202020204" pitchFamily="34" charset="0"/>
                <a:cs typeface="Arial" panose="020B0604020202020204" pitchFamily="34" charset="0"/>
              </a:rPr>
              <a:t>-</a:t>
            </a:r>
          </a:p>
          <a:p>
            <a:r>
              <a:rPr lang="en-GB" sz="1200" dirty="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blöcke</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Benetzende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Frontdetektoren</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Modifizierte</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Atmometer</a:t>
            </a:r>
            <a:endParaRPr lang="es-ES" sz="1200" dirty="0">
              <a:latin typeface="Arial" panose="020B0604020202020204" pitchFamily="34" charset="0"/>
              <a:cs typeface="Arial" panose="020B0604020202020204" pitchFamily="34" charset="0"/>
            </a:endParaRPr>
          </a:p>
        </p:txBody>
      </p:sp>
      <p:sp>
        <p:nvSpPr>
          <p:cNvPr id="2" name="Rectángulo 1"/>
          <p:cNvSpPr/>
          <p:nvPr/>
        </p:nvSpPr>
        <p:spPr>
          <a:xfrm>
            <a:off x="119022" y="1619532"/>
            <a:ext cx="7564891" cy="338554"/>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Intstrumenten zur Kontrolle von Klimat-Boden-Pflanze (Sensor)</a:t>
            </a:r>
            <a:endParaRPr lang="es-ES" sz="1600" b="1" dirty="0">
              <a:solidFill>
                <a:schemeClr val="tx2">
                  <a:lumMod val="50000"/>
                </a:schemeClr>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023" y="2035047"/>
            <a:ext cx="1462491" cy="1344988"/>
          </a:xfrm>
          <a:prstGeom prst="rect">
            <a:avLst/>
          </a:prstGeom>
        </p:spPr>
      </p:pic>
      <p:pic>
        <p:nvPicPr>
          <p:cNvPr id="6" name="Imagen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69391" y="2038758"/>
            <a:ext cx="2004853" cy="1336317"/>
          </a:xfrm>
          <a:prstGeom prst="rect">
            <a:avLst/>
          </a:prstGeom>
        </p:spPr>
      </p:pic>
      <p:sp>
        <p:nvSpPr>
          <p:cNvPr id="11" name="Rectángulo 10"/>
          <p:cNvSpPr/>
          <p:nvPr/>
        </p:nvSpPr>
        <p:spPr>
          <a:xfrm rot="16200000">
            <a:off x="1123827" y="2320845"/>
            <a:ext cx="1043876"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Greg Goebel</a:t>
            </a:r>
            <a:endParaRPr lang="es-ES" sz="1000" dirty="0">
              <a:solidFill>
                <a:schemeClr val="tx1">
                  <a:lumMod val="50000"/>
                </a:schemeClr>
              </a:solidFill>
              <a:latin typeface="Arial" panose="020B0604020202020204" pitchFamily="34" charset="0"/>
              <a:cs typeface="Arial" panose="020B0604020202020204" pitchFamily="34" charset="0"/>
            </a:endParaRPr>
          </a:p>
        </p:txBody>
      </p:sp>
      <p:sp>
        <p:nvSpPr>
          <p:cNvPr id="12" name="Rectángulo 11"/>
          <p:cNvSpPr/>
          <p:nvPr/>
        </p:nvSpPr>
        <p:spPr>
          <a:xfrm rot="16200000">
            <a:off x="3692502" y="2152529"/>
            <a:ext cx="720069" cy="246221"/>
          </a:xfrm>
          <a:prstGeom prst="rect">
            <a:avLst/>
          </a:prstGeom>
        </p:spPr>
        <p:txBody>
          <a:bodyPr wrap="none">
            <a:spAutoFit/>
          </a:bodyPr>
          <a:lstStyle/>
          <a:p>
            <a:pPr lvl="0"/>
            <a:r>
              <a:rPr lang="en-US" sz="1000" dirty="0">
                <a:solidFill>
                  <a:schemeClr val="tx1">
                    <a:lumMod val="50000"/>
                  </a:schemeClr>
                </a:solidFill>
                <a:latin typeface="Arial" panose="020B0604020202020204" pitchFamily="34" charset="0"/>
                <a:cs typeface="Arial" panose="020B0604020202020204" pitchFamily="34" charset="0"/>
              </a:rPr>
              <a:t>© </a:t>
            </a:r>
            <a:r>
              <a:rPr lang="en-US" sz="1000" dirty="0" smtClean="0">
                <a:solidFill>
                  <a:schemeClr val="tx1">
                    <a:lumMod val="50000"/>
                  </a:schemeClr>
                </a:solidFill>
                <a:latin typeface="Arial" panose="020B0604020202020204" pitchFamily="34" charset="0"/>
                <a:cs typeface="Arial" panose="020B0604020202020204" pitchFamily="34" charset="0"/>
              </a:rPr>
              <a:t>CSIRO</a:t>
            </a:r>
            <a:endParaRPr lang="es-ES" sz="1000" dirty="0">
              <a:solidFill>
                <a:schemeClr val="tx1">
                  <a:lumMod val="50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08339" y="2050234"/>
            <a:ext cx="1581984" cy="1338719"/>
          </a:xfrm>
          <a:prstGeom prst="rect">
            <a:avLst/>
          </a:prstGeom>
        </p:spPr>
      </p:pic>
      <p:sp>
        <p:nvSpPr>
          <p:cNvPr id="15" name="Rectángulo 14"/>
          <p:cNvSpPr/>
          <p:nvPr/>
        </p:nvSpPr>
        <p:spPr>
          <a:xfrm>
            <a:off x="39235" y="2879954"/>
            <a:ext cx="1553567" cy="523220"/>
          </a:xfrm>
          <a:prstGeom prst="rect">
            <a:avLst/>
          </a:prstGeom>
        </p:spPr>
        <p:txBody>
          <a:bodyPr wrap="none">
            <a:spAutoFit/>
          </a:bodyPr>
          <a:lstStyle/>
          <a:p>
            <a:r>
              <a:rPr lang="es-ES" sz="1400" b="1" dirty="0" smtClean="0">
                <a:solidFill>
                  <a:schemeClr val="bg1"/>
                </a:solidFill>
                <a:latin typeface="Arial" panose="020B0604020202020204" pitchFamily="34" charset="0"/>
                <a:cs typeface="Arial" panose="020B0604020202020204" pitchFamily="34" charset="0"/>
              </a:rPr>
              <a:t>Klimatsensoren</a:t>
            </a:r>
          </a:p>
          <a:p>
            <a:r>
              <a:rPr lang="es-ES" sz="1400" dirty="0" smtClean="0">
                <a:solidFill>
                  <a:schemeClr val="bg1"/>
                </a:solidFill>
                <a:latin typeface="Arial" panose="020B0604020202020204" pitchFamily="34" charset="0"/>
                <a:cs typeface="Arial" panose="020B0604020202020204" pitchFamily="34" charset="0"/>
              </a:rPr>
              <a:t>(Wetterstationen)</a:t>
            </a:r>
            <a:endParaRPr lang="es-ES" sz="1400" dirty="0">
              <a:solidFill>
                <a:schemeClr val="bg1"/>
              </a:solidFill>
              <a:latin typeface="Arial" panose="020B0604020202020204" pitchFamily="34" charset="0"/>
              <a:cs typeface="Arial" panose="020B0604020202020204" pitchFamily="34" charset="0"/>
            </a:endParaRPr>
          </a:p>
        </p:txBody>
      </p:sp>
      <p:sp>
        <p:nvSpPr>
          <p:cNvPr id="17" name="Rectángulo 16"/>
          <p:cNvSpPr/>
          <p:nvPr/>
        </p:nvSpPr>
        <p:spPr>
          <a:xfrm>
            <a:off x="1995216" y="3081176"/>
            <a:ext cx="1799066" cy="307777"/>
          </a:xfrm>
          <a:prstGeom prst="rect">
            <a:avLst/>
          </a:prstGeom>
        </p:spPr>
        <p:txBody>
          <a:bodyPr wrap="square">
            <a:spAutoFit/>
          </a:bodyPr>
          <a:lstStyle/>
          <a:p>
            <a:r>
              <a:rPr lang="es-ES" sz="1400" b="1" dirty="0" smtClean="0">
                <a:solidFill>
                  <a:schemeClr val="bg1"/>
                </a:solidFill>
                <a:latin typeface="Arial" panose="020B0604020202020204" pitchFamily="34" charset="0"/>
                <a:cs typeface="Arial" panose="020B0604020202020204" pitchFamily="34" charset="0"/>
              </a:rPr>
              <a:t>Pflanzensensoren</a:t>
            </a:r>
            <a:endParaRPr lang="es-ES" sz="1400" b="1" dirty="0">
              <a:solidFill>
                <a:schemeClr val="accent3">
                  <a:lumMod val="50000"/>
                </a:schemeClr>
              </a:solidFill>
              <a:latin typeface="Arial" panose="020B0604020202020204" pitchFamily="34" charset="0"/>
              <a:cs typeface="Arial" panose="020B0604020202020204" pitchFamily="34" charset="0"/>
            </a:endParaRPr>
          </a:p>
        </p:txBody>
      </p:sp>
      <p:sp>
        <p:nvSpPr>
          <p:cNvPr id="9" name="Rectángulo 8"/>
          <p:cNvSpPr/>
          <p:nvPr/>
        </p:nvSpPr>
        <p:spPr>
          <a:xfrm>
            <a:off x="4033543" y="2018179"/>
            <a:ext cx="1682622" cy="1754326"/>
          </a:xfrm>
          <a:prstGeom prst="rect">
            <a:avLst/>
          </a:prstGeom>
        </p:spPr>
        <p:txBody>
          <a:bodyPr wrap="square">
            <a:spAutoFit/>
          </a:bodyPr>
          <a:lstStyle/>
          <a:p>
            <a:r>
              <a:rPr lang="en-US" sz="1200" dirty="0" err="1" smtClean="0">
                <a:latin typeface="Arial" panose="020B0604020202020204" pitchFamily="34" charset="0"/>
                <a:cs typeface="Arial" panose="020B0604020202020204" pitchFamily="34" charset="0"/>
              </a:rPr>
              <a:t>Dendrometer</a:t>
            </a:r>
            <a:r>
              <a:rPr lang="en-US" sz="1200" dirty="0" smtClean="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r>
              <a:rPr lang="en-US" sz="1200" dirty="0" err="1" smtClean="0">
                <a:latin typeface="Arial" panose="020B0604020202020204" pitchFamily="34" charset="0"/>
                <a:cs typeface="Arial" panose="020B0604020202020204" pitchFamily="34" charset="0"/>
              </a:rPr>
              <a:t>Messung</a:t>
            </a:r>
            <a:r>
              <a:rPr lang="en-US" sz="1200" dirty="0" smtClean="0">
                <a:latin typeface="Arial" panose="020B0604020202020204" pitchFamily="34" charset="0"/>
                <a:cs typeface="Arial" panose="020B0604020202020204" pitchFamily="34" charset="0"/>
              </a:rPr>
              <a:t> von </a:t>
            </a:r>
            <a:r>
              <a:rPr lang="en-US" sz="1200" dirty="0" err="1" smtClean="0">
                <a:latin typeface="Arial" panose="020B0604020202020204" pitchFamily="34" charset="0"/>
                <a:cs typeface="Arial" panose="020B0604020202020204" pitchFamily="34" charset="0"/>
              </a:rPr>
              <a:t>Pflanzenwachstum</a:t>
            </a:r>
            <a:r>
              <a:rPr lang="en-US" sz="1200" dirty="0" smtClean="0">
                <a:latin typeface="Arial" panose="020B0604020202020204" pitchFamily="34" charset="0"/>
                <a:cs typeface="Arial" panose="020B0604020202020204" pitchFamily="34" charset="0"/>
              </a:rPr>
              <a:t> und Wasser-</a:t>
            </a:r>
            <a:r>
              <a:rPr lang="en-US" sz="1200" dirty="0" err="1" smtClean="0">
                <a:latin typeface="Arial" panose="020B0604020202020204" pitchFamily="34" charset="0"/>
                <a:cs typeface="Arial" panose="020B0604020202020204" pitchFamily="34" charset="0"/>
              </a:rPr>
              <a:t>verbrauch</a:t>
            </a:r>
            <a:r>
              <a:rPr lang="en-US" sz="1200" dirty="0" smtClean="0">
                <a:latin typeface="Arial" panose="020B0604020202020204" pitchFamily="34" charset="0"/>
                <a:cs typeface="Arial" panose="020B0604020202020204" pitchFamily="34" charset="0"/>
              </a:rPr>
              <a:t>, Auf-</a:t>
            </a:r>
            <a:r>
              <a:rPr lang="en-US" sz="1200" dirty="0" err="1" smtClean="0">
                <a:latin typeface="Arial" panose="020B0604020202020204" pitchFamily="34" charset="0"/>
                <a:cs typeface="Arial" panose="020B0604020202020204" pitchFamily="34" charset="0"/>
              </a:rPr>
              <a:t>zeichnung</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kleiner</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Kontratkionen</a:t>
            </a:r>
            <a:r>
              <a:rPr lang="en-US" sz="1200" dirty="0" smtClean="0">
                <a:latin typeface="Arial" panose="020B0604020202020204" pitchFamily="34" charset="0"/>
                <a:cs typeface="Arial" panose="020B0604020202020204" pitchFamily="34" charset="0"/>
              </a:rPr>
              <a:t> und </a:t>
            </a:r>
            <a:r>
              <a:rPr lang="en-US" sz="1200" dirty="0" err="1" smtClean="0">
                <a:latin typeface="Arial" panose="020B0604020202020204" pitchFamily="34" charset="0"/>
                <a:cs typeface="Arial" panose="020B0604020202020204" pitchFamily="34" charset="0"/>
              </a:rPr>
              <a:t>Ausdehnungen</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im</a:t>
            </a:r>
            <a:r>
              <a:rPr lang="en-US" sz="1200" dirty="0" smtClean="0">
                <a:latin typeface="Arial" panose="020B0604020202020204" pitchFamily="34" charset="0"/>
                <a:cs typeface="Arial" panose="020B0604020202020204" pitchFamily="34" charset="0"/>
              </a:rPr>
              <a:t> </a:t>
            </a:r>
            <a:r>
              <a:rPr lang="en-US" sz="1200" dirty="0" err="1" smtClean="0">
                <a:latin typeface="Arial" panose="020B0604020202020204" pitchFamily="34" charset="0"/>
                <a:cs typeface="Arial" panose="020B0604020202020204" pitchFamily="34" charset="0"/>
              </a:rPr>
              <a:t>Pflanzengewebe</a:t>
            </a:r>
            <a:endParaRPr lang="en-US" sz="1200" dirty="0">
              <a:latin typeface="Arial" panose="020B0604020202020204" pitchFamily="34" charset="0"/>
              <a:cs typeface="Arial" panose="020B0604020202020204" pitchFamily="34" charset="0"/>
            </a:endParaRPr>
          </a:p>
        </p:txBody>
      </p:sp>
      <p:sp>
        <p:nvSpPr>
          <p:cNvPr id="10" name="Rectángulo 9"/>
          <p:cNvSpPr/>
          <p:nvPr/>
        </p:nvSpPr>
        <p:spPr>
          <a:xfrm>
            <a:off x="5888741" y="1991122"/>
            <a:ext cx="1249060" cy="523220"/>
          </a:xfrm>
          <a:prstGeom prst="rect">
            <a:avLst/>
          </a:prstGeom>
        </p:spPr>
        <p:txBody>
          <a:bodyPr wrap="square">
            <a:spAutoFit/>
          </a:bodyPr>
          <a:lstStyle/>
          <a:p>
            <a:pPr algn="r"/>
            <a:r>
              <a:rPr lang="es-ES" sz="1400" b="1" dirty="0" smtClean="0">
                <a:solidFill>
                  <a:schemeClr val="bg1"/>
                </a:solidFill>
                <a:latin typeface="Arial" panose="020B0604020202020204" pitchFamily="34" charset="0"/>
                <a:cs typeface="Arial" panose="020B0604020202020204" pitchFamily="34" charset="0"/>
              </a:rPr>
              <a:t>Boden</a:t>
            </a:r>
          </a:p>
          <a:p>
            <a:pPr algn="r"/>
            <a:r>
              <a:rPr lang="es-ES" sz="1400" b="1" dirty="0" smtClean="0">
                <a:solidFill>
                  <a:schemeClr val="bg1"/>
                </a:solidFill>
                <a:latin typeface="Arial" panose="020B0604020202020204" pitchFamily="34" charset="0"/>
                <a:cs typeface="Arial" panose="020B0604020202020204" pitchFamily="34" charset="0"/>
              </a:rPr>
              <a:t>sensor</a:t>
            </a:r>
            <a:endParaRPr lang="es-ES" sz="1400" b="1" dirty="0">
              <a:solidFill>
                <a:schemeClr val="bg1"/>
              </a:solidFill>
              <a:latin typeface="Arial" panose="020B0604020202020204" pitchFamily="34" charset="0"/>
              <a:cs typeface="Arial" panose="020B0604020202020204" pitchFamily="34" charset="0"/>
            </a:endParaRPr>
          </a:p>
        </p:txBody>
      </p:sp>
      <p:sp>
        <p:nvSpPr>
          <p:cNvPr id="13" name="Rectángulo 12"/>
          <p:cNvSpPr/>
          <p:nvPr/>
        </p:nvSpPr>
        <p:spPr>
          <a:xfrm>
            <a:off x="149473" y="3693434"/>
            <a:ext cx="3404704" cy="307776"/>
          </a:xfrm>
          <a:prstGeom prst="rect">
            <a:avLst/>
          </a:prstGeom>
        </p:spPr>
        <p:txBody>
          <a:bodyPr wrap="none">
            <a:spAutoFit/>
          </a:bodyPr>
          <a:lstStyle/>
          <a:p>
            <a:r>
              <a:rPr lang="es-ES" sz="1600" b="1" dirty="0" smtClean="0">
                <a:solidFill>
                  <a:schemeClr val="tx2">
                    <a:lumMod val="50000"/>
                  </a:schemeClr>
                </a:solidFill>
                <a:latin typeface="Arial" panose="020B0604020202020204" pitchFamily="34" charset="0"/>
                <a:cs typeface="Arial" panose="020B0604020202020204" pitchFamily="34" charset="0"/>
              </a:rPr>
              <a:t>Einsatz von Teledetektion and GIS Instrumente </a:t>
            </a:r>
            <a:endParaRPr lang="es-ES" sz="1600" b="1" dirty="0">
              <a:solidFill>
                <a:schemeClr val="tx2">
                  <a:lumMod val="50000"/>
                </a:schemeClr>
              </a:solidFill>
              <a:latin typeface="Arial" panose="020B0604020202020204" pitchFamily="34" charset="0"/>
              <a:cs typeface="Arial" panose="020B0604020202020204" pitchFamily="34" charset="0"/>
            </a:endParaRPr>
          </a:p>
        </p:txBody>
      </p:sp>
      <p:sp>
        <p:nvSpPr>
          <p:cNvPr id="14" name="Rectángulo 13"/>
          <p:cNvSpPr/>
          <p:nvPr/>
        </p:nvSpPr>
        <p:spPr>
          <a:xfrm>
            <a:off x="3341553" y="5137088"/>
            <a:ext cx="3981807" cy="338554"/>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Global </a:t>
            </a:r>
            <a:r>
              <a:rPr lang="es-ES" sz="1600" b="1" dirty="0" err="1">
                <a:latin typeface="Arial" panose="020B0604020202020204" pitchFamily="34" charset="0"/>
                <a:cs typeface="Arial" panose="020B0604020202020204" pitchFamily="34" charset="0"/>
              </a:rPr>
              <a:t>Positioning</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a:t>
            </a:r>
            <a:r>
              <a:rPr lang="es-ES" sz="1600" b="1" dirty="0">
                <a:latin typeface="Arial" panose="020B0604020202020204" pitchFamily="34" charset="0"/>
                <a:cs typeface="Arial" panose="020B0604020202020204" pitchFamily="34" charset="0"/>
              </a:rPr>
              <a:t> (GPS)</a:t>
            </a:r>
          </a:p>
        </p:txBody>
      </p:sp>
      <p:sp>
        <p:nvSpPr>
          <p:cNvPr id="18" name="Rectángulo 17"/>
          <p:cNvSpPr/>
          <p:nvPr/>
        </p:nvSpPr>
        <p:spPr>
          <a:xfrm>
            <a:off x="3354279" y="4115514"/>
            <a:ext cx="5774358" cy="769441"/>
          </a:xfrm>
          <a:prstGeom prst="rect">
            <a:avLst/>
          </a:prstGeom>
        </p:spPr>
        <p:txBody>
          <a:bodyPr wrap="square">
            <a:spAutoFit/>
          </a:bodyPr>
          <a:lstStyle/>
          <a:p>
            <a:r>
              <a:rPr lang="es-ES" sz="1600" b="1" dirty="0">
                <a:latin typeface="Arial" panose="020B0604020202020204" pitchFamily="34" charset="0"/>
                <a:cs typeface="Arial" panose="020B0604020202020204" pitchFamily="34" charset="0"/>
              </a:rPr>
              <a:t>Remote Sensing (RS) </a:t>
            </a:r>
            <a:r>
              <a:rPr lang="es-ES" sz="1400" dirty="0">
                <a:latin typeface="Arial" panose="020B0604020202020204" pitchFamily="34" charset="0"/>
                <a:cs typeface="Arial" panose="020B0604020202020204" pitchFamily="34" charset="0"/>
              </a:rPr>
              <a:t>S</a:t>
            </a:r>
            <a:r>
              <a:rPr lang="es-ES" sz="1400" dirty="0" smtClean="0">
                <a:latin typeface="Arial" panose="020B0604020202020204" pitchFamily="34" charset="0"/>
                <a:cs typeface="Arial" panose="020B0604020202020204" pitchFamily="34" charset="0"/>
              </a:rPr>
              <a:t>atelliten, </a:t>
            </a:r>
            <a:r>
              <a:rPr lang="de-DE" sz="1400" dirty="0">
                <a:latin typeface="Arial" panose="020B0604020202020204" pitchFamily="34" charset="0"/>
                <a:cs typeface="Arial" panose="020B0604020202020204" pitchFamily="34" charset="0"/>
              </a:rPr>
              <a:t>Flugzeuge/Drohnen mit Multi-</a:t>
            </a:r>
            <a:r>
              <a:rPr lang="de-DE" sz="1400" dirty="0" err="1">
                <a:latin typeface="Arial" panose="020B0604020202020204" pitchFamily="34" charset="0"/>
                <a:cs typeface="Arial" panose="020B0604020202020204" pitchFamily="34" charset="0"/>
              </a:rPr>
              <a:t>Sprektralkamera</a:t>
            </a:r>
            <a:r>
              <a:rPr lang="de-DE" sz="1400" dirty="0">
                <a:latin typeface="Arial" panose="020B0604020202020204" pitchFamily="34" charset="0"/>
                <a:cs typeface="Arial" panose="020B0604020202020204" pitchFamily="34" charset="0"/>
              </a:rPr>
              <a:t>: identifiziert Bereiche mit Wasserstress, erkennt Nährstoffmangel und frühzeitige Erkennung von Schädlingen.</a:t>
            </a:r>
            <a:endParaRPr lang="es-ES" sz="1400" dirty="0">
              <a:latin typeface="Arial" panose="020B0604020202020204" pitchFamily="34" charset="0"/>
              <a:cs typeface="Arial" panose="020B0604020202020204" pitchFamily="34" charset="0"/>
            </a:endParaRPr>
          </a:p>
        </p:txBody>
      </p:sp>
      <p:sp>
        <p:nvSpPr>
          <p:cNvPr id="19" name="Rectángulo 18"/>
          <p:cNvSpPr/>
          <p:nvPr/>
        </p:nvSpPr>
        <p:spPr>
          <a:xfrm>
            <a:off x="3341553" y="5747729"/>
            <a:ext cx="4510513" cy="338554"/>
          </a:xfrm>
          <a:prstGeom prst="rect">
            <a:avLst/>
          </a:prstGeom>
        </p:spPr>
        <p:txBody>
          <a:bodyPr wrap="square">
            <a:spAutoFit/>
          </a:bodyPr>
          <a:lstStyle/>
          <a:p>
            <a:r>
              <a:rPr lang="es-ES" sz="1600" b="1" dirty="0" err="1">
                <a:latin typeface="Arial" panose="020B0604020202020204" pitchFamily="34" charset="0"/>
                <a:cs typeface="Arial" panose="020B0604020202020204" pitchFamily="34" charset="0"/>
              </a:rPr>
              <a:t>Geographic</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Information</a:t>
            </a:r>
            <a:r>
              <a:rPr lang="es-ES" sz="1600" b="1" dirty="0">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Systems</a:t>
            </a:r>
            <a:r>
              <a:rPr lang="es-ES" sz="1600" b="1" dirty="0">
                <a:latin typeface="Arial" panose="020B0604020202020204" pitchFamily="34" charset="0"/>
                <a:cs typeface="Arial" panose="020B0604020202020204" pitchFamily="34" charset="0"/>
              </a:rPr>
              <a:t> (GIS) </a:t>
            </a:r>
          </a:p>
        </p:txBody>
      </p:sp>
      <p:pic>
        <p:nvPicPr>
          <p:cNvPr id="20" name="Imagen 1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2725" y="4035316"/>
            <a:ext cx="2926080" cy="1950720"/>
          </a:xfrm>
          <a:prstGeom prst="rect">
            <a:avLst/>
          </a:prstGeom>
        </p:spPr>
      </p:pic>
    </p:spTree>
    <p:extLst>
      <p:ext uri="{BB962C8B-B14F-4D97-AF65-F5344CB8AC3E}">
        <p14:creationId xmlns:p14="http://schemas.microsoft.com/office/powerpoint/2010/main" val="10708441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 </a:t>
            </a:r>
          </a:p>
        </p:txBody>
      </p:sp>
      <p:sp>
        <p:nvSpPr>
          <p:cNvPr id="5" name="Inhaltsplatzhalter 4"/>
          <p:cNvSpPr>
            <a:spLocks noGrp="1"/>
          </p:cNvSpPr>
          <p:nvPr>
            <p:ph idx="1"/>
          </p:nvPr>
        </p:nvSpPr>
        <p:spPr>
          <a:xfrm>
            <a:off x="245880" y="1268760"/>
            <a:ext cx="6624736" cy="648072"/>
          </a:xfrm>
        </p:spPr>
        <p:txBody>
          <a:bodyPr>
            <a:normAutofit/>
          </a:bodyPr>
          <a:lstStyle/>
          <a:p>
            <a:pPr marL="0" indent="0">
              <a:buNone/>
            </a:pPr>
            <a:r>
              <a:rPr lang="de-DE" sz="2000" b="1" dirty="0" smtClean="0"/>
              <a:t>8. </a:t>
            </a:r>
            <a:r>
              <a:rPr lang="es-ES" sz="2000" b="1" dirty="0" smtClean="0"/>
              <a:t>Teiche und Wasserrückhaltebecken</a:t>
            </a:r>
            <a:endParaRPr lang="es-ES" sz="2000" b="1" dirty="0"/>
          </a:p>
        </p:txBody>
      </p:sp>
      <p:sp>
        <p:nvSpPr>
          <p:cNvPr id="11" name="Rectángulo 7"/>
          <p:cNvSpPr/>
          <p:nvPr/>
        </p:nvSpPr>
        <p:spPr>
          <a:xfrm>
            <a:off x="155004" y="1671095"/>
            <a:ext cx="8928992" cy="830997"/>
          </a:xfrm>
          <a:prstGeom prst="rect">
            <a:avLst/>
          </a:prstGeom>
        </p:spPr>
        <p:txBody>
          <a:bodyPr wrap="square">
            <a:spAutoFit/>
          </a:bodyPr>
          <a:lstStyle/>
          <a:p>
            <a:r>
              <a:rPr lang="en-US" sz="1600" dirty="0" err="1" smtClean="0">
                <a:latin typeface="Arial" panose="020B0604020202020204" pitchFamily="34" charset="0"/>
                <a:cs typeface="Arial" panose="020B0604020202020204" pitchFamily="34" charset="0"/>
              </a:rPr>
              <a:t>Wasserrückhaltebecken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als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kleine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Dämme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angelegt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können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mit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Teichfolie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gebaut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oder</a:t>
            </a:r>
            <a:r>
              <a:rPr lang="en-US" sz="1600" dirty="0" smtClean="0">
                <a:latin typeface="Arial" panose="020B0604020202020204" pitchFamily="34" charset="0"/>
                <a:cs typeface="Arial" panose="020B0604020202020204" pitchFamily="34" charset="0"/>
              </a:rPr>
              <a:t> der Boden </a:t>
            </a:r>
            <a:r>
              <a:rPr lang="en-US" sz="1600" dirty="0" err="1" smtClean="0">
                <a:latin typeface="Arial" panose="020B0604020202020204" pitchFamily="34" charset="0"/>
                <a:cs typeface="Arial" panose="020B0604020202020204" pitchFamily="34" charset="0"/>
              </a:rPr>
              <a:t>direkt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ausgehoben</a:t>
            </a:r>
            <a:r>
              <a:rPr lang="en-US" sz="1600" dirty="0" smtClean="0">
                <a:latin typeface="Arial" panose="020B0604020202020204" pitchFamily="34" charset="0"/>
                <a:cs typeface="Arial" panose="020B0604020202020204" pitchFamily="34" charset="0"/>
              </a:rPr>
              <a:t> und </a:t>
            </a:r>
            <a:r>
              <a:rPr lang="en-US" sz="1600" dirty="0" err="1" smtClean="0">
                <a:latin typeface="Arial" panose="020B0604020202020204" pitchFamily="34" charset="0"/>
                <a:cs typeface="Arial" panose="020B0604020202020204" pitchFamily="34" charset="0"/>
              </a:rPr>
              <a:t>verdichtet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werden</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bei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asureichendem</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Tongehalt</a:t>
            </a:r>
            <a:r>
              <a:rPr lang="en-US" sz="1600" dirty="0" smtClean="0">
                <a:latin typeface="Arial" panose="020B0604020202020204" pitchFamily="34" charset="0"/>
                <a:cs typeface="Arial" panose="020B0604020202020204" pitchFamily="34" charset="0"/>
              </a:rPr>
              <a:t>). </a:t>
            </a:r>
          </a:p>
        </p:txBody>
      </p:sp>
      <p:sp>
        <p:nvSpPr>
          <p:cNvPr id="12" name="Rectángulo 19"/>
          <p:cNvSpPr/>
          <p:nvPr/>
        </p:nvSpPr>
        <p:spPr>
          <a:xfrm>
            <a:off x="298668" y="2824496"/>
            <a:ext cx="4129315" cy="1815882"/>
          </a:xfrm>
          <a:prstGeom prst="rect">
            <a:avLst/>
          </a:prstGeom>
        </p:spPr>
        <p:txBody>
          <a:bodyPr wrap="square">
            <a:spAutoFit/>
          </a:bodyPr>
          <a:lstStyle/>
          <a:p>
            <a:pPr marL="285750" indent="-285750">
              <a:buFontTx/>
              <a:buChar char="-"/>
            </a:pPr>
            <a:r>
              <a:rPr lang="en-US" sz="1400" dirty="0" err="1" smtClean="0">
                <a:latin typeface="Arial" panose="020B0604020202020204" pitchFamily="34" charset="0"/>
                <a:cs typeface="Arial" panose="020B0604020202020204" pitchFamily="34" charset="0"/>
              </a:rPr>
              <a:t>Ergänzung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mit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begrenztem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Zugang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Wasser</a:t>
            </a:r>
          </a:p>
          <a:p>
            <a:pPr marL="285750" indent="-285750">
              <a:buFontTx/>
              <a:buChar char="-"/>
            </a:pPr>
            <a:r>
              <a:rPr lang="en-US" sz="1400" dirty="0" err="1" smtClean="0">
                <a:latin typeface="Arial" panose="020B0604020202020204" pitchFamily="34" charset="0"/>
                <a:cs typeface="Arial" panose="020B0604020202020204" pitchFamily="34" charset="0"/>
              </a:rPr>
              <a:t>Möglichkeit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Schwerkraft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nutzen</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Energie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Bewässerung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reduzieren</a:t>
            </a:r>
            <a:r>
              <a:rPr lang="en-US" sz="1400" dirty="0" smtClean="0">
                <a:latin typeface="Arial" panose="020B0604020202020204" pitchFamily="34" charset="0"/>
                <a:cs typeface="Arial" panose="020B0604020202020204" pitchFamily="34" charset="0"/>
              </a:rPr>
              <a:t>. </a:t>
            </a:r>
          </a:p>
          <a:p>
            <a:pPr marL="285750" indent="-285750">
              <a:buFontTx/>
              <a:buChar char="-"/>
            </a:pPr>
            <a:r>
              <a:rPr lang="de-DE" sz="1400" dirty="0">
                <a:latin typeface="Arial" panose="020B0604020202020204" pitchFamily="34" charset="0"/>
                <a:cs typeface="Arial" panose="020B0604020202020204" pitchFamily="34" charset="0"/>
              </a:rPr>
              <a:t>Erhöhen Sie die Biodiversität, indem Sie Insekten und nützliche Lebewesen wie Schlangen, Amphibien und Vögel anziehen (sehr nützlich für die Schädlingsbekämpfung).</a:t>
            </a:r>
            <a:endParaRPr lang="es-ES" sz="1400" dirty="0" smtClean="0">
              <a:latin typeface="Arial" panose="020B0604020202020204" pitchFamily="34" charset="0"/>
              <a:cs typeface="Arial" panose="020B0604020202020204" pitchFamily="34" charset="0"/>
            </a:endParaRPr>
          </a:p>
        </p:txBody>
      </p:sp>
      <p:sp>
        <p:nvSpPr>
          <p:cNvPr id="13" name="Rectángulo 20"/>
          <p:cNvSpPr/>
          <p:nvPr/>
        </p:nvSpPr>
        <p:spPr>
          <a:xfrm>
            <a:off x="316231" y="2563734"/>
            <a:ext cx="1385957" cy="369332"/>
          </a:xfrm>
          <a:prstGeom prst="rect">
            <a:avLst/>
          </a:prstGeom>
        </p:spPr>
        <p:txBody>
          <a:bodyPr wrap="none">
            <a:spAutoFit/>
          </a:bodyPr>
          <a:lstStyle/>
          <a:p>
            <a:r>
              <a:rPr lang="es-ES" dirty="0" smtClean="0">
                <a:latin typeface="Arial" panose="020B0604020202020204" pitchFamily="34" charset="0"/>
                <a:cs typeface="Arial" panose="020B0604020202020204" pitchFamily="34" charset="0"/>
              </a:rPr>
              <a:t>VORTEILE </a:t>
            </a:r>
            <a:endParaRPr lang="es-ES" dirty="0">
              <a:latin typeface="Arial" panose="020B0604020202020204" pitchFamily="34" charset="0"/>
              <a:cs typeface="Arial" panose="020B0604020202020204" pitchFamily="34" charset="0"/>
            </a:endParaRPr>
          </a:p>
        </p:txBody>
      </p:sp>
      <p:sp>
        <p:nvSpPr>
          <p:cNvPr id="14" name="Rectángulo 25"/>
          <p:cNvSpPr/>
          <p:nvPr/>
        </p:nvSpPr>
        <p:spPr>
          <a:xfrm>
            <a:off x="6553113" y="2562966"/>
            <a:ext cx="2352758" cy="1892826"/>
          </a:xfrm>
          <a:prstGeom prst="rect">
            <a:avLst/>
          </a:prstGeom>
        </p:spPr>
        <p:txBody>
          <a:bodyPr wrap="square">
            <a:spAutoFit/>
          </a:bodyPr>
          <a:lstStyle/>
          <a:p>
            <a:r>
              <a:rPr lang="en-US" sz="1300" b="1" dirty="0" err="1" smtClean="0">
                <a:solidFill>
                  <a:schemeClr val="accent2">
                    <a:lumMod val="50000"/>
                  </a:schemeClr>
                </a:solidFill>
                <a:latin typeface="Arial" panose="020B0604020202020204" pitchFamily="34" charset="0"/>
                <a:cs typeface="Arial" panose="020B0604020202020204" pitchFamily="34" charset="0"/>
              </a:rPr>
              <a:t>Teiche</a:t>
            </a:r>
            <a:r>
              <a:rPr lang="en-US" sz="1300" b="1" dirty="0" smtClean="0">
                <a:solidFill>
                  <a:schemeClr val="accent2">
                    <a:lumMod val="50000"/>
                  </a:schemeClr>
                </a:solidFill>
                <a:latin typeface="Arial" panose="020B0604020202020204" pitchFamily="34" charset="0"/>
                <a:cs typeface="Arial" panose="020B0604020202020204" pitchFamily="34" charset="0"/>
              </a:rPr>
              <a:t> und </a:t>
            </a:r>
            <a:r>
              <a:rPr lang="en-US" sz="1300" b="1" dirty="0" err="1" smtClean="0">
                <a:solidFill>
                  <a:schemeClr val="accent2">
                    <a:lumMod val="50000"/>
                  </a:schemeClr>
                </a:solidFill>
                <a:latin typeface="Arial" panose="020B0604020202020204" pitchFamily="34" charset="0"/>
                <a:cs typeface="Arial" panose="020B0604020202020204" pitchFamily="34" charset="0"/>
              </a:rPr>
              <a:t>Dämme</a:t>
            </a:r>
            <a:r>
              <a:rPr lang="en-US" sz="1300" b="1" dirty="0" smtClean="0">
                <a:solidFill>
                  <a:schemeClr val="accent2">
                    <a:lumMod val="50000"/>
                  </a:schemeClr>
                </a:solidFill>
                <a:latin typeface="Arial" panose="020B0604020202020204" pitchFamily="34" charset="0"/>
                <a:cs typeface="Arial" panose="020B0604020202020204" pitchFamily="34" charset="0"/>
              </a:rPr>
              <a:t> </a:t>
            </a:r>
            <a:r>
              <a:rPr lang="en-US" sz="1300" b="1" dirty="0" err="1" smtClean="0">
                <a:solidFill>
                  <a:schemeClr val="accent2">
                    <a:lumMod val="50000"/>
                  </a:schemeClr>
                </a:solidFill>
                <a:latin typeface="Arial" panose="020B0604020202020204" pitchFamily="34" charset="0"/>
                <a:cs typeface="Arial" panose="020B0604020202020204" pitchFamily="34" charset="0"/>
              </a:rPr>
              <a:t>können</a:t>
            </a:r>
            <a:r>
              <a:rPr lang="en-US" sz="1300" b="1" dirty="0" smtClean="0">
                <a:solidFill>
                  <a:schemeClr val="accent2">
                    <a:lumMod val="50000"/>
                  </a:schemeClr>
                </a:solidFill>
                <a:latin typeface="Arial" panose="020B0604020202020204" pitchFamily="34" charset="0"/>
                <a:cs typeface="Arial" panose="020B0604020202020204" pitchFamily="34" charset="0"/>
              </a:rPr>
              <a:t> von Hand </a:t>
            </a:r>
            <a:r>
              <a:rPr lang="en-US" sz="1300" dirty="0" err="1" smtClean="0">
                <a:solidFill>
                  <a:schemeClr val="accent2">
                    <a:lumMod val="50000"/>
                  </a:schemeClr>
                </a:solidFill>
                <a:latin typeface="Arial" panose="020B0604020202020204" pitchFamily="34" charset="0"/>
                <a:cs typeface="Arial" panose="020B0604020202020204" pitchFamily="34" charset="0"/>
              </a:rPr>
              <a:t>oder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einem</a:t>
            </a:r>
            <a:r>
              <a:rPr lang="en-US" sz="1300" dirty="0" smtClean="0">
                <a:solidFill>
                  <a:schemeClr val="accent2">
                    <a:lumMod val="50000"/>
                  </a:schemeClr>
                </a:solidFill>
                <a:latin typeface="Arial" panose="020B0604020202020204" pitchFamily="34" charset="0"/>
                <a:cs typeface="Arial" panose="020B0604020202020204" pitchFamily="34" charset="0"/>
              </a:rPr>
              <a:t> Bagger </a:t>
            </a:r>
            <a:r>
              <a:rPr lang="en-US" sz="1300" dirty="0" err="1" smtClean="0">
                <a:solidFill>
                  <a:schemeClr val="accent2">
                    <a:lumMod val="50000"/>
                  </a:schemeClr>
                </a:solidFill>
                <a:latin typeface="Arial" panose="020B0604020202020204" pitchFamily="34" charset="0"/>
                <a:cs typeface="Arial" panose="020B0604020202020204" pitchFamily="34" charset="0"/>
              </a:rPr>
              <a:t>gebaut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werden</a:t>
            </a:r>
            <a:r>
              <a:rPr lang="en-US" sz="1300" dirty="0" smtClean="0">
                <a:solidFill>
                  <a:schemeClr val="accent2">
                    <a:lumMod val="50000"/>
                  </a:schemeClr>
                </a:solidFill>
                <a:latin typeface="Arial" panose="020B0604020202020204" pitchFamily="34" charset="0"/>
                <a:cs typeface="Arial" panose="020B0604020202020204" pitchFamily="34" charset="0"/>
              </a:rPr>
              <a:t> (die </a:t>
            </a:r>
            <a:r>
              <a:rPr lang="en-US" sz="1300" dirty="0" err="1" smtClean="0">
                <a:solidFill>
                  <a:schemeClr val="accent2">
                    <a:lumMod val="50000"/>
                  </a:schemeClr>
                </a:solidFill>
                <a:latin typeface="Arial" panose="020B0604020202020204" pitchFamily="34" charset="0"/>
                <a:cs typeface="Arial" panose="020B0604020202020204" pitchFamily="34" charset="0"/>
              </a:rPr>
              <a:t>Verdichtung</a:t>
            </a:r>
            <a:r>
              <a:rPr lang="en-US" sz="1300" dirty="0" smtClean="0">
                <a:solidFill>
                  <a:schemeClr val="accent2">
                    <a:lumMod val="50000"/>
                  </a:schemeClr>
                </a:solidFill>
                <a:latin typeface="Arial" panose="020B0604020202020204" pitchFamily="34" charset="0"/>
                <a:cs typeface="Arial" panose="020B0604020202020204" pitchFamily="34" charset="0"/>
              </a:rPr>
              <a:t> von </a:t>
            </a:r>
            <a:r>
              <a:rPr lang="en-US" sz="1300" dirty="0" err="1" smtClean="0">
                <a:solidFill>
                  <a:schemeClr val="accent2">
                    <a:lumMod val="50000"/>
                  </a:schemeClr>
                </a:solidFill>
                <a:latin typeface="Arial" panose="020B0604020202020204" pitchFamily="34" charset="0"/>
                <a:cs typeface="Arial" panose="020B0604020202020204" pitchFamily="34" charset="0"/>
              </a:rPr>
              <a:t>Wänden</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Becken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ist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sehr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wichtig</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indem</a:t>
            </a:r>
            <a:r>
              <a:rPr lang="en-US" sz="1300" dirty="0" smtClean="0">
                <a:solidFill>
                  <a:schemeClr val="accent2">
                    <a:lumMod val="50000"/>
                  </a:schemeClr>
                </a:solidFill>
                <a:latin typeface="Arial" panose="020B0604020202020204" pitchFamily="34" charset="0"/>
                <a:cs typeface="Arial" panose="020B0604020202020204" pitchFamily="34" charset="0"/>
              </a:rPr>
              <a:t> das </a:t>
            </a:r>
            <a:r>
              <a:rPr lang="en-US" sz="1300" dirty="0" err="1" smtClean="0">
                <a:solidFill>
                  <a:schemeClr val="accent2">
                    <a:lumMod val="50000"/>
                  </a:schemeClr>
                </a:solidFill>
                <a:latin typeface="Arial" panose="020B0604020202020204" pitchFamily="34" charset="0"/>
                <a:cs typeface="Arial" panose="020B0604020202020204" pitchFamily="34" charset="0"/>
              </a:rPr>
              <a:t>Drainagewasser</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dorthin</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umgeleitet</a:t>
            </a:r>
            <a:r>
              <a:rPr lang="en-US" sz="1300" dirty="0" smtClean="0">
                <a:solidFill>
                  <a:schemeClr val="accent2">
                    <a:lumMod val="50000"/>
                  </a:schemeClr>
                </a:solidFill>
                <a:latin typeface="Arial" panose="020B0604020202020204" pitchFamily="34" charset="0"/>
                <a:cs typeface="Arial" panose="020B0604020202020204" pitchFamily="34" charset="0"/>
              </a:rPr>
              <a:t> und </a:t>
            </a:r>
            <a:r>
              <a:rPr lang="en-US" sz="1300" dirty="0" err="1" smtClean="0">
                <a:solidFill>
                  <a:schemeClr val="accent2">
                    <a:lumMod val="50000"/>
                  </a:schemeClr>
                </a:solidFill>
                <a:latin typeface="Arial" panose="020B0604020202020204" pitchFamily="34" charset="0"/>
                <a:cs typeface="Arial" panose="020B0604020202020204" pitchFamily="34" charset="0"/>
              </a:rPr>
              <a:t>nicht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mittels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Abflusskanäle</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aus</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dem</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Betrieb</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geleitet</a:t>
            </a:r>
            <a:r>
              <a:rPr lang="en-US" sz="1300" dirty="0" smtClean="0">
                <a:solidFill>
                  <a:schemeClr val="accent2">
                    <a:lumMod val="50000"/>
                  </a:schemeClr>
                </a:solidFill>
                <a:latin typeface="Arial" panose="020B0604020202020204" pitchFamily="34" charset="0"/>
                <a:cs typeface="Arial" panose="020B0604020202020204" pitchFamily="34" charset="0"/>
              </a:rPr>
              <a:t> </a:t>
            </a:r>
            <a:r>
              <a:rPr lang="en-US" sz="1300" dirty="0" err="1" smtClean="0">
                <a:solidFill>
                  <a:schemeClr val="accent2">
                    <a:lumMod val="50000"/>
                  </a:schemeClr>
                </a:solidFill>
                <a:latin typeface="Arial" panose="020B0604020202020204" pitchFamily="34" charset="0"/>
                <a:cs typeface="Arial" panose="020B0604020202020204" pitchFamily="34" charset="0"/>
              </a:rPr>
              <a:t>wird</a:t>
            </a:r>
            <a:r>
              <a:rPr lang="en-US" sz="1300" dirty="0" smtClean="0">
                <a:solidFill>
                  <a:schemeClr val="accent2">
                    <a:lumMod val="50000"/>
                  </a:schemeClr>
                </a:solidFill>
                <a:latin typeface="Arial" panose="020B0604020202020204" pitchFamily="34" charset="0"/>
                <a:cs typeface="Arial" panose="020B0604020202020204" pitchFamily="34" charset="0"/>
              </a:rPr>
              <a:t>. </a:t>
            </a:r>
          </a:p>
        </p:txBody>
      </p:sp>
      <p:sp>
        <p:nvSpPr>
          <p:cNvPr id="2" name="1 Rectángulo"/>
          <p:cNvSpPr/>
          <p:nvPr/>
        </p:nvSpPr>
        <p:spPr>
          <a:xfrm>
            <a:off x="244670" y="2534369"/>
            <a:ext cx="4183314" cy="20689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pic>
        <p:nvPicPr>
          <p:cNvPr id="3074" name="Picture 2" descr="D:\FGN Daniel\Agua\Fotos\Pond.jpe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01950" y="2534369"/>
            <a:ext cx="1951161" cy="1952848"/>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hteck 2"/>
          <p:cNvSpPr/>
          <p:nvPr/>
        </p:nvSpPr>
        <p:spPr>
          <a:xfrm>
            <a:off x="0" y="6263385"/>
            <a:ext cx="9144000" cy="61312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ángulo redondeado 16"/>
          <p:cNvSpPr/>
          <p:nvPr/>
        </p:nvSpPr>
        <p:spPr>
          <a:xfrm>
            <a:off x="4930027" y="4716213"/>
            <a:ext cx="3962453"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latin typeface="Arial" panose="020B0604020202020204" pitchFamily="34" charset="0"/>
              <a:cs typeface="Arial" panose="020B0604020202020204" pitchFamily="34" charset="0"/>
            </a:endParaRPr>
          </a:p>
        </p:txBody>
      </p:sp>
      <p:sp>
        <p:nvSpPr>
          <p:cNvPr id="21" name="Rectángulo redondeado 15"/>
          <p:cNvSpPr/>
          <p:nvPr/>
        </p:nvSpPr>
        <p:spPr>
          <a:xfrm>
            <a:off x="251520" y="4716213"/>
            <a:ext cx="4032448" cy="197346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22" name="Rectángulo 2"/>
          <p:cNvSpPr/>
          <p:nvPr/>
        </p:nvSpPr>
        <p:spPr>
          <a:xfrm>
            <a:off x="252716" y="4764907"/>
            <a:ext cx="4031252" cy="307777"/>
          </a:xfrm>
          <a:prstGeom prst="rect">
            <a:avLst/>
          </a:prstGeom>
        </p:spPr>
        <p:txBody>
          <a:bodyPr wrap="square">
            <a:spAutoFit/>
          </a:bodyPr>
          <a:lstStyle/>
          <a:p>
            <a:pPr algn="ctr"/>
            <a:r>
              <a:rPr lang="es-ES" sz="1400" b="1" u="sng" dirty="0">
                <a:solidFill>
                  <a:schemeClr val="tx1">
                    <a:lumMod val="50000"/>
                  </a:schemeClr>
                </a:solidFill>
                <a:latin typeface="Arial" panose="020B0604020202020204" pitchFamily="34" charset="0"/>
                <a:cs typeface="Arial" panose="020B0604020202020204" pitchFamily="34" charset="0"/>
              </a:rPr>
              <a:t>S</a:t>
            </a:r>
            <a:r>
              <a:rPr lang="es-ES" sz="1400" b="1" u="sng" dirty="0" smtClean="0">
                <a:solidFill>
                  <a:schemeClr val="tx1">
                    <a:lumMod val="50000"/>
                  </a:schemeClr>
                </a:solidFill>
                <a:latin typeface="Arial" panose="020B0604020202020204" pitchFamily="34" charset="0"/>
                <a:cs typeface="Arial" panose="020B0604020202020204" pitchFamily="34" charset="0"/>
              </a:rPr>
              <a:t>ituation in der Landwirtschaft in Europa</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3" name="Rectángulo 5"/>
          <p:cNvSpPr/>
          <p:nvPr/>
        </p:nvSpPr>
        <p:spPr>
          <a:xfrm>
            <a:off x="4712444" y="4722624"/>
            <a:ext cx="4180036" cy="523220"/>
          </a:xfrm>
          <a:prstGeom prst="rect">
            <a:avLst/>
          </a:prstGeom>
        </p:spPr>
        <p:txBody>
          <a:bodyPr wrap="square">
            <a:spAutoFit/>
          </a:bodyPr>
          <a:lstStyle/>
          <a:p>
            <a:pPr algn="ctr"/>
            <a:r>
              <a:rPr lang="en-US" sz="1400" b="1" u="sng" dirty="0" err="1" smtClean="0">
                <a:solidFill>
                  <a:schemeClr val="tx1">
                    <a:lumMod val="50000"/>
                  </a:schemeClr>
                </a:solidFill>
                <a:latin typeface="Arial" panose="020B0604020202020204" pitchFamily="34" charset="0"/>
                <a:cs typeface="Arial" panose="020B0604020202020204" pitchFamily="34" charset="0"/>
              </a:rPr>
              <a:t>Schwierigkeiten</a:t>
            </a:r>
            <a:r>
              <a:rPr lang="en-US" sz="1400" b="1" u="sng" dirty="0" smtClean="0">
                <a:solidFill>
                  <a:schemeClr val="tx1">
                    <a:lumMod val="50000"/>
                  </a:schemeClr>
                </a:solidFill>
                <a:latin typeface="Arial" panose="020B0604020202020204" pitchFamily="34" charset="0"/>
                <a:cs typeface="Arial" panose="020B0604020202020204" pitchFamily="34" charset="0"/>
              </a:rPr>
              <a:t> </a:t>
            </a:r>
            <a:r>
              <a:rPr lang="en-US" sz="1400" b="1" u="sng" dirty="0" err="1" smtClean="0">
                <a:solidFill>
                  <a:schemeClr val="tx1">
                    <a:lumMod val="50000"/>
                  </a:schemeClr>
                </a:solidFill>
                <a:latin typeface="Arial" panose="020B0604020202020204" pitchFamily="34" charset="0"/>
                <a:cs typeface="Arial" panose="020B0604020202020204" pitchFamily="34" charset="0"/>
              </a:rPr>
              <a:t>bei</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Umsetzung</a:t>
            </a:r>
            <a:r>
              <a:rPr lang="en-US" sz="1400" b="1" u="sng" dirty="0" smtClean="0">
                <a:solidFill>
                  <a:schemeClr val="tx1">
                    <a:lumMod val="50000"/>
                  </a:schemeClr>
                </a:solidFill>
                <a:latin typeface="Arial" panose="020B0604020202020204" pitchFamily="34" charset="0"/>
                <a:cs typeface="Arial" panose="020B0604020202020204" pitchFamily="34" charset="0"/>
              </a:rPr>
              <a:t> der </a:t>
            </a:r>
            <a:r>
              <a:rPr lang="en-US" sz="1400" b="1" u="sng" dirty="0" err="1" smtClean="0">
                <a:solidFill>
                  <a:schemeClr val="tx1">
                    <a:lumMod val="50000"/>
                  </a:schemeClr>
                </a:solidFill>
                <a:latin typeface="Arial" panose="020B0604020202020204" pitchFamily="34" charset="0"/>
                <a:cs typeface="Arial" panose="020B0604020202020204" pitchFamily="34" charset="0"/>
              </a:rPr>
              <a:t>Maßnahme</a:t>
            </a:r>
            <a:endParaRPr lang="es-ES" sz="1400" b="1" u="sng" dirty="0">
              <a:solidFill>
                <a:schemeClr val="tx1">
                  <a:lumMod val="50000"/>
                </a:schemeClr>
              </a:solidFill>
              <a:latin typeface="Arial" panose="020B0604020202020204" pitchFamily="34" charset="0"/>
              <a:cs typeface="Arial" panose="020B0604020202020204" pitchFamily="34" charset="0"/>
            </a:endParaRPr>
          </a:p>
        </p:txBody>
      </p:sp>
      <p:sp>
        <p:nvSpPr>
          <p:cNvPr id="24" name="Rectángulo 7"/>
          <p:cNvSpPr/>
          <p:nvPr/>
        </p:nvSpPr>
        <p:spPr>
          <a:xfrm>
            <a:off x="4930027" y="5208898"/>
            <a:ext cx="3962453" cy="1169551"/>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Um </a:t>
            </a:r>
            <a:r>
              <a:rPr lang="en-US" sz="1400" dirty="0" err="1" smtClean="0">
                <a:latin typeface="Arial" panose="020B0604020202020204" pitchFamily="34" charset="0"/>
                <a:cs typeface="Arial" panose="020B0604020202020204" pitchFamily="34" charset="0"/>
              </a:rPr>
              <a:t>Probleme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wie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Erdrutsche</a:t>
            </a:r>
            <a:r>
              <a:rPr lang="en-US" sz="1400" dirty="0" smtClean="0">
                <a:latin typeface="Arial" panose="020B0604020202020204" pitchFamily="34" charset="0"/>
                <a:cs typeface="Arial" panose="020B0604020202020204" pitchFamily="34" charset="0"/>
              </a:rPr>
              <a:t> und </a:t>
            </a:r>
            <a:r>
              <a:rPr lang="en-US" sz="1400" dirty="0" err="1" smtClean="0">
                <a:latin typeface="Arial" panose="020B0604020202020204" pitchFamily="34" charset="0"/>
                <a:cs typeface="Arial" panose="020B0604020202020204" pitchFamily="34" charset="0"/>
              </a:rPr>
              <a:t>Überschwemmungen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zu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vermeiden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bedaf</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fachkundigen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Beratung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Bei</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großen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eine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Genehmigung</a:t>
            </a:r>
            <a:r>
              <a:rPr lang="en-US" sz="1400" dirty="0" smtClean="0">
                <a:latin typeface="Arial" panose="020B0604020202020204" pitchFamily="34" charset="0"/>
                <a:cs typeface="Arial" panose="020B0604020202020204" pitchFamily="34" charset="0"/>
              </a:rPr>
              <a:t> der </a:t>
            </a:r>
            <a:r>
              <a:rPr lang="en-US" sz="1400" dirty="0" err="1" smtClean="0">
                <a:latin typeface="Arial" panose="020B0604020202020204" pitchFamily="34" charset="0"/>
                <a:cs typeface="Arial" panose="020B0604020202020204" pitchFamily="34" charset="0"/>
              </a:rPr>
              <a:t>Wasseraufsichtsbehörde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erforderlich</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25" name="Rectángulo 11"/>
          <p:cNvSpPr/>
          <p:nvPr/>
        </p:nvSpPr>
        <p:spPr>
          <a:xfrm>
            <a:off x="256856" y="5089242"/>
            <a:ext cx="3964498" cy="1600438"/>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Wasserrückhaltebecken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gibt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es</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naturgemäß</a:t>
            </a:r>
            <a:r>
              <a:rPr lang="en-US" sz="1400" dirty="0" smtClean="0">
                <a:latin typeface="Arial" panose="020B0604020202020204" pitchFamily="34" charset="0"/>
                <a:cs typeface="Arial" panose="020B0604020202020204" pitchFamily="34" charset="0"/>
              </a:rPr>
              <a:t> in </a:t>
            </a:r>
            <a:r>
              <a:rPr lang="en-US" sz="1400" dirty="0" err="1" smtClean="0">
                <a:latin typeface="Arial" panose="020B0604020202020204" pitchFamily="34" charset="0"/>
                <a:cs typeface="Arial" panose="020B0604020202020204" pitchFamily="34" charset="0"/>
              </a:rPr>
              <a:t>feuchten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Flächen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können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für</a:t>
            </a:r>
            <a:r>
              <a:rPr lang="en-US" sz="1400" dirty="0" smtClean="0">
                <a:latin typeface="Arial" panose="020B0604020202020204" pitchFamily="34" charset="0"/>
                <a:cs typeface="Arial" panose="020B0604020202020204" pitchFamily="34" charset="0"/>
              </a:rPr>
              <a:t> den </a:t>
            </a:r>
            <a:r>
              <a:rPr lang="en-US" sz="1400" dirty="0" err="1" smtClean="0">
                <a:latin typeface="Arial" panose="020B0604020202020204" pitchFamily="34" charset="0"/>
                <a:cs typeface="Arial" panose="020B0604020202020204" pitchFamily="34" charset="0"/>
              </a:rPr>
              <a:t>Pflanzenbau</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genutzt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da </a:t>
            </a:r>
            <a:r>
              <a:rPr lang="en-US" sz="1400" dirty="0" err="1" smtClean="0">
                <a:latin typeface="Arial" panose="020B0604020202020204" pitchFamily="34" charset="0"/>
                <a:cs typeface="Arial" panose="020B0604020202020204" pitchFamily="34" charset="0"/>
              </a:rPr>
              <a:t>Entwässerungssyteme</a:t>
            </a:r>
            <a:r>
              <a:rPr lang="en-US" sz="1400" dirty="0" smtClean="0">
                <a:latin typeface="Arial" panose="020B0604020202020204" pitchFamily="34" charset="0"/>
                <a:cs typeface="Arial" panose="020B0604020202020204" pitchFamily="34" charset="0"/>
              </a:rPr>
              <a:t> in der Regel </a:t>
            </a:r>
            <a:r>
              <a:rPr lang="en-US" sz="1400" dirty="0" err="1" smtClean="0">
                <a:latin typeface="Arial" panose="020B0604020202020204" pitchFamily="34" charset="0"/>
                <a:cs typeface="Arial" panose="020B0604020202020204" pitchFamily="34" charset="0"/>
              </a:rPr>
              <a:t>installiert</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werden</a:t>
            </a:r>
            <a:r>
              <a:rPr lang="en-US" sz="1400" dirty="0" smtClean="0">
                <a:latin typeface="Arial" panose="020B0604020202020204" pitchFamily="34" charset="0"/>
                <a:cs typeface="Arial" panose="020B0604020202020204" pitchFamily="34" charset="0"/>
              </a:rPr>
              <a:t> um dieses Wasser </a:t>
            </a:r>
            <a:r>
              <a:rPr lang="en-US" sz="1400" dirty="0" err="1" smtClean="0">
                <a:latin typeface="Arial" panose="020B0604020202020204" pitchFamily="34" charset="0"/>
                <a:cs typeface="Arial" panose="020B0604020202020204" pitchFamily="34" charset="0"/>
              </a:rPr>
              <a:t>abzuführen</a:t>
            </a:r>
            <a:r>
              <a:rPr lang="en-US" sz="1400" dirty="0" smtClean="0">
                <a:latin typeface="Arial" panose="020B0604020202020204" pitchFamily="34" charset="0"/>
                <a:cs typeface="Arial" panose="020B0604020202020204" pitchFamily="34" charset="0"/>
              </a:rPr>
              <a:t>. </a:t>
            </a:r>
          </a:p>
          <a:p>
            <a:pPr algn="ctr"/>
            <a:r>
              <a:rPr lang="en-US" sz="1400" dirty="0" smtClean="0">
                <a:latin typeface="Arial" panose="020B0604020202020204" pitchFamily="34" charset="0"/>
                <a:cs typeface="Arial" panose="020B0604020202020204" pitchFamily="34" charset="0"/>
              </a:rPr>
              <a:t>In </a:t>
            </a:r>
            <a:r>
              <a:rPr lang="en-US" sz="1400" dirty="0" err="1" smtClean="0">
                <a:latin typeface="Arial" panose="020B0604020202020204" pitchFamily="34" charset="0"/>
                <a:cs typeface="Arial" panose="020B0604020202020204" pitchFamily="34" charset="0"/>
              </a:rPr>
              <a:t>trockenen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Gebieten</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ist</a:t>
            </a:r>
            <a:r>
              <a:rPr lang="en-US" sz="1400" dirty="0" smtClean="0">
                <a:latin typeface="Arial" panose="020B0604020202020204" pitchFamily="34" charset="0"/>
                <a:cs typeface="Arial" panose="020B0604020202020204" pitchFamily="34" charset="0"/>
              </a:rPr>
              <a:t> die </a:t>
            </a:r>
            <a:r>
              <a:rPr lang="en-US" sz="1400" dirty="0" err="1" smtClean="0">
                <a:latin typeface="Arial" panose="020B0604020202020204" pitchFamily="34" charset="0"/>
                <a:cs typeface="Arial" panose="020B0604020202020204" pitchFamily="34" charset="0"/>
              </a:rPr>
              <a:t>Umsetzung</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dieser</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Maßnahme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noch</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ungewöhnlicher</a:t>
            </a:r>
            <a:r>
              <a:rPr lang="en-U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35</a:t>
            </a:fld>
            <a:endParaRPr lang="de-DE" dirty="0"/>
          </a:p>
        </p:txBody>
      </p:sp>
      <p:sp>
        <p:nvSpPr>
          <p:cNvPr id="18" name="Textfeld 17"/>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Leitlinie Wassernutzung</a:t>
            </a:r>
          </a:p>
          <a:p>
            <a:pPr marL="285750" indent="-285750">
              <a:buFont typeface="Arial" panose="020B0604020202020204" pitchFamily="34" charset="0"/>
              <a:buChar char="•"/>
            </a:pPr>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9" name="Picture 3" descr="C:\Program Files\Microsoft Office\MEDIA\CAGCAT10\j0293236.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559" y="6263385"/>
            <a:ext cx="648073" cy="613124"/>
          </a:xfrm>
          <a:prstGeom prst="rect">
            <a:avLst/>
          </a:prstGeom>
          <a:solidFill>
            <a:schemeClr val="bg2">
              <a:lumMod val="90000"/>
            </a:schemeClr>
          </a:solidFill>
        </p:spPr>
      </p:pic>
    </p:spTree>
    <p:extLst>
      <p:ext uri="{BB962C8B-B14F-4D97-AF65-F5344CB8AC3E}">
        <p14:creationId xmlns:p14="http://schemas.microsoft.com/office/powerpoint/2010/main" val="339158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Z:\Bildarchiv\Bilder von Thomas Bauernhof\Kühe\_5010997_cr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98" y="2980327"/>
            <a:ext cx="9153382" cy="2592287"/>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feld 2"/>
          <p:cNvSpPr txBox="1"/>
          <p:nvPr/>
        </p:nvSpPr>
        <p:spPr>
          <a:xfrm>
            <a:off x="6732240" y="5589038"/>
            <a:ext cx="2411760" cy="230832"/>
          </a:xfrm>
          <a:prstGeom prst="rect">
            <a:avLst/>
          </a:prstGeom>
          <a:noFill/>
        </p:spPr>
        <p:txBody>
          <a:bodyPr wrap="square" rtlCol="0">
            <a:spAutoFit/>
          </a:bodyPr>
          <a:lstStyle/>
          <a:p>
            <a:pPr algn="r"/>
            <a:r>
              <a:rPr lang="en-GB" sz="900" dirty="0" smtClean="0">
                <a:solidFill>
                  <a:schemeClr val="bg2">
                    <a:lumMod val="50000"/>
                  </a:schemeClr>
                </a:solidFill>
                <a:latin typeface="Arial" panose="020B0604020202020204" pitchFamily="34" charset="0"/>
                <a:cs typeface="Arial" panose="020B0604020202020204" pitchFamily="34" charset="0"/>
              </a:rPr>
              <a:t>© Sven Schulz, Bodensee-Stiftung</a:t>
            </a:r>
            <a:endParaRPr lang="en-GB" sz="900" dirty="0">
              <a:solidFill>
                <a:schemeClr val="bg2">
                  <a:lumMod val="50000"/>
                </a:schemeClr>
              </a:solidFill>
              <a:latin typeface="Arial" panose="020B0604020202020204" pitchFamily="34" charset="0"/>
              <a:cs typeface="Arial" panose="020B0604020202020204" pitchFamily="34" charset="0"/>
            </a:endParaRPr>
          </a:p>
        </p:txBody>
      </p:sp>
      <p:sp>
        <p:nvSpPr>
          <p:cNvPr id="6" name="Titel 7"/>
          <p:cNvSpPr txBox="1">
            <a:spLocks/>
          </p:cNvSpPr>
          <p:nvPr/>
        </p:nvSpPr>
        <p:spPr>
          <a:xfrm>
            <a:off x="179512" y="1722862"/>
            <a:ext cx="8507288" cy="724942"/>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spcBef>
                <a:spcPts val="1500"/>
              </a:spcBef>
              <a:spcAft>
                <a:spcPts val="1500"/>
              </a:spcAft>
            </a:pPr>
            <a:r>
              <a:rPr lang="de-DE" sz="3600" dirty="0"/>
              <a:t>Sehr Gute Landwirtschaftliche Praxis</a:t>
            </a:r>
            <a:r>
              <a:rPr lang="de-DE" sz="3600" dirty="0" smtClean="0"/>
              <a:t/>
            </a:r>
            <a:br>
              <a:rPr lang="de-DE" sz="3600" dirty="0" smtClean="0"/>
            </a:br>
            <a:r>
              <a:rPr lang="de-DE" sz="3600" dirty="0" smtClean="0"/>
              <a:t>Tierische Erzeugung</a:t>
            </a:r>
            <a:endParaRPr lang="de-DE" sz="3600" dirty="0"/>
          </a:p>
        </p:txBody>
      </p:sp>
    </p:spTree>
    <p:extLst>
      <p:ext uri="{BB962C8B-B14F-4D97-AF65-F5344CB8AC3E}">
        <p14:creationId xmlns:p14="http://schemas.microsoft.com/office/powerpoint/2010/main" val="1757133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6632"/>
            <a:ext cx="8229600" cy="724942"/>
          </a:xfrm>
          <a:noFill/>
        </p:spPr>
        <p:txBody>
          <a:bodyPr>
            <a:normAutofit/>
          </a:bodyPr>
          <a:lstStyle/>
          <a:p>
            <a:r>
              <a:rPr lang="de-DE" sz="2400" dirty="0" smtClean="0"/>
              <a:t>Das Konzept der Tierzucht</a:t>
            </a:r>
            <a:endParaRPr lang="de-DE" sz="2400" dirty="0"/>
          </a:p>
        </p:txBody>
      </p:sp>
      <p:sp>
        <p:nvSpPr>
          <p:cNvPr id="5" name="Inhaltsplatzhalter 4"/>
          <p:cNvSpPr>
            <a:spLocks noGrp="1"/>
          </p:cNvSpPr>
          <p:nvPr>
            <p:ph idx="1"/>
          </p:nvPr>
        </p:nvSpPr>
        <p:spPr>
          <a:xfrm>
            <a:off x="360000" y="1440000"/>
            <a:ext cx="8424000" cy="2160240"/>
          </a:xfrm>
        </p:spPr>
        <p:txBody>
          <a:bodyPr>
            <a:normAutofit/>
          </a:bodyPr>
          <a:lstStyle/>
          <a:p>
            <a:pPr marL="0" indent="0" algn="just">
              <a:buNone/>
            </a:pPr>
            <a:r>
              <a:rPr lang="en-US" sz="1600" dirty="0" smtClean="0"/>
              <a:t>Der </a:t>
            </a:r>
            <a:r>
              <a:rPr lang="en-US" sz="1600" dirty="0" err="1" smtClean="0"/>
              <a:t>Begriff</a:t>
            </a:r>
            <a:r>
              <a:rPr lang="en-US" sz="1600" dirty="0" smtClean="0"/>
              <a:t> </a:t>
            </a:r>
            <a:r>
              <a:rPr lang="en-US" sz="1600" b="1" dirty="0" smtClean="0"/>
              <a:t>“</a:t>
            </a:r>
            <a:r>
              <a:rPr lang="en-US" sz="1600" b="1" dirty="0" err="1" smtClean="0"/>
              <a:t>Tierzucht</a:t>
            </a:r>
            <a:r>
              <a:rPr lang="en-US" sz="1600" b="1" dirty="0" smtClean="0"/>
              <a:t>” </a:t>
            </a:r>
            <a:r>
              <a:rPr lang="en-US" sz="1600" dirty="0" err="1" smtClean="0"/>
              <a:t>bezieht</a:t>
            </a:r>
            <a:r>
              <a:rPr lang="en-US" sz="1600" dirty="0" smtClean="0"/>
              <a:t> </a:t>
            </a:r>
            <a:r>
              <a:rPr lang="en-US" sz="1600" dirty="0" err="1" smtClean="0"/>
              <a:t>sich</a:t>
            </a:r>
            <a:r>
              <a:rPr lang="en-US" sz="1600" dirty="0" smtClean="0"/>
              <a:t> auf </a:t>
            </a:r>
            <a:r>
              <a:rPr lang="en-US" sz="1600" dirty="0" err="1" smtClean="0"/>
              <a:t>alle</a:t>
            </a:r>
            <a:r>
              <a:rPr lang="en-US" sz="1600" dirty="0" smtClean="0"/>
              <a:t> </a:t>
            </a:r>
            <a:r>
              <a:rPr lang="en-US" sz="1600" dirty="0" err="1" smtClean="0"/>
              <a:t>Tierarten</a:t>
            </a:r>
            <a:r>
              <a:rPr lang="en-US" sz="1600" dirty="0" smtClean="0"/>
              <a:t> und –</a:t>
            </a:r>
            <a:r>
              <a:rPr lang="en-US" sz="1600" dirty="0" err="1" smtClean="0"/>
              <a:t>rassen</a:t>
            </a:r>
            <a:r>
              <a:rPr lang="en-US" sz="1600" dirty="0" smtClean="0"/>
              <a:t>, die in </a:t>
            </a:r>
            <a:r>
              <a:rPr lang="de-DE" sz="1600" dirty="0"/>
              <a:t>Gefangenschaft hauptsächlich zu landwirtschaftlichen Zwecken gehalten oder aufgezogen </a:t>
            </a:r>
            <a:r>
              <a:rPr lang="de-DE" sz="1600" dirty="0" smtClean="0"/>
              <a:t>werden - </a:t>
            </a:r>
            <a:r>
              <a:rPr lang="en-US" sz="1600" dirty="0"/>
              <a:t>Food and Agriculture Organization of the United Nations</a:t>
            </a:r>
            <a:r>
              <a:rPr lang="de-DE" sz="1600" dirty="0" smtClean="0"/>
              <a:t> </a:t>
            </a:r>
            <a:r>
              <a:rPr lang="en-US" sz="1600" dirty="0" smtClean="0"/>
              <a:t>(</a:t>
            </a:r>
            <a:r>
              <a:rPr lang="en-US" sz="1600" dirty="0"/>
              <a:t>FAO 2017). </a:t>
            </a:r>
            <a:endParaRPr lang="en-US" sz="1600" dirty="0" smtClean="0"/>
          </a:p>
          <a:p>
            <a:pPr marL="0" indent="0" algn="just">
              <a:buNone/>
            </a:pPr>
            <a:endParaRPr lang="en-US" sz="2000" dirty="0"/>
          </a:p>
          <a:p>
            <a:pPr marL="800100" algn="just"/>
            <a:r>
              <a:rPr lang="de-DE" sz="1800" dirty="0"/>
              <a:t>Dazu gehören viele Arten und Rassen von Säugetieren, Vögeln und Insekten wie Bienen und Seidenraupen. </a:t>
            </a:r>
            <a:endParaRPr lang="en-US"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37</a:t>
            </a:fld>
            <a:endParaRPr lang="de-DE"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0000" y="3600000"/>
            <a:ext cx="3816424" cy="25412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20000" y="5301208"/>
            <a:ext cx="4428464" cy="1015663"/>
          </a:xfrm>
          <a:prstGeom prst="rect">
            <a:avLst/>
          </a:prstGeom>
          <a:noFill/>
        </p:spPr>
        <p:txBody>
          <a:bodyPr wrap="square" rtlCol="0">
            <a:spAutoFit/>
          </a:bodyPr>
          <a:lstStyle/>
          <a:p>
            <a:pPr algn="just"/>
            <a:r>
              <a:rPr lang="en-US" sz="1200" b="1" dirty="0" err="1" smtClean="0"/>
              <a:t>Abbildung</a:t>
            </a:r>
            <a:r>
              <a:rPr lang="en-US" sz="1200" b="1" dirty="0" smtClean="0"/>
              <a:t> </a:t>
            </a:r>
            <a:r>
              <a:rPr lang="en-US" sz="1200" b="1" dirty="0"/>
              <a:t>1</a:t>
            </a:r>
            <a:r>
              <a:rPr lang="en-US" sz="1200" dirty="0"/>
              <a:t> – </a:t>
            </a:r>
            <a:r>
              <a:rPr lang="en-US" sz="1200" dirty="0" err="1" smtClean="0"/>
              <a:t>Schafe</a:t>
            </a:r>
            <a:r>
              <a:rPr lang="en-US" sz="1200" dirty="0" smtClean="0"/>
              <a:t> </a:t>
            </a:r>
            <a:r>
              <a:rPr lang="en-US" sz="1200" dirty="0"/>
              <a:t>(</a:t>
            </a:r>
            <a:r>
              <a:rPr lang="en-US" sz="1200" i="1" dirty="0" err="1"/>
              <a:t>Ovis</a:t>
            </a:r>
            <a:r>
              <a:rPr lang="en-US" sz="1200" i="1" dirty="0"/>
              <a:t> </a:t>
            </a:r>
            <a:r>
              <a:rPr lang="en-US" sz="1200" i="1" dirty="0" err="1"/>
              <a:t>aries</a:t>
            </a:r>
            <a:r>
              <a:rPr lang="en-US" sz="1200" dirty="0"/>
              <a:t>) </a:t>
            </a:r>
            <a:r>
              <a:rPr lang="de-DE" sz="1200" dirty="0"/>
              <a:t>gehören zu den bevorzugten Arten, die weltweit als Nutztiere gehalten werden. Die globale Population von Schafen und Ziegen</a:t>
            </a:r>
            <a:r>
              <a:rPr lang="en-US" sz="1200" dirty="0" smtClean="0"/>
              <a:t> </a:t>
            </a:r>
            <a:r>
              <a:rPr lang="en-US" sz="1200" dirty="0"/>
              <a:t>(</a:t>
            </a:r>
            <a:r>
              <a:rPr lang="en-US" sz="1200" i="1" dirty="0"/>
              <a:t>Capra </a:t>
            </a:r>
            <a:r>
              <a:rPr lang="en-US" sz="1200" i="1" dirty="0" err="1"/>
              <a:t>aegagrus</a:t>
            </a:r>
            <a:r>
              <a:rPr lang="en-US" sz="1200" i="1" dirty="0"/>
              <a:t> </a:t>
            </a:r>
            <a:r>
              <a:rPr lang="en-US" sz="1200" i="1" dirty="0" err="1"/>
              <a:t>hircus</a:t>
            </a:r>
            <a:r>
              <a:rPr lang="en-US" sz="1200" dirty="0"/>
              <a:t>) </a:t>
            </a:r>
            <a:r>
              <a:rPr lang="de-DE" sz="1200" dirty="0"/>
              <a:t>wird auf 1,87 Milliarden Individuen geschätzt.</a:t>
            </a:r>
            <a:r>
              <a:rPr lang="en-US" sz="1200" dirty="0" smtClean="0"/>
              <a:t> </a:t>
            </a:r>
            <a:r>
              <a:rPr lang="en-US" sz="1200" dirty="0"/>
              <a:t>(Robinson et al. 2014). Photo: </a:t>
            </a:r>
            <a:r>
              <a:rPr lang="en-US" sz="1200" i="1" dirty="0"/>
              <a:t>© </a:t>
            </a:r>
            <a:r>
              <a:rPr lang="en-US" sz="1200" i="1" dirty="0" err="1"/>
              <a:t>Terraprima</a:t>
            </a:r>
            <a:r>
              <a:rPr lang="en-US" sz="1200" dirty="0"/>
              <a:t>.</a:t>
            </a:r>
            <a:endParaRPr lang="pt-PT" sz="1200" dirty="0"/>
          </a:p>
        </p:txBody>
      </p:sp>
    </p:spTree>
    <p:extLst>
      <p:ext uri="{BB962C8B-B14F-4D97-AF65-F5344CB8AC3E}">
        <p14:creationId xmlns:p14="http://schemas.microsoft.com/office/powerpoint/2010/main" val="37304326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pPr marL="457200" indent="-457200"/>
            <a:r>
              <a:rPr lang="en-US" sz="2600" dirty="0" err="1" smtClean="0"/>
              <a:t>Tierhaltungssysteme</a:t>
            </a:r>
            <a:r>
              <a:rPr lang="en-US" sz="2600" dirty="0" smtClean="0"/>
              <a:t> und –</a:t>
            </a:r>
            <a:r>
              <a:rPr lang="en-US" sz="2600" dirty="0" err="1" smtClean="0"/>
              <a:t>produktion</a:t>
            </a:r>
            <a:r>
              <a:rPr lang="en-US" sz="2600" dirty="0" smtClean="0"/>
              <a:t> </a:t>
            </a:r>
            <a:endParaRPr lang="de-DE" sz="2600" dirty="0"/>
          </a:p>
        </p:txBody>
      </p:sp>
      <p:sp>
        <p:nvSpPr>
          <p:cNvPr id="5" name="Inhaltsplatzhalter 4"/>
          <p:cNvSpPr>
            <a:spLocks noGrp="1"/>
          </p:cNvSpPr>
          <p:nvPr>
            <p:ph idx="1"/>
          </p:nvPr>
        </p:nvSpPr>
        <p:spPr>
          <a:xfrm>
            <a:off x="360000" y="2342875"/>
            <a:ext cx="8424000" cy="3816424"/>
          </a:xfrm>
        </p:spPr>
        <p:txBody>
          <a:bodyPr>
            <a:normAutofit lnSpcReduction="10000"/>
          </a:bodyPr>
          <a:lstStyle/>
          <a:p>
            <a:pPr lvl="0" algn="just"/>
            <a:r>
              <a:rPr lang="en-GB" sz="1800" b="1" dirty="0" err="1" smtClean="0"/>
              <a:t>Weidesysteme</a:t>
            </a:r>
            <a:r>
              <a:rPr lang="en-GB" sz="1800" b="1" dirty="0" smtClean="0"/>
              <a:t> –</a:t>
            </a:r>
            <a:r>
              <a:rPr lang="en-GB" sz="1800" dirty="0" smtClean="0"/>
              <a:t> </a:t>
            </a:r>
            <a:r>
              <a:rPr lang="en-GB" sz="1600" dirty="0" err="1"/>
              <a:t>gekennzeichnet</a:t>
            </a:r>
            <a:r>
              <a:rPr lang="en-GB" sz="1600" dirty="0"/>
              <a:t> </a:t>
            </a:r>
            <a:r>
              <a:rPr lang="en-GB" sz="1600" dirty="0" err="1"/>
              <a:t>durch</a:t>
            </a:r>
            <a:r>
              <a:rPr lang="en-GB" sz="1600" dirty="0"/>
              <a:t> </a:t>
            </a:r>
            <a:r>
              <a:rPr lang="en-GB" sz="1600" dirty="0" err="1" smtClean="0"/>
              <a:t>Widerkäuer</a:t>
            </a:r>
            <a:r>
              <a:rPr lang="en-GB" sz="1600" dirty="0" smtClean="0"/>
              <a:t> (</a:t>
            </a:r>
            <a:r>
              <a:rPr lang="en-GB" sz="1600" dirty="0" err="1" smtClean="0"/>
              <a:t>z.B</a:t>
            </a:r>
            <a:r>
              <a:rPr lang="en-GB" sz="1600" dirty="0" smtClean="0"/>
              <a:t>. </a:t>
            </a:r>
            <a:r>
              <a:rPr lang="en-GB" sz="1600" dirty="0" err="1" smtClean="0"/>
              <a:t>Rinder</a:t>
            </a:r>
            <a:r>
              <a:rPr lang="en-GB" sz="1600" dirty="0" smtClean="0"/>
              <a:t>, </a:t>
            </a:r>
            <a:r>
              <a:rPr lang="en-GB" sz="1600" dirty="0" err="1" smtClean="0"/>
              <a:t>Schafe</a:t>
            </a:r>
            <a:r>
              <a:rPr lang="en-GB" sz="1600" dirty="0" smtClean="0"/>
              <a:t> und </a:t>
            </a:r>
            <a:r>
              <a:rPr lang="en-GB" sz="1600" dirty="0" err="1" smtClean="0"/>
              <a:t>Ziegen</a:t>
            </a:r>
            <a:r>
              <a:rPr lang="en-GB" sz="1600" dirty="0" smtClean="0"/>
              <a:t>), die </a:t>
            </a:r>
            <a:r>
              <a:rPr lang="en-GB" sz="1600" dirty="0" err="1" smtClean="0"/>
              <a:t>hauptsächlich</a:t>
            </a:r>
            <a:r>
              <a:rPr lang="en-GB" sz="1600" dirty="0" smtClean="0"/>
              <a:t> auf </a:t>
            </a:r>
            <a:r>
              <a:rPr lang="en-GB" sz="1600" dirty="0" err="1" smtClean="0"/>
              <a:t>Gräsern</a:t>
            </a:r>
            <a:r>
              <a:rPr lang="en-GB" sz="1600" dirty="0" smtClean="0"/>
              <a:t> und </a:t>
            </a:r>
            <a:r>
              <a:rPr lang="en-GB" sz="1600" dirty="0" err="1" smtClean="0"/>
              <a:t>anderen</a:t>
            </a:r>
            <a:r>
              <a:rPr lang="en-GB" sz="1600" dirty="0" smtClean="0"/>
              <a:t> </a:t>
            </a:r>
            <a:r>
              <a:rPr lang="en-GB" sz="1600" dirty="0" err="1" smtClean="0"/>
              <a:t>krautigen</a:t>
            </a:r>
            <a:r>
              <a:rPr lang="en-GB" sz="1600" dirty="0" smtClean="0"/>
              <a:t> </a:t>
            </a:r>
            <a:r>
              <a:rPr lang="en-GB" sz="1600" dirty="0" err="1" smtClean="0"/>
              <a:t>Pflanzen</a:t>
            </a:r>
            <a:r>
              <a:rPr lang="en-GB" sz="1600" dirty="0" smtClean="0"/>
              <a:t> </a:t>
            </a:r>
            <a:r>
              <a:rPr lang="en-GB" sz="1600" dirty="0" err="1" smtClean="0"/>
              <a:t>weiden</a:t>
            </a:r>
            <a:r>
              <a:rPr lang="en-GB" sz="1600" dirty="0" smtClean="0"/>
              <a:t>, oft auf </a:t>
            </a:r>
            <a:r>
              <a:rPr lang="en-GB" sz="1600" dirty="0" err="1" smtClean="0"/>
              <a:t>Gemeinschafts</a:t>
            </a:r>
            <a:r>
              <a:rPr lang="en-GB" sz="1600" dirty="0" smtClean="0"/>
              <a:t>- </a:t>
            </a:r>
            <a:r>
              <a:rPr lang="en-GB" sz="1600" dirty="0" err="1" smtClean="0"/>
              <a:t>oder</a:t>
            </a:r>
            <a:r>
              <a:rPr lang="en-GB" sz="1600" dirty="0" smtClean="0"/>
              <a:t> </a:t>
            </a:r>
            <a:r>
              <a:rPr lang="en-GB" sz="1600" dirty="0" err="1" smtClean="0"/>
              <a:t>Freiflächen</a:t>
            </a:r>
            <a:r>
              <a:rPr lang="en-GB" sz="1600" dirty="0" smtClean="0"/>
              <a:t> und </a:t>
            </a:r>
            <a:r>
              <a:rPr lang="en-GB" sz="1600" dirty="0" err="1" smtClean="0"/>
              <a:t>mobil</a:t>
            </a:r>
            <a:r>
              <a:rPr lang="en-GB" sz="1600" dirty="0" smtClean="0"/>
              <a:t>. </a:t>
            </a:r>
            <a:r>
              <a:rPr lang="en-GB" sz="1600" dirty="0" err="1" smtClean="0"/>
              <a:t>Weidesysteme</a:t>
            </a:r>
            <a:r>
              <a:rPr lang="en-GB" sz="1600" dirty="0" smtClean="0"/>
              <a:t> </a:t>
            </a:r>
            <a:r>
              <a:rPr lang="en-GB" sz="1600" dirty="0" err="1" smtClean="0"/>
              <a:t>können</a:t>
            </a:r>
            <a:r>
              <a:rPr lang="en-GB" sz="1600" dirty="0" smtClean="0"/>
              <a:t> </a:t>
            </a:r>
            <a:r>
              <a:rPr lang="en-GB" sz="1600" dirty="0" err="1" smtClean="0"/>
              <a:t>ausgelegt</a:t>
            </a:r>
            <a:r>
              <a:rPr lang="en-GB" sz="1600" dirty="0" smtClean="0"/>
              <a:t> </a:t>
            </a:r>
            <a:r>
              <a:rPr lang="en-GB" sz="1600" dirty="0" err="1" smtClean="0"/>
              <a:t>werden</a:t>
            </a:r>
            <a:r>
              <a:rPr lang="en-GB" sz="1600" dirty="0" smtClean="0"/>
              <a:t> </a:t>
            </a:r>
            <a:r>
              <a:rPr lang="en-GB" sz="1600" dirty="0" err="1" smtClean="0"/>
              <a:t>als</a:t>
            </a:r>
            <a:r>
              <a:rPr lang="en-GB" sz="1600" dirty="0" smtClean="0"/>
              <a:t>: </a:t>
            </a:r>
          </a:p>
          <a:p>
            <a:pPr lvl="2" algn="just">
              <a:buAutoNum type="alphaLcParenR"/>
            </a:pPr>
            <a:r>
              <a:rPr lang="en-GB" sz="1600" dirty="0" err="1" smtClean="0">
                <a:solidFill>
                  <a:schemeClr val="accent3">
                    <a:lumMod val="50000"/>
                  </a:schemeClr>
                </a:solidFill>
              </a:rPr>
              <a:t>nomadisch</a:t>
            </a:r>
            <a:r>
              <a:rPr lang="en-GB" sz="1600" dirty="0" smtClean="0">
                <a:solidFill>
                  <a:schemeClr val="accent3">
                    <a:lumMod val="50000"/>
                  </a:schemeClr>
                </a:solidFill>
              </a:rPr>
              <a:t> </a:t>
            </a:r>
            <a:r>
              <a:rPr lang="en-GB" sz="1600" dirty="0" err="1" smtClean="0">
                <a:solidFill>
                  <a:schemeClr val="accent3">
                    <a:lumMod val="50000"/>
                  </a:schemeClr>
                </a:solidFill>
              </a:rPr>
              <a:t>oder</a:t>
            </a:r>
            <a:r>
              <a:rPr lang="en-GB" sz="1600" dirty="0" smtClean="0">
                <a:solidFill>
                  <a:schemeClr val="accent3">
                    <a:lumMod val="50000"/>
                  </a:schemeClr>
                </a:solidFill>
              </a:rPr>
              <a:t> </a:t>
            </a:r>
            <a:r>
              <a:rPr lang="en-GB" sz="1600" dirty="0" err="1" smtClean="0">
                <a:solidFill>
                  <a:schemeClr val="accent3">
                    <a:lumMod val="50000"/>
                  </a:schemeClr>
                </a:solidFill>
              </a:rPr>
              <a:t>völlig</a:t>
            </a:r>
            <a:r>
              <a:rPr lang="en-GB" sz="1600" dirty="0" smtClean="0">
                <a:solidFill>
                  <a:schemeClr val="accent3">
                    <a:lumMod val="50000"/>
                  </a:schemeClr>
                </a:solidFill>
              </a:rPr>
              <a:t> pastoral</a:t>
            </a:r>
            <a:r>
              <a:rPr lang="en-GB" sz="1600" dirty="0">
                <a:solidFill>
                  <a:schemeClr val="accent3">
                    <a:lumMod val="50000"/>
                  </a:schemeClr>
                </a:solidFill>
              </a:rPr>
              <a:t>; </a:t>
            </a:r>
            <a:endParaRPr lang="en-GB" sz="1600" dirty="0" smtClean="0">
              <a:solidFill>
                <a:schemeClr val="accent3">
                  <a:lumMod val="50000"/>
                </a:schemeClr>
              </a:solidFill>
            </a:endParaRPr>
          </a:p>
          <a:p>
            <a:pPr lvl="2" algn="just">
              <a:buAutoNum type="alphaLcParenR"/>
            </a:pPr>
            <a:r>
              <a:rPr lang="en-GB" sz="1600" dirty="0" err="1">
                <a:solidFill>
                  <a:schemeClr val="accent3">
                    <a:lumMod val="50000"/>
                  </a:schemeClr>
                </a:solidFill>
              </a:rPr>
              <a:t>h</a:t>
            </a:r>
            <a:r>
              <a:rPr lang="en-GB" sz="1600" dirty="0" err="1" smtClean="0">
                <a:solidFill>
                  <a:schemeClr val="accent3">
                    <a:lumMod val="50000"/>
                  </a:schemeClr>
                </a:solidFill>
              </a:rPr>
              <a:t>albnomadisch</a:t>
            </a:r>
            <a:r>
              <a:rPr lang="en-GB" sz="1600" dirty="0" smtClean="0">
                <a:solidFill>
                  <a:schemeClr val="accent3">
                    <a:lumMod val="50000"/>
                  </a:schemeClr>
                </a:solidFill>
              </a:rPr>
              <a:t>, </a:t>
            </a:r>
            <a:r>
              <a:rPr lang="en-GB" sz="1600" dirty="0" err="1" smtClean="0">
                <a:solidFill>
                  <a:schemeClr val="accent3">
                    <a:lumMod val="50000"/>
                  </a:schemeClr>
                </a:solidFill>
              </a:rPr>
              <a:t>halbpastoral</a:t>
            </a:r>
            <a:r>
              <a:rPr lang="en-GB" sz="1600" dirty="0" smtClean="0">
                <a:solidFill>
                  <a:schemeClr val="accent3">
                    <a:lumMod val="50000"/>
                  </a:schemeClr>
                </a:solidFill>
              </a:rPr>
              <a:t> </a:t>
            </a:r>
            <a:r>
              <a:rPr lang="en-GB" sz="1600" dirty="0" err="1" smtClean="0">
                <a:solidFill>
                  <a:schemeClr val="accent3">
                    <a:lumMod val="50000"/>
                  </a:schemeClr>
                </a:solidFill>
              </a:rPr>
              <a:t>oder</a:t>
            </a:r>
            <a:r>
              <a:rPr lang="en-GB" sz="1600" dirty="0" smtClean="0">
                <a:solidFill>
                  <a:schemeClr val="accent3">
                    <a:lumMod val="50000"/>
                  </a:schemeClr>
                </a:solidFill>
              </a:rPr>
              <a:t> transhumant </a:t>
            </a:r>
          </a:p>
          <a:p>
            <a:pPr lvl="2" algn="just">
              <a:buAutoNum type="alphaLcParenR"/>
            </a:pPr>
            <a:r>
              <a:rPr lang="en-GB" sz="1600" dirty="0" err="1" smtClean="0">
                <a:solidFill>
                  <a:schemeClr val="accent3">
                    <a:lumMod val="50000"/>
                  </a:schemeClr>
                </a:solidFill>
              </a:rPr>
              <a:t>stationär</a:t>
            </a:r>
            <a:r>
              <a:rPr lang="en-GB" sz="1600" dirty="0" smtClean="0">
                <a:solidFill>
                  <a:schemeClr val="accent3">
                    <a:lumMod val="50000"/>
                  </a:schemeClr>
                </a:solidFill>
              </a:rPr>
              <a:t> pastoral</a:t>
            </a:r>
          </a:p>
          <a:p>
            <a:pPr lvl="2" algn="just">
              <a:buAutoNum type="alphaLcParenR"/>
            </a:pPr>
            <a:endParaRPr lang="pt-PT" sz="1400" dirty="0"/>
          </a:p>
          <a:p>
            <a:pPr lvl="0" algn="just"/>
            <a:r>
              <a:rPr lang="en-GB" sz="1800" b="1" dirty="0" err="1" smtClean="0"/>
              <a:t>Gemischte</a:t>
            </a:r>
            <a:r>
              <a:rPr lang="en-GB" sz="1800" b="1" dirty="0" smtClean="0"/>
              <a:t> </a:t>
            </a:r>
            <a:r>
              <a:rPr lang="en-GB" sz="1800" b="1" dirty="0" err="1" smtClean="0"/>
              <a:t>Systeme</a:t>
            </a:r>
            <a:r>
              <a:rPr lang="en-GB" sz="1800" b="1" dirty="0" smtClean="0"/>
              <a:t> – </a:t>
            </a:r>
            <a:r>
              <a:rPr lang="de-DE" sz="1600" dirty="0"/>
              <a:t>gekennzeichnet durch Tätigkeiten, die die Viehzucht und die Produktion von Nutzpflanzen verbinden. </a:t>
            </a:r>
            <a:endParaRPr lang="de-DE" sz="1600" dirty="0" smtClean="0"/>
          </a:p>
          <a:p>
            <a:pPr marL="0" lvl="0" indent="0" algn="just">
              <a:buNone/>
            </a:pPr>
            <a:endParaRPr lang="en-GB" sz="1800" b="1" dirty="0" smtClean="0"/>
          </a:p>
          <a:p>
            <a:pPr lvl="0"/>
            <a:r>
              <a:rPr lang="en-GB" sz="1800" b="1" dirty="0" err="1" smtClean="0"/>
              <a:t>Industrielle</a:t>
            </a:r>
            <a:r>
              <a:rPr lang="en-GB" sz="1800" b="1" dirty="0" smtClean="0"/>
              <a:t> </a:t>
            </a:r>
            <a:r>
              <a:rPr lang="en-GB" sz="1800" b="1" dirty="0" err="1" smtClean="0"/>
              <a:t>Systeme</a:t>
            </a:r>
            <a:r>
              <a:rPr lang="en-GB" sz="1800" b="1" dirty="0" smtClean="0"/>
              <a:t> </a:t>
            </a:r>
            <a:r>
              <a:rPr lang="en-GB" sz="1800" b="1" dirty="0"/>
              <a:t>– </a:t>
            </a:r>
            <a:r>
              <a:rPr lang="de-DE" sz="1600" dirty="0"/>
              <a:t>gekennzeichnet durch intensive Tierzucht, bei denen mindestens 90 % der Trockenmasse des Tierfutters außerhalb des Betriebs erzeugt werden.</a:t>
            </a:r>
            <a:endParaRPr lang="en-GB" sz="1600" dirty="0"/>
          </a:p>
          <a:p>
            <a:pPr marL="457200" indent="0" algn="just">
              <a:buNone/>
            </a:pPr>
            <a:endParaRPr lang="pt-PT" dirty="0"/>
          </a:p>
          <a:p>
            <a:pPr marL="800100" algn="just"/>
            <a:endParaRPr lang="de-DE"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38</a:t>
            </a:fld>
            <a:endParaRPr lang="de-DE" dirty="0"/>
          </a:p>
        </p:txBody>
      </p:sp>
      <p:sp>
        <p:nvSpPr>
          <p:cNvPr id="2" name="Rectangle 1"/>
          <p:cNvSpPr/>
          <p:nvPr/>
        </p:nvSpPr>
        <p:spPr>
          <a:xfrm>
            <a:off x="360000" y="1440000"/>
            <a:ext cx="8424000"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just"/>
            <a:r>
              <a:rPr lang="en-US" dirty="0" smtClean="0">
                <a:solidFill>
                  <a:schemeClr val="bg1"/>
                </a:solidFill>
                <a:latin typeface="Arial" panose="020B0604020202020204" pitchFamily="34" charset="0"/>
                <a:cs typeface="Arial" panose="020B0604020202020204" pitchFamily="34" charset="0"/>
              </a:rPr>
              <a:t>‘</a:t>
            </a:r>
            <a:r>
              <a:rPr lang="en-US" dirty="0" err="1" smtClean="0">
                <a:solidFill>
                  <a:schemeClr val="bg1"/>
                </a:solidFill>
                <a:latin typeface="Arial" panose="020B0604020202020204" pitchFamily="34" charset="0"/>
                <a:cs typeface="Arial" panose="020B0604020202020204" pitchFamily="34" charset="0"/>
              </a:rPr>
              <a:t>Tierhaltungssystem</a:t>
            </a:r>
            <a:r>
              <a:rPr lang="en-US" dirty="0" smtClean="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(FAO 2017) </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Praktiken</a:t>
            </a:r>
            <a:r>
              <a:rPr lang="en-US" dirty="0">
                <a:solidFill>
                  <a:schemeClr val="bg1"/>
                </a:solidFill>
                <a:latin typeface="Arial" panose="020B0604020202020204" pitchFamily="34" charset="0"/>
                <a:cs typeface="Arial" panose="020B0604020202020204" pitchFamily="34" charset="0"/>
              </a:rPr>
              <a:t> </a:t>
            </a:r>
            <a:r>
              <a:rPr lang="en-US" dirty="0" smtClean="0">
                <a:solidFill>
                  <a:schemeClr val="bg1"/>
                </a:solidFill>
                <a:latin typeface="Arial" panose="020B0604020202020204" pitchFamily="34" charset="0"/>
                <a:cs typeface="Arial" panose="020B0604020202020204" pitchFamily="34" charset="0"/>
              </a:rPr>
              <a:t>der </a:t>
            </a:r>
            <a:r>
              <a:rPr lang="en-US" dirty="0" err="1" smtClean="0">
                <a:solidFill>
                  <a:schemeClr val="bg1"/>
                </a:solidFill>
                <a:latin typeface="Arial" panose="020B0604020202020204" pitchFamily="34" charset="0"/>
                <a:cs typeface="Arial" panose="020B0604020202020204" pitchFamily="34" charset="0"/>
              </a:rPr>
              <a:t>Tierzucht</a:t>
            </a:r>
            <a:r>
              <a:rPr lang="en-US" dirty="0" smtClean="0">
                <a:solidFill>
                  <a:schemeClr val="bg1"/>
                </a:solidFill>
                <a:latin typeface="Arial" panose="020B0604020202020204" pitchFamily="34" charset="0"/>
                <a:cs typeface="Arial" panose="020B0604020202020204" pitchFamily="34" charset="0"/>
              </a:rPr>
              <a:t> in </a:t>
            </a:r>
            <a:r>
              <a:rPr lang="en-US" dirty="0" err="1" smtClean="0">
                <a:solidFill>
                  <a:schemeClr val="bg1"/>
                </a:solidFill>
                <a:latin typeface="Arial" panose="020B0604020202020204" pitchFamily="34" charset="0"/>
                <a:cs typeface="Arial" panose="020B0604020202020204" pitchFamily="34" charset="0"/>
              </a:rPr>
              <a:t>einem</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bestimmten</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Betrieb</a:t>
            </a:r>
            <a:r>
              <a:rPr lang="en-US" dirty="0" smtClean="0">
                <a:solidFill>
                  <a:schemeClr val="bg1"/>
                </a:solidFill>
                <a:latin typeface="Arial" panose="020B0604020202020204" pitchFamily="34" charset="0"/>
                <a:cs typeface="Arial" panose="020B0604020202020204" pitchFamily="34" charset="0"/>
              </a:rPr>
              <a:t> und </a:t>
            </a:r>
            <a:r>
              <a:rPr lang="en-US" dirty="0" err="1" smtClean="0">
                <a:solidFill>
                  <a:schemeClr val="bg1"/>
                </a:solidFill>
                <a:latin typeface="Arial" panose="020B0604020202020204" pitchFamily="34" charset="0"/>
                <a:cs typeface="Arial" panose="020B0604020202020204" pitchFamily="34" charset="0"/>
              </a:rPr>
              <a:t>ihre</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allgemeinen</a:t>
            </a:r>
            <a:r>
              <a:rPr lang="en-US" dirty="0" smtClean="0">
                <a:solidFill>
                  <a:schemeClr val="bg1"/>
                </a:solidFill>
                <a:latin typeface="Arial" panose="020B0604020202020204" pitchFamily="34" charset="0"/>
                <a:cs typeface="Arial" panose="020B0604020202020204" pitchFamily="34" charset="0"/>
              </a:rPr>
              <a:t> </a:t>
            </a:r>
            <a:r>
              <a:rPr lang="en-US" dirty="0" err="1" smtClean="0">
                <a:solidFill>
                  <a:schemeClr val="bg1"/>
                </a:solidFill>
                <a:latin typeface="Arial" panose="020B0604020202020204" pitchFamily="34" charset="0"/>
                <a:cs typeface="Arial" panose="020B0604020202020204" pitchFamily="34" charset="0"/>
              </a:rPr>
              <a:t>Merkmale</a:t>
            </a:r>
            <a:endParaRPr lang="en-US"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6491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39</a:t>
            </a:fld>
            <a:endParaRPr lang="en-GB"/>
          </a:p>
        </p:txBody>
      </p:sp>
      <p:sp>
        <p:nvSpPr>
          <p:cNvPr id="13" name="Inhaltsplatzhalter 4"/>
          <p:cNvSpPr>
            <a:spLocks noGrp="1"/>
          </p:cNvSpPr>
          <p:nvPr>
            <p:ph idx="1"/>
          </p:nvPr>
        </p:nvSpPr>
        <p:spPr>
          <a:xfrm>
            <a:off x="360000" y="1440000"/>
            <a:ext cx="8424000" cy="4680000"/>
          </a:xfrm>
        </p:spPr>
        <p:txBody>
          <a:bodyPr>
            <a:normAutofit/>
          </a:bodyPr>
          <a:lstStyle/>
          <a:p>
            <a:pPr marL="0" indent="0" algn="just">
              <a:buNone/>
            </a:pPr>
            <a:r>
              <a:rPr lang="de-DE" sz="2000" b="1" dirty="0" smtClean="0"/>
              <a:t>Auf globaler Ebene</a:t>
            </a:r>
            <a:endParaRPr lang="pt-PT" sz="2000" b="1" dirty="0"/>
          </a:p>
          <a:p>
            <a:pPr marL="0" indent="0" algn="just">
              <a:buNone/>
            </a:pPr>
            <a:r>
              <a:rPr lang="de-DE" sz="1800" dirty="0"/>
              <a:t>Für die nächsten Jahrzehnte wird eine </a:t>
            </a:r>
            <a:r>
              <a:rPr lang="de-DE" sz="1800" b="1" dirty="0" smtClean="0">
                <a:solidFill>
                  <a:schemeClr val="accent3">
                    <a:lumMod val="50000"/>
                  </a:schemeClr>
                </a:solidFill>
              </a:rPr>
              <a:t>höhere Nachfrage </a:t>
            </a:r>
            <a:r>
              <a:rPr lang="de-DE" sz="1800" dirty="0"/>
              <a:t>nach tierischen Produkten erwartet. Infolgedessen wird auch angenommen, dass der</a:t>
            </a:r>
            <a:r>
              <a:rPr lang="de-DE" sz="1800" b="1" dirty="0" smtClean="0">
                <a:solidFill>
                  <a:schemeClr val="accent3">
                    <a:lumMod val="50000"/>
                  </a:schemeClr>
                </a:solidFill>
              </a:rPr>
              <a:t> Druck auf die Landressourcen </a:t>
            </a:r>
            <a:r>
              <a:rPr lang="de-DE" sz="1800" dirty="0"/>
              <a:t>zunehmen wird. </a:t>
            </a:r>
            <a:r>
              <a:rPr lang="en-GB" sz="1400" dirty="0" smtClean="0"/>
              <a:t>(</a:t>
            </a:r>
            <a:r>
              <a:rPr lang="en-GB" sz="1400" dirty="0"/>
              <a:t>McMichael et al. 2007). </a:t>
            </a: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smtClean="0"/>
          </a:p>
          <a:p>
            <a:pPr marL="0" indent="0" algn="just">
              <a:buNone/>
            </a:pPr>
            <a:endParaRPr lang="en-GB" sz="1800" dirty="0"/>
          </a:p>
          <a:p>
            <a:pPr marL="0" indent="0" algn="just">
              <a:buNone/>
            </a:pPr>
            <a:endParaRPr lang="en-GB" sz="1800" dirty="0" smtClean="0"/>
          </a:p>
          <a:p>
            <a:pPr marL="0" indent="0" algn="just">
              <a:buNone/>
            </a:pPr>
            <a:r>
              <a:rPr lang="en-GB" sz="1800" dirty="0" smtClean="0"/>
              <a:t>Der </a:t>
            </a:r>
            <a:r>
              <a:rPr lang="en-GB" sz="1800" dirty="0" err="1" smtClean="0"/>
              <a:t>Viehzuchtsektor</a:t>
            </a:r>
            <a:r>
              <a:rPr lang="en-GB" sz="1800" dirty="0" smtClean="0"/>
              <a:t> </a:t>
            </a:r>
            <a:r>
              <a:rPr lang="en-GB" sz="1800" dirty="0" err="1" smtClean="0"/>
              <a:t>ist</a:t>
            </a:r>
            <a:r>
              <a:rPr lang="en-GB" sz="1800" dirty="0" smtClean="0"/>
              <a:t> der </a:t>
            </a:r>
            <a:r>
              <a:rPr lang="en-GB" sz="1800" b="1" dirty="0" err="1">
                <a:solidFill>
                  <a:schemeClr val="accent3">
                    <a:lumMod val="50000"/>
                  </a:schemeClr>
                </a:solidFill>
              </a:rPr>
              <a:t>weltweit</a:t>
            </a:r>
            <a:r>
              <a:rPr lang="en-GB" sz="1800" b="1" dirty="0">
                <a:solidFill>
                  <a:schemeClr val="accent3">
                    <a:lumMod val="50000"/>
                  </a:schemeClr>
                </a:solidFill>
              </a:rPr>
              <a:t> </a:t>
            </a:r>
            <a:r>
              <a:rPr lang="en-GB" sz="1800" b="1" dirty="0" err="1">
                <a:solidFill>
                  <a:schemeClr val="accent3">
                    <a:lumMod val="50000"/>
                  </a:schemeClr>
                </a:solidFill>
              </a:rPr>
              <a:t>größte</a:t>
            </a:r>
            <a:r>
              <a:rPr lang="en-GB" sz="1800" b="1" dirty="0">
                <a:solidFill>
                  <a:schemeClr val="accent3">
                    <a:lumMod val="50000"/>
                  </a:schemeClr>
                </a:solidFill>
              </a:rPr>
              <a:t> </a:t>
            </a:r>
            <a:r>
              <a:rPr lang="en-GB" sz="1800" b="1" dirty="0" err="1">
                <a:solidFill>
                  <a:schemeClr val="accent3">
                    <a:lumMod val="50000"/>
                  </a:schemeClr>
                </a:solidFill>
              </a:rPr>
              <a:t>Nutzer</a:t>
            </a:r>
            <a:r>
              <a:rPr lang="en-GB" sz="1800" b="1" dirty="0">
                <a:solidFill>
                  <a:schemeClr val="accent3">
                    <a:lumMod val="50000"/>
                  </a:schemeClr>
                </a:solidFill>
              </a:rPr>
              <a:t> </a:t>
            </a:r>
            <a:r>
              <a:rPr lang="en-GB" sz="1800" dirty="0" smtClean="0"/>
              <a:t>von </a:t>
            </a:r>
            <a:r>
              <a:rPr lang="en-GB" sz="1800" dirty="0" err="1" smtClean="0"/>
              <a:t>Bodenressourcen</a:t>
            </a:r>
            <a:r>
              <a:rPr lang="en-GB" sz="1800" dirty="0" smtClean="0"/>
              <a:t>. </a:t>
            </a:r>
            <a:r>
              <a:rPr lang="en-GB" sz="1400" dirty="0" smtClean="0"/>
              <a:t>(</a:t>
            </a:r>
            <a:r>
              <a:rPr lang="en-GB" sz="1400" dirty="0" err="1"/>
              <a:t>Monfreda</a:t>
            </a:r>
            <a:r>
              <a:rPr lang="en-GB" sz="1400" dirty="0"/>
              <a:t> et al. 2008, </a:t>
            </a:r>
            <a:r>
              <a:rPr lang="en-GB" sz="1400" dirty="0" err="1"/>
              <a:t>Ramankutty</a:t>
            </a:r>
            <a:r>
              <a:rPr lang="en-GB" sz="1400" dirty="0"/>
              <a:t> et al. 2008, </a:t>
            </a:r>
            <a:r>
              <a:rPr lang="en-GB" sz="1400" dirty="0" err="1"/>
              <a:t>Teillard</a:t>
            </a:r>
            <a:r>
              <a:rPr lang="en-GB" sz="1400" dirty="0"/>
              <a:t> et al. 2016, FAO 2018b)</a:t>
            </a:r>
            <a:r>
              <a:rPr lang="en-GB" sz="1800" dirty="0" smtClean="0"/>
              <a:t>:</a:t>
            </a:r>
          </a:p>
          <a:p>
            <a:pPr marL="800100" algn="just"/>
            <a:r>
              <a:rPr lang="en-GB" sz="1800" b="1" dirty="0" smtClean="0"/>
              <a:t>30%</a:t>
            </a:r>
            <a:r>
              <a:rPr lang="en-GB" sz="1800" dirty="0" smtClean="0"/>
              <a:t> </a:t>
            </a:r>
            <a:r>
              <a:rPr lang="en-GB" sz="1800" dirty="0"/>
              <a:t>of the Earth’s ice-free </a:t>
            </a:r>
            <a:r>
              <a:rPr lang="en-GB" sz="1800" b="1" dirty="0"/>
              <a:t>terrestrial </a:t>
            </a:r>
            <a:r>
              <a:rPr lang="en-GB" sz="1800" b="1" dirty="0" smtClean="0"/>
              <a:t>surface</a:t>
            </a:r>
            <a:r>
              <a:rPr lang="en-GB" sz="1800" dirty="0" smtClean="0"/>
              <a:t>;</a:t>
            </a:r>
          </a:p>
          <a:p>
            <a:pPr marL="800100" algn="just"/>
            <a:r>
              <a:rPr lang="en-GB" sz="1800" b="1" dirty="0" smtClean="0"/>
              <a:t>≈ 80% </a:t>
            </a:r>
            <a:r>
              <a:rPr lang="en-GB" sz="1800" dirty="0"/>
              <a:t>der </a:t>
            </a:r>
            <a:r>
              <a:rPr lang="en-GB" sz="1800" dirty="0" err="1"/>
              <a:t>gesamten</a:t>
            </a:r>
            <a:r>
              <a:rPr lang="en-GB" sz="1800" dirty="0"/>
              <a:t> </a:t>
            </a:r>
            <a:r>
              <a:rPr lang="en-GB" sz="1800" b="1" dirty="0" err="1" smtClean="0"/>
              <a:t>landwirtschaftlichen</a:t>
            </a:r>
            <a:r>
              <a:rPr lang="en-GB" sz="1800" b="1" dirty="0" smtClean="0"/>
              <a:t> </a:t>
            </a:r>
            <a:r>
              <a:rPr lang="en-GB" sz="1800" b="1" dirty="0" err="1" smtClean="0"/>
              <a:t>Nutzfläche</a:t>
            </a:r>
            <a:r>
              <a:rPr lang="en-GB" sz="1800" b="1" dirty="0" smtClean="0"/>
              <a:t>; </a:t>
            </a:r>
            <a:endParaRPr lang="en-GB" sz="1800" dirty="0" smtClean="0"/>
          </a:p>
          <a:p>
            <a:pPr marL="800100" algn="just"/>
            <a:r>
              <a:rPr lang="en-GB" sz="1800" dirty="0" err="1" smtClean="0"/>
              <a:t>Erfordert</a:t>
            </a:r>
            <a:r>
              <a:rPr lang="en-GB" sz="1800" dirty="0" smtClean="0"/>
              <a:t> </a:t>
            </a:r>
            <a:r>
              <a:rPr lang="en-GB" sz="1800" b="1" dirty="0"/>
              <a:t>≈ </a:t>
            </a:r>
            <a:r>
              <a:rPr lang="en-GB" sz="1800" b="1" dirty="0" smtClean="0"/>
              <a:t>8% </a:t>
            </a:r>
            <a:r>
              <a:rPr lang="en-GB" sz="1800" dirty="0" smtClean="0"/>
              <a:t>des </a:t>
            </a:r>
            <a:r>
              <a:rPr lang="en-GB" sz="1800" dirty="0" err="1" smtClean="0"/>
              <a:t>weltweiten</a:t>
            </a:r>
            <a:r>
              <a:rPr lang="en-GB" sz="1800" dirty="0" smtClean="0"/>
              <a:t> </a:t>
            </a:r>
            <a:r>
              <a:rPr lang="en-GB" sz="1800" b="1" dirty="0" err="1" smtClean="0"/>
              <a:t>Wasserverbrauchs</a:t>
            </a:r>
            <a:r>
              <a:rPr lang="en-GB" sz="1800" b="1" dirty="0" smtClean="0"/>
              <a:t>.  </a:t>
            </a:r>
            <a:endParaRPr lang="en-GB" sz="1800" b="1" dirty="0"/>
          </a:p>
        </p:txBody>
      </p:sp>
      <p:sp>
        <p:nvSpPr>
          <p:cNvPr id="15" name="Titel 3"/>
          <p:cNvSpPr>
            <a:spLocks noGrp="1"/>
          </p:cNvSpPr>
          <p:nvPr>
            <p:ph type="title"/>
          </p:nvPr>
        </p:nvSpPr>
        <p:spPr>
          <a:xfrm>
            <a:off x="323528" y="111770"/>
            <a:ext cx="8229600" cy="724942"/>
          </a:xfrm>
          <a:noFill/>
        </p:spPr>
        <p:txBody>
          <a:bodyPr>
            <a:normAutofit/>
          </a:bodyPr>
          <a:lstStyle/>
          <a:p>
            <a:pPr marL="457200" indent="-457200"/>
            <a:r>
              <a:rPr lang="en-US" sz="2400" dirty="0" err="1"/>
              <a:t>Tierhaltungssysteme</a:t>
            </a:r>
            <a:r>
              <a:rPr lang="en-US" sz="2400" dirty="0"/>
              <a:t> und –</a:t>
            </a:r>
            <a:r>
              <a:rPr lang="en-US" sz="2400" dirty="0" err="1"/>
              <a:t>produktion</a:t>
            </a:r>
            <a:r>
              <a:rPr lang="en-US" sz="2400" dirty="0"/>
              <a:t> </a:t>
            </a:r>
            <a:endParaRPr lang="de-DE" sz="2400" dirty="0"/>
          </a:p>
        </p:txBody>
      </p:sp>
      <p:sp>
        <p:nvSpPr>
          <p:cNvPr id="17" name="Down Arrow 16"/>
          <p:cNvSpPr/>
          <p:nvPr/>
        </p:nvSpPr>
        <p:spPr>
          <a:xfrm rot="10800000">
            <a:off x="3239850" y="2996372"/>
            <a:ext cx="252029" cy="92332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
        <p:nvSpPr>
          <p:cNvPr id="18" name="TextBox 17"/>
          <p:cNvSpPr txBox="1"/>
          <p:nvPr/>
        </p:nvSpPr>
        <p:spPr>
          <a:xfrm>
            <a:off x="1080000" y="2996375"/>
            <a:ext cx="2088232"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dirty="0" err="1" smtClean="0"/>
              <a:t>Ernährungs-umstellung</a:t>
            </a:r>
            <a:r>
              <a:rPr lang="en-US" dirty="0" smtClean="0"/>
              <a:t> in </a:t>
            </a:r>
            <a:r>
              <a:rPr lang="en-US" dirty="0" err="1" smtClean="0"/>
              <a:t>Schwellenländern</a:t>
            </a:r>
            <a:endParaRPr lang="pt-PT" dirty="0"/>
          </a:p>
        </p:txBody>
      </p:sp>
      <p:sp>
        <p:nvSpPr>
          <p:cNvPr id="19" name="TextBox 18"/>
          <p:cNvSpPr txBox="1"/>
          <p:nvPr/>
        </p:nvSpPr>
        <p:spPr>
          <a:xfrm>
            <a:off x="3960000" y="2996375"/>
            <a:ext cx="2439888"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err="1" smtClean="0"/>
              <a:t>Risiko</a:t>
            </a:r>
            <a:r>
              <a:rPr lang="en-GB" dirty="0" smtClean="0"/>
              <a:t> </a:t>
            </a:r>
            <a:r>
              <a:rPr lang="en-GB" dirty="0" err="1" smtClean="0"/>
              <a:t>negativer</a:t>
            </a:r>
            <a:r>
              <a:rPr lang="en-GB" dirty="0" smtClean="0"/>
              <a:t> </a:t>
            </a:r>
            <a:r>
              <a:rPr lang="en-GB" dirty="0" err="1" smtClean="0"/>
              <a:t>Auswirkungen</a:t>
            </a:r>
            <a:r>
              <a:rPr lang="en-GB" dirty="0" smtClean="0"/>
              <a:t> auf die </a:t>
            </a:r>
            <a:r>
              <a:rPr lang="en-GB" dirty="0" err="1" smtClean="0"/>
              <a:t>Biodiversität</a:t>
            </a:r>
            <a:endParaRPr lang="pt-PT" dirty="0"/>
          </a:p>
        </p:txBody>
      </p:sp>
      <p:sp>
        <p:nvSpPr>
          <p:cNvPr id="9" name="Down Arrow 16"/>
          <p:cNvSpPr/>
          <p:nvPr/>
        </p:nvSpPr>
        <p:spPr>
          <a:xfrm rot="10800000">
            <a:off x="6516216" y="2996372"/>
            <a:ext cx="252029" cy="92332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716495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4C51DEF-A0F2-436A-B446-D206BED377C1}" type="slidenum">
              <a:rPr lang="en-GB" smtClean="0"/>
              <a:pPr/>
              <a:t>40</a:t>
            </a:fld>
            <a:endParaRPr lang="en-GB"/>
          </a:p>
        </p:txBody>
      </p:sp>
      <p:sp>
        <p:nvSpPr>
          <p:cNvPr id="13" name="Inhaltsplatzhalter 4"/>
          <p:cNvSpPr>
            <a:spLocks noGrp="1"/>
          </p:cNvSpPr>
          <p:nvPr>
            <p:ph idx="1"/>
          </p:nvPr>
        </p:nvSpPr>
        <p:spPr>
          <a:xfrm>
            <a:off x="360000" y="1440000"/>
            <a:ext cx="4464496" cy="4752528"/>
          </a:xfrm>
        </p:spPr>
        <p:txBody>
          <a:bodyPr>
            <a:normAutofit/>
          </a:bodyPr>
          <a:lstStyle/>
          <a:p>
            <a:pPr marL="0" indent="0" algn="just">
              <a:buNone/>
            </a:pPr>
            <a:r>
              <a:rPr lang="en-US" sz="2000" b="1" dirty="0" smtClean="0"/>
              <a:t>In der </a:t>
            </a:r>
            <a:r>
              <a:rPr lang="en-US" sz="2000" b="1" dirty="0" err="1" smtClean="0"/>
              <a:t>Europäischen</a:t>
            </a:r>
            <a:r>
              <a:rPr lang="en-US" sz="2000" b="1" dirty="0" smtClean="0"/>
              <a:t> Union</a:t>
            </a:r>
          </a:p>
          <a:p>
            <a:pPr marL="0" indent="0" algn="just">
              <a:buNone/>
            </a:pPr>
            <a:endParaRPr lang="en-US" sz="1200" b="1" dirty="0"/>
          </a:p>
          <a:p>
            <a:pPr marL="0" indent="0" algn="just">
              <a:buNone/>
            </a:pPr>
            <a:r>
              <a:rPr lang="en-US" sz="1800" dirty="0" smtClean="0"/>
              <a:t>Der </a:t>
            </a:r>
            <a:r>
              <a:rPr lang="en-US" sz="1800" dirty="0"/>
              <a:t>EU </a:t>
            </a:r>
            <a:r>
              <a:rPr lang="en-US" sz="1800" dirty="0" err="1" smtClean="0"/>
              <a:t>Tierhaltungssektor</a:t>
            </a:r>
            <a:r>
              <a:rPr lang="en-US" sz="1800" dirty="0" smtClean="0"/>
              <a:t> </a:t>
            </a:r>
            <a:r>
              <a:rPr lang="en-US" sz="1800" dirty="0" err="1" smtClean="0"/>
              <a:t>ist</a:t>
            </a:r>
            <a:r>
              <a:rPr lang="en-US" sz="1800" dirty="0" smtClean="0"/>
              <a:t> der </a:t>
            </a:r>
            <a:r>
              <a:rPr lang="en-US" sz="1800" b="1" dirty="0" err="1">
                <a:solidFill>
                  <a:schemeClr val="accent3">
                    <a:lumMod val="50000"/>
                  </a:schemeClr>
                </a:solidFill>
              </a:rPr>
              <a:t>größte</a:t>
            </a:r>
            <a:r>
              <a:rPr lang="en-US" sz="1800" b="1" dirty="0">
                <a:solidFill>
                  <a:schemeClr val="accent3">
                    <a:lumMod val="50000"/>
                  </a:schemeClr>
                </a:solidFill>
              </a:rPr>
              <a:t> </a:t>
            </a:r>
            <a:r>
              <a:rPr lang="en-US" sz="1800" dirty="0"/>
              <a:t>der Welt </a:t>
            </a:r>
            <a:r>
              <a:rPr lang="en-US" sz="1600" dirty="0" smtClean="0"/>
              <a:t>(Eurostat </a:t>
            </a:r>
            <a:r>
              <a:rPr lang="en-US" sz="1600" dirty="0"/>
              <a:t>2018</a:t>
            </a:r>
            <a:r>
              <a:rPr lang="en-US" sz="1600" dirty="0" smtClean="0"/>
              <a:t>)</a:t>
            </a:r>
            <a:r>
              <a:rPr lang="en-US" sz="1800" dirty="0" smtClean="0"/>
              <a:t>:</a:t>
            </a:r>
          </a:p>
          <a:p>
            <a:pPr marL="685800" algn="just"/>
            <a:r>
              <a:rPr lang="en-US" sz="1800" dirty="0" err="1" smtClean="0"/>
              <a:t>Fleisch</a:t>
            </a:r>
            <a:r>
              <a:rPr lang="en-US" sz="1800" dirty="0" smtClean="0"/>
              <a:t>, </a:t>
            </a:r>
            <a:r>
              <a:rPr lang="en-US" sz="1800" dirty="0" err="1" smtClean="0"/>
              <a:t>Milch</a:t>
            </a:r>
            <a:r>
              <a:rPr lang="en-US" sz="1800" dirty="0" smtClean="0"/>
              <a:t> und </a:t>
            </a:r>
            <a:r>
              <a:rPr lang="en-US" sz="1800" dirty="0" err="1" smtClean="0"/>
              <a:t>Eier</a:t>
            </a:r>
            <a:r>
              <a:rPr lang="en-US" sz="1800" dirty="0" smtClean="0"/>
              <a:t> → </a:t>
            </a:r>
            <a:r>
              <a:rPr lang="en-US" sz="1800" b="1" dirty="0" smtClean="0">
                <a:solidFill>
                  <a:schemeClr val="accent3">
                    <a:lumMod val="50000"/>
                  </a:schemeClr>
                </a:solidFill>
              </a:rPr>
              <a:t>≈ 39% </a:t>
            </a:r>
            <a:r>
              <a:rPr lang="en-US" sz="1800" dirty="0" smtClean="0"/>
              <a:t>der </a:t>
            </a:r>
            <a:r>
              <a:rPr lang="en-US" sz="1800" dirty="0" err="1" smtClean="0"/>
              <a:t>Produktion</a:t>
            </a:r>
            <a:r>
              <a:rPr lang="en-US" sz="1800" dirty="0" smtClean="0"/>
              <a:t> der EU </a:t>
            </a:r>
            <a:r>
              <a:rPr lang="en-US" sz="1800" dirty="0" err="1" smtClean="0"/>
              <a:t>Agrarindustrie</a:t>
            </a:r>
            <a:r>
              <a:rPr lang="en-US" sz="1800" dirty="0" smtClean="0"/>
              <a:t>; </a:t>
            </a:r>
          </a:p>
          <a:p>
            <a:pPr marL="685800" algn="just"/>
            <a:r>
              <a:rPr lang="en-US" sz="1800" dirty="0" smtClean="0"/>
              <a:t>In </a:t>
            </a:r>
            <a:r>
              <a:rPr lang="en-US" sz="1800" dirty="0"/>
              <a:t>2015, </a:t>
            </a:r>
            <a:r>
              <a:rPr lang="en-US" sz="1800" dirty="0" err="1"/>
              <a:t>beschäftigte</a:t>
            </a:r>
            <a:r>
              <a:rPr lang="en-US" sz="1800" dirty="0"/>
              <a:t> die </a:t>
            </a:r>
            <a:r>
              <a:rPr lang="en-US" sz="1800" b="1" dirty="0" err="1" smtClean="0">
                <a:solidFill>
                  <a:schemeClr val="accent3">
                    <a:lumMod val="50000"/>
                  </a:schemeClr>
                </a:solidFill>
              </a:rPr>
              <a:t>Landwirtschaft</a:t>
            </a:r>
            <a:r>
              <a:rPr lang="en-US" sz="1800" b="1" dirty="0" smtClean="0">
                <a:solidFill>
                  <a:schemeClr val="accent3">
                    <a:lumMod val="50000"/>
                  </a:schemeClr>
                </a:solidFill>
              </a:rPr>
              <a:t> </a:t>
            </a:r>
            <a:r>
              <a:rPr lang="en-US" sz="1800" dirty="0"/>
              <a:t>in der </a:t>
            </a:r>
            <a:r>
              <a:rPr lang="en-US" sz="1800" dirty="0" smtClean="0"/>
              <a:t>EU-28 </a:t>
            </a:r>
            <a:r>
              <a:rPr lang="en-US" sz="1800" b="1" dirty="0" smtClean="0">
                <a:solidFill>
                  <a:schemeClr val="accent3">
                    <a:lumMod val="50000"/>
                  </a:schemeClr>
                </a:solidFill>
              </a:rPr>
              <a:t>≈ 10 </a:t>
            </a:r>
            <a:r>
              <a:rPr lang="en-US" sz="1800" b="1" dirty="0" err="1" smtClean="0">
                <a:solidFill>
                  <a:schemeClr val="accent3">
                    <a:lumMod val="50000"/>
                  </a:schemeClr>
                </a:solidFill>
              </a:rPr>
              <a:t>Millionen</a:t>
            </a:r>
            <a:r>
              <a:rPr lang="en-US" sz="1800" b="1" dirty="0" smtClean="0">
                <a:solidFill>
                  <a:schemeClr val="accent3">
                    <a:lumMod val="50000"/>
                  </a:schemeClr>
                </a:solidFill>
              </a:rPr>
              <a:t> </a:t>
            </a:r>
            <a:r>
              <a:rPr lang="en-US" sz="1800" dirty="0" smtClean="0"/>
              <a:t>Menschen;</a:t>
            </a:r>
          </a:p>
          <a:p>
            <a:pPr marL="685800" algn="just"/>
            <a:r>
              <a:rPr lang="en-US" sz="1800" dirty="0" err="1" smtClean="0"/>
              <a:t>Weiden</a:t>
            </a:r>
            <a:r>
              <a:rPr lang="en-US" sz="1800" dirty="0" smtClean="0"/>
              <a:t> und </a:t>
            </a:r>
            <a:r>
              <a:rPr lang="en-US" sz="1800" dirty="0" err="1" smtClean="0"/>
              <a:t>Wiesen</a:t>
            </a:r>
            <a:r>
              <a:rPr lang="en-US" sz="1800" dirty="0" smtClean="0"/>
              <a:t> </a:t>
            </a:r>
            <a:r>
              <a:rPr lang="en-US" sz="1800" dirty="0" err="1" smtClean="0"/>
              <a:t>nehmen</a:t>
            </a:r>
            <a:r>
              <a:rPr lang="en-US" sz="1800" dirty="0" smtClean="0"/>
              <a:t> fast </a:t>
            </a:r>
            <a:r>
              <a:rPr lang="en-US" sz="1800" b="1" dirty="0">
                <a:solidFill>
                  <a:schemeClr val="accent3">
                    <a:lumMod val="50000"/>
                  </a:schemeClr>
                </a:solidFill>
              </a:rPr>
              <a:t>22%</a:t>
            </a:r>
            <a:r>
              <a:rPr lang="en-US" sz="1800" dirty="0" smtClean="0"/>
              <a:t> der </a:t>
            </a:r>
            <a:r>
              <a:rPr lang="en-US" sz="1800" b="1" dirty="0" err="1">
                <a:solidFill>
                  <a:schemeClr val="accent3">
                    <a:lumMod val="50000"/>
                  </a:schemeClr>
                </a:solidFill>
              </a:rPr>
              <a:t>landwirtschaftlichen</a:t>
            </a:r>
            <a:r>
              <a:rPr lang="en-US" sz="1800" b="1" dirty="0">
                <a:solidFill>
                  <a:schemeClr val="accent3">
                    <a:lumMod val="50000"/>
                  </a:schemeClr>
                </a:solidFill>
              </a:rPr>
              <a:t> </a:t>
            </a:r>
            <a:r>
              <a:rPr lang="en-US" sz="1800" b="1" dirty="0" err="1">
                <a:solidFill>
                  <a:schemeClr val="accent3">
                    <a:lumMod val="50000"/>
                  </a:schemeClr>
                </a:solidFill>
              </a:rPr>
              <a:t>Nutzfläche</a:t>
            </a:r>
            <a:r>
              <a:rPr lang="en-US" sz="1800" b="1" dirty="0">
                <a:solidFill>
                  <a:schemeClr val="accent3">
                    <a:lumMod val="50000"/>
                  </a:schemeClr>
                </a:solidFill>
              </a:rPr>
              <a:t> </a:t>
            </a:r>
            <a:r>
              <a:rPr lang="en-US" sz="1800" dirty="0" err="1" smtClean="0"/>
              <a:t>Europas</a:t>
            </a:r>
            <a:r>
              <a:rPr lang="en-US" sz="1800" dirty="0" smtClean="0"/>
              <a:t> </a:t>
            </a:r>
            <a:r>
              <a:rPr lang="en-US" sz="1800" dirty="0" err="1" smtClean="0"/>
              <a:t>ein</a:t>
            </a:r>
            <a:endParaRPr lang="en-US" sz="1800" dirty="0" smtClean="0"/>
          </a:p>
        </p:txBody>
      </p:sp>
      <p:sp>
        <p:nvSpPr>
          <p:cNvPr id="15" name="Titel 3"/>
          <p:cNvSpPr>
            <a:spLocks noGrp="1"/>
          </p:cNvSpPr>
          <p:nvPr>
            <p:ph type="title"/>
          </p:nvPr>
        </p:nvSpPr>
        <p:spPr>
          <a:xfrm>
            <a:off x="323528" y="111770"/>
            <a:ext cx="8229600" cy="724942"/>
          </a:xfrm>
        </p:spPr>
        <p:txBody>
          <a:bodyPr>
            <a:normAutofit/>
          </a:bodyPr>
          <a:lstStyle/>
          <a:p>
            <a:pPr marL="457200" indent="-457200"/>
            <a:r>
              <a:rPr lang="en-US" sz="2400" dirty="0" err="1"/>
              <a:t>Tierhaltungssysteme</a:t>
            </a:r>
            <a:r>
              <a:rPr lang="en-US" sz="2400" dirty="0"/>
              <a:t> und –</a:t>
            </a:r>
            <a:r>
              <a:rPr lang="en-US" sz="2400" dirty="0" err="1"/>
              <a:t>produktion</a:t>
            </a:r>
            <a:r>
              <a:rPr lang="en-US" sz="2400" dirty="0"/>
              <a:t> </a:t>
            </a:r>
            <a:endParaRPr lang="de-DE" sz="2400" dirty="0"/>
          </a:p>
        </p:txBody>
      </p:sp>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0000" y="1440000"/>
            <a:ext cx="3638502" cy="350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789440" y="4941168"/>
            <a:ext cx="887016" cy="246221"/>
          </a:xfrm>
          <a:prstGeom prst="rect">
            <a:avLst/>
          </a:prstGeom>
        </p:spPr>
        <p:txBody>
          <a:bodyPr wrap="square">
            <a:spAutoFit/>
          </a:bodyPr>
          <a:lstStyle/>
          <a:p>
            <a:pPr algn="just"/>
            <a:r>
              <a:rPr lang="en-US" sz="1000" b="1" i="1" smtClean="0"/>
              <a:t>©Terraprima</a:t>
            </a:r>
            <a:endParaRPr lang="pt-PT" sz="1000" i="1" dirty="0"/>
          </a:p>
        </p:txBody>
      </p:sp>
    </p:spTree>
    <p:extLst>
      <p:ext uri="{BB962C8B-B14F-4D97-AF65-F5344CB8AC3E}">
        <p14:creationId xmlns:p14="http://schemas.microsoft.com/office/powerpoint/2010/main" val="8013934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smtClean="0"/>
              <a:t>Die Umweltauswirkungen der Tierzucht</a:t>
            </a:r>
            <a:endParaRPr lang="de-DE" sz="2200" dirty="0"/>
          </a:p>
        </p:txBody>
      </p:sp>
      <p:sp>
        <p:nvSpPr>
          <p:cNvPr id="5" name="Inhaltsplatzhalter 4"/>
          <p:cNvSpPr>
            <a:spLocks noGrp="1"/>
          </p:cNvSpPr>
          <p:nvPr>
            <p:ph idx="1"/>
          </p:nvPr>
        </p:nvSpPr>
        <p:spPr>
          <a:xfrm>
            <a:off x="360000" y="1440000"/>
            <a:ext cx="8424000" cy="3384376"/>
          </a:xfrm>
        </p:spPr>
        <p:txBody>
          <a:bodyPr>
            <a:noAutofit/>
          </a:bodyPr>
          <a:lstStyle/>
          <a:p>
            <a:pPr marL="0" lvl="1" indent="0">
              <a:buNone/>
            </a:pPr>
            <a:r>
              <a:rPr lang="en-US" b="1" dirty="0">
                <a:solidFill>
                  <a:schemeClr val="tx2">
                    <a:lumMod val="50000"/>
                  </a:schemeClr>
                </a:solidFill>
              </a:rPr>
              <a:t>3.2. </a:t>
            </a:r>
            <a:r>
              <a:rPr lang="en-US" b="1" dirty="0" err="1" smtClean="0">
                <a:solidFill>
                  <a:schemeClr val="tx2">
                    <a:lumMod val="50000"/>
                  </a:schemeClr>
                </a:solidFill>
              </a:rPr>
              <a:t>Tierzucht</a:t>
            </a:r>
            <a:r>
              <a:rPr lang="en-US" b="1" dirty="0" smtClean="0">
                <a:solidFill>
                  <a:schemeClr val="tx2">
                    <a:lumMod val="50000"/>
                  </a:schemeClr>
                </a:solidFill>
              </a:rPr>
              <a:t> und </a:t>
            </a:r>
            <a:r>
              <a:rPr lang="en-US" b="1" dirty="0" err="1" smtClean="0">
                <a:solidFill>
                  <a:schemeClr val="tx2">
                    <a:lumMod val="50000"/>
                  </a:schemeClr>
                </a:solidFill>
              </a:rPr>
              <a:t>Biodiversität</a:t>
            </a:r>
            <a:endParaRPr lang="en-US" sz="1600" b="1" dirty="0">
              <a:solidFill>
                <a:schemeClr val="tx2">
                  <a:lumMod val="50000"/>
                </a:schemeClr>
              </a:solidFill>
            </a:endParaRPr>
          </a:p>
          <a:p>
            <a:pPr marL="0" indent="0" algn="just">
              <a:spcAft>
                <a:spcPts val="600"/>
              </a:spcAft>
              <a:buNone/>
            </a:pPr>
            <a:r>
              <a:rPr lang="en-GB" sz="1600" dirty="0" err="1" smtClean="0"/>
              <a:t>Landwirtschaftliche</a:t>
            </a:r>
            <a:r>
              <a:rPr lang="en-GB" sz="1600" dirty="0" smtClean="0"/>
              <a:t> </a:t>
            </a:r>
            <a:r>
              <a:rPr lang="en-GB" sz="1600" dirty="0" err="1" smtClean="0"/>
              <a:t>Praktiken</a:t>
            </a:r>
            <a:r>
              <a:rPr lang="en-GB" sz="1600" dirty="0" smtClean="0"/>
              <a:t>, die </a:t>
            </a:r>
            <a:r>
              <a:rPr lang="en-GB" sz="1600" dirty="0" err="1" smtClean="0"/>
              <a:t>maßgeblich</a:t>
            </a:r>
            <a:r>
              <a:rPr lang="en-GB" sz="1600" dirty="0" smtClean="0"/>
              <a:t> </a:t>
            </a:r>
            <a:r>
              <a:rPr lang="en-GB" sz="1600" dirty="0" err="1" smtClean="0"/>
              <a:t>mit</a:t>
            </a:r>
            <a:r>
              <a:rPr lang="en-GB" sz="1600" dirty="0" smtClean="0"/>
              <a:t> der </a:t>
            </a:r>
            <a:r>
              <a:rPr lang="en-GB" sz="1600" dirty="0" err="1" smtClean="0"/>
              <a:t>Hauptursache</a:t>
            </a:r>
            <a:r>
              <a:rPr lang="en-GB" sz="1600" dirty="0" smtClean="0"/>
              <a:t> </a:t>
            </a:r>
            <a:r>
              <a:rPr lang="en-GB" sz="1600" b="1" dirty="0" smtClean="0"/>
              <a:t>“</a:t>
            </a:r>
            <a:r>
              <a:rPr lang="en-GB" sz="1600" b="1" dirty="0" err="1" smtClean="0"/>
              <a:t>Verschmutzung</a:t>
            </a:r>
            <a:r>
              <a:rPr lang="en-GB" sz="1600" b="1" dirty="0" smtClean="0"/>
              <a:t>” </a:t>
            </a:r>
            <a:r>
              <a:rPr lang="en-GB" sz="1600" dirty="0" err="1" smtClean="0"/>
              <a:t>verbunden</a:t>
            </a:r>
            <a:r>
              <a:rPr lang="en-GB" sz="1600" dirty="0" smtClean="0"/>
              <a:t> </a:t>
            </a:r>
            <a:r>
              <a:rPr lang="en-GB" sz="1600" dirty="0" err="1" smtClean="0"/>
              <a:t>sind</a:t>
            </a:r>
            <a:r>
              <a:rPr lang="en-GB" sz="1600" dirty="0" smtClean="0"/>
              <a:t>: </a:t>
            </a:r>
          </a:p>
          <a:p>
            <a:pPr marL="685800" algn="just"/>
            <a:r>
              <a:rPr lang="en-GB" sz="1600" dirty="0" err="1"/>
              <a:t>Nährstoffmanagement</a:t>
            </a:r>
            <a:r>
              <a:rPr lang="en-GB" sz="1600" dirty="0"/>
              <a:t>; </a:t>
            </a:r>
          </a:p>
          <a:p>
            <a:pPr marL="685800" algn="just"/>
            <a:r>
              <a:rPr lang="en-GB" sz="1600" dirty="0" err="1" smtClean="0"/>
              <a:t>Düngung</a:t>
            </a:r>
            <a:r>
              <a:rPr lang="en-GB" sz="1600" dirty="0" smtClean="0"/>
              <a:t>;</a:t>
            </a:r>
          </a:p>
          <a:p>
            <a:pPr marL="685800" algn="just"/>
            <a:r>
              <a:rPr lang="en-GB" sz="1600" dirty="0" err="1"/>
              <a:t>S</a:t>
            </a:r>
            <a:r>
              <a:rPr lang="en-GB" sz="1600" dirty="0" err="1" smtClean="0"/>
              <a:t>chädlingsbekämpfung</a:t>
            </a:r>
            <a:r>
              <a:rPr lang="en-GB" sz="1600" dirty="0" smtClean="0"/>
              <a:t> und </a:t>
            </a:r>
            <a:r>
              <a:rPr lang="en-GB" sz="1600" dirty="0" err="1" smtClean="0"/>
              <a:t>Pflanzenschutz</a:t>
            </a:r>
            <a:r>
              <a:rPr lang="en-GB" sz="1600" dirty="0" smtClean="0"/>
              <a:t>;</a:t>
            </a:r>
          </a:p>
          <a:p>
            <a:pPr marL="685800" algn="just"/>
            <a:r>
              <a:rPr lang="en-GB" sz="1600" dirty="0" err="1" smtClean="0"/>
              <a:t>Ernten</a:t>
            </a:r>
            <a:r>
              <a:rPr lang="en-GB" sz="1600" dirty="0" smtClean="0"/>
              <a:t> und </a:t>
            </a:r>
            <a:r>
              <a:rPr lang="en-GB" sz="1600" dirty="0" err="1" smtClean="0"/>
              <a:t>Mähen</a:t>
            </a:r>
            <a:endParaRPr lang="en-GB" sz="1600" dirty="0" smtClean="0"/>
          </a:p>
          <a:p>
            <a:pPr marL="685800" algn="just"/>
            <a:endParaRPr lang="en-GB" sz="1800" dirty="0" smtClean="0"/>
          </a:p>
          <a:p>
            <a:pPr marL="685800" algn="just"/>
            <a:r>
              <a:rPr lang="en-GB" sz="1800" dirty="0" err="1" smtClean="0">
                <a:solidFill>
                  <a:srgbClr val="800000"/>
                </a:solidFill>
              </a:rPr>
              <a:t>Versauerung</a:t>
            </a:r>
            <a:r>
              <a:rPr lang="en-GB" sz="1800" dirty="0" smtClean="0">
                <a:solidFill>
                  <a:srgbClr val="800000"/>
                </a:solidFill>
              </a:rPr>
              <a:t> und </a:t>
            </a:r>
            <a:r>
              <a:rPr lang="en-GB" sz="1800" dirty="0" err="1" smtClean="0">
                <a:solidFill>
                  <a:srgbClr val="800000"/>
                </a:solidFill>
              </a:rPr>
              <a:t>Eutrophierung</a:t>
            </a:r>
            <a:r>
              <a:rPr lang="en-GB" sz="1800" dirty="0" smtClean="0">
                <a:solidFill>
                  <a:srgbClr val="800000"/>
                </a:solidFill>
              </a:rPr>
              <a:t>  </a:t>
            </a:r>
          </a:p>
          <a:p>
            <a:pPr marL="685800" indent="0" algn="just">
              <a:buNone/>
            </a:pPr>
            <a:r>
              <a:rPr lang="en-GB" sz="1800" dirty="0" smtClean="0">
                <a:solidFill>
                  <a:srgbClr val="800000"/>
                </a:solidFill>
              </a:rPr>
              <a:t>con </a:t>
            </a:r>
            <a:r>
              <a:rPr lang="en-GB" sz="1800" dirty="0" err="1" smtClean="0">
                <a:solidFill>
                  <a:srgbClr val="800000"/>
                </a:solidFill>
              </a:rPr>
              <a:t>Böden</a:t>
            </a:r>
            <a:r>
              <a:rPr lang="en-GB" sz="1800" dirty="0" smtClean="0">
                <a:solidFill>
                  <a:srgbClr val="800000"/>
                </a:solidFill>
              </a:rPr>
              <a:t> und </a:t>
            </a:r>
            <a:r>
              <a:rPr lang="en-GB" sz="1800" dirty="0" err="1" smtClean="0">
                <a:solidFill>
                  <a:srgbClr val="800000"/>
                </a:solidFill>
              </a:rPr>
              <a:t>Gewässern</a:t>
            </a:r>
            <a:r>
              <a:rPr lang="en-GB" sz="1800" dirty="0" smtClean="0">
                <a:solidFill>
                  <a:srgbClr val="800000"/>
                </a:solidFill>
              </a:rPr>
              <a:t>.</a:t>
            </a:r>
          </a:p>
          <a:p>
            <a:pPr marL="0" indent="0" algn="just">
              <a:buNone/>
            </a:pPr>
            <a:endParaRPr lang="en-GB" sz="18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41</a:t>
            </a:fld>
            <a:endParaRPr lang="de-DE" dirty="0"/>
          </a:p>
        </p:txBody>
      </p:sp>
      <p:sp>
        <p:nvSpPr>
          <p:cNvPr id="2" name="Curved Left Arrow 1"/>
          <p:cNvSpPr/>
          <p:nvPr/>
        </p:nvSpPr>
        <p:spPr>
          <a:xfrm>
            <a:off x="4932040" y="2524254"/>
            <a:ext cx="1080120" cy="1768842"/>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012160" y="2947010"/>
            <a:ext cx="2771840" cy="530915"/>
          </a:xfrm>
          <a:prstGeom prst="rect">
            <a:avLst/>
          </a:prstGeom>
          <a:noFill/>
        </p:spPr>
        <p:txBody>
          <a:bodyPr wrap="square" rtlCol="0">
            <a:spAutoFit/>
          </a:bodyPr>
          <a:lstStyle/>
          <a:p>
            <a:r>
              <a:rPr lang="pt-PT" b="1" dirty="0" smtClean="0">
                <a:solidFill>
                  <a:srgbClr val="800000"/>
                </a:solidFill>
              </a:rPr>
              <a:t>Negative </a:t>
            </a:r>
            <a:r>
              <a:rPr lang="en-US" b="1" dirty="0" err="1" smtClean="0">
                <a:solidFill>
                  <a:srgbClr val="800000"/>
                </a:solidFill>
              </a:rPr>
              <a:t>Auswirkungen</a:t>
            </a:r>
            <a:r>
              <a:rPr lang="en-US" b="1" dirty="0" smtClean="0">
                <a:solidFill>
                  <a:srgbClr val="800000"/>
                </a:solidFill>
              </a:rPr>
              <a:t>  </a:t>
            </a:r>
            <a:r>
              <a:rPr lang="en-GB" sz="1050" dirty="0">
                <a:solidFill>
                  <a:schemeClr val="accent2">
                    <a:lumMod val="50000"/>
                  </a:schemeClr>
                </a:solidFill>
              </a:rPr>
              <a:t>(Carpenter et al. 1998, EEA 2018)</a:t>
            </a:r>
            <a:endParaRPr lang="en-US" sz="1050" b="1" dirty="0">
              <a:solidFill>
                <a:schemeClr val="accent2">
                  <a:lumMod val="50000"/>
                </a:schemeClr>
              </a:solidFill>
            </a:endParaRPr>
          </a:p>
        </p:txBody>
      </p:sp>
      <p:sp>
        <p:nvSpPr>
          <p:cNvPr id="6" name="TextBox 5"/>
          <p:cNvSpPr txBox="1"/>
          <p:nvPr/>
        </p:nvSpPr>
        <p:spPr>
          <a:xfrm>
            <a:off x="360000" y="4860000"/>
            <a:ext cx="8424000" cy="1298817"/>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lnSpc>
                <a:spcPct val="115000"/>
              </a:lnSpc>
            </a:pPr>
            <a:r>
              <a:rPr lang="en-GB" sz="1600" b="1" dirty="0" err="1" smtClean="0">
                <a:solidFill>
                  <a:srgbClr val="75A629"/>
                </a:solidFill>
                <a:ea typeface="Times New Roman"/>
                <a:cs typeface="Times New Roman"/>
              </a:rPr>
              <a:t>Eutrophierung</a:t>
            </a:r>
            <a:endParaRPr lang="en-GB" sz="1600" b="1" dirty="0">
              <a:solidFill>
                <a:srgbClr val="75A629"/>
              </a:solidFill>
              <a:ea typeface="Times New Roman"/>
              <a:cs typeface="Times New Roman"/>
            </a:endParaRPr>
          </a:p>
          <a:p>
            <a:r>
              <a:rPr lang="de-DE" sz="1200" i="1" dirty="0">
                <a:solidFill>
                  <a:schemeClr val="bg2">
                    <a:lumMod val="25000"/>
                  </a:schemeClr>
                </a:solidFill>
              </a:rPr>
              <a:t>Nach der von der Europäischen Umweltagentur (EEA) berücksichtigten Definition handelt es sich um einen Verschmutzungsprozess, der auftritt, wenn ein See oder Bach übermäßig mit Pflanzennährstoffen angereichert wird; als Folge dessen wird das Gewässer von Algen und anderen Wasserpflanzen überwachsen. Die Pflanzen sterben und zerfallen. Der Prozess der Pflanzenzersetzung verbraucht den Sauerstoff im Wasser, und der See, Fluss oder Bach wird leblos. Nitratdünger, die von den Feldern abfließen, Nährstoffe aus tierischen Abfällen und menschlichem Abwasser sind die Hauptursachen für die Eutrophierung (EEA 2018).</a:t>
            </a:r>
            <a:endParaRPr lang="en-GB" sz="1200" b="1" dirty="0">
              <a:solidFill>
                <a:schemeClr val="bg2">
                  <a:lumMod val="25000"/>
                </a:schemeClr>
              </a:solidFill>
            </a:endParaRPr>
          </a:p>
        </p:txBody>
      </p:sp>
      <p:pic>
        <p:nvPicPr>
          <p:cNvPr id="8" name="Picture 2" descr="C:\Users\Kerstin.Froehle\Desktop\idea-305335_1280.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61384" y="4614378"/>
            <a:ext cx="457031" cy="458822"/>
          </a:xfrm>
          <a:prstGeom prst="rect">
            <a:avLst/>
          </a:prstGeom>
          <a:solidFill>
            <a:srgbClr val="FFFF99"/>
          </a:solidFill>
          <a:ln w="28575">
            <a:solidFill>
              <a:schemeClr val="tx1">
                <a:lumMod val="75000"/>
              </a:schemeClr>
            </a:solidFill>
          </a:ln>
        </p:spPr>
      </p:pic>
      <p:sp>
        <p:nvSpPr>
          <p:cNvPr id="9" name="Textfeld 8"/>
          <p:cNvSpPr txBox="1"/>
          <p:nvPr/>
        </p:nvSpPr>
        <p:spPr>
          <a:xfrm>
            <a:off x="7559824" y="6084951"/>
            <a:ext cx="1584176" cy="215444"/>
          </a:xfrm>
          <a:prstGeom prst="rect">
            <a:avLst/>
          </a:prstGeom>
          <a:noFill/>
        </p:spPr>
        <p:txBody>
          <a:bodyPr wrap="square" rtlCol="0">
            <a:spAutoFit/>
          </a:bodyPr>
          <a:lstStyle/>
          <a:p>
            <a:pPr algn="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pictures</a:t>
            </a:r>
            <a:r>
              <a:rPr lang="de-DE" sz="800" dirty="0" smtClean="0">
                <a:solidFill>
                  <a:schemeClr val="accent2">
                    <a:lumMod val="60000"/>
                    <a:lumOff val="40000"/>
                  </a:schemeClr>
                </a:solidFill>
                <a:latin typeface="Arial" panose="020B0604020202020204" pitchFamily="34" charset="0"/>
                <a:cs typeface="Arial" panose="020B0604020202020204" pitchFamily="34" charset="0"/>
              </a:rPr>
              <a:t>: </a:t>
            </a:r>
            <a:r>
              <a:rPr lang="de-DE" sz="800" dirty="0" err="1" smtClean="0">
                <a:solidFill>
                  <a:schemeClr val="accent2">
                    <a:lumMod val="60000"/>
                    <a:lumOff val="40000"/>
                  </a:schemeClr>
                </a:solidFill>
                <a:latin typeface="Arial" panose="020B0604020202020204" pitchFamily="34" charset="0"/>
                <a:cs typeface="Arial" panose="020B0604020202020204" pitchFamily="34" charset="0"/>
              </a:rPr>
              <a:t>pixabay</a:t>
            </a:r>
            <a:endParaRPr lang="en-GB" sz="800" dirty="0">
              <a:solidFill>
                <a:schemeClr val="accent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153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23528" y="111770"/>
            <a:ext cx="8229600" cy="724942"/>
          </a:xfrm>
        </p:spPr>
        <p:txBody>
          <a:bodyPr>
            <a:normAutofit/>
          </a:bodyPr>
          <a:lstStyle/>
          <a:p>
            <a:r>
              <a:rPr lang="de-DE" sz="2200" dirty="0"/>
              <a:t>Die Umweltauswirkungen der Tierzucht</a:t>
            </a:r>
          </a:p>
        </p:txBody>
      </p:sp>
      <p:sp>
        <p:nvSpPr>
          <p:cNvPr id="5" name="Inhaltsplatzhalter 4"/>
          <p:cNvSpPr>
            <a:spLocks noGrp="1"/>
          </p:cNvSpPr>
          <p:nvPr>
            <p:ph idx="1"/>
          </p:nvPr>
        </p:nvSpPr>
        <p:spPr>
          <a:xfrm>
            <a:off x="360000" y="1440000"/>
            <a:ext cx="8424000" cy="4680000"/>
          </a:xfrm>
        </p:spPr>
        <p:txBody>
          <a:bodyPr>
            <a:normAutofit fontScale="92500" lnSpcReduction="10000"/>
          </a:bodyPr>
          <a:lstStyle/>
          <a:p>
            <a:pPr marL="0" lvl="1" indent="0">
              <a:buNone/>
            </a:pPr>
            <a:r>
              <a:rPr lang="en-US" b="1" dirty="0">
                <a:solidFill>
                  <a:schemeClr val="tx2">
                    <a:lumMod val="50000"/>
                  </a:schemeClr>
                </a:solidFill>
              </a:rPr>
              <a:t>3.2. </a:t>
            </a:r>
            <a:r>
              <a:rPr lang="en-US" b="1" dirty="0" err="1">
                <a:solidFill>
                  <a:schemeClr val="tx2">
                    <a:lumMod val="50000"/>
                  </a:schemeClr>
                </a:solidFill>
              </a:rPr>
              <a:t>Tierzucht</a:t>
            </a:r>
            <a:r>
              <a:rPr lang="en-US" b="1" dirty="0">
                <a:solidFill>
                  <a:schemeClr val="tx2">
                    <a:lumMod val="50000"/>
                  </a:schemeClr>
                </a:solidFill>
              </a:rPr>
              <a:t> und </a:t>
            </a:r>
            <a:r>
              <a:rPr lang="en-US" b="1" dirty="0" err="1">
                <a:solidFill>
                  <a:schemeClr val="tx2">
                    <a:lumMod val="50000"/>
                  </a:schemeClr>
                </a:solidFill>
              </a:rPr>
              <a:t>Biodiversität</a:t>
            </a:r>
            <a:endParaRPr lang="en-US" sz="1600" b="1" dirty="0">
              <a:solidFill>
                <a:schemeClr val="tx2">
                  <a:lumMod val="50000"/>
                </a:schemeClr>
              </a:solidFill>
            </a:endParaRPr>
          </a:p>
          <a:p>
            <a:pPr marL="0" indent="0" algn="just">
              <a:buNone/>
            </a:pPr>
            <a:r>
              <a:rPr lang="en-GB" sz="1800" dirty="0" err="1"/>
              <a:t>Praktiken</a:t>
            </a:r>
            <a:r>
              <a:rPr lang="en-GB" sz="1800" dirty="0"/>
              <a:t>, die </a:t>
            </a:r>
            <a:r>
              <a:rPr lang="en-GB" sz="1800" dirty="0" err="1"/>
              <a:t>maßgeblich</a:t>
            </a:r>
            <a:r>
              <a:rPr lang="en-GB" sz="1800" dirty="0"/>
              <a:t> </a:t>
            </a:r>
            <a:r>
              <a:rPr lang="en-GB" sz="1800" dirty="0" err="1"/>
              <a:t>mit</a:t>
            </a:r>
            <a:r>
              <a:rPr lang="en-GB" sz="1800" dirty="0"/>
              <a:t> der </a:t>
            </a:r>
            <a:r>
              <a:rPr lang="en-GB" sz="1800" dirty="0" err="1"/>
              <a:t>Hauptursache</a:t>
            </a:r>
            <a:r>
              <a:rPr lang="en-GB" sz="1800" dirty="0"/>
              <a:t> </a:t>
            </a:r>
            <a:r>
              <a:rPr lang="en-GB" sz="1800" b="1" dirty="0" smtClean="0"/>
              <a:t>“</a:t>
            </a:r>
            <a:r>
              <a:rPr lang="en-GB" sz="1800" b="1" dirty="0" err="1" smtClean="0"/>
              <a:t>Habitatänderung</a:t>
            </a:r>
            <a:r>
              <a:rPr lang="en-GB" sz="1800" b="1" dirty="0" smtClean="0"/>
              <a:t>” </a:t>
            </a:r>
            <a:r>
              <a:rPr lang="en-GB" sz="1800" dirty="0" err="1"/>
              <a:t>verbunden</a:t>
            </a:r>
            <a:r>
              <a:rPr lang="en-GB" sz="1800" dirty="0"/>
              <a:t> </a:t>
            </a:r>
            <a:r>
              <a:rPr lang="en-GB" sz="1800" dirty="0" err="1"/>
              <a:t>sind</a:t>
            </a:r>
            <a:r>
              <a:rPr lang="en-GB" sz="1800" dirty="0"/>
              <a:t>: </a:t>
            </a:r>
            <a:r>
              <a:rPr lang="en-GB" sz="1800" dirty="0" smtClean="0"/>
              <a:t>’:</a:t>
            </a:r>
          </a:p>
          <a:p>
            <a:pPr marL="685800" algn="just"/>
            <a:r>
              <a:rPr lang="en-GB" sz="1800" dirty="0" err="1" smtClean="0"/>
              <a:t>Viehwirtschaft</a:t>
            </a:r>
            <a:r>
              <a:rPr lang="en-GB" sz="1800" dirty="0" smtClean="0"/>
              <a:t>;</a:t>
            </a:r>
            <a:endParaRPr lang="en-GB" sz="1800" dirty="0"/>
          </a:p>
          <a:p>
            <a:pPr marL="685800" algn="just"/>
            <a:r>
              <a:rPr lang="en-GB" sz="1800" dirty="0" err="1" smtClean="0"/>
              <a:t>Weidesystem</a:t>
            </a:r>
            <a:r>
              <a:rPr lang="en-GB" sz="1800" dirty="0" smtClean="0"/>
              <a:t>.</a:t>
            </a:r>
            <a:endParaRPr lang="en-GB" sz="1800" dirty="0"/>
          </a:p>
          <a:p>
            <a:pPr marL="0" indent="0" algn="just">
              <a:buNone/>
            </a:pPr>
            <a:endParaRPr lang="en-GB" sz="1500" dirty="0" smtClean="0"/>
          </a:p>
          <a:p>
            <a:pPr marL="0" indent="0" algn="just">
              <a:buNone/>
            </a:pPr>
            <a:endParaRPr lang="en-GB" sz="1500" dirty="0" smtClean="0"/>
          </a:p>
          <a:p>
            <a:pPr marL="0" indent="0" algn="just">
              <a:buNone/>
            </a:pPr>
            <a:endParaRPr lang="en-GB" sz="1500" dirty="0"/>
          </a:p>
          <a:p>
            <a:pPr marL="0" indent="0" algn="just">
              <a:buNone/>
            </a:pPr>
            <a:r>
              <a:rPr lang="en-GB" sz="1600" dirty="0" err="1" smtClean="0">
                <a:solidFill>
                  <a:srgbClr val="800000"/>
                </a:solidFill>
              </a:rPr>
              <a:t>Überweidung</a:t>
            </a:r>
            <a:r>
              <a:rPr lang="en-GB" sz="1600" dirty="0" smtClean="0">
                <a:solidFill>
                  <a:srgbClr val="800000"/>
                </a:solidFill>
              </a:rPr>
              <a:t> (</a:t>
            </a:r>
            <a:r>
              <a:rPr lang="en-GB" sz="1600" dirty="0" err="1" smtClean="0">
                <a:solidFill>
                  <a:srgbClr val="800000"/>
                </a:solidFill>
              </a:rPr>
              <a:t>hohe</a:t>
            </a:r>
            <a:r>
              <a:rPr lang="en-GB" sz="1600" dirty="0" smtClean="0">
                <a:solidFill>
                  <a:srgbClr val="800000"/>
                </a:solidFill>
              </a:rPr>
              <a:t> </a:t>
            </a:r>
            <a:r>
              <a:rPr lang="en-GB" sz="1600" dirty="0" err="1" smtClean="0">
                <a:solidFill>
                  <a:srgbClr val="800000"/>
                </a:solidFill>
              </a:rPr>
              <a:t>Viehbesatzdichte</a:t>
            </a:r>
            <a:r>
              <a:rPr lang="en-GB" sz="1600" dirty="0" smtClean="0">
                <a:solidFill>
                  <a:srgbClr val="800000"/>
                </a:solidFill>
              </a:rPr>
              <a:t>):</a:t>
            </a:r>
            <a:endParaRPr lang="en-GB" sz="1600" dirty="0">
              <a:solidFill>
                <a:srgbClr val="800000"/>
              </a:solidFill>
            </a:endParaRPr>
          </a:p>
          <a:p>
            <a:pPr marL="685800" algn="just"/>
            <a:r>
              <a:rPr lang="en-GB" sz="1600" dirty="0" err="1" smtClean="0"/>
              <a:t>Bodenverdichtung</a:t>
            </a:r>
            <a:r>
              <a:rPr lang="en-GB" sz="1600" dirty="0" smtClean="0"/>
              <a:t>, Erosion and Degradation </a:t>
            </a:r>
          </a:p>
          <a:p>
            <a:pPr marL="685800" indent="0" algn="just">
              <a:buNone/>
            </a:pPr>
            <a:r>
              <a:rPr lang="en-GB" sz="1600" dirty="0" smtClean="0"/>
              <a:t>(</a:t>
            </a:r>
            <a:r>
              <a:rPr lang="en-GB" sz="1600" dirty="0" err="1" smtClean="0"/>
              <a:t>Desertifikation</a:t>
            </a:r>
            <a:r>
              <a:rPr lang="en-GB" sz="1600" dirty="0" smtClean="0"/>
              <a:t> </a:t>
            </a:r>
            <a:r>
              <a:rPr lang="en-GB" sz="1600" dirty="0"/>
              <a:t>in </a:t>
            </a:r>
            <a:r>
              <a:rPr lang="en-GB" sz="1600" dirty="0" err="1" smtClean="0"/>
              <a:t>trockenen</a:t>
            </a:r>
            <a:r>
              <a:rPr lang="en-GB" sz="1600" dirty="0" smtClean="0"/>
              <a:t> </a:t>
            </a:r>
            <a:r>
              <a:rPr lang="en-GB" sz="1600" dirty="0" err="1" smtClean="0"/>
              <a:t>Gebieten</a:t>
            </a:r>
            <a:r>
              <a:rPr lang="en-GB" sz="1600" dirty="0" smtClean="0"/>
              <a:t>)</a:t>
            </a:r>
          </a:p>
          <a:p>
            <a:pPr marL="685800" algn="just"/>
            <a:r>
              <a:rPr lang="en-GB" sz="1600" dirty="0" err="1" smtClean="0"/>
              <a:t>Übermäßige</a:t>
            </a:r>
            <a:r>
              <a:rPr lang="en-GB" sz="1600" dirty="0" smtClean="0"/>
              <a:t> </a:t>
            </a:r>
            <a:r>
              <a:rPr lang="en-GB" sz="1600" dirty="0" err="1" smtClean="0"/>
              <a:t>Nährstoffabflüsse</a:t>
            </a:r>
            <a:r>
              <a:rPr lang="en-GB" sz="1600" dirty="0" smtClean="0"/>
              <a:t>; </a:t>
            </a:r>
          </a:p>
          <a:p>
            <a:pPr marL="685800" algn="just"/>
            <a:r>
              <a:rPr lang="en-GB" sz="1600" dirty="0" err="1" smtClean="0"/>
              <a:t>Konsequent</a:t>
            </a:r>
            <a:r>
              <a:rPr lang="en-GB" sz="1600" dirty="0" smtClean="0"/>
              <a:t> diffuse </a:t>
            </a:r>
            <a:r>
              <a:rPr lang="en-GB" sz="1600" dirty="0" err="1" smtClean="0"/>
              <a:t>Verschmutzung</a:t>
            </a:r>
            <a:r>
              <a:rPr lang="en-GB" sz="1600" dirty="0" smtClean="0"/>
              <a:t>;</a:t>
            </a:r>
          </a:p>
          <a:p>
            <a:pPr marL="685800" algn="just"/>
            <a:r>
              <a:rPr lang="en-GB" sz="1600" dirty="0" err="1" smtClean="0"/>
              <a:t>Direkter</a:t>
            </a:r>
            <a:r>
              <a:rPr lang="en-GB" sz="1600" dirty="0" smtClean="0"/>
              <a:t> </a:t>
            </a:r>
            <a:r>
              <a:rPr lang="en-GB" sz="1600" dirty="0" err="1" smtClean="0"/>
              <a:t>Verlust</a:t>
            </a:r>
            <a:r>
              <a:rPr lang="en-GB" sz="1600" dirty="0" smtClean="0"/>
              <a:t> der </a:t>
            </a:r>
            <a:r>
              <a:rPr lang="en-GB" sz="1600" dirty="0" err="1" smtClean="0"/>
              <a:t>Biodiversität</a:t>
            </a:r>
            <a:r>
              <a:rPr lang="en-GB" sz="1600" dirty="0" smtClean="0"/>
              <a:t> (</a:t>
            </a:r>
            <a:r>
              <a:rPr lang="en-GB" sz="1600" dirty="0" err="1" smtClean="0"/>
              <a:t>Intensivierung</a:t>
            </a:r>
            <a:r>
              <a:rPr lang="en-GB" sz="1600" dirty="0" smtClean="0"/>
              <a:t> von </a:t>
            </a:r>
            <a:r>
              <a:rPr lang="en-GB" sz="1600" dirty="0" err="1" smtClean="0"/>
              <a:t>Grasland</a:t>
            </a:r>
            <a:r>
              <a:rPr lang="en-GB" sz="1600" dirty="0" smtClean="0"/>
              <a:t>)</a:t>
            </a:r>
            <a:endParaRPr lang="en-GB" sz="1600" dirty="0"/>
          </a:p>
          <a:p>
            <a:pPr marL="0" indent="0" algn="just">
              <a:buNone/>
            </a:pPr>
            <a:r>
              <a:rPr lang="en-GB" sz="1600" dirty="0" err="1" smtClean="0">
                <a:solidFill>
                  <a:srgbClr val="800000"/>
                </a:solidFill>
              </a:rPr>
              <a:t>Geringe</a:t>
            </a:r>
            <a:r>
              <a:rPr lang="en-GB" sz="1600" dirty="0" smtClean="0">
                <a:solidFill>
                  <a:srgbClr val="800000"/>
                </a:solidFill>
              </a:rPr>
              <a:t> </a:t>
            </a:r>
            <a:r>
              <a:rPr lang="en-GB" sz="1600" dirty="0" err="1" smtClean="0">
                <a:solidFill>
                  <a:srgbClr val="800000"/>
                </a:solidFill>
              </a:rPr>
              <a:t>Beweidung</a:t>
            </a:r>
            <a:r>
              <a:rPr lang="en-GB" sz="1600" dirty="0" smtClean="0">
                <a:solidFill>
                  <a:srgbClr val="800000"/>
                </a:solidFill>
              </a:rPr>
              <a:t> (</a:t>
            </a:r>
            <a:r>
              <a:rPr lang="en-GB" sz="1600" dirty="0" err="1" smtClean="0">
                <a:solidFill>
                  <a:srgbClr val="800000"/>
                </a:solidFill>
              </a:rPr>
              <a:t>niedrige</a:t>
            </a:r>
            <a:r>
              <a:rPr lang="en-GB" sz="1600" dirty="0" smtClean="0">
                <a:solidFill>
                  <a:srgbClr val="800000"/>
                </a:solidFill>
              </a:rPr>
              <a:t> </a:t>
            </a:r>
            <a:r>
              <a:rPr lang="en-GB" sz="1600" dirty="0" err="1" smtClean="0">
                <a:solidFill>
                  <a:srgbClr val="800000"/>
                </a:solidFill>
              </a:rPr>
              <a:t>Viebesatzdichte</a:t>
            </a:r>
            <a:r>
              <a:rPr lang="en-GB" sz="1600" dirty="0" smtClean="0">
                <a:solidFill>
                  <a:srgbClr val="800000"/>
                </a:solidFill>
              </a:rPr>
              <a:t>):</a:t>
            </a:r>
          </a:p>
          <a:p>
            <a:pPr marL="685800" algn="just"/>
            <a:r>
              <a:rPr lang="en-GB" sz="1600" dirty="0" err="1" smtClean="0"/>
              <a:t>Höheres</a:t>
            </a:r>
            <a:r>
              <a:rPr lang="en-GB" sz="1600" dirty="0" smtClean="0"/>
              <a:t> </a:t>
            </a:r>
            <a:r>
              <a:rPr lang="en-GB" sz="1600" dirty="0" err="1" smtClean="0"/>
              <a:t>Risiko</a:t>
            </a:r>
            <a:r>
              <a:rPr lang="en-GB" sz="1600" dirty="0" smtClean="0"/>
              <a:t> der </a:t>
            </a:r>
            <a:r>
              <a:rPr lang="en-GB" sz="1600" dirty="0" err="1" smtClean="0"/>
              <a:t>Verbreitung</a:t>
            </a:r>
            <a:r>
              <a:rPr lang="en-GB" sz="1600" dirty="0" smtClean="0"/>
              <a:t> von </a:t>
            </a:r>
            <a:r>
              <a:rPr lang="en-GB" sz="1600" dirty="0" err="1" smtClean="0"/>
              <a:t>Sträuchern</a:t>
            </a:r>
            <a:r>
              <a:rPr lang="en-GB" sz="1600" dirty="0" smtClean="0"/>
              <a:t> </a:t>
            </a:r>
          </a:p>
          <a:p>
            <a:pPr marL="685800" algn="just"/>
            <a:r>
              <a:rPr lang="en-GB" sz="1600" dirty="0" err="1" smtClean="0"/>
              <a:t>Höheres</a:t>
            </a:r>
            <a:r>
              <a:rPr lang="en-GB" sz="1600" dirty="0" smtClean="0"/>
              <a:t> </a:t>
            </a:r>
            <a:r>
              <a:rPr lang="en-GB" sz="1600" dirty="0" err="1" smtClean="0"/>
              <a:t>Risiko</a:t>
            </a:r>
            <a:r>
              <a:rPr lang="en-GB" sz="1600" dirty="0" smtClean="0"/>
              <a:t> an </a:t>
            </a:r>
            <a:r>
              <a:rPr lang="en-GB" sz="1600" dirty="0" err="1" smtClean="0"/>
              <a:t>Bränden</a:t>
            </a:r>
            <a:r>
              <a:rPr lang="en-GB" sz="1600" dirty="0" smtClean="0"/>
              <a:t> und </a:t>
            </a:r>
            <a:r>
              <a:rPr lang="en-GB" sz="1600" dirty="0" err="1" smtClean="0"/>
              <a:t>Landschaftshomogenisierung</a:t>
            </a:r>
            <a:endParaRPr lang="en-GB" sz="1600" dirty="0" smtClean="0"/>
          </a:p>
          <a:p>
            <a:pPr marL="685800" algn="just"/>
            <a:r>
              <a:rPr lang="en-GB" sz="1600" dirty="0" err="1" smtClean="0"/>
              <a:t>Rückgang</a:t>
            </a:r>
            <a:r>
              <a:rPr lang="en-GB" sz="1600" dirty="0" smtClean="0"/>
              <a:t> der </a:t>
            </a:r>
            <a:r>
              <a:rPr lang="en-GB" sz="1600" dirty="0" err="1" smtClean="0"/>
              <a:t>Bodenfruchtbarkeit</a:t>
            </a:r>
            <a:endParaRPr lang="pt-PT"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pPr/>
              <a:t>42</a:t>
            </a:fld>
            <a:endParaRPr lang="de-DE" dirty="0"/>
          </a:p>
        </p:txBody>
      </p:sp>
      <p:sp>
        <p:nvSpPr>
          <p:cNvPr id="2" name="Curved Left Arrow 1"/>
          <p:cNvSpPr/>
          <p:nvPr/>
        </p:nvSpPr>
        <p:spPr>
          <a:xfrm>
            <a:off x="5436096" y="2228508"/>
            <a:ext cx="540000" cy="1440000"/>
          </a:xfrm>
          <a:prstGeom prst="curvedLef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pt-PT">
              <a:solidFill>
                <a:schemeClr val="tx1"/>
              </a:solidFill>
            </a:endParaRPr>
          </a:p>
        </p:txBody>
      </p:sp>
      <p:sp>
        <p:nvSpPr>
          <p:cNvPr id="3" name="TextBox 2"/>
          <p:cNvSpPr txBox="1"/>
          <p:nvPr/>
        </p:nvSpPr>
        <p:spPr>
          <a:xfrm>
            <a:off x="6228184" y="2495502"/>
            <a:ext cx="2016224" cy="969496"/>
          </a:xfrm>
          <a:prstGeom prst="rect">
            <a:avLst/>
          </a:prstGeom>
          <a:noFill/>
        </p:spPr>
        <p:txBody>
          <a:bodyPr wrap="square" rtlCol="0">
            <a:spAutoFit/>
          </a:bodyPr>
          <a:lstStyle/>
          <a:p>
            <a:r>
              <a:rPr lang="pt-PT" b="1" dirty="0" smtClean="0">
                <a:solidFill>
                  <a:srgbClr val="800000"/>
                </a:solidFill>
              </a:rPr>
              <a:t>Negative </a:t>
            </a:r>
            <a:r>
              <a:rPr lang="en-US" b="1" dirty="0" err="1" smtClean="0">
                <a:solidFill>
                  <a:srgbClr val="800000"/>
                </a:solidFill>
              </a:rPr>
              <a:t>Auswirkungen</a:t>
            </a:r>
            <a:endParaRPr lang="en-US" b="1" dirty="0" smtClean="0">
              <a:solidFill>
                <a:srgbClr val="800000"/>
              </a:solidFill>
            </a:endParaRPr>
          </a:p>
          <a:p>
            <a:r>
              <a:rPr lang="en-US" sz="1050" dirty="0" smtClean="0">
                <a:solidFill>
                  <a:schemeClr val="accent2">
                    <a:lumMod val="50000"/>
                  </a:schemeClr>
                </a:solidFill>
              </a:rPr>
              <a:t>(</a:t>
            </a:r>
            <a:r>
              <a:rPr lang="da-DK" sz="1050" dirty="0">
                <a:solidFill>
                  <a:schemeClr val="accent2">
                    <a:lumMod val="50000"/>
                  </a:schemeClr>
                </a:solidFill>
              </a:rPr>
              <a:t>Asner et al. 2004, Eurostat </a:t>
            </a:r>
            <a:r>
              <a:rPr lang="da-DK" sz="1050" dirty="0" smtClean="0">
                <a:solidFill>
                  <a:schemeClr val="accent2">
                    <a:lumMod val="50000"/>
                  </a:schemeClr>
                </a:solidFill>
              </a:rPr>
              <a:t>2018, Thórhallsdóttir </a:t>
            </a:r>
            <a:r>
              <a:rPr lang="da-DK" sz="1050" dirty="0">
                <a:solidFill>
                  <a:schemeClr val="accent2">
                    <a:lumMod val="50000"/>
                  </a:schemeClr>
                </a:solidFill>
              </a:rPr>
              <a:t>et al. 2013</a:t>
            </a:r>
            <a:r>
              <a:rPr lang="da-DK" sz="1050" dirty="0" smtClean="0">
                <a:solidFill>
                  <a:schemeClr val="accent2">
                    <a:lumMod val="50000"/>
                  </a:schemeClr>
                </a:solidFill>
              </a:rPr>
              <a:t>)</a:t>
            </a:r>
            <a:endParaRPr lang="en-US" sz="1050" dirty="0">
              <a:solidFill>
                <a:schemeClr val="accent2">
                  <a:lumMod val="50000"/>
                </a:schemeClr>
              </a:solidFill>
            </a:endParaRPr>
          </a:p>
        </p:txBody>
      </p:sp>
    </p:spTree>
    <p:extLst>
      <p:ext uri="{BB962C8B-B14F-4D97-AF65-F5344CB8AC3E}">
        <p14:creationId xmlns:p14="http://schemas.microsoft.com/office/powerpoint/2010/main" val="193798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0"/>
            <a:ext cx="9144000" cy="8367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el 3"/>
          <p:cNvSpPr>
            <a:spLocks noGrp="1"/>
          </p:cNvSpPr>
          <p:nvPr>
            <p:ph type="title"/>
          </p:nvPr>
        </p:nvSpPr>
        <p:spPr>
          <a:xfrm>
            <a:off x="71879" y="64270"/>
            <a:ext cx="9036496" cy="724942"/>
          </a:xfrm>
          <a:solidFill>
            <a:schemeClr val="bg1"/>
          </a:solidFill>
        </p:spPr>
        <p:txBody>
          <a:bodyPr>
            <a:noAutofit/>
          </a:bodyPr>
          <a:lstStyle/>
          <a:p>
            <a:r>
              <a:rPr lang="de-DE" sz="2200" dirty="0" smtClean="0"/>
              <a:t>Gesamtviehbesatzdichte (GVD) und Weideviehdichte (WVD)</a:t>
            </a:r>
            <a:endParaRPr lang="de-DE" sz="2200" dirty="0"/>
          </a:p>
        </p:txBody>
      </p:sp>
      <p:sp>
        <p:nvSpPr>
          <p:cNvPr id="5" name="Inhaltsplatzhalter 4"/>
          <p:cNvSpPr>
            <a:spLocks noGrp="1"/>
          </p:cNvSpPr>
          <p:nvPr>
            <p:ph idx="1"/>
          </p:nvPr>
        </p:nvSpPr>
        <p:spPr>
          <a:xfrm>
            <a:off x="467544" y="1124744"/>
            <a:ext cx="8280920" cy="3240360"/>
          </a:xfrm>
        </p:spPr>
        <p:txBody>
          <a:bodyPr>
            <a:normAutofit/>
          </a:bodyPr>
          <a:lstStyle/>
          <a:p>
            <a:pPr marL="457200" lvl="1" indent="-457200">
              <a:buFont typeface="+mj-lt"/>
              <a:buAutoNum type="arabicPeriod" startAt="2"/>
            </a:pPr>
            <a:endParaRPr lang="en-US" sz="1100" b="1" dirty="0" smtClean="0">
              <a:solidFill>
                <a:schemeClr val="tx2">
                  <a:lumMod val="50000"/>
                </a:schemeClr>
              </a:solidFill>
            </a:endParaRPr>
          </a:p>
          <a:p>
            <a:pPr marL="457200" lvl="1" indent="-457200">
              <a:buFont typeface="+mj-lt"/>
              <a:buAutoNum type="arabicPeriod" startAt="2"/>
            </a:pPr>
            <a:endParaRPr lang="en-US" sz="1100" b="1" dirty="0">
              <a:solidFill>
                <a:schemeClr val="tx2">
                  <a:lumMod val="50000"/>
                </a:schemeClr>
              </a:solidFill>
            </a:endParaRPr>
          </a:p>
          <a:p>
            <a:pPr marL="742950" algn="just"/>
            <a:endParaRPr lang="en-US" sz="1800" dirty="0" smtClean="0">
              <a:solidFill>
                <a:schemeClr val="accent2"/>
              </a:solidFill>
            </a:endParaRPr>
          </a:p>
          <a:p>
            <a:pPr marL="742950" algn="just"/>
            <a:endParaRPr lang="en-US" sz="1800" dirty="0">
              <a:solidFill>
                <a:schemeClr val="accent2"/>
              </a:solidFill>
            </a:endParaRPr>
          </a:p>
          <a:p>
            <a:pPr marL="742950" algn="just"/>
            <a:endParaRPr lang="en-US" sz="1800" dirty="0">
              <a:solidFill>
                <a:schemeClr val="accent2"/>
              </a:solidFill>
            </a:endParaRPr>
          </a:p>
          <a:p>
            <a:pPr marL="742950" algn="just"/>
            <a:endParaRPr lang="en-US" sz="1800" dirty="0" smtClean="0">
              <a:solidFill>
                <a:schemeClr val="accent2"/>
              </a:solidFill>
            </a:endParaRPr>
          </a:p>
          <a:p>
            <a:pPr marL="400050" indent="0" algn="just">
              <a:buNone/>
            </a:pPr>
            <a:endParaRPr lang="en-GB" sz="1100" dirty="0" smtClean="0">
              <a:solidFill>
                <a:schemeClr val="accent2"/>
              </a:solidFill>
            </a:endParaRPr>
          </a:p>
          <a:p>
            <a:pPr marL="742950" algn="just"/>
            <a:r>
              <a:rPr lang="en-GB" sz="1800" dirty="0" smtClean="0">
                <a:solidFill>
                  <a:schemeClr val="accent2"/>
                </a:solidFill>
              </a:rPr>
              <a:t>Die </a:t>
            </a:r>
            <a:r>
              <a:rPr lang="en-GB" sz="1800" dirty="0" err="1" smtClean="0">
                <a:solidFill>
                  <a:schemeClr val="accent2"/>
                </a:solidFill>
              </a:rPr>
              <a:t>Tierproduktion</a:t>
            </a:r>
            <a:r>
              <a:rPr lang="en-GB" sz="1800" dirty="0" smtClean="0">
                <a:solidFill>
                  <a:schemeClr val="accent2"/>
                </a:solidFill>
              </a:rPr>
              <a:t> </a:t>
            </a:r>
            <a:r>
              <a:rPr lang="en-GB" sz="1800" dirty="0" err="1" smtClean="0">
                <a:solidFill>
                  <a:schemeClr val="accent2"/>
                </a:solidFill>
              </a:rPr>
              <a:t>ist</a:t>
            </a:r>
            <a:r>
              <a:rPr lang="en-GB" sz="1800" dirty="0" smtClean="0">
                <a:solidFill>
                  <a:schemeClr val="accent2"/>
                </a:solidFill>
              </a:rPr>
              <a:t> </a:t>
            </a:r>
            <a:r>
              <a:rPr lang="en-GB" sz="1800" dirty="0" err="1" smtClean="0">
                <a:solidFill>
                  <a:schemeClr val="accent2"/>
                </a:solidFill>
              </a:rPr>
              <a:t>abhäging</a:t>
            </a:r>
            <a:r>
              <a:rPr lang="en-GB" sz="1800" dirty="0" smtClean="0">
                <a:solidFill>
                  <a:schemeClr val="accent2"/>
                </a:solidFill>
              </a:rPr>
              <a:t> von der </a:t>
            </a:r>
            <a:r>
              <a:rPr lang="en-GB" sz="1800" dirty="0" err="1" smtClean="0">
                <a:solidFill>
                  <a:schemeClr val="accent2"/>
                </a:solidFill>
              </a:rPr>
              <a:t>Verfügbarkeit</a:t>
            </a:r>
            <a:r>
              <a:rPr lang="en-GB" sz="1800" dirty="0" smtClean="0">
                <a:solidFill>
                  <a:schemeClr val="accent2"/>
                </a:solidFill>
              </a:rPr>
              <a:t> </a:t>
            </a:r>
            <a:r>
              <a:rPr lang="en-GB" sz="1800" dirty="0" err="1" smtClean="0">
                <a:solidFill>
                  <a:schemeClr val="accent2"/>
                </a:solidFill>
              </a:rPr>
              <a:t>landwirtschaftlicher</a:t>
            </a:r>
            <a:r>
              <a:rPr lang="en-GB" sz="1800" dirty="0" smtClean="0">
                <a:solidFill>
                  <a:schemeClr val="accent2"/>
                </a:solidFill>
              </a:rPr>
              <a:t> </a:t>
            </a:r>
            <a:r>
              <a:rPr lang="en-GB" sz="1800" dirty="0" err="1" smtClean="0">
                <a:solidFill>
                  <a:schemeClr val="accent2"/>
                </a:solidFill>
              </a:rPr>
              <a:t>Flächen</a:t>
            </a:r>
            <a:r>
              <a:rPr lang="en-GB" sz="1800" dirty="0" smtClean="0">
                <a:solidFill>
                  <a:schemeClr val="accent2"/>
                </a:solidFill>
              </a:rPr>
              <a:t>. </a:t>
            </a: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43</a:t>
            </a:fld>
            <a:endParaRPr lang="de-DE" dirty="0"/>
          </a:p>
        </p:txBody>
      </p:sp>
      <p:sp>
        <p:nvSpPr>
          <p:cNvPr id="8" name="TextBox 7"/>
          <p:cNvSpPr txBox="1"/>
          <p:nvPr/>
        </p:nvSpPr>
        <p:spPr>
          <a:xfrm>
            <a:off x="360000" y="3960000"/>
            <a:ext cx="4212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err="1" smtClean="0">
                <a:latin typeface="Arial" panose="020B0604020202020204" pitchFamily="34" charset="0"/>
                <a:cs typeface="Arial" panose="020B0604020202020204" pitchFamily="34" charset="0"/>
              </a:rPr>
              <a:t>Gesamtviehbesatzdichte</a:t>
            </a:r>
            <a:r>
              <a:rPr lang="en-US" sz="1600" b="1" dirty="0" smtClean="0">
                <a:latin typeface="Arial" panose="020B0604020202020204" pitchFamily="34" charset="0"/>
                <a:cs typeface="Arial" panose="020B0604020202020204" pitchFamily="34" charset="0"/>
              </a:rPr>
              <a:t> (GVE/ha der LF) – </a:t>
            </a:r>
            <a:r>
              <a:rPr lang="en-US" sz="1600" dirty="0" err="1" smtClean="0">
                <a:latin typeface="Arial" panose="020B0604020202020204" pitchFamily="34" charset="0"/>
                <a:cs typeface="Arial" panose="020B0604020202020204" pitchFamily="34" charset="0"/>
              </a:rPr>
              <a:t>Verhältnis</a:t>
            </a:r>
            <a:r>
              <a:rPr lang="en-US" sz="1600" dirty="0" smtClean="0">
                <a:latin typeface="Arial" panose="020B0604020202020204" pitchFamily="34" charset="0"/>
                <a:cs typeface="Arial" panose="020B0604020202020204" pitchFamily="34" charset="0"/>
              </a:rPr>
              <a:t> der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Tierbestände</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genutzten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landwirtschaftlichen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Nutzfläche</a:t>
            </a:r>
            <a:r>
              <a:rPr lang="en-US" sz="1600" dirty="0" smtClean="0">
                <a:latin typeface="Arial" panose="020B0604020202020204" pitchFamily="34" charset="0"/>
                <a:cs typeface="Arial" panose="020B0604020202020204" pitchFamily="34" charset="0"/>
              </a:rPr>
              <a:t> (LF).</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360000" y="5206250"/>
            <a:ext cx="4212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just"/>
            <a:r>
              <a:rPr lang="en-US" sz="1600" b="1" dirty="0" err="1" smtClean="0">
                <a:latin typeface="Arial" panose="020B0604020202020204" pitchFamily="34" charset="0"/>
                <a:cs typeface="Arial" panose="020B0604020202020204" pitchFamily="34" charset="0"/>
              </a:rPr>
              <a:t>Weideviehdichte</a:t>
            </a:r>
            <a:r>
              <a:rPr lang="en-US" sz="1600" b="1" dirty="0" smtClean="0">
                <a:latin typeface="Arial" panose="020B0604020202020204" pitchFamily="34" charset="0"/>
                <a:cs typeface="Arial" panose="020B0604020202020204" pitchFamily="34" charset="0"/>
              </a:rPr>
              <a:t> (GVE/ha der </a:t>
            </a:r>
            <a:r>
              <a:rPr lang="en-US" sz="1600" b="1" dirty="0" err="1" smtClean="0">
                <a:latin typeface="Arial" panose="020B0604020202020204" pitchFamily="34" charset="0"/>
                <a:cs typeface="Arial" panose="020B0604020202020204" pitchFamily="34" charset="0"/>
              </a:rPr>
              <a:t>Futterfläche</a:t>
            </a:r>
            <a:r>
              <a:rPr lang="en-US" sz="1600" b="1" dirty="0" smtClean="0">
                <a:latin typeface="Arial" panose="020B0604020202020204" pitchFamily="34" charset="0"/>
                <a:cs typeface="Arial" panose="020B0604020202020204" pitchFamily="34" charset="0"/>
              </a:rPr>
              <a:t>) – </a:t>
            </a:r>
            <a:r>
              <a:rPr lang="en-US" sz="1600" dirty="0" err="1" smtClean="0">
                <a:latin typeface="Arial" panose="020B0604020202020204" pitchFamily="34" charset="0"/>
                <a:cs typeface="Arial" panose="020B0604020202020204" pitchFamily="34" charset="0"/>
              </a:rPr>
              <a:t>Verhältnis</a:t>
            </a:r>
            <a:r>
              <a:rPr lang="en-US" sz="1600" dirty="0" smtClean="0">
                <a:latin typeface="Arial" panose="020B0604020202020204" pitchFamily="34" charset="0"/>
                <a:cs typeface="Arial" panose="020B0604020202020204" pitchFamily="34" charset="0"/>
              </a:rPr>
              <a:t> der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grasenden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Pflanzenfresser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zur</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gesamten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Futterfläche</a:t>
            </a:r>
            <a:endParaRPr lang="en-GB" sz="1600" dirty="0">
              <a:latin typeface="Arial" panose="020B0604020202020204" pitchFamily="34" charset="0"/>
              <a:cs typeface="Arial" panose="020B0604020202020204" pitchFamily="34" charset="0"/>
            </a:endParaRPr>
          </a:p>
        </p:txBody>
      </p:sp>
      <p:sp>
        <p:nvSpPr>
          <p:cNvPr id="10" name="TextBox 9"/>
          <p:cNvSpPr txBox="1"/>
          <p:nvPr/>
        </p:nvSpPr>
        <p:spPr>
          <a:xfrm>
            <a:off x="360000" y="1440000"/>
            <a:ext cx="8424000" cy="1415772"/>
          </a:xfrm>
          <a:prstGeom prst="rect">
            <a:avLst/>
          </a:prstGeom>
          <a:ln w="19050"/>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de-DE" sz="1600" b="1" dirty="0" smtClean="0">
                <a:solidFill>
                  <a:schemeClr val="accent3"/>
                </a:solidFill>
              </a:rPr>
              <a:t>Großvieheinheit</a:t>
            </a:r>
            <a:endParaRPr lang="pt-PT" sz="1600" b="1" dirty="0">
              <a:solidFill>
                <a:schemeClr val="accent3"/>
              </a:solidFill>
            </a:endParaRPr>
          </a:p>
          <a:p>
            <a:pPr algn="just"/>
            <a:r>
              <a:rPr lang="en-GB" sz="1400" i="1" dirty="0" smtClean="0">
                <a:solidFill>
                  <a:schemeClr val="bg2">
                    <a:lumMod val="10000"/>
                  </a:schemeClr>
                </a:solidFill>
              </a:rPr>
              <a:t>Die ´</a:t>
            </a:r>
            <a:r>
              <a:rPr lang="en-GB" sz="1400" i="1" dirty="0" err="1" smtClean="0">
                <a:solidFill>
                  <a:schemeClr val="bg2">
                    <a:lumMod val="10000"/>
                  </a:schemeClr>
                </a:solidFill>
              </a:rPr>
              <a:t>Vieheinheit</a:t>
            </a:r>
            <a:r>
              <a:rPr lang="en-GB" sz="1400" i="1" dirty="0" smtClean="0">
                <a:solidFill>
                  <a:schemeClr val="bg2">
                    <a:lumMod val="10000"/>
                  </a:schemeClr>
                </a:solidFill>
              </a:rPr>
              <a:t>’ → </a:t>
            </a:r>
            <a:r>
              <a:rPr lang="en-GB" sz="1400" b="1" i="1" dirty="0" smtClean="0">
                <a:solidFill>
                  <a:schemeClr val="bg2">
                    <a:lumMod val="10000"/>
                  </a:schemeClr>
                </a:solidFill>
              </a:rPr>
              <a:t>GV </a:t>
            </a:r>
            <a:r>
              <a:rPr lang="en-GB" sz="1400" b="1" i="1" dirty="0" err="1" smtClean="0">
                <a:solidFill>
                  <a:schemeClr val="bg2">
                    <a:lumMod val="10000"/>
                  </a:schemeClr>
                </a:solidFill>
              </a:rPr>
              <a:t>oder</a:t>
            </a:r>
            <a:r>
              <a:rPr lang="en-GB" sz="1400" b="1" i="1" dirty="0" smtClean="0">
                <a:solidFill>
                  <a:schemeClr val="bg2">
                    <a:lumMod val="10000"/>
                  </a:schemeClr>
                </a:solidFill>
              </a:rPr>
              <a:t> GVE</a:t>
            </a:r>
            <a:r>
              <a:rPr lang="en-GB" sz="1400" i="1" dirty="0" smtClean="0">
                <a:solidFill>
                  <a:schemeClr val="bg2">
                    <a:lumMod val="10000"/>
                  </a:schemeClr>
                </a:solidFill>
              </a:rPr>
              <a:t> </a:t>
            </a:r>
            <a:r>
              <a:rPr lang="de-DE" sz="1400" i="1" dirty="0">
                <a:solidFill>
                  <a:schemeClr val="bg2">
                    <a:lumMod val="10000"/>
                  </a:schemeClr>
                </a:solidFill>
              </a:rPr>
              <a:t>dient als Referenzeinheit, die die </a:t>
            </a:r>
            <a:r>
              <a:rPr lang="de-DE" sz="1400" i="1" dirty="0" err="1">
                <a:solidFill>
                  <a:schemeClr val="bg2">
                    <a:lumMod val="10000"/>
                  </a:schemeClr>
                </a:solidFill>
              </a:rPr>
              <a:t>Aggregierung</a:t>
            </a:r>
            <a:r>
              <a:rPr lang="de-DE" sz="1400" i="1" dirty="0">
                <a:solidFill>
                  <a:schemeClr val="bg2">
                    <a:lumMod val="10000"/>
                  </a:schemeClr>
                </a:solidFill>
              </a:rPr>
              <a:t> von Viehbeständen unterschiedlicher Arten und unterschiedlichen Alters vereinfacht. Hierfür werden spezifische Koeffizienten verwendet, die ursprünglich auf der Grundlage des Futterbedarfs der verschiedenen Tierarten festgelegt wurden </a:t>
            </a:r>
            <a:r>
              <a:rPr lang="de-DE" sz="1400" i="1" dirty="0" smtClean="0">
                <a:solidFill>
                  <a:schemeClr val="bg2">
                    <a:lumMod val="10000"/>
                  </a:schemeClr>
                </a:solidFill>
              </a:rPr>
              <a:t>.</a:t>
            </a:r>
          </a:p>
          <a:p>
            <a:pPr algn="just"/>
            <a:r>
              <a:rPr lang="en-GB" sz="1400" b="1" i="1" dirty="0" smtClean="0">
                <a:solidFill>
                  <a:schemeClr val="bg2">
                    <a:lumMod val="10000"/>
                  </a:schemeClr>
                </a:solidFill>
              </a:rPr>
              <a:t>1 GVE </a:t>
            </a:r>
            <a:r>
              <a:rPr lang="en-GB" sz="1400" i="1" dirty="0">
                <a:solidFill>
                  <a:schemeClr val="bg2">
                    <a:lumMod val="10000"/>
                  </a:schemeClr>
                </a:solidFill>
              </a:rPr>
              <a:t>→ </a:t>
            </a:r>
            <a:r>
              <a:rPr lang="en-GB" sz="1400" i="1" dirty="0" err="1" smtClean="0">
                <a:solidFill>
                  <a:schemeClr val="bg2">
                    <a:lumMod val="10000"/>
                  </a:schemeClr>
                </a:solidFill>
              </a:rPr>
              <a:t>entspricht</a:t>
            </a:r>
            <a:r>
              <a:rPr lang="en-GB" sz="1400" i="1" dirty="0" smtClean="0">
                <a:solidFill>
                  <a:schemeClr val="bg2">
                    <a:lumMod val="10000"/>
                  </a:schemeClr>
                </a:solidFill>
              </a:rPr>
              <a:t> </a:t>
            </a:r>
            <a:r>
              <a:rPr lang="en-GB" sz="1400" i="1" dirty="0" err="1" smtClean="0">
                <a:solidFill>
                  <a:schemeClr val="bg2">
                    <a:lumMod val="10000"/>
                  </a:schemeClr>
                </a:solidFill>
              </a:rPr>
              <a:t>dem</a:t>
            </a:r>
            <a:r>
              <a:rPr lang="en-GB" sz="1400" i="1" dirty="0" smtClean="0">
                <a:solidFill>
                  <a:schemeClr val="bg2">
                    <a:lumMod val="10000"/>
                  </a:schemeClr>
                </a:solidFill>
              </a:rPr>
              <a:t> </a:t>
            </a:r>
            <a:r>
              <a:rPr lang="en-GB" sz="1400" i="1" dirty="0" err="1" smtClean="0">
                <a:solidFill>
                  <a:schemeClr val="bg2">
                    <a:lumMod val="10000"/>
                  </a:schemeClr>
                </a:solidFill>
              </a:rPr>
              <a:t>Weidegang</a:t>
            </a:r>
            <a:r>
              <a:rPr lang="en-GB" sz="1400" i="1" dirty="0" smtClean="0">
                <a:solidFill>
                  <a:schemeClr val="bg2">
                    <a:lumMod val="10000"/>
                  </a:schemeClr>
                </a:solidFill>
              </a:rPr>
              <a:t> </a:t>
            </a:r>
            <a:r>
              <a:rPr lang="en-GB" sz="1400" i="1" dirty="0" err="1" smtClean="0">
                <a:solidFill>
                  <a:schemeClr val="bg2">
                    <a:lumMod val="10000"/>
                  </a:schemeClr>
                </a:solidFill>
              </a:rPr>
              <a:t>einer</a:t>
            </a:r>
            <a:r>
              <a:rPr lang="en-GB" sz="1400" i="1" dirty="0" smtClean="0">
                <a:solidFill>
                  <a:schemeClr val="bg2">
                    <a:lumMod val="10000"/>
                  </a:schemeClr>
                </a:solidFill>
              </a:rPr>
              <a:t> </a:t>
            </a:r>
            <a:r>
              <a:rPr lang="en-GB" sz="1400" i="1" dirty="0" err="1" smtClean="0">
                <a:solidFill>
                  <a:schemeClr val="bg2">
                    <a:lumMod val="10000"/>
                  </a:schemeClr>
                </a:solidFill>
              </a:rPr>
              <a:t>erwachsenen</a:t>
            </a:r>
            <a:r>
              <a:rPr lang="en-GB" sz="1400" i="1" dirty="0" smtClean="0">
                <a:solidFill>
                  <a:schemeClr val="bg2">
                    <a:lumMod val="10000"/>
                  </a:schemeClr>
                </a:solidFill>
              </a:rPr>
              <a:t> </a:t>
            </a:r>
            <a:r>
              <a:rPr lang="en-GB" sz="1400" i="1" dirty="0" err="1" smtClean="0">
                <a:solidFill>
                  <a:schemeClr val="bg2">
                    <a:lumMod val="10000"/>
                  </a:schemeClr>
                </a:solidFill>
              </a:rPr>
              <a:t>Milchkuh</a:t>
            </a:r>
            <a:r>
              <a:rPr lang="en-GB" sz="1400" i="1" dirty="0" smtClean="0">
                <a:solidFill>
                  <a:schemeClr val="bg2">
                    <a:lumMod val="10000"/>
                  </a:schemeClr>
                </a:solidFill>
              </a:rPr>
              <a:t>, die </a:t>
            </a:r>
            <a:r>
              <a:rPr lang="en-GB" sz="1400" i="1" dirty="0" err="1" smtClean="0">
                <a:solidFill>
                  <a:schemeClr val="bg2">
                    <a:lumMod val="10000"/>
                  </a:schemeClr>
                </a:solidFill>
              </a:rPr>
              <a:t>jährlich</a:t>
            </a:r>
            <a:r>
              <a:rPr lang="en-GB" sz="1400" i="1" dirty="0" smtClean="0">
                <a:solidFill>
                  <a:schemeClr val="bg2">
                    <a:lumMod val="10000"/>
                  </a:schemeClr>
                </a:solidFill>
              </a:rPr>
              <a:t> 3.000 kg </a:t>
            </a:r>
            <a:r>
              <a:rPr lang="en-GB" sz="1400" i="1" dirty="0" err="1" smtClean="0">
                <a:solidFill>
                  <a:schemeClr val="bg2">
                    <a:lumMod val="10000"/>
                  </a:schemeClr>
                </a:solidFill>
              </a:rPr>
              <a:t>Milch</a:t>
            </a:r>
            <a:r>
              <a:rPr lang="en-GB" sz="1400" i="1" dirty="0" smtClean="0">
                <a:solidFill>
                  <a:schemeClr val="bg2">
                    <a:lumMod val="10000"/>
                  </a:schemeClr>
                </a:solidFill>
              </a:rPr>
              <a:t> </a:t>
            </a:r>
            <a:r>
              <a:rPr lang="en-GB" sz="1400" i="1" dirty="0" err="1" smtClean="0">
                <a:solidFill>
                  <a:schemeClr val="bg2">
                    <a:lumMod val="10000"/>
                  </a:schemeClr>
                </a:solidFill>
              </a:rPr>
              <a:t>ohne</a:t>
            </a:r>
            <a:r>
              <a:rPr lang="en-GB" sz="1400" i="1" dirty="0" smtClean="0">
                <a:solidFill>
                  <a:schemeClr val="bg2">
                    <a:lumMod val="10000"/>
                  </a:schemeClr>
                </a:solidFill>
              </a:rPr>
              <a:t> </a:t>
            </a:r>
            <a:r>
              <a:rPr lang="en-GB" sz="1400" i="1" dirty="0" err="1" smtClean="0">
                <a:solidFill>
                  <a:schemeClr val="bg2">
                    <a:lumMod val="10000"/>
                  </a:schemeClr>
                </a:solidFill>
              </a:rPr>
              <a:t>Zufütterung</a:t>
            </a:r>
            <a:r>
              <a:rPr lang="en-GB" sz="1400" i="1" dirty="0" smtClean="0">
                <a:solidFill>
                  <a:schemeClr val="bg2">
                    <a:lumMod val="10000"/>
                  </a:schemeClr>
                </a:solidFill>
              </a:rPr>
              <a:t> von </a:t>
            </a:r>
            <a:r>
              <a:rPr lang="en-GB" sz="1400" i="1" dirty="0" err="1" smtClean="0">
                <a:solidFill>
                  <a:schemeClr val="bg2">
                    <a:lumMod val="10000"/>
                  </a:schemeClr>
                </a:solidFill>
              </a:rPr>
              <a:t>Kraftfutter</a:t>
            </a:r>
            <a:r>
              <a:rPr lang="en-GB" sz="1400" i="1" dirty="0" smtClean="0">
                <a:solidFill>
                  <a:schemeClr val="bg2">
                    <a:lumMod val="10000"/>
                  </a:schemeClr>
                </a:solidFill>
              </a:rPr>
              <a:t> </a:t>
            </a:r>
            <a:r>
              <a:rPr lang="en-GB" sz="1400" i="1" dirty="0" err="1" smtClean="0">
                <a:solidFill>
                  <a:schemeClr val="bg2">
                    <a:lumMod val="10000"/>
                  </a:schemeClr>
                </a:solidFill>
              </a:rPr>
              <a:t>produziert</a:t>
            </a:r>
            <a:r>
              <a:rPr lang="en-GB" sz="1400" i="1" dirty="0" smtClean="0">
                <a:solidFill>
                  <a:schemeClr val="bg2">
                    <a:lumMod val="10000"/>
                  </a:schemeClr>
                </a:solidFill>
              </a:rPr>
              <a:t> </a:t>
            </a:r>
            <a:r>
              <a:rPr lang="en-GB" sz="1400" i="1" dirty="0">
                <a:solidFill>
                  <a:schemeClr val="bg2">
                    <a:lumMod val="10000"/>
                  </a:schemeClr>
                </a:solidFill>
              </a:rPr>
              <a:t>(Eurostat 2018).</a:t>
            </a:r>
            <a:endParaRPr lang="pt-PT" sz="1400" b="1" dirty="0">
              <a:solidFill>
                <a:schemeClr val="bg2">
                  <a:lumMod val="10000"/>
                </a:schemeClr>
              </a:solidFill>
            </a:endParaRPr>
          </a:p>
        </p:txBody>
      </p:sp>
      <p:sp>
        <p:nvSpPr>
          <p:cNvPr id="13" name="Rectangle 12"/>
          <p:cNvSpPr/>
          <p:nvPr/>
        </p:nvSpPr>
        <p:spPr>
          <a:xfrm>
            <a:off x="4746500" y="4009875"/>
            <a:ext cx="3960000" cy="18722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4" name="TextBox 13"/>
          <p:cNvSpPr txBox="1"/>
          <p:nvPr/>
        </p:nvSpPr>
        <p:spPr>
          <a:xfrm>
            <a:off x="4782036" y="4054939"/>
            <a:ext cx="2448752" cy="276999"/>
          </a:xfrm>
          <a:prstGeom prst="rect">
            <a:avLst/>
          </a:prstGeom>
          <a:noFill/>
        </p:spPr>
        <p:txBody>
          <a:bodyPr wrap="square" rtlCol="0">
            <a:spAutoFit/>
          </a:bodyPr>
          <a:lstStyle/>
          <a:p>
            <a:pPr algn="just"/>
            <a:r>
              <a:rPr lang="en-US" sz="1200" b="1" dirty="0" err="1" smtClean="0">
                <a:latin typeface="Arial" panose="020B0604020202020204" pitchFamily="34" charset="0"/>
                <a:cs typeface="Arial" panose="020B0604020202020204" pitchFamily="34" charset="0"/>
              </a:rPr>
              <a:t>Gesamtviehbesatz</a:t>
            </a:r>
            <a:endParaRPr lang="pt-PT" sz="1200" dirty="0">
              <a:latin typeface="Arial" panose="020B0604020202020204" pitchFamily="34" charset="0"/>
              <a:cs typeface="Arial" panose="020B0604020202020204" pitchFamily="34" charset="0"/>
            </a:endParaRPr>
          </a:p>
        </p:txBody>
      </p:sp>
      <p:sp>
        <p:nvSpPr>
          <p:cNvPr id="15" name="Rectangle 14"/>
          <p:cNvSpPr/>
          <p:nvPr/>
        </p:nvSpPr>
        <p:spPr>
          <a:xfrm>
            <a:off x="5862636" y="4414979"/>
            <a:ext cx="2736304" cy="1368152"/>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6" name="TextBox 15"/>
          <p:cNvSpPr txBox="1"/>
          <p:nvPr/>
        </p:nvSpPr>
        <p:spPr>
          <a:xfrm>
            <a:off x="5862636" y="4414979"/>
            <a:ext cx="2376264" cy="276999"/>
          </a:xfrm>
          <a:prstGeom prst="rect">
            <a:avLst/>
          </a:prstGeom>
          <a:noFill/>
        </p:spPr>
        <p:txBody>
          <a:bodyPr wrap="square" rtlCol="0">
            <a:spAutoFit/>
          </a:bodyPr>
          <a:lstStyle/>
          <a:p>
            <a:pPr algn="just"/>
            <a:r>
              <a:rPr lang="en-US" sz="1200" b="1" dirty="0" err="1" smtClean="0">
                <a:latin typeface="Arial" panose="020B0604020202020204" pitchFamily="34" charset="0"/>
                <a:cs typeface="Arial" panose="020B0604020202020204" pitchFamily="34" charset="0"/>
              </a:rPr>
              <a:t>Weideviehdichte</a:t>
            </a:r>
            <a:endParaRPr lang="en-US" sz="12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584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idx="1"/>
          </p:nvPr>
        </p:nvSpPr>
        <p:spPr>
          <a:xfrm>
            <a:off x="360000" y="1440000"/>
            <a:ext cx="8424000" cy="1728192"/>
          </a:xfrm>
        </p:spPr>
        <p:txBody>
          <a:bodyPr>
            <a:normAutofit/>
          </a:bodyPr>
          <a:lstStyle/>
          <a:p>
            <a:pPr marL="0" lvl="1" indent="0">
              <a:buNone/>
            </a:pPr>
            <a:r>
              <a:rPr lang="en-US" sz="1800" b="1" dirty="0" smtClean="0">
                <a:solidFill>
                  <a:schemeClr val="tx2">
                    <a:lumMod val="50000"/>
                  </a:schemeClr>
                </a:solidFill>
              </a:rPr>
              <a:t>WVD maximum 1.4 GVE/ha – </a:t>
            </a:r>
            <a:r>
              <a:rPr lang="en-US" sz="1800" b="1" dirty="0" err="1" smtClean="0">
                <a:solidFill>
                  <a:schemeClr val="tx2">
                    <a:lumMod val="50000"/>
                  </a:schemeClr>
                </a:solidFill>
              </a:rPr>
              <a:t>etabliert</a:t>
            </a:r>
            <a:r>
              <a:rPr lang="en-US" sz="1800" b="1" dirty="0" smtClean="0">
                <a:solidFill>
                  <a:schemeClr val="tx2">
                    <a:lumMod val="50000"/>
                  </a:schemeClr>
                </a:solidFill>
              </a:rPr>
              <a:t> in </a:t>
            </a:r>
            <a:r>
              <a:rPr lang="en-US" sz="1800" b="1" dirty="0">
                <a:solidFill>
                  <a:schemeClr val="tx2">
                    <a:lumMod val="50000"/>
                  </a:schemeClr>
                </a:solidFill>
              </a:rPr>
              <a:t>1989 (CAP</a:t>
            </a:r>
            <a:r>
              <a:rPr lang="en-US" sz="1800" b="1" dirty="0" smtClean="0">
                <a:solidFill>
                  <a:schemeClr val="tx2">
                    <a:lumMod val="50000"/>
                  </a:schemeClr>
                </a:solidFill>
              </a:rPr>
              <a:t>):</a:t>
            </a:r>
          </a:p>
          <a:p>
            <a:pPr marL="285750" lvl="1">
              <a:buFont typeface="Arial" panose="020B0604020202020204" pitchFamily="34" charset="0"/>
              <a:buChar char="•"/>
            </a:pPr>
            <a:r>
              <a:rPr lang="de-DE" sz="1600" dirty="0">
                <a:solidFill>
                  <a:schemeClr val="tx2">
                    <a:lumMod val="50000"/>
                  </a:schemeClr>
                </a:solidFill>
              </a:rPr>
              <a:t>Beschränkung der Entschädigungsleistungen für Betriebe in benachteiligten </a:t>
            </a:r>
            <a:r>
              <a:rPr lang="de-DE" sz="1600" dirty="0" smtClean="0">
                <a:solidFill>
                  <a:schemeClr val="tx2">
                    <a:lumMod val="50000"/>
                  </a:schemeClr>
                </a:solidFill>
              </a:rPr>
              <a:t>Gebieten</a:t>
            </a:r>
            <a:r>
              <a:rPr lang="en-US" sz="1600" dirty="0" smtClean="0">
                <a:solidFill>
                  <a:schemeClr val="tx2">
                    <a:lumMod val="50000"/>
                  </a:schemeClr>
                </a:solidFill>
              </a:rPr>
              <a:t>;</a:t>
            </a:r>
          </a:p>
          <a:p>
            <a:pPr marL="285750" lvl="1">
              <a:buFont typeface="Arial" panose="020B0604020202020204" pitchFamily="34" charset="0"/>
              <a:buChar char="•"/>
            </a:pPr>
            <a:r>
              <a:rPr lang="en-US" sz="1600" dirty="0">
                <a:solidFill>
                  <a:schemeClr val="tx2">
                    <a:lumMod val="50000"/>
                  </a:schemeClr>
                </a:solidFill>
              </a:rPr>
              <a:t>Definition der </a:t>
            </a:r>
            <a:r>
              <a:rPr lang="en-US" sz="1600" dirty="0" err="1">
                <a:solidFill>
                  <a:schemeClr val="tx2">
                    <a:lumMod val="50000"/>
                  </a:schemeClr>
                </a:solidFill>
              </a:rPr>
              <a:t>extensiven</a:t>
            </a:r>
            <a:r>
              <a:rPr lang="en-US" sz="1600" dirty="0">
                <a:solidFill>
                  <a:schemeClr val="tx2">
                    <a:lumMod val="50000"/>
                  </a:schemeClr>
                </a:solidFill>
              </a:rPr>
              <a:t> </a:t>
            </a:r>
            <a:r>
              <a:rPr lang="en-US" sz="1600" dirty="0" err="1">
                <a:solidFill>
                  <a:schemeClr val="tx2">
                    <a:lumMod val="50000"/>
                  </a:schemeClr>
                </a:solidFill>
              </a:rPr>
              <a:t>Tierhaltung</a:t>
            </a:r>
            <a:r>
              <a:rPr lang="en-US" sz="1600" dirty="0">
                <a:solidFill>
                  <a:schemeClr val="tx2">
                    <a:lumMod val="50000"/>
                  </a:schemeClr>
                </a:solidFill>
              </a:rPr>
              <a:t> </a:t>
            </a:r>
            <a:r>
              <a:rPr lang="en-US" sz="1600" dirty="0" smtClean="0">
                <a:solidFill>
                  <a:schemeClr val="tx2">
                    <a:lumMod val="50000"/>
                  </a:schemeClr>
                </a:solidFill>
              </a:rPr>
              <a:t>(</a:t>
            </a:r>
            <a:r>
              <a:rPr lang="en-US" sz="1600" dirty="0" err="1" smtClean="0">
                <a:solidFill>
                  <a:schemeClr val="tx2">
                    <a:lumMod val="50000"/>
                  </a:schemeClr>
                </a:solidFill>
              </a:rPr>
              <a:t>seit</a:t>
            </a:r>
            <a:r>
              <a:rPr lang="en-US" sz="1600" dirty="0" smtClean="0">
                <a:solidFill>
                  <a:schemeClr val="tx2">
                    <a:lumMod val="50000"/>
                  </a:schemeClr>
                </a:solidFill>
              </a:rPr>
              <a:t> 1992);</a:t>
            </a:r>
          </a:p>
          <a:p>
            <a:pPr marL="285750" lvl="1">
              <a:buFont typeface="Arial" panose="020B0604020202020204" pitchFamily="34" charset="0"/>
              <a:buChar char="•"/>
            </a:pPr>
            <a:r>
              <a:rPr lang="de-DE" sz="1600" dirty="0">
                <a:solidFill>
                  <a:schemeClr val="tx2">
                    <a:lumMod val="50000"/>
                  </a:schemeClr>
                </a:solidFill>
              </a:rPr>
              <a:t>Beschränkung der Förderungswürdigkeit von </a:t>
            </a:r>
            <a:r>
              <a:rPr lang="de-DE" sz="1600" dirty="0" smtClean="0">
                <a:solidFill>
                  <a:schemeClr val="tx2">
                    <a:lumMod val="50000"/>
                  </a:schemeClr>
                </a:solidFill>
              </a:rPr>
              <a:t>Extensivierungsmaßnahmen </a:t>
            </a:r>
            <a:r>
              <a:rPr lang="en-US" sz="1600" dirty="0" smtClean="0">
                <a:solidFill>
                  <a:schemeClr val="tx2">
                    <a:lumMod val="50000"/>
                  </a:schemeClr>
                </a:solidFill>
              </a:rPr>
              <a:t>(</a:t>
            </a:r>
            <a:r>
              <a:rPr lang="en-US" sz="1600" dirty="0" err="1" smtClean="0">
                <a:solidFill>
                  <a:schemeClr val="tx2">
                    <a:lumMod val="50000"/>
                  </a:schemeClr>
                </a:solidFill>
              </a:rPr>
              <a:t>Piva</a:t>
            </a:r>
            <a:r>
              <a:rPr lang="en-US" sz="1600" dirty="0" smtClean="0">
                <a:solidFill>
                  <a:schemeClr val="tx2">
                    <a:lumMod val="50000"/>
                  </a:schemeClr>
                </a:solidFill>
              </a:rPr>
              <a:t> </a:t>
            </a:r>
            <a:r>
              <a:rPr lang="en-US" sz="1600" dirty="0">
                <a:solidFill>
                  <a:schemeClr val="tx2">
                    <a:lumMod val="50000"/>
                  </a:schemeClr>
                </a:solidFill>
              </a:rPr>
              <a:t>et al. 1999</a:t>
            </a:r>
            <a:r>
              <a:rPr lang="en-US" sz="1600" dirty="0" smtClean="0">
                <a:solidFill>
                  <a:schemeClr val="tx2">
                    <a:lumMod val="50000"/>
                  </a:schemeClr>
                </a:solidFill>
              </a:rPr>
              <a:t>).</a:t>
            </a:r>
            <a:endParaRPr lang="en-GB" sz="1600" dirty="0" smtClean="0"/>
          </a:p>
          <a:p>
            <a:pPr marL="0" indent="0" algn="just">
              <a:buNone/>
            </a:pPr>
            <a:endParaRPr lang="en-GB" sz="1500" dirty="0" smtClean="0"/>
          </a:p>
        </p:txBody>
      </p:sp>
      <p:sp>
        <p:nvSpPr>
          <p:cNvPr id="7" name="Foliennummernplatzhalter 6"/>
          <p:cNvSpPr>
            <a:spLocks noGrp="1"/>
          </p:cNvSpPr>
          <p:nvPr>
            <p:ph type="sldNum" sz="quarter" idx="12"/>
          </p:nvPr>
        </p:nvSpPr>
        <p:spPr/>
        <p:txBody>
          <a:bodyPr/>
          <a:lstStyle/>
          <a:p>
            <a:fld id="{94C51DEF-A0F2-436A-B446-D206BED377C1}" type="slidenum">
              <a:rPr lang="de-DE" smtClean="0"/>
              <a:pPr/>
              <a:t>44</a:t>
            </a:fld>
            <a:endParaRPr lang="de-DE" dirty="0"/>
          </a:p>
        </p:txBody>
      </p:sp>
      <p:sp>
        <p:nvSpPr>
          <p:cNvPr id="9" name="TextBox 8"/>
          <p:cNvSpPr txBox="1"/>
          <p:nvPr/>
        </p:nvSpPr>
        <p:spPr>
          <a:xfrm>
            <a:off x="251519" y="3060000"/>
            <a:ext cx="8624537" cy="830997"/>
          </a:xfrm>
          <a:prstGeom prst="rect">
            <a:avLst/>
          </a:prstGeom>
          <a:ln w="19050"/>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just"/>
            <a:r>
              <a:rPr lang="en-GB" sz="1600" b="1" dirty="0" err="1" smtClean="0">
                <a:solidFill>
                  <a:schemeClr val="accent2">
                    <a:lumMod val="75000"/>
                  </a:schemeClr>
                </a:solidFill>
                <a:latin typeface="Arial" panose="020B0604020202020204" pitchFamily="34" charset="0"/>
                <a:cs typeface="Arial" panose="020B0604020202020204" pitchFamily="34" charset="0"/>
              </a:rPr>
              <a:t>Nationale</a:t>
            </a:r>
            <a:r>
              <a:rPr lang="en-GB" sz="1600" b="1" dirty="0" smtClean="0">
                <a:solidFill>
                  <a:schemeClr val="accent2">
                    <a:lumMod val="75000"/>
                  </a:schemeClr>
                </a:solidFill>
                <a:latin typeface="Arial" panose="020B0604020202020204" pitchFamily="34" charset="0"/>
                <a:cs typeface="Arial" panose="020B0604020202020204" pitchFamily="34" charset="0"/>
              </a:rPr>
              <a:t> Programme der </a:t>
            </a:r>
            <a:r>
              <a:rPr lang="en-GB" sz="1600" b="1" dirty="0" err="1" smtClean="0">
                <a:solidFill>
                  <a:schemeClr val="accent2">
                    <a:lumMod val="75000"/>
                  </a:schemeClr>
                </a:solidFill>
                <a:latin typeface="Arial" panose="020B0604020202020204" pitchFamily="34" charset="0"/>
                <a:cs typeface="Arial" panose="020B0604020202020204" pitchFamily="34" charset="0"/>
              </a:rPr>
              <a:t>Mitgliedstaaten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zur</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Entwicklung</a:t>
            </a:r>
            <a:r>
              <a:rPr lang="en-GB" sz="1600" b="1" dirty="0" smtClean="0">
                <a:solidFill>
                  <a:schemeClr val="accent2">
                    <a:lumMod val="75000"/>
                  </a:schemeClr>
                </a:solidFill>
                <a:latin typeface="Arial" panose="020B0604020202020204" pitchFamily="34" charset="0"/>
                <a:cs typeface="Arial" panose="020B0604020202020204" pitchFamily="34" charset="0"/>
              </a:rPr>
              <a:t> des </a:t>
            </a:r>
            <a:r>
              <a:rPr lang="en-GB" sz="1600" b="1" dirty="0" err="1" smtClean="0">
                <a:solidFill>
                  <a:schemeClr val="accent2">
                    <a:lumMod val="75000"/>
                  </a:schemeClr>
                </a:solidFill>
                <a:latin typeface="Arial" panose="020B0604020202020204" pitchFamily="34" charset="0"/>
                <a:cs typeface="Arial" panose="020B0604020202020204" pitchFamily="34" charset="0"/>
              </a:rPr>
              <a:t>ländlichen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Raums</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mit</a:t>
            </a:r>
            <a:r>
              <a:rPr lang="en-GB" sz="1600"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ehrgeizigen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b="1" dirty="0" err="1" smtClean="0">
                <a:solidFill>
                  <a:schemeClr val="accent2">
                    <a:lumMod val="75000"/>
                  </a:schemeClr>
                </a:solidFill>
                <a:latin typeface="Arial" panose="020B0604020202020204" pitchFamily="34" charset="0"/>
                <a:cs typeface="Arial" panose="020B0604020202020204" pitchFamily="34" charset="0"/>
              </a:rPr>
              <a:t>Grenzen</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für</a:t>
            </a:r>
            <a:r>
              <a:rPr lang="en-GB" sz="1600" dirty="0" smtClean="0">
                <a:solidFill>
                  <a:schemeClr val="accent2">
                    <a:lumMod val="75000"/>
                  </a:schemeClr>
                </a:solidFill>
                <a:latin typeface="Arial" panose="020B0604020202020204" pitchFamily="34" charset="0"/>
                <a:cs typeface="Arial" panose="020B0604020202020204" pitchFamily="34" charset="0"/>
              </a:rPr>
              <a:t> die </a:t>
            </a:r>
            <a:r>
              <a:rPr lang="en-GB" sz="1600" dirty="0" err="1" smtClean="0">
                <a:solidFill>
                  <a:schemeClr val="accent2">
                    <a:lumMod val="75000"/>
                  </a:schemeClr>
                </a:solidFill>
                <a:latin typeface="Arial" panose="020B0604020202020204" pitchFamily="34" charset="0"/>
                <a:cs typeface="Arial" panose="020B0604020202020204" pitchFamily="34" charset="0"/>
              </a:rPr>
              <a:t>Unterstützung</a:t>
            </a:r>
            <a:r>
              <a:rPr lang="en-GB" sz="1600" dirty="0" smtClean="0">
                <a:solidFill>
                  <a:schemeClr val="accent2">
                    <a:lumMod val="75000"/>
                  </a:schemeClr>
                </a:solidFill>
                <a:latin typeface="Arial" panose="020B0604020202020204" pitchFamily="34" charset="0"/>
                <a:cs typeface="Arial" panose="020B0604020202020204" pitchFamily="34" charset="0"/>
              </a:rPr>
              <a:t> der </a:t>
            </a:r>
            <a:r>
              <a:rPr lang="en-GB" sz="1600" b="1" dirty="0" smtClean="0">
                <a:solidFill>
                  <a:schemeClr val="accent2">
                    <a:lumMod val="75000"/>
                  </a:schemeClr>
                </a:solidFill>
                <a:latin typeface="Arial" panose="020B0604020202020204" pitchFamily="34" charset="0"/>
                <a:cs typeface="Arial" panose="020B0604020202020204" pitchFamily="34" charset="0"/>
              </a:rPr>
              <a:t>HNV-</a:t>
            </a:r>
            <a:r>
              <a:rPr lang="en-GB" sz="1600" b="1" dirty="0" err="1" smtClean="0">
                <a:solidFill>
                  <a:schemeClr val="accent2">
                    <a:lumMod val="75000"/>
                  </a:schemeClr>
                </a:solidFill>
                <a:latin typeface="Arial" panose="020B0604020202020204" pitchFamily="34" charset="0"/>
                <a:cs typeface="Arial" panose="020B0604020202020204" pitchFamily="34" charset="0"/>
              </a:rPr>
              <a:t>Landwirtschaft</a:t>
            </a:r>
            <a:r>
              <a:rPr lang="en-GB" sz="1600" b="1" dirty="0" smtClean="0">
                <a:solidFill>
                  <a:schemeClr val="accent2">
                    <a:lumMod val="75000"/>
                  </a:schemeClr>
                </a:solidFill>
                <a:latin typeface="Arial" panose="020B0604020202020204" pitchFamily="34" charset="0"/>
                <a:cs typeface="Arial" panose="020B0604020202020204" pitchFamily="34" charset="0"/>
              </a:rPr>
              <a:t> </a:t>
            </a:r>
            <a:r>
              <a:rPr lang="en-GB" sz="1600" dirty="0" err="1" smtClean="0">
                <a:solidFill>
                  <a:schemeClr val="accent2">
                    <a:lumMod val="75000"/>
                  </a:schemeClr>
                </a:solidFill>
                <a:latin typeface="Arial" panose="020B0604020202020204" pitchFamily="34" charset="0"/>
                <a:cs typeface="Arial" panose="020B0604020202020204" pitchFamily="34" charset="0"/>
              </a:rPr>
              <a:t>innerhalb</a:t>
            </a:r>
            <a:r>
              <a:rPr lang="en-GB" sz="1600" dirty="0" smtClean="0">
                <a:solidFill>
                  <a:schemeClr val="accent2">
                    <a:lumMod val="75000"/>
                  </a:schemeClr>
                </a:solidFill>
                <a:latin typeface="Arial" panose="020B0604020202020204" pitchFamily="34" charset="0"/>
                <a:cs typeface="Arial" panose="020B0604020202020204" pitchFamily="34" charset="0"/>
              </a:rPr>
              <a:t> und </a:t>
            </a:r>
            <a:r>
              <a:rPr lang="en-GB" sz="1600" dirty="0" err="1" smtClean="0">
                <a:solidFill>
                  <a:schemeClr val="accent2">
                    <a:lumMod val="75000"/>
                  </a:schemeClr>
                </a:solidFill>
                <a:latin typeface="Arial" panose="020B0604020202020204" pitchFamily="34" charset="0"/>
                <a:cs typeface="Arial" panose="020B0604020202020204" pitchFamily="34" charset="0"/>
              </a:rPr>
              <a:t>außerhalb</a:t>
            </a:r>
            <a:r>
              <a:rPr lang="en-GB" sz="1600" dirty="0" smtClean="0">
                <a:solidFill>
                  <a:schemeClr val="accent2">
                    <a:lumMod val="75000"/>
                  </a:schemeClr>
                </a:solidFill>
                <a:latin typeface="Arial" panose="020B0604020202020204" pitchFamily="34" charset="0"/>
                <a:cs typeface="Arial" panose="020B0604020202020204" pitchFamily="34" charset="0"/>
              </a:rPr>
              <a:t> von </a:t>
            </a:r>
            <a:r>
              <a:rPr lang="en-GB" sz="1600" b="1" dirty="0" smtClean="0">
                <a:solidFill>
                  <a:schemeClr val="accent2">
                    <a:lumMod val="75000"/>
                  </a:schemeClr>
                </a:solidFill>
                <a:latin typeface="Arial" panose="020B0604020202020204" pitchFamily="34" charset="0"/>
                <a:cs typeface="Arial" panose="020B0604020202020204" pitchFamily="34" charset="0"/>
              </a:rPr>
              <a:t>Natura 2000 </a:t>
            </a:r>
            <a:r>
              <a:rPr lang="en-GB" sz="1600" b="1" dirty="0" err="1" smtClean="0">
                <a:solidFill>
                  <a:schemeClr val="accent2">
                    <a:lumMod val="75000"/>
                  </a:schemeClr>
                </a:solidFill>
                <a:latin typeface="Arial" panose="020B0604020202020204" pitchFamily="34" charset="0"/>
                <a:cs typeface="Arial" panose="020B0604020202020204" pitchFamily="34" charset="0"/>
              </a:rPr>
              <a:t>Gebieten</a:t>
            </a:r>
            <a:r>
              <a:rPr lang="en-GB" sz="1600" dirty="0" smtClean="0">
                <a:solidFill>
                  <a:schemeClr val="accent2">
                    <a:lumMod val="75000"/>
                  </a:schemeClr>
                </a:solidFill>
                <a:latin typeface="Arial" panose="020B0604020202020204" pitchFamily="34" charset="0"/>
                <a:cs typeface="Arial" panose="020B0604020202020204" pitchFamily="34" charset="0"/>
              </a:rPr>
              <a:t>.</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256926" y="4266925"/>
            <a:ext cx="3090937"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Frankreich </a:t>
            </a:r>
            <a:r>
              <a:rPr lang="en-GB" sz="1500" b="1" dirty="0" smtClean="0">
                <a:latin typeface="Arial" panose="020B0604020202020204" pitchFamily="34" charset="0"/>
                <a:cs typeface="Arial" panose="020B0604020202020204" pitchFamily="34" charset="0"/>
              </a:rPr>
              <a:t>(</a:t>
            </a:r>
            <a:r>
              <a:rPr lang="en-GB" sz="1500" b="1" dirty="0">
                <a:latin typeface="Arial" panose="020B0604020202020204" pitchFamily="34" charset="0"/>
                <a:cs typeface="Arial" panose="020B0604020202020204" pitchFamily="34" charset="0"/>
              </a:rPr>
              <a:t>Boccaccio et al. 2009)</a:t>
            </a:r>
            <a:r>
              <a:rPr lang="pt-PT" sz="1500" b="1" dirty="0" smtClean="0">
                <a:latin typeface="Arial" panose="020B0604020202020204" pitchFamily="34" charset="0"/>
                <a:cs typeface="Arial" panose="020B0604020202020204" pitchFamily="34" charset="0"/>
              </a:rPr>
              <a:t>: </a:t>
            </a:r>
          </a:p>
          <a:p>
            <a:r>
              <a:rPr lang="pt-PT" sz="1500" dirty="0" smtClean="0">
                <a:latin typeface="Arial" panose="020B0604020202020204" pitchFamily="34" charset="0"/>
                <a:cs typeface="Arial" panose="020B0604020202020204" pitchFamily="34" charset="0"/>
              </a:rPr>
              <a:t>Min. WVD - </a:t>
            </a:r>
            <a:r>
              <a:rPr lang="en-GB" sz="1500" dirty="0" smtClean="0">
                <a:latin typeface="Arial" panose="020B0604020202020204" pitchFamily="34" charset="0"/>
                <a:cs typeface="Arial" panose="020B0604020202020204" pitchFamily="34" charset="0"/>
              </a:rPr>
              <a:t>0.1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0.35 </a:t>
            </a:r>
            <a:r>
              <a:rPr lang="en-GB" sz="1500" dirty="0" smtClean="0">
                <a:latin typeface="Arial" panose="020B0604020202020204" pitchFamily="34" charset="0"/>
                <a:cs typeface="Arial" panose="020B0604020202020204" pitchFamily="34" charset="0"/>
              </a:rPr>
              <a:t>GVE/ha</a:t>
            </a:r>
          </a:p>
          <a:p>
            <a:r>
              <a:rPr lang="en-GB" sz="1500" dirty="0" smtClean="0">
                <a:latin typeface="Arial" panose="020B0604020202020204" pitchFamily="34" charset="0"/>
                <a:cs typeface="Arial" panose="020B0604020202020204" pitchFamily="34" charset="0"/>
              </a:rPr>
              <a:t>Max. WVD - </a:t>
            </a:r>
            <a:r>
              <a:rPr lang="en-GB" sz="1500" dirty="0">
                <a:latin typeface="Arial" panose="020B0604020202020204" pitchFamily="34" charset="0"/>
                <a:cs typeface="Arial" panose="020B0604020202020204" pitchFamily="34" charset="0"/>
              </a:rPr>
              <a:t>1.6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2 </a:t>
            </a:r>
            <a:r>
              <a:rPr lang="en-GB" sz="1500" dirty="0" smtClean="0">
                <a:latin typeface="Arial" panose="020B0604020202020204" pitchFamily="34" charset="0"/>
                <a:cs typeface="Arial" panose="020B0604020202020204" pitchFamily="34" charset="0"/>
              </a:rPr>
              <a:t>GVE/ha</a:t>
            </a:r>
            <a:endParaRPr lang="pt-PT" sz="1500" dirty="0">
              <a:latin typeface="Arial" panose="020B0604020202020204" pitchFamily="34" charset="0"/>
              <a:cs typeface="Arial" panose="020B0604020202020204" pitchFamily="34" charset="0"/>
            </a:endParaRPr>
          </a:p>
        </p:txBody>
      </p:sp>
      <p:sp>
        <p:nvSpPr>
          <p:cNvPr id="12" name="TextBox 11"/>
          <p:cNvSpPr txBox="1"/>
          <p:nvPr/>
        </p:nvSpPr>
        <p:spPr>
          <a:xfrm>
            <a:off x="3619473" y="4266925"/>
            <a:ext cx="525658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pt-PT" sz="1500" b="1" dirty="0" smtClean="0">
                <a:latin typeface="Arial" panose="020B0604020202020204" pitchFamily="34" charset="0"/>
                <a:cs typeface="Arial" panose="020B0604020202020204" pitchFamily="34" charset="0"/>
              </a:rPr>
              <a:t>New </a:t>
            </a:r>
            <a:r>
              <a:rPr lang="en-GB" sz="1500" b="1" dirty="0" smtClean="0">
                <a:latin typeface="Arial" panose="020B0604020202020204" pitchFamily="34" charset="0"/>
                <a:cs typeface="Arial" panose="020B0604020202020204" pitchFamily="34" charset="0"/>
              </a:rPr>
              <a:t>Forest</a:t>
            </a:r>
            <a:r>
              <a:rPr lang="pt-PT" sz="1500" b="1" dirty="0" smtClean="0">
                <a:latin typeface="Arial" panose="020B0604020202020204" pitchFamily="34" charset="0"/>
                <a:cs typeface="Arial" panose="020B0604020202020204" pitchFamily="34" charset="0"/>
              </a:rPr>
              <a:t> (UK) </a:t>
            </a:r>
            <a:r>
              <a:rPr lang="en-GB" sz="1500" b="1" dirty="0" err="1" smtClean="0">
                <a:latin typeface="Arial" panose="020B0604020202020204" pitchFamily="34" charset="0"/>
                <a:cs typeface="Arial" panose="020B0604020202020204" pitchFamily="34" charset="0"/>
              </a:rPr>
              <a:t>Holz-Wiesen</a:t>
            </a:r>
            <a:r>
              <a:rPr lang="en-GB" sz="1500" b="1" dirty="0" smtClean="0">
                <a:latin typeface="Arial" panose="020B0604020202020204" pitchFamily="34" charset="0"/>
                <a:cs typeface="Arial" panose="020B0604020202020204" pitchFamily="34" charset="0"/>
              </a:rPr>
              <a:t> </a:t>
            </a:r>
            <a:r>
              <a:rPr lang="en-GB" sz="1500" b="1" dirty="0" err="1" smtClean="0">
                <a:latin typeface="Arial" panose="020B0604020202020204" pitchFamily="34" charset="0"/>
                <a:cs typeface="Arial" panose="020B0604020202020204" pitchFamily="34" charset="0"/>
              </a:rPr>
              <a:t>Systeme</a:t>
            </a:r>
            <a:r>
              <a:rPr lang="en-GB"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Mountford </a:t>
            </a:r>
            <a:r>
              <a:rPr lang="en-GB" sz="1500" b="1" dirty="0" smtClean="0">
                <a:latin typeface="Arial" panose="020B0604020202020204" pitchFamily="34" charset="0"/>
                <a:cs typeface="Arial" panose="020B0604020202020204" pitchFamily="34" charset="0"/>
              </a:rPr>
              <a:t>und </a:t>
            </a:r>
            <a:r>
              <a:rPr lang="en-GB" sz="1500" b="1" dirty="0" err="1">
                <a:latin typeface="Arial" panose="020B0604020202020204" pitchFamily="34" charset="0"/>
                <a:cs typeface="Arial" panose="020B0604020202020204" pitchFamily="34" charset="0"/>
              </a:rPr>
              <a:t>Peterken</a:t>
            </a:r>
            <a:r>
              <a:rPr lang="en-GB" sz="1500" b="1" dirty="0">
                <a:latin typeface="Arial" panose="020B0604020202020204" pitchFamily="34" charset="0"/>
                <a:cs typeface="Arial" panose="020B0604020202020204" pitchFamily="34" charset="0"/>
              </a:rPr>
              <a:t> 2003,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WVD - 0.3 (Rind), 0.15 (Pony) </a:t>
            </a:r>
            <a:r>
              <a:rPr lang="en-GB" sz="1500" dirty="0">
                <a:latin typeface="Arial" panose="020B0604020202020204" pitchFamily="34" charset="0"/>
                <a:cs typeface="Arial" panose="020B0604020202020204" pitchFamily="34" charset="0"/>
              </a:rPr>
              <a:t>u</a:t>
            </a:r>
            <a:r>
              <a:rPr lang="en-GB" sz="1500" dirty="0" smtClean="0">
                <a:latin typeface="Arial" panose="020B0604020202020204" pitchFamily="34" charset="0"/>
                <a:cs typeface="Arial" panose="020B0604020202020204" pitchFamily="34" charset="0"/>
              </a:rPr>
              <a:t>nd 0.45 (</a:t>
            </a:r>
            <a:r>
              <a:rPr lang="en-GB" sz="1500" dirty="0" err="1" smtClean="0">
                <a:latin typeface="Arial" panose="020B0604020202020204" pitchFamily="34" charset="0"/>
                <a:cs typeface="Arial" panose="020B0604020202020204" pitchFamily="34" charset="0"/>
              </a:rPr>
              <a:t>HIrsch</a:t>
            </a:r>
            <a:r>
              <a:rPr lang="en-GB" sz="1500" dirty="0" smtClean="0">
                <a:latin typeface="Arial" panose="020B0604020202020204" pitchFamily="34" charset="0"/>
                <a:cs typeface="Arial" panose="020B0604020202020204" pitchFamily="34" charset="0"/>
              </a:rPr>
              <a:t>) GVE/ha/</a:t>
            </a:r>
            <a:r>
              <a:rPr lang="en-GB" sz="1500" dirty="0" err="1" smtClean="0">
                <a:latin typeface="Arial" panose="020B0604020202020204" pitchFamily="34" charset="0"/>
                <a:cs typeface="Arial" panose="020B0604020202020204" pitchFamily="34" charset="0"/>
              </a:rPr>
              <a:t>Jahr</a:t>
            </a:r>
            <a:endParaRPr lang="pt-PT" sz="1500" dirty="0">
              <a:latin typeface="Arial" panose="020B0604020202020204" pitchFamily="34" charset="0"/>
              <a:cs typeface="Arial" panose="020B0604020202020204" pitchFamily="34" charset="0"/>
            </a:endParaRPr>
          </a:p>
        </p:txBody>
      </p:sp>
      <p:sp>
        <p:nvSpPr>
          <p:cNvPr id="13" name="TextBox 12"/>
          <p:cNvSpPr txBox="1"/>
          <p:nvPr/>
        </p:nvSpPr>
        <p:spPr>
          <a:xfrm>
            <a:off x="256926" y="5343616"/>
            <a:ext cx="4099049" cy="784830"/>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a:latin typeface="Arial" panose="020B0604020202020204" pitchFamily="34" charset="0"/>
                <a:cs typeface="Arial" panose="020B0604020202020204" pitchFamily="34" charset="0"/>
              </a:rPr>
              <a:t>M</a:t>
            </a:r>
            <a:r>
              <a:rPr lang="pt-PT" sz="1500" b="1" dirty="0">
                <a:latin typeface="Arial" panose="020B0604020202020204" pitchFamily="34" charset="0"/>
                <a:cs typeface="Arial" panose="020B0604020202020204" pitchFamily="34" charset="0"/>
              </a:rPr>
              <a:t>ontado</a:t>
            </a:r>
            <a:r>
              <a:rPr lang="en-GB" sz="1500" b="1" dirty="0" err="1">
                <a:latin typeface="Arial" panose="020B0604020202020204" pitchFamily="34" charset="0"/>
                <a:cs typeface="Arial" panose="020B0604020202020204" pitchFamily="34" charset="0"/>
              </a:rPr>
              <a:t>systeme</a:t>
            </a:r>
            <a:r>
              <a:rPr lang="en-GB" sz="1500" b="1" dirty="0">
                <a:latin typeface="Arial" panose="020B0604020202020204" pitchFamily="34" charset="0"/>
                <a:cs typeface="Arial" panose="020B0604020202020204" pitchFamily="34" charset="0"/>
              </a:rPr>
              <a:t> </a:t>
            </a:r>
            <a:r>
              <a:rPr lang="en-GB" sz="1500" b="1" dirty="0" err="1" smtClean="0">
                <a:latin typeface="Arial" panose="020B0604020202020204" pitchFamily="34" charset="0"/>
                <a:cs typeface="Arial" panose="020B0604020202020204" pitchFamily="34" charset="0"/>
              </a:rPr>
              <a:t>südliches</a:t>
            </a:r>
            <a:r>
              <a:rPr lang="en-GB" sz="1500" b="1" dirty="0" smtClean="0">
                <a:latin typeface="Arial" panose="020B0604020202020204" pitchFamily="34" charset="0"/>
                <a:cs typeface="Arial" panose="020B0604020202020204" pitchFamily="34" charset="0"/>
              </a:rPr>
              <a:t> Portugal (</a:t>
            </a:r>
            <a:r>
              <a:rPr lang="pt-PT" sz="1500" b="1" dirty="0" smtClean="0">
                <a:latin typeface="Arial" panose="020B0604020202020204" pitchFamily="34" charset="0"/>
                <a:cs typeface="Arial" panose="020B0604020202020204" pitchFamily="34" charset="0"/>
              </a:rPr>
              <a:t>Godinho</a:t>
            </a:r>
            <a:r>
              <a:rPr lang="en-GB" sz="1500" b="1" dirty="0" smtClean="0">
                <a:latin typeface="Arial" panose="020B0604020202020204" pitchFamily="34" charset="0"/>
                <a:cs typeface="Arial" panose="020B0604020202020204" pitchFamily="34" charset="0"/>
              </a:rPr>
              <a:t> et al. 2016): </a:t>
            </a:r>
          </a:p>
          <a:p>
            <a:r>
              <a:rPr lang="en-US" sz="1500" dirty="0" err="1" smtClean="0">
                <a:latin typeface="Arial" panose="020B0604020202020204" pitchFamily="34" charset="0"/>
                <a:cs typeface="Arial" panose="020B0604020202020204" pitchFamily="34" charset="0"/>
              </a:rPr>
              <a:t>Optimale</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Belastbarkeit</a:t>
            </a:r>
            <a:r>
              <a:rPr lang="en-US" sz="1500" dirty="0" smtClean="0">
                <a:latin typeface="Arial" panose="020B0604020202020204" pitchFamily="34" charset="0"/>
                <a:cs typeface="Arial" panose="020B0604020202020204" pitchFamily="34" charset="0"/>
              </a:rPr>
              <a:t> - 0.18 </a:t>
            </a:r>
            <a:r>
              <a:rPr lang="en-US" sz="1500" dirty="0" err="1" smtClean="0">
                <a:latin typeface="Arial" panose="020B0604020202020204" pitchFamily="34" charset="0"/>
                <a:cs typeface="Arial" panose="020B0604020202020204" pitchFamily="34" charset="0"/>
              </a:rPr>
              <a:t>bis</a:t>
            </a:r>
            <a:r>
              <a:rPr lang="en-US" sz="1500" dirty="0" smtClean="0">
                <a:latin typeface="Arial" panose="020B0604020202020204" pitchFamily="34" charset="0"/>
                <a:cs typeface="Arial" panose="020B0604020202020204" pitchFamily="34" charset="0"/>
              </a:rPr>
              <a:t> 0.60 GVE/ha </a:t>
            </a:r>
            <a:endParaRPr lang="pt-PT" sz="1500" dirty="0">
              <a:latin typeface="Arial" panose="020B0604020202020204" pitchFamily="34" charset="0"/>
              <a:cs typeface="Arial" panose="020B0604020202020204" pitchFamily="34" charset="0"/>
            </a:endParaRPr>
          </a:p>
        </p:txBody>
      </p:sp>
      <p:sp>
        <p:nvSpPr>
          <p:cNvPr id="16" name="TextBox 15"/>
          <p:cNvSpPr txBox="1"/>
          <p:nvPr/>
        </p:nvSpPr>
        <p:spPr>
          <a:xfrm>
            <a:off x="4588726" y="5343616"/>
            <a:ext cx="4295024" cy="1015663"/>
          </a:xfrm>
          <a:prstGeom prst="rect">
            <a:avLst/>
          </a:prstGeom>
          <a:ln w="19050"/>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sz="1500" b="1" dirty="0" err="1" smtClean="0">
                <a:latin typeface="Arial" panose="020B0604020202020204" pitchFamily="34" charset="0"/>
                <a:cs typeface="Arial" panose="020B0604020202020204" pitchFamily="34" charset="0"/>
              </a:rPr>
              <a:t>Belgien</a:t>
            </a:r>
            <a:r>
              <a:rPr lang="pt-PT" sz="1500" b="1" dirty="0" smtClean="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(Van </a:t>
            </a:r>
            <a:r>
              <a:rPr lang="en-GB" sz="1500" b="1" dirty="0" err="1">
                <a:latin typeface="Arial" panose="020B0604020202020204" pitchFamily="34" charset="0"/>
                <a:cs typeface="Arial" panose="020B0604020202020204" pitchFamily="34" charset="0"/>
              </a:rPr>
              <a:t>Uytvanck</a:t>
            </a:r>
            <a:r>
              <a:rPr lang="en-GB" sz="1500" b="1" dirty="0">
                <a:latin typeface="Arial" panose="020B0604020202020204" pitchFamily="34" charset="0"/>
                <a:cs typeface="Arial" panose="020B0604020202020204" pitchFamily="34" charset="0"/>
              </a:rPr>
              <a:t> 2009, </a:t>
            </a:r>
            <a:r>
              <a:rPr lang="en-GB" sz="1500" b="1" dirty="0" err="1">
                <a:latin typeface="Arial" panose="020B0604020202020204" pitchFamily="34" charset="0"/>
                <a:cs typeface="Arial" panose="020B0604020202020204" pitchFamily="34" charset="0"/>
              </a:rPr>
              <a:t>Plieninger</a:t>
            </a:r>
            <a:r>
              <a:rPr lang="en-GB" sz="1500" b="1" dirty="0">
                <a:latin typeface="Arial" panose="020B0604020202020204" pitchFamily="34" charset="0"/>
                <a:cs typeface="Arial" panose="020B0604020202020204" pitchFamily="34" charset="0"/>
              </a:rPr>
              <a:t> et al. 2015)</a:t>
            </a:r>
            <a:r>
              <a:rPr lang="pt-PT" sz="1500" b="1" dirty="0" smtClean="0">
                <a:latin typeface="Arial" panose="020B0604020202020204" pitchFamily="34" charset="0"/>
                <a:cs typeface="Arial" panose="020B0604020202020204" pitchFamily="34" charset="0"/>
              </a:rPr>
              <a:t>: </a:t>
            </a:r>
          </a:p>
          <a:p>
            <a:r>
              <a:rPr lang="en-GB" sz="1500" dirty="0" smtClean="0">
                <a:latin typeface="Arial" panose="020B0604020202020204" pitchFamily="34" charset="0"/>
                <a:cs typeface="Arial" panose="020B0604020202020204" pitchFamily="34" charset="0"/>
              </a:rPr>
              <a:t>Max. WVD </a:t>
            </a:r>
            <a:r>
              <a:rPr lang="en-GB" sz="1500" dirty="0">
                <a:latin typeface="Arial" panose="020B0604020202020204" pitchFamily="34" charset="0"/>
                <a:cs typeface="Arial" panose="020B0604020202020204" pitchFamily="34" charset="0"/>
              </a:rPr>
              <a:t>- 0.35 </a:t>
            </a:r>
            <a:r>
              <a:rPr lang="en-GB" sz="1500" dirty="0" err="1" smtClean="0">
                <a:latin typeface="Arial" panose="020B0604020202020204" pitchFamily="34" charset="0"/>
                <a:cs typeface="Arial" panose="020B0604020202020204" pitchFamily="34" charset="0"/>
              </a:rPr>
              <a:t>bis</a:t>
            </a:r>
            <a:r>
              <a:rPr lang="en-GB" sz="1500" dirty="0" smtClean="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0.5 </a:t>
            </a:r>
            <a:r>
              <a:rPr lang="en-GB" sz="1500" dirty="0" smtClean="0">
                <a:latin typeface="Arial" panose="020B0604020202020204" pitchFamily="34" charset="0"/>
                <a:cs typeface="Arial" panose="020B0604020202020204" pitchFamily="34" charset="0"/>
              </a:rPr>
              <a:t>GVE/ha/</a:t>
            </a:r>
            <a:r>
              <a:rPr lang="en-GB" sz="1500" dirty="0" err="1" smtClean="0">
                <a:latin typeface="Arial" panose="020B0604020202020204" pitchFamily="34" charset="0"/>
                <a:cs typeface="Arial" panose="020B0604020202020204" pitchFamily="34" charset="0"/>
              </a:rPr>
              <a:t>Jahr</a:t>
            </a:r>
            <a:r>
              <a:rPr lang="en-GB" sz="1500" dirty="0" smtClean="0">
                <a:latin typeface="Arial" panose="020B0604020202020204" pitchFamily="34" charset="0"/>
                <a:cs typeface="Arial" panose="020B0604020202020204" pitchFamily="34" charset="0"/>
              </a:rPr>
              <a:t>  (</a:t>
            </a:r>
            <a:r>
              <a:rPr lang="de-DE" sz="1500" dirty="0">
                <a:latin typeface="Arial" panose="020B0604020202020204" pitchFamily="34" charset="0"/>
                <a:cs typeface="Arial" panose="020B0604020202020204" pitchFamily="34" charset="0"/>
              </a:rPr>
              <a:t>auf ehemaligen Weiden und Ackerflächen</a:t>
            </a:r>
            <a:r>
              <a:rPr lang="en-GB" sz="1500" dirty="0" smtClean="0">
                <a:latin typeface="Arial" panose="020B0604020202020204" pitchFamily="34" charset="0"/>
                <a:cs typeface="Arial" panose="020B0604020202020204" pitchFamily="34" charset="0"/>
              </a:rPr>
              <a:t>)</a:t>
            </a:r>
            <a:endParaRPr lang="pt-PT" sz="1500" dirty="0">
              <a:latin typeface="Arial" panose="020B0604020202020204" pitchFamily="34" charset="0"/>
              <a:cs typeface="Arial" panose="020B0604020202020204" pitchFamily="34" charset="0"/>
            </a:endParaRPr>
          </a:p>
        </p:txBody>
      </p:sp>
      <p:sp>
        <p:nvSpPr>
          <p:cNvPr id="6" name="Down Arrow 5"/>
          <p:cNvSpPr/>
          <p:nvPr/>
        </p:nvSpPr>
        <p:spPr>
          <a:xfrm>
            <a:off x="4211960" y="3717032"/>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latin typeface="Arial" panose="020B0604020202020204" pitchFamily="34" charset="0"/>
              <a:cs typeface="Arial" panose="020B0604020202020204" pitchFamily="34" charset="0"/>
            </a:endParaRPr>
          </a:p>
        </p:txBody>
      </p:sp>
      <p:sp>
        <p:nvSpPr>
          <p:cNvPr id="8" name="TextBox 7"/>
          <p:cNvSpPr txBox="1"/>
          <p:nvPr/>
        </p:nvSpPr>
        <p:spPr>
          <a:xfrm>
            <a:off x="467544" y="3897052"/>
            <a:ext cx="915635" cy="338554"/>
          </a:xfrm>
          <a:prstGeom prst="rect">
            <a:avLst/>
          </a:prstGeom>
          <a:noFill/>
        </p:spPr>
        <p:txBody>
          <a:bodyPr wrap="none" rtlCol="0">
            <a:spAutoFit/>
          </a:bodyPr>
          <a:lstStyle/>
          <a:p>
            <a:r>
              <a:rPr lang="en-GB" sz="1600" b="1" dirty="0" smtClean="0">
                <a:latin typeface="Arial" panose="020B0604020202020204" pitchFamily="34" charset="0"/>
                <a:cs typeface="Arial" panose="020B0604020202020204" pitchFamily="34" charset="0"/>
              </a:rPr>
              <a:t>z. </a:t>
            </a:r>
            <a:r>
              <a:rPr lang="en-GB" sz="1600" b="1" dirty="0" err="1" smtClean="0">
                <a:latin typeface="Arial" panose="020B0604020202020204" pitchFamily="34" charset="0"/>
                <a:cs typeface="Arial" panose="020B0604020202020204" pitchFamily="34" charset="0"/>
              </a:rPr>
              <a:t>Bsp</a:t>
            </a:r>
            <a:r>
              <a:rPr lang="en-GB" sz="1600" b="1" dirty="0" smtClean="0">
                <a:latin typeface="Arial" panose="020B0604020202020204" pitchFamily="34" charset="0"/>
                <a:cs typeface="Arial" panose="020B0604020202020204" pitchFamily="34" charset="0"/>
              </a:rPr>
              <a:t>.</a:t>
            </a:r>
            <a:r>
              <a:rPr lang="pt-PT" sz="1600" b="1" dirty="0" smtClean="0">
                <a:latin typeface="Arial" panose="020B0604020202020204" pitchFamily="34" charset="0"/>
                <a:cs typeface="Arial" panose="020B0604020202020204" pitchFamily="34" charset="0"/>
              </a:rPr>
              <a:t>:</a:t>
            </a:r>
            <a:endParaRPr lang="pt-PT" sz="1600" b="1" dirty="0">
              <a:latin typeface="Arial" panose="020B0604020202020204" pitchFamily="34" charset="0"/>
              <a:cs typeface="Arial" panose="020B0604020202020204" pitchFamily="34" charset="0"/>
            </a:endParaRPr>
          </a:p>
        </p:txBody>
      </p:sp>
      <p:sp>
        <p:nvSpPr>
          <p:cNvPr id="14" name="Textfeld 13"/>
          <p:cNvSpPr txBox="1"/>
          <p:nvPr/>
        </p:nvSpPr>
        <p:spPr>
          <a:xfrm>
            <a:off x="1259632" y="6263385"/>
            <a:ext cx="7654338" cy="584775"/>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de-DE" sz="1600" dirty="0" smtClean="0">
                <a:solidFill>
                  <a:schemeClr val="bg2">
                    <a:lumMod val="25000"/>
                  </a:schemeClr>
                </a:solidFill>
                <a:latin typeface="Arial" panose="020B0604020202020204" pitchFamily="34" charset="0"/>
                <a:cs typeface="Arial" panose="020B0604020202020204" pitchFamily="34" charset="0"/>
              </a:rPr>
              <a:t>Leitfaden Tierzucht</a:t>
            </a:r>
          </a:p>
          <a:p>
            <a:endParaRPr lang="de-DE" sz="1600" dirty="0" smtClean="0">
              <a:solidFill>
                <a:schemeClr val="bg2">
                  <a:lumMod val="25000"/>
                </a:schemeClr>
              </a:solidFill>
              <a:latin typeface="Arial" panose="020B0604020202020204" pitchFamily="34" charset="0"/>
              <a:cs typeface="Arial" panose="020B0604020202020204" pitchFamily="34" charset="0"/>
            </a:endParaRPr>
          </a:p>
        </p:txBody>
      </p:sp>
      <p:pic>
        <p:nvPicPr>
          <p:cNvPr id="15" name="Picture 3" descr="C:\Program Files\Microsoft Office\MEDIA\CAGCAT10\j02932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1559" y="6263385"/>
            <a:ext cx="648073" cy="613124"/>
          </a:xfrm>
          <a:prstGeom prst="rect">
            <a:avLst/>
          </a:prstGeom>
          <a:solidFill>
            <a:schemeClr val="bg2">
              <a:lumMod val="90000"/>
            </a:schemeClr>
          </a:solidFill>
        </p:spPr>
      </p:pic>
      <p:sp>
        <p:nvSpPr>
          <p:cNvPr id="17" name="Rechteck 16"/>
          <p:cNvSpPr/>
          <p:nvPr/>
        </p:nvSpPr>
        <p:spPr>
          <a:xfrm>
            <a:off x="0" y="0"/>
            <a:ext cx="9144000" cy="8367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el 3"/>
          <p:cNvSpPr>
            <a:spLocks noGrp="1"/>
          </p:cNvSpPr>
          <p:nvPr>
            <p:ph type="title"/>
          </p:nvPr>
        </p:nvSpPr>
        <p:spPr>
          <a:xfrm>
            <a:off x="323528" y="111770"/>
            <a:ext cx="8229600" cy="724942"/>
          </a:xfrm>
          <a:solidFill>
            <a:schemeClr val="bg1"/>
          </a:solidFill>
        </p:spPr>
        <p:txBody>
          <a:bodyPr>
            <a:normAutofit/>
          </a:bodyPr>
          <a:lstStyle/>
          <a:p>
            <a:r>
              <a:rPr lang="de-DE" sz="2200" dirty="0"/>
              <a:t>Gesamtviehbesatzdichte (GVD) und Weideviehdichte (WVD)</a:t>
            </a:r>
          </a:p>
        </p:txBody>
      </p:sp>
    </p:spTree>
    <p:extLst>
      <p:ext uri="{BB962C8B-B14F-4D97-AF65-F5344CB8AC3E}">
        <p14:creationId xmlns:p14="http://schemas.microsoft.com/office/powerpoint/2010/main" val="205136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470277" y="1395424"/>
            <a:ext cx="8352928" cy="1200329"/>
          </a:xfrm>
          <a:prstGeom prst="rect">
            <a:avLst/>
          </a:prstGeom>
          <a:noFill/>
        </p:spPr>
        <p:txBody>
          <a:bodyPr wrap="square" rtlCol="0">
            <a:spAutoFit/>
          </a:bodyPr>
          <a:lstStyle/>
          <a:p>
            <a:pPr algn="ctr">
              <a:spcAft>
                <a:spcPts val="1500"/>
              </a:spcAft>
            </a:pPr>
            <a:r>
              <a:rPr lang="de-DE" sz="3600" b="1" dirty="0">
                <a:latin typeface="Arial" panose="020B0604020202020204" pitchFamily="34" charset="0"/>
                <a:cs typeface="Arial" panose="020B0604020202020204" pitchFamily="34" charset="0"/>
              </a:rPr>
              <a:t>Sehr Gute Landwirtschaftliche Praxis</a:t>
            </a:r>
            <a:br>
              <a:rPr lang="de-DE" sz="3600" b="1" dirty="0">
                <a:latin typeface="Arial" panose="020B0604020202020204" pitchFamily="34" charset="0"/>
                <a:cs typeface="Arial" panose="020B0604020202020204" pitchFamily="34" charset="0"/>
              </a:rPr>
            </a:br>
            <a:r>
              <a:rPr lang="de-DE" sz="3600" b="1" dirty="0" err="1" smtClean="0">
                <a:latin typeface="Arial" panose="020B0604020202020204" pitchFamily="34" charset="0"/>
                <a:cs typeface="Arial" panose="020B0604020202020204" pitchFamily="34" charset="0"/>
              </a:rPr>
              <a:t>Agro</a:t>
            </a:r>
            <a:r>
              <a:rPr lang="de-DE" sz="3600" b="1" dirty="0" smtClean="0">
                <a:latin typeface="Arial" panose="020B0604020202020204" pitchFamily="34" charset="0"/>
                <a:cs typeface="Arial" panose="020B0604020202020204" pitchFamily="34" charset="0"/>
              </a:rPr>
              <a:t> - Biodiversität</a:t>
            </a:r>
          </a:p>
        </p:txBody>
      </p:sp>
      <p:pic>
        <p:nvPicPr>
          <p:cNvPr id="5" name="Picture 2" descr="C:\Users\Kerstin.Froehle\Desktop\Neuer Ordner\tomatoes-1459069_1920.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2983287"/>
            <a:ext cx="9144000" cy="2975956"/>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feld 5"/>
          <p:cNvSpPr txBox="1"/>
          <p:nvPr/>
        </p:nvSpPr>
        <p:spPr>
          <a:xfrm>
            <a:off x="7547572" y="5729944"/>
            <a:ext cx="1584176" cy="230832"/>
          </a:xfrm>
          <a:prstGeom prst="rect">
            <a:avLst/>
          </a:prstGeom>
          <a:noFill/>
        </p:spPr>
        <p:txBody>
          <a:bodyPr wrap="square" rtlCol="0">
            <a:spAutoFit/>
          </a:bodyPr>
          <a:lstStyle/>
          <a:p>
            <a:pPr algn="r"/>
            <a:r>
              <a:rPr lang="de-DE" sz="900" dirty="0" smtClean="0">
                <a:solidFill>
                  <a:schemeClr val="accent2"/>
                </a:solidFill>
                <a:latin typeface="Arial" panose="020B0604020202020204" pitchFamily="34" charset="0"/>
                <a:cs typeface="Arial" panose="020B0604020202020204" pitchFamily="34" charset="0"/>
              </a:rPr>
              <a:t>© </a:t>
            </a:r>
            <a:r>
              <a:rPr lang="de-DE" sz="900" dirty="0" err="1" smtClean="0">
                <a:solidFill>
                  <a:schemeClr val="accent2"/>
                </a:solidFill>
                <a:latin typeface="Arial" panose="020B0604020202020204" pitchFamily="34" charset="0"/>
                <a:cs typeface="Arial" panose="020B0604020202020204" pitchFamily="34" charset="0"/>
              </a:rPr>
              <a:t>pictures</a:t>
            </a:r>
            <a:r>
              <a:rPr lang="de-DE" sz="900" dirty="0" smtClean="0">
                <a:solidFill>
                  <a:schemeClr val="accent2"/>
                </a:solidFill>
                <a:latin typeface="Arial" panose="020B0604020202020204" pitchFamily="34" charset="0"/>
                <a:cs typeface="Arial" panose="020B0604020202020204" pitchFamily="34" charset="0"/>
              </a:rPr>
              <a:t>: </a:t>
            </a:r>
            <a:r>
              <a:rPr lang="de-DE" sz="900" dirty="0" err="1" smtClean="0">
                <a:solidFill>
                  <a:schemeClr val="accent2"/>
                </a:solidFill>
                <a:latin typeface="Arial" panose="020B0604020202020204" pitchFamily="34" charset="0"/>
                <a:cs typeface="Arial" panose="020B0604020202020204" pitchFamily="34" charset="0"/>
              </a:rPr>
              <a:t>pixabay</a:t>
            </a:r>
            <a:endParaRPr lang="en-GB" sz="9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4824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856" y="116632"/>
            <a:ext cx="8229600" cy="724942"/>
          </a:xfrm>
        </p:spPr>
        <p:txBody>
          <a:bodyPr>
            <a:normAutofit/>
          </a:bodyPr>
          <a:lstStyle/>
          <a:p>
            <a:r>
              <a:rPr lang="de-DE" sz="2600" dirty="0" err="1" smtClean="0"/>
              <a:t>What</a:t>
            </a:r>
            <a:r>
              <a:rPr lang="de-DE" sz="2600" dirty="0" smtClean="0"/>
              <a:t> </a:t>
            </a:r>
            <a:r>
              <a:rPr lang="de-DE" sz="2600" dirty="0" err="1"/>
              <a:t>is</a:t>
            </a:r>
            <a:r>
              <a:rPr lang="de-DE" sz="2600" dirty="0"/>
              <a:t> </a:t>
            </a:r>
            <a:r>
              <a:rPr lang="de-DE" sz="2600" dirty="0" smtClean="0"/>
              <a:t>agro-</a:t>
            </a:r>
            <a:r>
              <a:rPr lang="de-DE" sz="2600" dirty="0" err="1" smtClean="0"/>
              <a:t>biodiversity</a:t>
            </a:r>
            <a:r>
              <a:rPr lang="de-DE" sz="2600" dirty="0" smtClean="0"/>
              <a:t>?</a:t>
            </a:r>
            <a:endParaRPr lang="de-DE" sz="2600" dirty="0"/>
          </a:p>
        </p:txBody>
      </p:sp>
      <p:sp>
        <p:nvSpPr>
          <p:cNvPr id="5" name="Inhaltsplatzhalter 4"/>
          <p:cNvSpPr>
            <a:spLocks noGrp="1"/>
          </p:cNvSpPr>
          <p:nvPr>
            <p:ph idx="1"/>
          </p:nvPr>
        </p:nvSpPr>
        <p:spPr>
          <a:xfrm>
            <a:off x="467544" y="1822960"/>
            <a:ext cx="8229600" cy="3168352"/>
          </a:xfrm>
        </p:spPr>
        <p:txBody>
          <a:bodyPr>
            <a:normAutofit/>
          </a:bodyPr>
          <a:lstStyle/>
          <a:p>
            <a:pPr marL="0" indent="0">
              <a:buNone/>
            </a:pPr>
            <a:r>
              <a:rPr lang="de-DE" sz="1600" i="1" dirty="0"/>
              <a:t>"Die Vielfalt und Variabilität von Tieren, Pflanzen und Mikroorganismen, die direkt oder indirekt für Lebensmittel und Landwirtschaft verwendet werden, einschließlich Nutzpflanzen, Viehzucht, Forstwirtschaft und Fischerei. Sie umfasst die Vielfalt der genetischen Ressourcen (Sorten, Rassen) und Arten, die für Lebensmittel, Futtermittel, Faserstoffe, Kraftstoffe und Arzneimittel verwendet werden. Dazu gehört auch die Vielfalt der nicht geernteten Arten, die die Produktion unterstützen (Bodenmikroorganismen, Raubtiere, Bestäuber), und derjenigen in der weiteren Umgebung, die Agrarökosysteme (landwirtschaftliche, pastorale, forstliche und aquatische) unterstützen, sowie die Vielfalt der Agrarökosysteme" (FAO, 1999a).</a:t>
            </a:r>
            <a:endParaRPr lang="en-GB" sz="1600" dirty="0"/>
          </a:p>
          <a:p>
            <a:pPr marL="0" indent="0">
              <a:buNone/>
            </a:pPr>
            <a:endParaRPr lang="de-DE" sz="1600" dirty="0"/>
          </a:p>
          <a:p>
            <a:r>
              <a:rPr lang="de-DE" sz="1600" dirty="0">
                <a:solidFill>
                  <a:schemeClr val="tx1"/>
                </a:solidFill>
              </a:rPr>
              <a:t>Im Mittelpunkt stehen </a:t>
            </a:r>
            <a:r>
              <a:rPr lang="de-DE" sz="1600" dirty="0" smtClean="0">
                <a:solidFill>
                  <a:schemeClr val="tx1"/>
                </a:solidFill>
              </a:rPr>
              <a:t>hier die </a:t>
            </a:r>
            <a:r>
              <a:rPr lang="de-DE" sz="1600" dirty="0">
                <a:solidFill>
                  <a:schemeClr val="tx1"/>
                </a:solidFill>
              </a:rPr>
              <a:t>pflanzen- und tiergenetischen Ressourcen (Sorten und Rassen) und Arten, die als Nahrung dienen. </a:t>
            </a:r>
          </a:p>
        </p:txBody>
      </p:sp>
      <p:sp>
        <p:nvSpPr>
          <p:cNvPr id="7" name="Foliennummernplatzhalter 6"/>
          <p:cNvSpPr>
            <a:spLocks noGrp="1"/>
          </p:cNvSpPr>
          <p:nvPr>
            <p:ph type="sldNum" sz="quarter" idx="12"/>
          </p:nvPr>
        </p:nvSpPr>
        <p:spPr/>
        <p:txBody>
          <a:bodyPr/>
          <a:lstStyle/>
          <a:p>
            <a:fld id="{94C51DEF-A0F2-436A-B446-D206BED377C1}" type="slidenum">
              <a:rPr lang="de-DE" smtClean="0"/>
              <a:t>46</a:t>
            </a:fld>
            <a:endParaRPr lang="de-DE" dirty="0"/>
          </a:p>
        </p:txBody>
      </p:sp>
    </p:spTree>
    <p:extLst>
      <p:ext uri="{BB962C8B-B14F-4D97-AF65-F5344CB8AC3E}">
        <p14:creationId xmlns:p14="http://schemas.microsoft.com/office/powerpoint/2010/main" val="37850660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pPr marL="457200" indent="-457200"/>
            <a:r>
              <a:rPr lang="de-DE" sz="2600" dirty="0" smtClean="0"/>
              <a:t>Warum ist es wichtig?</a:t>
            </a:r>
            <a:endParaRPr lang="de-DE" sz="2600" dirty="0"/>
          </a:p>
        </p:txBody>
      </p:sp>
      <p:sp>
        <p:nvSpPr>
          <p:cNvPr id="5" name="Inhaltsplatzhalter 4"/>
          <p:cNvSpPr>
            <a:spLocks noGrp="1"/>
          </p:cNvSpPr>
          <p:nvPr>
            <p:ph idx="1"/>
          </p:nvPr>
        </p:nvSpPr>
        <p:spPr>
          <a:xfrm>
            <a:off x="107504" y="1138135"/>
            <a:ext cx="4392488" cy="4968552"/>
          </a:xfrm>
        </p:spPr>
        <p:txBody>
          <a:bodyPr>
            <a:noAutofit/>
          </a:bodyPr>
          <a:lstStyle/>
          <a:p>
            <a:pPr marL="0" indent="0">
              <a:spcAft>
                <a:spcPts val="800"/>
              </a:spcAft>
              <a:buNone/>
            </a:pPr>
            <a:r>
              <a:rPr lang="en-GB" sz="1600" u="sng" dirty="0" err="1" smtClean="0"/>
              <a:t>Kulturerbe</a:t>
            </a:r>
            <a:endParaRPr lang="en-GB" sz="1600" u="sng" dirty="0"/>
          </a:p>
          <a:p>
            <a:pPr marL="0" indent="0">
              <a:buNone/>
            </a:pPr>
            <a:r>
              <a:rPr lang="en-GB" sz="1600" dirty="0">
                <a:solidFill>
                  <a:schemeClr val="tx1"/>
                </a:solidFill>
              </a:rPr>
              <a:t>10.000 </a:t>
            </a:r>
            <a:r>
              <a:rPr lang="en-GB" sz="1600" dirty="0" err="1" smtClean="0">
                <a:solidFill>
                  <a:schemeClr val="tx1"/>
                </a:solidFill>
              </a:rPr>
              <a:t>Jahre</a:t>
            </a:r>
            <a:r>
              <a:rPr lang="en-GB" sz="1600" dirty="0" smtClean="0">
                <a:solidFill>
                  <a:schemeClr val="tx1"/>
                </a:solidFill>
              </a:rPr>
              <a:t> </a:t>
            </a:r>
            <a:r>
              <a:rPr lang="en-GB" sz="1600" dirty="0" err="1" smtClean="0">
                <a:solidFill>
                  <a:schemeClr val="tx1"/>
                </a:solidFill>
              </a:rPr>
              <a:t>menschliches</a:t>
            </a:r>
            <a:r>
              <a:rPr lang="en-GB" sz="1600" dirty="0" smtClean="0">
                <a:solidFill>
                  <a:schemeClr val="tx1"/>
                </a:solidFill>
              </a:rPr>
              <a:t> </a:t>
            </a:r>
            <a:r>
              <a:rPr lang="en-GB" sz="1600" dirty="0" err="1" smtClean="0">
                <a:solidFill>
                  <a:schemeClr val="tx1"/>
                </a:solidFill>
              </a:rPr>
              <a:t>einwirken</a:t>
            </a:r>
            <a:r>
              <a:rPr lang="en-GB" sz="1600" dirty="0" smtClean="0">
                <a:solidFill>
                  <a:schemeClr val="tx1"/>
                </a:solidFill>
              </a:rPr>
              <a:t> </a:t>
            </a:r>
            <a:r>
              <a:rPr lang="en-GB" sz="1600" dirty="0">
                <a:solidFill>
                  <a:schemeClr val="tx1"/>
                </a:solidFill>
                <a:sym typeface="Wingdings"/>
              </a:rPr>
              <a:t> 7.000 </a:t>
            </a:r>
            <a:r>
              <a:rPr lang="en-GB" sz="1600" dirty="0" err="1" smtClean="0">
                <a:solidFill>
                  <a:schemeClr val="tx1"/>
                </a:solidFill>
                <a:sym typeface="Wingdings"/>
              </a:rPr>
              <a:t>Nutzpflanzenarten</a:t>
            </a:r>
            <a:r>
              <a:rPr lang="en-GB" sz="1600" dirty="0" smtClean="0">
                <a:solidFill>
                  <a:schemeClr val="tx1"/>
                </a:solidFill>
                <a:sym typeface="Wingdings"/>
              </a:rPr>
              <a:t> und </a:t>
            </a:r>
            <a:r>
              <a:rPr lang="en-GB" sz="1600" dirty="0">
                <a:solidFill>
                  <a:schemeClr val="tx1"/>
                </a:solidFill>
                <a:sym typeface="Wingdings"/>
              </a:rPr>
              <a:t>7.600 </a:t>
            </a:r>
            <a:r>
              <a:rPr lang="en-GB" sz="1600" dirty="0" err="1" smtClean="0">
                <a:solidFill>
                  <a:schemeClr val="tx1"/>
                </a:solidFill>
                <a:sym typeface="Wingdings"/>
              </a:rPr>
              <a:t>Tierrassen</a:t>
            </a:r>
            <a:endParaRPr lang="en-GB" sz="1600" dirty="0">
              <a:solidFill>
                <a:schemeClr val="tx1"/>
              </a:solidFill>
              <a:sym typeface="Wingdings"/>
            </a:endParaRPr>
          </a:p>
          <a:p>
            <a:pPr marL="0" indent="0">
              <a:buNone/>
            </a:pPr>
            <a:endParaRPr lang="en-GB" sz="600" u="sng" dirty="0" smtClean="0"/>
          </a:p>
          <a:p>
            <a:pPr marL="0" indent="0">
              <a:spcAft>
                <a:spcPts val="800"/>
              </a:spcAft>
              <a:buNone/>
            </a:pPr>
            <a:r>
              <a:rPr lang="en-GB" sz="1600" u="sng" dirty="0" err="1" smtClean="0"/>
              <a:t>Ernährungssicherheit</a:t>
            </a:r>
            <a:r>
              <a:rPr lang="en-GB" sz="1600" u="sng" dirty="0" smtClean="0"/>
              <a:t> </a:t>
            </a:r>
          </a:p>
          <a:p>
            <a:pPr marL="0" indent="0">
              <a:buNone/>
            </a:pPr>
            <a:r>
              <a:rPr lang="de-DE" sz="1600" dirty="0">
                <a:solidFill>
                  <a:schemeClr val="tx1"/>
                </a:solidFill>
              </a:rPr>
              <a:t>Lebensgrundlage für 1,2 Milliarden Menschen (Kleinbauern)</a:t>
            </a:r>
            <a:endParaRPr lang="en-GB" sz="600" u="sng" dirty="0"/>
          </a:p>
          <a:p>
            <a:pPr marL="0" indent="0">
              <a:spcAft>
                <a:spcPts val="800"/>
              </a:spcAft>
              <a:buNone/>
            </a:pPr>
            <a:r>
              <a:rPr lang="en-GB" sz="1600" u="sng" dirty="0" err="1"/>
              <a:t>Wirtschaftliche</a:t>
            </a:r>
            <a:r>
              <a:rPr lang="en-GB" sz="1600" u="sng" dirty="0"/>
              <a:t> </a:t>
            </a:r>
            <a:r>
              <a:rPr lang="en-GB" sz="1600" u="sng" dirty="0" err="1"/>
              <a:t>Relevanz</a:t>
            </a:r>
            <a:r>
              <a:rPr lang="en-GB" sz="1600" u="sng" dirty="0"/>
              <a:t> </a:t>
            </a:r>
            <a:endParaRPr lang="en-GB" sz="1600" u="sng" dirty="0" smtClean="0"/>
          </a:p>
          <a:p>
            <a:pPr marL="0" indent="0">
              <a:spcAft>
                <a:spcPts val="800"/>
              </a:spcAft>
              <a:buNone/>
            </a:pPr>
            <a:r>
              <a:rPr lang="de-DE" sz="1600" dirty="0">
                <a:solidFill>
                  <a:schemeClr val="tx1"/>
                </a:solidFill>
              </a:rPr>
              <a:t>Nahrung, Beschäftigung, Einkommen: 170.000 Produkte, 600.000 Mitarbeiter und 179,6 Milliarden € Jahresumsatz nur in Deutschland (2017)</a:t>
            </a:r>
            <a:endParaRPr lang="en-GB" sz="600" dirty="0" smtClean="0">
              <a:sym typeface="Wingdings"/>
            </a:endParaRPr>
          </a:p>
          <a:p>
            <a:pPr marL="0" indent="0">
              <a:spcAft>
                <a:spcPts val="800"/>
              </a:spcAft>
              <a:buNone/>
            </a:pPr>
            <a:r>
              <a:rPr lang="en-GB" sz="1600" u="sng" dirty="0" err="1">
                <a:sym typeface="Wingdings"/>
              </a:rPr>
              <a:t>Ökologische</a:t>
            </a:r>
            <a:r>
              <a:rPr lang="en-GB" sz="1600" u="sng" dirty="0">
                <a:sym typeface="Wingdings"/>
              </a:rPr>
              <a:t> </a:t>
            </a:r>
            <a:r>
              <a:rPr lang="en-GB" sz="1600" u="sng" dirty="0" err="1" smtClean="0">
                <a:sym typeface="Wingdings"/>
              </a:rPr>
              <a:t>Dienstleistungen</a:t>
            </a:r>
            <a:endParaRPr lang="en-GB" sz="1600" u="sng" dirty="0" smtClean="0">
              <a:sym typeface="Wingdings"/>
            </a:endParaRPr>
          </a:p>
          <a:p>
            <a:pPr marL="0" indent="0">
              <a:spcAft>
                <a:spcPts val="800"/>
              </a:spcAft>
              <a:buNone/>
            </a:pPr>
            <a:r>
              <a:rPr lang="de-DE" sz="1600" dirty="0">
                <a:solidFill>
                  <a:schemeClr val="tx1"/>
                </a:solidFill>
              </a:rPr>
              <a:t>Die genetische Vielfalt von Nutzpflanzenarten und Tierrassen ist eine Versicherung für unsere zukünftige </a:t>
            </a:r>
            <a:r>
              <a:rPr lang="de-DE" sz="1600" dirty="0" smtClean="0">
                <a:solidFill>
                  <a:schemeClr val="tx1"/>
                </a:solidFill>
              </a:rPr>
              <a:t>Ernährung </a:t>
            </a:r>
            <a:r>
              <a:rPr lang="en-GB" sz="1600" dirty="0" smtClean="0">
                <a:solidFill>
                  <a:schemeClr val="tx1"/>
                </a:solidFill>
                <a:sym typeface="Wingdings"/>
              </a:rPr>
              <a:t> </a:t>
            </a:r>
            <a:r>
              <a:rPr lang="de-DE" sz="1600" dirty="0">
                <a:solidFill>
                  <a:schemeClr val="tx1"/>
                </a:solidFill>
                <a:sym typeface="Wingdings"/>
              </a:rPr>
              <a:t>veränderte Umweltbedingungen, neue Schädlinge, Ressourcenknappheit z.B. für Kunstdünger.</a:t>
            </a:r>
            <a:endParaRPr lang="en-GB" sz="1600" dirty="0" smtClean="0">
              <a:solidFill>
                <a:schemeClr val="tx1"/>
              </a:solidFill>
            </a:endParaRPr>
          </a:p>
        </p:txBody>
      </p:sp>
      <p:sp>
        <p:nvSpPr>
          <p:cNvPr id="7" name="Foliennummernplatzhalter 6"/>
          <p:cNvSpPr>
            <a:spLocks noGrp="1"/>
          </p:cNvSpPr>
          <p:nvPr>
            <p:ph type="sldNum" sz="quarter" idx="12"/>
          </p:nvPr>
        </p:nvSpPr>
        <p:spPr>
          <a:xfrm>
            <a:off x="8401057" y="6464369"/>
            <a:ext cx="812221" cy="365125"/>
          </a:xfrm>
        </p:spPr>
        <p:txBody>
          <a:bodyPr/>
          <a:lstStyle/>
          <a:p>
            <a:fld id="{94C51DEF-A0F2-436A-B446-D206BED377C1}" type="slidenum">
              <a:rPr lang="de-DE" smtClean="0"/>
              <a:t>47</a:t>
            </a:fld>
            <a:endParaRPr lang="de-DE" dirty="0"/>
          </a:p>
        </p:txBody>
      </p:sp>
      <p:grpSp>
        <p:nvGrpSpPr>
          <p:cNvPr id="2" name="Gruppieren 1"/>
          <p:cNvGrpSpPr/>
          <p:nvPr/>
        </p:nvGrpSpPr>
        <p:grpSpPr>
          <a:xfrm>
            <a:off x="4368609" y="1145550"/>
            <a:ext cx="5328592" cy="4731722"/>
            <a:chOff x="4283968" y="1145550"/>
            <a:chExt cx="5328592" cy="4731722"/>
          </a:xfrm>
        </p:grpSpPr>
        <p:graphicFrame>
          <p:nvGraphicFramePr>
            <p:cNvPr id="6" name="Diagramm 5"/>
            <p:cNvGraphicFramePr/>
            <p:nvPr>
              <p:extLst>
                <p:ext uri="{D42A27DB-BD31-4B8C-83A1-F6EECF244321}">
                  <p14:modId xmlns:p14="http://schemas.microsoft.com/office/powerpoint/2010/main" val="574498617"/>
                </p:ext>
              </p:extLst>
            </p:nvPr>
          </p:nvGraphicFramePr>
          <p:xfrm>
            <a:off x="4283968" y="1700808"/>
            <a:ext cx="5328592"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p:cNvSpPr txBox="1"/>
            <p:nvPr/>
          </p:nvSpPr>
          <p:spPr>
            <a:xfrm>
              <a:off x="5783628" y="1857598"/>
              <a:ext cx="2376264" cy="646331"/>
            </a:xfrm>
            <a:prstGeom prst="rect">
              <a:avLst/>
            </a:prstGeom>
            <a:noFill/>
          </p:spPr>
          <p:txBody>
            <a:bodyPr wrap="square" rtlCol="0">
              <a:spAutoFit/>
            </a:bodyPr>
            <a:lstStyle/>
            <a:p>
              <a:pPr lvl="0" algn="ctr"/>
              <a:r>
                <a:rPr lang="en-GB" dirty="0" smtClean="0">
                  <a:solidFill>
                    <a:schemeClr val="bg1"/>
                  </a:solidFill>
                </a:rPr>
                <a:t>300.000-500.000 </a:t>
              </a:r>
            </a:p>
            <a:p>
              <a:pPr lvl="0" algn="ctr"/>
              <a:r>
                <a:rPr lang="de-DE" dirty="0" smtClean="0">
                  <a:solidFill>
                    <a:schemeClr val="bg1"/>
                  </a:solidFill>
                </a:rPr>
                <a:t>Pflanzenarten weltweit</a:t>
              </a:r>
              <a:endParaRPr lang="en-GB" dirty="0" smtClean="0">
                <a:solidFill>
                  <a:schemeClr val="bg1"/>
                </a:solidFill>
              </a:endParaRPr>
            </a:p>
          </p:txBody>
        </p:sp>
        <p:sp>
          <p:nvSpPr>
            <p:cNvPr id="9" name="Textfeld 8"/>
            <p:cNvSpPr txBox="1"/>
            <p:nvPr/>
          </p:nvSpPr>
          <p:spPr>
            <a:xfrm>
              <a:off x="5796136" y="2708920"/>
              <a:ext cx="2376264" cy="338554"/>
            </a:xfrm>
            <a:prstGeom prst="rect">
              <a:avLst/>
            </a:prstGeom>
            <a:noFill/>
          </p:spPr>
          <p:txBody>
            <a:bodyPr wrap="square" rtlCol="0">
              <a:spAutoFit/>
            </a:bodyPr>
            <a:lstStyle/>
            <a:p>
              <a:pPr lvl="0" algn="ctr"/>
              <a:r>
                <a:rPr lang="en-GB" sz="1600" dirty="0" smtClean="0">
                  <a:solidFill>
                    <a:schemeClr val="bg1"/>
                  </a:solidFill>
                </a:rPr>
                <a:t>30.000 </a:t>
              </a:r>
              <a:r>
                <a:rPr lang="en-GB" sz="1600" dirty="0" err="1" smtClean="0">
                  <a:solidFill>
                    <a:schemeClr val="bg1"/>
                  </a:solidFill>
                </a:rPr>
                <a:t>essbar</a:t>
              </a:r>
              <a:endParaRPr lang="en-GB" sz="1600" dirty="0">
                <a:solidFill>
                  <a:schemeClr val="bg1"/>
                </a:solidFill>
              </a:endParaRPr>
            </a:p>
          </p:txBody>
        </p:sp>
        <p:sp>
          <p:nvSpPr>
            <p:cNvPr id="10" name="Textfeld 9"/>
            <p:cNvSpPr txBox="1"/>
            <p:nvPr/>
          </p:nvSpPr>
          <p:spPr>
            <a:xfrm>
              <a:off x="5796136" y="3976579"/>
              <a:ext cx="2376264" cy="523220"/>
            </a:xfrm>
            <a:prstGeom prst="rect">
              <a:avLst/>
            </a:prstGeom>
            <a:noFill/>
          </p:spPr>
          <p:txBody>
            <a:bodyPr wrap="square" rtlCol="0">
              <a:spAutoFit/>
            </a:bodyPr>
            <a:lstStyle/>
            <a:p>
              <a:pPr lvl="0" algn="ctr"/>
              <a:r>
                <a:rPr lang="en-GB" sz="1400" dirty="0" smtClean="0">
                  <a:solidFill>
                    <a:schemeClr val="bg1"/>
                  </a:solidFill>
                </a:rPr>
                <a:t>7.000 </a:t>
              </a:r>
              <a:r>
                <a:rPr lang="en-GB" sz="1400" dirty="0" err="1" smtClean="0">
                  <a:solidFill>
                    <a:schemeClr val="bg1"/>
                  </a:solidFill>
                </a:rPr>
                <a:t>verwendet</a:t>
              </a:r>
              <a:r>
                <a:rPr lang="en-GB" sz="1400" dirty="0" smtClean="0">
                  <a:solidFill>
                    <a:schemeClr val="bg1"/>
                  </a:solidFill>
                </a:rPr>
                <a:t> und </a:t>
              </a:r>
              <a:r>
                <a:rPr lang="en-GB" sz="1400" dirty="0" err="1" smtClean="0">
                  <a:solidFill>
                    <a:schemeClr val="bg1"/>
                  </a:solidFill>
                </a:rPr>
                <a:t>kultiviert</a:t>
              </a:r>
              <a:endParaRPr lang="en-GB" sz="1400" dirty="0">
                <a:solidFill>
                  <a:schemeClr val="bg1"/>
                </a:solidFill>
              </a:endParaRPr>
            </a:p>
          </p:txBody>
        </p:sp>
        <p:sp>
          <p:nvSpPr>
            <p:cNvPr id="11" name="Textfeld 10"/>
            <p:cNvSpPr txBox="1"/>
            <p:nvPr/>
          </p:nvSpPr>
          <p:spPr>
            <a:xfrm>
              <a:off x="5796136" y="4509120"/>
              <a:ext cx="2376264" cy="523220"/>
            </a:xfrm>
            <a:prstGeom prst="rect">
              <a:avLst/>
            </a:prstGeom>
            <a:noFill/>
          </p:spPr>
          <p:txBody>
            <a:bodyPr wrap="square" rtlCol="0">
              <a:spAutoFit/>
            </a:bodyPr>
            <a:lstStyle/>
            <a:p>
              <a:pPr lvl="0" algn="ctr"/>
              <a:r>
                <a:rPr lang="en-GB" sz="1400" dirty="0" smtClean="0">
                  <a:solidFill>
                    <a:schemeClr val="bg1"/>
                  </a:solidFill>
                </a:rPr>
                <a:t>30 </a:t>
              </a:r>
              <a:r>
                <a:rPr lang="en-GB" sz="1400" dirty="0" err="1" smtClean="0">
                  <a:solidFill>
                    <a:schemeClr val="bg1"/>
                  </a:solidFill>
                </a:rPr>
                <a:t>Arten</a:t>
              </a:r>
              <a:r>
                <a:rPr lang="en-GB" sz="1400" dirty="0" smtClean="0">
                  <a:solidFill>
                    <a:schemeClr val="bg1"/>
                  </a:solidFill>
                </a:rPr>
                <a:t> </a:t>
              </a:r>
              <a:r>
                <a:rPr lang="en-GB" sz="1400" dirty="0" err="1" smtClean="0">
                  <a:solidFill>
                    <a:schemeClr val="bg1"/>
                  </a:solidFill>
                </a:rPr>
                <a:t>liefern</a:t>
              </a:r>
              <a:r>
                <a:rPr lang="en-GB" sz="1400" dirty="0" smtClean="0">
                  <a:solidFill>
                    <a:schemeClr val="bg1"/>
                  </a:solidFill>
                </a:rPr>
                <a:t> 95% der </a:t>
              </a:r>
              <a:r>
                <a:rPr lang="en-GB" sz="1400" dirty="0" err="1" smtClean="0">
                  <a:solidFill>
                    <a:schemeClr val="bg1"/>
                  </a:solidFill>
                </a:rPr>
                <a:t>pflanzlichen</a:t>
              </a:r>
              <a:r>
                <a:rPr lang="en-GB" sz="1400" dirty="0" smtClean="0">
                  <a:solidFill>
                    <a:schemeClr val="bg1"/>
                  </a:solidFill>
                </a:rPr>
                <a:t> </a:t>
              </a:r>
              <a:r>
                <a:rPr lang="en-GB" sz="1400" dirty="0" err="1" smtClean="0">
                  <a:solidFill>
                    <a:schemeClr val="bg1"/>
                  </a:solidFill>
                </a:rPr>
                <a:t>Nahrung</a:t>
              </a:r>
              <a:r>
                <a:rPr lang="en-GB" sz="1400" dirty="0" smtClean="0">
                  <a:solidFill>
                    <a:schemeClr val="bg1"/>
                  </a:solidFill>
                </a:rPr>
                <a:t> </a:t>
              </a:r>
              <a:endParaRPr lang="en-GB" sz="1400" dirty="0">
                <a:solidFill>
                  <a:schemeClr val="bg1"/>
                </a:solidFill>
              </a:endParaRPr>
            </a:p>
          </p:txBody>
        </p:sp>
        <p:sp>
          <p:nvSpPr>
            <p:cNvPr id="12" name="Textfeld 11"/>
            <p:cNvSpPr txBox="1"/>
            <p:nvPr/>
          </p:nvSpPr>
          <p:spPr>
            <a:xfrm>
              <a:off x="4487359" y="1145550"/>
              <a:ext cx="2798891" cy="923330"/>
            </a:xfrm>
            <a:prstGeom prst="rect">
              <a:avLst/>
            </a:prstGeom>
            <a:noFill/>
          </p:spPr>
          <p:txBody>
            <a:bodyPr wrap="square" rtlCol="0">
              <a:spAutoFit/>
            </a:bodyPr>
            <a:lstStyle/>
            <a:p>
              <a:r>
                <a:rPr lang="de-DE" b="1" dirty="0" smtClean="0"/>
                <a:t>Beispiel: </a:t>
              </a:r>
              <a:r>
                <a:rPr lang="de-DE" b="1" dirty="0"/>
                <a:t>aktuelle Situation pflanzengenetische Ressourcen</a:t>
              </a:r>
              <a:endParaRPr lang="en-GB" b="1" dirty="0"/>
            </a:p>
          </p:txBody>
        </p:sp>
      </p:grpSp>
    </p:spTree>
    <p:extLst>
      <p:ext uri="{BB962C8B-B14F-4D97-AF65-F5344CB8AC3E}">
        <p14:creationId xmlns:p14="http://schemas.microsoft.com/office/powerpoint/2010/main" val="223994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a:t>
            </a:r>
          </a:p>
        </p:txBody>
      </p:sp>
      <p:sp>
        <p:nvSpPr>
          <p:cNvPr id="5" name="Inhaltsplatzhalter 4"/>
          <p:cNvSpPr>
            <a:spLocks noGrp="1"/>
          </p:cNvSpPr>
          <p:nvPr>
            <p:ph idx="1"/>
          </p:nvPr>
        </p:nvSpPr>
        <p:spPr>
          <a:xfrm>
            <a:off x="467544" y="1268760"/>
            <a:ext cx="8229600" cy="1512168"/>
          </a:xfrm>
        </p:spPr>
        <p:txBody>
          <a:bodyPr>
            <a:normAutofit/>
          </a:bodyPr>
          <a:lstStyle/>
          <a:p>
            <a:pPr marL="0" indent="0">
              <a:buNone/>
            </a:pPr>
            <a:r>
              <a:rPr lang="de-DE" sz="2200" u="sng" dirty="0"/>
              <a:t>Zwei Möglichkeiten zur Erhaltung und Förderung der </a:t>
            </a:r>
            <a:r>
              <a:rPr lang="de-DE" sz="2200" u="sng" dirty="0" err="1"/>
              <a:t>Agrobiodiversität</a:t>
            </a:r>
            <a:r>
              <a:rPr lang="de-DE" sz="2200" u="sng" dirty="0"/>
              <a:t> </a:t>
            </a:r>
            <a:endParaRPr lang="de-DE" sz="1600" dirty="0" smtClean="0"/>
          </a:p>
          <a:p>
            <a:pPr marL="457200" indent="-457200">
              <a:buFont typeface="+mj-lt"/>
              <a:buAutoNum type="arabicPeriod"/>
            </a:pPr>
            <a:r>
              <a:rPr lang="de-DE" sz="2000" b="1" dirty="0" smtClean="0"/>
              <a:t>Ex-situ Erhaltung</a:t>
            </a:r>
          </a:p>
          <a:p>
            <a:pPr marL="0" indent="0">
              <a:buNone/>
            </a:pPr>
            <a:r>
              <a:rPr lang="de-DE" sz="1600" dirty="0">
                <a:solidFill>
                  <a:schemeClr val="tx1"/>
                </a:solidFill>
              </a:rPr>
              <a:t>Konservierung von Saatgut außerhalb seines natürlichen Bereichs in einer Genbank. </a:t>
            </a:r>
            <a:endParaRPr lang="en-GB" sz="2000" dirty="0">
              <a:solidFill>
                <a:schemeClr val="tx1"/>
              </a:solidFill>
            </a:endParaRPr>
          </a:p>
          <a:p>
            <a:pPr marL="0" indent="0">
              <a:buNone/>
            </a:pPr>
            <a:endParaRPr lang="de-DE" sz="2000" dirty="0" smtClean="0"/>
          </a:p>
          <a:p>
            <a:pPr marL="0" indent="0">
              <a:buNone/>
            </a:pPr>
            <a:endParaRPr lang="de-DE" sz="2000" dirty="0"/>
          </a:p>
          <a:p>
            <a:pPr marL="0" indent="0">
              <a:buNone/>
            </a:pPr>
            <a:endParaRPr lang="de-DE" sz="2000" dirty="0" smtClean="0"/>
          </a:p>
          <a:p>
            <a:pPr marL="0" indent="0">
              <a:buNone/>
            </a:pPr>
            <a:endParaRPr lang="de-DE" sz="2000" dirty="0" smtClean="0"/>
          </a:p>
          <a:p>
            <a:pPr marL="0" indent="0">
              <a:buNone/>
            </a:pPr>
            <a:endParaRPr lang="de-DE" sz="2000" dirty="0"/>
          </a:p>
        </p:txBody>
      </p:sp>
      <p:sp>
        <p:nvSpPr>
          <p:cNvPr id="7" name="Foliennummernplatzhalter 6"/>
          <p:cNvSpPr>
            <a:spLocks noGrp="1"/>
          </p:cNvSpPr>
          <p:nvPr>
            <p:ph type="sldNum" sz="quarter" idx="12"/>
          </p:nvPr>
        </p:nvSpPr>
        <p:spPr/>
        <p:txBody>
          <a:bodyPr/>
          <a:lstStyle/>
          <a:p>
            <a:fld id="{94C51DEF-A0F2-436A-B446-D206BED377C1}" type="slidenum">
              <a:rPr lang="de-DE" smtClean="0"/>
              <a:t>48</a:t>
            </a:fld>
            <a:endParaRPr lang="de-DE" dirty="0"/>
          </a:p>
        </p:txBody>
      </p:sp>
      <p:sp>
        <p:nvSpPr>
          <p:cNvPr id="3" name="Rechteck 2"/>
          <p:cNvSpPr/>
          <p:nvPr/>
        </p:nvSpPr>
        <p:spPr>
          <a:xfrm>
            <a:off x="0" y="6309320"/>
            <a:ext cx="9144000" cy="548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Bild 5"/>
          <p:cNvPicPr/>
          <p:nvPr/>
        </p:nvPicPr>
        <p:blipFill>
          <a:blip r:embed="rId3" cstate="email">
            <a:extLst>
              <a:ext uri="{28A0092B-C50C-407E-A947-70E740481C1C}">
                <a14:useLocalDpi xmlns:a14="http://schemas.microsoft.com/office/drawing/2010/main"/>
              </a:ext>
            </a:extLst>
          </a:blip>
          <a:stretch>
            <a:fillRect/>
          </a:stretch>
        </p:blipFill>
        <p:spPr>
          <a:xfrm>
            <a:off x="3203847" y="4293096"/>
            <a:ext cx="5935689" cy="2564904"/>
          </a:xfrm>
          <a:prstGeom prst="rect">
            <a:avLst/>
          </a:prstGeom>
        </p:spPr>
      </p:pic>
      <p:sp>
        <p:nvSpPr>
          <p:cNvPr id="2" name="Textfeld 1"/>
          <p:cNvSpPr txBox="1"/>
          <p:nvPr/>
        </p:nvSpPr>
        <p:spPr>
          <a:xfrm>
            <a:off x="230030" y="2924944"/>
            <a:ext cx="4968552" cy="2123658"/>
          </a:xfrm>
          <a:prstGeom prst="rect">
            <a:avLst/>
          </a:prstGeom>
          <a:noFill/>
        </p:spPr>
        <p:txBody>
          <a:bodyPr wrap="square" rtlCol="0">
            <a:spAutoFit/>
          </a:bodyPr>
          <a:lstStyle/>
          <a:p>
            <a:r>
              <a:rPr lang="en-GB" sz="2000" b="1" u="sng" dirty="0" err="1" smtClean="0">
                <a:solidFill>
                  <a:schemeClr val="tx2">
                    <a:lumMod val="50000"/>
                  </a:schemeClr>
                </a:solidFill>
                <a:latin typeface="Arial" panose="020B0604020202020204" pitchFamily="34" charset="0"/>
                <a:cs typeface="Arial" panose="020B0604020202020204" pitchFamily="34" charset="0"/>
              </a:rPr>
              <a:t>Fakten</a:t>
            </a:r>
            <a:endParaRPr lang="en-GB" sz="2000" b="1" u="sng" dirty="0">
              <a:solidFill>
                <a:schemeClr val="tx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Mehr als 1750 Genbanken </a:t>
            </a:r>
            <a:r>
              <a:rPr lang="de-DE" sz="1600" dirty="0" smtClean="0">
                <a:latin typeface="Arial" panose="020B0604020202020204" pitchFamily="34" charset="0"/>
                <a:cs typeface="Arial" panose="020B0604020202020204" pitchFamily="34" charset="0"/>
              </a:rPr>
              <a:t>weltweit</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7,4 Mio. Beitritte; davon 6,6 Mio. bei den nationalen </a:t>
            </a:r>
            <a:r>
              <a:rPr lang="de-DE" sz="1600" dirty="0" smtClean="0">
                <a:latin typeface="Arial" panose="020B0604020202020204" pitchFamily="34" charset="0"/>
                <a:cs typeface="Arial" panose="020B0604020202020204" pitchFamily="34" charset="0"/>
              </a:rPr>
              <a:t>Regierungen</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Eine der größten Genbanken ist das Svalbard Global </a:t>
            </a:r>
            <a:r>
              <a:rPr lang="de-DE" sz="1600" dirty="0" err="1">
                <a:latin typeface="Arial" panose="020B0604020202020204" pitchFamily="34" charset="0"/>
                <a:cs typeface="Arial" panose="020B0604020202020204" pitchFamily="34" charset="0"/>
              </a:rPr>
              <a:t>Seed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Vault</a:t>
            </a:r>
            <a:r>
              <a:rPr lang="de-DE" sz="1600" dirty="0">
                <a:latin typeface="Arial" panose="020B0604020202020204" pitchFamily="34" charset="0"/>
                <a:cs typeface="Arial" panose="020B0604020202020204" pitchFamily="34" charset="0"/>
              </a:rPr>
              <a:t> (SGSV) auf dem </a:t>
            </a:r>
            <a:r>
              <a:rPr lang="de-DE" sz="1600" dirty="0" err="1">
                <a:latin typeface="Arial" panose="020B0604020202020204" pitchFamily="34" charset="0"/>
                <a:cs typeface="Arial" panose="020B0604020202020204" pitchFamily="34" charset="0"/>
              </a:rPr>
              <a:t>Spitzbergener</a:t>
            </a:r>
            <a:r>
              <a:rPr lang="de-DE" sz="1600" dirty="0">
                <a:latin typeface="Arial" panose="020B0604020202020204" pitchFamily="34" charset="0"/>
                <a:cs typeface="Arial" panose="020B0604020202020204" pitchFamily="34" charset="0"/>
              </a:rPr>
              <a:t> Archipel (Norwegen) mit mehr als 800.000 Zugängen. </a:t>
            </a:r>
            <a:endParaRPr lang="en-GB" dirty="0"/>
          </a:p>
        </p:txBody>
      </p:sp>
      <p:sp>
        <p:nvSpPr>
          <p:cNvPr id="8" name="Textfeld 7"/>
          <p:cNvSpPr txBox="1"/>
          <p:nvPr/>
        </p:nvSpPr>
        <p:spPr>
          <a:xfrm>
            <a:off x="3665" y="6310437"/>
            <a:ext cx="4053938" cy="553998"/>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Geographische Verteilung von Genbanken mit &gt;10.000 Zugängen; nationale und regionale Genbanken in blau, Datenbanken von CGIAR Zentren in beige, SGSV in grün (Quelle FAO 2010). </a:t>
            </a:r>
            <a:endParaRPr lang="de-DE"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601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600" dirty="0"/>
              <a:t>Elemente der Sehr Guten Praxis</a:t>
            </a:r>
          </a:p>
        </p:txBody>
      </p:sp>
      <p:sp>
        <p:nvSpPr>
          <p:cNvPr id="5" name="Inhaltsplatzhalter 4"/>
          <p:cNvSpPr>
            <a:spLocks noGrp="1"/>
          </p:cNvSpPr>
          <p:nvPr>
            <p:ph idx="1"/>
          </p:nvPr>
        </p:nvSpPr>
        <p:spPr/>
        <p:txBody>
          <a:bodyPr>
            <a:normAutofit/>
          </a:bodyPr>
          <a:lstStyle/>
          <a:p>
            <a:pPr marL="0" indent="0">
              <a:buNone/>
            </a:pPr>
            <a:r>
              <a:rPr lang="de-DE" sz="2000" b="1" dirty="0" smtClean="0"/>
              <a:t>2. On-farm Erhaltung</a:t>
            </a:r>
            <a:endParaRPr lang="de-DE" sz="2000" b="1" dirty="0"/>
          </a:p>
          <a:p>
            <a:pPr marL="0" indent="0">
              <a:buNone/>
            </a:pPr>
            <a:r>
              <a:rPr lang="de-DE" sz="1600" dirty="0">
                <a:solidFill>
                  <a:schemeClr val="tx1"/>
                </a:solidFill>
              </a:rPr>
              <a:t>Eine besondere Form der in-situ Erhaltung, bei der genetisches Material durch Anbau in seinem natürlichen Lebensraumbereich erhalten bleibt und dadurch natürlichen Bedingungen ausgesetzt ist. </a:t>
            </a:r>
            <a:endParaRPr lang="de-DE" sz="1600" dirty="0" smtClean="0">
              <a:solidFill>
                <a:schemeClr val="tx1"/>
              </a:solidFill>
            </a:endParaRPr>
          </a:p>
          <a:p>
            <a:pPr marL="0" indent="0">
              <a:buNone/>
            </a:pPr>
            <a:endParaRPr lang="en-GB" sz="1600" dirty="0" smtClean="0">
              <a:solidFill>
                <a:schemeClr val="tx1"/>
              </a:solidFill>
            </a:endParaRPr>
          </a:p>
          <a:p>
            <a:pPr marL="0" indent="0">
              <a:buNone/>
            </a:pPr>
            <a:r>
              <a:rPr lang="en-GB" sz="1600" dirty="0" err="1" smtClean="0">
                <a:solidFill>
                  <a:schemeClr val="tx1"/>
                </a:solidFill>
              </a:rPr>
              <a:t>Vorteile</a:t>
            </a:r>
            <a:r>
              <a:rPr lang="en-GB" sz="1600" dirty="0" smtClean="0">
                <a:solidFill>
                  <a:schemeClr val="tx1"/>
                </a:solidFill>
              </a:rPr>
              <a:t> </a:t>
            </a:r>
            <a:r>
              <a:rPr lang="en-GB" sz="1600" dirty="0" err="1" smtClean="0">
                <a:solidFill>
                  <a:schemeClr val="tx1"/>
                </a:solidFill>
              </a:rPr>
              <a:t>im</a:t>
            </a:r>
            <a:r>
              <a:rPr lang="en-GB" sz="1600" dirty="0" smtClean="0">
                <a:solidFill>
                  <a:schemeClr val="tx1"/>
                </a:solidFill>
              </a:rPr>
              <a:t> </a:t>
            </a:r>
            <a:r>
              <a:rPr lang="en-GB" sz="1600" dirty="0" err="1" smtClean="0">
                <a:solidFill>
                  <a:schemeClr val="tx1"/>
                </a:solidFill>
              </a:rPr>
              <a:t>Vergleich</a:t>
            </a:r>
            <a:r>
              <a:rPr lang="en-GB" sz="1600" dirty="0" smtClean="0">
                <a:solidFill>
                  <a:schemeClr val="tx1"/>
                </a:solidFill>
              </a:rPr>
              <a:t> </a:t>
            </a:r>
            <a:r>
              <a:rPr lang="en-GB" sz="1600" dirty="0" err="1" smtClean="0">
                <a:solidFill>
                  <a:schemeClr val="tx1"/>
                </a:solidFill>
              </a:rPr>
              <a:t>zur</a:t>
            </a:r>
            <a:r>
              <a:rPr lang="en-GB" sz="1600" dirty="0" smtClean="0">
                <a:solidFill>
                  <a:schemeClr val="tx1"/>
                </a:solidFill>
              </a:rPr>
              <a:t> Ex-situ </a:t>
            </a:r>
            <a:r>
              <a:rPr lang="en-GB" sz="1600" dirty="0" err="1" smtClean="0">
                <a:solidFill>
                  <a:schemeClr val="tx1"/>
                </a:solidFill>
              </a:rPr>
              <a:t>Erhaltung</a:t>
            </a:r>
            <a:r>
              <a:rPr lang="en-GB" sz="1600" dirty="0" smtClean="0">
                <a:solidFill>
                  <a:schemeClr val="tx1"/>
                </a:solidFill>
              </a:rPr>
              <a:t>:</a:t>
            </a:r>
          </a:p>
          <a:p>
            <a:pPr marL="0" indent="0">
              <a:buNone/>
            </a:pPr>
            <a:r>
              <a:rPr lang="de-DE" sz="1600" dirty="0" smtClean="0">
                <a:solidFill>
                  <a:schemeClr val="tx1"/>
                </a:solidFill>
              </a:rPr>
              <a:t>Der Anbau von genetischem Material unter Feldbedingungen ermöglicht eine kontinuierliche Weiterentwicklung eines starken Verhältnisses zu Standort und Anbautechnik, die Anpassung an regionale Gegebenheiten und ein sich veränderndes Umfeld. </a:t>
            </a:r>
            <a:endParaRPr lang="en-GB" sz="1600" dirty="0" smtClean="0">
              <a:solidFill>
                <a:schemeClr val="tx1"/>
              </a:solidFill>
            </a:endParaRPr>
          </a:p>
          <a:p>
            <a:pPr marL="0" indent="0">
              <a:buNone/>
            </a:pPr>
            <a:endParaRPr lang="en-GB" sz="1600" dirty="0" smtClean="0">
              <a:solidFill>
                <a:schemeClr val="tx1"/>
              </a:solidFill>
            </a:endParaRPr>
          </a:p>
          <a:p>
            <a:pPr marL="0" indent="0">
              <a:buNone/>
            </a:pPr>
            <a:r>
              <a:rPr lang="en-GB" sz="1600" dirty="0" smtClean="0">
                <a:solidFill>
                  <a:schemeClr val="tx1"/>
                </a:solidFill>
              </a:rPr>
              <a:t>Positives </a:t>
            </a:r>
            <a:r>
              <a:rPr lang="en-GB" sz="1600" dirty="0" err="1" smtClean="0">
                <a:solidFill>
                  <a:schemeClr val="tx1"/>
                </a:solidFill>
              </a:rPr>
              <a:t>Beispiel</a:t>
            </a:r>
            <a:r>
              <a:rPr lang="en-GB" sz="1600" dirty="0" smtClean="0">
                <a:solidFill>
                  <a:schemeClr val="tx1"/>
                </a:solidFill>
              </a:rPr>
              <a:t>: </a:t>
            </a:r>
            <a:r>
              <a:rPr lang="de-DE" sz="1600" dirty="0">
                <a:solidFill>
                  <a:schemeClr val="tx1"/>
                </a:solidFill>
              </a:rPr>
              <a:t>Wiederentdeckung des weißen </a:t>
            </a:r>
            <a:endParaRPr lang="de-DE" sz="1600" dirty="0" smtClean="0">
              <a:solidFill>
                <a:schemeClr val="tx1"/>
              </a:solidFill>
            </a:endParaRPr>
          </a:p>
          <a:p>
            <a:pPr marL="0" indent="0">
              <a:buNone/>
            </a:pPr>
            <a:r>
              <a:rPr lang="de-DE" sz="1600" dirty="0" smtClean="0">
                <a:solidFill>
                  <a:schemeClr val="tx1"/>
                </a:solidFill>
              </a:rPr>
              <a:t>Schweizer Emmers</a:t>
            </a:r>
          </a:p>
          <a:p>
            <a:pPr marL="0" indent="0">
              <a:buNone/>
            </a:pPr>
            <a:endParaRPr lang="en-GB" sz="1600" dirty="0" smtClean="0">
              <a:solidFill>
                <a:schemeClr val="tx1"/>
              </a:solidFill>
            </a:endParaRPr>
          </a:p>
          <a:p>
            <a:pPr marL="0" indent="0">
              <a:buNone/>
            </a:pPr>
            <a:r>
              <a:rPr lang="en-GB" sz="1600" dirty="0">
                <a:hlinkClick r:id="rId3"/>
              </a:rPr>
              <a:t>http://www.emmer-einkorn.ch</a:t>
            </a:r>
            <a:r>
              <a:rPr lang="en-GB" sz="1600" dirty="0"/>
              <a:t> </a:t>
            </a:r>
            <a:endParaRPr lang="de-DE" sz="1600" dirty="0"/>
          </a:p>
        </p:txBody>
      </p:sp>
      <p:sp>
        <p:nvSpPr>
          <p:cNvPr id="7" name="Foliennummernplatzhalter 6"/>
          <p:cNvSpPr>
            <a:spLocks noGrp="1"/>
          </p:cNvSpPr>
          <p:nvPr>
            <p:ph type="sldNum" sz="quarter" idx="12"/>
          </p:nvPr>
        </p:nvSpPr>
        <p:spPr/>
        <p:txBody>
          <a:bodyPr/>
          <a:lstStyle/>
          <a:p>
            <a:fld id="{94C51DEF-A0F2-436A-B446-D206BED377C1}" type="slidenum">
              <a:rPr lang="de-DE" smtClean="0"/>
              <a:t>49</a:t>
            </a:fld>
            <a:endParaRPr lang="de-DE" dirty="0"/>
          </a:p>
        </p:txBody>
      </p:sp>
      <p:pic>
        <p:nvPicPr>
          <p:cNvPr id="3" name="Grafik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56325" y="3933056"/>
            <a:ext cx="2727353" cy="2045515"/>
          </a:xfrm>
          <a:prstGeom prst="rect">
            <a:avLst/>
          </a:prstGeom>
        </p:spPr>
      </p:pic>
      <p:sp>
        <p:nvSpPr>
          <p:cNvPr id="8" name="Textfeld 7"/>
          <p:cNvSpPr txBox="1"/>
          <p:nvPr/>
        </p:nvSpPr>
        <p:spPr>
          <a:xfrm>
            <a:off x="7299502" y="5729944"/>
            <a:ext cx="1584176" cy="230832"/>
          </a:xfrm>
          <a:prstGeom prst="rect">
            <a:avLst/>
          </a:prstGeom>
          <a:noFill/>
        </p:spPr>
        <p:txBody>
          <a:bodyPr wrap="square" rtlCol="0">
            <a:spAutoFit/>
          </a:bodyPr>
          <a:lstStyle/>
          <a:p>
            <a:pPr algn="r"/>
            <a:r>
              <a:rPr lang="de-DE" sz="900" dirty="0" smtClean="0">
                <a:solidFill>
                  <a:schemeClr val="bg1"/>
                </a:solidFill>
                <a:latin typeface="Arial" panose="020B0604020202020204" pitchFamily="34" charset="0"/>
                <a:cs typeface="Arial" panose="020B0604020202020204" pitchFamily="34" charset="0"/>
              </a:rPr>
              <a:t>© </a:t>
            </a:r>
            <a:r>
              <a:rPr lang="de-DE" sz="900" dirty="0" err="1" smtClean="0">
                <a:solidFill>
                  <a:schemeClr val="bg1"/>
                </a:solidFill>
                <a:latin typeface="Arial" panose="020B0604020202020204" pitchFamily="34" charset="0"/>
                <a:cs typeface="Arial" panose="020B0604020202020204" pitchFamily="34" charset="0"/>
              </a:rPr>
              <a:t>pictures</a:t>
            </a:r>
            <a:r>
              <a:rPr lang="de-DE" sz="900" dirty="0" smtClean="0">
                <a:solidFill>
                  <a:schemeClr val="bg1"/>
                </a:solidFill>
                <a:latin typeface="Arial" panose="020B0604020202020204" pitchFamily="34" charset="0"/>
                <a:cs typeface="Arial" panose="020B0604020202020204" pitchFamily="34" charset="0"/>
              </a:rPr>
              <a:t>: </a:t>
            </a:r>
            <a:r>
              <a:rPr lang="de-DE" sz="900" dirty="0" err="1" smtClean="0">
                <a:solidFill>
                  <a:schemeClr val="bg1"/>
                </a:solidFill>
                <a:latin typeface="Arial" panose="020B0604020202020204" pitchFamily="34" charset="0"/>
                <a:cs typeface="Arial" panose="020B0604020202020204" pitchFamily="34" charset="0"/>
              </a:rPr>
              <a:t>pixabay</a:t>
            </a:r>
            <a:endParaRPr lang="en-GB"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07115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4C51DEF-A0F2-436A-B446-D206BED377C1}" type="slidenum">
              <a:rPr lang="de-DE" smtClean="0"/>
              <a:t>50</a:t>
            </a:fld>
            <a:endParaRPr lang="de-DE" dirty="0"/>
          </a:p>
        </p:txBody>
      </p:sp>
      <p:sp>
        <p:nvSpPr>
          <p:cNvPr id="5" name="Titel 4"/>
          <p:cNvSpPr>
            <a:spLocks noGrp="1"/>
          </p:cNvSpPr>
          <p:nvPr>
            <p:ph type="title"/>
          </p:nvPr>
        </p:nvSpPr>
        <p:spPr/>
        <p:txBody>
          <a:bodyPr>
            <a:normAutofit/>
          </a:bodyPr>
          <a:lstStyle/>
          <a:p>
            <a:r>
              <a:rPr lang="de-DE" sz="2600" dirty="0" smtClean="0"/>
              <a:t>Elemente der Sehr Guten Praxis</a:t>
            </a:r>
            <a:endParaRPr lang="de-DE" sz="2600" dirty="0"/>
          </a:p>
        </p:txBody>
      </p:sp>
      <p:sp>
        <p:nvSpPr>
          <p:cNvPr id="6" name="Inhaltsplatzhalter 4"/>
          <p:cNvSpPr>
            <a:spLocks noGrp="1"/>
          </p:cNvSpPr>
          <p:nvPr>
            <p:ph idx="1"/>
          </p:nvPr>
        </p:nvSpPr>
        <p:spPr>
          <a:xfrm>
            <a:off x="467544" y="1268760"/>
            <a:ext cx="8229600" cy="4968552"/>
          </a:xfrm>
        </p:spPr>
        <p:txBody>
          <a:bodyPr>
            <a:normAutofit fontScale="92500" lnSpcReduction="10000"/>
          </a:bodyPr>
          <a:lstStyle/>
          <a:p>
            <a:pPr marL="0" indent="0">
              <a:buNone/>
            </a:pPr>
            <a:r>
              <a:rPr lang="en-GB" sz="2000" u="sng" dirty="0" err="1" smtClean="0"/>
              <a:t>Beispiele</a:t>
            </a:r>
            <a:r>
              <a:rPr lang="en-GB" sz="2000" u="sng" dirty="0" smtClean="0"/>
              <a:t> </a:t>
            </a:r>
            <a:r>
              <a:rPr lang="en-GB" sz="2000" u="sng" dirty="0" err="1" smtClean="0"/>
              <a:t>für</a:t>
            </a:r>
            <a:r>
              <a:rPr lang="en-GB" sz="2000" u="sng" dirty="0" smtClean="0"/>
              <a:t> </a:t>
            </a:r>
            <a:r>
              <a:rPr lang="en-GB" sz="2000" u="sng" dirty="0" err="1" smtClean="0"/>
              <a:t>Unterstützer</a:t>
            </a:r>
            <a:r>
              <a:rPr lang="en-GB" sz="2000" u="sng" dirty="0" smtClean="0"/>
              <a:t> der On-farm </a:t>
            </a:r>
            <a:r>
              <a:rPr lang="en-GB" sz="2000" u="sng" dirty="0" err="1" smtClean="0"/>
              <a:t>Erhaltung</a:t>
            </a:r>
            <a:r>
              <a:rPr lang="en-GB" sz="2000" u="sng" dirty="0" smtClean="0"/>
              <a:t> der Agro-</a:t>
            </a:r>
            <a:r>
              <a:rPr lang="en-GB" sz="2000" u="sng" dirty="0" err="1" smtClean="0"/>
              <a:t>biodiversität</a:t>
            </a:r>
            <a:r>
              <a:rPr lang="de-DE" sz="2000" dirty="0" smtClean="0"/>
              <a:t> </a:t>
            </a:r>
          </a:p>
          <a:p>
            <a:r>
              <a:rPr lang="de-DE" sz="2000" dirty="0" smtClean="0">
                <a:solidFill>
                  <a:schemeClr val="bg2">
                    <a:lumMod val="25000"/>
                  </a:schemeClr>
                </a:solidFill>
              </a:rPr>
              <a:t>Pro </a:t>
            </a:r>
            <a:r>
              <a:rPr lang="de-DE" sz="2000" dirty="0" err="1" smtClean="0">
                <a:solidFill>
                  <a:schemeClr val="bg2">
                    <a:lumMod val="25000"/>
                  </a:schemeClr>
                </a:solidFill>
              </a:rPr>
              <a:t>Specie</a:t>
            </a:r>
            <a:r>
              <a:rPr lang="de-DE" sz="2000" dirty="0" smtClean="0">
                <a:solidFill>
                  <a:schemeClr val="bg2">
                    <a:lumMod val="25000"/>
                  </a:schemeClr>
                </a:solidFill>
              </a:rPr>
              <a:t> Rara</a:t>
            </a:r>
          </a:p>
          <a:p>
            <a:pPr lvl="1"/>
            <a:r>
              <a:rPr lang="en-GB" sz="1600" dirty="0" smtClean="0">
                <a:solidFill>
                  <a:schemeClr val="tx1"/>
                </a:solidFill>
              </a:rPr>
              <a:t>Schutz </a:t>
            </a:r>
            <a:r>
              <a:rPr lang="en-GB" sz="1600" dirty="0" err="1" smtClean="0">
                <a:solidFill>
                  <a:schemeClr val="tx1"/>
                </a:solidFill>
              </a:rPr>
              <a:t>gefährdeter</a:t>
            </a:r>
            <a:r>
              <a:rPr lang="en-GB" sz="1600" dirty="0" smtClean="0">
                <a:solidFill>
                  <a:schemeClr val="tx1"/>
                </a:solidFill>
              </a:rPr>
              <a:t> </a:t>
            </a:r>
            <a:r>
              <a:rPr lang="en-GB" sz="1600" dirty="0" err="1" smtClean="0">
                <a:solidFill>
                  <a:schemeClr val="tx1"/>
                </a:solidFill>
              </a:rPr>
              <a:t>Nutztierrassen</a:t>
            </a:r>
            <a:r>
              <a:rPr lang="en-GB" sz="1600" dirty="0" smtClean="0">
                <a:solidFill>
                  <a:schemeClr val="tx1"/>
                </a:solidFill>
              </a:rPr>
              <a:t> und </a:t>
            </a:r>
            <a:r>
              <a:rPr lang="en-GB" sz="1600" dirty="0" err="1" smtClean="0">
                <a:solidFill>
                  <a:schemeClr val="tx1"/>
                </a:solidFill>
              </a:rPr>
              <a:t>Kulturpflanzen</a:t>
            </a:r>
            <a:r>
              <a:rPr lang="en-GB" sz="1600" dirty="0" smtClean="0">
                <a:solidFill>
                  <a:schemeClr val="tx1"/>
                </a:solidFill>
              </a:rPr>
              <a:t> </a:t>
            </a:r>
            <a:r>
              <a:rPr lang="en-GB" sz="1600" dirty="0" err="1" smtClean="0">
                <a:solidFill>
                  <a:schemeClr val="tx1"/>
                </a:solidFill>
              </a:rPr>
              <a:t>vor</a:t>
            </a:r>
            <a:r>
              <a:rPr lang="en-GB" sz="1600" dirty="0" smtClean="0">
                <a:solidFill>
                  <a:schemeClr val="tx1"/>
                </a:solidFill>
              </a:rPr>
              <a:t> </a:t>
            </a:r>
            <a:r>
              <a:rPr lang="en-GB" sz="1600" dirty="0" err="1" smtClean="0">
                <a:solidFill>
                  <a:schemeClr val="tx1"/>
                </a:solidFill>
              </a:rPr>
              <a:t>dem</a:t>
            </a:r>
            <a:r>
              <a:rPr lang="en-GB" sz="1600" dirty="0" smtClean="0">
                <a:solidFill>
                  <a:schemeClr val="tx1"/>
                </a:solidFill>
              </a:rPr>
              <a:t> </a:t>
            </a:r>
            <a:r>
              <a:rPr lang="en-GB" sz="1600" dirty="0" err="1" smtClean="0">
                <a:solidFill>
                  <a:schemeClr val="tx1"/>
                </a:solidFill>
              </a:rPr>
              <a:t>Aussterben</a:t>
            </a:r>
            <a:endParaRPr lang="de-DE" sz="1600" dirty="0" smtClean="0">
              <a:solidFill>
                <a:schemeClr val="tx1"/>
              </a:solidFill>
            </a:endParaRPr>
          </a:p>
          <a:p>
            <a:r>
              <a:rPr lang="de-DE" sz="2000" dirty="0" smtClean="0">
                <a:solidFill>
                  <a:schemeClr val="bg2">
                    <a:lumMod val="25000"/>
                  </a:schemeClr>
                </a:solidFill>
              </a:rPr>
              <a:t>Slow Food Stiftung für Biodiversität</a:t>
            </a:r>
          </a:p>
          <a:p>
            <a:pPr lvl="1"/>
            <a:r>
              <a:rPr lang="de-DE" sz="1600" dirty="0" smtClean="0">
                <a:solidFill>
                  <a:schemeClr val="tx1"/>
                </a:solidFill>
              </a:rPr>
              <a:t>‚Arche des Geschmacks‘ Katalog der traditionellen Produkte </a:t>
            </a:r>
          </a:p>
          <a:p>
            <a:pPr lvl="1"/>
            <a:r>
              <a:rPr lang="de-DE" sz="1600" dirty="0" err="1" smtClean="0">
                <a:solidFill>
                  <a:schemeClr val="tx1"/>
                </a:solidFill>
              </a:rPr>
              <a:t>Presidia</a:t>
            </a:r>
            <a:r>
              <a:rPr lang="de-DE" sz="1600" dirty="0">
                <a:solidFill>
                  <a:schemeClr val="tx1"/>
                </a:solidFill>
              </a:rPr>
              <a:t>-</a:t>
            </a:r>
            <a:r>
              <a:rPr lang="de-DE" sz="1600" dirty="0" smtClean="0">
                <a:solidFill>
                  <a:schemeClr val="tx1"/>
                </a:solidFill>
              </a:rPr>
              <a:t>Etikett zur Erhaltung einer vom Aussterben bedrohten Qualitätsproduktion, zum Schutz einzigartiger Regionen und Ökosysteme, zur Wiederherstellung traditioneller Verarbeitungsmethoden, zum </a:t>
            </a:r>
            <a:r>
              <a:rPr lang="de-DE" sz="1600" dirty="0">
                <a:solidFill>
                  <a:schemeClr val="tx1"/>
                </a:solidFill>
              </a:rPr>
              <a:t>S</a:t>
            </a:r>
            <a:r>
              <a:rPr lang="de-DE" sz="1600" dirty="0" smtClean="0">
                <a:solidFill>
                  <a:schemeClr val="tx1"/>
                </a:solidFill>
              </a:rPr>
              <a:t>chutz einheimischer Rassen und lokaler Pflanzensorten. </a:t>
            </a:r>
          </a:p>
          <a:p>
            <a:r>
              <a:rPr lang="de-DE" sz="2000" dirty="0" smtClean="0">
                <a:solidFill>
                  <a:schemeClr val="bg2">
                    <a:lumMod val="25000"/>
                  </a:schemeClr>
                </a:solidFill>
              </a:rPr>
              <a:t>CAPSELLA Projekt</a:t>
            </a:r>
          </a:p>
          <a:p>
            <a:pPr lvl="1"/>
            <a:r>
              <a:rPr lang="en-GB" sz="1600" dirty="0">
                <a:solidFill>
                  <a:schemeClr val="tx1"/>
                </a:solidFill>
              </a:rPr>
              <a:t>ICT </a:t>
            </a:r>
            <a:r>
              <a:rPr lang="de-DE" sz="1600" dirty="0">
                <a:solidFill>
                  <a:schemeClr val="tx1"/>
                </a:solidFill>
              </a:rPr>
              <a:t>Lösungen, die auf die Bedürfnisse der an der </a:t>
            </a:r>
            <a:r>
              <a:rPr lang="de-DE" sz="1600" dirty="0" smtClean="0">
                <a:solidFill>
                  <a:schemeClr val="tx1"/>
                </a:solidFill>
              </a:rPr>
              <a:t>Agro-</a:t>
            </a:r>
            <a:r>
              <a:rPr lang="de-DE" sz="1600" dirty="0" err="1" smtClean="0">
                <a:solidFill>
                  <a:schemeClr val="tx1"/>
                </a:solidFill>
              </a:rPr>
              <a:t>biodiversität</a:t>
            </a:r>
            <a:r>
              <a:rPr lang="de-DE" sz="1600" dirty="0" smtClean="0">
                <a:solidFill>
                  <a:schemeClr val="tx1"/>
                </a:solidFill>
              </a:rPr>
              <a:t> </a:t>
            </a:r>
            <a:r>
              <a:rPr lang="de-DE" sz="1600" dirty="0">
                <a:solidFill>
                  <a:schemeClr val="tx1"/>
                </a:solidFill>
              </a:rPr>
              <a:t>beteiligten Akteure in den Bereichen Lebensmittel, </a:t>
            </a:r>
            <a:r>
              <a:rPr lang="de-DE" sz="1600" dirty="0" smtClean="0">
                <a:solidFill>
                  <a:schemeClr val="tx1"/>
                </a:solidFill>
              </a:rPr>
              <a:t>Landwirtschaft </a:t>
            </a:r>
            <a:r>
              <a:rPr lang="de-DE" sz="1600" dirty="0">
                <a:solidFill>
                  <a:schemeClr val="tx1"/>
                </a:solidFill>
              </a:rPr>
              <a:t>und Saatgut zugeschnitten sind. </a:t>
            </a:r>
          </a:p>
          <a:p>
            <a:pPr marL="342900" lvl="1" indent="-342900">
              <a:buFont typeface="Arial" panose="020B0604020202020204" pitchFamily="34" charset="0"/>
              <a:buChar char="•"/>
            </a:pPr>
            <a:r>
              <a:rPr lang="de-DE" sz="2100" dirty="0">
                <a:solidFill>
                  <a:schemeClr val="bg2">
                    <a:lumMod val="25000"/>
                  </a:schemeClr>
                </a:solidFill>
              </a:rPr>
              <a:t>SAVE </a:t>
            </a:r>
            <a:r>
              <a:rPr lang="de-DE" sz="2100" dirty="0" smtClean="0">
                <a:solidFill>
                  <a:schemeClr val="bg2">
                    <a:lumMod val="25000"/>
                  </a:schemeClr>
                </a:solidFill>
              </a:rPr>
              <a:t>Stiftung</a:t>
            </a:r>
            <a:endParaRPr lang="de-DE" sz="2100" dirty="0">
              <a:solidFill>
                <a:schemeClr val="bg2">
                  <a:lumMod val="25000"/>
                </a:schemeClr>
              </a:solidFill>
            </a:endParaRPr>
          </a:p>
          <a:p>
            <a:pPr lvl="1"/>
            <a:r>
              <a:rPr lang="en-GB" sz="1600" dirty="0" smtClean="0">
                <a:solidFill>
                  <a:schemeClr val="tx1"/>
                </a:solidFill>
              </a:rPr>
              <a:t>‘</a:t>
            </a:r>
            <a:r>
              <a:rPr lang="de-DE" sz="1600" dirty="0">
                <a:solidFill>
                  <a:schemeClr val="tx1"/>
                </a:solidFill>
              </a:rPr>
              <a:t>Schutz </a:t>
            </a:r>
            <a:r>
              <a:rPr lang="de-DE" sz="1600" dirty="0" smtClean="0">
                <a:solidFill>
                  <a:schemeClr val="tx1"/>
                </a:solidFill>
              </a:rPr>
              <a:t>landwirtschaftlicher </a:t>
            </a:r>
            <a:r>
              <a:rPr lang="de-DE" sz="1600" dirty="0">
                <a:solidFill>
                  <a:schemeClr val="tx1"/>
                </a:solidFill>
              </a:rPr>
              <a:t>Sorten in Europa". </a:t>
            </a:r>
            <a:endParaRPr lang="de-DE" sz="1600" dirty="0" smtClean="0">
              <a:solidFill>
                <a:schemeClr val="tx1"/>
              </a:solidFill>
            </a:endParaRPr>
          </a:p>
          <a:p>
            <a:r>
              <a:rPr lang="de-DE" sz="2000" dirty="0" smtClean="0">
                <a:solidFill>
                  <a:schemeClr val="bg2">
                    <a:lumMod val="25000"/>
                  </a:schemeClr>
                </a:solidFill>
              </a:rPr>
              <a:t>Züchterverbände </a:t>
            </a:r>
          </a:p>
          <a:p>
            <a:r>
              <a:rPr lang="de-DE" sz="2000" dirty="0" smtClean="0">
                <a:solidFill>
                  <a:schemeClr val="bg2">
                    <a:lumMod val="25000"/>
                  </a:schemeClr>
                </a:solidFill>
              </a:rPr>
              <a:t>Individuen</a:t>
            </a:r>
          </a:p>
          <a:p>
            <a:pPr lvl="1"/>
            <a:r>
              <a:rPr lang="de-DE" sz="1600" dirty="0" smtClean="0">
                <a:solidFill>
                  <a:schemeClr val="tx1"/>
                </a:solidFill>
              </a:rPr>
              <a:t>Private </a:t>
            </a:r>
            <a:r>
              <a:rPr lang="de-DE" sz="1600" dirty="0">
                <a:solidFill>
                  <a:schemeClr val="tx1"/>
                </a:solidFill>
              </a:rPr>
              <a:t>Saatgutbank von Manfred </a:t>
            </a:r>
            <a:r>
              <a:rPr lang="de-DE" sz="1600" dirty="0" err="1">
                <a:solidFill>
                  <a:schemeClr val="tx1"/>
                </a:solidFill>
              </a:rPr>
              <a:t>Hahm</a:t>
            </a:r>
            <a:r>
              <a:rPr lang="de-DE" sz="1600" dirty="0">
                <a:solidFill>
                  <a:schemeClr val="tx1"/>
                </a:solidFill>
              </a:rPr>
              <a:t>-Hartmann mit &gt;1000 </a:t>
            </a:r>
            <a:r>
              <a:rPr lang="de-DE" sz="1600" dirty="0" smtClean="0">
                <a:solidFill>
                  <a:schemeClr val="tx1"/>
                </a:solidFill>
              </a:rPr>
              <a:t>Tomatensorten</a:t>
            </a:r>
            <a:endParaRPr lang="de-DE" sz="1600" dirty="0">
              <a:solidFill>
                <a:schemeClr val="tx1"/>
              </a:solidFill>
            </a:endParaRPr>
          </a:p>
        </p:txBody>
      </p:sp>
    </p:spTree>
    <p:extLst>
      <p:ext uri="{BB962C8B-B14F-4D97-AF65-F5344CB8AC3E}">
        <p14:creationId xmlns:p14="http://schemas.microsoft.com/office/powerpoint/2010/main" val="30049931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en-GB" sz="2600" dirty="0" err="1" smtClean="0"/>
              <a:t>Welche</a:t>
            </a:r>
            <a:r>
              <a:rPr lang="en-GB" sz="2600" dirty="0" smtClean="0"/>
              <a:t> </a:t>
            </a:r>
            <a:r>
              <a:rPr lang="en-GB" sz="2600" dirty="0" err="1" smtClean="0"/>
              <a:t>Möglichkeiten</a:t>
            </a:r>
            <a:r>
              <a:rPr lang="en-GB" sz="2600" dirty="0" smtClean="0"/>
              <a:t> </a:t>
            </a:r>
            <a:r>
              <a:rPr lang="en-GB" sz="2600" dirty="0" err="1" smtClean="0"/>
              <a:t>gibt</a:t>
            </a:r>
            <a:r>
              <a:rPr lang="en-GB" sz="2600" dirty="0" smtClean="0"/>
              <a:t> </a:t>
            </a:r>
            <a:r>
              <a:rPr lang="en-GB" sz="2600" dirty="0" err="1" smtClean="0"/>
              <a:t>es</a:t>
            </a:r>
            <a:r>
              <a:rPr lang="en-GB" sz="2600" dirty="0" smtClean="0"/>
              <a:t>?</a:t>
            </a:r>
            <a:endParaRPr lang="en-GB" sz="2600" dirty="0"/>
          </a:p>
        </p:txBody>
      </p:sp>
      <p:sp>
        <p:nvSpPr>
          <p:cNvPr id="5" name="Inhaltsplatzhalter 4"/>
          <p:cNvSpPr>
            <a:spLocks noGrp="1"/>
          </p:cNvSpPr>
          <p:nvPr>
            <p:ph idx="1"/>
          </p:nvPr>
        </p:nvSpPr>
        <p:spPr>
          <a:xfrm>
            <a:off x="467544" y="1268760"/>
            <a:ext cx="8229600" cy="4608512"/>
          </a:xfrm>
        </p:spPr>
        <p:txBody>
          <a:bodyPr>
            <a:normAutofit/>
          </a:bodyPr>
          <a:lstStyle/>
          <a:p>
            <a:pPr marL="0" indent="0">
              <a:spcAft>
                <a:spcPts val="800"/>
              </a:spcAft>
              <a:buNone/>
            </a:pPr>
            <a:r>
              <a:rPr lang="en-GB" sz="2000" b="1" dirty="0" err="1"/>
              <a:t>Produkt</a:t>
            </a:r>
            <a:r>
              <a:rPr lang="en-GB" sz="2000" b="1" dirty="0"/>
              <a:t>-, /</a:t>
            </a:r>
            <a:r>
              <a:rPr lang="en-GB" sz="2000" b="1" dirty="0" err="1" smtClean="0"/>
              <a:t>Qualitätsmanager</a:t>
            </a:r>
            <a:endParaRPr lang="en-GB" sz="2000" b="1" dirty="0"/>
          </a:p>
          <a:p>
            <a:pPr marL="0" indent="0">
              <a:buNone/>
            </a:pPr>
            <a:r>
              <a:rPr lang="en-GB" sz="1600" dirty="0" err="1" smtClean="0">
                <a:solidFill>
                  <a:schemeClr val="tx1"/>
                </a:solidFill>
              </a:rPr>
              <a:t>Initiierung</a:t>
            </a:r>
            <a:r>
              <a:rPr lang="en-GB" sz="1600" dirty="0" smtClean="0">
                <a:solidFill>
                  <a:schemeClr val="tx1"/>
                </a:solidFill>
              </a:rPr>
              <a:t> und </a:t>
            </a:r>
            <a:r>
              <a:rPr lang="en-GB" sz="1600" dirty="0" err="1" smtClean="0">
                <a:solidFill>
                  <a:schemeClr val="tx1"/>
                </a:solidFill>
              </a:rPr>
              <a:t>Entwicklung</a:t>
            </a:r>
            <a:r>
              <a:rPr lang="en-GB" sz="1600" dirty="0" smtClean="0">
                <a:solidFill>
                  <a:schemeClr val="tx1"/>
                </a:solidFill>
              </a:rPr>
              <a:t> </a:t>
            </a:r>
            <a:r>
              <a:rPr lang="en-GB" sz="1600" dirty="0" err="1" smtClean="0">
                <a:solidFill>
                  <a:schemeClr val="tx1"/>
                </a:solidFill>
              </a:rPr>
              <a:t>einer</a:t>
            </a:r>
            <a:r>
              <a:rPr lang="en-GB" sz="1600" dirty="0" smtClean="0">
                <a:solidFill>
                  <a:schemeClr val="tx1"/>
                </a:solidFill>
              </a:rPr>
              <a:t> in-house </a:t>
            </a:r>
            <a:r>
              <a:rPr lang="en-GB" sz="1600" dirty="0" err="1" smtClean="0">
                <a:solidFill>
                  <a:schemeClr val="tx1"/>
                </a:solidFill>
              </a:rPr>
              <a:t>Kampagne</a:t>
            </a:r>
            <a:r>
              <a:rPr lang="en-GB" sz="1600" dirty="0" smtClean="0">
                <a:solidFill>
                  <a:schemeClr val="tx1"/>
                </a:solidFill>
              </a:rPr>
              <a:t> </a:t>
            </a:r>
            <a:r>
              <a:rPr lang="en-GB" sz="1600" dirty="0" err="1" smtClean="0">
                <a:solidFill>
                  <a:schemeClr val="tx1"/>
                </a:solidFill>
              </a:rPr>
              <a:t>für</a:t>
            </a:r>
            <a:r>
              <a:rPr lang="en-GB" sz="1600" dirty="0" smtClean="0">
                <a:solidFill>
                  <a:schemeClr val="tx1"/>
                </a:solidFill>
              </a:rPr>
              <a:t> </a:t>
            </a:r>
            <a:r>
              <a:rPr lang="en-GB" sz="1600" dirty="0" err="1" smtClean="0">
                <a:solidFill>
                  <a:schemeClr val="tx1"/>
                </a:solidFill>
              </a:rPr>
              <a:t>saisonale</a:t>
            </a:r>
            <a:r>
              <a:rPr lang="en-GB" sz="1600" dirty="0" smtClean="0">
                <a:solidFill>
                  <a:schemeClr val="tx1"/>
                </a:solidFill>
              </a:rPr>
              <a:t>, </a:t>
            </a:r>
            <a:r>
              <a:rPr lang="en-GB" sz="1600" dirty="0" err="1" smtClean="0">
                <a:solidFill>
                  <a:schemeClr val="tx1"/>
                </a:solidFill>
              </a:rPr>
              <a:t>aus</a:t>
            </a:r>
            <a:r>
              <a:rPr lang="en-GB" sz="1600" dirty="0" smtClean="0">
                <a:solidFill>
                  <a:schemeClr val="tx1"/>
                </a:solidFill>
              </a:rPr>
              <a:t> </a:t>
            </a:r>
            <a:r>
              <a:rPr lang="en-GB" sz="1600" dirty="0" err="1" smtClean="0">
                <a:solidFill>
                  <a:schemeClr val="tx1"/>
                </a:solidFill>
              </a:rPr>
              <a:t>traditionellen</a:t>
            </a:r>
            <a:r>
              <a:rPr lang="en-GB" sz="1600" dirty="0" smtClean="0">
                <a:solidFill>
                  <a:schemeClr val="tx1"/>
                </a:solidFill>
              </a:rPr>
              <a:t> </a:t>
            </a:r>
            <a:r>
              <a:rPr lang="en-GB" sz="1600" dirty="0" err="1" smtClean="0">
                <a:solidFill>
                  <a:schemeClr val="tx1"/>
                </a:solidFill>
              </a:rPr>
              <a:t>Arten</a:t>
            </a:r>
            <a:r>
              <a:rPr lang="en-GB" sz="1600" dirty="0" smtClean="0">
                <a:solidFill>
                  <a:schemeClr val="tx1"/>
                </a:solidFill>
              </a:rPr>
              <a:t> </a:t>
            </a:r>
            <a:r>
              <a:rPr lang="en-GB" sz="1600" dirty="0" err="1" smtClean="0">
                <a:solidFill>
                  <a:schemeClr val="tx1"/>
                </a:solidFill>
              </a:rPr>
              <a:t>bestehende</a:t>
            </a:r>
            <a:r>
              <a:rPr lang="en-GB" sz="1600" dirty="0" smtClean="0">
                <a:solidFill>
                  <a:schemeClr val="tx1"/>
                </a:solidFill>
              </a:rPr>
              <a:t> </a:t>
            </a:r>
            <a:r>
              <a:rPr lang="en-GB" sz="1600" dirty="0" err="1" smtClean="0">
                <a:solidFill>
                  <a:schemeClr val="tx1"/>
                </a:solidFill>
              </a:rPr>
              <a:t>Produkte</a:t>
            </a:r>
            <a:r>
              <a:rPr lang="en-GB" sz="1600" dirty="0" smtClean="0">
                <a:solidFill>
                  <a:schemeClr val="tx1"/>
                </a:solidFill>
              </a:rPr>
              <a:t>. </a:t>
            </a:r>
          </a:p>
          <a:p>
            <a:pPr marL="0" indent="0">
              <a:buNone/>
            </a:pPr>
            <a:endParaRPr lang="en-GB" sz="1600" dirty="0" smtClean="0"/>
          </a:p>
          <a:p>
            <a:pPr marL="0" indent="0">
              <a:spcAft>
                <a:spcPts val="800"/>
              </a:spcAft>
              <a:buNone/>
            </a:pPr>
            <a:r>
              <a:rPr lang="en-GB" sz="1600" u="sng" dirty="0" err="1" smtClean="0"/>
              <a:t>Fragen</a:t>
            </a:r>
            <a:r>
              <a:rPr lang="en-GB" sz="1600" u="sng" dirty="0" smtClean="0"/>
              <a:t>, die </a:t>
            </a:r>
            <a:r>
              <a:rPr lang="en-GB" sz="1600" u="sng" dirty="0" err="1" smtClean="0"/>
              <a:t>sich</a:t>
            </a:r>
            <a:r>
              <a:rPr lang="en-GB" sz="1600" u="sng" dirty="0" smtClean="0"/>
              <a:t> </a:t>
            </a:r>
            <a:r>
              <a:rPr lang="en-GB" sz="1600" u="sng" dirty="0" err="1" smtClean="0"/>
              <a:t>stellen</a:t>
            </a:r>
            <a:r>
              <a:rPr lang="en-GB" sz="1600" u="sng" dirty="0" smtClean="0"/>
              <a:t>: </a:t>
            </a:r>
          </a:p>
          <a:p>
            <a:pPr lvl="0"/>
            <a:r>
              <a:rPr lang="de-DE" sz="1600" dirty="0">
                <a:solidFill>
                  <a:schemeClr val="tx1"/>
                </a:solidFill>
              </a:rPr>
              <a:t>Gibt es (genügend) Produzenten in einer Region, die bereit sind, eine bestimmte traditionelle Art für dieses Programm in der erforderlichen Menge und Qualität anzubauen?</a:t>
            </a:r>
          </a:p>
          <a:p>
            <a:pPr lvl="0"/>
            <a:r>
              <a:rPr lang="de-DE" sz="1600" dirty="0" smtClean="0">
                <a:solidFill>
                  <a:schemeClr val="tx1"/>
                </a:solidFill>
              </a:rPr>
              <a:t>Gibt </a:t>
            </a:r>
            <a:r>
              <a:rPr lang="de-DE" sz="1600" dirty="0">
                <a:solidFill>
                  <a:schemeClr val="tx1"/>
                </a:solidFill>
              </a:rPr>
              <a:t>es eine Infrastruktur, über die diese Produkte (oder ein einzelnes Produkt) in einer bestimmten Region gezielt vermarktet werden können?</a:t>
            </a:r>
          </a:p>
          <a:p>
            <a:pPr lvl="0"/>
            <a:r>
              <a:rPr lang="de-DE" sz="1600" dirty="0" smtClean="0">
                <a:solidFill>
                  <a:schemeClr val="tx1"/>
                </a:solidFill>
              </a:rPr>
              <a:t>Gibt </a:t>
            </a:r>
            <a:r>
              <a:rPr lang="de-DE" sz="1600" dirty="0">
                <a:solidFill>
                  <a:schemeClr val="tx1"/>
                </a:solidFill>
              </a:rPr>
              <a:t>es </a:t>
            </a:r>
            <a:r>
              <a:rPr lang="de-DE" sz="1600" dirty="0" smtClean="0">
                <a:solidFill>
                  <a:schemeClr val="tx1"/>
                </a:solidFill>
              </a:rPr>
              <a:t>Signale beim Verbraucherverhalten</a:t>
            </a:r>
            <a:r>
              <a:rPr lang="de-DE" sz="1600" dirty="0">
                <a:solidFill>
                  <a:schemeClr val="tx1"/>
                </a:solidFill>
              </a:rPr>
              <a:t>, die </a:t>
            </a:r>
            <a:r>
              <a:rPr lang="de-DE" sz="1600" dirty="0" smtClean="0">
                <a:solidFill>
                  <a:schemeClr val="tx1"/>
                </a:solidFill>
              </a:rPr>
              <a:t>Bedarf nach Produkten </a:t>
            </a:r>
            <a:r>
              <a:rPr lang="de-DE" sz="1600" dirty="0">
                <a:solidFill>
                  <a:schemeClr val="tx1"/>
                </a:solidFill>
              </a:rPr>
              <a:t>aus traditionellen Arten </a:t>
            </a:r>
            <a:r>
              <a:rPr lang="de-DE" sz="1600" dirty="0" smtClean="0">
                <a:solidFill>
                  <a:schemeClr val="tx1"/>
                </a:solidFill>
              </a:rPr>
              <a:t>anzeigen?</a:t>
            </a:r>
            <a:endParaRPr lang="de-DE" sz="1600" dirty="0">
              <a:solidFill>
                <a:schemeClr val="tx1"/>
              </a:solidFill>
            </a:endParaRPr>
          </a:p>
          <a:p>
            <a:pPr lvl="0"/>
            <a:r>
              <a:rPr lang="de-DE" sz="1600" dirty="0" smtClean="0">
                <a:solidFill>
                  <a:schemeClr val="tx1"/>
                </a:solidFill>
              </a:rPr>
              <a:t>Wenn </a:t>
            </a:r>
            <a:r>
              <a:rPr lang="de-DE" sz="1600" dirty="0">
                <a:solidFill>
                  <a:schemeClr val="tx1"/>
                </a:solidFill>
              </a:rPr>
              <a:t>ja, gibt es eine Chance, eine weitere Nachfrage nach solchen Produkten </a:t>
            </a:r>
            <a:r>
              <a:rPr lang="de-DE" sz="1600" dirty="0" smtClean="0">
                <a:solidFill>
                  <a:schemeClr val="tx1"/>
                </a:solidFill>
              </a:rPr>
              <a:t>zu generieren? </a:t>
            </a:r>
            <a:endParaRPr lang="en-GB" sz="1600" b="1" dirty="0">
              <a:solidFill>
                <a:schemeClr val="tx1"/>
              </a:solidFill>
            </a:endParaRPr>
          </a:p>
        </p:txBody>
      </p:sp>
      <p:sp>
        <p:nvSpPr>
          <p:cNvPr id="7" name="Foliennummernplatzhalter 6"/>
          <p:cNvSpPr>
            <a:spLocks noGrp="1"/>
          </p:cNvSpPr>
          <p:nvPr>
            <p:ph type="sldNum" sz="quarter" idx="12"/>
          </p:nvPr>
        </p:nvSpPr>
        <p:spPr/>
        <p:txBody>
          <a:bodyPr/>
          <a:lstStyle/>
          <a:p>
            <a:fld id="{94C51DEF-A0F2-436A-B446-D206BED377C1}" type="slidenum">
              <a:rPr lang="de-DE" smtClean="0"/>
              <a:t>51</a:t>
            </a:fld>
            <a:endParaRPr lang="de-DE" dirty="0"/>
          </a:p>
        </p:txBody>
      </p:sp>
    </p:spTree>
    <p:extLst>
      <p:ext uri="{BB962C8B-B14F-4D97-AF65-F5344CB8AC3E}">
        <p14:creationId xmlns:p14="http://schemas.microsoft.com/office/powerpoint/2010/main" val="27714157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en-GB" sz="2600" dirty="0" err="1"/>
              <a:t>Welche</a:t>
            </a:r>
            <a:r>
              <a:rPr lang="en-GB" sz="2600" dirty="0"/>
              <a:t> </a:t>
            </a:r>
            <a:r>
              <a:rPr lang="en-GB" sz="2600" dirty="0" err="1"/>
              <a:t>Möglichkeiten</a:t>
            </a:r>
            <a:r>
              <a:rPr lang="en-GB" sz="2600" dirty="0"/>
              <a:t> </a:t>
            </a:r>
            <a:r>
              <a:rPr lang="en-GB" sz="2600" dirty="0" err="1"/>
              <a:t>gibt</a:t>
            </a:r>
            <a:r>
              <a:rPr lang="en-GB" sz="2600" dirty="0"/>
              <a:t> </a:t>
            </a:r>
            <a:r>
              <a:rPr lang="en-GB" sz="2600" dirty="0" err="1"/>
              <a:t>es</a:t>
            </a:r>
            <a:r>
              <a:rPr lang="en-GB" sz="2600" dirty="0"/>
              <a:t>?</a:t>
            </a:r>
          </a:p>
        </p:txBody>
      </p:sp>
      <p:sp>
        <p:nvSpPr>
          <p:cNvPr id="5" name="Inhaltsplatzhalter 4"/>
          <p:cNvSpPr>
            <a:spLocks noGrp="1"/>
          </p:cNvSpPr>
          <p:nvPr>
            <p:ph idx="1"/>
          </p:nvPr>
        </p:nvSpPr>
        <p:spPr/>
        <p:txBody>
          <a:bodyPr>
            <a:normAutofit/>
          </a:bodyPr>
          <a:lstStyle/>
          <a:p>
            <a:pPr marL="0" indent="0">
              <a:spcAft>
                <a:spcPts val="800"/>
              </a:spcAft>
              <a:buNone/>
            </a:pPr>
            <a:r>
              <a:rPr lang="en-GB" sz="2000" b="1" dirty="0" err="1" smtClean="0"/>
              <a:t>Produkt</a:t>
            </a:r>
            <a:r>
              <a:rPr lang="en-GB" sz="2000" b="1" dirty="0" smtClean="0"/>
              <a:t>-, /</a:t>
            </a:r>
            <a:r>
              <a:rPr lang="en-GB" sz="2000" b="1" dirty="0" err="1" smtClean="0"/>
              <a:t>Qualitätsmanagers</a:t>
            </a:r>
            <a:endParaRPr lang="en-GB" sz="2000" b="1" dirty="0"/>
          </a:p>
          <a:p>
            <a:pPr marL="0" indent="0">
              <a:buNone/>
            </a:pPr>
            <a:r>
              <a:rPr lang="en-GB" sz="1600" dirty="0" err="1" smtClean="0">
                <a:solidFill>
                  <a:schemeClr val="tx1"/>
                </a:solidFill>
              </a:rPr>
              <a:t>Zwei</a:t>
            </a:r>
            <a:r>
              <a:rPr lang="en-GB" sz="1600" dirty="0" smtClean="0">
                <a:solidFill>
                  <a:schemeClr val="tx1"/>
                </a:solidFill>
              </a:rPr>
              <a:t> von </a:t>
            </a:r>
            <a:r>
              <a:rPr lang="en-GB" sz="1600" dirty="0" err="1" smtClean="0">
                <a:solidFill>
                  <a:schemeClr val="tx1"/>
                </a:solidFill>
              </a:rPr>
              <a:t>mehereren</a:t>
            </a:r>
            <a:r>
              <a:rPr lang="en-GB" sz="1600" dirty="0" smtClean="0">
                <a:solidFill>
                  <a:schemeClr val="tx1"/>
                </a:solidFill>
              </a:rPr>
              <a:t> </a:t>
            </a:r>
            <a:r>
              <a:rPr lang="en-GB" sz="1600" dirty="0" err="1" smtClean="0">
                <a:solidFill>
                  <a:schemeClr val="tx1"/>
                </a:solidFill>
              </a:rPr>
              <a:t>positiven</a:t>
            </a:r>
            <a:r>
              <a:rPr lang="en-GB" sz="1600" dirty="0" smtClean="0">
                <a:solidFill>
                  <a:schemeClr val="tx1"/>
                </a:solidFill>
              </a:rPr>
              <a:t> </a:t>
            </a:r>
            <a:r>
              <a:rPr lang="en-GB" sz="1600" dirty="0" err="1" smtClean="0">
                <a:solidFill>
                  <a:schemeClr val="tx1"/>
                </a:solidFill>
              </a:rPr>
              <a:t>Beispielen</a:t>
            </a:r>
            <a:r>
              <a:rPr lang="en-GB" sz="1600" dirty="0" smtClean="0">
                <a:solidFill>
                  <a:schemeClr val="tx1"/>
                </a:solidFill>
              </a:rPr>
              <a:t> </a:t>
            </a:r>
            <a:r>
              <a:rPr lang="en-GB" sz="1600" dirty="0" err="1" smtClean="0">
                <a:solidFill>
                  <a:schemeClr val="tx1"/>
                </a:solidFill>
              </a:rPr>
              <a:t>zur</a:t>
            </a:r>
            <a:r>
              <a:rPr lang="en-GB" sz="1600" dirty="0" smtClean="0">
                <a:solidFill>
                  <a:schemeClr val="tx1"/>
                </a:solidFill>
              </a:rPr>
              <a:t> </a:t>
            </a:r>
            <a:r>
              <a:rPr lang="en-GB" sz="1600" dirty="0" err="1" smtClean="0">
                <a:solidFill>
                  <a:schemeClr val="tx1"/>
                </a:solidFill>
              </a:rPr>
              <a:t>Förderung</a:t>
            </a:r>
            <a:r>
              <a:rPr lang="en-GB" sz="1600" dirty="0" smtClean="0">
                <a:solidFill>
                  <a:schemeClr val="tx1"/>
                </a:solidFill>
              </a:rPr>
              <a:t> der Agro-</a:t>
            </a:r>
            <a:r>
              <a:rPr lang="en-GB" sz="1600" dirty="0" err="1" smtClean="0">
                <a:solidFill>
                  <a:schemeClr val="tx1"/>
                </a:solidFill>
              </a:rPr>
              <a:t>biodiversität</a:t>
            </a:r>
            <a:r>
              <a:rPr lang="en-GB" sz="1600" dirty="0" smtClean="0">
                <a:solidFill>
                  <a:schemeClr val="tx1"/>
                </a:solidFill>
              </a:rPr>
              <a:t> </a:t>
            </a:r>
            <a:r>
              <a:rPr lang="en-GB" sz="1600" dirty="0" err="1" smtClean="0">
                <a:solidFill>
                  <a:schemeClr val="tx1"/>
                </a:solidFill>
              </a:rPr>
              <a:t>im</a:t>
            </a:r>
            <a:r>
              <a:rPr lang="en-GB" sz="1600" dirty="0" smtClean="0">
                <a:solidFill>
                  <a:schemeClr val="tx1"/>
                </a:solidFill>
              </a:rPr>
              <a:t> Hande</a:t>
            </a:r>
            <a:r>
              <a:rPr lang="en-GB" sz="1600" dirty="0">
                <a:solidFill>
                  <a:schemeClr val="tx1"/>
                </a:solidFill>
              </a:rPr>
              <a:t>l</a:t>
            </a:r>
            <a:endParaRPr lang="en-GB" sz="1600" dirty="0" smtClean="0">
              <a:solidFill>
                <a:schemeClr val="tx1"/>
              </a:solidFill>
            </a:endParaRPr>
          </a:p>
          <a:p>
            <a:pPr marL="0" indent="0">
              <a:buNone/>
            </a:pPr>
            <a:endParaRPr lang="en-GB" sz="1600" dirty="0"/>
          </a:p>
          <a:p>
            <a:pPr marL="0" indent="0">
              <a:buNone/>
            </a:pPr>
            <a:r>
              <a:rPr lang="en-GB" sz="1600" dirty="0" smtClean="0"/>
              <a:t> </a:t>
            </a:r>
          </a:p>
        </p:txBody>
      </p:sp>
      <p:sp>
        <p:nvSpPr>
          <p:cNvPr id="7" name="Foliennummernplatzhalter 6"/>
          <p:cNvSpPr>
            <a:spLocks noGrp="1"/>
          </p:cNvSpPr>
          <p:nvPr>
            <p:ph type="sldNum" sz="quarter" idx="12"/>
          </p:nvPr>
        </p:nvSpPr>
        <p:spPr>
          <a:xfrm>
            <a:off x="8266541" y="6713744"/>
            <a:ext cx="812221" cy="365125"/>
          </a:xfrm>
        </p:spPr>
        <p:txBody>
          <a:bodyPr/>
          <a:lstStyle/>
          <a:p>
            <a:fld id="{94C51DEF-A0F2-436A-B446-D206BED377C1}" type="slidenum">
              <a:rPr lang="de-DE" smtClean="0"/>
              <a:t>52</a:t>
            </a:fld>
            <a:endParaRPr lang="de-DE" dirty="0"/>
          </a:p>
        </p:txBody>
      </p:sp>
      <p:pic>
        <p:nvPicPr>
          <p:cNvPr id="2" name="Bild 1" descr="Bildschirmfoto 2018-08-16 um 09.39.53.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400" y="4099104"/>
            <a:ext cx="4015250" cy="2258902"/>
          </a:xfrm>
          <a:prstGeom prst="rect">
            <a:avLst/>
          </a:prstGeom>
        </p:spPr>
      </p:pic>
      <p:sp>
        <p:nvSpPr>
          <p:cNvPr id="3" name="Textfeld 2"/>
          <p:cNvSpPr txBox="1"/>
          <p:nvPr/>
        </p:nvSpPr>
        <p:spPr>
          <a:xfrm>
            <a:off x="484270" y="2315650"/>
            <a:ext cx="4087730" cy="1851789"/>
          </a:xfrm>
          <a:prstGeom prst="rect">
            <a:avLst/>
          </a:prstGeom>
          <a:noFill/>
        </p:spPr>
        <p:txBody>
          <a:bodyPr wrap="square" rtlCol="0">
            <a:spAutoFit/>
          </a:bodyPr>
          <a:lstStyle/>
          <a:p>
            <a:pPr>
              <a:spcAft>
                <a:spcPts val="1000"/>
              </a:spcAft>
            </a:pPr>
            <a:r>
              <a:rPr lang="en-GB" u="sng" dirty="0" err="1" smtClean="0">
                <a:solidFill>
                  <a:schemeClr val="bg2">
                    <a:lumMod val="25000"/>
                  </a:schemeClr>
                </a:solidFill>
                <a:latin typeface="Arial" panose="020B0604020202020204" pitchFamily="34" charset="0"/>
                <a:cs typeface="Arial" panose="020B0604020202020204" pitchFamily="34" charset="0"/>
              </a:rPr>
              <a:t>Frankreich</a:t>
            </a:r>
            <a:r>
              <a:rPr lang="en-GB" u="sng" dirty="0" smtClean="0">
                <a:solidFill>
                  <a:schemeClr val="bg2">
                    <a:lumMod val="25000"/>
                  </a:schemeClr>
                </a:solidFill>
                <a:latin typeface="Arial" panose="020B0604020202020204" pitchFamily="34" charset="0"/>
                <a:cs typeface="Arial" panose="020B0604020202020204" pitchFamily="34" charset="0"/>
              </a:rPr>
              <a:t> </a:t>
            </a:r>
            <a:r>
              <a:rPr lang="en-GB" u="sng" dirty="0" smtClean="0">
                <a:latin typeface="Arial" panose="020B0604020202020204" pitchFamily="34" charset="0"/>
                <a:cs typeface="Arial" panose="020B0604020202020204" pitchFamily="34" charset="0"/>
              </a:rPr>
              <a:t> </a:t>
            </a:r>
            <a:endParaRPr lang="de-DE" u="sng" dirty="0">
              <a:latin typeface="Arial" panose="020B0604020202020204" pitchFamily="34" charset="0"/>
              <a:cs typeface="Arial" panose="020B0604020202020204" pitchFamily="34" charset="0"/>
            </a:endParaRPr>
          </a:p>
          <a:p>
            <a:r>
              <a:rPr lang="en-GB" sz="1600" dirty="0" smtClean="0">
                <a:latin typeface="Arial" panose="020B0604020202020204" pitchFamily="34" charset="0"/>
                <a:cs typeface="Arial" panose="020B0604020202020204" pitchFamily="34" charset="0"/>
              </a:rPr>
              <a:t>Carrefour hat </a:t>
            </a:r>
            <a:r>
              <a:rPr lang="en-GB" sz="1600" dirty="0" err="1" smtClean="0">
                <a:latin typeface="Arial" panose="020B0604020202020204" pitchFamily="34" charset="0"/>
                <a:cs typeface="Arial" panose="020B0604020202020204" pitchFamily="34" charset="0"/>
              </a:rPr>
              <a:t>traditionelle</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Gemüsesorten</a:t>
            </a:r>
            <a:r>
              <a:rPr lang="en-GB" sz="1600" dirty="0" smtClean="0">
                <a:latin typeface="Arial" panose="020B0604020202020204" pitchFamily="34" charset="0"/>
                <a:cs typeface="Arial" panose="020B0604020202020204" pitchFamily="34" charset="0"/>
              </a:rPr>
              <a:t> in 40 </a:t>
            </a:r>
            <a:r>
              <a:rPr lang="en-GB" sz="1600" dirty="0" err="1" smtClean="0">
                <a:latin typeface="Arial" panose="020B0604020202020204" pitchFamily="34" charset="0"/>
                <a:cs typeface="Arial" panose="020B0604020202020204" pitchFamily="34" charset="0"/>
              </a:rPr>
              <a:t>Geschäften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eingeführt</a:t>
            </a:r>
            <a:r>
              <a:rPr lang="en-GB" sz="1600" dirty="0" smtClean="0">
                <a:latin typeface="Arial" panose="020B0604020202020204" pitchFamily="34" charset="0"/>
                <a:cs typeface="Arial" panose="020B0604020202020204" pitchFamily="34" charset="0"/>
              </a:rPr>
              <a:t>. </a:t>
            </a:r>
          </a:p>
          <a:p>
            <a:endParaRPr lang="en-GB" sz="1600" dirty="0" smtClean="0">
              <a:latin typeface="Arial" panose="020B0604020202020204" pitchFamily="34" charset="0"/>
              <a:cs typeface="Arial" panose="020B0604020202020204" pitchFamily="34" charset="0"/>
            </a:endParaRPr>
          </a:p>
          <a:p>
            <a:r>
              <a:rPr lang="en-GB" sz="1100" u="sng" dirty="0" smtClean="0">
                <a:latin typeface="Arial" panose="020B0604020202020204" pitchFamily="34" charset="0"/>
                <a:cs typeface="Arial" panose="020B0604020202020204" pitchFamily="34" charset="0"/>
                <a:hlinkClick r:id="rId4"/>
              </a:rPr>
              <a:t>https://www.welt.de/wirtschaft/article169287504/Eine-zweite-Chance-fuer-verbotenes-Gemuese.html</a:t>
            </a:r>
            <a:r>
              <a:rPr lang="en-GB" sz="1100" dirty="0" smtClean="0">
                <a:latin typeface="Arial" panose="020B0604020202020204" pitchFamily="34" charset="0"/>
                <a:cs typeface="Arial" panose="020B0604020202020204" pitchFamily="34" charset="0"/>
              </a:rPr>
              <a:t> </a:t>
            </a:r>
            <a:endParaRPr lang="de-DE" sz="1100" dirty="0" smtClean="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9" name="Textfeld 8"/>
          <p:cNvSpPr txBox="1"/>
          <p:nvPr/>
        </p:nvSpPr>
        <p:spPr>
          <a:xfrm>
            <a:off x="4710508" y="2343372"/>
            <a:ext cx="4248472" cy="3000821"/>
          </a:xfrm>
          <a:prstGeom prst="rect">
            <a:avLst/>
          </a:prstGeom>
          <a:noFill/>
        </p:spPr>
        <p:txBody>
          <a:bodyPr wrap="square" rtlCol="0">
            <a:spAutoFit/>
          </a:bodyPr>
          <a:lstStyle/>
          <a:p>
            <a:r>
              <a:rPr lang="en-GB" sz="1600" u="sng" dirty="0" smtClean="0">
                <a:solidFill>
                  <a:schemeClr val="bg2">
                    <a:lumMod val="25000"/>
                  </a:schemeClr>
                </a:solidFill>
                <a:latin typeface="Arial" panose="020B0604020202020204" pitchFamily="34" charset="0"/>
                <a:cs typeface="Arial" panose="020B0604020202020204" pitchFamily="34" charset="0"/>
              </a:rPr>
              <a:t>Deutschland</a:t>
            </a:r>
          </a:p>
          <a:p>
            <a:endParaRPr lang="en-GB" sz="1600" u="sng"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Seit 2016 verkaufen Aldi und Penny (zwei der größten deutschen Discounter) konventionelles und biologisches Obst und Gemüse mit Formfehlern. </a:t>
            </a:r>
            <a:endParaRPr lang="de-DE" sz="1600" dirty="0" smtClean="0">
              <a:latin typeface="Arial" panose="020B0604020202020204" pitchFamily="34" charset="0"/>
              <a:cs typeface="Arial" panose="020B0604020202020204" pitchFamily="34" charset="0"/>
            </a:endParaRPr>
          </a:p>
          <a:p>
            <a:r>
              <a:rPr lang="en-GB" sz="1100" u="sng" dirty="0" smtClean="0">
                <a:latin typeface="Arial" panose="020B0604020202020204" pitchFamily="34" charset="0"/>
                <a:cs typeface="Arial" panose="020B0604020202020204" pitchFamily="34" charset="0"/>
                <a:hlinkClick r:id="rId5"/>
              </a:rPr>
              <a:t>https</a:t>
            </a:r>
            <a:r>
              <a:rPr lang="en-GB" sz="1100" u="sng" dirty="0">
                <a:latin typeface="Arial" panose="020B0604020202020204" pitchFamily="34" charset="0"/>
                <a:cs typeface="Arial" panose="020B0604020202020204" pitchFamily="34" charset="0"/>
                <a:hlinkClick r:id="rId5"/>
              </a:rPr>
              <a:t>://unternehmen.aldi-sued.de/de/presse/pressemitteilungen/verantwortung/2017/</a:t>
            </a:r>
          </a:p>
          <a:p>
            <a:r>
              <a:rPr lang="en-GB" sz="1100" u="sng" dirty="0" err="1">
                <a:latin typeface="Arial" panose="020B0604020202020204" pitchFamily="34" charset="0"/>
                <a:cs typeface="Arial" panose="020B0604020202020204" pitchFamily="34" charset="0"/>
                <a:hlinkClick r:id="rId5"/>
              </a:rPr>
              <a:t>pressemitteilung</a:t>
            </a:r>
            <a:r>
              <a:rPr lang="en-GB" sz="1100" u="sng" dirty="0">
                <a:latin typeface="Arial" panose="020B0604020202020204" pitchFamily="34" charset="0"/>
                <a:cs typeface="Arial" panose="020B0604020202020204" pitchFamily="34" charset="0"/>
                <a:hlinkClick r:id="rId5"/>
              </a:rPr>
              <a:t>-</a:t>
            </a:r>
            <a:r>
              <a:rPr lang="en-GB" sz="1100" u="sng" dirty="0" err="1">
                <a:latin typeface="Arial" panose="020B0604020202020204" pitchFamily="34" charset="0"/>
                <a:cs typeface="Arial" panose="020B0604020202020204" pitchFamily="34" charset="0"/>
                <a:hlinkClick r:id="rId5"/>
              </a:rPr>
              <a:t>aldi</a:t>
            </a:r>
            <a:r>
              <a:rPr lang="en-GB" sz="1100" u="sng" dirty="0">
                <a:latin typeface="Arial" panose="020B0604020202020204" pitchFamily="34" charset="0"/>
                <a:cs typeface="Arial" panose="020B0604020202020204" pitchFamily="34" charset="0"/>
                <a:hlinkClick r:id="rId5"/>
              </a:rPr>
              <a:t>-sued-</a:t>
            </a:r>
            <a:r>
              <a:rPr lang="en-GB" sz="1100" u="sng" dirty="0" err="1">
                <a:latin typeface="Arial" panose="020B0604020202020204" pitchFamily="34" charset="0"/>
                <a:cs typeface="Arial" panose="020B0604020202020204" pitchFamily="34" charset="0"/>
                <a:hlinkClick r:id="rId5"/>
              </a:rPr>
              <a:t>krumme</a:t>
            </a:r>
            <a:r>
              <a:rPr lang="en-GB" sz="1100" u="sng" dirty="0">
                <a:latin typeface="Arial" panose="020B0604020202020204" pitchFamily="34" charset="0"/>
                <a:cs typeface="Arial" panose="020B0604020202020204" pitchFamily="34" charset="0"/>
                <a:hlinkClick r:id="rId5"/>
              </a:rPr>
              <a:t>-dinger/</a:t>
            </a:r>
            <a:r>
              <a:rPr lang="en-GB" sz="1100" dirty="0">
                <a:latin typeface="Arial" panose="020B0604020202020204" pitchFamily="34" charset="0"/>
                <a:cs typeface="Arial" panose="020B0604020202020204" pitchFamily="34" charset="0"/>
              </a:rPr>
              <a:t> </a:t>
            </a:r>
            <a:endParaRPr lang="de-DE"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p>
            <a:r>
              <a:rPr lang="en-GB" sz="1100" u="sng" dirty="0">
                <a:latin typeface="Arial" panose="020B0604020202020204" pitchFamily="34" charset="0"/>
                <a:cs typeface="Arial" panose="020B0604020202020204" pitchFamily="34" charset="0"/>
                <a:hlinkClick r:id="rId6"/>
              </a:rPr>
              <a:t>http://www.penny.de/unternehmen</a:t>
            </a:r>
            <a:r>
              <a:rPr lang="en-GB" sz="1100" u="sng" dirty="0" smtClean="0">
                <a:latin typeface="Arial" panose="020B0604020202020204" pitchFamily="34" charset="0"/>
                <a:cs typeface="Arial" panose="020B0604020202020204" pitchFamily="34" charset="0"/>
                <a:hlinkClick r:id="rId6"/>
              </a:rPr>
              <a:t>/</a:t>
            </a:r>
          </a:p>
          <a:p>
            <a:r>
              <a:rPr lang="en-GB" sz="1100" u="sng" dirty="0" err="1" smtClean="0">
                <a:latin typeface="Arial" panose="020B0604020202020204" pitchFamily="34" charset="0"/>
                <a:cs typeface="Arial" panose="020B0604020202020204" pitchFamily="34" charset="0"/>
                <a:hlinkClick r:id="rId6"/>
              </a:rPr>
              <a:t>presse</a:t>
            </a:r>
            <a:r>
              <a:rPr lang="en-GB" sz="1100" u="sng" dirty="0" smtClean="0">
                <a:latin typeface="Arial" panose="020B0604020202020204" pitchFamily="34" charset="0"/>
                <a:cs typeface="Arial" panose="020B0604020202020204" pitchFamily="34" charset="0"/>
                <a:hlinkClick r:id="rId6"/>
              </a:rPr>
              <a:t>/</a:t>
            </a:r>
            <a:r>
              <a:rPr lang="en-GB" sz="1100" u="sng" dirty="0" err="1" smtClean="0">
                <a:latin typeface="Arial" panose="020B0604020202020204" pitchFamily="34" charset="0"/>
                <a:cs typeface="Arial" panose="020B0604020202020204" pitchFamily="34" charset="0"/>
                <a:hlinkClick r:id="rId6"/>
              </a:rPr>
              <a:t>presse</a:t>
            </a:r>
            <a:r>
              <a:rPr lang="en-GB" sz="1100" u="sng" dirty="0" smtClean="0">
                <a:latin typeface="Arial" panose="020B0604020202020204" pitchFamily="34" charset="0"/>
                <a:cs typeface="Arial" panose="020B0604020202020204" pitchFamily="34" charset="0"/>
                <a:hlinkClick r:id="rId6"/>
              </a:rPr>
              <a:t>-detail/article</a:t>
            </a:r>
            <a:r>
              <a:rPr lang="en-GB" sz="1100" u="sng" dirty="0">
                <a:latin typeface="Arial" panose="020B0604020202020204" pitchFamily="34" charset="0"/>
                <a:cs typeface="Arial" panose="020B0604020202020204" pitchFamily="34" charset="0"/>
                <a:hlinkClick r:id="rId6"/>
              </a:rPr>
              <a:t>/</a:t>
            </a:r>
          </a:p>
          <a:p>
            <a:r>
              <a:rPr lang="en-GB" sz="1100" u="sng" dirty="0">
                <a:latin typeface="Arial" panose="020B0604020202020204" pitchFamily="34" charset="0"/>
                <a:cs typeface="Arial" panose="020B0604020202020204" pitchFamily="34" charset="0"/>
                <a:hlinkClick r:id="rId6"/>
              </a:rPr>
              <a:t>die-</a:t>
            </a:r>
            <a:r>
              <a:rPr lang="en-GB" sz="1100" u="sng" dirty="0" err="1">
                <a:latin typeface="Arial" panose="020B0604020202020204" pitchFamily="34" charset="0"/>
                <a:cs typeface="Arial" panose="020B0604020202020204" pitchFamily="34" charset="0"/>
                <a:hlinkClick r:id="rId6"/>
              </a:rPr>
              <a:t>naturgut</a:t>
            </a:r>
            <a:r>
              <a:rPr lang="en-GB" sz="1100" u="sng" dirty="0">
                <a:latin typeface="Arial" panose="020B0604020202020204" pitchFamily="34" charset="0"/>
                <a:cs typeface="Arial" panose="020B0604020202020204" pitchFamily="34" charset="0"/>
                <a:hlinkClick r:id="rId6"/>
              </a:rPr>
              <a:t>-bio-</a:t>
            </a:r>
            <a:r>
              <a:rPr lang="en-GB" sz="1100" u="sng" dirty="0" err="1">
                <a:latin typeface="Arial" panose="020B0604020202020204" pitchFamily="34" charset="0"/>
                <a:cs typeface="Arial" panose="020B0604020202020204" pitchFamily="34" charset="0"/>
                <a:hlinkClick r:id="rId6"/>
              </a:rPr>
              <a:t>helden</a:t>
            </a:r>
            <a:r>
              <a:rPr lang="en-GB" sz="1100" u="sng" dirty="0">
                <a:latin typeface="Arial" panose="020B0604020202020204" pitchFamily="34" charset="0"/>
                <a:cs typeface="Arial" panose="020B0604020202020204" pitchFamily="34" charset="0"/>
                <a:hlinkClick r:id="rId6"/>
              </a:rPr>
              <a:t>-</a:t>
            </a:r>
            <a:r>
              <a:rPr lang="en-GB" sz="1100" u="sng" dirty="0" err="1">
                <a:latin typeface="Arial" panose="020B0604020202020204" pitchFamily="34" charset="0"/>
                <a:cs typeface="Arial" panose="020B0604020202020204" pitchFamily="34" charset="0"/>
                <a:hlinkClick r:id="rId6"/>
              </a:rPr>
              <a:t>kommen</a:t>
            </a:r>
            <a:r>
              <a:rPr lang="en-GB" sz="1100" u="sng" dirty="0">
                <a:latin typeface="Arial" panose="020B0604020202020204" pitchFamily="34" charset="0"/>
                <a:cs typeface="Arial" panose="020B0604020202020204" pitchFamily="34" charset="0"/>
                <a:hlinkClick r:id="rId6"/>
              </a:rPr>
              <a:t>/</a:t>
            </a:r>
            <a:r>
              <a:rPr lang="en-GB" sz="1100" dirty="0">
                <a:latin typeface="Arial" panose="020B0604020202020204" pitchFamily="34" charset="0"/>
                <a:cs typeface="Arial" panose="020B0604020202020204" pitchFamily="34" charset="0"/>
              </a:rPr>
              <a:t> </a:t>
            </a:r>
          </a:p>
          <a:p>
            <a:endParaRPr lang="en-GB" sz="1600" dirty="0">
              <a:latin typeface="Arial" panose="020B0604020202020204" pitchFamily="34" charset="0"/>
              <a:cs typeface="Arial" panose="020B0604020202020204" pitchFamily="34" charset="0"/>
            </a:endParaRPr>
          </a:p>
        </p:txBody>
      </p:sp>
      <p:pic>
        <p:nvPicPr>
          <p:cNvPr id="10" name="Bild 7" descr="ALDI_SUED_Krumme_Dinger_Beutel_96dpi (1).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62722" y="4547878"/>
            <a:ext cx="2051195" cy="2310123"/>
          </a:xfrm>
          <a:prstGeom prst="rect">
            <a:avLst/>
          </a:prstGeom>
        </p:spPr>
      </p:pic>
    </p:spTree>
    <p:extLst>
      <p:ext uri="{BB962C8B-B14F-4D97-AF65-F5344CB8AC3E}">
        <p14:creationId xmlns:p14="http://schemas.microsoft.com/office/powerpoint/2010/main" val="392599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a:xfrm>
            <a:off x="8316416" y="6423743"/>
            <a:ext cx="812221" cy="365125"/>
          </a:xfrm>
        </p:spPr>
        <p:txBody>
          <a:bodyPr/>
          <a:lstStyle/>
          <a:p>
            <a:fld id="{94C51DEF-A0F2-436A-B446-D206BED377C1}" type="slidenum">
              <a:rPr lang="de-DE" smtClean="0"/>
              <a:t>53</a:t>
            </a:fld>
            <a:endParaRPr lang="de-DE" dirty="0"/>
          </a:p>
        </p:txBody>
      </p:sp>
      <p:sp>
        <p:nvSpPr>
          <p:cNvPr id="6" name="Titel 3"/>
          <p:cNvSpPr txBox="1">
            <a:spLocks/>
          </p:cNvSpPr>
          <p:nvPr/>
        </p:nvSpPr>
        <p:spPr>
          <a:xfrm>
            <a:off x="252886" y="99900"/>
            <a:ext cx="8229600" cy="72494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de-DE" sz="2600" dirty="0" smtClean="0"/>
              <a:t>Leitlinien</a:t>
            </a:r>
            <a:endParaRPr lang="de-DE" sz="2600"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3064" y="1196752"/>
            <a:ext cx="3799974" cy="53573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69900" y="1180619"/>
            <a:ext cx="3786425" cy="537347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04048" y="1185630"/>
            <a:ext cx="3744416" cy="53200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66280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67544" y="1700808"/>
            <a:ext cx="8229600" cy="4536504"/>
          </a:xfrm>
        </p:spPr>
        <p:txBody>
          <a:bodyPr>
            <a:normAutofit/>
          </a:bodyPr>
          <a:lstStyle/>
          <a:p>
            <a:pPr marL="0" indent="0" algn="ctr">
              <a:buNone/>
            </a:pPr>
            <a:r>
              <a:rPr lang="de-DE" sz="4800" dirty="0" smtClean="0"/>
              <a:t>Vielen Dank! </a:t>
            </a:r>
            <a:endParaRPr lang="de-DE" sz="4800" dirty="0"/>
          </a:p>
        </p:txBody>
      </p:sp>
      <p:sp>
        <p:nvSpPr>
          <p:cNvPr id="5" name="Foliennummernplatzhalter 4"/>
          <p:cNvSpPr>
            <a:spLocks noGrp="1"/>
          </p:cNvSpPr>
          <p:nvPr>
            <p:ph type="sldNum" sz="quarter" idx="12"/>
          </p:nvPr>
        </p:nvSpPr>
        <p:spPr/>
        <p:txBody>
          <a:bodyPr/>
          <a:lstStyle/>
          <a:p>
            <a:fld id="{94C51DEF-A0F2-436A-B446-D206BED377C1}" type="slidenum">
              <a:rPr lang="de-DE" smtClean="0"/>
              <a:t>54</a:t>
            </a:fld>
            <a:endParaRPr lang="de-DE" dirty="0"/>
          </a:p>
        </p:txBody>
      </p:sp>
      <p:sp>
        <p:nvSpPr>
          <p:cNvPr id="4" name="Textfeld 3"/>
          <p:cNvSpPr txBox="1"/>
          <p:nvPr/>
        </p:nvSpPr>
        <p:spPr>
          <a:xfrm>
            <a:off x="2339752" y="3772765"/>
            <a:ext cx="3633588" cy="1938992"/>
          </a:xfrm>
          <a:prstGeom prst="rect">
            <a:avLst/>
          </a:prstGeom>
          <a:noFill/>
        </p:spPr>
        <p:txBody>
          <a:bodyPr wrap="square" rtlCol="0">
            <a:spAutoFit/>
          </a:bodyPr>
          <a:lstStyle/>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Knowledge </a:t>
            </a:r>
            <a:r>
              <a:rPr lang="de-DE" sz="2000" dirty="0">
                <a:latin typeface="Arial" panose="020B0604020202020204" pitchFamily="34" charset="0"/>
                <a:cs typeface="Arial" panose="020B0604020202020204" pitchFamily="34" charset="0"/>
              </a:rPr>
              <a:t>P</a:t>
            </a:r>
            <a:r>
              <a:rPr lang="de-DE" sz="2000" dirty="0" smtClean="0">
                <a:latin typeface="Arial" panose="020B0604020202020204" pitchFamily="34" charset="0"/>
                <a:cs typeface="Arial" panose="020B0604020202020204" pitchFamily="34" charset="0"/>
              </a:rPr>
              <a:t>ool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Action Facts Sheet</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User Manual</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Guidelines</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Easy Guide </a:t>
            </a:r>
          </a:p>
          <a:p>
            <a:pPr marL="800100" lvl="1" indent="-342900">
              <a:buFont typeface="Wingdings" panose="05000000000000000000" pitchFamily="2" charset="2"/>
              <a:buChar char="Ø"/>
            </a:pPr>
            <a:r>
              <a:rPr lang="de-DE" sz="2000" dirty="0" smtClean="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sp>
        <p:nvSpPr>
          <p:cNvPr id="6" name="Textfeld 5"/>
          <p:cNvSpPr txBox="1"/>
          <p:nvPr/>
        </p:nvSpPr>
        <p:spPr>
          <a:xfrm>
            <a:off x="780363" y="3191302"/>
            <a:ext cx="8100392" cy="400110"/>
          </a:xfrm>
          <a:prstGeom prst="rect">
            <a:avLst/>
          </a:prstGeom>
          <a:noFill/>
        </p:spPr>
        <p:txBody>
          <a:bodyPr wrap="square" rtlCol="0">
            <a:spAutoFit/>
          </a:bodyPr>
          <a:lstStyle/>
          <a:p>
            <a:r>
              <a:rPr lang="en-GB" sz="2000" b="1" dirty="0">
                <a:solidFill>
                  <a:schemeClr val="tx2">
                    <a:lumMod val="75000"/>
                  </a:schemeClr>
                </a:solidFill>
                <a:latin typeface="Arial" panose="020B0604020202020204" pitchFamily="34" charset="0"/>
                <a:cs typeface="Arial" panose="020B0604020202020204" pitchFamily="34" charset="0"/>
              </a:rPr>
              <a:t>https://</a:t>
            </a:r>
            <a:r>
              <a:rPr lang="en-GB" sz="2000" b="1" dirty="0" err="1">
                <a:solidFill>
                  <a:schemeClr val="tx2">
                    <a:lumMod val="75000"/>
                  </a:schemeClr>
                </a:solidFill>
                <a:latin typeface="Arial" panose="020B0604020202020204" pitchFamily="34" charset="0"/>
                <a:cs typeface="Arial" panose="020B0604020202020204" pitchFamily="34" charset="0"/>
              </a:rPr>
              <a:t>www.business-biodiversity.eu</a:t>
            </a:r>
            <a:r>
              <a:rPr lang="en-GB" sz="2000" b="1" smtClean="0">
                <a:solidFill>
                  <a:schemeClr val="tx2">
                    <a:lumMod val="75000"/>
                  </a:schemeClr>
                </a:solidFill>
                <a:latin typeface="Arial" panose="020B0604020202020204" pitchFamily="34" charset="0"/>
                <a:cs typeface="Arial" panose="020B0604020202020204" pitchFamily="34" charset="0"/>
              </a:rPr>
              <a:t>/de/</a:t>
            </a:r>
            <a:r>
              <a:rPr lang="en-GB" sz="2000" b="1" dirty="0">
                <a:solidFill>
                  <a:schemeClr val="tx2">
                    <a:lumMod val="75000"/>
                  </a:schemeClr>
                </a:solidFill>
                <a:latin typeface="Arial" panose="020B0604020202020204" pitchFamily="34" charset="0"/>
                <a:cs typeface="Arial" panose="020B0604020202020204" pitchFamily="34" charset="0"/>
              </a:rPr>
              <a:t>life-food-biodiversity</a:t>
            </a:r>
          </a:p>
        </p:txBody>
      </p:sp>
      <p:pic>
        <p:nvPicPr>
          <p:cNvPr id="7" name="Picture 3" descr="C:\Program Files\Microsoft Office\MEDIA\CAGCAT10\j0293236.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98759" y="3793190"/>
            <a:ext cx="840993" cy="795640"/>
          </a:xfrm>
          <a:prstGeom prst="rect">
            <a:avLst/>
          </a:prstGeom>
          <a:solidFill>
            <a:schemeClr val="bg2"/>
          </a:solidFill>
        </p:spPr>
      </p:pic>
    </p:spTree>
    <p:extLst>
      <p:ext uri="{BB962C8B-B14F-4D97-AF65-F5344CB8AC3E}">
        <p14:creationId xmlns:p14="http://schemas.microsoft.com/office/powerpoint/2010/main" val="30388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IFE Header">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FE Content">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IFE Partner Logos">
  <a:themeElements>
    <a:clrScheme name="LIFE">
      <a:dk1>
        <a:srgbClr val="56731D"/>
      </a:dk1>
      <a:lt1>
        <a:srgbClr val="FFFFFF"/>
      </a:lt1>
      <a:dk2>
        <a:srgbClr val="AAA49A"/>
      </a:dk2>
      <a:lt2>
        <a:srgbClr val="EDEBDE"/>
      </a:lt2>
      <a:accent1>
        <a:srgbClr val="56731D"/>
      </a:accent1>
      <a:accent2>
        <a:srgbClr val="59594D"/>
      </a:accent2>
      <a:accent3>
        <a:srgbClr val="71A72B"/>
      </a:accent3>
      <a:accent4>
        <a:srgbClr val="ABDA6F"/>
      </a:accent4>
      <a:accent5>
        <a:srgbClr val="C7E69F"/>
      </a:accent5>
      <a:accent6>
        <a:srgbClr val="CBC8C2"/>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8177</Words>
  <Application>Microsoft Office PowerPoint</Application>
  <PresentationFormat>Bildschirmpräsentation (4:3)</PresentationFormat>
  <Paragraphs>871</Paragraphs>
  <Slides>54</Slides>
  <Notes>48</Notes>
  <HiddenSlides>0</HiddenSlides>
  <MMClips>0</MMClips>
  <ScaleCrop>false</ScaleCrop>
  <HeadingPairs>
    <vt:vector size="6" baseType="variant">
      <vt:variant>
        <vt:lpstr>Verwendete Schriftarten</vt:lpstr>
      </vt:variant>
      <vt:variant>
        <vt:i4>5</vt:i4>
      </vt:variant>
      <vt:variant>
        <vt:lpstr>Design</vt:lpstr>
      </vt:variant>
      <vt:variant>
        <vt:i4>3</vt:i4>
      </vt:variant>
      <vt:variant>
        <vt:lpstr>Folientitel</vt:lpstr>
      </vt:variant>
      <vt:variant>
        <vt:i4>54</vt:i4>
      </vt:variant>
    </vt:vector>
  </HeadingPairs>
  <TitlesOfParts>
    <vt:vector size="62" baseType="lpstr">
      <vt:lpstr>Arial</vt:lpstr>
      <vt:lpstr>Calibri</vt:lpstr>
      <vt:lpstr>Courier New</vt:lpstr>
      <vt:lpstr>Times New Roman</vt:lpstr>
      <vt:lpstr>Wingdings</vt:lpstr>
      <vt:lpstr>LIFE Header</vt:lpstr>
      <vt:lpstr>LIFE Content</vt:lpstr>
      <vt:lpstr>LIFE Partner Logos</vt:lpstr>
      <vt:lpstr>Verbesserungs- möglichkeiten</vt:lpstr>
      <vt:lpstr>PowerPoint-Präsentation</vt:lpstr>
      <vt:lpstr>PowerPoint-Präsentation</vt:lpstr>
      <vt:lpstr>PowerPoint-Präsentation</vt:lpstr>
      <vt:lpstr>Biodiversitätsmanagement …..</vt:lpstr>
      <vt:lpstr>Biodiversitätsmanagement …..</vt:lpstr>
      <vt:lpstr>Biodiversitätsmanagement …..</vt:lpstr>
      <vt:lpstr>Biodiversitätsmanagement …..</vt:lpstr>
      <vt:lpstr>Biodiversitätsmanagement …..</vt:lpstr>
      <vt:lpstr>Biodiversitätsmanagement …..</vt:lpstr>
      <vt:lpstr>Biodiversitätsmanagement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Sehr Gute Landwirtschaftliche Praxis Wasser / Bewässerung</vt:lpstr>
      <vt:lpstr>Warum Wasser wichtig ist?</vt:lpstr>
      <vt:lpstr>Wasser im Agrarsektor </vt:lpstr>
      <vt:lpstr>Elemente der Sehr Guten Praxis </vt:lpstr>
      <vt:lpstr>Elemente der Sehr Guten Praxis </vt:lpstr>
      <vt:lpstr>Elemente der Sehr Guten Praxis </vt:lpstr>
      <vt:lpstr>Elemente der Sehr Guten Praxis </vt:lpstr>
      <vt:lpstr>Elemente der Sehr Guten Praxis </vt:lpstr>
      <vt:lpstr>Elemente der Sehr Guten Praxis </vt:lpstr>
      <vt:lpstr>PowerPoint-Präsentation</vt:lpstr>
      <vt:lpstr>Das Konzept der Tierzucht</vt:lpstr>
      <vt:lpstr>Tierhaltungssysteme und –produktion </vt:lpstr>
      <vt:lpstr>Tierhaltungssysteme und –produktion </vt:lpstr>
      <vt:lpstr>Tierhaltungssysteme und –produktion </vt:lpstr>
      <vt:lpstr>Die Umweltauswirkungen der Tierzucht</vt:lpstr>
      <vt:lpstr>Die Umweltauswirkungen der Tierzucht</vt:lpstr>
      <vt:lpstr>Gesamtviehbesatzdichte (GVD) und Weideviehdichte (WVD)</vt:lpstr>
      <vt:lpstr>Gesamtviehbesatzdichte (GVD) und Weideviehdichte (WVD)</vt:lpstr>
      <vt:lpstr>PowerPoint-Präsentation</vt:lpstr>
      <vt:lpstr>What is agro-biodiversity?</vt:lpstr>
      <vt:lpstr>Warum ist es wichtig?</vt:lpstr>
      <vt:lpstr>Elemente der Sehr Guten Praxis</vt:lpstr>
      <vt:lpstr>Elemente der Sehr Guten Praxis</vt:lpstr>
      <vt:lpstr>Elemente der Sehr Guten Praxis</vt:lpstr>
      <vt:lpstr>Welche Möglichkeiten gibt es?</vt:lpstr>
      <vt:lpstr>Welche Möglichkeiten gibt es?</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Gossenberger</dc:creator>
  <cp:lastModifiedBy>Julia Gossenberger</cp:lastModifiedBy>
  <cp:revision>350</cp:revision>
  <dcterms:created xsi:type="dcterms:W3CDTF">2017-08-09T08:14:08Z</dcterms:created>
  <dcterms:modified xsi:type="dcterms:W3CDTF">2019-05-23T07:24:02Z</dcterms:modified>
</cp:coreProperties>
</file>