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8"/>
  </p:notesMasterIdLst>
  <p:sldIdLst>
    <p:sldId id="271" r:id="rId4"/>
    <p:sldId id="352" r:id="rId5"/>
    <p:sldId id="366" r:id="rId6"/>
    <p:sldId id="377" r:id="rId7"/>
    <p:sldId id="378" r:id="rId8"/>
    <p:sldId id="379" r:id="rId9"/>
    <p:sldId id="380" r:id="rId10"/>
    <p:sldId id="381" r:id="rId11"/>
    <p:sldId id="382" r:id="rId12"/>
    <p:sldId id="383" r:id="rId13"/>
    <p:sldId id="384" r:id="rId14"/>
    <p:sldId id="385" r:id="rId15"/>
    <p:sldId id="387" r:id="rId16"/>
    <p:sldId id="388" r:id="rId1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0000"/>
    <a:srgbClr val="5C0000"/>
    <a:srgbClr val="090907"/>
    <a:srgbClr val="FFFF99"/>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87406" autoAdjust="0"/>
  </p:normalViewPr>
  <p:slideViewPr>
    <p:cSldViewPr>
      <p:cViewPr>
        <p:scale>
          <a:sx n="70" d="100"/>
          <a:sy n="70" d="100"/>
        </p:scale>
        <p:origin x="-1707" y="-283"/>
      </p:cViewPr>
      <p:guideLst>
        <p:guide orient="horz" pos="2160"/>
        <p:guide pos="2880"/>
      </p:guideLst>
    </p:cSldViewPr>
  </p:slideViewPr>
  <p:notesTextViewPr>
    <p:cViewPr>
      <p:scale>
        <a:sx n="1" d="1"/>
        <a:sy n="1" d="1"/>
      </p:scale>
      <p:origin x="0" y="47"/>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30.04.2019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ileyonlinelibrary.co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hys.org/news/2015-04-major-biodiversity-losses-reversed.html"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3431788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Es sollte noch erwähnt werden, dass dieser Artenverlust anthropologisch verursacht ist und wenig mit natürlichen Variationen zu tun hat.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4003285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Es sollte noch erwähnt werden, dass dieser Artenverlust anthropologisch verursacht ist und wenig mit natürlichen Variationen zu tun hat. </a:t>
            </a:r>
          </a:p>
          <a:p>
            <a:endParaRPr lang="de-DE" baseline="0"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2565040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Hintergrundinformationen:</a:t>
            </a:r>
            <a:r>
              <a:rPr lang="de-DE" baseline="0" dirty="0" smtClean="0"/>
              <a:t> </a:t>
            </a:r>
          </a:p>
          <a:p>
            <a:r>
              <a:rPr lang="de-DE" baseline="0" dirty="0" smtClean="0"/>
              <a:t>Verteilung der für Europa abgerufenen primären Waldflächen nach Waldtypen. Die Karte der biogeographischen Regionen im Hintergrund folgt dem </a:t>
            </a:r>
            <a:r>
              <a:rPr lang="de-DE" baseline="0" dirty="0" err="1" smtClean="0"/>
              <a:t>BfN</a:t>
            </a:r>
            <a:r>
              <a:rPr lang="de-DE" baseline="0" dirty="0" smtClean="0"/>
              <a:t> (2003). Die Waldtypen folgen dem EWR (2006): </a:t>
            </a:r>
          </a:p>
          <a:p>
            <a:r>
              <a:rPr lang="de-DE" baseline="0" dirty="0" smtClean="0"/>
              <a:t>FT1-Borealwald, </a:t>
            </a:r>
          </a:p>
          <a:p>
            <a:r>
              <a:rPr lang="de-DE" baseline="0" dirty="0" smtClean="0"/>
              <a:t>FT2-Hemiboreal- und </a:t>
            </a:r>
            <a:r>
              <a:rPr lang="de-DE" baseline="0" dirty="0" err="1" smtClean="0"/>
              <a:t>Nemoral</a:t>
            </a:r>
            <a:r>
              <a:rPr lang="de-DE" baseline="0" dirty="0" smtClean="0"/>
              <a:t>-Nadelmischwald, </a:t>
            </a:r>
          </a:p>
          <a:p>
            <a:r>
              <a:rPr lang="de-DE" baseline="0" dirty="0" smtClean="0"/>
              <a:t>FT3-Alpen-Nadelwald, </a:t>
            </a:r>
          </a:p>
          <a:p>
            <a:r>
              <a:rPr lang="de-DE" baseline="0" dirty="0" smtClean="0"/>
              <a:t>FT4-5-Mesophytischer Laub- und </a:t>
            </a:r>
            <a:r>
              <a:rPr lang="de-DE" baseline="0" dirty="0" err="1" smtClean="0"/>
              <a:t>Säureophiluswald</a:t>
            </a:r>
            <a:r>
              <a:rPr lang="de-DE" baseline="0" dirty="0" smtClean="0"/>
              <a:t>, </a:t>
            </a:r>
          </a:p>
          <a:p>
            <a:r>
              <a:rPr lang="de-DE" baseline="0" dirty="0" smtClean="0"/>
              <a:t>FT6-Buchenwald, </a:t>
            </a:r>
          </a:p>
          <a:p>
            <a:r>
              <a:rPr lang="de-DE" baseline="0" dirty="0" smtClean="0"/>
              <a:t>FT7-Bergbuchenwald, </a:t>
            </a:r>
          </a:p>
          <a:p>
            <a:r>
              <a:rPr lang="de-DE" baseline="0" dirty="0" smtClean="0"/>
              <a:t>FT8-Thermophilus-Laubwald,</a:t>
            </a:r>
          </a:p>
          <a:p>
            <a:r>
              <a:rPr lang="de-DE" baseline="0" dirty="0" smtClean="0"/>
              <a:t>FT9-Breitblättriger immergrüner Wald, </a:t>
            </a:r>
          </a:p>
          <a:p>
            <a:r>
              <a:rPr lang="de-DE" baseline="0" dirty="0" smtClean="0"/>
              <a:t>FT10-Nadelwald im Mittelmeerraum, </a:t>
            </a:r>
          </a:p>
          <a:p>
            <a:r>
              <a:rPr lang="de-DE" baseline="0" dirty="0" smtClean="0"/>
              <a:t>FT11-12-Meter- und Sumpfwälder und Auenwald, </a:t>
            </a:r>
          </a:p>
          <a:p>
            <a:r>
              <a:rPr lang="de-DE" baseline="0" dirty="0" smtClean="0"/>
              <a:t>FT13-Nicht-Flusserle, Birke oder Espe, NA-NC-keine Daten/nicht klassifiziert</a:t>
            </a:r>
            <a:endParaRPr lang="en-GB" dirty="0" smtClean="0"/>
          </a:p>
          <a:p>
            <a:r>
              <a:rPr lang="en-GB" dirty="0" smtClean="0"/>
              <a:t>[</a:t>
            </a:r>
            <a:r>
              <a:rPr lang="en-GB" dirty="0" err="1" smtClean="0"/>
              <a:t>Farblegende</a:t>
            </a:r>
            <a:r>
              <a:rPr lang="en-GB" baseline="0" dirty="0" smtClean="0"/>
              <a:t> </a:t>
            </a:r>
            <a:r>
              <a:rPr lang="en-GB" baseline="0" dirty="0" err="1" smtClean="0"/>
              <a:t>kann</a:t>
            </a:r>
            <a:r>
              <a:rPr lang="en-GB" baseline="0" dirty="0" smtClean="0"/>
              <a:t> </a:t>
            </a:r>
            <a:r>
              <a:rPr lang="en-GB" baseline="0" dirty="0" err="1" smtClean="0"/>
              <a:t>eingesehen</a:t>
            </a:r>
            <a:r>
              <a:rPr lang="en-GB" baseline="0" dirty="0" smtClean="0"/>
              <a:t> </a:t>
            </a:r>
            <a:r>
              <a:rPr lang="en-GB" baseline="0" dirty="0" err="1" smtClean="0"/>
              <a:t>werden</a:t>
            </a:r>
            <a:r>
              <a:rPr lang="en-GB" baseline="0" dirty="0" smtClean="0"/>
              <a:t> </a:t>
            </a:r>
            <a:r>
              <a:rPr lang="en-GB" baseline="0" dirty="0" err="1" smtClean="0"/>
              <a:t>unter</a:t>
            </a:r>
            <a:r>
              <a:rPr lang="en-GB" baseline="0" dirty="0" smtClean="0"/>
              <a:t> </a:t>
            </a:r>
            <a:r>
              <a:rPr lang="en-GB" dirty="0" smtClean="0">
                <a:hlinkClick r:id="rId3"/>
              </a:rPr>
              <a:t>wileyonlinelibrary.com</a:t>
            </a:r>
            <a:r>
              <a:rPr lang="en-GB" dirty="0" smtClean="0"/>
              <a:t>] </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430219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Informationen:   Eine neue Studie, die heute in der Zeitschrift Nature veröffentlicht wurde, gibt einen globalen Überblick über diese Schäden seit dem Jahr 1500. </a:t>
            </a:r>
            <a:r>
              <a:rPr lang="de-DE" b="1" dirty="0" smtClean="0"/>
              <a:t>Es zeigt, dass die weltweite Landnutzungsänderung bis 2005 zu einem Rückgang der durchschnittlichen Anzahl der in lokalen Ökosystemen vorkommenden Arten um 14 Prozent geführt hat. Der größte Teil dieses Verlustes kam in den letzten 100 Jahren. </a:t>
            </a:r>
          </a:p>
          <a:p>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err="1" smtClean="0">
                <a:solidFill>
                  <a:schemeClr val="tx1"/>
                </a:solidFill>
                <a:effectLst/>
                <a:latin typeface="+mn-lt"/>
                <a:ea typeface="+mn-ea"/>
                <a:cs typeface="+mn-cs"/>
              </a:rPr>
              <a:t>Erste</a:t>
            </a:r>
            <a:r>
              <a:rPr lang="en-GB" sz="1200" b="1" kern="1200" baseline="0" dirty="0" smtClean="0">
                <a:solidFill>
                  <a:schemeClr val="tx1"/>
                </a:solidFill>
                <a:effectLst/>
                <a:latin typeface="+mn-lt"/>
                <a:ea typeface="+mn-ea"/>
                <a:cs typeface="+mn-cs"/>
              </a:rPr>
              <a:t> </a:t>
            </a:r>
            <a:r>
              <a:rPr lang="en-GB" sz="1200" b="1" kern="1200" dirty="0" err="1" smtClean="0">
                <a:solidFill>
                  <a:schemeClr val="tx1"/>
                </a:solidFill>
                <a:effectLst/>
                <a:latin typeface="+mn-lt"/>
                <a:ea typeface="+mn-ea"/>
                <a:cs typeface="+mn-cs"/>
              </a:rPr>
              <a:t>globale</a:t>
            </a:r>
            <a:r>
              <a:rPr lang="en-GB" sz="1200" b="1" kern="1200" dirty="0" smtClean="0">
                <a:solidFill>
                  <a:schemeClr val="tx1"/>
                </a:solidFill>
                <a:effectLst/>
                <a:latin typeface="+mn-lt"/>
                <a:ea typeface="+mn-ea"/>
                <a:cs typeface="+mn-cs"/>
              </a:rPr>
              <a:t> Analyse</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Studie ist die erste globale Analyse der Auswirkungen des Menschen auf die lokale Biodiversität. Es handelt sich um eine wichtige Zusammenarbeit zwischen dem Natural </a:t>
            </a:r>
            <a:r>
              <a:rPr lang="de-DE" sz="1200" kern="1200" dirty="0" err="1" smtClean="0">
                <a:solidFill>
                  <a:schemeClr val="tx1"/>
                </a:solidFill>
                <a:effectLst/>
                <a:latin typeface="+mn-lt"/>
                <a:ea typeface="+mn-ea"/>
                <a:cs typeface="+mn-cs"/>
              </a:rPr>
              <a:t>History</a:t>
            </a:r>
            <a:r>
              <a:rPr lang="de-DE" sz="1200" kern="1200" dirty="0" smtClean="0">
                <a:solidFill>
                  <a:schemeClr val="tx1"/>
                </a:solidFill>
                <a:effectLst/>
                <a:latin typeface="+mn-lt"/>
                <a:ea typeface="+mn-ea"/>
                <a:cs typeface="+mn-cs"/>
              </a:rPr>
              <a:t> Museum, dem United </a:t>
            </a:r>
            <a:r>
              <a:rPr lang="de-DE" sz="1200" kern="1200" dirty="0" err="1" smtClean="0">
                <a:solidFill>
                  <a:schemeClr val="tx1"/>
                </a:solidFill>
                <a:effectLst/>
                <a:latin typeface="+mn-lt"/>
                <a:ea typeface="+mn-ea"/>
                <a:cs typeface="+mn-cs"/>
              </a:rPr>
              <a:t>Nations</a:t>
            </a:r>
            <a:r>
              <a:rPr lang="de-DE" sz="1200" kern="1200" dirty="0" smtClean="0">
                <a:solidFill>
                  <a:schemeClr val="tx1"/>
                </a:solidFill>
                <a:effectLst/>
                <a:latin typeface="+mn-lt"/>
                <a:ea typeface="+mn-ea"/>
                <a:cs typeface="+mn-cs"/>
              </a:rPr>
              <a:t> Environment Programme World </a:t>
            </a:r>
            <a:r>
              <a:rPr lang="de-DE" sz="1200" kern="1200" dirty="0" err="1" smtClean="0">
                <a:solidFill>
                  <a:schemeClr val="tx1"/>
                </a:solidFill>
                <a:effectLst/>
                <a:latin typeface="+mn-lt"/>
                <a:ea typeface="+mn-ea"/>
                <a:cs typeface="+mn-cs"/>
              </a:rPr>
              <a:t>Conservation</a:t>
            </a:r>
            <a:r>
              <a:rPr lang="de-DE" sz="1200" kern="1200" dirty="0" smtClean="0">
                <a:solidFill>
                  <a:schemeClr val="tx1"/>
                </a:solidFill>
                <a:effectLst/>
                <a:latin typeface="+mn-lt"/>
                <a:ea typeface="+mn-ea"/>
                <a:cs typeface="+mn-cs"/>
              </a:rPr>
              <a:t> Monitoring </a:t>
            </a:r>
            <a:r>
              <a:rPr lang="de-DE" sz="1200" kern="1200" dirty="0" err="1" smtClean="0">
                <a:solidFill>
                  <a:schemeClr val="tx1"/>
                </a:solidFill>
                <a:effectLst/>
                <a:latin typeface="+mn-lt"/>
                <a:ea typeface="+mn-ea"/>
                <a:cs typeface="+mn-cs"/>
              </a:rPr>
              <a:t>Centre</a:t>
            </a:r>
            <a:r>
              <a:rPr lang="de-DE" sz="1200" kern="1200" dirty="0" smtClean="0">
                <a:solidFill>
                  <a:schemeClr val="tx1"/>
                </a:solidFill>
                <a:effectLst/>
                <a:latin typeface="+mn-lt"/>
                <a:ea typeface="+mn-ea"/>
                <a:cs typeface="+mn-cs"/>
              </a:rPr>
              <a:t> (UNEP-WCMC) und britischen Universitäten.</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Wissenschaftler reichten Daten aus mehr als 70 Ländern ein und betrachteten 26.593 Arten, und haben der Erhebungsdatenbank PREDICTS (</a:t>
            </a:r>
            <a:r>
              <a:rPr lang="de-DE" sz="1200" kern="1200" dirty="0" err="1" smtClean="0">
                <a:solidFill>
                  <a:schemeClr val="tx1"/>
                </a:solidFill>
                <a:effectLst/>
                <a:latin typeface="+mn-lt"/>
                <a:ea typeface="+mn-ea"/>
                <a:cs typeface="+mn-cs"/>
              </a:rPr>
              <a:t>Projecting</a:t>
            </a:r>
            <a:r>
              <a:rPr lang="de-DE" sz="1200" kern="1200" dirty="0" smtClean="0">
                <a:solidFill>
                  <a:schemeClr val="tx1"/>
                </a:solidFill>
                <a:effectLst/>
                <a:latin typeface="+mn-lt"/>
                <a:ea typeface="+mn-ea"/>
                <a:cs typeface="+mn-cs"/>
              </a:rPr>
              <a:t> Responses </a:t>
            </a:r>
            <a:r>
              <a:rPr lang="de-DE" sz="1200" kern="1200" dirty="0" err="1" smtClean="0">
                <a:solidFill>
                  <a:schemeClr val="tx1"/>
                </a:solidFill>
                <a:effectLst/>
                <a:latin typeface="+mn-lt"/>
                <a:ea typeface="+mn-ea"/>
                <a:cs typeface="+mn-cs"/>
              </a:rPr>
              <a:t>of</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Ecological</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Diversity</a:t>
            </a:r>
            <a:r>
              <a:rPr lang="de-DE" sz="1200" kern="1200" dirty="0" smtClean="0">
                <a:solidFill>
                  <a:schemeClr val="tx1"/>
                </a:solidFill>
                <a:effectLst/>
                <a:latin typeface="+mn-lt"/>
                <a:ea typeface="+mn-ea"/>
                <a:cs typeface="+mn-cs"/>
              </a:rPr>
              <a:t> In </a:t>
            </a:r>
            <a:r>
              <a:rPr lang="de-DE" sz="1200" kern="1200" dirty="0" err="1" smtClean="0">
                <a:solidFill>
                  <a:schemeClr val="tx1"/>
                </a:solidFill>
                <a:effectLst/>
                <a:latin typeface="+mn-lt"/>
                <a:ea typeface="+mn-ea"/>
                <a:cs typeface="+mn-cs"/>
              </a:rPr>
              <a:t>Changing</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Terrestrial</a:t>
            </a:r>
            <a:r>
              <a:rPr lang="de-DE" sz="1200" kern="1200" dirty="0" smtClean="0">
                <a:solidFill>
                  <a:schemeClr val="tx1"/>
                </a:solidFill>
                <a:effectLst/>
                <a:latin typeface="+mn-lt"/>
                <a:ea typeface="+mn-ea"/>
                <a:cs typeface="+mn-cs"/>
              </a:rPr>
              <a:t> Systems) mehr als 1,1 Millionen Datensätze hinzugefügt.</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Zahl des Teams von 14 Prozent Rückgang der Arten in den lokalen Ökosystemen ist ein globaler Durchschnitt. So ist die lokale Biodiversität in einigen Gebieten noch recht intakt, aber andere - auch in Westeuropa - haben Verluste von 20-30 Prozent erlitten.</a:t>
            </a:r>
          </a:p>
          <a:p>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err="1" smtClean="0">
                <a:solidFill>
                  <a:schemeClr val="tx1"/>
                </a:solidFill>
                <a:effectLst/>
                <a:latin typeface="+mn-lt"/>
                <a:ea typeface="+mn-ea"/>
                <a:cs typeface="+mn-cs"/>
              </a:rPr>
              <a:t>Kipppunkt</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Dies ist wichtig, denn 20 Prozent gelten weithin als der Kipppunkt, ab dem die Fähigkeit eines Ökosystems, natürliche Dienstleistungen wie Hochwasserschutz oder die Kontrolle von Schädlingsausbrüchen zu erbringen, beeinträchtigt wird.</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Zum Beispiel, wenn die Biodiversität abnimmt, werden Ausbrüche von Pflanzenschädlingen wahrscheinlicher", sagt Andy </a:t>
            </a:r>
            <a:r>
              <a:rPr lang="de-DE" sz="1200" kern="1200" dirty="0" err="1" smtClean="0">
                <a:solidFill>
                  <a:schemeClr val="tx1"/>
                </a:solidFill>
                <a:effectLst/>
                <a:latin typeface="+mn-lt"/>
                <a:ea typeface="+mn-ea"/>
                <a:cs typeface="+mn-cs"/>
              </a:rPr>
              <a:t>Purvis</a:t>
            </a:r>
            <a:r>
              <a:rPr lang="de-DE" sz="1200" kern="1200" dirty="0" smtClean="0">
                <a:solidFill>
                  <a:schemeClr val="tx1"/>
                </a:solidFill>
                <a:effectLst/>
                <a:latin typeface="+mn-lt"/>
                <a:ea typeface="+mn-ea"/>
                <a:cs typeface="+mn-cs"/>
              </a:rPr>
              <a:t>, leitender Wissenschaftler und Experte für die Biodiversität im Museum. Wir können Pflanzen mit Pflanzenschutzmittel besprühen und Geld ausgeben, um dieses Risiko zu verringern, aber das ist im Grunde genommen ein Ausgleich für etwas, was die biologische Vielfalt früher geboten hat". </a:t>
            </a:r>
          </a:p>
          <a:p>
            <a:r>
              <a:rPr lang="en-GB" sz="1200" kern="1200" baseline="0" dirty="0" smtClean="0">
                <a:solidFill>
                  <a:schemeClr val="tx1"/>
                </a:solidFill>
                <a:effectLst/>
                <a:latin typeface="+mn-lt"/>
                <a:ea typeface="+mn-ea"/>
                <a:cs typeface="+mn-cs"/>
              </a:rPr>
              <a:t>(</a:t>
            </a:r>
            <a:r>
              <a:rPr lang="en-GB" sz="1200" u="sng" kern="1200" dirty="0" smtClean="0">
                <a:solidFill>
                  <a:schemeClr val="tx1"/>
                </a:solidFill>
                <a:effectLst/>
                <a:latin typeface="+mn-lt"/>
                <a:ea typeface="+mn-ea"/>
                <a:cs typeface="+mn-cs"/>
                <a:hlinkClick r:id="rId3"/>
              </a:rPr>
              <a:t>https://phys.org/news/2015-04-major-biodiversity-losses-reversed.html#jCp</a:t>
            </a:r>
            <a:r>
              <a:rPr lang="en-GB" sz="1200" u="sng" kern="1200" dirty="0" smtClean="0">
                <a:solidFill>
                  <a:schemeClr val="tx1"/>
                </a:solidFill>
                <a:effectLst/>
                <a:latin typeface="+mn-lt"/>
                <a:ea typeface="+mn-ea"/>
                <a:cs typeface="+mn-cs"/>
              </a:rPr>
              <a:t>)</a:t>
            </a:r>
          </a:p>
          <a:p>
            <a:r>
              <a:rPr lang="en-GB" dirty="0" smtClean="0">
                <a:effectLst/>
              </a:rPr>
              <a:t/>
            </a:r>
            <a:br>
              <a:rPr lang="en-GB" dirty="0" smtClean="0">
                <a:effectLst/>
              </a:rPr>
            </a:b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123499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smtClean="0"/>
              <a:t>Hintergrundinformationen: </a:t>
            </a:r>
          </a:p>
          <a:p>
            <a:r>
              <a:rPr lang="de-DE" baseline="0" dirty="0" smtClean="0"/>
              <a:t>Bislang hat die IUCN 98.500 Arten für die Rote Liste der IUCN bewertet (Datum: 02.04.2019).</a:t>
            </a:r>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4144706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Hintergrundinformationen</a:t>
            </a:r>
            <a:r>
              <a:rPr lang="de-DE" dirty="0" smtClean="0"/>
              <a:t>: Menschliche Umwandlung natürlicher Ökosysteme und Trade-offs zwischen Ökosystemdienstleistungen und Biodiversität</a:t>
            </a:r>
          </a:p>
          <a:p>
            <a:endParaRPr lang="de-DE" dirty="0" smtClean="0"/>
          </a:p>
          <a:p>
            <a:r>
              <a:rPr lang="de-DE" dirty="0" smtClean="0"/>
              <a:t>Diese Abbildung zeigt die Trade-offs </a:t>
            </a:r>
            <a:r>
              <a:rPr lang="de-DE" smtClean="0"/>
              <a:t>zwischen </a:t>
            </a:r>
            <a:r>
              <a:rPr lang="de-DE" smtClean="0"/>
              <a:t>Ökosystemleistungen </a:t>
            </a:r>
            <a:r>
              <a:rPr lang="de-DE" dirty="0" smtClean="0"/>
              <a:t>und Biodiversität mit Intensivierung der Landnutzung am Beispiel der Nahrungsmittelproduktion. In diesem konkreten Beispiel, wenn die Nahrungsmittelproduktion zunimmt, gibt es einen Rückgang bei anderen Ökosystemleistungen und der Biodiversität (veranschaulicht durch die reduzierten Balken) im Vergleich zum </a:t>
            </a:r>
            <a:r>
              <a:rPr lang="de-DE" dirty="0" err="1" smtClean="0"/>
              <a:t>undegradierten</a:t>
            </a:r>
            <a:r>
              <a:rPr lang="de-DE" dirty="0" smtClean="0"/>
              <a:t> </a:t>
            </a:r>
            <a:r>
              <a:rPr lang="de-DE" dirty="0" smtClean="0"/>
              <a:t>Zustand. Im Extremfall wurden die Flächen bis zur Aufgabe degradiert (rechtes Panel) und bietet damit bei allen weniger Ökosystemleistungen. Dieses Muster gilt im Allgemeinen für alle Ökosysteme und Landnutzungsarten. Quelle: Nach Van der </a:t>
            </a:r>
            <a:r>
              <a:rPr lang="de-DE" dirty="0" err="1" smtClean="0"/>
              <a:t>Esch</a:t>
            </a:r>
            <a:r>
              <a:rPr lang="de-DE" dirty="0" smtClean="0"/>
              <a:t> et al. (2017)</a:t>
            </a:r>
          </a:p>
          <a:p>
            <a:endParaRPr lang="de-DE"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3059964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30.04.2019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11.jpeg"/><Relationship Id="rId3" Type="http://schemas.openxmlformats.org/officeDocument/2006/relationships/slideLayout" Target="../slideLayouts/slideLayout5.xml"/><Relationship Id="rId7" Type="http://schemas.openxmlformats.org/officeDocument/2006/relationships/theme" Target="../theme/theme2.xml"/><Relationship Id="rId12"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9.jpeg"/><Relationship Id="rId5" Type="http://schemas.openxmlformats.org/officeDocument/2006/relationships/slideLayout" Target="../slideLayouts/slideLayout7.xml"/><Relationship Id="rId10" Type="http://schemas.openxmlformats.org/officeDocument/2006/relationships/image" Target="../media/image8.jpeg"/><Relationship Id="rId4" Type="http://schemas.openxmlformats.org/officeDocument/2006/relationships/slideLayout" Target="../slideLayouts/slideLayout6.xml"/><Relationship Id="rId9" Type="http://schemas.openxmlformats.org/officeDocument/2006/relationships/image" Target="../media/image7.tif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1.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2.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30.04.2019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jpeg"/></Relationships>
</file>

<file path=ppt/slides/_rels/slide1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3.jpeg"/><Relationship Id="rId1" Type="http://schemas.openxmlformats.org/officeDocument/2006/relationships/slideLayout" Target="../slideLayouts/slideLayout3.xml"/><Relationship Id="rId5" Type="http://schemas.openxmlformats.org/officeDocument/2006/relationships/image" Target="../media/image50.jpeg"/><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8003" y="1844824"/>
            <a:ext cx="7772400" cy="1586607"/>
          </a:xfrm>
        </p:spPr>
        <p:txBody>
          <a:bodyPr/>
          <a:lstStyle/>
          <a:p>
            <a:r>
              <a:rPr lang="de-DE" sz="4800" dirty="0" smtClean="0"/>
              <a:t>Biodiversität: </a:t>
            </a:r>
            <a:br>
              <a:rPr lang="de-DE" sz="4800" dirty="0" smtClean="0"/>
            </a:br>
            <a:r>
              <a:rPr lang="de-DE" sz="4800" dirty="0" smtClean="0"/>
              <a:t>Aktuelle Situation</a:t>
            </a:r>
            <a:endParaRPr lang="de-DE" sz="4800" dirty="0"/>
          </a:p>
        </p:txBody>
      </p:sp>
      <p:sp>
        <p:nvSpPr>
          <p:cNvPr id="4" name="Untertitel 3"/>
          <p:cNvSpPr>
            <a:spLocks noGrp="1"/>
          </p:cNvSpPr>
          <p:nvPr>
            <p:ph type="subTitle" idx="1"/>
          </p:nvPr>
        </p:nvSpPr>
        <p:spPr>
          <a:xfrm>
            <a:off x="683568" y="3578422"/>
            <a:ext cx="6400800" cy="1074713"/>
          </a:xfrm>
        </p:spPr>
        <p:txBody>
          <a:bodyPr/>
          <a:lstStyle/>
          <a:p>
            <a:r>
              <a:rPr lang="de-DE" sz="2800" i="1" dirty="0"/>
              <a:t>Verlust der Biologischen Vielfalt; Einfluss der Landwirtschaft</a:t>
            </a:r>
          </a:p>
        </p:txBody>
      </p:sp>
    </p:spTree>
    <p:extLst>
      <p:ext uri="{BB962C8B-B14F-4D97-AF65-F5344CB8AC3E}">
        <p14:creationId xmlns:p14="http://schemas.microsoft.com/office/powerpoint/2010/main" val="199751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742073" y="2066557"/>
            <a:ext cx="7757217" cy="2730595"/>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Biologische Vielfalt: Was ist gemeint?</a:t>
            </a:r>
            <a:endParaRPr lang="de-DE" sz="2600" dirty="0"/>
          </a:p>
        </p:txBody>
      </p:sp>
      <p:sp>
        <p:nvSpPr>
          <p:cNvPr id="20" name="Textfeld 19"/>
          <p:cNvSpPr txBox="1"/>
          <p:nvPr/>
        </p:nvSpPr>
        <p:spPr>
          <a:xfrm>
            <a:off x="1957376" y="219760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Biodiversität = biologische Vielfalt</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971599" y="2708226"/>
            <a:ext cx="7527691" cy="1923604"/>
          </a:xfrm>
          <a:prstGeom prst="rect">
            <a:avLst/>
          </a:prstGeom>
          <a:noFill/>
        </p:spPr>
        <p:txBody>
          <a:bodyPr wrap="square" rtlCol="0">
            <a:spAutoFit/>
          </a:bodyPr>
          <a:lstStyle/>
          <a:p>
            <a:r>
              <a:rPr lang="de-DE" sz="1700" dirty="0" smtClean="0">
                <a:solidFill>
                  <a:schemeClr val="bg2">
                    <a:lumMod val="25000"/>
                  </a:schemeClr>
                </a:solidFill>
                <a:latin typeface="Arial" panose="020B0604020202020204" pitchFamily="34" charset="0"/>
                <a:cs typeface="Arial" panose="020B0604020202020204" pitchFamily="34" charset="0"/>
              </a:rPr>
              <a:t>«…</a:t>
            </a:r>
            <a:r>
              <a:rPr lang="de-DE" sz="1700" dirty="0">
                <a:solidFill>
                  <a:schemeClr val="bg2">
                    <a:lumMod val="25000"/>
                  </a:schemeClr>
                </a:solidFill>
                <a:latin typeface="Arial" panose="020B0604020202020204" pitchFamily="34" charset="0"/>
                <a:cs typeface="Arial" panose="020B0604020202020204" pitchFamily="34" charset="0"/>
              </a:rPr>
              <a:t>die Variabilität unter lebenden Organismen jeglicher Herkunft, darunter unter anderem Land-, Meeres- und sonstige aquatische Ökosysteme und die ökologischen Komplexe, zu denen sie gehören. Dies umfasst die </a:t>
            </a:r>
            <a:r>
              <a:rPr lang="de-DE" sz="1700" b="1" dirty="0">
                <a:solidFill>
                  <a:schemeClr val="bg2">
                    <a:lumMod val="25000"/>
                  </a:schemeClr>
                </a:solidFill>
                <a:latin typeface="Arial" panose="020B0604020202020204" pitchFamily="34" charset="0"/>
                <a:cs typeface="Arial" panose="020B0604020202020204" pitchFamily="34" charset="0"/>
              </a:rPr>
              <a:t>Vielfalt innerhalb der Arten und zwischen den Arten und die Vielfalt der Ökosysteme</a:t>
            </a:r>
            <a:r>
              <a:rPr lang="de-DE" sz="1700" dirty="0">
                <a:solidFill>
                  <a:schemeClr val="bg2">
                    <a:lumMod val="25000"/>
                  </a:schemeClr>
                </a:solidFill>
                <a:latin typeface="Arial" panose="020B0604020202020204" pitchFamily="34" charset="0"/>
                <a:cs typeface="Arial" panose="020B0604020202020204" pitchFamily="34" charset="0"/>
              </a:rPr>
              <a:t>.» </a:t>
            </a:r>
            <a:endParaRPr lang="de-DE" sz="1700" dirty="0" smtClean="0">
              <a:solidFill>
                <a:schemeClr val="bg2">
                  <a:lumMod val="25000"/>
                </a:schemeClr>
              </a:solidFill>
              <a:latin typeface="Arial" panose="020B0604020202020204" pitchFamily="34" charset="0"/>
              <a:cs typeface="Arial" panose="020B0604020202020204" pitchFamily="34" charset="0"/>
            </a:endParaRPr>
          </a:p>
          <a:p>
            <a:endParaRPr lang="es-ES" sz="1700" dirty="0" smtClean="0">
              <a:solidFill>
                <a:schemeClr val="bg2">
                  <a:lumMod val="25000"/>
                </a:schemeClr>
              </a:solidFill>
              <a:latin typeface="Arial" panose="020B0604020202020204" pitchFamily="34" charset="0"/>
              <a:cs typeface="Arial" panose="020B0604020202020204" pitchFamily="34" charset="0"/>
            </a:endParaRPr>
          </a:p>
          <a:p>
            <a:r>
              <a:rPr lang="es-ES" sz="1700" dirty="0" smtClean="0">
                <a:solidFill>
                  <a:schemeClr val="bg2">
                    <a:lumMod val="25000"/>
                  </a:schemeClr>
                </a:solidFill>
                <a:latin typeface="Arial" panose="020B0604020202020204" pitchFamily="34" charset="0"/>
                <a:cs typeface="Arial" panose="020B0604020202020204" pitchFamily="34" charset="0"/>
              </a:rPr>
              <a:t>(Konvention über </a:t>
            </a:r>
            <a:r>
              <a:rPr lang="de-DE" sz="1700" dirty="0">
                <a:solidFill>
                  <a:schemeClr val="bg2">
                    <a:lumMod val="25000"/>
                  </a:schemeClr>
                </a:solidFill>
                <a:latin typeface="Arial" panose="020B0604020202020204" pitchFamily="34" charset="0"/>
                <a:cs typeface="Arial" panose="020B0604020202020204" pitchFamily="34" charset="0"/>
              </a:rPr>
              <a:t>biologische </a:t>
            </a:r>
            <a:r>
              <a:rPr lang="de-DE" sz="1700" dirty="0">
                <a:solidFill>
                  <a:schemeClr val="bg2">
                    <a:lumMod val="25000"/>
                  </a:schemeClr>
                </a:solidFill>
                <a:latin typeface="Arial" panose="020B0604020202020204" pitchFamily="34" charset="0"/>
                <a:cs typeface="Arial" panose="020B0604020202020204" pitchFamily="34" charset="0"/>
              </a:rPr>
              <a:t>Vielfalt CBD (Artikel 2: Begriffsbestimmung)</a:t>
            </a:r>
            <a:r>
              <a:rPr lang="es-ES" sz="1700" dirty="0">
                <a:solidFill>
                  <a:schemeClr val="bg2">
                    <a:lumMod val="25000"/>
                  </a:schemeClr>
                </a:solidFill>
                <a:latin typeface="Arial" panose="020B0604020202020204" pitchFamily="34" charset="0"/>
                <a:cs typeface="Arial" panose="020B0604020202020204" pitchFamily="34" charset="0"/>
              </a:rPr>
              <a:t> </a:t>
            </a:r>
            <a:r>
              <a:rPr lang="es-ES" sz="1700" dirty="0" smtClean="0">
                <a:solidFill>
                  <a:schemeClr val="bg2">
                    <a:lumMod val="25000"/>
                  </a:schemeClr>
                </a:solidFill>
                <a:latin typeface="Arial" panose="020B0604020202020204" pitchFamily="34" charset="0"/>
                <a:cs typeface="Arial" panose="020B0604020202020204" pitchFamily="34" charset="0"/>
              </a:rPr>
              <a:t>)</a:t>
            </a:r>
            <a:endParaRPr lang="es-ES" sz="1700" dirty="0">
              <a:solidFill>
                <a:schemeClr val="bg2">
                  <a:lumMod val="25000"/>
                </a:schemeClr>
              </a:solidFill>
              <a:latin typeface="Arial" panose="020B0604020202020204" pitchFamily="34" charset="0"/>
              <a:cs typeface="Arial" panose="020B0604020202020204" pitchFamily="34" charset="0"/>
            </a:endParaRP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6610" y="1700808"/>
            <a:ext cx="855261" cy="858615"/>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305782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3</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Biodiversität</a:t>
            </a:r>
            <a:endParaRPr lang="de-DE" sz="2600" dirty="0"/>
          </a:p>
        </p:txBody>
      </p:sp>
      <p:sp>
        <p:nvSpPr>
          <p:cNvPr id="8" name="Inhaltsplatzhalter 7"/>
          <p:cNvSpPr>
            <a:spLocks noGrp="1"/>
          </p:cNvSpPr>
          <p:nvPr>
            <p:ph sz="quarter" idx="12"/>
          </p:nvPr>
        </p:nvSpPr>
        <p:spPr>
          <a:xfrm>
            <a:off x="541037" y="1400743"/>
            <a:ext cx="7948920" cy="4849931"/>
          </a:xfrm>
        </p:spPr>
        <p:txBody>
          <a:bodyPr lIns="0"/>
          <a:lstStyle>
            <a:lvl1pPr marL="0" indent="0">
              <a:buNone/>
              <a:defRPr lang="en-US" sz="1600" kern="1200" dirty="0">
                <a:solidFill>
                  <a:srgbClr val="00546E"/>
                </a:solidFill>
                <a:latin typeface="Arial" panose="020B0604020202020204" pitchFamily="34" charset="0"/>
                <a:ea typeface="+mn-ea"/>
                <a:cs typeface="+mn-cs"/>
              </a:defRPr>
            </a:lvl1pPr>
          </a:lstStyle>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endParaRPr lang="en-US" sz="1400" dirty="0"/>
          </a:p>
        </p:txBody>
      </p:sp>
      <p:sp>
        <p:nvSpPr>
          <p:cNvPr id="6" name="Textfeld 5"/>
          <p:cNvSpPr txBox="1"/>
          <p:nvPr/>
        </p:nvSpPr>
        <p:spPr>
          <a:xfrm>
            <a:off x="525134" y="1286491"/>
            <a:ext cx="8136904" cy="4801314"/>
          </a:xfrm>
          <a:prstGeom prst="rect">
            <a:avLst/>
          </a:prstGeom>
          <a:noFill/>
        </p:spPr>
        <p:txBody>
          <a:bodyPr wrap="square" rtlCol="0">
            <a:spAutoFit/>
          </a:bodyPr>
          <a:lstStyle/>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Vielfalt zwischen den Arten (Pflanzen, Tiere, Mikroorganismen, Pilze)</a:t>
            </a: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Vielfalt der Gene (zum Beispiel: verschiedene Arten von Tomaten, Rinder oder Nelken)</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Vielfalt der Ökosysteme (Wald, Flüsse, marine  ….)</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Vielfalt der Wechselbeziehungen innerhalb und zwischen den </a:t>
            </a:r>
            <a:r>
              <a:rPr lang="de-DE" dirty="0" smtClean="0">
                <a:latin typeface="Arial" panose="020B0604020202020204" pitchFamily="34" charset="0"/>
                <a:cs typeface="Arial" panose="020B0604020202020204" pitchFamily="34" charset="0"/>
              </a:rPr>
              <a:t>drei </a:t>
            </a:r>
            <a:r>
              <a:rPr lang="de-DE" dirty="0">
                <a:latin typeface="Arial" panose="020B0604020202020204" pitchFamily="34" charset="0"/>
                <a:cs typeface="Arial" panose="020B0604020202020204" pitchFamily="34" charset="0"/>
              </a:rPr>
              <a:t>Ebenen.</a:t>
            </a:r>
            <a:endParaRPr lang="en-GB"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5204" y="1708003"/>
            <a:ext cx="1404156" cy="936104"/>
          </a:xfrm>
          <a:prstGeom prst="rect">
            <a:avLst/>
          </a:prstGeo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16077" y="1716075"/>
            <a:ext cx="1248138" cy="936104"/>
          </a:xfrm>
          <a:prstGeom prst="rect">
            <a:avLst/>
          </a:prstGeom>
        </p:spPr>
      </p:pic>
      <p:pic>
        <p:nvPicPr>
          <p:cNvPr id="17" name="Grafik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0069" y="1713526"/>
            <a:ext cx="1239531" cy="952147"/>
          </a:xfrm>
          <a:prstGeom prst="rect">
            <a:avLst/>
          </a:prstGeom>
        </p:spPr>
      </p:pic>
      <p:pic>
        <p:nvPicPr>
          <p:cNvPr id="18" name="Grafik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3770" y="1708567"/>
            <a:ext cx="1440160" cy="957106"/>
          </a:xfrm>
          <a:prstGeom prst="rect">
            <a:avLst/>
          </a:prstGeom>
        </p:spPr>
      </p:pic>
      <p:pic>
        <p:nvPicPr>
          <p:cNvPr id="19" name="Grafik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9151" y="3352743"/>
            <a:ext cx="1388520" cy="945929"/>
          </a:xfrm>
          <a:prstGeom prst="rect">
            <a:avLst/>
          </a:prstGeom>
        </p:spPr>
      </p:pic>
      <p:pic>
        <p:nvPicPr>
          <p:cNvPr id="22" name="Grafik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14505" y="3357655"/>
            <a:ext cx="1852907" cy="936104"/>
          </a:xfrm>
          <a:prstGeom prst="rect">
            <a:avLst/>
          </a:prstGeom>
        </p:spPr>
      </p:pic>
      <p:pic>
        <p:nvPicPr>
          <p:cNvPr id="23" name="Grafik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24246" y="3341437"/>
            <a:ext cx="1433978" cy="955985"/>
          </a:xfrm>
          <a:prstGeom prst="rect">
            <a:avLst/>
          </a:prstGeom>
        </p:spPr>
      </p:pic>
      <p:pic>
        <p:nvPicPr>
          <p:cNvPr id="24" name="Grafik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1833" y="4667077"/>
            <a:ext cx="1422888" cy="948592"/>
          </a:xfrm>
          <a:prstGeom prst="rect">
            <a:avLst/>
          </a:prstGeom>
        </p:spPr>
      </p:pic>
      <p:pic>
        <p:nvPicPr>
          <p:cNvPr id="25" name="Grafik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95901" y="4665853"/>
            <a:ext cx="1422888" cy="948592"/>
          </a:xfrm>
          <a:prstGeom prst="rect">
            <a:avLst/>
          </a:prstGeom>
        </p:spPr>
      </p:pic>
      <p:pic>
        <p:nvPicPr>
          <p:cNvPr id="26" name="Grafik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536687" y="4676087"/>
            <a:ext cx="1685580" cy="947261"/>
          </a:xfrm>
          <a:prstGeom prst="rect">
            <a:avLst/>
          </a:prstGeom>
        </p:spPr>
      </p:pic>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4866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4</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Einige Daten</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7" name="Textfeld 6"/>
          <p:cNvSpPr txBox="1"/>
          <p:nvPr/>
        </p:nvSpPr>
        <p:spPr>
          <a:xfrm>
            <a:off x="827584" y="1781749"/>
            <a:ext cx="7776864" cy="1762021"/>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en-GB" sz="1600" dirty="0">
                <a:latin typeface="Arial" panose="020B0604020202020204" pitchFamily="34" charset="0"/>
                <a:cs typeface="Arial" panose="020B0604020202020204" pitchFamily="34" charset="0"/>
              </a:rPr>
              <a:t>In </a:t>
            </a:r>
            <a:r>
              <a:rPr lang="en-GB" sz="1600" dirty="0" smtClean="0">
                <a:latin typeface="Arial" panose="020B0604020202020204" pitchFamily="34" charset="0"/>
                <a:cs typeface="Arial" panose="020B0604020202020204" pitchFamily="34" charset="0"/>
              </a:rPr>
              <a:t>den USA </a:t>
            </a:r>
            <a:r>
              <a:rPr lang="en-GB" sz="1600" dirty="0" err="1" smtClean="0">
                <a:latin typeface="Arial" panose="020B0604020202020204" pitchFamily="34" charset="0"/>
                <a:cs typeface="Arial" panose="020B0604020202020204" pitchFamily="34" charset="0"/>
              </a:rPr>
              <a:t>ist</a:t>
            </a:r>
            <a:r>
              <a:rPr lang="en-GB" sz="1600" dirty="0" smtClean="0">
                <a:latin typeface="Arial" panose="020B0604020202020204" pitchFamily="34" charset="0"/>
                <a:cs typeface="Arial" panose="020B0604020202020204" pitchFamily="34" charset="0"/>
              </a:rPr>
              <a:t> die </a:t>
            </a:r>
            <a:r>
              <a:rPr lang="en-GB" sz="1600" dirty="0" err="1" smtClean="0">
                <a:latin typeface="Arial" panose="020B0604020202020204" pitchFamily="34" charset="0"/>
                <a:cs typeface="Arial" panose="020B0604020202020204" pitchFamily="34" charset="0"/>
              </a:rPr>
              <a:t>Biologische</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Vielfalt</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seit</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dem</a:t>
            </a:r>
            <a:r>
              <a:rPr lang="en-GB" sz="1600" dirty="0" smtClean="0">
                <a:latin typeface="Arial" panose="020B0604020202020204" pitchFamily="34" charset="0"/>
                <a:cs typeface="Arial" panose="020B0604020202020204" pitchFamily="34" charset="0"/>
              </a:rPr>
              <a:t> 15. </a:t>
            </a:r>
            <a:r>
              <a:rPr lang="en-GB" sz="1600" dirty="0" err="1" smtClean="0">
                <a:latin typeface="Arial" panose="020B0604020202020204" pitchFamily="34" charset="0"/>
                <a:cs typeface="Arial" panose="020B0604020202020204" pitchFamily="34" charset="0"/>
              </a:rPr>
              <a:t>Jahrhundert</a:t>
            </a:r>
            <a:r>
              <a:rPr lang="en-GB" sz="1600" dirty="0" smtClean="0">
                <a:latin typeface="Arial" panose="020B0604020202020204" pitchFamily="34" charset="0"/>
                <a:cs typeface="Arial" panose="020B0604020202020204" pitchFamily="34" charset="0"/>
              </a:rPr>
              <a:t> um 31 % </a:t>
            </a:r>
            <a:r>
              <a:rPr lang="en-GB" sz="1600" dirty="0" err="1" smtClean="0">
                <a:latin typeface="Arial" panose="020B0604020202020204" pitchFamily="34" charset="0"/>
                <a:cs typeface="Arial" panose="020B0604020202020204" pitchFamily="34" charset="0"/>
              </a:rPr>
              <a:t>zurückgegangen</a:t>
            </a:r>
            <a:endParaRPr lang="en-GB" sz="1600" dirty="0" smtClean="0">
              <a:latin typeface="Arial" panose="020B0604020202020204" pitchFamily="34" charset="0"/>
              <a:cs typeface="Arial" panose="020B0604020202020204" pitchFamily="34" charset="0"/>
            </a:endParaRP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71% der Fischarten in Europa und Zentralasien sind ausgestorben</a:t>
            </a: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87% der Seen und Feuchtgebiete wurden zerstört </a:t>
            </a:r>
          </a:p>
          <a:p>
            <a:pPr marL="285750" indent="-285750">
              <a:spcAft>
                <a:spcPts val="500"/>
              </a:spcAft>
              <a:buFont typeface="Arial" panose="020B0604020202020204" pitchFamily="34" charset="0"/>
              <a:buChar char="•"/>
            </a:pPr>
            <a:r>
              <a:rPr lang="en-GB" sz="1600" dirty="0" err="1" smtClean="0">
                <a:latin typeface="Arial" panose="020B0604020202020204" pitchFamily="34" charset="0"/>
                <a:cs typeface="Arial" panose="020B0604020202020204" pitchFamily="34" charset="0"/>
              </a:rPr>
              <a:t>Mehr</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als</a:t>
            </a:r>
            <a:r>
              <a:rPr lang="en-GB" sz="1600" dirty="0" smtClean="0">
                <a:latin typeface="Arial" panose="020B0604020202020204" pitchFamily="34" charset="0"/>
                <a:cs typeface="Arial" panose="020B0604020202020204" pitchFamily="34" charset="0"/>
              </a:rPr>
              <a:t> 25.000 </a:t>
            </a:r>
            <a:r>
              <a:rPr lang="en-GB" sz="1600" dirty="0" err="1" smtClean="0">
                <a:latin typeface="Arial" panose="020B0604020202020204" pitchFamily="34" charset="0"/>
                <a:cs typeface="Arial" panose="020B0604020202020204" pitchFamily="34" charset="0"/>
              </a:rPr>
              <a:t>Arten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stehen</a:t>
            </a:r>
            <a:r>
              <a:rPr lang="en-GB" sz="1600" dirty="0" smtClean="0">
                <a:latin typeface="Arial" panose="020B0604020202020204" pitchFamily="34" charset="0"/>
                <a:cs typeface="Arial" panose="020B0604020202020204" pitchFamily="34" charset="0"/>
              </a:rPr>
              <a:t> auf der </a:t>
            </a:r>
            <a:r>
              <a:rPr lang="en-GB" sz="1600" dirty="0" err="1" smtClean="0">
                <a:latin typeface="Arial" panose="020B0604020202020204" pitchFamily="34" charset="0"/>
                <a:cs typeface="Arial" panose="020B0604020202020204" pitchFamily="34" charset="0"/>
              </a:rPr>
              <a:t>Liste</a:t>
            </a:r>
            <a:r>
              <a:rPr lang="en-GB" sz="1600" dirty="0" smtClean="0">
                <a:latin typeface="Arial" panose="020B0604020202020204" pitchFamily="34" charset="0"/>
                <a:cs typeface="Arial" panose="020B0604020202020204" pitchFamily="34" charset="0"/>
              </a:rPr>
              <a:t> der </a:t>
            </a:r>
            <a:r>
              <a:rPr lang="en-GB" sz="1600" dirty="0" err="1" smtClean="0">
                <a:latin typeface="Arial" panose="020B0604020202020204" pitchFamily="34" charset="0"/>
                <a:cs typeface="Arial" panose="020B0604020202020204" pitchFamily="34" charset="0"/>
              </a:rPr>
              <a:t>gefährdeten</a:t>
            </a:r>
            <a:r>
              <a:rPr lang="en-GB" sz="1600" dirty="0" smtClean="0">
                <a:latin typeface="Arial" panose="020B0604020202020204" pitchFamily="34" charset="0"/>
                <a:cs typeface="Arial" panose="020B0604020202020204" pitchFamily="34" charset="0"/>
              </a:rPr>
              <a:t>, stark </a:t>
            </a:r>
            <a:r>
              <a:rPr lang="en-GB" sz="1600" dirty="0" err="1" smtClean="0">
                <a:latin typeface="Arial" panose="020B0604020202020204" pitchFamily="34" charset="0"/>
                <a:cs typeface="Arial" panose="020B0604020202020204" pitchFamily="34" charset="0"/>
              </a:rPr>
              <a:t>gefährdeten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oder</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vom</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Aussterben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bedrohten</a:t>
            </a:r>
            <a:r>
              <a:rPr lang="en-GB" sz="1600" dirty="0" smtClean="0">
                <a:latin typeface="Arial" panose="020B0604020202020204" pitchFamily="34" charset="0"/>
                <a:cs typeface="Arial" panose="020B0604020202020204" pitchFamily="34" charset="0"/>
              </a:rPr>
              <a:t> Tier- und </a:t>
            </a:r>
            <a:r>
              <a:rPr lang="en-GB" sz="1600" dirty="0" err="1" smtClean="0">
                <a:latin typeface="Arial" panose="020B0604020202020204" pitchFamily="34" charset="0"/>
                <a:cs typeface="Arial" panose="020B0604020202020204" pitchFamily="34" charset="0"/>
              </a:rPr>
              <a:t>Pflanzenarten</a:t>
            </a:r>
            <a:r>
              <a:rPr lang="en-GB" sz="1600" dirty="0" smtClean="0">
                <a:latin typeface="Arial" panose="020B0604020202020204" pitchFamily="34" charset="0"/>
                <a:cs typeface="Arial" panose="020B0604020202020204" pitchFamily="34" charset="0"/>
              </a:rPr>
              <a:t> des IUCN</a:t>
            </a:r>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Biodiversität  – Situation global</a:t>
            </a:r>
            <a:endParaRPr lang="de-DE" sz="2600" dirty="0"/>
          </a:p>
        </p:txBody>
      </p:sp>
      <p:sp>
        <p:nvSpPr>
          <p:cNvPr id="8" name="Rechteck 7"/>
          <p:cNvSpPr/>
          <p:nvPr/>
        </p:nvSpPr>
        <p:spPr>
          <a:xfrm>
            <a:off x="262489" y="3772532"/>
            <a:ext cx="3229391" cy="246478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feld 9"/>
          <p:cNvSpPr txBox="1"/>
          <p:nvPr/>
        </p:nvSpPr>
        <p:spPr>
          <a:xfrm>
            <a:off x="973764" y="3847017"/>
            <a:ext cx="2518115"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Ökosystemleistungen</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96869" y="4203012"/>
            <a:ext cx="3339027" cy="1938992"/>
          </a:xfrm>
          <a:prstGeom prst="rect">
            <a:avLst/>
          </a:prstGeom>
          <a:noFill/>
        </p:spPr>
        <p:txBody>
          <a:bodyPr wrap="square" rtlCol="0">
            <a:spAutoFit/>
          </a:bodyPr>
          <a:lstStyle/>
          <a:p>
            <a:r>
              <a:rPr lang="de-DE" sz="1200" dirty="0">
                <a:solidFill>
                  <a:schemeClr val="bg2">
                    <a:lumMod val="25000"/>
                  </a:schemeClr>
                </a:solidFill>
                <a:latin typeface="Arial" panose="020B0604020202020204" pitchFamily="34" charset="0"/>
                <a:cs typeface="Arial" panose="020B0604020202020204" pitchFamily="34" charset="0"/>
              </a:rPr>
              <a:t>Vorteile für </a:t>
            </a:r>
            <a:r>
              <a:rPr lang="de-DE" sz="1200" dirty="0" smtClean="0">
                <a:solidFill>
                  <a:schemeClr val="bg2">
                    <a:lumMod val="25000"/>
                  </a:schemeClr>
                </a:solidFill>
                <a:latin typeface="Arial" panose="020B0604020202020204" pitchFamily="34" charset="0"/>
                <a:cs typeface="Arial" panose="020B0604020202020204" pitchFamily="34" charset="0"/>
              </a:rPr>
              <a:t>Menschen:</a:t>
            </a:r>
          </a:p>
          <a:p>
            <a:pPr marL="171450" indent="-171450">
              <a:buFont typeface="Wingdings" panose="05000000000000000000" pitchFamily="2" charset="2"/>
              <a:buChar char="§"/>
            </a:pPr>
            <a:r>
              <a:rPr lang="de-DE" sz="1200" dirty="0" smtClean="0">
                <a:solidFill>
                  <a:schemeClr val="bg2">
                    <a:lumMod val="25000"/>
                  </a:schemeClr>
                </a:solidFill>
                <a:latin typeface="Arial" panose="020B0604020202020204" pitchFamily="34" charset="0"/>
                <a:cs typeface="Arial" panose="020B0604020202020204" pitchFamily="34" charset="0"/>
              </a:rPr>
              <a:t>Bereitstellung </a:t>
            </a:r>
            <a:r>
              <a:rPr lang="de-DE" sz="1200" dirty="0">
                <a:solidFill>
                  <a:schemeClr val="bg2">
                    <a:lumMod val="25000"/>
                  </a:schemeClr>
                </a:solidFill>
                <a:latin typeface="Arial" panose="020B0604020202020204" pitchFamily="34" charset="0"/>
                <a:cs typeface="Arial" panose="020B0604020202020204" pitchFamily="34" charset="0"/>
              </a:rPr>
              <a:t>von Dienstleistungen </a:t>
            </a:r>
            <a:r>
              <a:rPr lang="de-DE" sz="1200" dirty="0" smtClean="0">
                <a:solidFill>
                  <a:schemeClr val="bg2">
                    <a:lumMod val="25000"/>
                  </a:schemeClr>
                </a:solidFill>
                <a:latin typeface="Arial" panose="020B0604020202020204" pitchFamily="34" charset="0"/>
                <a:cs typeface="Arial" panose="020B0604020202020204" pitchFamily="34" charset="0"/>
              </a:rPr>
              <a:t/>
            </a:r>
            <a:br>
              <a:rPr lang="de-DE" sz="1200" dirty="0" smtClean="0">
                <a:solidFill>
                  <a:schemeClr val="bg2">
                    <a:lumMod val="25000"/>
                  </a:schemeClr>
                </a:solidFill>
                <a:latin typeface="Arial" panose="020B0604020202020204" pitchFamily="34" charset="0"/>
                <a:cs typeface="Arial" panose="020B0604020202020204" pitchFamily="34" charset="0"/>
              </a:rPr>
            </a:br>
            <a:r>
              <a:rPr lang="de-DE" sz="1200" dirty="0" smtClean="0">
                <a:solidFill>
                  <a:schemeClr val="bg2">
                    <a:lumMod val="25000"/>
                  </a:schemeClr>
                </a:solidFill>
                <a:latin typeface="Arial" panose="020B0604020202020204" pitchFamily="34" charset="0"/>
                <a:cs typeface="Arial" panose="020B0604020202020204" pitchFamily="34" charset="0"/>
              </a:rPr>
              <a:t>(Lebensmittel</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smtClean="0">
                <a:solidFill>
                  <a:schemeClr val="bg2">
                    <a:lumMod val="25000"/>
                  </a:schemeClr>
                </a:solidFill>
                <a:latin typeface="Arial" panose="020B0604020202020204" pitchFamily="34" charset="0"/>
                <a:cs typeface="Arial" panose="020B0604020202020204" pitchFamily="34" charset="0"/>
              </a:rPr>
              <a:t>Wasser ….)</a:t>
            </a:r>
            <a:endParaRPr lang="de-DE" sz="1200" dirty="0">
              <a:solidFill>
                <a:schemeClr val="bg2">
                  <a:lumMod val="25000"/>
                </a:schemeClr>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de-DE" sz="1200" dirty="0">
                <a:solidFill>
                  <a:schemeClr val="bg2">
                    <a:lumMod val="25000"/>
                  </a:schemeClr>
                </a:solidFill>
                <a:latin typeface="Arial" panose="020B0604020202020204" pitchFamily="34" charset="0"/>
                <a:cs typeface="Arial" panose="020B0604020202020204" pitchFamily="34" charset="0"/>
              </a:rPr>
              <a:t>Regulierungsdienste </a:t>
            </a:r>
            <a:r>
              <a:rPr lang="de-DE" sz="1200" dirty="0" smtClean="0">
                <a:solidFill>
                  <a:schemeClr val="bg2">
                    <a:lumMod val="25000"/>
                  </a:schemeClr>
                </a:solidFill>
                <a:latin typeface="Arial" panose="020B0604020202020204" pitchFamily="34" charset="0"/>
                <a:cs typeface="Arial" panose="020B0604020202020204" pitchFamily="34" charset="0"/>
              </a:rPr>
              <a:t>(Schutz vor </a:t>
            </a:r>
            <a:r>
              <a:rPr lang="de-DE" sz="1200" dirty="0">
                <a:solidFill>
                  <a:schemeClr val="bg2">
                    <a:lumMod val="25000"/>
                  </a:schemeClr>
                </a:solidFill>
                <a:latin typeface="Arial" panose="020B0604020202020204" pitchFamily="34" charset="0"/>
                <a:cs typeface="Arial" panose="020B0604020202020204" pitchFamily="34" charset="0"/>
              </a:rPr>
              <a:t>Überschwemmungen, </a:t>
            </a:r>
            <a:r>
              <a:rPr lang="de-DE" sz="1200" dirty="0" smtClean="0">
                <a:solidFill>
                  <a:schemeClr val="bg2">
                    <a:lumMod val="25000"/>
                  </a:schemeClr>
                </a:solidFill>
                <a:latin typeface="Arial" panose="020B0604020202020204" pitchFamily="34" charset="0"/>
                <a:cs typeface="Arial" panose="020B0604020202020204" pitchFamily="34" charset="0"/>
              </a:rPr>
              <a:t>Trockenheit ..)</a:t>
            </a:r>
            <a:endParaRPr lang="de-DE" sz="1200" dirty="0">
              <a:solidFill>
                <a:schemeClr val="bg2">
                  <a:lumMod val="25000"/>
                </a:schemeClr>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de-DE" sz="1200" dirty="0">
                <a:solidFill>
                  <a:schemeClr val="bg2">
                    <a:lumMod val="25000"/>
                  </a:schemeClr>
                </a:solidFill>
                <a:latin typeface="Arial" panose="020B0604020202020204" pitchFamily="34" charset="0"/>
                <a:cs typeface="Arial" panose="020B0604020202020204" pitchFamily="34" charset="0"/>
              </a:rPr>
              <a:t>Unterstützungsdienste (</a:t>
            </a:r>
            <a:r>
              <a:rPr lang="de-DE" sz="1200" dirty="0" smtClean="0">
                <a:solidFill>
                  <a:schemeClr val="bg2">
                    <a:lumMod val="25000"/>
                  </a:schemeClr>
                </a:solidFill>
                <a:latin typeface="Arial" panose="020B0604020202020204" pitchFamily="34" charset="0"/>
                <a:cs typeface="Arial" panose="020B0604020202020204" pitchFamily="34" charset="0"/>
              </a:rPr>
              <a:t>Bodenbildung …)</a:t>
            </a:r>
          </a:p>
          <a:p>
            <a:pPr marL="171450" indent="-171450">
              <a:buFont typeface="Wingdings" panose="05000000000000000000" pitchFamily="2" charset="2"/>
              <a:buChar char="§"/>
            </a:pPr>
            <a:r>
              <a:rPr lang="de-DE" sz="1200" dirty="0" smtClean="0">
                <a:solidFill>
                  <a:schemeClr val="bg2">
                    <a:lumMod val="25000"/>
                  </a:schemeClr>
                </a:solidFill>
                <a:latin typeface="Arial" panose="020B0604020202020204" pitchFamily="34" charset="0"/>
                <a:cs typeface="Arial" panose="020B0604020202020204" pitchFamily="34" charset="0"/>
              </a:rPr>
              <a:t>Kulturelle </a:t>
            </a:r>
            <a:r>
              <a:rPr lang="de-DE" sz="1200" dirty="0">
                <a:solidFill>
                  <a:schemeClr val="bg2">
                    <a:lumMod val="25000"/>
                  </a:schemeClr>
                </a:solidFill>
                <a:latin typeface="Arial" panose="020B0604020202020204" pitchFamily="34" charset="0"/>
                <a:cs typeface="Arial" panose="020B0604020202020204" pitchFamily="34" charset="0"/>
              </a:rPr>
              <a:t>Dienstleistungen (</a:t>
            </a:r>
            <a:r>
              <a:rPr lang="de-DE" sz="1200" dirty="0" smtClean="0">
                <a:solidFill>
                  <a:schemeClr val="bg2">
                    <a:lumMod val="25000"/>
                  </a:schemeClr>
                </a:solidFill>
                <a:latin typeface="Arial" panose="020B0604020202020204" pitchFamily="34" charset="0"/>
                <a:cs typeface="Arial" panose="020B0604020202020204" pitchFamily="34" charset="0"/>
              </a:rPr>
              <a:t>Freizeit ….)</a:t>
            </a:r>
          </a:p>
          <a:p>
            <a:pPr marL="171450" indent="-171450">
              <a:buFont typeface="Wingdings" panose="05000000000000000000" pitchFamily="2" charset="2"/>
              <a:buChar char="§"/>
            </a:pPr>
            <a:r>
              <a:rPr lang="de-DE" sz="1200" dirty="0" smtClean="0">
                <a:solidFill>
                  <a:schemeClr val="bg2">
                    <a:lumMod val="25000"/>
                  </a:schemeClr>
                </a:solidFill>
                <a:latin typeface="Arial" panose="020B0604020202020204" pitchFamily="34" charset="0"/>
                <a:cs typeface="Arial" panose="020B0604020202020204" pitchFamily="34" charset="0"/>
              </a:rPr>
              <a:t>und </a:t>
            </a:r>
            <a:r>
              <a:rPr lang="de-DE" sz="1200" dirty="0">
                <a:solidFill>
                  <a:schemeClr val="bg2">
                    <a:lumMod val="25000"/>
                  </a:schemeClr>
                </a:solidFill>
                <a:latin typeface="Arial" panose="020B0604020202020204" pitchFamily="34" charset="0"/>
                <a:cs typeface="Arial" panose="020B0604020202020204" pitchFamily="34" charset="0"/>
              </a:rPr>
              <a:t>andere immaterielle </a:t>
            </a:r>
            <a:r>
              <a:rPr lang="de-DE" sz="1200" dirty="0" smtClean="0">
                <a:solidFill>
                  <a:schemeClr val="bg2">
                    <a:lumMod val="25000"/>
                  </a:schemeClr>
                </a:solidFill>
                <a:latin typeface="Arial" panose="020B0604020202020204" pitchFamily="34" charset="0"/>
                <a:cs typeface="Arial" panose="020B0604020202020204" pitchFamily="34" charset="0"/>
              </a:rPr>
              <a:t>Vorteile (Gesundheit und Wohlbefinden)</a:t>
            </a:r>
          </a:p>
          <a:p>
            <a:r>
              <a:rPr lang="es-ES" sz="1200" dirty="0" smtClean="0">
                <a:solidFill>
                  <a:schemeClr val="bg2">
                    <a:lumMod val="25000"/>
                  </a:schemeClr>
                </a:solidFill>
                <a:latin typeface="Arial" panose="020B0604020202020204" pitchFamily="34" charset="0"/>
                <a:cs typeface="Arial" panose="020B0604020202020204" pitchFamily="34" charset="0"/>
              </a:rPr>
              <a:t>(</a:t>
            </a:r>
            <a:r>
              <a:rPr lang="es-ES" sz="1000" dirty="0" smtClean="0">
                <a:solidFill>
                  <a:schemeClr val="bg2">
                    <a:lumMod val="25000"/>
                  </a:schemeClr>
                </a:solidFill>
                <a:latin typeface="Arial" panose="020B0604020202020204" pitchFamily="34" charset="0"/>
                <a:cs typeface="Arial" panose="020B0604020202020204" pitchFamily="34" charset="0"/>
              </a:rPr>
              <a:t>Millennium Ecosystem Assessment)</a:t>
            </a:r>
            <a:endParaRPr lang="es-ES" sz="1200" dirty="0" smtClean="0">
              <a:solidFill>
                <a:schemeClr val="bg2">
                  <a:lumMod val="25000"/>
                </a:schemeClr>
              </a:solidFill>
              <a:latin typeface="Arial" panose="020B0604020202020204" pitchFamily="34" charset="0"/>
              <a:cs typeface="Arial" panose="020B0604020202020204" pitchFamily="34" charset="0"/>
            </a:endParaRPr>
          </a:p>
        </p:txBody>
      </p:sp>
      <p:pic>
        <p:nvPicPr>
          <p:cNvPr id="12"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427" y="3573016"/>
            <a:ext cx="423481" cy="425141"/>
          </a:xfrm>
          <a:prstGeom prst="rect">
            <a:avLst/>
          </a:prstGeom>
          <a:solidFill>
            <a:srgbClr val="FFFF99"/>
          </a:solidFill>
          <a:ln w="28575">
            <a:solidFill>
              <a:schemeClr val="tx1">
                <a:lumMod val="75000"/>
              </a:schemeClr>
            </a:solidFill>
          </a:ln>
        </p:spPr>
      </p:pic>
      <p:sp>
        <p:nvSpPr>
          <p:cNvPr id="2" name="Textfeld 1"/>
          <p:cNvSpPr txBox="1"/>
          <p:nvPr/>
        </p:nvSpPr>
        <p:spPr>
          <a:xfrm>
            <a:off x="3563888" y="3694615"/>
            <a:ext cx="5400600" cy="2346796"/>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Acht von 18 </a:t>
            </a:r>
            <a:r>
              <a:rPr lang="de-DE" sz="1600" b="1" i="1" dirty="0" smtClean="0">
                <a:latin typeface="Arial" panose="020B0604020202020204" pitchFamily="34" charset="0"/>
                <a:cs typeface="Arial" panose="020B0604020202020204" pitchFamily="34" charset="0"/>
              </a:rPr>
              <a:t>Ökosystemleistungen </a:t>
            </a:r>
            <a:r>
              <a:rPr lang="de-DE" sz="1600" dirty="0" smtClean="0">
                <a:latin typeface="Arial" panose="020B0604020202020204" pitchFamily="34" charset="0"/>
                <a:cs typeface="Arial" panose="020B0604020202020204" pitchFamily="34" charset="0"/>
              </a:rPr>
              <a:t>haben sich seit 1960 substantiell verschlechtert: </a:t>
            </a:r>
            <a:endParaRPr lang="de-DE" sz="1600" dirty="0">
              <a:latin typeface="Arial" panose="020B0604020202020204" pitchFamily="34" charset="0"/>
              <a:cs typeface="Arial" panose="020B0604020202020204" pitchFamily="34" charset="0"/>
            </a:endParaRPr>
          </a:p>
          <a:p>
            <a:pPr marL="1200150" lvl="2" indent="-285750">
              <a:spcAft>
                <a:spcPts val="500"/>
              </a:spcAft>
              <a:buFont typeface="Wingdings" panose="05000000000000000000" pitchFamily="2" charset="2"/>
              <a:buChar char="Ø"/>
            </a:pPr>
            <a:r>
              <a:rPr lang="de-DE" sz="1400" dirty="0" smtClean="0">
                <a:latin typeface="Arial" panose="020B0604020202020204" pitchFamily="34" charset="0"/>
                <a:cs typeface="Arial" panose="020B0604020202020204" pitchFamily="34" charset="0"/>
              </a:rPr>
              <a:t>U.a. Bestäubung, Reinhaltung der Trinkwasser-vorkommen, Schutz gegen die Erosion und Schutz gegen Hochwasser</a:t>
            </a: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Allerdings wurden auch Ökosystemleistungen intensiviert: </a:t>
            </a:r>
          </a:p>
          <a:p>
            <a:pPr marL="1200150" lvl="2" indent="-285750">
              <a:spcAft>
                <a:spcPts val="500"/>
              </a:spcAft>
              <a:buFont typeface="Wingdings" panose="05000000000000000000" pitchFamily="2" charset="2"/>
              <a:buChar char="Ø"/>
            </a:pPr>
            <a:r>
              <a:rPr lang="de-DE" sz="1400" dirty="0" smtClean="0">
                <a:latin typeface="Arial" panose="020B0604020202020204" pitchFamily="34" charset="0"/>
                <a:cs typeface="Arial" panose="020B0604020202020204" pitchFamily="34" charset="0"/>
              </a:rPr>
              <a:t>U.a. die Kultivierung landwirtschaftlicher Produkte, die Viehwirtschaft, Gewinnung von Holz</a:t>
            </a:r>
            <a:endParaRPr lang="en-GB" sz="1400" dirty="0">
              <a:latin typeface="Arial" panose="020B0604020202020204" pitchFamily="34" charset="0"/>
              <a:cs typeface="Arial" panose="020B0604020202020204" pitchFamily="34" charset="0"/>
            </a:endParaRPr>
          </a:p>
        </p:txBody>
      </p:sp>
      <p:sp>
        <p:nvSpPr>
          <p:cNvPr id="13" name="Textfeld 12"/>
          <p:cNvSpPr txBox="1"/>
          <p:nvPr/>
        </p:nvSpPr>
        <p:spPr>
          <a:xfrm>
            <a:off x="6732240" y="5985989"/>
            <a:ext cx="240815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Homepage Helmholtz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Centre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Summary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about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ipbes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assessment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reports</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8015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5</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Einige Daten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sp>
        <p:nvSpPr>
          <p:cNvPr id="3" name="Textfeld 2"/>
          <p:cNvSpPr txBox="1"/>
          <p:nvPr/>
        </p:nvSpPr>
        <p:spPr>
          <a:xfrm>
            <a:off x="755576" y="1916832"/>
            <a:ext cx="7992888" cy="3949799"/>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de-DE" dirty="0" smtClean="0">
                <a:latin typeface="Arial" panose="020B0604020202020204" pitchFamily="34" charset="0"/>
                <a:cs typeface="Arial" panose="020B0604020202020204" pitchFamily="34" charset="0"/>
              </a:rPr>
              <a:t>Geschätzte Anzahl der Arten auf der Erde = 6.5 Millionen Arten *</a:t>
            </a: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Nach Schätzungen der Wissenschaftler sind 86% aller terrestrischen Arten und 91 % aller marinen Arten noch nicht entdeckt, beschrieben und katalogisiert *</a:t>
            </a:r>
          </a:p>
          <a:p>
            <a:endParaRPr lang="de-DE" dirty="0">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dirty="0">
                <a:latin typeface="Arial" panose="020B0604020202020204" pitchFamily="34" charset="0"/>
                <a:cs typeface="Arial" panose="020B0604020202020204" pitchFamily="34" charset="0"/>
              </a:rPr>
              <a:t>Fast 30 Prozent der untersuchten Arten (26.840 von 96.951) werden von der Weltnaturschutzunion IUCN in deren aktualisierten Roten Liste als bedroht bewertet.</a:t>
            </a:r>
          </a:p>
          <a:p>
            <a:pPr marL="285750" indent="-285750">
              <a:spcAft>
                <a:spcPts val="800"/>
              </a:spcAft>
              <a:buFont typeface="Arial" panose="020B0604020202020204" pitchFamily="34" charset="0"/>
              <a:buChar char="•"/>
            </a:pPr>
            <a:r>
              <a:rPr lang="de-DE" dirty="0" smtClean="0">
                <a:latin typeface="Arial" panose="020B0604020202020204" pitchFamily="34" charset="0"/>
                <a:cs typeface="Arial" panose="020B0604020202020204" pitchFamily="34" charset="0"/>
              </a:rPr>
              <a:t>Aktuelle Aussterbe-Rate: 50 – 300 Arten pro Tag</a:t>
            </a:r>
          </a:p>
          <a:p>
            <a:pPr marL="1630363" indent="-285750">
              <a:buFont typeface="Wingdings" panose="05000000000000000000" pitchFamily="2" charset="2"/>
              <a:buChar char="Ø"/>
            </a:pPr>
            <a:r>
              <a:rPr lang="de-DE" b="1" dirty="0" smtClean="0">
                <a:latin typeface="Arial" panose="020B0604020202020204" pitchFamily="34" charset="0"/>
                <a:cs typeface="Arial" panose="020B0604020202020204" pitchFamily="34" charset="0"/>
              </a:rPr>
              <a:t>Anzahl der Arten in 130.000 Jahren = 0 </a:t>
            </a:r>
            <a:endParaRPr lang="de-DE" b="1" dirty="0">
              <a:latin typeface="Arial" panose="020B0604020202020204" pitchFamily="34" charset="0"/>
              <a:cs typeface="Arial" panose="020B0604020202020204" pitchFamily="34" charset="0"/>
            </a:endParaRPr>
          </a:p>
          <a:p>
            <a:pPr marL="285750" lvl="5" indent="-285750">
              <a:buFont typeface="Wingdings" panose="05000000000000000000" pitchFamily="2" charset="2"/>
              <a:buChar char="Ø"/>
            </a:pPr>
            <a:endParaRPr lang="de-DE" dirty="0" smtClean="0">
              <a:latin typeface="Arial" panose="020B0604020202020204" pitchFamily="34" charset="0"/>
              <a:cs typeface="Arial" panose="020B0604020202020204" pitchFamily="34" charset="0"/>
            </a:endParaRPr>
          </a:p>
          <a:p>
            <a:pPr marL="285750" lvl="5"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Mit der aktuellen Aussterberate wird nur eine marginale Anzahl an Arten überleben – ebenso wie die Bereitstellung von Ökosystemleistungen.</a:t>
            </a:r>
            <a:endParaRPr lang="en-GB" dirty="0" smtClean="0">
              <a:latin typeface="Arial" panose="020B0604020202020204" pitchFamily="34" charset="0"/>
              <a:cs typeface="Arial" panose="020B0604020202020204" pitchFamily="34" charset="0"/>
            </a:endParaRPr>
          </a:p>
        </p:txBody>
      </p:sp>
      <p:sp>
        <p:nvSpPr>
          <p:cNvPr id="14" name="Textfeld 13"/>
          <p:cNvSpPr txBox="1"/>
          <p:nvPr/>
        </p:nvSpPr>
        <p:spPr>
          <a:xfrm>
            <a:off x="6015764" y="5958891"/>
            <a:ext cx="3128236" cy="33855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Source: Camilo, M.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How</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m</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s</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pecies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earth</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in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ocean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PLoS</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Biology</a:t>
            </a:r>
            <a:r>
              <a:rPr lang="de-DE" sz="800" dirty="0">
                <a:solidFill>
                  <a:schemeClr val="accent2">
                    <a:lumMod val="60000"/>
                    <a:lumOff val="40000"/>
                  </a:schemeClr>
                </a:solidFill>
                <a:latin typeface="Arial" panose="020B0604020202020204" pitchFamily="34" charset="0"/>
                <a:cs typeface="Arial" panose="020B0604020202020204" pitchFamily="34" charset="0"/>
              </a:rPr>
              <a: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9 (8), 2011.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72840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pic>
        <p:nvPicPr>
          <p:cNvPr id="2050"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803699"/>
            <a:ext cx="5324028" cy="60575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p:cNvSpPr txBox="1"/>
          <p:nvPr/>
        </p:nvSpPr>
        <p:spPr>
          <a:xfrm>
            <a:off x="14640" y="5958891"/>
            <a:ext cx="3128236" cy="33855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Sabatini, F.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Where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Europe´s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last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primary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forests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Diversity</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Distribution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24</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1426-1439 (2018).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3" name="Rechteck 12"/>
          <p:cNvSpPr/>
          <p:nvPr/>
        </p:nvSpPr>
        <p:spPr>
          <a:xfrm>
            <a:off x="262489" y="2116347"/>
            <a:ext cx="3301399" cy="298121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973764" y="2190832"/>
            <a:ext cx="2590124" cy="584775"/>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Natürliche (primäre) Ökosysteme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262489" y="2787984"/>
            <a:ext cx="3301399" cy="2226250"/>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…….finden sich nur noch in Regionen, wo es keinen signifikanten Einfluss des </a:t>
            </a:r>
            <a:r>
              <a:rPr lang="de-DE" sz="1200" dirty="0">
                <a:solidFill>
                  <a:schemeClr val="bg2">
                    <a:lumMod val="25000"/>
                  </a:schemeClr>
                </a:solidFill>
                <a:latin typeface="Arial" panose="020B0604020202020204" pitchFamily="34" charset="0"/>
                <a:cs typeface="Arial" panose="020B0604020202020204" pitchFamily="34" charset="0"/>
              </a:rPr>
              <a:t>M</a:t>
            </a:r>
            <a:r>
              <a:rPr lang="de-DE" sz="1200" dirty="0" smtClean="0">
                <a:solidFill>
                  <a:schemeClr val="bg2">
                    <a:lumMod val="25000"/>
                  </a:schemeClr>
                </a:solidFill>
                <a:latin typeface="Arial" panose="020B0604020202020204" pitchFamily="34" charset="0"/>
                <a:cs typeface="Arial" panose="020B0604020202020204" pitchFamily="34" charset="0"/>
              </a:rPr>
              <a:t>enschen gibt. </a:t>
            </a:r>
            <a:endParaRPr lang="de-DE" sz="1200" dirty="0">
              <a:solidFill>
                <a:schemeClr val="bg2">
                  <a:lumMod val="25000"/>
                </a:schemeClr>
              </a:solidFill>
              <a:latin typeface="Arial" panose="020B0604020202020204" pitchFamily="34" charset="0"/>
              <a:cs typeface="Arial" panose="020B0604020202020204" pitchFamily="34" charset="0"/>
            </a:endParaRPr>
          </a:p>
          <a:p>
            <a:r>
              <a:rPr lang="de-DE" sz="1200" dirty="0" smtClean="0">
                <a:solidFill>
                  <a:schemeClr val="bg2">
                    <a:lumMod val="25000"/>
                  </a:schemeClr>
                </a:solidFill>
                <a:latin typeface="Arial" panose="020B0604020202020204" pitchFamily="34" charset="0"/>
                <a:cs typeface="Arial" panose="020B0604020202020204" pitchFamily="34" charset="0"/>
              </a:rPr>
              <a:t>Zu den natürlichen Ökosystemen gehören</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Fließende und stehende Gewässer (Bäche, Flüsse, Seen, Teiche…)</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Feuchtgebiete und Moore</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Wälder (Regenwald, Laubwälder, Boreale  Nadelwälder …)</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Andere terrestrische Ökosysteme wie Savannen, Tundra …..</a:t>
            </a: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6"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428" y="1916832"/>
            <a:ext cx="590336" cy="592650"/>
          </a:xfrm>
          <a:prstGeom prst="rect">
            <a:avLst/>
          </a:prstGeom>
          <a:solidFill>
            <a:srgbClr val="FFFF99"/>
          </a:solidFill>
          <a:ln w="28575">
            <a:solidFill>
              <a:schemeClr val="tx1">
                <a:lumMod val="75000"/>
              </a:schemeClr>
            </a:solidFill>
          </a:ln>
        </p:spPr>
      </p:pic>
      <p:sp>
        <p:nvSpPr>
          <p:cNvPr id="2" name="Textfeld 1"/>
          <p:cNvSpPr txBox="1"/>
          <p:nvPr/>
        </p:nvSpPr>
        <p:spPr>
          <a:xfrm>
            <a:off x="3916572" y="908720"/>
            <a:ext cx="2597362" cy="261610"/>
          </a:xfrm>
          <a:prstGeom prst="rect">
            <a:avLst/>
          </a:prstGeom>
          <a:solidFill>
            <a:schemeClr val="bg1"/>
          </a:solidFill>
        </p:spPr>
        <p:txBody>
          <a:bodyPr wrap="square" rtlCol="0">
            <a:spAutoFit/>
          </a:bodyPr>
          <a:lstStyle/>
          <a:p>
            <a:r>
              <a:rPr lang="de-DE" sz="1100" b="1" dirty="0" err="1" smtClean="0">
                <a:solidFill>
                  <a:schemeClr val="bg2">
                    <a:lumMod val="10000"/>
                  </a:schemeClr>
                </a:solidFill>
                <a:latin typeface="Arial" panose="020B0604020202020204" pitchFamily="34" charset="0"/>
                <a:cs typeface="Arial" panose="020B0604020202020204" pitchFamily="34" charset="0"/>
              </a:rPr>
              <a:t>Biogeoraphische</a:t>
            </a:r>
            <a:r>
              <a:rPr lang="de-DE" sz="1100" b="1" dirty="0" smtClean="0">
                <a:solidFill>
                  <a:schemeClr val="bg2">
                    <a:lumMod val="10000"/>
                  </a:schemeClr>
                </a:solidFill>
                <a:latin typeface="Arial" panose="020B0604020202020204" pitchFamily="34" charset="0"/>
                <a:cs typeface="Arial" panose="020B0604020202020204" pitchFamily="34" charset="0"/>
              </a:rPr>
              <a:t> Regionen</a:t>
            </a:r>
            <a:endParaRPr lang="en-GB" sz="1100" b="1" dirty="0">
              <a:solidFill>
                <a:schemeClr val="bg2">
                  <a:lumMod val="1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968228" y="2203578"/>
            <a:ext cx="1298681" cy="261610"/>
          </a:xfrm>
          <a:prstGeom prst="rect">
            <a:avLst/>
          </a:prstGeom>
          <a:solidFill>
            <a:schemeClr val="bg1"/>
          </a:solidFill>
        </p:spPr>
        <p:txBody>
          <a:bodyPr wrap="square" rtlCol="0">
            <a:spAutoFit/>
          </a:bodyPr>
          <a:lstStyle/>
          <a:p>
            <a:r>
              <a:rPr lang="de-DE" sz="1100" b="1" dirty="0" smtClean="0">
                <a:solidFill>
                  <a:schemeClr val="bg2">
                    <a:lumMod val="10000"/>
                  </a:schemeClr>
                </a:solidFill>
                <a:latin typeface="Arial" panose="020B0604020202020204" pitchFamily="34" charset="0"/>
                <a:cs typeface="Arial" panose="020B0604020202020204" pitchFamily="34" charset="0"/>
              </a:rPr>
              <a:t>Waldtypen</a:t>
            </a:r>
            <a:endParaRPr lang="en-GB" sz="1100" b="1"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29928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7</a:t>
            </a:fld>
            <a:endParaRPr lang="de-DE" dirty="0"/>
          </a:p>
        </p:txBody>
      </p:sp>
      <p:sp>
        <p:nvSpPr>
          <p:cNvPr id="7"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108" y="2191009"/>
            <a:ext cx="7888287" cy="337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467544" y="1335302"/>
            <a:ext cx="7888286" cy="646331"/>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Nettoverluste der Biodiversität auf lokaler Ebene verursacht durch Landnutzung und entsprechenden negativen Wirkungen (Jahr 2000)</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Newbold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Global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effects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of</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use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local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terrestrial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biodivesity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Nature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520</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45-69 (2015).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8495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8</a:t>
            </a:fld>
            <a:endParaRPr lang="de-DE" dirty="0"/>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9947"/>
          <a:stretch/>
        </p:blipFill>
        <p:spPr bwMode="auto">
          <a:xfrm>
            <a:off x="251520" y="4149717"/>
            <a:ext cx="8640959" cy="2161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sp>
        <p:nvSpPr>
          <p:cNvPr id="2" name="Textfeld 1"/>
          <p:cNvSpPr txBox="1"/>
          <p:nvPr/>
        </p:nvSpPr>
        <p:spPr>
          <a:xfrm>
            <a:off x="256084" y="1266573"/>
            <a:ext cx="5756076" cy="430887"/>
          </a:xfrm>
          <a:prstGeom prst="rect">
            <a:avLst/>
          </a:prstGeom>
          <a:noFill/>
        </p:spPr>
        <p:txBody>
          <a:bodyPr wrap="square" rtlCol="0">
            <a:spAutoFit/>
          </a:bodyPr>
          <a:lstStyle/>
          <a:p>
            <a:pPr algn="ctr"/>
            <a:r>
              <a:rPr lang="de-DE" sz="2200" b="1" dirty="0" smtClean="0">
                <a:solidFill>
                  <a:schemeClr val="bg2">
                    <a:lumMod val="25000"/>
                  </a:schemeClr>
                </a:solidFill>
                <a:latin typeface="Arial" panose="020B0604020202020204" pitchFamily="34" charset="0"/>
                <a:cs typeface="Arial" panose="020B0604020202020204" pitchFamily="34" charset="0"/>
              </a:rPr>
              <a:t>Artensterben</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6" name="Textfeld 5"/>
          <p:cNvSpPr txBox="1"/>
          <p:nvPr/>
        </p:nvSpPr>
        <p:spPr>
          <a:xfrm rot="16200000">
            <a:off x="7465458" y="4623331"/>
            <a:ext cx="312823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Homepage ICUN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List</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8" name="Rechteck 7"/>
          <p:cNvSpPr/>
          <p:nvPr/>
        </p:nvSpPr>
        <p:spPr>
          <a:xfrm>
            <a:off x="262489" y="1971573"/>
            <a:ext cx="6973807" cy="192353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feld 8"/>
          <p:cNvSpPr txBox="1"/>
          <p:nvPr/>
        </p:nvSpPr>
        <p:spPr>
          <a:xfrm>
            <a:off x="1020587" y="2046059"/>
            <a:ext cx="6431734"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IUCN Rote Liste  </a:t>
            </a:r>
            <a:r>
              <a:rPr lang="de-DE" sz="1400" dirty="0">
                <a:solidFill>
                  <a:schemeClr val="tx1">
                    <a:lumMod val="75000"/>
                  </a:schemeClr>
                </a:solidFill>
                <a:latin typeface="Arial" panose="020B0604020202020204" pitchFamily="34" charset="0"/>
                <a:cs typeface="Arial" panose="020B0604020202020204" pitchFamily="34" charset="0"/>
              </a:rPr>
              <a:t>(</a:t>
            </a:r>
            <a:r>
              <a:rPr lang="es-ES" sz="1400" dirty="0">
                <a:solidFill>
                  <a:schemeClr val="tx1">
                    <a:lumMod val="75000"/>
                  </a:schemeClr>
                </a:solidFill>
                <a:latin typeface="Arial" panose="020B0604020202020204" pitchFamily="34" charset="0"/>
                <a:cs typeface="Arial" panose="020B0604020202020204" pitchFamily="34" charset="0"/>
              </a:rPr>
              <a:t>IUCN = International Union for Conservation of </a:t>
            </a:r>
            <a:r>
              <a:rPr lang="es-ES" sz="1400" dirty="0" smtClean="0">
                <a:solidFill>
                  <a:schemeClr val="tx1">
                    <a:lumMod val="75000"/>
                  </a:schemeClr>
                </a:solidFill>
                <a:latin typeface="Arial" panose="020B0604020202020204" pitchFamily="34" charset="0"/>
                <a:cs typeface="Arial" panose="020B0604020202020204" pitchFamily="34" charset="0"/>
              </a:rPr>
              <a:t>Nature</a:t>
            </a:r>
            <a:r>
              <a:rPr lang="en-GB" sz="1400" dirty="0">
                <a:solidFill>
                  <a:schemeClr val="tx1">
                    <a:lumMod val="75000"/>
                  </a:schemeClr>
                </a:solidFill>
                <a:latin typeface="Arial" panose="020B0604020202020204" pitchFamily="34" charset="0"/>
                <a:cs typeface="Arial" panose="020B0604020202020204" pitchFamily="34" charset="0"/>
              </a:rPr>
              <a:t>)</a:t>
            </a:r>
            <a:endParaRPr lang="es-ES" sz="1600" dirty="0">
              <a:solidFill>
                <a:schemeClr val="tx1">
                  <a:lumMod val="75000"/>
                </a:schemeClr>
              </a:solidFill>
              <a:latin typeface="Arial" panose="020B0604020202020204" pitchFamily="34" charset="0"/>
              <a:cs typeface="Arial" panose="020B0604020202020204" pitchFamily="34" charset="0"/>
            </a:endParaRPr>
          </a:p>
        </p:txBody>
      </p:sp>
      <p:sp>
        <p:nvSpPr>
          <p:cNvPr id="10" name="Textfeld 9"/>
          <p:cNvSpPr txBox="1"/>
          <p:nvPr/>
        </p:nvSpPr>
        <p:spPr>
          <a:xfrm>
            <a:off x="262488" y="2510116"/>
            <a:ext cx="7189833" cy="1272143"/>
          </a:xfrm>
          <a:prstGeom prst="rect">
            <a:avLst/>
          </a:prstGeom>
          <a:noFill/>
        </p:spPr>
        <p:txBody>
          <a:bodyPr wrap="square" rtlCol="0">
            <a:spAutoFit/>
          </a:bodyPr>
          <a:lstStyle/>
          <a:p>
            <a:pPr>
              <a:spcAft>
                <a:spcPts val="800"/>
              </a:spcAft>
            </a:pPr>
            <a:r>
              <a:rPr lang="de-DE" sz="1400" dirty="0">
                <a:solidFill>
                  <a:schemeClr val="bg2">
                    <a:lumMod val="25000"/>
                  </a:schemeClr>
                </a:solidFill>
                <a:latin typeface="Arial" panose="020B0604020202020204" pitchFamily="34" charset="0"/>
                <a:cs typeface="Arial" panose="020B0604020202020204" pitchFamily="34" charset="0"/>
              </a:rPr>
              <a:t>Die Rote Liste gefährdeter Arten </a:t>
            </a:r>
            <a:r>
              <a:rPr lang="de-DE" sz="1400" dirty="0" smtClean="0">
                <a:solidFill>
                  <a:schemeClr val="bg2">
                    <a:lumMod val="25000"/>
                  </a:schemeClr>
                </a:solidFill>
                <a:latin typeface="Arial" panose="020B0604020202020204" pitchFamily="34" charset="0"/>
                <a:cs typeface="Arial" panose="020B0604020202020204" pitchFamily="34" charset="0"/>
              </a:rPr>
              <a:t>des </a:t>
            </a:r>
            <a:r>
              <a:rPr lang="de-DE" sz="1400" dirty="0">
                <a:solidFill>
                  <a:schemeClr val="bg2">
                    <a:lumMod val="25000"/>
                  </a:schemeClr>
                </a:solidFill>
                <a:latin typeface="Arial" panose="020B0604020202020204" pitchFamily="34" charset="0"/>
                <a:cs typeface="Arial" panose="020B0604020202020204" pitchFamily="34" charset="0"/>
              </a:rPr>
              <a:t>IUCN wurde 1964 </a:t>
            </a:r>
            <a:r>
              <a:rPr lang="de-DE" sz="1400" dirty="0" smtClean="0">
                <a:solidFill>
                  <a:schemeClr val="bg2">
                    <a:lumMod val="25000"/>
                  </a:schemeClr>
                </a:solidFill>
                <a:latin typeface="Arial" panose="020B0604020202020204" pitchFamily="34" charset="0"/>
                <a:cs typeface="Arial" panose="020B0604020202020204" pitchFamily="34" charset="0"/>
              </a:rPr>
              <a:t>erstmals veröffentlicht und </a:t>
            </a:r>
            <a:r>
              <a:rPr lang="de-DE" sz="1400" dirty="0">
                <a:solidFill>
                  <a:schemeClr val="bg2">
                    <a:lumMod val="25000"/>
                  </a:schemeClr>
                </a:solidFill>
                <a:latin typeface="Arial" panose="020B0604020202020204" pitchFamily="34" charset="0"/>
                <a:cs typeface="Arial" panose="020B0604020202020204" pitchFamily="34" charset="0"/>
              </a:rPr>
              <a:t>hat sich zu einer der umfassendsten Informationsquellen der Welt zum weltweiten Erhaltungszustand von Tieren, Pilzen und Pflanzenarten entwickelt.</a:t>
            </a:r>
          </a:p>
          <a:p>
            <a:r>
              <a:rPr lang="de-DE" sz="1400" dirty="0" smtClean="0">
                <a:solidFill>
                  <a:schemeClr val="bg2">
                    <a:lumMod val="25000"/>
                  </a:schemeClr>
                </a:solidFill>
                <a:latin typeface="Arial" panose="020B0604020202020204" pitchFamily="34" charset="0"/>
                <a:cs typeface="Arial" panose="020B0604020202020204" pitchFamily="34" charset="0"/>
              </a:rPr>
              <a:t>Sie </a:t>
            </a:r>
            <a:r>
              <a:rPr lang="de-DE" sz="1400" dirty="0">
                <a:solidFill>
                  <a:schemeClr val="bg2">
                    <a:lumMod val="25000"/>
                  </a:schemeClr>
                </a:solidFill>
                <a:latin typeface="Arial" panose="020B0604020202020204" pitchFamily="34" charset="0"/>
                <a:cs typeface="Arial" panose="020B0604020202020204" pitchFamily="34" charset="0"/>
              </a:rPr>
              <a:t>enthält Informationen über Reichweite, </a:t>
            </a:r>
            <a:r>
              <a:rPr lang="de-DE" sz="1400" dirty="0" smtClean="0">
                <a:solidFill>
                  <a:schemeClr val="bg2">
                    <a:lumMod val="25000"/>
                  </a:schemeClr>
                </a:solidFill>
                <a:latin typeface="Arial" panose="020B0604020202020204" pitchFamily="34" charset="0"/>
                <a:cs typeface="Arial" panose="020B0604020202020204" pitchFamily="34" charset="0"/>
              </a:rPr>
              <a:t>Bestandsgröße, </a:t>
            </a:r>
            <a:r>
              <a:rPr lang="de-DE" sz="1400" dirty="0">
                <a:solidFill>
                  <a:schemeClr val="bg2">
                    <a:lumMod val="25000"/>
                  </a:schemeClr>
                </a:solidFill>
                <a:latin typeface="Arial" panose="020B0604020202020204" pitchFamily="34" charset="0"/>
                <a:cs typeface="Arial" panose="020B0604020202020204" pitchFamily="34" charset="0"/>
              </a:rPr>
              <a:t>Lebensraum und Ökologie, Nutzung und / oder Handel, Bedrohungen und notwendige </a:t>
            </a:r>
            <a:r>
              <a:rPr lang="de-DE" sz="1400" dirty="0" smtClean="0">
                <a:solidFill>
                  <a:schemeClr val="bg2">
                    <a:lumMod val="25000"/>
                  </a:schemeClr>
                </a:solidFill>
                <a:latin typeface="Arial" panose="020B0604020202020204" pitchFamily="34" charset="0"/>
                <a:cs typeface="Arial" panose="020B0604020202020204" pitchFamily="34" charset="0"/>
              </a:rPr>
              <a:t>Erhaltungsmaßnahmen.</a:t>
            </a:r>
            <a:endParaRPr lang="es-ES" sz="1400" dirty="0" smtClean="0">
              <a:solidFill>
                <a:schemeClr val="bg2">
                  <a:lumMod val="25000"/>
                </a:schemeClr>
              </a:solidFill>
              <a:latin typeface="Arial" panose="020B0604020202020204" pitchFamily="34" charset="0"/>
              <a:cs typeface="Arial" panose="020B0604020202020204" pitchFamily="34" charset="0"/>
            </a:endParaRPr>
          </a:p>
        </p:txBody>
      </p:sp>
      <p:pic>
        <p:nvPicPr>
          <p:cNvPr id="11"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427" y="1772058"/>
            <a:ext cx="610163" cy="612555"/>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953669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1835696" y="1306580"/>
            <a:ext cx="3096344" cy="584775"/>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Zerstörung und Degradierung von Ökosystemen</a:t>
            </a:r>
            <a:endParaRPr lang="de-DE" sz="1600" b="1" dirty="0">
              <a:latin typeface="Arial" panose="020B0604020202020204" pitchFamily="34" charset="0"/>
              <a:cs typeface="Arial" panose="020B0604020202020204" pitchFamily="34" charset="0"/>
            </a:endParaRPr>
          </a:p>
        </p:txBody>
      </p:sp>
      <p:sp>
        <p:nvSpPr>
          <p:cNvPr id="15" name="Textfeld 14"/>
          <p:cNvSpPr txBox="1"/>
          <p:nvPr/>
        </p:nvSpPr>
        <p:spPr>
          <a:xfrm>
            <a:off x="1835696" y="2381979"/>
            <a:ext cx="2808312" cy="584775"/>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Übernutzung natürlicher Ressourcen</a:t>
            </a:r>
            <a:endParaRPr lang="de-DE" sz="1600" b="1" dirty="0">
              <a:latin typeface="Arial" panose="020B0604020202020204" pitchFamily="34" charset="0"/>
              <a:cs typeface="Arial" panose="020B0604020202020204" pitchFamily="34" charset="0"/>
            </a:endParaRPr>
          </a:p>
        </p:txBody>
      </p:sp>
      <p:sp>
        <p:nvSpPr>
          <p:cNvPr id="3" name="Textfeld 2"/>
          <p:cNvSpPr txBox="1"/>
          <p:nvPr/>
        </p:nvSpPr>
        <p:spPr>
          <a:xfrm>
            <a:off x="5037407" y="1299207"/>
            <a:ext cx="4045081" cy="836126"/>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Landnutzung</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z.B</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Rodung</a:t>
            </a:r>
            <a:r>
              <a:rPr lang="en-GB" sz="1500" dirty="0" smtClean="0">
                <a:solidFill>
                  <a:schemeClr val="bg2">
                    <a:lumMod val="25000"/>
                  </a:schemeClr>
                </a:solidFill>
                <a:latin typeface="Arial" panose="020B0604020202020204" pitchFamily="34" charset="0"/>
                <a:cs typeface="Arial" panose="020B0604020202020204" pitchFamily="34" charset="0"/>
              </a:rPr>
              <a:t> von </a:t>
            </a:r>
            <a:r>
              <a:rPr lang="en-GB" sz="1500" dirty="0" err="1" smtClean="0">
                <a:solidFill>
                  <a:schemeClr val="bg2">
                    <a:lumMod val="25000"/>
                  </a:schemeClr>
                </a:solidFill>
                <a:latin typeface="Arial" panose="020B0604020202020204" pitchFamily="34" charset="0"/>
                <a:cs typeface="Arial" panose="020B0604020202020204" pitchFamily="34" charset="0"/>
              </a:rPr>
              <a:t>Wäldern</a:t>
            </a:r>
            <a:r>
              <a:rPr lang="en-GB" sz="1500" dirty="0" smtClean="0">
                <a:solidFill>
                  <a:schemeClr val="bg2">
                    <a:lumMod val="25000"/>
                  </a:schemeClr>
                </a:solidFill>
                <a:latin typeface="Arial" panose="020B0604020202020204" pitchFamily="34" charset="0"/>
                <a:cs typeface="Arial" panose="020B0604020202020204" pitchFamily="34" charset="0"/>
              </a:rPr>
              <a:t> für </a:t>
            </a:r>
            <a:r>
              <a:rPr lang="en-GB" sz="1500" dirty="0" err="1" smtClean="0">
                <a:solidFill>
                  <a:schemeClr val="bg2">
                    <a:lumMod val="25000"/>
                  </a:schemeClr>
                </a:solidFill>
                <a:latin typeface="Arial" panose="020B0604020202020204" pitchFamily="34" charset="0"/>
                <a:cs typeface="Arial" panose="020B0604020202020204" pitchFamily="34" charset="0"/>
              </a:rPr>
              <a:t>landwirtschaftliche</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Flächen</a:t>
            </a:r>
            <a:endParaRPr lang="en-GB" sz="1500" dirty="0">
              <a:solidFill>
                <a:schemeClr val="bg2">
                  <a:lumMod val="25000"/>
                </a:schemeClr>
              </a:solidFill>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Urbanisationen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Infrastrukturen</a:t>
            </a:r>
            <a:endParaRPr lang="en-GB" sz="1500" dirty="0" smtClean="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5042920" y="2375863"/>
            <a:ext cx="3882920" cy="887422"/>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Übernutzung</a:t>
            </a:r>
            <a:r>
              <a:rPr lang="en-GB" sz="1500" dirty="0" smtClean="0">
                <a:solidFill>
                  <a:schemeClr val="bg2">
                    <a:lumMod val="25000"/>
                  </a:schemeClr>
                </a:solidFill>
                <a:latin typeface="Arial" panose="020B0604020202020204" pitchFamily="34" charset="0"/>
                <a:cs typeface="Arial" panose="020B0604020202020204" pitchFamily="34" charset="0"/>
              </a:rPr>
              <a:t> der </a:t>
            </a:r>
            <a:r>
              <a:rPr lang="en-GB" sz="1500" dirty="0" err="1" smtClean="0">
                <a:solidFill>
                  <a:schemeClr val="bg2">
                    <a:lumMod val="25000"/>
                  </a:schemeClr>
                </a:solidFill>
                <a:latin typeface="Arial" panose="020B0604020202020204" pitchFamily="34" charset="0"/>
                <a:cs typeface="Arial" panose="020B0604020202020204" pitchFamily="34" charset="0"/>
              </a:rPr>
              <a:t>Böden</a:t>
            </a:r>
            <a:endParaRPr lang="en-GB" sz="1500" dirty="0" smtClean="0">
              <a:solidFill>
                <a:schemeClr val="bg2">
                  <a:lumMod val="25000"/>
                </a:schemeClr>
              </a:solidFill>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Überfischung</a:t>
            </a:r>
            <a:endParaRPr lang="en-GB" sz="1500" dirty="0" smtClean="0">
              <a:solidFill>
                <a:schemeClr val="bg2">
                  <a:lumMod val="25000"/>
                </a:schemeClr>
              </a:solidFill>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Übernutzung</a:t>
            </a:r>
            <a:r>
              <a:rPr lang="en-GB" sz="1500" dirty="0" smtClean="0">
                <a:solidFill>
                  <a:schemeClr val="bg2">
                    <a:lumMod val="25000"/>
                  </a:schemeClr>
                </a:solidFill>
                <a:latin typeface="Arial" panose="020B0604020202020204" pitchFamily="34" charset="0"/>
                <a:cs typeface="Arial" panose="020B0604020202020204" pitchFamily="34" charset="0"/>
              </a:rPr>
              <a:t> der Wasser-</a:t>
            </a:r>
            <a:r>
              <a:rPr lang="en-GB" sz="1500" dirty="0" err="1" smtClean="0">
                <a:solidFill>
                  <a:schemeClr val="bg2">
                    <a:lumMod val="25000"/>
                  </a:schemeClr>
                </a:solidFill>
                <a:latin typeface="Arial" panose="020B0604020202020204" pitchFamily="34" charset="0"/>
                <a:cs typeface="Arial" panose="020B0604020202020204" pitchFamily="34" charset="0"/>
              </a:rPr>
              <a:t>Ressourcen</a:t>
            </a:r>
            <a:endParaRPr lang="en-GB" sz="1500" dirty="0" smtClean="0">
              <a:solidFill>
                <a:schemeClr val="bg2">
                  <a:lumMod val="25000"/>
                </a:schemeClr>
              </a:solidFill>
              <a:latin typeface="Arial" panose="020B0604020202020204" pitchFamily="34" charset="0"/>
              <a:cs typeface="Arial" panose="020B0604020202020204" pitchFamily="34" charset="0"/>
            </a:endParaRPr>
          </a:p>
        </p:txBody>
      </p:sp>
      <p:sp>
        <p:nvSpPr>
          <p:cNvPr id="17" name="Titel 6"/>
          <p:cNvSpPr>
            <a:spLocks noGrp="1"/>
          </p:cNvSpPr>
          <p:nvPr>
            <p:ph type="title"/>
          </p:nvPr>
        </p:nvSpPr>
        <p:spPr>
          <a:xfrm>
            <a:off x="14808" y="124115"/>
            <a:ext cx="8229600" cy="724942"/>
          </a:xfrm>
          <a:noFill/>
        </p:spPr>
        <p:txBody>
          <a:bodyPr>
            <a:normAutofit/>
          </a:bodyPr>
          <a:lstStyle/>
          <a:p>
            <a:r>
              <a:rPr lang="de-DE" sz="2400" dirty="0" smtClean="0"/>
              <a:t>Hauptursachen für den </a:t>
            </a:r>
            <a:r>
              <a:rPr lang="de-DE" sz="2400" dirty="0"/>
              <a:t>V</a:t>
            </a:r>
            <a:r>
              <a:rPr lang="de-DE" sz="2400" dirty="0" smtClean="0"/>
              <a:t>erlust der Biodiversität</a:t>
            </a:r>
            <a:endParaRPr lang="de-DE" sz="2400" dirty="0"/>
          </a:p>
        </p:txBody>
      </p:sp>
      <p:sp>
        <p:nvSpPr>
          <p:cNvPr id="22" name="Textfeld 21"/>
          <p:cNvSpPr txBox="1"/>
          <p:nvPr/>
        </p:nvSpPr>
        <p:spPr>
          <a:xfrm>
            <a:off x="1829425" y="3381500"/>
            <a:ext cx="2304256"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Kontamination</a:t>
            </a:r>
            <a:endParaRPr lang="de-DE" sz="1600" b="1" dirty="0">
              <a:latin typeface="Arial" panose="020B0604020202020204" pitchFamily="34" charset="0"/>
              <a:cs typeface="Arial" panose="020B0604020202020204" pitchFamily="34" charset="0"/>
            </a:endParaRPr>
          </a:p>
        </p:txBody>
      </p:sp>
      <p:sp>
        <p:nvSpPr>
          <p:cNvPr id="24" name="Textfeld 23"/>
          <p:cNvSpPr txBox="1"/>
          <p:nvPr/>
        </p:nvSpPr>
        <p:spPr>
          <a:xfrm>
            <a:off x="1813235" y="4474065"/>
            <a:ext cx="2304256"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Klimawandel</a:t>
            </a:r>
            <a:endParaRPr lang="de-DE" sz="1600" b="1" dirty="0">
              <a:latin typeface="Arial" panose="020B0604020202020204" pitchFamily="34" charset="0"/>
              <a:cs typeface="Arial" panose="020B0604020202020204" pitchFamily="34" charset="0"/>
            </a:endParaRPr>
          </a:p>
        </p:txBody>
      </p:sp>
      <p:sp>
        <p:nvSpPr>
          <p:cNvPr id="25" name="Textfeld 24"/>
          <p:cNvSpPr txBox="1"/>
          <p:nvPr/>
        </p:nvSpPr>
        <p:spPr>
          <a:xfrm>
            <a:off x="5061930" y="3351056"/>
            <a:ext cx="3750011" cy="784830"/>
          </a:xfrm>
          <a:prstGeom prst="rect">
            <a:avLst/>
          </a:prstGeom>
          <a:noFill/>
        </p:spPr>
        <p:txBody>
          <a:bodyPr wrap="square" rtlCol="0">
            <a:spAutoFit/>
          </a:bodyPr>
          <a:lstStyle/>
          <a:p>
            <a:pPr marL="285750" indent="-285750">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Der </a:t>
            </a:r>
            <a:r>
              <a:rPr lang="en-GB" sz="1500" dirty="0" err="1" smtClean="0">
                <a:solidFill>
                  <a:schemeClr val="bg2">
                    <a:lumMod val="25000"/>
                  </a:schemeClr>
                </a:solidFill>
                <a:latin typeface="Arial" panose="020B0604020202020204" pitchFamily="34" charset="0"/>
                <a:cs typeface="Arial" panose="020B0604020202020204" pitchFamily="34" charset="0"/>
              </a:rPr>
              <a:t>aquatischen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Ökosysteme</a:t>
            </a:r>
            <a:r>
              <a:rPr lang="en-GB" sz="1500" dirty="0" smtClean="0">
                <a:solidFill>
                  <a:schemeClr val="bg2">
                    <a:lumMod val="25000"/>
                  </a:schemeClr>
                </a:solidFill>
                <a:latin typeface="Arial" panose="020B0604020202020204" pitchFamily="34" charset="0"/>
                <a:cs typeface="Arial" panose="020B0604020202020204" pitchFamily="34" charset="0"/>
              </a:rPr>
              <a:t>, Boden, </a:t>
            </a:r>
            <a:r>
              <a:rPr lang="en-GB" sz="1500" dirty="0" err="1" smtClean="0">
                <a:solidFill>
                  <a:schemeClr val="bg2">
                    <a:lumMod val="25000"/>
                  </a:schemeClr>
                </a:solidFill>
                <a:latin typeface="Arial" panose="020B0604020202020204" pitchFamily="34" charset="0"/>
                <a:cs typeface="Arial" panose="020B0604020202020204" pitchFamily="34" charset="0"/>
              </a:rPr>
              <a:t>Luft</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mit</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Pestiziden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Düngern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Müll</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Schwermetallen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Treibhausgasen</a:t>
            </a:r>
            <a:r>
              <a:rPr lang="en-GB" sz="1500" dirty="0">
                <a:solidFill>
                  <a:schemeClr val="bg2">
                    <a:lumMod val="25000"/>
                  </a:schemeClr>
                </a:solidFill>
                <a:latin typeface="Arial" panose="020B0604020202020204" pitchFamily="34" charset="0"/>
                <a:cs typeface="Arial" panose="020B0604020202020204" pitchFamily="34" charset="0"/>
              </a:rPr>
              <a:t> </a:t>
            </a:r>
            <a:r>
              <a:rPr lang="en-GB" sz="1500" dirty="0" smtClean="0">
                <a:solidFill>
                  <a:schemeClr val="bg2">
                    <a:lumMod val="25000"/>
                  </a:schemeClr>
                </a:solidFill>
                <a:latin typeface="Arial" panose="020B0604020202020204" pitchFamily="34" charset="0"/>
                <a:cs typeface="Arial" panose="020B0604020202020204" pitchFamily="34" charset="0"/>
              </a:rPr>
              <a:t>…. </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6" name="Textfeld 25"/>
          <p:cNvSpPr txBox="1"/>
          <p:nvPr/>
        </p:nvSpPr>
        <p:spPr>
          <a:xfrm>
            <a:off x="5059554" y="4258032"/>
            <a:ext cx="3833693" cy="784830"/>
          </a:xfrm>
          <a:prstGeom prst="rect">
            <a:avLst/>
          </a:prstGeom>
          <a:noFill/>
        </p:spPr>
        <p:txBody>
          <a:bodyPr wrap="square" rtlCol="0">
            <a:spAutoFit/>
          </a:bodyPr>
          <a:lstStyle/>
          <a:p>
            <a:pPr marL="285750" indent="-285750">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Die </a:t>
            </a:r>
            <a:r>
              <a:rPr lang="en-GB" sz="1500" dirty="0" err="1" smtClean="0">
                <a:solidFill>
                  <a:schemeClr val="bg2">
                    <a:lumMod val="25000"/>
                  </a:schemeClr>
                </a:solidFill>
                <a:latin typeface="Arial" panose="020B0604020202020204" pitchFamily="34" charset="0"/>
                <a:cs typeface="Arial" panose="020B0604020202020204" pitchFamily="34" charset="0"/>
              </a:rPr>
              <a:t>Anzahl</a:t>
            </a:r>
            <a:r>
              <a:rPr lang="en-GB" sz="1500" dirty="0" smtClean="0">
                <a:solidFill>
                  <a:schemeClr val="bg2">
                    <a:lumMod val="25000"/>
                  </a:schemeClr>
                </a:solidFill>
                <a:latin typeface="Arial" panose="020B0604020202020204" pitchFamily="34" charset="0"/>
                <a:cs typeface="Arial" panose="020B0604020202020204" pitchFamily="34" charset="0"/>
              </a:rPr>
              <a:t> und </a:t>
            </a:r>
            <a:r>
              <a:rPr lang="en-GB" sz="1500" dirty="0" err="1" smtClean="0">
                <a:solidFill>
                  <a:schemeClr val="bg2">
                    <a:lumMod val="25000"/>
                  </a:schemeClr>
                </a:solidFill>
                <a:latin typeface="Arial" panose="020B0604020202020204" pitchFamily="34" charset="0"/>
                <a:cs typeface="Arial" panose="020B0604020202020204" pitchFamily="34" charset="0"/>
              </a:rPr>
              <a:t>Vielfalt</a:t>
            </a:r>
            <a:r>
              <a:rPr lang="en-GB" sz="1500" dirty="0" smtClean="0">
                <a:solidFill>
                  <a:schemeClr val="bg2">
                    <a:lumMod val="25000"/>
                  </a:schemeClr>
                </a:solidFill>
                <a:latin typeface="Arial" panose="020B0604020202020204" pitchFamily="34" charset="0"/>
                <a:cs typeface="Arial" panose="020B0604020202020204" pitchFamily="34" charset="0"/>
              </a:rPr>
              <a:t> der </a:t>
            </a:r>
            <a:r>
              <a:rPr lang="en-GB" sz="1500" dirty="0" err="1" smtClean="0">
                <a:solidFill>
                  <a:schemeClr val="bg2">
                    <a:lumMod val="25000"/>
                  </a:schemeClr>
                </a:solidFill>
                <a:latin typeface="Arial" panose="020B0604020202020204" pitchFamily="34" charset="0"/>
                <a:cs typeface="Arial" panose="020B0604020202020204" pitchFamily="34" charset="0"/>
              </a:rPr>
              <a:t>Arten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wird</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sich</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mit</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dem</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Anstieg</a:t>
            </a:r>
            <a:r>
              <a:rPr lang="en-GB" sz="1500" dirty="0" smtClean="0">
                <a:solidFill>
                  <a:schemeClr val="bg2">
                    <a:lumMod val="25000"/>
                  </a:schemeClr>
                </a:solidFill>
                <a:latin typeface="Arial" panose="020B0604020202020204" pitchFamily="34" charset="0"/>
                <a:cs typeface="Arial" panose="020B0604020202020204" pitchFamily="34" charset="0"/>
              </a:rPr>
              <a:t> der </a:t>
            </a:r>
            <a:r>
              <a:rPr lang="en-GB" sz="1500" dirty="0" err="1" smtClean="0">
                <a:solidFill>
                  <a:schemeClr val="bg2">
                    <a:lumMod val="25000"/>
                  </a:schemeClr>
                </a:solidFill>
                <a:latin typeface="Arial" panose="020B0604020202020204" pitchFamily="34" charset="0"/>
                <a:cs typeface="Arial" panose="020B0604020202020204" pitchFamily="34" charset="0"/>
              </a:rPr>
              <a:t>Temperaturen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drastisch</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reduzieren</a:t>
            </a:r>
            <a:r>
              <a:rPr lang="en-GB" sz="1500" dirty="0" smtClean="0">
                <a:solidFill>
                  <a:schemeClr val="bg2">
                    <a:lumMod val="25000"/>
                  </a:schemeClr>
                </a:solidFill>
                <a:latin typeface="Arial" panose="020B0604020202020204" pitchFamily="34" charset="0"/>
                <a:cs typeface="Arial" panose="020B0604020202020204" pitchFamily="34" charset="0"/>
              </a:rPr>
              <a:t> …. </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9" name="Textfeld 28"/>
          <p:cNvSpPr txBox="1"/>
          <p:nvPr/>
        </p:nvSpPr>
        <p:spPr>
          <a:xfrm>
            <a:off x="1825110" y="5323442"/>
            <a:ext cx="2746889" cy="584775"/>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Invasive nicht heimische Arten</a:t>
            </a:r>
            <a:endParaRPr lang="de-DE" sz="1600" b="1" dirty="0">
              <a:latin typeface="Arial" panose="020B0604020202020204" pitchFamily="34" charset="0"/>
              <a:cs typeface="Arial" panose="020B0604020202020204" pitchFamily="34" charset="0"/>
            </a:endParaRPr>
          </a:p>
        </p:txBody>
      </p:sp>
      <p:sp>
        <p:nvSpPr>
          <p:cNvPr id="19" name="Textfeld 18"/>
          <p:cNvSpPr txBox="1"/>
          <p:nvPr/>
        </p:nvSpPr>
        <p:spPr>
          <a:xfrm>
            <a:off x="5066792" y="5380474"/>
            <a:ext cx="3833693" cy="323165"/>
          </a:xfrm>
          <a:prstGeom prst="rect">
            <a:avLst/>
          </a:prstGeom>
          <a:noFill/>
        </p:spPr>
        <p:txBody>
          <a:bodyPr wrap="square" rtlCol="0">
            <a:spAutoFit/>
          </a:bodyPr>
          <a:lstStyle/>
          <a:p>
            <a:pPr marL="285750" indent="-285750">
              <a:buFont typeface="Wingdings" panose="05000000000000000000" pitchFamily="2" charset="2"/>
              <a:buChar char="Ø"/>
            </a:pPr>
            <a:r>
              <a:rPr lang="en-GB" sz="1500" b="1" dirty="0" err="1" smtClean="0">
                <a:solidFill>
                  <a:schemeClr val="bg2">
                    <a:lumMod val="25000"/>
                  </a:schemeClr>
                </a:solidFill>
                <a:latin typeface="Arial" panose="020B0604020202020204" pitchFamily="34" charset="0"/>
                <a:cs typeface="Arial" panose="020B0604020202020204" pitchFamily="34" charset="0"/>
              </a:rPr>
              <a:t>Siehe</a:t>
            </a:r>
            <a:r>
              <a:rPr lang="en-GB" sz="1500" b="1" dirty="0" smtClean="0">
                <a:solidFill>
                  <a:schemeClr val="bg2">
                    <a:lumMod val="25000"/>
                  </a:schemeClr>
                </a:solidFill>
                <a:latin typeface="Arial" panose="020B0604020202020204" pitchFamily="34" charset="0"/>
                <a:cs typeface="Arial" panose="020B0604020202020204" pitchFamily="34" charset="0"/>
              </a:rPr>
              <a:t> </a:t>
            </a:r>
            <a:r>
              <a:rPr lang="en-GB" sz="1500" b="1" dirty="0" err="1" smtClean="0">
                <a:solidFill>
                  <a:schemeClr val="bg2">
                    <a:lumMod val="25000"/>
                  </a:schemeClr>
                </a:solidFill>
                <a:latin typeface="Arial" panose="020B0604020202020204" pitchFamily="34" charset="0"/>
                <a:cs typeface="Arial" panose="020B0604020202020204" pitchFamily="34" charset="0"/>
              </a:rPr>
              <a:t>nächste</a:t>
            </a:r>
            <a:r>
              <a:rPr lang="en-GB" sz="1500" b="1" dirty="0" smtClean="0">
                <a:solidFill>
                  <a:schemeClr val="bg2">
                    <a:lumMod val="25000"/>
                  </a:schemeClr>
                </a:solidFill>
                <a:latin typeface="Arial" panose="020B0604020202020204" pitchFamily="34" charset="0"/>
                <a:cs typeface="Arial" panose="020B0604020202020204" pitchFamily="34" charset="0"/>
              </a:rPr>
              <a:t> </a:t>
            </a:r>
            <a:r>
              <a:rPr lang="en-GB" sz="1500" b="1" dirty="0" err="1" smtClean="0">
                <a:solidFill>
                  <a:schemeClr val="bg2">
                    <a:lumMod val="25000"/>
                  </a:schemeClr>
                </a:solidFill>
                <a:latin typeface="Arial" panose="020B0604020202020204" pitchFamily="34" charset="0"/>
                <a:cs typeface="Arial" panose="020B0604020202020204" pitchFamily="34" charset="0"/>
              </a:rPr>
              <a:t>Folie</a:t>
            </a:r>
            <a:endParaRPr lang="en-GB" sz="1500" b="1" dirty="0">
              <a:solidFill>
                <a:schemeClr val="bg2">
                  <a:lumMod val="25000"/>
                </a:schemeClr>
              </a:solidFill>
              <a:latin typeface="Arial" panose="020B0604020202020204" pitchFamily="34" charset="0"/>
              <a:cs typeface="Arial" panose="020B0604020202020204" pitchFamily="34" charset="0"/>
            </a:endParaRPr>
          </a:p>
        </p:txBody>
      </p:sp>
      <p:pic>
        <p:nvPicPr>
          <p:cNvPr id="20" name="Grafik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24744"/>
            <a:ext cx="1688136" cy="911769"/>
          </a:xfrm>
          <a:prstGeom prst="rect">
            <a:avLst/>
          </a:prstGeom>
        </p:spPr>
      </p:pic>
      <p:pic>
        <p:nvPicPr>
          <p:cNvPr id="21" name="Picture 3" descr="C:\Users\Kerstin.Froehle\Desktop\Neuer Ordner\harvest-1907821_192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985"/>
          <a:stretch/>
        </p:blipFill>
        <p:spPr bwMode="auto">
          <a:xfrm>
            <a:off x="0" y="2060848"/>
            <a:ext cx="1688136" cy="9710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Kerstin.Froehle\Desktop\Neuer Ordner\factory-1647724_192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076" t="15948" r="4076" b="15948"/>
          <a:stretch/>
        </p:blipFill>
        <p:spPr bwMode="auto">
          <a:xfrm>
            <a:off x="-100625" y="3135492"/>
            <a:ext cx="1788762" cy="91383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C:\Users\Kerstin.Froehle\Desktop\Neuer Ordner\desert-279862_192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5972" b="228"/>
          <a:stretch/>
        </p:blipFill>
        <p:spPr bwMode="auto">
          <a:xfrm>
            <a:off x="1" y="4224689"/>
            <a:ext cx="1688136" cy="849377"/>
          </a:xfrm>
          <a:prstGeom prst="rect">
            <a:avLst/>
          </a:prstGeom>
          <a:noFill/>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1" y="5157192"/>
            <a:ext cx="1684125" cy="1004335"/>
          </a:xfrm>
          <a:prstGeom prst="rect">
            <a:avLst/>
          </a:prstGeom>
        </p:spPr>
      </p:pic>
    </p:spTree>
    <p:extLst>
      <p:ext uri="{BB962C8B-B14F-4D97-AF65-F5344CB8AC3E}">
        <p14:creationId xmlns:p14="http://schemas.microsoft.com/office/powerpoint/2010/main" val="503992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27584" y="1520308"/>
            <a:ext cx="7557800" cy="2201078"/>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10</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Definition</a:t>
            </a:r>
            <a:endParaRPr lang="de-DE" sz="2600" dirty="0"/>
          </a:p>
        </p:txBody>
      </p:sp>
      <p:sp>
        <p:nvSpPr>
          <p:cNvPr id="20" name="Textfeld 19"/>
          <p:cNvSpPr txBox="1"/>
          <p:nvPr/>
        </p:nvSpPr>
        <p:spPr>
          <a:xfrm>
            <a:off x="1957376" y="165135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Invasive, nicht heimische Arten</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1065504" y="2062226"/>
            <a:ext cx="7284263" cy="1138773"/>
          </a:xfrm>
          <a:prstGeom prst="rect">
            <a:avLst/>
          </a:prstGeom>
          <a:noFill/>
        </p:spPr>
        <p:txBody>
          <a:bodyPr wrap="square" rtlCol="0">
            <a:spAutoFit/>
          </a:bodyPr>
          <a:lstStyle/>
          <a:p>
            <a:r>
              <a:rPr lang="de-DE" sz="1700" dirty="0">
                <a:solidFill>
                  <a:schemeClr val="bg2">
                    <a:lumMod val="25000"/>
                  </a:schemeClr>
                </a:solidFill>
                <a:latin typeface="Arial" panose="020B0604020202020204" pitchFamily="34" charset="0"/>
                <a:cs typeface="Arial" panose="020B0604020202020204" pitchFamily="34" charset="0"/>
              </a:rPr>
              <a:t>Sind </a:t>
            </a:r>
            <a:r>
              <a:rPr lang="de-DE" sz="1700" dirty="0" smtClean="0">
                <a:solidFill>
                  <a:schemeClr val="bg2">
                    <a:lumMod val="25000"/>
                  </a:schemeClr>
                </a:solidFill>
                <a:latin typeface="Arial" panose="020B0604020202020204" pitchFamily="34" charset="0"/>
                <a:cs typeface="Arial" panose="020B0604020202020204" pitchFamily="34" charset="0"/>
              </a:rPr>
              <a:t>Arten, die </a:t>
            </a:r>
            <a:r>
              <a:rPr lang="de-DE" sz="1700" dirty="0">
                <a:solidFill>
                  <a:schemeClr val="bg2">
                    <a:lumMod val="25000"/>
                  </a:schemeClr>
                </a:solidFill>
                <a:latin typeface="Arial" panose="020B0604020202020204" pitchFamily="34" charset="0"/>
                <a:cs typeface="Arial" panose="020B0604020202020204" pitchFamily="34" charset="0"/>
              </a:rPr>
              <a:t>die Umwelt schädigen und möglicherweise zum Artensterben führen, Ökosystemprozesse modifizieren und als Krankheitsüberträger wirken. Die durch </a:t>
            </a:r>
            <a:r>
              <a:rPr lang="de-DE" sz="1700" dirty="0" smtClean="0">
                <a:solidFill>
                  <a:schemeClr val="bg2">
                    <a:lumMod val="25000"/>
                  </a:schemeClr>
                </a:solidFill>
                <a:latin typeface="Arial" panose="020B0604020202020204" pitchFamily="34" charset="0"/>
                <a:cs typeface="Arial" panose="020B0604020202020204" pitchFamily="34" charset="0"/>
              </a:rPr>
              <a:t>invasive </a:t>
            </a:r>
            <a:r>
              <a:rPr lang="de-DE" sz="1700" dirty="0">
                <a:solidFill>
                  <a:schemeClr val="bg2">
                    <a:lumMod val="25000"/>
                  </a:schemeClr>
                </a:solidFill>
                <a:latin typeface="Arial" panose="020B0604020202020204" pitchFamily="34" charset="0"/>
                <a:cs typeface="Arial" panose="020B0604020202020204" pitchFamily="34" charset="0"/>
              </a:rPr>
              <a:t>Arten verursachten Probleme haben potenziell große wirtschaftliche Folgen.</a:t>
            </a:r>
            <a:r>
              <a:rPr lang="es-ES" sz="1700" dirty="0" smtClean="0">
                <a:solidFill>
                  <a:schemeClr val="bg2">
                    <a:lumMod val="25000"/>
                  </a:schemeClr>
                </a:solidFill>
                <a:latin typeface="Arial" panose="020B0604020202020204" pitchFamily="34" charset="0"/>
                <a:cs typeface="Arial" panose="020B0604020202020204" pitchFamily="34" charset="0"/>
              </a:rPr>
              <a:t>		</a:t>
            </a: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9414" y="1268760"/>
            <a:ext cx="712223" cy="715016"/>
          </a:xfrm>
          <a:prstGeom prst="rect">
            <a:avLst/>
          </a:prstGeom>
          <a:solidFill>
            <a:srgbClr val="FFFF99"/>
          </a:solidFill>
          <a:ln w="28575">
            <a:solidFill>
              <a:schemeClr val="tx1">
                <a:lumMod val="75000"/>
              </a:schemeClr>
            </a:solidFill>
          </a:ln>
        </p:spPr>
      </p:pic>
      <p:sp>
        <p:nvSpPr>
          <p:cNvPr id="8" name="Pfeil nach links und rechts 7"/>
          <p:cNvSpPr/>
          <p:nvPr/>
        </p:nvSpPr>
        <p:spPr>
          <a:xfrm>
            <a:off x="4414311" y="3239432"/>
            <a:ext cx="1008112" cy="360040"/>
          </a:xfrm>
          <a:prstGeom prst="lef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feld 8"/>
          <p:cNvSpPr txBox="1"/>
          <p:nvPr/>
        </p:nvSpPr>
        <p:spPr>
          <a:xfrm>
            <a:off x="5515556" y="3181634"/>
            <a:ext cx="2867298" cy="400110"/>
          </a:xfrm>
          <a:prstGeom prst="rect">
            <a:avLst/>
          </a:prstGeom>
          <a:noFill/>
        </p:spPr>
        <p:txBody>
          <a:bodyPr wrap="square" rtlCol="0">
            <a:spAutoFit/>
          </a:bodyPr>
          <a:lstStyle/>
          <a:p>
            <a:r>
              <a:rPr lang="de-DE" sz="2000" b="1" dirty="0" smtClean="0">
                <a:solidFill>
                  <a:schemeClr val="tx1">
                    <a:lumMod val="75000"/>
                  </a:schemeClr>
                </a:solidFill>
                <a:latin typeface="Arial" panose="020B0604020202020204" pitchFamily="34" charset="0"/>
                <a:cs typeface="Arial" panose="020B0604020202020204" pitchFamily="34" charset="0"/>
              </a:rPr>
              <a:t>Nicht heimische Arten</a:t>
            </a:r>
            <a:endParaRPr lang="en-GB" sz="2000" b="1" dirty="0">
              <a:solidFill>
                <a:schemeClr val="tx1">
                  <a:lumMod val="75000"/>
                </a:schemeClr>
              </a:solidFill>
              <a:latin typeface="Arial" panose="020B0604020202020204" pitchFamily="34" charset="0"/>
              <a:cs typeface="Arial" panose="020B0604020202020204" pitchFamily="34" charset="0"/>
            </a:endParaRPr>
          </a:p>
        </p:txBody>
      </p:sp>
      <p:pic>
        <p:nvPicPr>
          <p:cNvPr id="11" name="Grafik 10" descr="Z:\Bildarchiv\LIFE Lebensmittel\Species Examples\Goldrute Wuchs Pixabay.jpg"/>
          <p:cNvPicPr/>
          <p:nvPr/>
        </p:nvPicPr>
        <p:blipFill rotWithShape="1">
          <a:blip r:embed="rId3" cstate="print">
            <a:extLst>
              <a:ext uri="{28A0092B-C50C-407E-A947-70E740481C1C}">
                <a14:useLocalDpi xmlns:a14="http://schemas.microsoft.com/office/drawing/2010/main" val="0"/>
              </a:ext>
            </a:extLst>
          </a:blip>
          <a:srcRect b="30424"/>
          <a:stretch/>
        </p:blipFill>
        <p:spPr bwMode="auto">
          <a:xfrm>
            <a:off x="467759" y="4581127"/>
            <a:ext cx="1799985" cy="1324635"/>
          </a:xfrm>
          <a:prstGeom prst="rect">
            <a:avLst/>
          </a:prstGeom>
          <a:noFill/>
          <a:ln>
            <a:noFill/>
          </a:ln>
        </p:spPr>
      </p:pic>
      <p:sp>
        <p:nvSpPr>
          <p:cNvPr id="12" name="Rechteck 11"/>
          <p:cNvSpPr/>
          <p:nvPr/>
        </p:nvSpPr>
        <p:spPr>
          <a:xfrm>
            <a:off x="341136" y="5922388"/>
            <a:ext cx="2376264" cy="400110"/>
          </a:xfrm>
          <a:prstGeom prst="rect">
            <a:avLst/>
          </a:prstGeom>
        </p:spPr>
        <p:txBody>
          <a:bodyPr wrap="square">
            <a:spAutoFit/>
          </a:bodyPr>
          <a:lstStyle/>
          <a:p>
            <a:r>
              <a:rPr lang="de-DE" sz="1000" b="1" dirty="0" smtClean="0">
                <a:latin typeface="Arial" panose="020B0604020202020204" pitchFamily="34" charset="0"/>
                <a:cs typeface="Arial" panose="020B0604020202020204" pitchFamily="34" charset="0"/>
              </a:rPr>
              <a:t>Goldrute</a:t>
            </a:r>
          </a:p>
          <a:p>
            <a:r>
              <a:rPr lang="de-DE" sz="1000" b="1" dirty="0" smtClean="0">
                <a:latin typeface="Arial" panose="020B0604020202020204" pitchFamily="34" charset="0"/>
                <a:cs typeface="Arial" panose="020B0604020202020204" pitchFamily="34" charset="0"/>
              </a:rPr>
              <a:t>(</a:t>
            </a:r>
            <a:r>
              <a:rPr lang="de-DE" sz="1000" b="1" i="1" dirty="0" err="1" smtClean="0">
                <a:latin typeface="Arial" panose="020B0604020202020204" pitchFamily="34" charset="0"/>
                <a:cs typeface="Arial" panose="020B0604020202020204" pitchFamily="34" charset="0"/>
              </a:rPr>
              <a:t>Solidago</a:t>
            </a:r>
            <a:r>
              <a:rPr lang="de-DE" sz="1000" b="1" i="1" dirty="0" smtClean="0">
                <a:latin typeface="Arial" panose="020B0604020202020204" pitchFamily="34" charset="0"/>
                <a:cs typeface="Arial" panose="020B0604020202020204" pitchFamily="34" charset="0"/>
              </a:rPr>
              <a:t> </a:t>
            </a:r>
            <a:r>
              <a:rPr lang="de-DE" sz="1000" b="1" i="1" dirty="0" err="1">
                <a:latin typeface="Arial" panose="020B0604020202020204" pitchFamily="34" charset="0"/>
                <a:cs typeface="Arial" panose="020B0604020202020204" pitchFamily="34" charset="0"/>
              </a:rPr>
              <a:t>canadensis</a:t>
            </a:r>
            <a:r>
              <a:rPr lang="de-DE" sz="1000" b="1" i="1" dirty="0">
                <a:latin typeface="Arial" panose="020B0604020202020204" pitchFamily="34" charset="0"/>
                <a:cs typeface="Arial" panose="020B0604020202020204" pitchFamily="34" charset="0"/>
              </a:rPr>
              <a:t>/</a:t>
            </a:r>
            <a:r>
              <a:rPr lang="de-DE" sz="1000" b="1" i="1" dirty="0" err="1">
                <a:latin typeface="Arial" panose="020B0604020202020204" pitchFamily="34" charset="0"/>
                <a:cs typeface="Arial" panose="020B0604020202020204" pitchFamily="34" charset="0"/>
              </a:rPr>
              <a:t>gigantea</a:t>
            </a:r>
            <a:r>
              <a:rPr lang="de-DE" sz="1000" b="1" dirty="0">
                <a:latin typeface="Arial" panose="020B0604020202020204" pitchFamily="34" charset="0"/>
                <a:cs typeface="Arial" panose="020B0604020202020204" pitchFamily="34" charset="0"/>
              </a:rPr>
              <a:t> L.)</a:t>
            </a:r>
            <a:endParaRPr lang="en-GB" sz="1000" b="1" dirty="0">
              <a:latin typeface="Arial" panose="020B0604020202020204" pitchFamily="34" charset="0"/>
              <a:cs typeface="Arial" panose="020B0604020202020204" pitchFamily="34" charset="0"/>
            </a:endParaRPr>
          </a:p>
        </p:txBody>
      </p:sp>
      <p:sp>
        <p:nvSpPr>
          <p:cNvPr id="3" name="Textfeld 2"/>
          <p:cNvSpPr txBox="1"/>
          <p:nvPr/>
        </p:nvSpPr>
        <p:spPr>
          <a:xfrm>
            <a:off x="372011" y="3873578"/>
            <a:ext cx="2376264" cy="492443"/>
          </a:xfrm>
          <a:prstGeom prst="rect">
            <a:avLst/>
          </a:prstGeom>
          <a:noFill/>
        </p:spPr>
        <p:txBody>
          <a:bodyPr wrap="square" rtlCol="0">
            <a:spAutoFit/>
          </a:bodyPr>
          <a:lstStyle>
            <a:defPPr>
              <a:defRPr lang="de-DE"/>
            </a:defPPr>
            <a:lvl1pPr>
              <a:spcAft>
                <a:spcPts val="400"/>
              </a:spcAft>
              <a:defRPr sz="1300">
                <a:solidFill>
                  <a:schemeClr val="bg2">
                    <a:lumMod val="25000"/>
                  </a:schemeClr>
                </a:solidFill>
                <a:latin typeface="Arial" panose="020B0604020202020204" pitchFamily="34" charset="0"/>
                <a:cs typeface="Arial" panose="020B0604020202020204" pitchFamily="34" charset="0"/>
              </a:defRPr>
            </a:lvl1pPr>
          </a:lstStyle>
          <a:p>
            <a:r>
              <a:rPr lang="de-DE" b="1" dirty="0" smtClean="0"/>
              <a:t>Heimisch </a:t>
            </a:r>
            <a:r>
              <a:rPr lang="de-DE" dirty="0" smtClean="0"/>
              <a:t>in Nordamerika; </a:t>
            </a:r>
            <a:r>
              <a:rPr lang="de-DE" i="1" dirty="0" smtClean="0"/>
              <a:t>Invasiv in Deutschland</a:t>
            </a:r>
            <a:endParaRPr lang="en-GB" dirty="0"/>
          </a:p>
        </p:txBody>
      </p:sp>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1213" y="4588208"/>
            <a:ext cx="1802020" cy="1327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feld 14"/>
          <p:cNvSpPr txBox="1"/>
          <p:nvPr/>
        </p:nvSpPr>
        <p:spPr>
          <a:xfrm>
            <a:off x="3199421" y="3829254"/>
            <a:ext cx="2483368" cy="543739"/>
          </a:xfrm>
          <a:prstGeom prst="rect">
            <a:avLst/>
          </a:prstGeom>
          <a:noFill/>
        </p:spPr>
        <p:txBody>
          <a:bodyPr wrap="square" rtlCol="0">
            <a:spAutoFit/>
          </a:bodyPr>
          <a:lstStyle/>
          <a:p>
            <a:pPr>
              <a:spcAft>
                <a:spcPts val="400"/>
              </a:spcAft>
            </a:pPr>
            <a:r>
              <a:rPr lang="de-DE" sz="1300" b="1" dirty="0" smtClean="0">
                <a:solidFill>
                  <a:schemeClr val="bg2">
                    <a:lumMod val="25000"/>
                  </a:schemeClr>
                </a:solidFill>
                <a:latin typeface="Arial" panose="020B0604020202020204" pitchFamily="34" charset="0"/>
                <a:cs typeface="Arial" panose="020B0604020202020204" pitchFamily="34" charset="0"/>
              </a:rPr>
              <a:t>Heimisch </a:t>
            </a:r>
            <a:r>
              <a:rPr lang="de-DE" sz="1300" dirty="0" smtClean="0">
                <a:solidFill>
                  <a:schemeClr val="bg2">
                    <a:lumMod val="25000"/>
                  </a:schemeClr>
                </a:solidFill>
                <a:latin typeface="Arial" panose="020B0604020202020204" pitchFamily="34" charset="0"/>
                <a:cs typeface="Arial" panose="020B0604020202020204" pitchFamily="34" charset="0"/>
              </a:rPr>
              <a:t>in China und Korea;</a:t>
            </a:r>
          </a:p>
          <a:p>
            <a:pPr>
              <a:spcAft>
                <a:spcPts val="400"/>
              </a:spcAft>
            </a:pPr>
            <a:r>
              <a:rPr lang="de-DE" sz="1300" i="1" dirty="0" smtClean="0">
                <a:solidFill>
                  <a:schemeClr val="bg2">
                    <a:lumMod val="25000"/>
                  </a:schemeClr>
                </a:solidFill>
                <a:latin typeface="Arial" panose="020B0604020202020204" pitchFamily="34" charset="0"/>
                <a:cs typeface="Arial" panose="020B0604020202020204" pitchFamily="34" charset="0"/>
              </a:rPr>
              <a:t>Invasiv in USA und Österreich</a:t>
            </a:r>
            <a:endParaRPr lang="en-GB" sz="1300" dirty="0">
              <a:solidFill>
                <a:schemeClr val="bg2">
                  <a:lumMod val="25000"/>
                </a:schemeClr>
              </a:solidFill>
              <a:latin typeface="Arial" panose="020B0604020202020204" pitchFamily="34" charset="0"/>
              <a:cs typeface="Arial" panose="020B0604020202020204" pitchFamily="34" charset="0"/>
            </a:endParaRPr>
          </a:p>
        </p:txBody>
      </p:sp>
      <p:sp>
        <p:nvSpPr>
          <p:cNvPr id="17" name="Rechteck 16"/>
          <p:cNvSpPr/>
          <p:nvPr/>
        </p:nvSpPr>
        <p:spPr>
          <a:xfrm>
            <a:off x="3397739" y="5945910"/>
            <a:ext cx="2376264" cy="400110"/>
          </a:xfrm>
          <a:prstGeom prst="rect">
            <a:avLst/>
          </a:prstGeom>
        </p:spPr>
        <p:txBody>
          <a:bodyPr wrap="square">
            <a:spAutoFit/>
          </a:bodyPr>
          <a:lstStyle/>
          <a:p>
            <a:r>
              <a:rPr lang="de-DE" sz="1000" b="1" dirty="0" smtClean="0">
                <a:latin typeface="Arial" panose="020B0604020202020204" pitchFamily="34" charset="0"/>
                <a:cs typeface="Arial" panose="020B0604020202020204" pitchFamily="34" charset="0"/>
              </a:rPr>
              <a:t>Asiatische Laubholzbockkäfer</a:t>
            </a:r>
            <a:endParaRPr lang="de-DE" sz="1000" b="1" dirty="0" smtClean="0">
              <a:latin typeface="Arial" panose="020B0604020202020204" pitchFamily="34" charset="0"/>
              <a:cs typeface="Arial" panose="020B0604020202020204" pitchFamily="34" charset="0"/>
            </a:endParaRPr>
          </a:p>
          <a:p>
            <a:r>
              <a:rPr lang="de-DE" sz="1000" b="1" i="1" dirty="0" smtClean="0">
                <a:latin typeface="Arial" panose="020B0604020202020204" pitchFamily="34" charset="0"/>
                <a:cs typeface="Arial" panose="020B0604020202020204" pitchFamily="34" charset="0"/>
              </a:rPr>
              <a:t>(</a:t>
            </a:r>
            <a:r>
              <a:rPr lang="de-DE" sz="1000" b="1" i="1" dirty="0" err="1" smtClean="0">
                <a:latin typeface="Arial" panose="020B0604020202020204" pitchFamily="34" charset="0"/>
                <a:cs typeface="Arial" panose="020B0604020202020204" pitchFamily="34" charset="0"/>
              </a:rPr>
              <a:t>Anoplophora</a:t>
            </a:r>
            <a:r>
              <a:rPr lang="de-DE" sz="1000" b="1" i="1" dirty="0" smtClean="0">
                <a:latin typeface="Arial" panose="020B0604020202020204" pitchFamily="34" charset="0"/>
                <a:cs typeface="Arial" panose="020B0604020202020204" pitchFamily="34" charset="0"/>
              </a:rPr>
              <a:t> </a:t>
            </a:r>
            <a:r>
              <a:rPr lang="de-DE" sz="1000" b="1" i="1" dirty="0" err="1" smtClean="0">
                <a:latin typeface="Arial" panose="020B0604020202020204" pitchFamily="34" charset="0"/>
                <a:cs typeface="Arial" panose="020B0604020202020204" pitchFamily="34" charset="0"/>
              </a:rPr>
              <a:t>glabripennis</a:t>
            </a:r>
            <a:r>
              <a:rPr lang="de-DE" sz="1000" b="1" dirty="0" smtClean="0">
                <a:latin typeface="Arial" panose="020B0604020202020204" pitchFamily="34" charset="0"/>
                <a:cs typeface="Arial" panose="020B0604020202020204" pitchFamily="34" charset="0"/>
              </a:rPr>
              <a:t>)</a:t>
            </a:r>
            <a:endParaRPr lang="en-GB" sz="1000" b="1" dirty="0">
              <a:latin typeface="Arial" panose="020B0604020202020204" pitchFamily="34" charset="0"/>
              <a:cs typeface="Arial" panose="020B0604020202020204" pitchFamily="34" charset="0"/>
            </a:endParaRPr>
          </a:p>
        </p:txBody>
      </p:sp>
      <p:sp>
        <p:nvSpPr>
          <p:cNvPr id="18" name="Textfeld 17"/>
          <p:cNvSpPr txBox="1"/>
          <p:nvPr/>
        </p:nvSpPr>
        <p:spPr>
          <a:xfrm>
            <a:off x="-66927" y="1520307"/>
            <a:ext cx="307777" cy="4792288"/>
          </a:xfrm>
          <a:prstGeom prst="rect">
            <a:avLst/>
          </a:prstGeom>
          <a:noFill/>
        </p:spPr>
        <p:txBody>
          <a:bodyPr vert="vert270"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Bayerische Landesanstalt für Landwirtschaft; Mike Sutton-Croft</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173" y="4581127"/>
            <a:ext cx="1992251" cy="1324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feld 18"/>
          <p:cNvSpPr txBox="1"/>
          <p:nvPr/>
        </p:nvSpPr>
        <p:spPr>
          <a:xfrm>
            <a:off x="5883681" y="3840010"/>
            <a:ext cx="3260319" cy="692497"/>
          </a:xfrm>
          <a:prstGeom prst="rect">
            <a:avLst/>
          </a:prstGeom>
          <a:noFill/>
        </p:spPr>
        <p:txBody>
          <a:bodyPr wrap="square" rtlCol="0">
            <a:spAutoFit/>
          </a:bodyPr>
          <a:lstStyle/>
          <a:p>
            <a:pPr>
              <a:spcAft>
                <a:spcPts val="400"/>
              </a:spcAft>
            </a:pPr>
            <a:r>
              <a:rPr lang="de-DE" sz="1300" b="1" dirty="0" smtClean="0">
                <a:solidFill>
                  <a:schemeClr val="bg2">
                    <a:lumMod val="25000"/>
                  </a:schemeClr>
                </a:solidFill>
                <a:latin typeface="Arial" panose="020B0604020202020204" pitchFamily="34" charset="0"/>
                <a:cs typeface="Arial" panose="020B0604020202020204" pitchFamily="34" charset="0"/>
              </a:rPr>
              <a:t>Heimisch </a:t>
            </a:r>
            <a:r>
              <a:rPr lang="de-DE" sz="1300" dirty="0" smtClean="0">
                <a:solidFill>
                  <a:schemeClr val="bg2">
                    <a:lumMod val="25000"/>
                  </a:schemeClr>
                </a:solidFill>
                <a:latin typeface="Arial" panose="020B0604020202020204" pitchFamily="34" charset="0"/>
                <a:cs typeface="Arial" panose="020B0604020202020204" pitchFamily="34" charset="0"/>
              </a:rPr>
              <a:t>in den Himalaya-Ländern </a:t>
            </a:r>
            <a:r>
              <a:rPr lang="de-DE" sz="1300" i="1" dirty="0" smtClean="0">
                <a:solidFill>
                  <a:schemeClr val="bg2">
                    <a:lumMod val="25000"/>
                  </a:schemeClr>
                </a:solidFill>
                <a:latin typeface="Arial" panose="020B0604020202020204" pitchFamily="34" charset="0"/>
                <a:cs typeface="Arial" panose="020B0604020202020204" pitchFamily="34" charset="0"/>
              </a:rPr>
              <a:t>Invasiv in temperierten Zonen Europas </a:t>
            </a:r>
            <a:r>
              <a:rPr lang="de-DE" sz="1300" dirty="0" smtClean="0">
                <a:solidFill>
                  <a:schemeClr val="bg2">
                    <a:lumMod val="25000"/>
                  </a:schemeClr>
                </a:solidFill>
                <a:latin typeface="Arial" panose="020B0604020202020204" pitchFamily="34" charset="0"/>
                <a:cs typeface="Arial" panose="020B0604020202020204" pitchFamily="34" charset="0"/>
              </a:rPr>
              <a:t> </a:t>
            </a:r>
            <a:r>
              <a:rPr lang="de-DE" sz="1300" i="1" dirty="0" smtClean="0">
                <a:solidFill>
                  <a:schemeClr val="bg2">
                    <a:lumMod val="25000"/>
                  </a:schemeClr>
                </a:solidFill>
                <a:latin typeface="Arial" panose="020B0604020202020204" pitchFamily="34" charset="0"/>
                <a:cs typeface="Arial" panose="020B0604020202020204" pitchFamily="34" charset="0"/>
              </a:rPr>
              <a:t>sowie nördliches Nordamerika</a:t>
            </a:r>
          </a:p>
        </p:txBody>
      </p:sp>
      <p:sp>
        <p:nvSpPr>
          <p:cNvPr id="22" name="Rechteck 21"/>
          <p:cNvSpPr/>
          <p:nvPr/>
        </p:nvSpPr>
        <p:spPr>
          <a:xfrm>
            <a:off x="6528794" y="5943433"/>
            <a:ext cx="2376264" cy="400110"/>
          </a:xfrm>
          <a:prstGeom prst="rect">
            <a:avLst/>
          </a:prstGeom>
        </p:spPr>
        <p:txBody>
          <a:bodyPr wrap="square">
            <a:spAutoFit/>
          </a:bodyPr>
          <a:lstStyle/>
          <a:p>
            <a:r>
              <a:rPr lang="de-DE" sz="1000" b="1" dirty="0" err="1" smtClean="0">
                <a:latin typeface="Arial" panose="020B0604020202020204" pitchFamily="34" charset="0"/>
                <a:cs typeface="Arial" panose="020B0604020202020204" pitchFamily="34" charset="0"/>
              </a:rPr>
              <a:t>Drüsige</a:t>
            </a:r>
            <a:r>
              <a:rPr lang="de-DE" sz="1000" b="1" dirty="0" smtClean="0">
                <a:latin typeface="Arial" panose="020B0604020202020204" pitchFamily="34" charset="0"/>
                <a:cs typeface="Arial" panose="020B0604020202020204" pitchFamily="34" charset="0"/>
              </a:rPr>
              <a:t> Springkraut </a:t>
            </a:r>
          </a:p>
          <a:p>
            <a:r>
              <a:rPr lang="de-DE" sz="1000" b="1" i="1" dirty="0" smtClean="0">
                <a:latin typeface="Arial" panose="020B0604020202020204" pitchFamily="34" charset="0"/>
                <a:cs typeface="Arial" panose="020B0604020202020204" pitchFamily="34" charset="0"/>
              </a:rPr>
              <a:t>(Impatiens </a:t>
            </a:r>
            <a:r>
              <a:rPr lang="de-DE" sz="1000" b="1" i="1" dirty="0" err="1" smtClean="0">
                <a:latin typeface="Arial" panose="020B0604020202020204" pitchFamily="34" charset="0"/>
                <a:cs typeface="Arial" panose="020B0604020202020204" pitchFamily="34" charset="0"/>
              </a:rPr>
              <a:t>glandulifera</a:t>
            </a:r>
            <a:r>
              <a:rPr lang="de-DE" sz="1000" b="1" i="1" dirty="0" smtClean="0">
                <a:latin typeface="Arial" panose="020B0604020202020204" pitchFamily="34" charset="0"/>
                <a:cs typeface="Arial" panose="020B0604020202020204" pitchFamily="34" charset="0"/>
              </a:rPr>
              <a:t>)</a:t>
            </a:r>
            <a:endParaRPr lang="en-GB" sz="10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538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15" grpId="0"/>
      <p:bldP spid="17" grpId="0"/>
      <p:bldP spid="19"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Biodiversität und Landwirtschaft</a:t>
            </a:r>
            <a:endParaRPr lang="de-DE" sz="26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533" t="18815" r="6844" b="4022"/>
          <a:stretch/>
        </p:blipFill>
        <p:spPr bwMode="auto">
          <a:xfrm>
            <a:off x="583865" y="1376899"/>
            <a:ext cx="6561179" cy="4562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6012160" y="5980590"/>
            <a:ext cx="312823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van Elsen &amp; Daniel, 2000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81658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Biodiversität und Landwirtschaft</a:t>
            </a:r>
            <a:endParaRPr lang="de-DE" sz="2600" dirty="0"/>
          </a:p>
        </p:txBody>
      </p:sp>
      <p:sp>
        <p:nvSpPr>
          <p:cNvPr id="5" name="Textfeld 4"/>
          <p:cNvSpPr txBox="1"/>
          <p:nvPr/>
        </p:nvSpPr>
        <p:spPr>
          <a:xfrm>
            <a:off x="251520" y="1268760"/>
            <a:ext cx="6768752"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a:t>
            </a:r>
            <a:r>
              <a:rPr lang="de-DE" b="1" dirty="0" smtClean="0">
                <a:solidFill>
                  <a:schemeClr val="bg2">
                    <a:lumMod val="25000"/>
                  </a:schemeClr>
                </a:solidFill>
                <a:latin typeface="Arial" panose="020B0604020202020204" pitchFamily="34" charset="0"/>
                <a:cs typeface="Arial" panose="020B0604020202020204" pitchFamily="34" charset="0"/>
              </a:rPr>
              <a:t>ein </a:t>
            </a:r>
            <a:r>
              <a:rPr lang="de-DE" b="1" dirty="0" smtClean="0">
                <a:solidFill>
                  <a:schemeClr val="bg2">
                    <a:lumMod val="25000"/>
                  </a:schemeClr>
                </a:solidFill>
                <a:latin typeface="Arial" panose="020B0604020202020204" pitchFamily="34" charset="0"/>
                <a:cs typeface="Arial" panose="020B0604020202020204" pitchFamily="34" charset="0"/>
              </a:rPr>
              <a:t>Beispiele für die </a:t>
            </a:r>
            <a:r>
              <a:rPr lang="de-DE" b="1" dirty="0">
                <a:solidFill>
                  <a:schemeClr val="bg2">
                    <a:lumMod val="25000"/>
                  </a:schemeClr>
                </a:solidFill>
                <a:latin typeface="Arial" panose="020B0604020202020204" pitchFamily="34" charset="0"/>
                <a:cs typeface="Arial" panose="020B0604020202020204" pitchFamily="34" charset="0"/>
              </a:rPr>
              <a:t>D</a:t>
            </a:r>
            <a:r>
              <a:rPr lang="de-DE" b="1" dirty="0" smtClean="0">
                <a:solidFill>
                  <a:schemeClr val="bg2">
                    <a:lumMod val="25000"/>
                  </a:schemeClr>
                </a:solidFill>
                <a:latin typeface="Arial" panose="020B0604020202020204" pitchFamily="34" charset="0"/>
                <a:cs typeface="Arial" panose="020B0604020202020204" pitchFamily="34" charset="0"/>
              </a:rPr>
              <a:t>egradierung von Flächen</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ipbes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The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assessment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Land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degradation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restoration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full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(2018)</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grpSp>
        <p:nvGrpSpPr>
          <p:cNvPr id="3" name="Gruppieren 2"/>
          <p:cNvGrpSpPr/>
          <p:nvPr/>
        </p:nvGrpSpPr>
        <p:grpSpPr>
          <a:xfrm>
            <a:off x="969410" y="1994449"/>
            <a:ext cx="6742715" cy="3490913"/>
            <a:chOff x="969410" y="1994449"/>
            <a:chExt cx="6742715" cy="3490913"/>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994449"/>
              <a:ext cx="6740525" cy="3490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1115617" y="2182193"/>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Kleiner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7" name="Textfeld 6"/>
            <p:cNvSpPr txBox="1"/>
            <p:nvPr/>
          </p:nvSpPr>
          <p:spPr>
            <a:xfrm>
              <a:off x="5148064" y="2180864"/>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Größer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8" name="Textfeld 7"/>
            <p:cNvSpPr txBox="1"/>
            <p:nvPr/>
          </p:nvSpPr>
          <p:spPr>
            <a:xfrm>
              <a:off x="2146399" y="2040764"/>
              <a:ext cx="2664295" cy="211203"/>
            </a:xfrm>
            <a:prstGeom prst="rect">
              <a:avLst/>
            </a:prstGeom>
            <a:solidFill>
              <a:schemeClr val="bg1">
                <a:lumMod val="95000"/>
              </a:schemeClr>
            </a:solidFill>
          </p:spPr>
          <p:txBody>
            <a:bodyPr wrap="square" lIns="36000" tIns="36000" rIns="36000" bIns="36000"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Änderung in der Intensität der Landnutzung</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971600" y="2540165"/>
              <a:ext cx="1584175" cy="230832"/>
            </a:xfrm>
            <a:prstGeom prst="rect">
              <a:avLst/>
            </a:prstGeom>
            <a:solidFill>
              <a:schemeClr val="bg1">
                <a:lumMod val="95000"/>
              </a:schemeClr>
            </a:solidFill>
          </p:spPr>
          <p:txBody>
            <a:bodyPr wrap="square" rtlCol="0">
              <a:spAutoFit/>
            </a:bodyPr>
            <a:lstStyle/>
            <a:p>
              <a:pPr algn="r"/>
              <a:r>
                <a:rPr lang="de-DE" sz="900" b="1" dirty="0" err="1" smtClean="0">
                  <a:solidFill>
                    <a:schemeClr val="bg2">
                      <a:lumMod val="10000"/>
                    </a:schemeClr>
                  </a:solidFill>
                  <a:latin typeface="Arial" panose="020B0604020202020204" pitchFamily="34" charset="0"/>
                  <a:cs typeface="Arial" panose="020B0604020202020204" pitchFamily="34" charset="0"/>
                </a:rPr>
                <a:t>Undegradierter</a:t>
              </a:r>
              <a:r>
                <a:rPr lang="de-DE" sz="900" b="1" dirty="0" smtClean="0">
                  <a:solidFill>
                    <a:schemeClr val="bg2">
                      <a:lumMod val="10000"/>
                    </a:schemeClr>
                  </a:solidFill>
                  <a:latin typeface="Arial" panose="020B0604020202020204" pitchFamily="34" charset="0"/>
                  <a:cs typeface="Arial" panose="020B0604020202020204" pitchFamily="34" charset="0"/>
                </a:rPr>
                <a:t> Zustand</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627784" y="2541628"/>
              <a:ext cx="1584175" cy="230832"/>
            </a:xfrm>
            <a:prstGeom prst="rect">
              <a:avLst/>
            </a:prstGeom>
            <a:solidFill>
              <a:schemeClr val="bg1">
                <a:lumMod val="95000"/>
              </a:schemeClr>
            </a:solidFill>
          </p:spPr>
          <p:txBody>
            <a:bodyPr wrap="square" rtlCol="0">
              <a:spAutoFit/>
            </a:bodyPr>
            <a:lstStyle/>
            <a:p>
              <a:pPr algn="r"/>
              <a:r>
                <a:rPr lang="de-DE" sz="900" b="1" dirty="0" smtClean="0">
                  <a:solidFill>
                    <a:schemeClr val="bg2">
                      <a:lumMod val="10000"/>
                    </a:schemeClr>
                  </a:solidFill>
                  <a:latin typeface="Arial" panose="020B0604020202020204" pitchFamily="34" charset="0"/>
                  <a:cs typeface="Arial" panose="020B0604020202020204" pitchFamily="34" charset="0"/>
                </a:rPr>
                <a:t>Extensive Landnutzung</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4181299" y="2540165"/>
              <a:ext cx="1584175" cy="230832"/>
            </a:xfrm>
            <a:prstGeom prst="rect">
              <a:avLst/>
            </a:prstGeom>
            <a:solidFill>
              <a:schemeClr val="bg1">
                <a:lumMod val="95000"/>
              </a:schemeClr>
            </a:solidFill>
          </p:spPr>
          <p:txBody>
            <a:bodyPr wrap="square" rtlCol="0">
              <a:spAutoFit/>
            </a:bodyPr>
            <a:lstStyle/>
            <a:p>
              <a:pPr algn="r"/>
              <a:r>
                <a:rPr lang="de-DE" sz="900" b="1" dirty="0" smtClean="0">
                  <a:solidFill>
                    <a:schemeClr val="bg2">
                      <a:lumMod val="10000"/>
                    </a:schemeClr>
                  </a:solidFill>
                  <a:latin typeface="Arial" panose="020B0604020202020204" pitchFamily="34" charset="0"/>
                  <a:cs typeface="Arial" panose="020B0604020202020204" pitchFamily="34" charset="0"/>
                </a:rPr>
                <a:t>Intensive Landnutzung</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3" name="Textfeld 12"/>
            <p:cNvSpPr txBox="1"/>
            <p:nvPr/>
          </p:nvSpPr>
          <p:spPr>
            <a:xfrm>
              <a:off x="6098645" y="2536335"/>
              <a:ext cx="936104" cy="230832"/>
            </a:xfrm>
            <a:prstGeom prst="rect">
              <a:avLst/>
            </a:prstGeom>
            <a:solidFill>
              <a:schemeClr val="bg1">
                <a:lumMod val="85000"/>
              </a:schemeClr>
            </a:solidFill>
          </p:spPr>
          <p:txBody>
            <a:bodyPr wrap="square" rtlCol="0">
              <a:spAutoFit/>
            </a:bodyPr>
            <a:lstStyle/>
            <a:p>
              <a:pPr algn="ctr"/>
              <a:r>
                <a:rPr lang="de-DE" sz="900" b="1" dirty="0" smtClean="0">
                  <a:solidFill>
                    <a:schemeClr val="bg2">
                      <a:lumMod val="10000"/>
                    </a:schemeClr>
                  </a:solidFill>
                  <a:latin typeface="Arial" panose="020B0604020202020204" pitchFamily="34" charset="0"/>
                  <a:cs typeface="Arial" panose="020B0604020202020204" pitchFamily="34" charset="0"/>
                </a:rPr>
                <a:t>Aufgabe</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4" name="Textfeld 13"/>
            <p:cNvSpPr txBox="1"/>
            <p:nvPr/>
          </p:nvSpPr>
          <p:spPr>
            <a:xfrm>
              <a:off x="1087857" y="4941168"/>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Kleiner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5177756" y="4933884"/>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Größer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6" name="Textfeld 15"/>
            <p:cNvSpPr txBox="1"/>
            <p:nvPr/>
          </p:nvSpPr>
          <p:spPr>
            <a:xfrm>
              <a:off x="1907705" y="5177152"/>
              <a:ext cx="3024335" cy="211203"/>
            </a:xfrm>
            <a:prstGeom prst="rect">
              <a:avLst/>
            </a:prstGeom>
            <a:solidFill>
              <a:schemeClr val="bg1">
                <a:lumMod val="95000"/>
              </a:schemeClr>
            </a:solidFill>
          </p:spPr>
          <p:txBody>
            <a:bodyPr wrap="square" lIns="36000" tIns="36000" rIns="36000" bIns="36000"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Trade-offs zwischen Ökosystemleistung und Biodiversität</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8" name="Textfeld 17"/>
            <p:cNvSpPr txBox="1"/>
            <p:nvPr/>
          </p:nvSpPr>
          <p:spPr>
            <a:xfrm>
              <a:off x="1713255" y="3826825"/>
              <a:ext cx="857633" cy="215444"/>
            </a:xfrm>
            <a:prstGeom prst="rect">
              <a:avLst/>
            </a:prstGeom>
            <a:solidFill>
              <a:schemeClr val="bg1">
                <a:lumMod val="95000"/>
              </a:schemeClr>
            </a:solidFill>
          </p:spPr>
          <p:txBody>
            <a:bodyPr wrap="square" rtlCol="0">
              <a:spAutoFit/>
            </a:bodyPr>
            <a:lstStyle/>
            <a:p>
              <a:r>
                <a:rPr lang="de-DE" sz="800" b="1" dirty="0" smtClean="0">
                  <a:solidFill>
                    <a:schemeClr val="bg2">
                      <a:lumMod val="10000"/>
                    </a:schemeClr>
                  </a:solidFill>
                  <a:latin typeface="Arial" panose="020B0604020202020204" pitchFamily="34" charset="0"/>
                  <a:cs typeface="Arial" panose="020B0604020202020204" pitchFamily="34" charset="0"/>
                </a:rPr>
                <a:t>Biodiversität</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19" name="Textfeld 18"/>
            <p:cNvSpPr txBox="1"/>
            <p:nvPr/>
          </p:nvSpPr>
          <p:spPr>
            <a:xfrm>
              <a:off x="2231461" y="4205573"/>
              <a:ext cx="813257" cy="215444"/>
            </a:xfrm>
            <a:prstGeom prst="rect">
              <a:avLst/>
            </a:prstGeom>
            <a:solidFill>
              <a:schemeClr val="bg1">
                <a:lumMod val="95000"/>
              </a:schemeClr>
            </a:solidFill>
          </p:spPr>
          <p:txBody>
            <a:bodyPr wrap="square" lIns="36000" rtlCol="0">
              <a:spAutoFit/>
            </a:bodyPr>
            <a:lstStyle/>
            <a:p>
              <a:r>
                <a:rPr lang="de-DE" sz="800" b="1" dirty="0" smtClean="0">
                  <a:solidFill>
                    <a:schemeClr val="bg2">
                      <a:lumMod val="10000"/>
                    </a:schemeClr>
                  </a:solidFill>
                  <a:latin typeface="Arial" panose="020B0604020202020204" pitchFamily="34" charset="0"/>
                  <a:cs typeface="Arial" panose="020B0604020202020204" pitchFamily="34" charset="0"/>
                </a:rPr>
                <a:t>Lebensmittel</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0" name="Textfeld 19"/>
            <p:cNvSpPr txBox="1"/>
            <p:nvPr/>
          </p:nvSpPr>
          <p:spPr>
            <a:xfrm>
              <a:off x="971600" y="3871661"/>
              <a:ext cx="695882" cy="338554"/>
            </a:xfrm>
            <a:prstGeom prst="rect">
              <a:avLst/>
            </a:prstGeom>
            <a:solidFill>
              <a:schemeClr val="bg1">
                <a:lumMod val="95000"/>
              </a:schemeClr>
            </a:solidFill>
          </p:spPr>
          <p:txBody>
            <a:bodyPr wrap="square" lIns="36000" rIns="36000" rtlCol="0">
              <a:spAutoFit/>
            </a:bodyPr>
            <a:lstStyle/>
            <a:p>
              <a:pPr algn="r"/>
              <a:r>
                <a:rPr lang="de-DE" sz="800" b="1" dirty="0" smtClean="0">
                  <a:solidFill>
                    <a:schemeClr val="bg2">
                      <a:lumMod val="10000"/>
                    </a:schemeClr>
                  </a:solidFill>
                  <a:latin typeface="Arial" panose="020B0604020202020204" pitchFamily="34" charset="0"/>
                  <a:cs typeface="Arial" panose="020B0604020202020204" pitchFamily="34" charset="0"/>
                </a:rPr>
                <a:t>Klima-regulierung</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969410" y="4454969"/>
              <a:ext cx="695882" cy="318924"/>
            </a:xfrm>
            <a:prstGeom prst="rect">
              <a:avLst/>
            </a:prstGeom>
            <a:solidFill>
              <a:schemeClr val="bg1">
                <a:lumMod val="95000"/>
              </a:schemeClr>
            </a:solidFill>
          </p:spPr>
          <p:txBody>
            <a:bodyPr wrap="square" lIns="36000" tIns="36000" rIns="36000" bIns="36000" rtlCol="0">
              <a:spAutoFit/>
            </a:bodyPr>
            <a:lstStyle/>
            <a:p>
              <a:pPr algn="r"/>
              <a:r>
                <a:rPr lang="de-DE" sz="800" b="1" dirty="0" smtClean="0">
                  <a:solidFill>
                    <a:schemeClr val="bg2">
                      <a:lumMod val="10000"/>
                    </a:schemeClr>
                  </a:solidFill>
                  <a:latin typeface="Arial" panose="020B0604020202020204" pitchFamily="34" charset="0"/>
                  <a:cs typeface="Arial" panose="020B0604020202020204" pitchFamily="34" charset="0"/>
                </a:rPr>
                <a:t>Wasser-</a:t>
              </a:r>
            </a:p>
            <a:p>
              <a:pPr algn="r"/>
              <a:r>
                <a:rPr lang="de-DE" sz="800" b="1" dirty="0" err="1" smtClean="0">
                  <a:solidFill>
                    <a:schemeClr val="bg2">
                      <a:lumMod val="10000"/>
                    </a:schemeClr>
                  </a:solidFill>
                  <a:latin typeface="Arial" panose="020B0604020202020204" pitchFamily="34" charset="0"/>
                  <a:cs typeface="Arial" panose="020B0604020202020204" pitchFamily="34" charset="0"/>
                </a:rPr>
                <a:t>aufnahme</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2" name="Textfeld 21"/>
            <p:cNvSpPr txBox="1"/>
            <p:nvPr/>
          </p:nvSpPr>
          <p:spPr>
            <a:xfrm>
              <a:off x="2005947" y="4614431"/>
              <a:ext cx="648070" cy="215444"/>
            </a:xfrm>
            <a:prstGeom prst="rect">
              <a:avLst/>
            </a:prstGeom>
            <a:solidFill>
              <a:schemeClr val="bg1">
                <a:lumMod val="95000"/>
              </a:schemeClr>
            </a:solidFill>
          </p:spPr>
          <p:txBody>
            <a:bodyPr wrap="square" lIns="36000" rtlCol="0">
              <a:spAutoFit/>
            </a:bodyPr>
            <a:lstStyle/>
            <a:p>
              <a:r>
                <a:rPr lang="de-DE" sz="800" b="1" dirty="0" smtClean="0">
                  <a:solidFill>
                    <a:schemeClr val="bg2">
                      <a:lumMod val="10000"/>
                    </a:schemeClr>
                  </a:solidFill>
                  <a:latin typeface="Arial" panose="020B0604020202020204" pitchFamily="34" charset="0"/>
                  <a:cs typeface="Arial" panose="020B0604020202020204" pitchFamily="34" charset="0"/>
                </a:rPr>
                <a:t>Fasern </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4" name="Textfeld 23"/>
            <p:cNvSpPr txBox="1"/>
            <p:nvPr/>
          </p:nvSpPr>
          <p:spPr>
            <a:xfrm>
              <a:off x="1937934" y="4794354"/>
              <a:ext cx="1584175" cy="200055"/>
            </a:xfrm>
            <a:prstGeom prst="rect">
              <a:avLst/>
            </a:prstGeom>
            <a:solidFill>
              <a:schemeClr val="bg1">
                <a:lumMod val="95000"/>
              </a:schemeClr>
            </a:solidFill>
          </p:spPr>
          <p:txBody>
            <a:bodyPr wrap="square" rtlCol="0">
              <a:spAutoFit/>
            </a:bodyPr>
            <a:lstStyle/>
            <a:p>
              <a:r>
                <a:rPr lang="de-DE" sz="700" b="1" dirty="0" err="1" smtClean="0">
                  <a:solidFill>
                    <a:schemeClr val="accent3"/>
                  </a:solidFill>
                  <a:latin typeface="Arial" panose="020B0604020202020204" pitchFamily="34" charset="0"/>
                  <a:cs typeface="Arial" panose="020B0604020202020204" pitchFamily="34" charset="0"/>
                </a:rPr>
                <a:t>Undegradierter</a:t>
              </a:r>
              <a:r>
                <a:rPr lang="de-DE" sz="700" b="1" dirty="0" smtClean="0">
                  <a:solidFill>
                    <a:schemeClr val="accent3"/>
                  </a:solidFill>
                  <a:latin typeface="Arial" panose="020B0604020202020204" pitchFamily="34" charset="0"/>
                  <a:cs typeface="Arial" panose="020B0604020202020204" pitchFamily="34" charset="0"/>
                </a:rPr>
                <a:t> Zustand</a:t>
              </a:r>
              <a:endParaRPr lang="en-GB" sz="700" b="1" dirty="0">
                <a:solidFill>
                  <a:schemeClr val="accent3"/>
                </a:solidFill>
                <a:latin typeface="Arial" panose="020B0604020202020204" pitchFamily="34" charset="0"/>
                <a:cs typeface="Arial" panose="020B0604020202020204" pitchFamily="34" charset="0"/>
              </a:endParaRPr>
            </a:p>
          </p:txBody>
        </p:sp>
        <p:sp>
          <p:nvSpPr>
            <p:cNvPr id="25" name="Textfeld 24"/>
            <p:cNvSpPr txBox="1"/>
            <p:nvPr/>
          </p:nvSpPr>
          <p:spPr>
            <a:xfrm>
              <a:off x="6232179" y="4915741"/>
              <a:ext cx="936104" cy="230832"/>
            </a:xfrm>
            <a:prstGeom prst="rect">
              <a:avLst/>
            </a:prstGeom>
            <a:solidFill>
              <a:schemeClr val="bg1">
                <a:lumMod val="85000"/>
              </a:schemeClr>
            </a:solidFill>
          </p:spPr>
          <p:txBody>
            <a:bodyPr wrap="square" rtlCol="0">
              <a:spAutoFit/>
            </a:bodyPr>
            <a:lstStyle/>
            <a:p>
              <a:pPr algn="ctr"/>
              <a:r>
                <a:rPr lang="de-DE" sz="900" b="1" dirty="0" smtClean="0">
                  <a:solidFill>
                    <a:schemeClr val="bg2">
                      <a:lumMod val="10000"/>
                    </a:schemeClr>
                  </a:solidFill>
                  <a:latin typeface="Arial" panose="020B0604020202020204" pitchFamily="34" charset="0"/>
                  <a:cs typeface="Arial" panose="020B0604020202020204" pitchFamily="34" charset="0"/>
                </a:rPr>
                <a:t>Verlust</a:t>
              </a:r>
              <a:endParaRPr lang="en-GB" sz="900" b="1" dirty="0">
                <a:solidFill>
                  <a:schemeClr val="bg2">
                    <a:lumMod val="10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397687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23036" y="5661249"/>
            <a:ext cx="1857476" cy="1238318"/>
          </a:xfrm>
          <a:prstGeom prst="rect">
            <a:avLst/>
          </a:prstGeom>
        </p:spPr>
      </p:pic>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Biodiversität und Landwirtschaft</a:t>
            </a:r>
            <a:endParaRPr lang="de-DE" sz="2600" dirty="0"/>
          </a:p>
        </p:txBody>
      </p:sp>
      <p:sp>
        <p:nvSpPr>
          <p:cNvPr id="2" name="Rechteck 1"/>
          <p:cNvSpPr/>
          <p:nvPr/>
        </p:nvSpPr>
        <p:spPr>
          <a:xfrm>
            <a:off x="603475" y="1987125"/>
            <a:ext cx="7704856" cy="2031325"/>
          </a:xfrm>
          <a:prstGeom prst="rect">
            <a:avLst/>
          </a:prstGeom>
          <a:noFill/>
        </p:spPr>
        <p:txBody>
          <a:bodyPr wrap="square">
            <a:spAutoFit/>
          </a:bodyPr>
          <a:lstStyle/>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Weltweit </a:t>
            </a:r>
            <a:r>
              <a:rPr lang="de-DE" altLang="x-none" dirty="0" smtClean="0">
                <a:solidFill>
                  <a:schemeClr val="accent1"/>
                </a:solidFill>
                <a:latin typeface="Arial" panose="020B0604020202020204" pitchFamily="34" charset="0"/>
                <a:cs typeface="Arial" panose="020B0604020202020204" pitchFamily="34" charset="0"/>
              </a:rPr>
              <a:t>ist die Produktion von Lebensmitteln verantwortlich </a:t>
            </a:r>
            <a:r>
              <a:rPr lang="de-DE" altLang="x-none" dirty="0">
                <a:solidFill>
                  <a:schemeClr val="accent1"/>
                </a:solidFill>
                <a:latin typeface="Arial" panose="020B0604020202020204" pitchFamily="34" charset="0"/>
                <a:cs typeface="Arial" panose="020B0604020202020204" pitchFamily="34" charset="0"/>
              </a:rPr>
              <a:t>für .....</a:t>
            </a:r>
          </a:p>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de-DE"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60% des Verlusts der terrestrischen </a:t>
            </a:r>
            <a:r>
              <a:rPr lang="de-DE" altLang="x-none" dirty="0" smtClean="0">
                <a:solidFill>
                  <a:schemeClr val="accent1"/>
                </a:solidFill>
                <a:latin typeface="Arial" panose="020B0604020202020204" pitchFamily="34" charset="0"/>
                <a:cs typeface="Arial" panose="020B0604020202020204" pitchFamily="34" charset="0"/>
              </a:rPr>
              <a:t>Biodiversität</a:t>
            </a:r>
            <a:endParaRPr lang="de-DE"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ca. 24% der weltweiten Treibhausgasemissionen</a:t>
            </a: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33% der </a:t>
            </a:r>
            <a:r>
              <a:rPr lang="de-DE" altLang="x-none" dirty="0" smtClean="0">
                <a:solidFill>
                  <a:schemeClr val="accent1"/>
                </a:solidFill>
                <a:latin typeface="Arial" panose="020B0604020202020204" pitchFamily="34" charset="0"/>
                <a:cs typeface="Arial" panose="020B0604020202020204" pitchFamily="34" charset="0"/>
              </a:rPr>
              <a:t>degradierten Böden</a:t>
            </a:r>
            <a:endParaRPr lang="de-DE"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smtClean="0">
                <a:solidFill>
                  <a:schemeClr val="accent1"/>
                </a:solidFill>
                <a:latin typeface="Arial" panose="020B0604020202020204" pitchFamily="34" charset="0"/>
                <a:cs typeface="Arial" panose="020B0604020202020204" pitchFamily="34" charset="0"/>
              </a:rPr>
              <a:t>Die Übernutzung von 61</a:t>
            </a:r>
            <a:r>
              <a:rPr lang="de-DE" altLang="x-none" dirty="0">
                <a:solidFill>
                  <a:schemeClr val="accent1"/>
                </a:solidFill>
                <a:latin typeface="Arial" panose="020B0604020202020204" pitchFamily="34" charset="0"/>
                <a:cs typeface="Arial" panose="020B0604020202020204" pitchFamily="34" charset="0"/>
              </a:rPr>
              <a:t>% der kommerziellen Fischbestände</a:t>
            </a: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Die Übernutzung von 20% der </a:t>
            </a:r>
            <a:r>
              <a:rPr lang="de-DE" altLang="x-none" dirty="0" smtClean="0">
                <a:solidFill>
                  <a:schemeClr val="accent1"/>
                </a:solidFill>
                <a:latin typeface="Arial" panose="020B0604020202020204" pitchFamily="34" charset="0"/>
                <a:cs typeface="Arial" panose="020B0604020202020204" pitchFamily="34" charset="0"/>
              </a:rPr>
              <a:t>Grundwasservorkommen der Welt</a:t>
            </a:r>
            <a:endParaRPr lang="es-ES" altLang="x-none" dirty="0">
              <a:solidFill>
                <a:schemeClr val="accent1"/>
              </a:solidFill>
              <a:latin typeface="Arial" panose="020B0604020202020204" pitchFamily="34" charset="0"/>
              <a:cs typeface="Arial" panose="020B0604020202020204" pitchFamily="34" charset="0"/>
            </a:endParaRPr>
          </a:p>
        </p:txBody>
      </p:sp>
      <p:sp>
        <p:nvSpPr>
          <p:cNvPr id="10" name="Textfeld 9"/>
          <p:cNvSpPr txBox="1"/>
          <p:nvPr/>
        </p:nvSpPr>
        <p:spPr>
          <a:xfrm>
            <a:off x="0" y="5445804"/>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Einige Daten: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pic>
        <p:nvPicPr>
          <p:cNvPr id="1026" name="Picture 2" descr="Z:\Bildarchiv\LIFE Lebensmittel\Pixabay - Keine Referenz nötig\moor-1624585_12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661248"/>
            <a:ext cx="4133561" cy="12175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rstin.Froehle\Desktop\Neuer Ordner\fisch-1839706_19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3539" y="5661247"/>
            <a:ext cx="1888621" cy="12169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Z:\Bildarchiv\LIFE Lebensmittel\Pixabay - Keine Referenz nötig\lamb-29251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2160" y="5651427"/>
            <a:ext cx="1872208" cy="1248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498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6" y="1269743"/>
            <a:ext cx="2716682" cy="3645024"/>
          </a:xfrm>
          <a:prstGeom prst="rect">
            <a:avLst/>
          </a:prstGeom>
        </p:spPr>
      </p:pic>
      <p:sp>
        <p:nvSpPr>
          <p:cNvPr id="11" name="Titel 6"/>
          <p:cNvSpPr>
            <a:spLocks noGrp="1"/>
          </p:cNvSpPr>
          <p:nvPr>
            <p:ph type="title"/>
          </p:nvPr>
        </p:nvSpPr>
        <p:spPr>
          <a:xfrm>
            <a:off x="446856" y="111770"/>
            <a:ext cx="8229600" cy="724942"/>
          </a:xfrm>
          <a:noFill/>
        </p:spPr>
        <p:txBody>
          <a:bodyPr>
            <a:normAutofit/>
          </a:bodyPr>
          <a:lstStyle/>
          <a:p>
            <a:r>
              <a:rPr lang="de-DE" sz="2600" dirty="0" smtClean="0"/>
              <a:t>Biodiversität: </a:t>
            </a:r>
            <a:r>
              <a:rPr lang="de-DE" sz="2600" dirty="0" err="1" smtClean="0"/>
              <a:t>status</a:t>
            </a:r>
            <a:r>
              <a:rPr lang="de-DE" sz="2600" dirty="0" smtClean="0"/>
              <a:t> quo</a:t>
            </a:r>
            <a:endParaRPr lang="de-DE" sz="2600" dirty="0"/>
          </a:p>
        </p:txBody>
      </p:sp>
      <p:sp>
        <p:nvSpPr>
          <p:cNvPr id="4" name="Textfeld 3"/>
          <p:cNvSpPr txBox="1"/>
          <p:nvPr/>
        </p:nvSpPr>
        <p:spPr>
          <a:xfrm>
            <a:off x="572145" y="1269743"/>
            <a:ext cx="3168352"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Haben </a:t>
            </a:r>
            <a:r>
              <a:rPr lang="de-DE" sz="2000" b="1" smtClean="0">
                <a:solidFill>
                  <a:schemeClr val="bg2">
                    <a:lumMod val="25000"/>
                  </a:schemeClr>
                </a:solidFill>
                <a:latin typeface="Arial" panose="020B0604020202020204" pitchFamily="34" charset="0"/>
                <a:cs typeface="Arial" panose="020B0604020202020204" pitchFamily="34" charset="0"/>
              </a:rPr>
              <a:t>Sie Fragen?</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6" name="Textfeld 5"/>
          <p:cNvSpPr txBox="1"/>
          <p:nvPr/>
        </p:nvSpPr>
        <p:spPr>
          <a:xfrm>
            <a:off x="2210407" y="5607296"/>
            <a:ext cx="3780421"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Frequently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asked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questions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Knowledge </a:t>
            </a:r>
            <a:r>
              <a:rPr lang="de-DE" sz="1600" dirty="0" err="1" smtClean="0">
                <a:solidFill>
                  <a:schemeClr val="bg2">
                    <a:lumMod val="25000"/>
                  </a:schemeClr>
                </a:solidFill>
                <a:latin typeface="Arial" panose="020B0604020202020204" pitchFamily="34" charset="0"/>
                <a:cs typeface="Arial" panose="020B0604020202020204" pitchFamily="34" charset="0"/>
              </a:rPr>
              <a:t>pool</a:t>
            </a: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7"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6332" y="5607296"/>
            <a:ext cx="719333" cy="613124"/>
          </a:xfrm>
          <a:prstGeom prst="rect">
            <a:avLst/>
          </a:prstGeom>
          <a:solidFill>
            <a:schemeClr val="bg2">
              <a:lumMod val="90000"/>
            </a:schemeClr>
          </a:solidFill>
        </p:spPr>
      </p:pic>
    </p:spTree>
    <p:extLst>
      <p:ext uri="{BB962C8B-B14F-4D97-AF65-F5344CB8AC3E}">
        <p14:creationId xmlns:p14="http://schemas.microsoft.com/office/powerpoint/2010/main" val="332336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1279</Words>
  <Application>Microsoft Office PowerPoint</Application>
  <PresentationFormat>Bildschirmpräsentation (4:3)</PresentationFormat>
  <Paragraphs>195</Paragraphs>
  <Slides>14</Slides>
  <Notes>7</Notes>
  <HiddenSlides>0</HiddenSlides>
  <MMClips>0</MMClips>
  <ScaleCrop>false</ScaleCrop>
  <HeadingPairs>
    <vt:vector size="4" baseType="variant">
      <vt:variant>
        <vt:lpstr>Design</vt:lpstr>
      </vt:variant>
      <vt:variant>
        <vt:i4>3</vt:i4>
      </vt:variant>
      <vt:variant>
        <vt:lpstr>Folientitel</vt:lpstr>
      </vt:variant>
      <vt:variant>
        <vt:i4>14</vt:i4>
      </vt:variant>
    </vt:vector>
  </HeadingPairs>
  <TitlesOfParts>
    <vt:vector size="17" baseType="lpstr">
      <vt:lpstr>LIFE Header</vt:lpstr>
      <vt:lpstr>LIFE Content</vt:lpstr>
      <vt:lpstr>LIFE Partner Logos</vt:lpstr>
      <vt:lpstr>Biodiversität:  Aktuelle Situation</vt:lpstr>
      <vt:lpstr>Biologische Vielfalt: Was ist gemeint?</vt:lpstr>
      <vt:lpstr>Biodiversität</vt:lpstr>
      <vt:lpstr>Biodiversität  – Situation global</vt:lpstr>
      <vt:lpstr>Biodiversität – Globale Situation</vt:lpstr>
      <vt:lpstr>Biodiversität – Globale Situation</vt:lpstr>
      <vt:lpstr>Biodiversität – Globale Situation</vt:lpstr>
      <vt:lpstr>Biodiversität – Globale Situation</vt:lpstr>
      <vt:lpstr>Hauptursachen für den Verlust der Biodiversität</vt:lpstr>
      <vt:lpstr>Definition</vt:lpstr>
      <vt:lpstr>Biodiversität und Landwirtschaft</vt:lpstr>
      <vt:lpstr>Biodiversität und Landwirtschaft</vt:lpstr>
      <vt:lpstr>Biodiversität und Landwirtschaft</vt:lpstr>
      <vt:lpstr>Biodiversität: status quo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245</cp:revision>
  <dcterms:created xsi:type="dcterms:W3CDTF">2017-08-09T08:14:08Z</dcterms:created>
  <dcterms:modified xsi:type="dcterms:W3CDTF">2019-04-30T09:53:03Z</dcterms:modified>
</cp:coreProperties>
</file>