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>
        <p:scale>
          <a:sx n="100" d="100"/>
          <a:sy n="100" d="100"/>
        </p:scale>
        <p:origin x="-3440" y="-736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0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6" Type="http://schemas.openxmlformats.org/officeDocument/2006/relationships/image" Target="../media/image23.png"/><Relationship Id="rId7" Type="http://schemas.openxmlformats.org/officeDocument/2006/relationships/image" Target="../media/image50.jpeg"/><Relationship Id="rId8" Type="http://schemas.openxmlformats.org/officeDocument/2006/relationships/image" Target="../media/image51.png"/><Relationship Id="rId9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586607"/>
          </a:xfrm>
        </p:spPr>
        <p:txBody>
          <a:bodyPr/>
          <a:lstStyle/>
          <a:p>
            <a:r>
              <a:rPr lang="de-DE" sz="4000" dirty="0" smtClean="0"/>
              <a:t>Biodiversität in Standards für die Lebensmittelbranche und Vorgaben von Unternehmen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1528" y="210271"/>
            <a:ext cx="8229600" cy="724942"/>
          </a:xfrm>
        </p:spPr>
        <p:txBody>
          <a:bodyPr>
            <a:noAutofit/>
          </a:bodyPr>
          <a:lstStyle/>
          <a:p>
            <a:r>
              <a:rPr lang="de-DE" sz="2400" dirty="0" smtClean="0"/>
              <a:t>Baseline Report: Politik und Kriterien von </a:t>
            </a:r>
            <a:br>
              <a:rPr lang="de-DE" sz="2400" dirty="0" smtClean="0"/>
            </a:br>
            <a:r>
              <a:rPr lang="de-DE" sz="2400" dirty="0" smtClean="0"/>
              <a:t>54 Standards und Unternehmen </a:t>
            </a:r>
            <a:r>
              <a:rPr lang="de-DE" sz="2400" dirty="0" err="1" smtClean="0"/>
              <a:t>gescreent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</p:spPr>
        <p:txBody>
          <a:bodyPr>
            <a:noAutofit/>
          </a:bodyPr>
          <a:lstStyle/>
          <a:p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der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Standardorganisationen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253758"/>
            <a:ext cx="7056784" cy="40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Biodiversität</a:t>
            </a:r>
            <a:r>
              <a:rPr lang="en-US" b="1" dirty="0" smtClean="0">
                <a:solidFill>
                  <a:schemeClr val="tx1"/>
                </a:solidFill>
              </a:rPr>
              <a:t> in den </a:t>
            </a:r>
            <a:r>
              <a:rPr lang="en-US" b="1" dirty="0" err="1" smtClean="0">
                <a:solidFill>
                  <a:srgbClr val="C00000"/>
                </a:solidFill>
              </a:rPr>
              <a:t>Kriterien</a:t>
            </a:r>
            <a:r>
              <a:rPr lang="en-US" b="1" dirty="0" smtClean="0">
                <a:solidFill>
                  <a:schemeClr val="tx1"/>
                </a:solidFill>
              </a:rPr>
              <a:t> von </a:t>
            </a:r>
            <a:r>
              <a:rPr lang="en-US" b="1" dirty="0" err="1" smtClean="0">
                <a:solidFill>
                  <a:schemeClr val="tx1"/>
                </a:solidFill>
              </a:rPr>
              <a:t>Standardorganisationen</a:t>
            </a:r>
            <a:r>
              <a:rPr lang="en-US" b="1" dirty="0" smtClean="0">
                <a:solidFill>
                  <a:schemeClr val="tx1"/>
                </a:solidFill>
              </a:rPr>
              <a:t> und </a:t>
            </a:r>
            <a:r>
              <a:rPr lang="en-US" b="1" dirty="0" err="1" smtClean="0">
                <a:solidFill>
                  <a:schemeClr val="tx1"/>
                </a:solidFill>
              </a:rPr>
              <a:t>Unternehmen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smtClean="0"/>
              <a:t>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wurden</a:t>
            </a:r>
            <a:r>
              <a:rPr lang="en-US" sz="1800" dirty="0" smtClean="0"/>
              <a:t> </a:t>
            </a:r>
            <a:r>
              <a:rPr lang="en-US" sz="1800" dirty="0" err="1" smtClean="0"/>
              <a:t>entsprechend</a:t>
            </a:r>
            <a:r>
              <a:rPr lang="en-US" sz="1800" dirty="0" smtClean="0"/>
              <a:t> der </a:t>
            </a:r>
            <a:r>
              <a:rPr lang="en-US" sz="1800" dirty="0" err="1" smtClean="0"/>
              <a:t>Hauptursachen</a:t>
            </a:r>
            <a:r>
              <a:rPr lang="en-US" sz="1800" dirty="0" smtClean="0"/>
              <a:t> für den </a:t>
            </a:r>
            <a:r>
              <a:rPr lang="en-US" sz="1800" dirty="0" err="1" smtClean="0"/>
              <a:t>Verlust</a:t>
            </a:r>
            <a:r>
              <a:rPr lang="en-US" sz="1800" dirty="0" smtClean="0"/>
              <a:t> von </a:t>
            </a:r>
            <a:r>
              <a:rPr lang="en-US" sz="1800" dirty="0" err="1" smtClean="0"/>
              <a:t>Biodiversität</a:t>
            </a:r>
            <a:r>
              <a:rPr lang="en-US" sz="1800" dirty="0" smtClean="0"/>
              <a:t> </a:t>
            </a:r>
            <a:r>
              <a:rPr lang="en-US" sz="1800" dirty="0" err="1" smtClean="0"/>
              <a:t>gescreent</a:t>
            </a:r>
            <a:r>
              <a:rPr lang="en-US" sz="1800" dirty="0" smtClean="0"/>
              <a:t>, </a:t>
            </a:r>
            <a:r>
              <a:rPr lang="en-US" sz="1800" dirty="0" err="1" smtClean="0"/>
              <a:t>d.h</a:t>
            </a:r>
            <a:r>
              <a:rPr lang="en-US" sz="1800" dirty="0" smtClean="0"/>
              <a:t>. </a:t>
            </a:r>
            <a:r>
              <a:rPr lang="en-US" sz="1800" dirty="0" err="1" smtClean="0"/>
              <a:t>tragen</a:t>
            </a:r>
            <a:r>
              <a:rPr lang="en-US" sz="1800" dirty="0" smtClean="0"/>
              <a:t> 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dazu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Degradierung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Zerstörung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Ökosystemen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Übernutzung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natürlichen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Ressourcen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Verlust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genetischen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Invasive,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gebietsfremde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Arten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Klimawandel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de-DE" sz="1800" dirty="0" smtClean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zu </a:t>
            </a:r>
            <a:r>
              <a:rPr lang="de-DE" sz="1800" dirty="0"/>
              <a:t>vermeiden /zu </a:t>
            </a:r>
            <a:r>
              <a:rPr lang="de-DE" sz="1800" dirty="0" smtClean="0"/>
              <a:t>reduzieren?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Weiterhin wurden Anforderungen an das</a:t>
            </a:r>
            <a:br>
              <a:rPr lang="de-DE" sz="1800" dirty="0" smtClean="0"/>
            </a:br>
            <a:r>
              <a:rPr lang="de-DE" sz="1800" dirty="0" smtClean="0"/>
              <a:t>(Umwelt)Management </a:t>
            </a:r>
            <a:r>
              <a:rPr lang="de-DE" sz="1800" dirty="0" err="1" smtClean="0"/>
              <a:t>gescreent</a:t>
            </a:r>
            <a:r>
              <a:rPr lang="de-DE" sz="1800" dirty="0" smtClean="0"/>
              <a:t>.</a:t>
            </a:r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/>
            </a:r>
            <a:b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</a:b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Beispiel für die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Ergebnisse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de-DE" sz="1900" dirty="0"/>
              <a:t>Internationale Normen konzentrieren sich auf den Schutz von Gewässern / Management von Uferstreifen sowie auf den Schutz von Primärlebensräumen und Schutzgebieten.</a:t>
            </a:r>
          </a:p>
          <a:p>
            <a:r>
              <a:rPr lang="de-DE" sz="1900" dirty="0"/>
              <a:t>Europäische / nationale / regionale Normen konzentrieren sich auf die Erhaltung von Grünland, den Schutz von primären und naturnahen Lebensräumen und Schutzgebieten sowie auf einen Mindestanteil an ökologischen Strukturen / Kompensationsflächen.</a:t>
            </a:r>
          </a:p>
          <a:p>
            <a:r>
              <a:rPr lang="de-DE" sz="1900" dirty="0"/>
              <a:t>Die Unternehmen konzentrieren sich stark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auf </a:t>
            </a:r>
            <a:r>
              <a:rPr lang="de-DE" sz="1900" dirty="0"/>
              <a:t>den Schutz von Gewässern / das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Management </a:t>
            </a:r>
            <a:r>
              <a:rPr lang="de-DE" sz="1900" dirty="0"/>
              <a:t>von Uferstreifen.</a:t>
            </a:r>
          </a:p>
          <a:p>
            <a:r>
              <a:rPr lang="de-DE" sz="1900" dirty="0"/>
              <a:t>Mehr als die Hälfte der untersuchten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Kriterien </a:t>
            </a:r>
            <a:r>
              <a:rPr lang="de-DE" sz="1900" dirty="0"/>
              <a:t>wurde als sehr effektiv bewertet.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Auditoren </a:t>
            </a:r>
            <a:r>
              <a:rPr lang="de-DE" sz="1900" dirty="0"/>
              <a:t>benötigen ein besonderes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Know-how</a:t>
            </a:r>
            <a:r>
              <a:rPr lang="de-DE" sz="1900" dirty="0"/>
              <a:t>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2" name="Bild 1" descr="Destruction-Spin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76" y="1425476"/>
            <a:ext cx="7272808" cy="476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Schlussfolgerungen, z.B.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Standards /Unternehmen sollten </a:t>
            </a:r>
            <a:r>
              <a:rPr lang="de-DE" sz="1600" dirty="0"/>
              <a:t>Kriterien enthalten, die auf die Vermeidung negativer Auswirkungen auf naturnahe Ökosysteme und Schutzgebiete abzielen.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Schaffung von Biotopkorridoren auf dem </a:t>
            </a:r>
            <a:r>
              <a:rPr lang="de-DE" sz="1600" dirty="0" smtClean="0"/>
              <a:t>landwirtschaftlichen Betrieb ​​</a:t>
            </a:r>
            <a:r>
              <a:rPr lang="de-DE" sz="1600" dirty="0"/>
              <a:t>sowie in der Umgebung wird nicht ausreichend berücksichtigt.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Keiner der geprüften Standards und Unternehmen fordert </a:t>
            </a:r>
            <a:r>
              <a:rPr lang="de-DE" sz="1600" dirty="0" smtClean="0"/>
              <a:t>Maßnahmen, </a:t>
            </a:r>
            <a:r>
              <a:rPr lang="de-DE" sz="1600" dirty="0"/>
              <a:t>die über </a:t>
            </a:r>
            <a:r>
              <a:rPr lang="de-DE" sz="1600" dirty="0" smtClean="0"/>
              <a:t>den Betrieb hinausgehen </a:t>
            </a:r>
            <a:r>
              <a:rPr lang="de-DE" sz="1600" dirty="0"/>
              <a:t>und die Koordination </a:t>
            </a:r>
            <a:r>
              <a:rPr lang="de-DE" sz="1600" dirty="0" smtClean="0"/>
              <a:t>mit anderen Akteuren erfordern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 Bezug auf ökologische Strukturen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sollten Standards </a:t>
            </a:r>
            <a:r>
              <a:rPr lang="de-DE" sz="1600" dirty="0"/>
              <a:t>und </a:t>
            </a:r>
            <a:r>
              <a:rPr lang="de-DE" sz="1600" dirty="0" smtClean="0"/>
              <a:t>Vorgaben von</a:t>
            </a:r>
            <a:br>
              <a:rPr lang="de-DE" sz="1600" dirty="0" smtClean="0"/>
            </a:br>
            <a:r>
              <a:rPr lang="de-DE" sz="1600" dirty="0" smtClean="0"/>
              <a:t>Unternehmen über </a:t>
            </a:r>
            <a:r>
              <a:rPr lang="de-DE" sz="1600" dirty="0"/>
              <a:t>die gesetzlichen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Anforderungen hinausgehen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Nicht nur </a:t>
            </a:r>
            <a:r>
              <a:rPr lang="de-DE" sz="1600" dirty="0" smtClean="0"/>
              <a:t>die Quantität, </a:t>
            </a:r>
            <a:r>
              <a:rPr lang="de-DE" sz="1600" dirty="0"/>
              <a:t>sondern auch die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Qualität </a:t>
            </a:r>
            <a:r>
              <a:rPr lang="de-DE" sz="1600" dirty="0"/>
              <a:t>muss berücksichtigt werden.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Über eine gute Qualität wird die Effektivität</a:t>
            </a:r>
            <a:br>
              <a:rPr lang="de-DE" sz="1600" dirty="0" smtClean="0"/>
            </a:br>
            <a:r>
              <a:rPr lang="de-DE" sz="1600" dirty="0" smtClean="0"/>
              <a:t>ökologischer Vorrangflächen für die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Biodiversität enorm verbessert.</a:t>
            </a:r>
            <a:endParaRPr lang="en-US" sz="16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dirty="0" err="1" smtClean="0">
                <a:solidFill>
                  <a:schemeClr val="tx1"/>
                </a:solidFill>
              </a:rPr>
              <a:t>Übernutzung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natürlicher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Ressorcen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Internationale </a:t>
            </a:r>
            <a:r>
              <a:rPr lang="de-DE" sz="1600" dirty="0" smtClean="0"/>
              <a:t>Standards konzentrieren </a:t>
            </a:r>
            <a:r>
              <a:rPr lang="de-DE" sz="1600" dirty="0"/>
              <a:t>sich hauptsächlich auf Beschränkungen in Bezug auf Pflanzenschutz, andere schädliche Substanzen oder </a:t>
            </a:r>
            <a:r>
              <a:rPr lang="de-DE" sz="1600" dirty="0" smtClean="0"/>
              <a:t>Technologien;  </a:t>
            </a:r>
            <a:r>
              <a:rPr lang="de-DE" sz="1600" dirty="0"/>
              <a:t>Umgang mit Schadstoffen oder Technologien; Verwendung von Stickstoff und </a:t>
            </a:r>
            <a:r>
              <a:rPr lang="de-DE" sz="1600" dirty="0" smtClean="0"/>
              <a:t>Phosphor;  </a:t>
            </a:r>
            <a:r>
              <a:rPr lang="de-DE" sz="1600" dirty="0"/>
              <a:t>Bodenfruchtbarkeit.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Bei europäischen, nationalen und regionalen Standards dominieren zwei Aspekte: Verwendung von Stickstoff und Phosphor, Bodenfruchtbarkeit; und Einschränkungen hinsichtlich des Pflanzenschutzes, anderer Schadstoffe oder Technologien.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Unternehmen konzentrieren sich stark auf </a:t>
            </a:r>
            <a:r>
              <a:rPr lang="de-DE" sz="1600" dirty="0" smtClean="0"/>
              <a:t>Beschränkungen </a:t>
            </a:r>
            <a:r>
              <a:rPr lang="de-DE" sz="1600" dirty="0"/>
              <a:t>in Bezug auf Pflanzenschutz, </a:t>
            </a:r>
            <a:r>
              <a:rPr lang="de-DE" sz="1600" dirty="0" smtClean="0"/>
              <a:t>andere </a:t>
            </a:r>
            <a:br>
              <a:rPr lang="de-DE" sz="1600" dirty="0" smtClean="0"/>
            </a:br>
            <a:r>
              <a:rPr lang="de-DE" sz="1600" dirty="0" smtClean="0"/>
              <a:t>schädliche </a:t>
            </a:r>
            <a:r>
              <a:rPr lang="de-DE" sz="1600" dirty="0"/>
              <a:t>Substanzen und </a:t>
            </a:r>
            <a:r>
              <a:rPr lang="de-DE" sz="1600" dirty="0" smtClean="0"/>
              <a:t>Technologien </a:t>
            </a:r>
            <a:br>
              <a:rPr lang="de-DE" sz="1600" dirty="0" smtClean="0"/>
            </a:br>
            <a:r>
              <a:rPr lang="de-DE" sz="1600" dirty="0" smtClean="0"/>
              <a:t>und </a:t>
            </a:r>
            <a:r>
              <a:rPr lang="de-DE" sz="1600" dirty="0"/>
              <a:t>die Verwendung von </a:t>
            </a:r>
            <a:r>
              <a:rPr lang="de-DE" sz="1600" dirty="0" smtClean="0"/>
              <a:t>Stickstoff </a:t>
            </a:r>
            <a:r>
              <a:rPr lang="de-DE" sz="1600" dirty="0"/>
              <a:t>und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Phosphor </a:t>
            </a:r>
            <a:r>
              <a:rPr lang="de-DE" sz="1600" dirty="0"/>
              <a:t>sowie die </a:t>
            </a:r>
            <a:r>
              <a:rPr lang="de-DE" sz="1600" dirty="0" smtClean="0"/>
              <a:t>Bodenfruchtbarkeit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Rund die Hälfte der Kriterien wird als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durchschnittlich </a:t>
            </a:r>
            <a:r>
              <a:rPr lang="de-DE" sz="1600" dirty="0"/>
              <a:t>effektiv und überprüfbar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eingestuft</a:t>
            </a:r>
            <a:r>
              <a:rPr lang="de-DE" sz="1600" dirty="0"/>
              <a:t>.</a:t>
            </a:r>
            <a:endParaRPr lang="en-US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dirty="0" smtClean="0">
                <a:solidFill>
                  <a:schemeClr val="tx1"/>
                </a:solidFill>
              </a:rPr>
              <a:t>Übernutzung natürlicher Ressourcen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Die Anwendung der „guten landwirtschaftlichen Praxis“, wie sie in den meisten Kriterien gefordert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wird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reicht nicht aus, um negative Auswirkungen auf die Biodiversität zu reduzieren.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Es besteht eindeutig ein Bedarf an der Umsetzung einer „</a:t>
            </a:r>
            <a:r>
              <a:rPr lang="de-DE" sz="1400" b="1" dirty="0">
                <a:solidFill>
                  <a:schemeClr val="tx2">
                    <a:lumMod val="50000"/>
                  </a:schemeClr>
                </a:solidFill>
              </a:rPr>
              <a:t>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guten landwirtschaftlichen Praxis“ in Bezug auf Nährstoffe, Bodenfruchtbarkeit, Pflanzenschutz,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Größe des Viehbestandes und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Beweidungsintensität, Bewässerung und Wasserressourcen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3.  “Invasive </a:t>
            </a:r>
            <a:r>
              <a:rPr lang="en-US" dirty="0" err="1" smtClean="0">
                <a:solidFill>
                  <a:schemeClr val="tx1"/>
                </a:solidFill>
              </a:rPr>
              <a:t>gebietsfremde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Arten</a:t>
            </a:r>
            <a:r>
              <a:rPr lang="en-US" dirty="0" smtClean="0">
                <a:solidFill>
                  <a:schemeClr val="tx1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en-US" dirty="0" smtClean="0">
                <a:solidFill>
                  <a:schemeClr val="tx1"/>
                </a:solidFill>
              </a:rPr>
              <a:t>nd “</a:t>
            </a:r>
            <a:r>
              <a:rPr lang="en-US" dirty="0" err="1" smtClean="0">
                <a:solidFill>
                  <a:schemeClr val="tx1"/>
                </a:solidFill>
              </a:rPr>
              <a:t>Artenschutz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Der Umgang mit invasiven gebietsfremden Arten wird von Standards selten und von Unternehmen nicht berücksichtigt.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Alle Normen und Unternehmen enthalten Kriterien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für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das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Management der ökologischen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Infrastrukturen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und spezifische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Maßnahmen zum Artenschutz. Aber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nur 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wenige enthalten Kriterien für die Ernte von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Wildpflanzen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75% der Kriterien werden als hoch wirksam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eingestuft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; 50% verlangen vom Prüfer ein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besonderes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Fachwissen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für die Überprüfung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(z.B. botanische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Kenntnisse)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: </a:t>
            </a:r>
            <a:r>
              <a:rPr lang="de-DE" sz="2400" dirty="0" smtClean="0">
                <a:solidFill>
                  <a:srgbClr val="FF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4. Verlust </a:t>
            </a:r>
            <a:r>
              <a:rPr lang="de-DE" sz="2600" dirty="0">
                <a:solidFill>
                  <a:schemeClr val="accent3">
                    <a:lumMod val="75000"/>
                  </a:schemeClr>
                </a:solidFill>
              </a:rPr>
              <a:t>der genetischen </a:t>
            </a: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GVO-freie Rohstoffe sind ein Schlüsselfaktor für den Erhalt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der </a:t>
            </a:r>
            <a:r>
              <a:rPr lang="de-DE" sz="1900" dirty="0"/>
              <a:t>Biodiversität in der Lebensmittelindustrie. </a:t>
            </a:r>
            <a:r>
              <a:rPr lang="de-DE" sz="1900" dirty="0" err="1" smtClean="0"/>
              <a:t>Seedfast</a:t>
            </a:r>
            <a:r>
              <a:rPr lang="de-DE" sz="1900" dirty="0" smtClean="0"/>
              <a:t>-</a:t>
            </a:r>
            <a:br>
              <a:rPr lang="de-DE" sz="1900" dirty="0" smtClean="0"/>
            </a:br>
            <a:r>
              <a:rPr lang="de-DE" sz="1900" dirty="0" smtClean="0"/>
              <a:t>Kulturen </a:t>
            </a:r>
            <a:r>
              <a:rPr lang="de-DE" sz="1900" dirty="0"/>
              <a:t>(Nicht-Hybrid-Kulturen) sind besser an die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natürlichen </a:t>
            </a:r>
            <a:r>
              <a:rPr lang="de-DE" sz="1900" dirty="0"/>
              <a:t>Bedingungen angepasst, wodurch sie weniger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anfällig </a:t>
            </a:r>
            <a:r>
              <a:rPr lang="de-DE" sz="1900" dirty="0"/>
              <a:t>für Schädlinge und Krankheiten sind und oft </a:t>
            </a:r>
            <a:r>
              <a:rPr lang="de-DE" sz="1900" dirty="0" smtClean="0"/>
              <a:t>weniger</a:t>
            </a:r>
            <a:br>
              <a:rPr lang="de-DE" sz="1900" dirty="0" smtClean="0"/>
            </a:br>
            <a:r>
              <a:rPr lang="de-DE" sz="1900" dirty="0" smtClean="0"/>
              <a:t>Pestizide </a:t>
            </a:r>
            <a:r>
              <a:rPr lang="de-DE" sz="1900" dirty="0"/>
              <a:t>erforderlich sind.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Die Lebensmittelindustrie und die zuständigen Behörden sollten die Entwicklung in Richtung genetischer Diversifizierung und traditioneller Sorten unterstützen, indem sie die Spezifikationsanforderungen ändern / anpassen, die auch die Qualitäten traditioneller Sorten anerkennen.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5. Management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Normen und Unternehmen sollten eindeutige Verbesserungen in Bezug auf die Aspekte des Monitorings, die Zusammenarbeit mit einem kollektiven lokalen / regionalen Ansatz, die Zusammenarbeit mit externen Experten und die Anforderungen an die Aktionspläne für die biologische Vielfalt vornehmen.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Standards sollten die Beschreibung der aktuellen Situation der Biodiversität auf dem Betrieb (Basislinie) erfordern.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89798" y="1484784"/>
            <a:ext cx="1754201" cy="122413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Generelle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Einschätzung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der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aktuellen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Situation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466189"/>
            <a:ext cx="8229600" cy="4680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Biodiversität wird mehr und besser als vor fünf Jahren betrachtet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Alle </a:t>
            </a:r>
            <a:r>
              <a:rPr lang="de-DE" dirty="0" smtClean="0"/>
              <a:t>Standards und </a:t>
            </a:r>
            <a:r>
              <a:rPr lang="de-DE" dirty="0"/>
              <a:t>Unternehmensanforderungen enthalten heute Kriterien zum Schutz von Lebensräumen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Einige </a:t>
            </a:r>
            <a:r>
              <a:rPr lang="de-DE" dirty="0" smtClean="0"/>
              <a:t>Standards und </a:t>
            </a:r>
            <a:r>
              <a:rPr lang="de-DE" dirty="0"/>
              <a:t>Anforderungen von Unternehmen fordern Biodiversitäts- oder Naturschutz-Managementpläne. Es werden jedoch keine </a:t>
            </a:r>
            <a:r>
              <a:rPr lang="de-DE" dirty="0" smtClean="0"/>
              <a:t>Baselines gefordert </a:t>
            </a:r>
            <a:r>
              <a:rPr lang="de-DE" dirty="0"/>
              <a:t>und die Mindestqualität der Pläne ist nicht definiert.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Die Qualität der umgesetzten Maßnahmen ist entscheidend, um das Potenzial für die Biodiversität zu erhöhen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Nur sehr wenige </a:t>
            </a:r>
            <a:r>
              <a:rPr lang="de-DE" dirty="0" smtClean="0"/>
              <a:t>Standards/ </a:t>
            </a:r>
            <a:r>
              <a:rPr lang="de-DE" dirty="0"/>
              <a:t>Unternehmen fordern </a:t>
            </a:r>
            <a:r>
              <a:rPr lang="de-DE" dirty="0" smtClean="0"/>
              <a:t>landwirtschaftliche </a:t>
            </a:r>
            <a:r>
              <a:rPr lang="de-DE" dirty="0"/>
              <a:t>Praktiken </a:t>
            </a:r>
            <a:r>
              <a:rPr lang="de-DE" dirty="0" smtClean="0"/>
              <a:t>über Praktiken der „integrierten Landwirtschaft“ hinaus</a:t>
            </a:r>
            <a:r>
              <a:rPr lang="de-DE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Gute landwirtschaftliche Praxis reicht nicht aus, um den Verlust an Biodiversität zu stoppen! Sehr gute landwirtschaftliche Praxis ist erforderlich!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Derzeit können </a:t>
            </a:r>
            <a:r>
              <a:rPr lang="de-DE" dirty="0" smtClean="0"/>
              <a:t>die </a:t>
            </a:r>
            <a:r>
              <a:rPr lang="de-DE" dirty="0"/>
              <a:t>Standards und Unternehmen die </a:t>
            </a:r>
            <a:r>
              <a:rPr lang="de-DE" dirty="0" smtClean="0"/>
              <a:t>Biodiversitäts-Performance </a:t>
            </a:r>
            <a:r>
              <a:rPr lang="de-DE" dirty="0"/>
              <a:t>ihrer zertifizierten Betriebe / Lieferanten</a:t>
            </a:r>
            <a:r>
              <a:rPr lang="de-DE" b="1" dirty="0"/>
              <a:t> </a:t>
            </a:r>
            <a:r>
              <a:rPr lang="de-DE" b="1" dirty="0" smtClean="0"/>
              <a:t>nicht </a:t>
            </a:r>
            <a:r>
              <a:rPr lang="de-DE" dirty="0" smtClean="0"/>
              <a:t>nachweisen</a:t>
            </a:r>
            <a:r>
              <a:rPr lang="de-DE" dirty="0"/>
              <a:t>. </a:t>
            </a:r>
            <a:r>
              <a:rPr lang="de-DE" dirty="0" smtClean="0"/>
              <a:t>Ein gutes Monitoring der biodiversitätsrelevanten Kriterien /Maßnahmen ist </a:t>
            </a:r>
            <a:r>
              <a:rPr lang="de-DE" dirty="0"/>
              <a:t>erforderlich!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264282" y="1184488"/>
            <a:ext cx="7258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Verbesserter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chutz der Biodiversität in der Lebensmittelbranche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Akteure und Rollen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1" y="2636183"/>
            <a:ext cx="2272049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Europäische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 und regionale Regierungen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72048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(regionale, nationale, internationale Ebene)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Kooperativen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987824" y="2101682"/>
            <a:ext cx="3456384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Gesetze;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Subventionen;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Marktregulierungen;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Regionale Entwicklungs-programme;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Schutz der Konsumenten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87824" y="4230021"/>
            <a:ext cx="3456384" cy="2234348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Garantieren eine bestimmte Produkt-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oder Produktionsmethode; 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Überprüfung der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Orientierung für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308346"/>
            <a:ext cx="8457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Verbesserter Schutz der Biodiversität in der Lebensmittelbranche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Handlungsoptionen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</a:t>
            </a:r>
            <a:r>
              <a:rPr lang="de-DE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(regional, national, international)</a:t>
            </a:r>
            <a:endParaRPr lang="de-DE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3123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in Politik und Strategien einbeziehen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 von Kriterien / Anforderungen mit Relevanz für die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von Landwirten und Beratern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Unterstützung regionaler Biodiversitätsprojekte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Monitoringsystem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und Sensibilisierung des Lebensmittelsektors und der Verbraucher über den Wert der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Strengere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Rechtsvorschriften und / oder deren 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 von der Politik einfordern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Lebensmittelhandel und - </a:t>
            </a:r>
            <a:r>
              <a:rPr lang="de-DE" sz="1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hersteller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3719" y="116632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Kriterien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und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Beschaffungsrichtlinien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zur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Wurde erarbeitet auf der Grundlage von: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und Schlussfolgerungen aus dem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Report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und Anforderungen von Unternehmen geprüft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Studien, Modellprojekte, Agrarumweltprogramme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Workshops mit Standards, Unternehmen,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Zertifizierern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wissenschaftlichen Institutionen, 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Kommentare von vielen Organisationen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Auf Englisch, Deutsch, Französisch, Spanisch, Portugiesisch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 1" descr="LIFE_Food&amp;Biodiversity_Empfehlungen_Deutsch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472084"/>
            <a:ext cx="3291437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7774" y="85365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für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Kriterien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und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Beschaffungsrichtlinien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zur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3117281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Empfehlungen für die Standard- und Unternehmenspolitik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Praxis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Biodiversitäts-management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Empfehlungen für Hersteller und Handel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Mehr Potential für Biodiversität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Reduzierung negativer Wirkungen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272751" y="4725144"/>
            <a:ext cx="1788124" cy="1435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der Agro-Biodiversität; Sensibilisierung der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46856" y="1280204"/>
            <a:ext cx="3430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Ist besonders für Qualitäts- und </a:t>
            </a:r>
            <a:r>
              <a:rPr lang="de-DE" sz="1600" dirty="0" smtClean="0"/>
              <a:t>Produktmanager </a:t>
            </a:r>
            <a:r>
              <a:rPr lang="de-DE" sz="1600" dirty="0"/>
              <a:t>von Unternehmen gedacht, die für den Einkauf von </a:t>
            </a:r>
            <a:r>
              <a:rPr lang="de-DE" sz="1600" dirty="0" smtClean="0"/>
              <a:t>Lebensmitteln </a:t>
            </a:r>
            <a:r>
              <a:rPr lang="de-DE" sz="1600" dirty="0"/>
              <a:t>verantwortlich sind.</a:t>
            </a:r>
          </a:p>
          <a:p>
            <a:endParaRPr lang="de-DE" sz="1600" dirty="0"/>
          </a:p>
          <a:p>
            <a:r>
              <a:rPr lang="de-DE" sz="1600" dirty="0"/>
              <a:t>Der Leitfaden bietet Einblicke in den Status Quo von Biodiversitätskriterien und -</a:t>
            </a:r>
            <a:r>
              <a:rPr lang="de-DE" sz="1600" dirty="0" err="1" smtClean="0"/>
              <a:t>maßnahmen</a:t>
            </a:r>
            <a:r>
              <a:rPr lang="de-DE" sz="1600" dirty="0" smtClean="0"/>
              <a:t> </a:t>
            </a:r>
            <a:r>
              <a:rPr lang="de-DE" sz="1600" dirty="0"/>
              <a:t>in </a:t>
            </a:r>
            <a:r>
              <a:rPr lang="de-DE" sz="1600" dirty="0" smtClean="0"/>
              <a:t>Standards und Beschaffungskriterien von Unternehmen sowie </a:t>
            </a:r>
            <a:r>
              <a:rPr lang="de-DE" sz="1600" dirty="0"/>
              <a:t>einen Überblick </a:t>
            </a:r>
            <a:r>
              <a:rPr lang="de-DE" sz="1600" dirty="0" err="1" smtClean="0"/>
              <a:t>daüber</a:t>
            </a:r>
            <a:r>
              <a:rPr lang="de-DE" sz="1600" dirty="0" smtClean="0"/>
              <a:t>, wie  effektive Kriterien formuliert sein müssten. </a:t>
            </a:r>
          </a:p>
          <a:p>
            <a:endParaRPr lang="de-DE" sz="1600" dirty="0"/>
          </a:p>
          <a:p>
            <a:r>
              <a:rPr lang="de-DE" sz="1600" dirty="0"/>
              <a:t>Der </a:t>
            </a:r>
            <a:r>
              <a:rPr lang="de-DE" sz="1600" dirty="0" smtClean="0"/>
              <a:t>Easy Guide hilft Managern</a:t>
            </a:r>
            <a:r>
              <a:rPr lang="de-DE" sz="1600" dirty="0"/>
              <a:t>, die aktuelle Situation und die Bedeutung der Biodiversität in Bezug auf Standards oder </a:t>
            </a:r>
            <a:r>
              <a:rPr lang="de-DE" sz="1600" dirty="0" smtClean="0"/>
              <a:t>Beschaffungsvorgaben </a:t>
            </a:r>
            <a:r>
              <a:rPr lang="de-DE" sz="1600" dirty="0"/>
              <a:t>einzuschätzen</a:t>
            </a:r>
            <a:r>
              <a:rPr lang="en-US" sz="1600" dirty="0" smtClean="0"/>
              <a:t>. </a:t>
            </a:r>
            <a:endParaRPr lang="de-DE" sz="1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0"/>
            <a:ext cx="4941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 an die 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47471" y="140784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Partner-Standards und Partner-Unternehmen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den Input und die Unterstützung!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Ihre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Aufmerksamkeit!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Macintosh PowerPoint</Application>
  <PresentationFormat>Bildschirmpräsentation (4:3)</PresentationFormat>
  <Paragraphs>143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Biodiversität in Standards für die Lebensmittelbranche und Vorgaben von Unternehmen </vt:lpstr>
      <vt:lpstr>Baseline Report: Politik und Kriterien von  54 Standards und Unternehmen gescreent </vt:lpstr>
      <vt:lpstr>Baseline Report: Politik und Kriterien von  54 Standards und Unternehmen gescreent</vt:lpstr>
      <vt:lpstr>Baseline Report: Politik und Kriterien von  54 Standards und Unternehmen gescreent</vt:lpstr>
      <vt:lpstr>Baseline Report:  Beispiel für die Ergebnisse des Screenings</vt:lpstr>
      <vt:lpstr>Baseline Report:  Beispiel für die Ergebnisse des Screenings</vt:lpstr>
      <vt:lpstr>Baseline Report: Schlussfolgerungen, z.B.</vt:lpstr>
      <vt:lpstr>Baseline Report:  Beispiel für die Ergebnisse des Screenings</vt:lpstr>
      <vt:lpstr>Baseline Report: Schlussfolgerungen</vt:lpstr>
      <vt:lpstr>Baseline Report: Schlussfolgerungen</vt:lpstr>
      <vt:lpstr>Generelle Einschätzung der aktuellen Situation</vt:lpstr>
      <vt:lpstr>PowerPoint-Präsentation</vt:lpstr>
      <vt:lpstr>PowerPoint-Präsentation</vt:lpstr>
      <vt:lpstr>Empfehlungen für wirkungsvolle Kriterien und Beschaffungsrichtlinien zur Biodiversität</vt:lpstr>
      <vt:lpstr>Empfehlungen für wirkungsvolle Kriterien und Beschaffungsrichtlinien zur Biodiversität</vt:lpstr>
      <vt:lpstr>Easy Guide on Biodiversity</vt:lpstr>
      <vt:lpstr>Dank an die  .…..</vt:lpstr>
      <vt:lpstr>Danke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137</cp:revision>
  <dcterms:created xsi:type="dcterms:W3CDTF">2017-08-09T08:14:08Z</dcterms:created>
  <dcterms:modified xsi:type="dcterms:W3CDTF">2019-05-22T10:34:22Z</dcterms:modified>
</cp:coreProperties>
</file>