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60" r:id="rId2"/>
    <p:sldMasterId id="2147483693" r:id="rId3"/>
  </p:sldMasterIdLst>
  <p:notesMasterIdLst>
    <p:notesMasterId r:id="rId16"/>
  </p:notesMasterIdLst>
  <p:sldIdLst>
    <p:sldId id="256" r:id="rId4"/>
    <p:sldId id="274" r:id="rId5"/>
    <p:sldId id="275" r:id="rId6"/>
    <p:sldId id="262" r:id="rId7"/>
    <p:sldId id="264" r:id="rId8"/>
    <p:sldId id="268" r:id="rId9"/>
    <p:sldId id="258" r:id="rId10"/>
    <p:sldId id="271" r:id="rId11"/>
    <p:sldId id="272" r:id="rId12"/>
    <p:sldId id="273" r:id="rId13"/>
    <p:sldId id="270" r:id="rId14"/>
    <p:sldId id="269" r:id="rId15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4097"/>
    <a:srgbClr val="EDEB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97" autoAdjust="0"/>
    <p:restoredTop sz="92145" autoAdjust="0"/>
  </p:normalViewPr>
  <p:slideViewPr>
    <p:cSldViewPr>
      <p:cViewPr>
        <p:scale>
          <a:sx n="100" d="100"/>
          <a:sy n="100" d="100"/>
        </p:scale>
        <p:origin x="-3760" y="-7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6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C3CB1-38C0-4FD0-9F12-529F4F1C4ECC}" type="datetimeFigureOut">
              <a:rPr lang="de-DE" smtClean="0"/>
              <a:t>22.05.19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B50A3-C166-41F4-9BF9-32E7293B3A1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2764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2060848"/>
            <a:ext cx="7772400" cy="1586607"/>
          </a:xfrm>
          <a:prstGeom prst="rect">
            <a:avLst/>
          </a:prstGeom>
        </p:spPr>
        <p:txBody>
          <a:bodyPr/>
          <a:lstStyle>
            <a:lvl1pPr algn="l">
              <a:defRPr sz="5400" b="1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DER PRÄSENTATION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83568" y="3861048"/>
            <a:ext cx="6400800" cy="6480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Projekttitel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18504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KAPITEL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ERLÄUTERUNGEN</a:t>
            </a:r>
          </a:p>
        </p:txBody>
      </p:sp>
    </p:spTree>
    <p:extLst>
      <p:ext uri="{BB962C8B-B14F-4D97-AF65-F5344CB8AC3E}">
        <p14:creationId xmlns:p14="http://schemas.microsoft.com/office/powerpoint/2010/main" val="2765955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2287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7054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60388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5462736" y="6426652"/>
            <a:ext cx="2133600" cy="365125"/>
          </a:xfrm>
          <a:prstGeom prst="rect">
            <a:avLst/>
          </a:prstGeom>
        </p:spPr>
        <p:txBody>
          <a:bodyPr/>
          <a:lstStyle/>
          <a:p>
            <a:fld id="{A99288C3-F33C-4D98-8867-F0674C22DB36}" type="datetime1">
              <a:rPr lang="de-DE" smtClean="0"/>
              <a:t>22.05.19</a:t>
            </a:fld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71163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9604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extplatzhalter 10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4400">
                <a:solidFill>
                  <a:schemeClr val="bg2"/>
                </a:solidFill>
              </a:defRPr>
            </a:lvl1pPr>
            <a:lvl2pPr marL="1028700" indent="-571500">
              <a:buFont typeface="Arial" panose="020B0604020202020204" pitchFamily="34" charset="0"/>
              <a:buChar char="•"/>
              <a:defRPr sz="4000">
                <a:solidFill>
                  <a:schemeClr val="bg2"/>
                </a:solidFill>
              </a:defRPr>
            </a:lvl2pPr>
            <a:lvl3pPr marL="14859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3pPr>
            <a:lvl4pPr marL="19431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4pPr>
            <a:lvl5pPr marL="2286000" indent="-457200"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2696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1260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7987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71315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0588" y="6492279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1125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5" Type="http://schemas.openxmlformats.org/officeDocument/2006/relationships/image" Target="../media/image1.jpeg"/><Relationship Id="rId6" Type="http://schemas.openxmlformats.org/officeDocument/2006/relationships/image" Target="../media/image2.tiff"/><Relationship Id="rId7" Type="http://schemas.openxmlformats.org/officeDocument/2006/relationships/image" Target="../media/image3.jpeg"/><Relationship Id="rId8" Type="http://schemas.openxmlformats.org/officeDocument/2006/relationships/image" Target="../media/image4.jpeg"/><Relationship Id="rId9" Type="http://schemas.openxmlformats.org/officeDocument/2006/relationships/image" Target="../media/image5.jpeg"/><Relationship Id="rId10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.jpeg"/><Relationship Id="rId1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2" Type="http://schemas.openxmlformats.org/officeDocument/2006/relationships/slideLayout" Target="../slideLayouts/slideLayout5.xml"/><Relationship Id="rId3" Type="http://schemas.openxmlformats.org/officeDocument/2006/relationships/slideLayout" Target="../slideLayouts/slideLayout6.xml"/><Relationship Id="rId4" Type="http://schemas.openxmlformats.org/officeDocument/2006/relationships/slideLayout" Target="../slideLayouts/slideLayout7.xml"/><Relationship Id="rId5" Type="http://schemas.openxmlformats.org/officeDocument/2006/relationships/slideLayout" Target="../slideLayouts/slideLayout8.xml"/><Relationship Id="rId6" Type="http://schemas.openxmlformats.org/officeDocument/2006/relationships/theme" Target="../theme/theme2.xml"/><Relationship Id="rId7" Type="http://schemas.openxmlformats.org/officeDocument/2006/relationships/image" Target="../media/image1.jpeg"/><Relationship Id="rId8" Type="http://schemas.openxmlformats.org/officeDocument/2006/relationships/image" Target="../media/image7.tiff"/><Relationship Id="rId9" Type="http://schemas.openxmlformats.org/officeDocument/2006/relationships/image" Target="../media/image8.jpeg"/><Relationship Id="rId10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6.jpeg"/><Relationship Id="rId12" Type="http://schemas.openxmlformats.org/officeDocument/2006/relationships/image" Target="../media/image17.jpeg"/><Relationship Id="rId13" Type="http://schemas.openxmlformats.org/officeDocument/2006/relationships/image" Target="../media/image7.tiff"/><Relationship Id="rId14" Type="http://schemas.openxmlformats.org/officeDocument/2006/relationships/image" Target="../media/image8.jpeg"/><Relationship Id="rId15" Type="http://schemas.openxmlformats.org/officeDocument/2006/relationships/image" Target="../media/image18.jpeg"/><Relationship Id="rId16" Type="http://schemas.openxmlformats.org/officeDocument/2006/relationships/image" Target="../media/image19.png"/><Relationship Id="rId17" Type="http://schemas.openxmlformats.org/officeDocument/2006/relationships/image" Target="../media/image9.jpeg"/><Relationship Id="rId18" Type="http://schemas.openxmlformats.org/officeDocument/2006/relationships/image" Target="../media/image20.jpeg"/><Relationship Id="rId1" Type="http://schemas.openxmlformats.org/officeDocument/2006/relationships/slideLayout" Target="../slideLayouts/slideLayout9.xml"/><Relationship Id="rId2" Type="http://schemas.openxmlformats.org/officeDocument/2006/relationships/slideLayout" Target="../slideLayouts/slideLayout10.xml"/><Relationship Id="rId3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2.xml"/><Relationship Id="rId5" Type="http://schemas.openxmlformats.org/officeDocument/2006/relationships/theme" Target="../theme/theme3.xml"/><Relationship Id="rId6" Type="http://schemas.openxmlformats.org/officeDocument/2006/relationships/image" Target="../media/image1.jpeg"/><Relationship Id="rId7" Type="http://schemas.openxmlformats.org/officeDocument/2006/relationships/image" Target="../media/image12.jpeg"/><Relationship Id="rId8" Type="http://schemas.openxmlformats.org/officeDocument/2006/relationships/image" Target="../media/image13.png"/><Relationship Id="rId9" Type="http://schemas.openxmlformats.org/officeDocument/2006/relationships/image" Target="../media/image14.jpeg"/><Relationship Id="rId10" Type="http://schemas.openxmlformats.org/officeDocument/2006/relationships/image" Target="../media/image15.tif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80E4E-9FB5-4159-8C8C-4F330FDB9CE4}" type="datetime1">
              <a:rPr lang="de-DE" smtClean="0"/>
              <a:t>22.05.19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AA071-8F62-40A8-AF53-86D5342D4DC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118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 userDrawn="1"/>
        </p:nvSpPr>
        <p:spPr>
          <a:xfrm>
            <a:off x="11832" y="5229200"/>
            <a:ext cx="9144000" cy="16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pic>
        <p:nvPicPr>
          <p:cNvPr id="1026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145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986" y="5542703"/>
            <a:ext cx="126049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 userDrawn="1"/>
        </p:nvSpPr>
        <p:spPr>
          <a:xfrm>
            <a:off x="7559978" y="5301208"/>
            <a:ext cx="1332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rgbClr val="194097"/>
                </a:solidFill>
              </a:rPr>
              <a:t>Funded by </a:t>
            </a:r>
            <a:endParaRPr lang="de-DE" sz="1200" dirty="0">
              <a:solidFill>
                <a:srgbClr val="194097"/>
              </a:solidFill>
            </a:endParaRPr>
          </a:p>
        </p:txBody>
      </p:sp>
      <p:pic>
        <p:nvPicPr>
          <p:cNvPr id="12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376445" y="5338800"/>
            <a:ext cx="1260000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588051" y="5507135"/>
            <a:ext cx="29038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Labels for the Food Sector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LIFE15GIE/DE/000737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242" y="5409010"/>
            <a:ext cx="1124538" cy="68400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6185034"/>
            <a:ext cx="2330539" cy="330105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988" y="5409011"/>
            <a:ext cx="684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99" r:id="rId3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-1588" y="6326656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2368" y="6442743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8129868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sp>
        <p:nvSpPr>
          <p:cNvPr id="18" name="Textfeld 17"/>
          <p:cNvSpPr txBox="1"/>
          <p:nvPr userDrawn="1"/>
        </p:nvSpPr>
        <p:spPr>
          <a:xfrm>
            <a:off x="250069" y="6464369"/>
            <a:ext cx="5688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Labels for the Food Sector | LIFE15GIE/DE/000737 |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78243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Grafik 19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219" y="6436602"/>
            <a:ext cx="591864" cy="360000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608" y="6611872"/>
            <a:ext cx="1368152" cy="193789"/>
          </a:xfrm>
          <a:prstGeom prst="rect">
            <a:avLst/>
          </a:prstGeom>
        </p:spPr>
      </p:pic>
      <p:pic>
        <p:nvPicPr>
          <p:cNvPr id="22" name="Grafik 21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701" y="6487472"/>
            <a:ext cx="314457" cy="31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20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9" r:id="rId4"/>
    <p:sldLayoutId id="2147483678" r:id="rId5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5053" y="6323983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422954" y="6467191"/>
            <a:ext cx="699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R:\_Fotos_Logos_PPTs\Logos\Projekte\LIFEBiostandards\IST Technico\IST_A_RGB_Pos.jp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t="26422" b="32203"/>
          <a:stretch/>
        </p:blipFill>
        <p:spPr bwMode="auto">
          <a:xfrm>
            <a:off x="1604415" y="6384355"/>
            <a:ext cx="1378800" cy="43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R:\_Fotos_Logos_PPTs\Logos\Projekte\LIFEBiostandards\Solagro\Solagro_moyen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165" y="6422867"/>
            <a:ext cx="120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R:\_Fotos_Logos_PPTs\Logos\Projekte\LIFEBiostandards\AUF\auf 2.jp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117" y="6446953"/>
            <a:ext cx="37760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1" descr="R:\_Fotos_Logos_PPTs\Logos\GNF\Gnf1.tif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87" y="6417042"/>
            <a:ext cx="46034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R:\_Fotos_Logos_PPTs\Logos\bodensee.jpg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43" y="6417042"/>
            <a:ext cx="56878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 descr="http://www.business-biodiversity.eu/bausteine.net/i/22167/webLogoFGNLogoblock.jpg?width=200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005" y="6338142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047" y="6467789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feld 24"/>
          <p:cNvSpPr txBox="1"/>
          <p:nvPr userDrawn="1"/>
        </p:nvSpPr>
        <p:spPr>
          <a:xfrm>
            <a:off x="8152439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pic>
        <p:nvPicPr>
          <p:cNvPr id="28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81666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R:\_Fotos_Logos_PPTs\Logos\Projekte\LIFEBiostandards\Fundación Biodiversidad\MAPAMA_FB_color.jpg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956" y="6486438"/>
            <a:ext cx="1554246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Gerade Verbindung 2"/>
          <p:cNvCxnSpPr/>
          <p:nvPr userDrawn="1"/>
        </p:nvCxnSpPr>
        <p:spPr>
          <a:xfrm>
            <a:off x="5182535" y="6364495"/>
            <a:ext cx="0" cy="4706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Grafik 25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106" y="6453368"/>
            <a:ext cx="700275" cy="28800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934" y="6426490"/>
            <a:ext cx="591864" cy="360000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923" y="6424270"/>
            <a:ext cx="358680" cy="35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74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8" r:id="rId4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.jpeg"/><Relationship Id="rId3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4" Type="http://schemas.openxmlformats.org/officeDocument/2006/relationships/image" Target="../media/image25.jpeg"/><Relationship Id="rId5" Type="http://schemas.openxmlformats.org/officeDocument/2006/relationships/image" Target="../media/image26.jpeg"/><Relationship Id="rId6" Type="http://schemas.openxmlformats.org/officeDocument/2006/relationships/image" Target="../media/image27.jpeg"/><Relationship Id="rId7" Type="http://schemas.openxmlformats.org/officeDocument/2006/relationships/image" Target="../media/image28.jpeg"/><Relationship Id="rId8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62557" y="33070"/>
            <a:ext cx="8424936" cy="864096"/>
          </a:xfrm>
        </p:spPr>
        <p:txBody>
          <a:bodyPr/>
          <a:lstStyle/>
          <a:p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Training: Verbesserte Biodiversitäts-</a:t>
            </a:r>
            <a:b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Performance in der Lebensmittelerzeugung</a:t>
            </a:r>
            <a:b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de-DE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69995" y="3673114"/>
            <a:ext cx="8230424" cy="684076"/>
          </a:xfrm>
          <a:noFill/>
        </p:spPr>
        <p:txBody>
          <a:bodyPr/>
          <a:lstStyle/>
          <a:p>
            <a:pPr algn="ctr"/>
            <a:r>
              <a:rPr lang="de-DE" sz="2800" dirty="0" smtClean="0">
                <a:solidFill>
                  <a:schemeClr val="tx2">
                    <a:lumMod val="50000"/>
                  </a:schemeClr>
                </a:solidFill>
              </a:rPr>
              <a:t>Einführung und Überblick über das Webinar</a:t>
            </a:r>
            <a:endParaRPr lang="de-DE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1983282" y="4634005"/>
            <a:ext cx="517743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Name, Organisation des Sprechers</a:t>
            </a:r>
            <a:endParaRPr lang="en-GB" dirty="0"/>
          </a:p>
        </p:txBody>
      </p:sp>
      <p:sp>
        <p:nvSpPr>
          <p:cNvPr id="4" name="Textfeld 3"/>
          <p:cNvSpPr txBox="1"/>
          <p:nvPr/>
        </p:nvSpPr>
        <p:spPr>
          <a:xfrm>
            <a:off x="611560" y="1548403"/>
            <a:ext cx="7560840" cy="18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Modul 1</a:t>
            </a:r>
          </a:p>
          <a:p>
            <a:pPr algn="ctr"/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Biodiversität, Landwirtschaft und der Lebensmittelsektor</a:t>
            </a: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110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de-DE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Organisation </a:t>
            </a:r>
            <a:endParaRPr lang="de-DE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4355976" y="2438413"/>
            <a:ext cx="4680520" cy="148758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de-DE" b="1" dirty="0">
                <a:solidFill>
                  <a:schemeClr val="tx2">
                    <a:lumMod val="50000"/>
                  </a:schemeClr>
                </a:solidFill>
              </a:rPr>
              <a:t>Name </a:t>
            </a:r>
          </a:p>
          <a:p>
            <a:r>
              <a:rPr lang="de-DE" b="1" dirty="0" smtClean="0"/>
              <a:t>Position </a:t>
            </a:r>
            <a:endParaRPr lang="de-DE" b="1" dirty="0"/>
          </a:p>
          <a:p>
            <a:endParaRPr lang="de-DE" sz="12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i="1" dirty="0" smtClean="0"/>
              <a:t>Arbeitsbereich</a:t>
            </a:r>
            <a:endParaRPr lang="de-DE" i="1" dirty="0"/>
          </a:p>
          <a:p>
            <a:endParaRPr lang="en-GB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683568" y="1699457"/>
            <a:ext cx="3312368" cy="3254509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feld 2"/>
          <p:cNvSpPr txBox="1"/>
          <p:nvPr/>
        </p:nvSpPr>
        <p:spPr>
          <a:xfrm>
            <a:off x="1331640" y="2636912"/>
            <a:ext cx="194421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Bild des Sprechers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00883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 smtClean="0"/>
              <a:t>Willkommen</a:t>
            </a:r>
            <a:endParaRPr lang="de-DE" sz="2600" dirty="0"/>
          </a:p>
        </p:txBody>
      </p:sp>
      <p:sp>
        <p:nvSpPr>
          <p:cNvPr id="8" name="Inhaltsplatzhalt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de-DE" sz="2000" dirty="0" smtClean="0"/>
          </a:p>
          <a:p>
            <a:pPr marL="0" indent="0">
              <a:buNone/>
            </a:pPr>
            <a:endParaRPr lang="de-DE" sz="2000" dirty="0"/>
          </a:p>
          <a:p>
            <a:pPr marL="0" indent="0">
              <a:buNone/>
            </a:pPr>
            <a:r>
              <a:rPr lang="de-DE" dirty="0" smtClean="0"/>
              <a:t>Kurze Vorstellungsrunde der Teilnehmer ...</a:t>
            </a:r>
          </a:p>
          <a:p>
            <a:pPr marL="0" indent="0">
              <a:buNone/>
            </a:pPr>
            <a:endParaRPr lang="de-DE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de-DE" dirty="0" smtClean="0">
                <a:solidFill>
                  <a:srgbClr val="C00000"/>
                </a:solidFill>
              </a:rPr>
              <a:t>Ihr Name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 smtClean="0">
                <a:solidFill>
                  <a:srgbClr val="C00000"/>
                </a:solidFill>
              </a:rPr>
              <a:t>Ihre Position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 smtClean="0">
                <a:solidFill>
                  <a:srgbClr val="C00000"/>
                </a:solidFill>
              </a:rPr>
              <a:t>Ihre Erfahrungen/Wissen im Bereich Biodiversität</a:t>
            </a:r>
          </a:p>
        </p:txBody>
      </p:sp>
    </p:spTree>
    <p:extLst>
      <p:ext uri="{BB962C8B-B14F-4D97-AF65-F5344CB8AC3E}">
        <p14:creationId xmlns:p14="http://schemas.microsoft.com/office/powerpoint/2010/main" val="1159457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259866" y="117200"/>
            <a:ext cx="8229600" cy="724942"/>
          </a:xfrm>
        </p:spPr>
        <p:txBody>
          <a:bodyPr>
            <a:normAutofit/>
          </a:bodyPr>
          <a:lstStyle/>
          <a:p>
            <a:r>
              <a:rPr lang="de-DE" sz="2800" dirty="0" smtClean="0"/>
              <a:t>EU-LIFE+ Project</a:t>
            </a:r>
            <a:endParaRPr lang="de-DE" sz="28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4</a:t>
            </a:fld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417034" y="1309177"/>
            <a:ext cx="84969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Dieses Trainingsmodul wurde entwickelt im Rahmen des EU LIFE </a:t>
            </a:r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rojekts </a:t>
            </a:r>
            <a:b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b="1" dirty="0" smtClean="0"/>
              <a:t> </a:t>
            </a:r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Standards and Labels for the </a:t>
            </a:r>
            <a:endParaRPr lang="de-DE" sz="2400" b="1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endParaRPr lang="en-GB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311" y="3144016"/>
            <a:ext cx="3908879" cy="2353471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22" y="3144016"/>
            <a:ext cx="4149370" cy="2353471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7452320" y="6033776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031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261112" y="111770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Partner </a:t>
            </a:r>
            <a:r>
              <a:rPr lang="de-DE" sz="2600" dirty="0"/>
              <a:t>K</a:t>
            </a:r>
            <a:r>
              <a:rPr lang="de-DE" sz="2600" dirty="0" smtClean="0"/>
              <a:t>onsortium</a:t>
            </a:r>
            <a:endParaRPr lang="de-DE" sz="2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5</a:t>
            </a:fld>
            <a:endParaRPr lang="de-DE" dirty="0"/>
          </a:p>
        </p:txBody>
      </p:sp>
      <p:grpSp>
        <p:nvGrpSpPr>
          <p:cNvPr id="9" name="Gruppieren 8"/>
          <p:cNvGrpSpPr/>
          <p:nvPr/>
        </p:nvGrpSpPr>
        <p:grpSpPr>
          <a:xfrm>
            <a:off x="748003" y="2242682"/>
            <a:ext cx="7615708" cy="3540151"/>
            <a:chOff x="748003" y="1871194"/>
            <a:chExt cx="7615708" cy="3540151"/>
          </a:xfrm>
        </p:grpSpPr>
        <p:pic>
          <p:nvPicPr>
            <p:cNvPr id="10" name="Picture 2" descr="http://www.business-biodiversity.eu/bausteine.net/i/22167/webLogoFGNLogoblock.jpg?width=200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045" y="2209705"/>
              <a:ext cx="1296144" cy="1296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4" descr=" Global Nature Fund 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003" y="1960646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6" descr=" Bodensee-Stiftung 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4524" y="1871194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8" descr="http://www.business-biodiversity.eu/bausteine.net/i/22168/webLogoISTLogoblock.jpg?width=200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58711" y="1905277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0" descr="http://www.business-biodiversity.eu/bausteine.net/i/22169/webLogoAUFLogoblock.jpg?width=200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2127" y="350634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2" descr="http://www.business-biodiversity.eu/bausteine.net/i/22170/webLogoSolagroLogoblock.jpg?width=200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545" b="34930"/>
            <a:stretch/>
          </p:blipFill>
          <p:spPr bwMode="auto">
            <a:xfrm>
              <a:off x="3684865" y="4168088"/>
              <a:ext cx="1905000" cy="5815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Grafik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190" y="4280545"/>
            <a:ext cx="1313015" cy="540000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275400" y="1496800"/>
            <a:ext cx="85450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Erfahrene Organisationen in </a:t>
            </a:r>
            <a:r>
              <a:rPr lang="de-DE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de-DE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eutschland, Spanien, Frankreich und Portugal: </a:t>
            </a:r>
            <a:endParaRPr lang="de-DE" sz="20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9600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6"/>
          <p:cNvSpPr txBox="1">
            <a:spLocks/>
          </p:cNvSpPr>
          <p:nvPr/>
        </p:nvSpPr>
        <p:spPr>
          <a:xfrm>
            <a:off x="275400" y="11177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in Standards </a:t>
            </a:r>
            <a:r>
              <a:rPr lang="de-DE" sz="2600" dirty="0"/>
              <a:t>u</a:t>
            </a:r>
            <a:r>
              <a:rPr lang="de-DE" sz="2600" dirty="0" smtClean="0"/>
              <a:t>nd </a:t>
            </a:r>
          </a:p>
          <a:p>
            <a:r>
              <a:rPr lang="de-DE" sz="2600" dirty="0" smtClean="0"/>
              <a:t>Unternehmen im Lebensmittelbereich </a:t>
            </a:r>
            <a:endParaRPr lang="de-DE" sz="2600" dirty="0"/>
          </a:p>
        </p:txBody>
      </p:sp>
      <p:sp>
        <p:nvSpPr>
          <p:cNvPr id="14" name="Titel 1"/>
          <p:cNvSpPr txBox="1">
            <a:spLocks/>
          </p:cNvSpPr>
          <p:nvPr/>
        </p:nvSpPr>
        <p:spPr>
          <a:xfrm>
            <a:off x="258380" y="1161086"/>
            <a:ext cx="8534400" cy="75882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300" dirty="0" err="1" smtClean="0">
                <a:solidFill>
                  <a:schemeClr val="accent3"/>
                </a:solidFill>
              </a:rPr>
              <a:t>Ziele</a:t>
            </a:r>
            <a:endParaRPr lang="en-US" sz="2300" dirty="0">
              <a:solidFill>
                <a:schemeClr val="accent3"/>
              </a:solidFill>
            </a:endParaRPr>
          </a:p>
        </p:txBody>
      </p:sp>
      <p:sp>
        <p:nvSpPr>
          <p:cNvPr id="16" name="Inhaltsplatzhalter 2"/>
          <p:cNvSpPr>
            <a:spLocks noGrp="1"/>
          </p:cNvSpPr>
          <p:nvPr>
            <p:ph sz="quarter" idx="4294967295"/>
          </p:nvPr>
        </p:nvSpPr>
        <p:spPr>
          <a:xfrm>
            <a:off x="230796" y="1815922"/>
            <a:ext cx="8733692" cy="33118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2100" b="1" dirty="0" err="1"/>
              <a:t>V</a:t>
            </a:r>
            <a:r>
              <a:rPr lang="en-US" sz="2100" b="1" dirty="0" err="1" smtClean="0"/>
              <a:t>erbesserung</a:t>
            </a:r>
            <a:r>
              <a:rPr lang="en-US" sz="2100" b="1" dirty="0" smtClean="0"/>
              <a:t> der Biodiversity Performance der </a:t>
            </a:r>
            <a:r>
              <a:rPr lang="en-US" sz="2100" b="1" dirty="0" err="1" smtClean="0"/>
              <a:t>Lebensmittel-branche</a:t>
            </a:r>
            <a:r>
              <a:rPr lang="en-US" sz="2100" b="1" dirty="0" smtClean="0"/>
              <a:t> </a:t>
            </a:r>
            <a:r>
              <a:rPr lang="en-US" sz="2100" b="1" dirty="0" err="1" smtClean="0"/>
              <a:t>durch</a:t>
            </a:r>
            <a:endParaRPr lang="en-US" sz="2100" b="1" dirty="0" smtClean="0"/>
          </a:p>
          <a:p>
            <a:pPr marL="400050" lvl="1" indent="0">
              <a:spcBef>
                <a:spcPts val="1200"/>
              </a:spcBef>
              <a:buNone/>
            </a:pP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… Motivation von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Standardorganisationen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800" b="1" dirty="0" err="1" smtClean="0">
                <a:solidFill>
                  <a:schemeClr val="tx2">
                    <a:lumMod val="50000"/>
                  </a:schemeClr>
                </a:solidFill>
              </a:rPr>
              <a:t>wirksame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b="1" dirty="0" err="1">
                <a:solidFill>
                  <a:schemeClr val="tx2">
                    <a:lumMod val="50000"/>
                  </a:schemeClr>
                </a:solidFill>
              </a:rPr>
              <a:t>K</a:t>
            </a:r>
            <a:r>
              <a:rPr lang="en-US" sz="1800" b="1" dirty="0" err="1" smtClean="0">
                <a:solidFill>
                  <a:schemeClr val="tx2">
                    <a:lumMod val="50000"/>
                  </a:schemeClr>
                </a:solidFill>
              </a:rPr>
              <a:t>riterien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2">
                    <a:lumMod val="50000"/>
                  </a:schemeClr>
                </a:solidFill>
              </a:rPr>
              <a:t>zum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 Schutz der </a:t>
            </a:r>
            <a:r>
              <a:rPr lang="en-US" sz="1800" b="1" dirty="0" err="1" smtClean="0">
                <a:solidFill>
                  <a:schemeClr val="tx2">
                    <a:lumMod val="50000"/>
                  </a:schemeClr>
                </a:solidFill>
              </a:rPr>
              <a:t>Biodiversität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 in </a:t>
            </a:r>
            <a:r>
              <a:rPr lang="en-US" sz="1800" b="1" u="sng" dirty="0" err="1" smtClean="0">
                <a:solidFill>
                  <a:schemeClr val="tx2">
                    <a:lumMod val="50000"/>
                  </a:schemeClr>
                </a:solidFill>
              </a:rPr>
              <a:t>bestehende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2">
                    <a:lumMod val="50000"/>
                  </a:schemeClr>
                </a:solidFill>
              </a:rPr>
              <a:t>Zertifizierungssysteme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zu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integrieren</a:t>
            </a:r>
            <a:endParaRPr lang="en-US" sz="18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400050" lvl="1" indent="0">
              <a:spcBef>
                <a:spcPts val="1200"/>
              </a:spcBef>
              <a:buNone/>
            </a:pP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… Motivation von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Lebensmittelherstellern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und –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händlern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800" b="1" dirty="0" err="1" smtClean="0">
                <a:solidFill>
                  <a:schemeClr val="tx2">
                    <a:lumMod val="50000"/>
                  </a:schemeClr>
                </a:solidFill>
              </a:rPr>
              <a:t>wirksame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2">
                    <a:lumMod val="50000"/>
                  </a:schemeClr>
                </a:solidFill>
              </a:rPr>
              <a:t>Anforderungen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 in </a:t>
            </a:r>
            <a:r>
              <a:rPr lang="en-US" sz="1800" b="1" dirty="0" err="1" smtClean="0">
                <a:solidFill>
                  <a:schemeClr val="tx2">
                    <a:lumMod val="50000"/>
                  </a:schemeClr>
                </a:solidFill>
              </a:rPr>
              <a:t>ihre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2">
                    <a:lumMod val="50000"/>
                  </a:schemeClr>
                </a:solidFill>
              </a:rPr>
              <a:t>Beschaffungsvorgaben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 zu </a:t>
            </a:r>
            <a:r>
              <a:rPr lang="en-US" sz="1800" b="1" dirty="0" err="1" smtClean="0">
                <a:solidFill>
                  <a:schemeClr val="tx2">
                    <a:lumMod val="50000"/>
                  </a:schemeClr>
                </a:solidFill>
              </a:rPr>
              <a:t>integrieren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 marL="400050" lvl="1" indent="0">
              <a:spcBef>
                <a:spcPts val="1200"/>
              </a:spcBef>
              <a:buNone/>
            </a:pP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…. </a:t>
            </a:r>
            <a:r>
              <a:rPr lang="en-US" sz="1800" b="1" dirty="0" err="1" smtClean="0">
                <a:solidFill>
                  <a:schemeClr val="tx2">
                    <a:lumMod val="50000"/>
                  </a:schemeClr>
                </a:solidFill>
              </a:rPr>
              <a:t>Fortbildung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für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landwirtschaftliche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Berater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/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zertifizierte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Betriebe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und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Auditoren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sowie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Produkt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- und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Qualitätsmanager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von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Unternehmen</a:t>
            </a:r>
            <a:endParaRPr lang="en-US" sz="18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400050" lvl="1" indent="0">
              <a:spcBef>
                <a:spcPts val="1200"/>
              </a:spcBef>
              <a:buNone/>
            </a:pP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</a:rPr>
              <a:t>… </a:t>
            </a:r>
            <a:r>
              <a:rPr lang="en-US" sz="1800" b="1" dirty="0" smtClean="0">
                <a:solidFill>
                  <a:schemeClr val="bg2">
                    <a:lumMod val="25000"/>
                  </a:schemeClr>
                </a:solidFill>
              </a:rPr>
              <a:t>Biodiversity </a:t>
            </a:r>
            <a:r>
              <a:rPr lang="en-US" sz="1800" b="1" dirty="0">
                <a:solidFill>
                  <a:schemeClr val="bg2">
                    <a:lumMod val="25000"/>
                  </a:schemeClr>
                </a:solidFill>
              </a:rPr>
              <a:t>Performance Tool </a:t>
            </a:r>
            <a:r>
              <a:rPr lang="en-US" sz="1800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</a:rPr>
              <a:t>zur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</a:rPr>
              <a:t>Erarbeitung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</a:rPr>
              <a:t> und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</a:rPr>
              <a:t>Umsetzung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</a:rPr>
              <a:t> von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</a:rPr>
              <a:t>guten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</a:rPr>
              <a:t> Biodiversity Action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</a:rPr>
              <a:t>Plänen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</a:rPr>
              <a:t> und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</a:rPr>
              <a:t>ein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dirty="0" smtClean="0">
                <a:solidFill>
                  <a:schemeClr val="bg2">
                    <a:lumMod val="25000"/>
                  </a:schemeClr>
                </a:solidFill>
              </a:rPr>
              <a:t>standard- und </a:t>
            </a:r>
            <a:r>
              <a:rPr lang="en-US" sz="1800" b="1" dirty="0" err="1" smtClean="0">
                <a:solidFill>
                  <a:schemeClr val="bg2">
                    <a:lumMod val="25000"/>
                  </a:schemeClr>
                </a:solidFill>
              </a:rPr>
              <a:t>unternehmens-übergreifendes</a:t>
            </a:r>
            <a:r>
              <a:rPr lang="en-US" sz="1800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bg2">
                    <a:lumMod val="25000"/>
                  </a:schemeClr>
                </a:solidFill>
              </a:rPr>
              <a:t>Monitoringsystem</a:t>
            </a:r>
            <a:r>
              <a:rPr lang="en-US" sz="1800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</a:p>
          <a:p>
            <a:pPr marL="400050" lvl="1" indent="0">
              <a:spcBef>
                <a:spcPts val="1200"/>
              </a:spcBef>
              <a:buNone/>
            </a:pP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…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Unterstützung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bei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der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</a:rPr>
              <a:t>Schaffung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einen </a:t>
            </a:r>
            <a:r>
              <a:rPr lang="en-US" sz="1800" b="1" dirty="0" err="1" smtClean="0">
                <a:solidFill>
                  <a:schemeClr val="tx2">
                    <a:lumMod val="50000"/>
                  </a:schemeClr>
                </a:solidFill>
              </a:rPr>
              <a:t>Branchen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-Initiative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 “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Biodiversity Performance in the food sector”</a:t>
            </a:r>
          </a:p>
          <a:p>
            <a:pPr marL="400050" lvl="1" indent="0">
              <a:spcBef>
                <a:spcPts val="1200"/>
              </a:spcBef>
              <a:buNone/>
            </a:pPr>
            <a:endParaRPr lang="en-US" sz="17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4627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61112" y="111770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Überblick über das Trainingsangebot</a:t>
            </a:r>
            <a:endParaRPr lang="de-DE" sz="2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7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205172" y="1361738"/>
            <a:ext cx="847128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200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Ziel</a:t>
            </a:r>
            <a:r>
              <a:rPr lang="en-US" sz="22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Mehr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Verständnis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 und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eine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gute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Entscheidungsgrundlage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zu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allen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Aspekten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Biologischen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Vielfalt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Anbau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von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Lebensmitteln</a:t>
            </a:r>
            <a:endParaRPr lang="en-US" sz="2000" b="1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Drei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Module für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folgende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Zielgruppen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232261" y="2957287"/>
            <a:ext cx="8640960" cy="769441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Landwirtschaftliche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Berater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von Standards,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Unternehmen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Erzeugergemeinschaften</a:t>
            </a:r>
            <a:endParaRPr lang="en-GB" sz="2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230789" y="3932217"/>
            <a:ext cx="8640960" cy="430887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Zertifizierer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Auditoren</a:t>
            </a:r>
            <a:endParaRPr lang="en-GB" sz="2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250497" y="4509399"/>
            <a:ext cx="8640960" cy="1636345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Manager in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Unternehmen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Verantwortung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für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Produkte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Qualität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Einkauf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…..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Manager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wenig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Erfahrung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Bereich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Biodiversität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Manager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Erfahrung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diesem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Bereich</a:t>
            </a:r>
            <a:endParaRPr lang="en-GB" sz="2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7884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53816" y="111770"/>
            <a:ext cx="8229600" cy="724942"/>
          </a:xfrm>
        </p:spPr>
        <p:txBody>
          <a:bodyPr>
            <a:noAutofit/>
          </a:bodyPr>
          <a:lstStyle/>
          <a:p>
            <a:r>
              <a:rPr lang="de-DE" sz="2600" dirty="0" smtClean="0"/>
              <a:t>Warum Manager mit Verantwortung für </a:t>
            </a:r>
            <a:br>
              <a:rPr lang="de-DE" sz="2600" dirty="0" smtClean="0"/>
            </a:br>
            <a:r>
              <a:rPr lang="de-DE" sz="2600" dirty="0" smtClean="0"/>
              <a:t>Produkte, Qualität, Einkauf ?</a:t>
            </a:r>
            <a:endParaRPr lang="de-DE" sz="2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8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244592" y="1322224"/>
            <a:ext cx="8471284" cy="5574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  <a:spcAft>
                <a:spcPts val="800"/>
              </a:spcAft>
            </a:pPr>
            <a:r>
              <a:rPr lang="en-US" sz="20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 </a:t>
            </a:r>
            <a:r>
              <a:rPr lang="en-US" sz="2000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diese</a:t>
            </a:r>
            <a:r>
              <a:rPr lang="en-US" sz="20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Zielgruppe</a:t>
            </a:r>
            <a:r>
              <a:rPr lang="en-US" sz="20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</a:t>
            </a:r>
            <a:r>
              <a:rPr lang="en-US" sz="20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Biodiversität</a:t>
            </a:r>
            <a:r>
              <a:rPr lang="en-US" sz="20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</a:t>
            </a:r>
            <a:r>
              <a:rPr lang="en-US" sz="20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immer</a:t>
            </a:r>
            <a:r>
              <a:rPr lang="en-US" sz="20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wichtigeres</a:t>
            </a:r>
            <a:r>
              <a:rPr lang="en-US" sz="20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Handlungsfeld</a:t>
            </a:r>
            <a:r>
              <a:rPr lang="en-US" sz="20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000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Sensibilisierung</a:t>
            </a:r>
            <a:r>
              <a:rPr lang="en-US" sz="20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US" sz="2000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Wissen</a:t>
            </a:r>
            <a:r>
              <a:rPr lang="en-US" sz="20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erleichtern</a:t>
            </a:r>
            <a:r>
              <a:rPr lang="en-US" sz="20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die:</a:t>
            </a:r>
          </a:p>
          <a:p>
            <a:pPr marL="800100" lvl="1" indent="-342900">
              <a:spcBef>
                <a:spcPct val="200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Auswahl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von Standards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wirkungsvollen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Biodiversitätskriterien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(biodiversity performance)</a:t>
            </a:r>
          </a:p>
          <a:p>
            <a:pPr marL="800100" lvl="1" indent="-342900">
              <a:spcBef>
                <a:spcPct val="200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Überprüfung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Beschaffungsvorgaben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eigenen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Unternehmens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sowie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Verbesserung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Vorgaben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für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Biodiversität</a:t>
            </a:r>
            <a:endParaRPr lang="en-US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spcBef>
                <a:spcPct val="200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Sensibilisierung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von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Lieferanten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Erzeugern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bezüglich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edeutung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Handlungsfeldes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Biodiversität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800100" lvl="1" indent="-342900">
              <a:spcBef>
                <a:spcPct val="200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Motivation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eigenen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Unternehmen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Lieferanten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Erzeuger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zu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unterstützen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Leitfäden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Schulungen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Anreizen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….</a:t>
            </a:r>
          </a:p>
          <a:p>
            <a:pPr marL="800100" lvl="1" indent="-342900">
              <a:spcBef>
                <a:spcPct val="200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Motivation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eigenen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Unternehmen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Pilotprojekte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zu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initiieren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um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Lösungsansätze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der Praxis zu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testen</a:t>
            </a:r>
            <a:endParaRPr lang="en-US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spcBef>
                <a:spcPct val="200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Motivation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eigenen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Unternehmen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Lieferanten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Erzeuger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guter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Biodiversity Performance zu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belohnen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höherer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Preis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langfristige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verträge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…)</a:t>
            </a:r>
            <a:endParaRPr lang="en-US" sz="2000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sz="2000" b="1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72884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53816" y="111770"/>
            <a:ext cx="8229600" cy="724942"/>
          </a:xfrm>
        </p:spPr>
        <p:txBody>
          <a:bodyPr>
            <a:noAutofit/>
          </a:bodyPr>
          <a:lstStyle/>
          <a:p>
            <a:r>
              <a:rPr lang="de-DE" sz="2600" dirty="0"/>
              <a:t>Warum Manager mit Verantwortung für </a:t>
            </a:r>
            <a:br>
              <a:rPr lang="de-DE" sz="2600" dirty="0"/>
            </a:br>
            <a:r>
              <a:rPr lang="de-DE" sz="2600" dirty="0"/>
              <a:t>Produkte, Qualität, Einkauf ……?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9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244592" y="1484784"/>
            <a:ext cx="8471284" cy="3094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  <a:spcAft>
                <a:spcPts val="800"/>
              </a:spcAft>
            </a:pPr>
            <a:r>
              <a:rPr lang="en-US" sz="20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Manager </a:t>
            </a:r>
            <a:r>
              <a:rPr lang="en-US" sz="2000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sollten</a:t>
            </a:r>
            <a:r>
              <a:rPr lang="en-US" sz="20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den Schutz der </a:t>
            </a:r>
            <a:r>
              <a:rPr lang="en-US" sz="2000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Biodiversität</a:t>
            </a:r>
            <a:r>
              <a:rPr lang="en-US" sz="20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als</a:t>
            </a:r>
            <a:r>
              <a:rPr lang="en-US" sz="20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wichtigen</a:t>
            </a:r>
            <a:r>
              <a:rPr lang="en-US" sz="20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Bestandteil</a:t>
            </a:r>
            <a:r>
              <a:rPr lang="en-US" sz="20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von </a:t>
            </a:r>
            <a:r>
              <a:rPr lang="en-US" sz="2000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Qualität</a:t>
            </a:r>
            <a:r>
              <a:rPr lang="en-US" sz="20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sehen</a:t>
            </a:r>
            <a:r>
              <a:rPr lang="en-US" sz="20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spcBef>
                <a:spcPct val="200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Added value für das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rodukt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added value für das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Unternehmen</a:t>
            </a:r>
            <a:endParaRPr lang="en-US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spcBef>
                <a:spcPct val="200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Vorbereitet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sein für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Gesetze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egulierungen</a:t>
            </a:r>
            <a:endParaRPr lang="en-US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spcBef>
                <a:spcPct val="200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Attraktive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 innovative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Möglichkeiten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für Marketing und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Kommunikation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800100" lvl="1" indent="-342900">
              <a:spcBef>
                <a:spcPct val="200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Zugang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zu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Zielgruppen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Käufergruppen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Konsumenten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die auf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nachhaltig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produzierten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Produkte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Wert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>
              <a:spcBef>
                <a:spcPct val="20000"/>
              </a:spcBef>
            </a:pPr>
            <a:endParaRPr lang="en-US" sz="2000" b="1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98318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53816" y="111770"/>
            <a:ext cx="8229600" cy="724942"/>
          </a:xfrm>
        </p:spPr>
        <p:txBody>
          <a:bodyPr>
            <a:normAutofit fontScale="90000"/>
          </a:bodyPr>
          <a:lstStyle/>
          <a:p>
            <a:r>
              <a:rPr lang="en-US" sz="2400" dirty="0" smtClean="0">
                <a:solidFill>
                  <a:schemeClr val="accent1"/>
                </a:solidFill>
              </a:rPr>
              <a:t>Die </a:t>
            </a:r>
            <a:r>
              <a:rPr lang="en-US" sz="2400" dirty="0" err="1" smtClean="0">
                <a:solidFill>
                  <a:schemeClr val="accent1"/>
                </a:solidFill>
              </a:rPr>
              <a:t>Beschaffungsvorgaben</a:t>
            </a:r>
            <a:r>
              <a:rPr lang="en-US" sz="2400" dirty="0" smtClean="0">
                <a:solidFill>
                  <a:schemeClr val="accent1"/>
                </a:solidFill>
              </a:rPr>
              <a:t> des </a:t>
            </a:r>
            <a:r>
              <a:rPr lang="en-US" sz="2400" dirty="0" err="1" smtClean="0">
                <a:solidFill>
                  <a:schemeClr val="accent1"/>
                </a:solidFill>
              </a:rPr>
              <a:t>eigenen</a:t>
            </a:r>
            <a:r>
              <a:rPr lang="en-US" sz="2400" dirty="0" smtClean="0">
                <a:solidFill>
                  <a:schemeClr val="accent1"/>
                </a:solidFill>
              </a:rPr>
              <a:t> </a:t>
            </a:r>
            <a:br>
              <a:rPr lang="en-US" sz="2400" dirty="0" smtClean="0">
                <a:solidFill>
                  <a:schemeClr val="accent1"/>
                </a:solidFill>
              </a:rPr>
            </a:br>
            <a:r>
              <a:rPr lang="en-US" sz="2400" dirty="0" err="1" smtClean="0">
                <a:solidFill>
                  <a:schemeClr val="accent1"/>
                </a:solidFill>
              </a:rPr>
              <a:t>Unternehmens</a:t>
            </a:r>
            <a:r>
              <a:rPr lang="en-US" sz="2400" dirty="0" smtClean="0">
                <a:solidFill>
                  <a:schemeClr val="accent1"/>
                </a:solidFill>
              </a:rPr>
              <a:t> </a:t>
            </a:r>
            <a:r>
              <a:rPr lang="en-US" sz="2400" dirty="0" err="1" smtClean="0">
                <a:solidFill>
                  <a:schemeClr val="accent1"/>
                </a:solidFill>
              </a:rPr>
              <a:t>erfüllen</a:t>
            </a:r>
            <a:r>
              <a:rPr lang="en-US" sz="2400" dirty="0" smtClean="0">
                <a:solidFill>
                  <a:schemeClr val="accent1"/>
                </a:solidFill>
              </a:rPr>
              <a:t> ….</a:t>
            </a:r>
            <a:endParaRPr lang="de-DE" sz="2400" dirty="0">
              <a:solidFill>
                <a:schemeClr val="accent1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10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434407" y="1938153"/>
            <a:ext cx="847128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0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Hier</a:t>
            </a:r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Beschaffungsvorgaben</a:t>
            </a:r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US" sz="20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Unternehmens</a:t>
            </a:r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Relevanz</a:t>
            </a:r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für </a:t>
            </a:r>
            <a:r>
              <a:rPr lang="en-US" sz="20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Biodiversität</a:t>
            </a:r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auflisten</a:t>
            </a:r>
            <a:endParaRPr lang="en-US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r>
              <a:rPr lang="en-US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ct val="20000"/>
              </a:spcBef>
            </a:pPr>
            <a:endParaRPr lang="en-US" sz="2000" b="1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13937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0" y="6309320"/>
            <a:ext cx="9144000" cy="5486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53816" y="111770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Webinare für Manager in Unternehmen</a:t>
            </a:r>
            <a:endParaRPr lang="de-DE" sz="2600" dirty="0"/>
          </a:p>
        </p:txBody>
      </p:sp>
      <p:sp>
        <p:nvSpPr>
          <p:cNvPr id="6" name="Textfeld 5"/>
          <p:cNvSpPr txBox="1"/>
          <p:nvPr/>
        </p:nvSpPr>
        <p:spPr>
          <a:xfrm>
            <a:off x="277100" y="1213641"/>
            <a:ext cx="84353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200" b="1" dirty="0" err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Ziel</a:t>
            </a:r>
            <a:r>
              <a:rPr lang="en-US" sz="22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Mehr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Verständnis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eine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gute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Entscheidungsgrundlage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allen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Aspekten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Biologischen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Vielfalt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Anbau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von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Lebensmitteln</a:t>
            </a: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252854" y="1980264"/>
            <a:ext cx="8640960" cy="1544012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000"/>
              </a:spcAft>
              <a:buFont typeface="+mj-lt"/>
              <a:buAutoNum type="arabicPeriod"/>
            </a:pP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Modul: Überblick über Biodiversität in der Lebensmittelbranche</a:t>
            </a:r>
          </a:p>
          <a:p>
            <a:pPr lvl="1">
              <a:spcAft>
                <a:spcPts val="1000"/>
              </a:spcAft>
            </a:pPr>
            <a:r>
              <a:rPr lang="de-DE" sz="16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Inhalt: Was ist Biodiversität? Bezug zwischen Landwirtschaft und Biodiversität? Warum sollten und wie können Manager die Biodiversitäts-Performance des Unternehmens verbessern? Legal </a:t>
            </a:r>
            <a:r>
              <a:rPr lang="de-DE" sz="16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compliance</a:t>
            </a:r>
            <a:r>
              <a:rPr lang="de-DE" sz="1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de-DE" sz="16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Biodiversität in Standards und Beschaffungsvorgaben – aktueller Stand.</a:t>
            </a:r>
            <a:endParaRPr lang="en-GB" sz="16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252854" y="3594885"/>
            <a:ext cx="8640960" cy="163634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60363" indent="-360363">
              <a:spcAft>
                <a:spcPts val="1000"/>
              </a:spcAft>
              <a:buFont typeface="+mj-lt"/>
              <a:buAutoNum type="arabicPeriod" startAt="2"/>
            </a:pP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Modul: Biodiversität: aktuelle Stand und Verbesserungs-möglichkeiten</a:t>
            </a:r>
          </a:p>
          <a:p>
            <a:pPr marL="360363">
              <a:spcAft>
                <a:spcPts val="1000"/>
              </a:spcAft>
            </a:pPr>
            <a:r>
              <a:rPr lang="de-DE" sz="16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Inhalt: Daten zum Biodiversitätsverlust und der Einfluss der Landwirtschaft, Klären </a:t>
            </a:r>
            <a:r>
              <a:rPr lang="de-DE" sz="1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von </a:t>
            </a:r>
            <a:r>
              <a:rPr lang="de-DE" sz="16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Begriffen</a:t>
            </a:r>
            <a:r>
              <a:rPr lang="de-DE" sz="1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Maßnahmen, die ergriffen werden können: Biodiversitätsmanagement und sehr gute </a:t>
            </a:r>
            <a:r>
              <a:rPr lang="de-DE" sz="16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landwirtschaftliche Praxis für </a:t>
            </a:r>
            <a:r>
              <a:rPr lang="de-DE" sz="1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mehr Biodiversität</a:t>
            </a:r>
            <a:r>
              <a:rPr lang="de-DE" sz="16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252854" y="5352058"/>
            <a:ext cx="8640960" cy="129779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60363" indent="-360363">
              <a:spcAft>
                <a:spcPts val="1000"/>
              </a:spcAft>
              <a:buFont typeface="+mj-lt"/>
              <a:buAutoNum type="arabicPeriod" startAt="3"/>
            </a:pP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Modul: Management Instrumente </a:t>
            </a:r>
          </a:p>
          <a:p>
            <a:pPr marL="360363">
              <a:spcAft>
                <a:spcPts val="1000"/>
              </a:spcAft>
            </a:pPr>
            <a:r>
              <a:rPr lang="de-DE" sz="16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Inhalt: Was Einkäufer beachten sollten, Warum ein Biodiversitätsmanagement gebraucht wird? Wie erstellt man einen Biodiversitätsaktionsplan? Monitoring, Was ist das Biodiversity Performance Tool?</a:t>
            </a:r>
            <a:endParaRPr lang="en-GB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131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53816" y="111770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Heute besprechen wir….</a:t>
            </a:r>
            <a:endParaRPr lang="de-DE" sz="2600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755576" y="1628800"/>
            <a:ext cx="7992888" cy="4104456"/>
          </a:xfrm>
        </p:spPr>
        <p:txBody>
          <a:bodyPr/>
          <a:lstStyle/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000" dirty="0" err="1" smtClean="0"/>
              <a:t>Biodiversität</a:t>
            </a:r>
            <a:r>
              <a:rPr lang="en-GB" sz="2000" dirty="0" smtClean="0"/>
              <a:t> und die </a:t>
            </a:r>
            <a:r>
              <a:rPr lang="en-GB" sz="2000" dirty="0" err="1" smtClean="0"/>
              <a:t>Lebensmittelbranche</a:t>
            </a:r>
            <a:endParaRPr lang="de-DE" sz="2000" dirty="0" smtClean="0"/>
          </a:p>
          <a:p>
            <a:pPr lvl="1"/>
            <a:r>
              <a:rPr lang="de-DE" sz="1800" dirty="0" smtClean="0"/>
              <a:t>Was ist Biodiversität</a:t>
            </a:r>
          </a:p>
          <a:p>
            <a:pPr lvl="1"/>
            <a:r>
              <a:rPr lang="de-DE" sz="1800" dirty="0" smtClean="0"/>
              <a:t>Bezüge zwischen Landwirtschaft und Biodiversität</a:t>
            </a:r>
          </a:p>
          <a:p>
            <a:pPr lvl="1"/>
            <a:r>
              <a:rPr lang="de-DE" sz="1800" dirty="0" smtClean="0"/>
              <a:t>Wert und ökonomischer Wert der Biodiversität für die Lebensmittelbranche</a:t>
            </a:r>
          </a:p>
          <a:p>
            <a:pPr lvl="1"/>
            <a:r>
              <a:rPr lang="de-DE" sz="1800" dirty="0" smtClean="0"/>
              <a:t>Erwartungen der Konsumenten /Trends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smtClean="0"/>
              <a:t>Gesetzgebung</a:t>
            </a:r>
            <a:endParaRPr lang="de-DE" sz="20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 smtClean="0"/>
              <a:t>Wie ist Biodiversität aktuell in Standards und Beschaffungsvorgaben verankert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 smtClean="0"/>
              <a:t>Diskussion</a:t>
            </a:r>
          </a:p>
          <a:p>
            <a:endParaRPr lang="de-DE" dirty="0" smtClean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155322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LIFE Header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IFE Content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IFE Partner Logos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634</Words>
  <Application>Microsoft Macintosh PowerPoint</Application>
  <PresentationFormat>Bildschirmpräsentation (4:3)</PresentationFormat>
  <Paragraphs>84</Paragraphs>
  <Slides>12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3</vt:i4>
      </vt:variant>
      <vt:variant>
        <vt:lpstr>Folientitel</vt:lpstr>
      </vt:variant>
      <vt:variant>
        <vt:i4>12</vt:i4>
      </vt:variant>
    </vt:vector>
  </HeadingPairs>
  <TitlesOfParts>
    <vt:vector size="15" baseType="lpstr">
      <vt:lpstr>LIFE Header</vt:lpstr>
      <vt:lpstr>LIFE Content</vt:lpstr>
      <vt:lpstr>LIFE Partner Logos</vt:lpstr>
      <vt:lpstr>Training: Verbesserte Biodiversitäts- Performance in der Lebensmittelerzeugung  </vt:lpstr>
      <vt:lpstr>Organisation </vt:lpstr>
      <vt:lpstr>Willkommen</vt:lpstr>
      <vt:lpstr>EU-LIFE+ Project</vt:lpstr>
      <vt:lpstr>Partner Konsortium</vt:lpstr>
      <vt:lpstr>PowerPoint-Präsentation</vt:lpstr>
      <vt:lpstr>Überblick über das Trainingsangebot</vt:lpstr>
      <vt:lpstr>Warum Manager mit Verantwortung für  Produkte, Qualität, Einkauf ?</vt:lpstr>
      <vt:lpstr>Warum Manager mit Verantwortung für  Produkte, Qualität, Einkauf ……?</vt:lpstr>
      <vt:lpstr>Die Beschaffungsvorgaben des eigenen  Unternehmens erfüllen ….</vt:lpstr>
      <vt:lpstr>Webinare für Manager in Unternehmen</vt:lpstr>
      <vt:lpstr>Heute besprechen wir….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Julia Gossenberger</dc:creator>
  <cp:lastModifiedBy>Daniel</cp:lastModifiedBy>
  <cp:revision>153</cp:revision>
  <dcterms:created xsi:type="dcterms:W3CDTF">2017-08-09T08:14:08Z</dcterms:created>
  <dcterms:modified xsi:type="dcterms:W3CDTF">2019-05-22T10:28:08Z</dcterms:modified>
</cp:coreProperties>
</file>