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13"/>
  </p:notesMasterIdLst>
  <p:sldIdLst>
    <p:sldId id="317" r:id="rId4"/>
    <p:sldId id="320" r:id="rId5"/>
    <p:sldId id="321" r:id="rId6"/>
    <p:sldId id="405" r:id="rId7"/>
    <p:sldId id="324" r:id="rId8"/>
    <p:sldId id="325" r:id="rId9"/>
    <p:sldId id="419" r:id="rId10"/>
    <p:sldId id="418" r:id="rId11"/>
    <p:sldId id="420" r:id="rId1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9" autoAdjust="0"/>
    <p:restoredTop sz="88404" autoAdjust="0"/>
  </p:normalViewPr>
  <p:slideViewPr>
    <p:cSldViewPr>
      <p:cViewPr>
        <p:scale>
          <a:sx n="100" d="100"/>
          <a:sy n="100" d="100"/>
        </p:scale>
        <p:origin x="-3744" y="-616"/>
      </p:cViewPr>
      <p:guideLst>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commentAuthors" Target="commentAuthor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1197F5-0438-1F4D-8AAB-48F94963B48F}" type="doc">
      <dgm:prSet loTypeId="urn:microsoft.com/office/officeart/2005/8/layout/venn2" loCatId="" qsTypeId="urn:microsoft.com/office/officeart/2005/8/quickstyle/simple4" qsCatId="simple" csTypeId="urn:microsoft.com/office/officeart/2005/8/colors/accent1_3" csCatId="accent1" phldr="1"/>
      <dgm:spPr/>
      <dgm:t>
        <a:bodyPr/>
        <a:lstStyle/>
        <a:p>
          <a:endParaRPr lang="de-DE"/>
        </a:p>
      </dgm:t>
    </dgm:pt>
    <dgm:pt modelId="{94D02DAE-B313-8744-A1D0-39332EE9B62B}">
      <dgm:prSet phldrT="[Text]" custT="1"/>
      <dgm:spPr/>
      <dgm:t>
        <a:bodyPr/>
        <a:lstStyle/>
        <a:p>
          <a:endParaRPr lang="de-DE" sz="1400" dirty="0"/>
        </a:p>
      </dgm:t>
    </dgm:pt>
    <dgm:pt modelId="{E9D3EC61-BD7B-FC40-8DF7-07968C1926D9}" type="parTrans" cxnId="{D11FEDE6-9DB9-964D-BC0C-D3864C781DED}">
      <dgm:prSet/>
      <dgm:spPr/>
      <dgm:t>
        <a:bodyPr/>
        <a:lstStyle/>
        <a:p>
          <a:endParaRPr lang="de-DE"/>
        </a:p>
      </dgm:t>
    </dgm:pt>
    <dgm:pt modelId="{0C27C985-C5A2-7147-9F64-DD10F51837E7}" type="sibTrans" cxnId="{D11FEDE6-9DB9-964D-BC0C-D3864C781DED}">
      <dgm:prSet/>
      <dgm:spPr/>
      <dgm:t>
        <a:bodyPr/>
        <a:lstStyle/>
        <a:p>
          <a:endParaRPr lang="de-DE"/>
        </a:p>
      </dgm:t>
    </dgm:pt>
    <dgm:pt modelId="{3B0135D1-4FD6-AB44-A0E3-597EDD5FDA42}">
      <dgm:prSet phldrT="[Text]"/>
      <dgm:spPr/>
      <dgm:t>
        <a:bodyPr/>
        <a:lstStyle/>
        <a:p>
          <a:endParaRPr lang="de-DE" dirty="0"/>
        </a:p>
      </dgm:t>
    </dgm:pt>
    <dgm:pt modelId="{83646D47-4E44-F348-850F-9379320259F5}" type="sibTrans" cxnId="{625789FA-FE5C-414A-BAB5-5146A3F6E05E}">
      <dgm:prSet/>
      <dgm:spPr/>
      <dgm:t>
        <a:bodyPr/>
        <a:lstStyle/>
        <a:p>
          <a:endParaRPr lang="de-DE"/>
        </a:p>
      </dgm:t>
    </dgm:pt>
    <dgm:pt modelId="{6B74ECC5-7D84-D244-958F-9B1F09B32CF5}" type="parTrans" cxnId="{625789FA-FE5C-414A-BAB5-5146A3F6E05E}">
      <dgm:prSet/>
      <dgm:spPr/>
      <dgm:t>
        <a:bodyPr/>
        <a:lstStyle/>
        <a:p>
          <a:endParaRPr lang="de-DE"/>
        </a:p>
      </dgm:t>
    </dgm:pt>
    <dgm:pt modelId="{A85A8B8F-FD47-3440-B011-4FEEE0BA21CB}">
      <dgm:prSet phldrT="[Text]" custT="1"/>
      <dgm:spPr/>
      <dgm:t>
        <a:bodyPr/>
        <a:lstStyle/>
        <a:p>
          <a:endParaRPr lang="de-DE" sz="1800" dirty="0"/>
        </a:p>
      </dgm:t>
    </dgm:pt>
    <dgm:pt modelId="{357CFFEB-560C-7248-B693-0C2590629119}" type="sibTrans" cxnId="{D6DC8F92-E56F-214E-9500-4483CF708F5B}">
      <dgm:prSet/>
      <dgm:spPr/>
      <dgm:t>
        <a:bodyPr/>
        <a:lstStyle/>
        <a:p>
          <a:endParaRPr lang="de-DE"/>
        </a:p>
      </dgm:t>
    </dgm:pt>
    <dgm:pt modelId="{93B7DA92-E987-2545-AE75-BA35EB4C47F7}" type="parTrans" cxnId="{D6DC8F92-E56F-214E-9500-4483CF708F5B}">
      <dgm:prSet/>
      <dgm:spPr/>
      <dgm:t>
        <a:bodyPr/>
        <a:lstStyle/>
        <a:p>
          <a:endParaRPr lang="de-DE"/>
        </a:p>
      </dgm:t>
    </dgm:pt>
    <dgm:pt modelId="{DB51D268-B772-024A-A040-AD3BB7755C9E}">
      <dgm:prSet phldrT="[Text]"/>
      <dgm:spPr/>
      <dgm:t>
        <a:bodyPr/>
        <a:lstStyle/>
        <a:p>
          <a:endParaRPr lang="de-DE" dirty="0"/>
        </a:p>
      </dgm:t>
    </dgm:pt>
    <dgm:pt modelId="{71062482-4929-9647-816F-623B6758AD09}" type="sibTrans" cxnId="{30F6ED9C-AA6C-0C40-B007-CA667D55452A}">
      <dgm:prSet/>
      <dgm:spPr/>
      <dgm:t>
        <a:bodyPr/>
        <a:lstStyle/>
        <a:p>
          <a:endParaRPr lang="de-DE"/>
        </a:p>
      </dgm:t>
    </dgm:pt>
    <dgm:pt modelId="{CFF7BE22-4864-6443-A902-30875686F5D5}" type="parTrans" cxnId="{30F6ED9C-AA6C-0C40-B007-CA667D55452A}">
      <dgm:prSet/>
      <dgm:spPr/>
      <dgm:t>
        <a:bodyPr/>
        <a:lstStyle/>
        <a:p>
          <a:endParaRPr lang="de-DE"/>
        </a:p>
      </dgm:t>
    </dgm:pt>
    <dgm:pt modelId="{916270FC-EB1E-C04E-8ABB-EE066EACBD35}" type="pres">
      <dgm:prSet presAssocID="{821197F5-0438-1F4D-8AAB-48F94963B48F}" presName="Name0" presStyleCnt="0">
        <dgm:presLayoutVars>
          <dgm:chMax val="7"/>
          <dgm:resizeHandles val="exact"/>
        </dgm:presLayoutVars>
      </dgm:prSet>
      <dgm:spPr/>
      <dgm:t>
        <a:bodyPr/>
        <a:lstStyle/>
        <a:p>
          <a:endParaRPr lang="de-DE"/>
        </a:p>
      </dgm:t>
    </dgm:pt>
    <dgm:pt modelId="{95BE1CD2-DAC2-E24D-B938-CACA4544671A}" type="pres">
      <dgm:prSet presAssocID="{821197F5-0438-1F4D-8AAB-48F94963B48F}" presName="comp1" presStyleCnt="0"/>
      <dgm:spPr/>
    </dgm:pt>
    <dgm:pt modelId="{D83C66D8-3988-B24C-AF5D-271D02EA3073}" type="pres">
      <dgm:prSet presAssocID="{821197F5-0438-1F4D-8AAB-48F94963B48F}" presName="circle1" presStyleLbl="node1" presStyleIdx="0" presStyleCnt="4"/>
      <dgm:spPr/>
      <dgm:t>
        <a:bodyPr/>
        <a:lstStyle/>
        <a:p>
          <a:endParaRPr lang="de-DE"/>
        </a:p>
      </dgm:t>
    </dgm:pt>
    <dgm:pt modelId="{40ACA22F-2DEC-8143-AC83-742FE3010E55}" type="pres">
      <dgm:prSet presAssocID="{821197F5-0438-1F4D-8AAB-48F94963B48F}" presName="c1text" presStyleLbl="node1" presStyleIdx="0" presStyleCnt="4">
        <dgm:presLayoutVars>
          <dgm:bulletEnabled val="1"/>
        </dgm:presLayoutVars>
      </dgm:prSet>
      <dgm:spPr/>
      <dgm:t>
        <a:bodyPr/>
        <a:lstStyle/>
        <a:p>
          <a:endParaRPr lang="de-DE"/>
        </a:p>
      </dgm:t>
    </dgm:pt>
    <dgm:pt modelId="{E3D57D85-5991-0543-A7B6-8D2AAD79E638}" type="pres">
      <dgm:prSet presAssocID="{821197F5-0438-1F4D-8AAB-48F94963B48F}" presName="comp2" presStyleCnt="0"/>
      <dgm:spPr/>
    </dgm:pt>
    <dgm:pt modelId="{700A11BC-3E44-3C4D-9CA4-128FC040E979}" type="pres">
      <dgm:prSet presAssocID="{821197F5-0438-1F4D-8AAB-48F94963B48F}" presName="circle2" presStyleLbl="node1" presStyleIdx="1" presStyleCnt="4"/>
      <dgm:spPr/>
      <dgm:t>
        <a:bodyPr/>
        <a:lstStyle/>
        <a:p>
          <a:endParaRPr lang="de-DE"/>
        </a:p>
      </dgm:t>
    </dgm:pt>
    <dgm:pt modelId="{08F6F96A-9678-7944-B78C-8C401173A5C3}" type="pres">
      <dgm:prSet presAssocID="{821197F5-0438-1F4D-8AAB-48F94963B48F}" presName="c2text" presStyleLbl="node1" presStyleIdx="1" presStyleCnt="4">
        <dgm:presLayoutVars>
          <dgm:bulletEnabled val="1"/>
        </dgm:presLayoutVars>
      </dgm:prSet>
      <dgm:spPr/>
      <dgm:t>
        <a:bodyPr/>
        <a:lstStyle/>
        <a:p>
          <a:endParaRPr lang="de-DE"/>
        </a:p>
      </dgm:t>
    </dgm:pt>
    <dgm:pt modelId="{98F58B24-18F7-E147-9A1F-84F4FB5C6BFC}" type="pres">
      <dgm:prSet presAssocID="{821197F5-0438-1F4D-8AAB-48F94963B48F}" presName="comp3" presStyleCnt="0"/>
      <dgm:spPr/>
    </dgm:pt>
    <dgm:pt modelId="{47EA36DC-DF23-5B42-AD95-169678E82748}" type="pres">
      <dgm:prSet presAssocID="{821197F5-0438-1F4D-8AAB-48F94963B48F}" presName="circle3" presStyleLbl="node1" presStyleIdx="2" presStyleCnt="4" custScaleX="64968" custScaleY="60760"/>
      <dgm:spPr/>
      <dgm:t>
        <a:bodyPr/>
        <a:lstStyle/>
        <a:p>
          <a:endParaRPr lang="de-DE"/>
        </a:p>
      </dgm:t>
    </dgm:pt>
    <dgm:pt modelId="{08AD0BA3-AF7C-7B4C-809F-2089143C3A8B}" type="pres">
      <dgm:prSet presAssocID="{821197F5-0438-1F4D-8AAB-48F94963B48F}" presName="c3text" presStyleLbl="node1" presStyleIdx="2" presStyleCnt="4">
        <dgm:presLayoutVars>
          <dgm:bulletEnabled val="1"/>
        </dgm:presLayoutVars>
      </dgm:prSet>
      <dgm:spPr/>
      <dgm:t>
        <a:bodyPr/>
        <a:lstStyle/>
        <a:p>
          <a:endParaRPr lang="de-DE"/>
        </a:p>
      </dgm:t>
    </dgm:pt>
    <dgm:pt modelId="{ECE3D2EA-81A5-5247-A42D-DC134BD32C8E}" type="pres">
      <dgm:prSet presAssocID="{821197F5-0438-1F4D-8AAB-48F94963B48F}" presName="comp4" presStyleCnt="0"/>
      <dgm:spPr/>
    </dgm:pt>
    <dgm:pt modelId="{D7D011DE-D2A1-D042-9A7D-43AF2566D4B9}" type="pres">
      <dgm:prSet presAssocID="{821197F5-0438-1F4D-8AAB-48F94963B48F}" presName="circle4" presStyleLbl="node1" presStyleIdx="3" presStyleCnt="4" custScaleX="8859" custScaleY="8252"/>
      <dgm:spPr/>
      <dgm:t>
        <a:bodyPr/>
        <a:lstStyle/>
        <a:p>
          <a:endParaRPr lang="de-DE"/>
        </a:p>
      </dgm:t>
    </dgm:pt>
    <dgm:pt modelId="{058C0AA2-9421-D244-BFC0-49EF61131C0D}" type="pres">
      <dgm:prSet presAssocID="{821197F5-0438-1F4D-8AAB-48F94963B48F}" presName="c4text" presStyleLbl="node1" presStyleIdx="3" presStyleCnt="4">
        <dgm:presLayoutVars>
          <dgm:bulletEnabled val="1"/>
        </dgm:presLayoutVars>
      </dgm:prSet>
      <dgm:spPr/>
      <dgm:t>
        <a:bodyPr/>
        <a:lstStyle/>
        <a:p>
          <a:endParaRPr lang="de-DE"/>
        </a:p>
      </dgm:t>
    </dgm:pt>
  </dgm:ptLst>
  <dgm:cxnLst>
    <dgm:cxn modelId="{CE12AF82-88DB-4A0C-BACA-941794C87770}" type="presOf" srcId="{A85A8B8F-FD47-3440-B011-4FEEE0BA21CB}" destId="{08F6F96A-9678-7944-B78C-8C401173A5C3}" srcOrd="1" destOrd="0" presId="urn:microsoft.com/office/officeart/2005/8/layout/venn2"/>
    <dgm:cxn modelId="{70115C22-ABE3-4B31-B323-0AA87154C5EE}" type="presOf" srcId="{821197F5-0438-1F4D-8AAB-48F94963B48F}" destId="{916270FC-EB1E-C04E-8ABB-EE066EACBD35}" srcOrd="0" destOrd="0" presId="urn:microsoft.com/office/officeart/2005/8/layout/venn2"/>
    <dgm:cxn modelId="{625789FA-FE5C-414A-BAB5-5146A3F6E05E}" srcId="{821197F5-0438-1F4D-8AAB-48F94963B48F}" destId="{3B0135D1-4FD6-AB44-A0E3-597EDD5FDA42}" srcOrd="3" destOrd="0" parTransId="{6B74ECC5-7D84-D244-958F-9B1F09B32CF5}" sibTransId="{83646D47-4E44-F348-850F-9379320259F5}"/>
    <dgm:cxn modelId="{D11FEDE6-9DB9-964D-BC0C-D3864C781DED}" srcId="{821197F5-0438-1F4D-8AAB-48F94963B48F}" destId="{94D02DAE-B313-8744-A1D0-39332EE9B62B}" srcOrd="0" destOrd="0" parTransId="{E9D3EC61-BD7B-FC40-8DF7-07968C1926D9}" sibTransId="{0C27C985-C5A2-7147-9F64-DD10F51837E7}"/>
    <dgm:cxn modelId="{D6DC8F92-E56F-214E-9500-4483CF708F5B}" srcId="{821197F5-0438-1F4D-8AAB-48F94963B48F}" destId="{A85A8B8F-FD47-3440-B011-4FEEE0BA21CB}" srcOrd="1" destOrd="0" parTransId="{93B7DA92-E987-2545-AE75-BA35EB4C47F7}" sibTransId="{357CFFEB-560C-7248-B693-0C2590629119}"/>
    <dgm:cxn modelId="{30F6ED9C-AA6C-0C40-B007-CA667D55452A}" srcId="{821197F5-0438-1F4D-8AAB-48F94963B48F}" destId="{DB51D268-B772-024A-A040-AD3BB7755C9E}" srcOrd="2" destOrd="0" parTransId="{CFF7BE22-4864-6443-A902-30875686F5D5}" sibTransId="{71062482-4929-9647-816F-623B6758AD09}"/>
    <dgm:cxn modelId="{F899E65D-554A-404F-AEAE-777E230F6522}" type="presOf" srcId="{94D02DAE-B313-8744-A1D0-39332EE9B62B}" destId="{40ACA22F-2DEC-8143-AC83-742FE3010E55}" srcOrd="1" destOrd="0" presId="urn:microsoft.com/office/officeart/2005/8/layout/venn2"/>
    <dgm:cxn modelId="{A743A300-CABD-4374-B95F-4834D832DD51}" type="presOf" srcId="{DB51D268-B772-024A-A040-AD3BB7755C9E}" destId="{08AD0BA3-AF7C-7B4C-809F-2089143C3A8B}" srcOrd="1" destOrd="0" presId="urn:microsoft.com/office/officeart/2005/8/layout/venn2"/>
    <dgm:cxn modelId="{FC613785-3069-47AF-80D2-CD6309D50D04}" type="presOf" srcId="{3B0135D1-4FD6-AB44-A0E3-597EDD5FDA42}" destId="{058C0AA2-9421-D244-BFC0-49EF61131C0D}" srcOrd="1" destOrd="0" presId="urn:microsoft.com/office/officeart/2005/8/layout/venn2"/>
    <dgm:cxn modelId="{DCF5EC7A-4BB5-4DF8-88C9-F387A71501F5}" type="presOf" srcId="{DB51D268-B772-024A-A040-AD3BB7755C9E}" destId="{47EA36DC-DF23-5B42-AD95-169678E82748}" srcOrd="0" destOrd="0" presId="urn:microsoft.com/office/officeart/2005/8/layout/venn2"/>
    <dgm:cxn modelId="{7ED78795-EE90-474C-94D4-480E01D197CB}" type="presOf" srcId="{94D02DAE-B313-8744-A1D0-39332EE9B62B}" destId="{D83C66D8-3988-B24C-AF5D-271D02EA3073}" srcOrd="0" destOrd="0" presId="urn:microsoft.com/office/officeart/2005/8/layout/venn2"/>
    <dgm:cxn modelId="{B5542494-524F-4868-9404-09DF554CE087}" type="presOf" srcId="{A85A8B8F-FD47-3440-B011-4FEEE0BA21CB}" destId="{700A11BC-3E44-3C4D-9CA4-128FC040E979}" srcOrd="0" destOrd="0" presId="urn:microsoft.com/office/officeart/2005/8/layout/venn2"/>
    <dgm:cxn modelId="{DF577146-C83D-469F-898A-1C6CD23D9C12}" type="presOf" srcId="{3B0135D1-4FD6-AB44-A0E3-597EDD5FDA42}" destId="{D7D011DE-D2A1-D042-9A7D-43AF2566D4B9}" srcOrd="0" destOrd="0" presId="urn:microsoft.com/office/officeart/2005/8/layout/venn2"/>
    <dgm:cxn modelId="{CECEF051-ADC3-4B57-9B27-AD73C694DA66}" type="presParOf" srcId="{916270FC-EB1E-C04E-8ABB-EE066EACBD35}" destId="{95BE1CD2-DAC2-E24D-B938-CACA4544671A}" srcOrd="0" destOrd="0" presId="urn:microsoft.com/office/officeart/2005/8/layout/venn2"/>
    <dgm:cxn modelId="{C9FD593A-9BAC-4739-85ED-77213903266D}" type="presParOf" srcId="{95BE1CD2-DAC2-E24D-B938-CACA4544671A}" destId="{D83C66D8-3988-B24C-AF5D-271D02EA3073}" srcOrd="0" destOrd="0" presId="urn:microsoft.com/office/officeart/2005/8/layout/venn2"/>
    <dgm:cxn modelId="{8EAD633A-9F1B-480B-99D0-DF8E1F1A757E}" type="presParOf" srcId="{95BE1CD2-DAC2-E24D-B938-CACA4544671A}" destId="{40ACA22F-2DEC-8143-AC83-742FE3010E55}" srcOrd="1" destOrd="0" presId="urn:microsoft.com/office/officeart/2005/8/layout/venn2"/>
    <dgm:cxn modelId="{62441F96-0578-4068-92D3-856E82D2716A}" type="presParOf" srcId="{916270FC-EB1E-C04E-8ABB-EE066EACBD35}" destId="{E3D57D85-5991-0543-A7B6-8D2AAD79E638}" srcOrd="1" destOrd="0" presId="urn:microsoft.com/office/officeart/2005/8/layout/venn2"/>
    <dgm:cxn modelId="{171B7BC3-6249-482A-9B3C-73AB744FD4B2}" type="presParOf" srcId="{E3D57D85-5991-0543-A7B6-8D2AAD79E638}" destId="{700A11BC-3E44-3C4D-9CA4-128FC040E979}" srcOrd="0" destOrd="0" presId="urn:microsoft.com/office/officeart/2005/8/layout/venn2"/>
    <dgm:cxn modelId="{D7711C37-23C1-4A18-9087-8BA51D9DA18E}" type="presParOf" srcId="{E3D57D85-5991-0543-A7B6-8D2AAD79E638}" destId="{08F6F96A-9678-7944-B78C-8C401173A5C3}" srcOrd="1" destOrd="0" presId="urn:microsoft.com/office/officeart/2005/8/layout/venn2"/>
    <dgm:cxn modelId="{7D16D0F9-6674-46D7-ACC1-261E8EDF08DA}" type="presParOf" srcId="{916270FC-EB1E-C04E-8ABB-EE066EACBD35}" destId="{98F58B24-18F7-E147-9A1F-84F4FB5C6BFC}" srcOrd="2" destOrd="0" presId="urn:microsoft.com/office/officeart/2005/8/layout/venn2"/>
    <dgm:cxn modelId="{DD55D260-D6E7-4402-987E-8672AD63AA17}" type="presParOf" srcId="{98F58B24-18F7-E147-9A1F-84F4FB5C6BFC}" destId="{47EA36DC-DF23-5B42-AD95-169678E82748}" srcOrd="0" destOrd="0" presId="urn:microsoft.com/office/officeart/2005/8/layout/venn2"/>
    <dgm:cxn modelId="{BE257A6B-CA59-4024-BF11-79F40BD41F9D}" type="presParOf" srcId="{98F58B24-18F7-E147-9A1F-84F4FB5C6BFC}" destId="{08AD0BA3-AF7C-7B4C-809F-2089143C3A8B}" srcOrd="1" destOrd="0" presId="urn:microsoft.com/office/officeart/2005/8/layout/venn2"/>
    <dgm:cxn modelId="{5DE05857-B1B7-476F-971A-376E2347805E}" type="presParOf" srcId="{916270FC-EB1E-C04E-8ABB-EE066EACBD35}" destId="{ECE3D2EA-81A5-5247-A42D-DC134BD32C8E}" srcOrd="3" destOrd="0" presId="urn:microsoft.com/office/officeart/2005/8/layout/venn2"/>
    <dgm:cxn modelId="{24E22A48-6C64-4172-A101-FF848E1DB0B1}" type="presParOf" srcId="{ECE3D2EA-81A5-5247-A42D-DC134BD32C8E}" destId="{D7D011DE-D2A1-D042-9A7D-43AF2566D4B9}" srcOrd="0" destOrd="0" presId="urn:microsoft.com/office/officeart/2005/8/layout/venn2"/>
    <dgm:cxn modelId="{FA42C90E-0A94-4EE4-9024-9DDF6341887D}" type="presParOf" srcId="{ECE3D2EA-81A5-5247-A42D-DC134BD32C8E}" destId="{058C0AA2-9421-D244-BFC0-49EF61131C0D}"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C66D8-3988-B24C-AF5D-271D02EA3073}">
      <dsp:nvSpPr>
        <dsp:cNvPr id="0" name=""/>
        <dsp:cNvSpPr/>
      </dsp:nvSpPr>
      <dsp:spPr>
        <a:xfrm>
          <a:off x="576063" y="0"/>
          <a:ext cx="4176464" cy="4176464"/>
        </a:xfrm>
        <a:prstGeom prst="ellipse">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de-DE" sz="1400" kern="1200" dirty="0"/>
        </a:p>
      </dsp:txBody>
      <dsp:txXfrm>
        <a:off x="2080426" y="208823"/>
        <a:ext cx="1167739" cy="626469"/>
      </dsp:txXfrm>
    </dsp:sp>
    <dsp:sp modelId="{700A11BC-3E44-3C4D-9CA4-128FC040E979}">
      <dsp:nvSpPr>
        <dsp:cNvPr id="0" name=""/>
        <dsp:cNvSpPr/>
      </dsp:nvSpPr>
      <dsp:spPr>
        <a:xfrm>
          <a:off x="993710" y="835292"/>
          <a:ext cx="3341171" cy="3341171"/>
        </a:xfrm>
        <a:prstGeom prst="ellipse">
          <a:avLst/>
        </a:prstGeom>
        <a:gradFill rotWithShape="0">
          <a:gsLst>
            <a:gs pos="0">
              <a:schemeClr val="accent1">
                <a:shade val="80000"/>
                <a:hueOff val="159542"/>
                <a:satOff val="-16239"/>
                <a:lumOff val="12776"/>
                <a:alphaOff val="0"/>
                <a:shade val="51000"/>
                <a:satMod val="130000"/>
              </a:schemeClr>
            </a:gs>
            <a:gs pos="80000">
              <a:schemeClr val="accent1">
                <a:shade val="80000"/>
                <a:hueOff val="159542"/>
                <a:satOff val="-16239"/>
                <a:lumOff val="12776"/>
                <a:alphaOff val="0"/>
                <a:shade val="93000"/>
                <a:satMod val="130000"/>
              </a:schemeClr>
            </a:gs>
            <a:gs pos="100000">
              <a:schemeClr val="accent1">
                <a:shade val="80000"/>
                <a:hueOff val="159542"/>
                <a:satOff val="-16239"/>
                <a:lumOff val="127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de-DE" sz="1800" kern="1200" dirty="0"/>
        </a:p>
      </dsp:txBody>
      <dsp:txXfrm>
        <a:off x="2080426" y="1035763"/>
        <a:ext cx="1167739" cy="601410"/>
      </dsp:txXfrm>
    </dsp:sp>
    <dsp:sp modelId="{47EA36DC-DF23-5B42-AD95-169678E82748}">
      <dsp:nvSpPr>
        <dsp:cNvPr id="0" name=""/>
        <dsp:cNvSpPr/>
      </dsp:nvSpPr>
      <dsp:spPr>
        <a:xfrm>
          <a:off x="1850286" y="2162238"/>
          <a:ext cx="1628019" cy="1522571"/>
        </a:xfrm>
        <a:prstGeom prst="ellipse">
          <a:avLst/>
        </a:prstGeom>
        <a:gradFill rotWithShape="0">
          <a:gsLst>
            <a:gs pos="0">
              <a:schemeClr val="accent1">
                <a:shade val="80000"/>
                <a:hueOff val="319084"/>
                <a:satOff val="-32479"/>
                <a:lumOff val="25553"/>
                <a:alphaOff val="0"/>
                <a:shade val="51000"/>
                <a:satMod val="130000"/>
              </a:schemeClr>
            </a:gs>
            <a:gs pos="80000">
              <a:schemeClr val="accent1">
                <a:shade val="80000"/>
                <a:hueOff val="319084"/>
                <a:satOff val="-32479"/>
                <a:lumOff val="25553"/>
                <a:alphaOff val="0"/>
                <a:shade val="93000"/>
                <a:satMod val="130000"/>
              </a:schemeClr>
            </a:gs>
            <a:gs pos="100000">
              <a:schemeClr val="accent1">
                <a:shade val="80000"/>
                <a:hueOff val="319084"/>
                <a:satOff val="-32479"/>
                <a:lumOff val="255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endParaRPr lang="de-DE" sz="1200" kern="1200" dirty="0"/>
        </a:p>
      </dsp:txBody>
      <dsp:txXfrm>
        <a:off x="2284967" y="2276431"/>
        <a:ext cx="758656" cy="342578"/>
      </dsp:txXfrm>
    </dsp:sp>
    <dsp:sp modelId="{D7D011DE-D2A1-D042-9A7D-43AF2566D4B9}">
      <dsp:nvSpPr>
        <dsp:cNvPr id="0" name=""/>
        <dsp:cNvSpPr/>
      </dsp:nvSpPr>
      <dsp:spPr>
        <a:xfrm>
          <a:off x="2590297" y="3272242"/>
          <a:ext cx="147997" cy="137856"/>
        </a:xfrm>
        <a:prstGeom prst="ellipse">
          <a:avLst/>
        </a:prstGeom>
        <a:gradFill rotWithShape="0">
          <a:gsLst>
            <a:gs pos="0">
              <a:schemeClr val="accent1">
                <a:shade val="80000"/>
                <a:hueOff val="478627"/>
                <a:satOff val="-48718"/>
                <a:lumOff val="38329"/>
                <a:alphaOff val="0"/>
                <a:shade val="51000"/>
                <a:satMod val="130000"/>
              </a:schemeClr>
            </a:gs>
            <a:gs pos="80000">
              <a:schemeClr val="accent1">
                <a:shade val="80000"/>
                <a:hueOff val="478627"/>
                <a:satOff val="-48718"/>
                <a:lumOff val="38329"/>
                <a:alphaOff val="0"/>
                <a:shade val="93000"/>
                <a:satMod val="130000"/>
              </a:schemeClr>
            </a:gs>
            <a:gs pos="100000">
              <a:schemeClr val="accent1">
                <a:shade val="80000"/>
                <a:hueOff val="478627"/>
                <a:satOff val="-48718"/>
                <a:lumOff val="3832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22250">
            <a:lnSpc>
              <a:spcPct val="90000"/>
            </a:lnSpc>
            <a:spcBef>
              <a:spcPct val="0"/>
            </a:spcBef>
            <a:spcAft>
              <a:spcPct val="35000"/>
            </a:spcAft>
          </a:pPr>
          <a:endParaRPr lang="de-DE" sz="500" kern="1200" dirty="0"/>
        </a:p>
      </dsp:txBody>
      <dsp:txXfrm>
        <a:off x="2611971" y="3306707"/>
        <a:ext cx="104649" cy="6892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22.05.19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22.05.19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eg"/><Relationship Id="rId5" Type="http://schemas.openxmlformats.org/officeDocument/2006/relationships/image" Target="../media/image2.tiff"/><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jpeg"/><Relationship Id="rId9"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9.jpeg"/><Relationship Id="rId12" Type="http://schemas.openxmlformats.org/officeDocument/2006/relationships/image" Target="../media/image10.jpeg"/><Relationship Id="rId13" Type="http://schemas.openxmlformats.org/officeDocument/2006/relationships/image" Target="../media/image11.jpe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theme" Target="../theme/theme2.xml"/><Relationship Id="rId8" Type="http://schemas.openxmlformats.org/officeDocument/2006/relationships/image" Target="../media/image1.jpeg"/><Relationship Id="rId9" Type="http://schemas.openxmlformats.org/officeDocument/2006/relationships/image" Target="../media/image7.tiff"/><Relationship Id="rId10"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3" Type="http://schemas.openxmlformats.org/officeDocument/2006/relationships/image" Target="../media/image7.tiff"/><Relationship Id="rId14" Type="http://schemas.openxmlformats.org/officeDocument/2006/relationships/image" Target="../media/image8.jpeg"/><Relationship Id="rId15" Type="http://schemas.openxmlformats.org/officeDocument/2006/relationships/image" Target="../media/image19.jpeg"/><Relationship Id="rId16" Type="http://schemas.openxmlformats.org/officeDocument/2006/relationships/image" Target="../media/image20.png"/><Relationship Id="rId17" Type="http://schemas.openxmlformats.org/officeDocument/2006/relationships/image" Target="../media/image9.jpeg"/><Relationship Id="rId18" Type="http://schemas.openxmlformats.org/officeDocument/2006/relationships/image" Target="../media/image21.jpeg"/><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theme" Target="../theme/theme3.xml"/><Relationship Id="rId6" Type="http://schemas.openxmlformats.org/officeDocument/2006/relationships/image" Target="../media/image1.jpe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22.05.19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print">
            <a:extLst>
              <a:ext uri="{28A0092B-C50C-407E-A947-70E740481C1C}">
                <a14:useLocalDpi xmlns:a14="http://schemas.microsoft.com/office/drawing/2010/main" val="0"/>
              </a:ext>
            </a:extLst>
          </a:blip>
          <a:stretch/>
        </p:blipFill>
        <p:spPr bwMode="auto">
          <a:xfrm>
            <a:off x="778243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604415"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80165"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748117"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5287"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09143"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200005" y="633814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39047" y="6467789"/>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tretch/>
        </p:blipFill>
        <p:spPr bwMode="auto">
          <a:xfrm>
            <a:off x="7816660" y="6395720"/>
            <a:ext cx="413096"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220956" y="6486438"/>
            <a:ext cx="1554246" cy="36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hyperlink" Target="http://www.emmer-einkorn.ch" TargetMode="External"/><Relationship Id="rId4" Type="http://schemas.openxmlformats.org/officeDocument/2006/relationships/image" Target="../media/image24.jpe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ec.europa.eu/agriculture/rural-development-2014-2020/country-files_e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470277" y="1395424"/>
            <a:ext cx="8352928" cy="1200329"/>
          </a:xfrm>
          <a:prstGeom prst="rect">
            <a:avLst/>
          </a:prstGeom>
          <a:noFill/>
        </p:spPr>
        <p:txBody>
          <a:bodyPr wrap="square" rtlCol="0">
            <a:spAutoFit/>
          </a:bodyPr>
          <a:lstStyle/>
          <a:p>
            <a:pPr algn="ctr">
              <a:spcAft>
                <a:spcPts val="1500"/>
              </a:spcAft>
            </a:pPr>
            <a:r>
              <a:rPr lang="de-DE" sz="3600" b="1" dirty="0">
                <a:latin typeface="Arial" panose="020B0604020202020204" pitchFamily="34" charset="0"/>
                <a:cs typeface="Arial" panose="020B0604020202020204" pitchFamily="34" charset="0"/>
              </a:rPr>
              <a:t>Sehr Gute Landwirtschaftliche Praxis</a:t>
            </a:r>
            <a:br>
              <a:rPr lang="de-DE" sz="3600" b="1" dirty="0">
                <a:latin typeface="Arial" panose="020B0604020202020204" pitchFamily="34" charset="0"/>
                <a:cs typeface="Arial" panose="020B0604020202020204" pitchFamily="34" charset="0"/>
              </a:rPr>
            </a:br>
            <a:r>
              <a:rPr lang="de-DE" sz="3600" b="1" dirty="0" err="1" smtClean="0">
                <a:latin typeface="Arial" panose="020B0604020202020204" pitchFamily="34" charset="0"/>
                <a:cs typeface="Arial" panose="020B0604020202020204" pitchFamily="34" charset="0"/>
              </a:rPr>
              <a:t>Agro</a:t>
            </a:r>
            <a:r>
              <a:rPr lang="de-DE" sz="3600" b="1" dirty="0" smtClean="0">
                <a:latin typeface="Arial" panose="020B0604020202020204" pitchFamily="34" charset="0"/>
                <a:cs typeface="Arial" panose="020B0604020202020204" pitchFamily="34" charset="0"/>
              </a:rPr>
              <a:t> - Biodiversität</a:t>
            </a:r>
          </a:p>
        </p:txBody>
      </p:sp>
      <p:pic>
        <p:nvPicPr>
          <p:cNvPr id="5" name="Picture 2" descr="C:\Users\Kerstin.Froehle\Desktop\Neuer Ordner\tomatoes-1459069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l="968" t="23725" r="968" b="29425"/>
          <a:stretch/>
        </p:blipFill>
        <p:spPr bwMode="auto">
          <a:xfrm>
            <a:off x="0" y="2983287"/>
            <a:ext cx="9144000" cy="2975956"/>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7547572" y="5729944"/>
            <a:ext cx="1584176" cy="230832"/>
          </a:xfrm>
          <a:prstGeom prst="rect">
            <a:avLst/>
          </a:prstGeom>
          <a:noFill/>
        </p:spPr>
        <p:txBody>
          <a:bodyPr wrap="square" rtlCol="0">
            <a:spAutoFit/>
          </a:bodyPr>
          <a:lstStyle/>
          <a:p>
            <a:pPr algn="r"/>
            <a:r>
              <a:rPr lang="de-DE" sz="900" dirty="0" smtClean="0">
                <a:solidFill>
                  <a:schemeClr val="accent2"/>
                </a:solidFill>
                <a:latin typeface="Arial" panose="020B0604020202020204" pitchFamily="34" charset="0"/>
                <a:cs typeface="Arial" panose="020B0604020202020204" pitchFamily="34" charset="0"/>
              </a:rPr>
              <a:t>© </a:t>
            </a:r>
            <a:r>
              <a:rPr lang="de-DE" sz="900" dirty="0" err="1" smtClean="0">
                <a:solidFill>
                  <a:schemeClr val="accent2"/>
                </a:solidFill>
                <a:latin typeface="Arial" panose="020B0604020202020204" pitchFamily="34" charset="0"/>
                <a:cs typeface="Arial" panose="020B0604020202020204" pitchFamily="34" charset="0"/>
              </a:rPr>
              <a:t>pictures</a:t>
            </a:r>
            <a:r>
              <a:rPr lang="de-DE" sz="900" dirty="0" smtClean="0">
                <a:solidFill>
                  <a:schemeClr val="accent2"/>
                </a:solidFill>
                <a:latin typeface="Arial" panose="020B0604020202020204" pitchFamily="34" charset="0"/>
                <a:cs typeface="Arial" panose="020B0604020202020204" pitchFamily="34" charset="0"/>
              </a:rPr>
              <a:t>: </a:t>
            </a:r>
            <a:r>
              <a:rPr lang="de-DE" sz="900" dirty="0" err="1" smtClean="0">
                <a:solidFill>
                  <a:schemeClr val="accent2"/>
                </a:solidFill>
                <a:latin typeface="Arial" panose="020B0604020202020204" pitchFamily="34" charset="0"/>
                <a:cs typeface="Arial" panose="020B0604020202020204" pitchFamily="34" charset="0"/>
              </a:rPr>
              <a:t>pixabay</a:t>
            </a:r>
            <a:endParaRPr lang="en-GB" sz="9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4824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600" dirty="0" smtClean="0"/>
              <a:t>Was ist </a:t>
            </a:r>
            <a:r>
              <a:rPr lang="de-DE" sz="2600" dirty="0" err="1" smtClean="0"/>
              <a:t>A</a:t>
            </a:r>
            <a:r>
              <a:rPr lang="de-DE" sz="2600" dirty="0" err="1" smtClean="0"/>
              <a:t>gro</a:t>
            </a:r>
            <a:r>
              <a:rPr lang="de-DE" sz="2600" dirty="0" smtClean="0"/>
              <a:t> - </a:t>
            </a:r>
            <a:r>
              <a:rPr lang="de-DE" sz="2600" dirty="0" smtClean="0"/>
              <a:t>Biodiversität</a:t>
            </a:r>
            <a:r>
              <a:rPr lang="de-DE" sz="2600" dirty="0" smtClean="0"/>
              <a:t>?</a:t>
            </a:r>
            <a:endParaRPr lang="de-DE" sz="2600" dirty="0"/>
          </a:p>
        </p:txBody>
      </p:sp>
      <p:sp>
        <p:nvSpPr>
          <p:cNvPr id="5" name="Inhaltsplatzhalter 4"/>
          <p:cNvSpPr>
            <a:spLocks noGrp="1"/>
          </p:cNvSpPr>
          <p:nvPr>
            <p:ph idx="1"/>
          </p:nvPr>
        </p:nvSpPr>
        <p:spPr>
          <a:xfrm>
            <a:off x="467544" y="1822960"/>
            <a:ext cx="8229600" cy="3168352"/>
          </a:xfrm>
        </p:spPr>
        <p:txBody>
          <a:bodyPr>
            <a:normAutofit/>
          </a:bodyPr>
          <a:lstStyle/>
          <a:p>
            <a:pPr marL="0" indent="0">
              <a:buNone/>
            </a:pPr>
            <a:r>
              <a:rPr lang="de-DE" sz="1600" i="1" dirty="0"/>
              <a:t>"Die Vielfalt und Variabilität von Tieren, Pflanzen und Mikroorganismen, die direkt oder indirekt für Lebensmittel und Landwirtschaft verwendet werden, einschließlich Nutzpflanzen, Viehzucht, Forstwirtschaft und Fischerei. Sie umfasst die Vielfalt der genetischen Ressourcen (Sorten, Rassen) und Arten, die für Lebensmittel, Futtermittel, Faserstoffe, Kraftstoffe und Arzneimittel verwendet werden. Dazu gehört auch die Vielfalt der nicht geernteten Arten, die die Produktion unterstützen (Bodenmikroorganismen, Raubtiere, Bestäuber), und derjenigen in der weiteren Umgebung, die Agrarökosysteme (landwirtschaftliche, pastorale, forstliche und aquatische) unterstützen, sowie die Vielfalt der Agrarökosysteme" (FAO, 1999a).</a:t>
            </a:r>
            <a:endParaRPr lang="en-GB" sz="1600" dirty="0"/>
          </a:p>
          <a:p>
            <a:pPr marL="0" indent="0">
              <a:buNone/>
            </a:pPr>
            <a:endParaRPr lang="de-DE" sz="1600" dirty="0"/>
          </a:p>
          <a:p>
            <a:r>
              <a:rPr lang="de-DE" sz="1600" dirty="0">
                <a:solidFill>
                  <a:schemeClr val="tx1"/>
                </a:solidFill>
              </a:rPr>
              <a:t>Im Mittelpunkt stehen </a:t>
            </a:r>
            <a:r>
              <a:rPr lang="de-DE" sz="1600" dirty="0" smtClean="0">
                <a:solidFill>
                  <a:schemeClr val="tx1"/>
                </a:solidFill>
              </a:rPr>
              <a:t>hier die </a:t>
            </a:r>
            <a:r>
              <a:rPr lang="de-DE" sz="1600" dirty="0">
                <a:solidFill>
                  <a:schemeClr val="tx1"/>
                </a:solidFill>
              </a:rPr>
              <a:t>pflanzen- und tiergenetischen Ressourcen (Sorten und Rassen) und Arten, die als Nahrung dienen. </a:t>
            </a:r>
          </a:p>
        </p:txBody>
      </p:sp>
      <p:sp>
        <p:nvSpPr>
          <p:cNvPr id="7" name="Foliennummernplatzhalter 6"/>
          <p:cNvSpPr>
            <a:spLocks noGrp="1"/>
          </p:cNvSpPr>
          <p:nvPr>
            <p:ph type="sldNum" sz="quarter" idx="12"/>
          </p:nvPr>
        </p:nvSpPr>
        <p:spPr/>
        <p:txBody>
          <a:bodyPr/>
          <a:lstStyle/>
          <a:p>
            <a:fld id="{94C51DEF-A0F2-436A-B446-D206BED377C1}" type="slidenum">
              <a:rPr lang="de-DE" smtClean="0"/>
              <a:t>2</a:t>
            </a:fld>
            <a:endParaRPr lang="de-DE" dirty="0"/>
          </a:p>
        </p:txBody>
      </p:sp>
    </p:spTree>
    <p:extLst>
      <p:ext uri="{BB962C8B-B14F-4D97-AF65-F5344CB8AC3E}">
        <p14:creationId xmlns:p14="http://schemas.microsoft.com/office/powerpoint/2010/main" val="37850660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pPr marL="457200" indent="-457200"/>
            <a:r>
              <a:rPr lang="de-DE" sz="2600" dirty="0" smtClean="0"/>
              <a:t>Warum ist es wichtig?</a:t>
            </a:r>
            <a:endParaRPr lang="de-DE" sz="2600" dirty="0"/>
          </a:p>
        </p:txBody>
      </p:sp>
      <p:sp>
        <p:nvSpPr>
          <p:cNvPr id="5" name="Inhaltsplatzhalter 4"/>
          <p:cNvSpPr>
            <a:spLocks noGrp="1"/>
          </p:cNvSpPr>
          <p:nvPr>
            <p:ph idx="1"/>
          </p:nvPr>
        </p:nvSpPr>
        <p:spPr>
          <a:xfrm>
            <a:off x="107504" y="1138135"/>
            <a:ext cx="4392488" cy="4968552"/>
          </a:xfrm>
        </p:spPr>
        <p:txBody>
          <a:bodyPr>
            <a:noAutofit/>
          </a:bodyPr>
          <a:lstStyle/>
          <a:p>
            <a:pPr marL="0" indent="0">
              <a:spcAft>
                <a:spcPts val="800"/>
              </a:spcAft>
              <a:buNone/>
            </a:pPr>
            <a:r>
              <a:rPr lang="en-GB" sz="1600" u="sng" dirty="0" err="1" smtClean="0"/>
              <a:t>Kulturerbe</a:t>
            </a:r>
            <a:endParaRPr lang="en-GB" sz="1600" u="sng" dirty="0"/>
          </a:p>
          <a:p>
            <a:pPr marL="0" indent="0">
              <a:buNone/>
            </a:pPr>
            <a:r>
              <a:rPr lang="en-GB" sz="1600" dirty="0">
                <a:solidFill>
                  <a:schemeClr val="tx1"/>
                </a:solidFill>
              </a:rPr>
              <a:t>10.000 </a:t>
            </a:r>
            <a:r>
              <a:rPr lang="en-GB" sz="1600" dirty="0" err="1" smtClean="0">
                <a:solidFill>
                  <a:schemeClr val="tx1"/>
                </a:solidFill>
              </a:rPr>
              <a:t>Jahre</a:t>
            </a:r>
            <a:r>
              <a:rPr lang="en-GB" sz="1600" dirty="0" smtClean="0">
                <a:solidFill>
                  <a:schemeClr val="tx1"/>
                </a:solidFill>
              </a:rPr>
              <a:t> </a:t>
            </a:r>
            <a:r>
              <a:rPr lang="en-GB" sz="1600" dirty="0" err="1" smtClean="0">
                <a:solidFill>
                  <a:schemeClr val="tx1"/>
                </a:solidFill>
              </a:rPr>
              <a:t>menschliches</a:t>
            </a:r>
            <a:r>
              <a:rPr lang="en-GB" sz="1600" dirty="0" smtClean="0">
                <a:solidFill>
                  <a:schemeClr val="tx1"/>
                </a:solidFill>
              </a:rPr>
              <a:t> </a:t>
            </a:r>
            <a:r>
              <a:rPr lang="en-GB" sz="1600" dirty="0" err="1" smtClean="0">
                <a:solidFill>
                  <a:schemeClr val="tx1"/>
                </a:solidFill>
              </a:rPr>
              <a:t>einwirken</a:t>
            </a:r>
            <a:r>
              <a:rPr lang="en-GB" sz="1600" dirty="0" smtClean="0">
                <a:solidFill>
                  <a:schemeClr val="tx1"/>
                </a:solidFill>
              </a:rPr>
              <a:t> </a:t>
            </a:r>
            <a:r>
              <a:rPr lang="en-GB" sz="1600" dirty="0">
                <a:solidFill>
                  <a:schemeClr val="tx1"/>
                </a:solidFill>
                <a:sym typeface="Wingdings"/>
              </a:rPr>
              <a:t> 7.000 </a:t>
            </a:r>
            <a:r>
              <a:rPr lang="en-GB" sz="1600" dirty="0" err="1" smtClean="0">
                <a:solidFill>
                  <a:schemeClr val="tx1"/>
                </a:solidFill>
                <a:sym typeface="Wingdings"/>
              </a:rPr>
              <a:t>Nutzpflanzenarten</a:t>
            </a:r>
            <a:r>
              <a:rPr lang="en-GB" sz="1600" dirty="0" smtClean="0">
                <a:solidFill>
                  <a:schemeClr val="tx1"/>
                </a:solidFill>
                <a:sym typeface="Wingdings"/>
              </a:rPr>
              <a:t> und </a:t>
            </a:r>
            <a:r>
              <a:rPr lang="en-GB" sz="1600" dirty="0">
                <a:solidFill>
                  <a:schemeClr val="tx1"/>
                </a:solidFill>
                <a:sym typeface="Wingdings"/>
              </a:rPr>
              <a:t>7.600 </a:t>
            </a:r>
            <a:r>
              <a:rPr lang="en-GB" sz="1600" dirty="0" err="1" smtClean="0">
                <a:solidFill>
                  <a:schemeClr val="tx1"/>
                </a:solidFill>
                <a:sym typeface="Wingdings"/>
              </a:rPr>
              <a:t>Tierrassen</a:t>
            </a:r>
            <a:endParaRPr lang="en-GB" sz="1600" dirty="0">
              <a:solidFill>
                <a:schemeClr val="tx1"/>
              </a:solidFill>
              <a:sym typeface="Wingdings"/>
            </a:endParaRPr>
          </a:p>
          <a:p>
            <a:pPr marL="0" indent="0">
              <a:buNone/>
            </a:pPr>
            <a:endParaRPr lang="en-GB" sz="600" u="sng" dirty="0" smtClean="0"/>
          </a:p>
          <a:p>
            <a:pPr marL="0" indent="0">
              <a:spcAft>
                <a:spcPts val="800"/>
              </a:spcAft>
              <a:buNone/>
            </a:pPr>
            <a:r>
              <a:rPr lang="en-GB" sz="1600" u="sng" dirty="0" err="1" smtClean="0"/>
              <a:t>Ernährungssicherheit</a:t>
            </a:r>
            <a:r>
              <a:rPr lang="en-GB" sz="1600" u="sng" dirty="0" smtClean="0"/>
              <a:t> </a:t>
            </a:r>
          </a:p>
          <a:p>
            <a:pPr marL="0" indent="0">
              <a:buNone/>
            </a:pPr>
            <a:r>
              <a:rPr lang="de-DE" sz="1600" dirty="0">
                <a:solidFill>
                  <a:schemeClr val="tx1"/>
                </a:solidFill>
              </a:rPr>
              <a:t>Lebensgrundlage für 1,2 Milliarden Menschen (Kleinbauern)</a:t>
            </a:r>
            <a:endParaRPr lang="en-GB" sz="600" u="sng" dirty="0"/>
          </a:p>
          <a:p>
            <a:pPr marL="0" indent="0">
              <a:spcAft>
                <a:spcPts val="800"/>
              </a:spcAft>
              <a:buNone/>
            </a:pPr>
            <a:r>
              <a:rPr lang="en-GB" sz="1600" u="sng" dirty="0" err="1"/>
              <a:t>Wirtschaftliche</a:t>
            </a:r>
            <a:r>
              <a:rPr lang="en-GB" sz="1600" u="sng" dirty="0"/>
              <a:t> </a:t>
            </a:r>
            <a:r>
              <a:rPr lang="en-GB" sz="1600" u="sng" dirty="0" err="1"/>
              <a:t>Relevanz</a:t>
            </a:r>
            <a:r>
              <a:rPr lang="en-GB" sz="1600" u="sng" dirty="0"/>
              <a:t> </a:t>
            </a:r>
            <a:endParaRPr lang="en-GB" sz="1600" u="sng" dirty="0" smtClean="0"/>
          </a:p>
          <a:p>
            <a:pPr marL="0" indent="0">
              <a:spcAft>
                <a:spcPts val="800"/>
              </a:spcAft>
              <a:buNone/>
            </a:pPr>
            <a:r>
              <a:rPr lang="de-DE" sz="1600" dirty="0">
                <a:solidFill>
                  <a:schemeClr val="tx1"/>
                </a:solidFill>
              </a:rPr>
              <a:t>Nahrung, Beschäftigung, Einkommen: 170.000 Produkte, 600.000 Mitarbeiter und 179,6 Milliarden € Jahresumsatz nur in Deutschland (2017)</a:t>
            </a:r>
            <a:endParaRPr lang="en-GB" sz="600" dirty="0" smtClean="0">
              <a:sym typeface="Wingdings"/>
            </a:endParaRPr>
          </a:p>
          <a:p>
            <a:pPr marL="0" indent="0">
              <a:spcAft>
                <a:spcPts val="800"/>
              </a:spcAft>
              <a:buNone/>
            </a:pPr>
            <a:r>
              <a:rPr lang="en-GB" sz="1600" u="sng" dirty="0" err="1">
                <a:sym typeface="Wingdings"/>
              </a:rPr>
              <a:t>Ökologische</a:t>
            </a:r>
            <a:r>
              <a:rPr lang="en-GB" sz="1600" u="sng" dirty="0">
                <a:sym typeface="Wingdings"/>
              </a:rPr>
              <a:t> </a:t>
            </a:r>
            <a:r>
              <a:rPr lang="en-GB" sz="1600" u="sng" dirty="0" err="1" smtClean="0">
                <a:sym typeface="Wingdings"/>
              </a:rPr>
              <a:t>Dienstleistungen</a:t>
            </a:r>
            <a:endParaRPr lang="en-GB" sz="1600" u="sng" dirty="0" smtClean="0">
              <a:sym typeface="Wingdings"/>
            </a:endParaRPr>
          </a:p>
          <a:p>
            <a:pPr marL="0" indent="0">
              <a:spcAft>
                <a:spcPts val="800"/>
              </a:spcAft>
              <a:buNone/>
            </a:pPr>
            <a:r>
              <a:rPr lang="de-DE" sz="1600" dirty="0">
                <a:solidFill>
                  <a:schemeClr val="tx1"/>
                </a:solidFill>
              </a:rPr>
              <a:t>Die genetische Vielfalt von Nutzpflanzenarten und Tierrassen ist eine Versicherung für unsere zukünftige </a:t>
            </a:r>
            <a:r>
              <a:rPr lang="de-DE" sz="1600" dirty="0" smtClean="0">
                <a:solidFill>
                  <a:schemeClr val="tx1"/>
                </a:solidFill>
              </a:rPr>
              <a:t>Ernährung </a:t>
            </a:r>
            <a:r>
              <a:rPr lang="en-GB" sz="1600" dirty="0" smtClean="0">
                <a:solidFill>
                  <a:schemeClr val="tx1"/>
                </a:solidFill>
                <a:sym typeface="Wingdings"/>
              </a:rPr>
              <a:t> </a:t>
            </a:r>
            <a:r>
              <a:rPr lang="de-DE" sz="1600" dirty="0">
                <a:solidFill>
                  <a:schemeClr val="tx1"/>
                </a:solidFill>
                <a:sym typeface="Wingdings"/>
              </a:rPr>
              <a:t>veränderte Umweltbedingungen, neue Schädlinge, Ressourcenknappheit z.B. für Kunstdünger.</a:t>
            </a:r>
            <a:endParaRPr lang="en-GB" sz="1600" dirty="0" smtClean="0">
              <a:solidFill>
                <a:schemeClr val="tx1"/>
              </a:solidFill>
            </a:endParaRPr>
          </a:p>
        </p:txBody>
      </p:sp>
      <p:sp>
        <p:nvSpPr>
          <p:cNvPr id="7" name="Foliennummernplatzhalter 6"/>
          <p:cNvSpPr>
            <a:spLocks noGrp="1"/>
          </p:cNvSpPr>
          <p:nvPr>
            <p:ph type="sldNum" sz="quarter" idx="12"/>
          </p:nvPr>
        </p:nvSpPr>
        <p:spPr>
          <a:xfrm>
            <a:off x="8401057" y="6464369"/>
            <a:ext cx="812221" cy="365125"/>
          </a:xfrm>
        </p:spPr>
        <p:txBody>
          <a:bodyPr/>
          <a:lstStyle/>
          <a:p>
            <a:fld id="{94C51DEF-A0F2-436A-B446-D206BED377C1}" type="slidenum">
              <a:rPr lang="de-DE" smtClean="0"/>
              <a:t>3</a:t>
            </a:fld>
            <a:endParaRPr lang="de-DE" dirty="0"/>
          </a:p>
        </p:txBody>
      </p:sp>
      <p:grpSp>
        <p:nvGrpSpPr>
          <p:cNvPr id="2" name="Gruppieren 1"/>
          <p:cNvGrpSpPr/>
          <p:nvPr/>
        </p:nvGrpSpPr>
        <p:grpSpPr>
          <a:xfrm>
            <a:off x="4368609" y="1145550"/>
            <a:ext cx="5328592" cy="4731722"/>
            <a:chOff x="4283968" y="1145550"/>
            <a:chExt cx="5328592" cy="4731722"/>
          </a:xfrm>
        </p:grpSpPr>
        <p:graphicFrame>
          <p:nvGraphicFramePr>
            <p:cNvPr id="6" name="Diagramm 5"/>
            <p:cNvGraphicFramePr/>
            <p:nvPr>
              <p:extLst>
                <p:ext uri="{D42A27DB-BD31-4B8C-83A1-F6EECF244321}">
                  <p14:modId xmlns:p14="http://schemas.microsoft.com/office/powerpoint/2010/main" val="574498617"/>
                </p:ext>
              </p:extLst>
            </p:nvPr>
          </p:nvGraphicFramePr>
          <p:xfrm>
            <a:off x="4283968" y="1700808"/>
            <a:ext cx="5328592"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feld 7"/>
            <p:cNvSpPr txBox="1"/>
            <p:nvPr/>
          </p:nvSpPr>
          <p:spPr>
            <a:xfrm>
              <a:off x="5783628" y="1857598"/>
              <a:ext cx="2376264" cy="646331"/>
            </a:xfrm>
            <a:prstGeom prst="rect">
              <a:avLst/>
            </a:prstGeom>
            <a:noFill/>
          </p:spPr>
          <p:txBody>
            <a:bodyPr wrap="square" rtlCol="0">
              <a:spAutoFit/>
            </a:bodyPr>
            <a:lstStyle/>
            <a:p>
              <a:pPr lvl="0" algn="ctr"/>
              <a:r>
                <a:rPr lang="en-GB" dirty="0" smtClean="0">
                  <a:solidFill>
                    <a:schemeClr val="bg1"/>
                  </a:solidFill>
                </a:rPr>
                <a:t>300.000-500.000 </a:t>
              </a:r>
            </a:p>
            <a:p>
              <a:pPr lvl="0" algn="ctr"/>
              <a:r>
                <a:rPr lang="de-DE" dirty="0" smtClean="0">
                  <a:solidFill>
                    <a:schemeClr val="bg1"/>
                  </a:solidFill>
                </a:rPr>
                <a:t>Pflanzenarten weltweit</a:t>
              </a:r>
              <a:endParaRPr lang="en-GB" dirty="0" smtClean="0">
                <a:solidFill>
                  <a:schemeClr val="bg1"/>
                </a:solidFill>
              </a:endParaRPr>
            </a:p>
          </p:txBody>
        </p:sp>
        <p:sp>
          <p:nvSpPr>
            <p:cNvPr id="9" name="Textfeld 8"/>
            <p:cNvSpPr txBox="1"/>
            <p:nvPr/>
          </p:nvSpPr>
          <p:spPr>
            <a:xfrm>
              <a:off x="5796136" y="2708920"/>
              <a:ext cx="2376264" cy="338554"/>
            </a:xfrm>
            <a:prstGeom prst="rect">
              <a:avLst/>
            </a:prstGeom>
            <a:noFill/>
          </p:spPr>
          <p:txBody>
            <a:bodyPr wrap="square" rtlCol="0">
              <a:spAutoFit/>
            </a:bodyPr>
            <a:lstStyle/>
            <a:p>
              <a:pPr lvl="0" algn="ctr"/>
              <a:r>
                <a:rPr lang="en-GB" sz="1600" dirty="0" smtClean="0">
                  <a:solidFill>
                    <a:schemeClr val="bg1"/>
                  </a:solidFill>
                </a:rPr>
                <a:t>30.000 </a:t>
              </a:r>
              <a:r>
                <a:rPr lang="en-GB" sz="1600" dirty="0" err="1" smtClean="0">
                  <a:solidFill>
                    <a:schemeClr val="bg1"/>
                  </a:solidFill>
                </a:rPr>
                <a:t>essbar</a:t>
              </a:r>
              <a:endParaRPr lang="en-GB" sz="1600" dirty="0">
                <a:solidFill>
                  <a:schemeClr val="bg1"/>
                </a:solidFill>
              </a:endParaRPr>
            </a:p>
          </p:txBody>
        </p:sp>
        <p:sp>
          <p:nvSpPr>
            <p:cNvPr id="10" name="Textfeld 9"/>
            <p:cNvSpPr txBox="1"/>
            <p:nvPr/>
          </p:nvSpPr>
          <p:spPr>
            <a:xfrm>
              <a:off x="5796136" y="3976579"/>
              <a:ext cx="2376264" cy="523220"/>
            </a:xfrm>
            <a:prstGeom prst="rect">
              <a:avLst/>
            </a:prstGeom>
            <a:noFill/>
          </p:spPr>
          <p:txBody>
            <a:bodyPr wrap="square" rtlCol="0">
              <a:spAutoFit/>
            </a:bodyPr>
            <a:lstStyle/>
            <a:p>
              <a:pPr lvl="0" algn="ctr"/>
              <a:r>
                <a:rPr lang="en-GB" sz="1400" dirty="0" smtClean="0">
                  <a:solidFill>
                    <a:schemeClr val="bg1"/>
                  </a:solidFill>
                </a:rPr>
                <a:t>7.000 </a:t>
              </a:r>
              <a:r>
                <a:rPr lang="en-GB" sz="1400" dirty="0" err="1" smtClean="0">
                  <a:solidFill>
                    <a:schemeClr val="bg1"/>
                  </a:solidFill>
                </a:rPr>
                <a:t>verwendet</a:t>
              </a:r>
              <a:r>
                <a:rPr lang="en-GB" sz="1400" dirty="0" smtClean="0">
                  <a:solidFill>
                    <a:schemeClr val="bg1"/>
                  </a:solidFill>
                </a:rPr>
                <a:t> und </a:t>
              </a:r>
              <a:r>
                <a:rPr lang="en-GB" sz="1400" dirty="0" err="1" smtClean="0">
                  <a:solidFill>
                    <a:schemeClr val="bg1"/>
                  </a:solidFill>
                </a:rPr>
                <a:t>kultiviert</a:t>
              </a:r>
              <a:endParaRPr lang="en-GB" sz="1400" dirty="0">
                <a:solidFill>
                  <a:schemeClr val="bg1"/>
                </a:solidFill>
              </a:endParaRPr>
            </a:p>
          </p:txBody>
        </p:sp>
        <p:sp>
          <p:nvSpPr>
            <p:cNvPr id="11" name="Textfeld 10"/>
            <p:cNvSpPr txBox="1"/>
            <p:nvPr/>
          </p:nvSpPr>
          <p:spPr>
            <a:xfrm>
              <a:off x="5796136" y="4509120"/>
              <a:ext cx="2376264" cy="523220"/>
            </a:xfrm>
            <a:prstGeom prst="rect">
              <a:avLst/>
            </a:prstGeom>
            <a:noFill/>
          </p:spPr>
          <p:txBody>
            <a:bodyPr wrap="square" rtlCol="0">
              <a:spAutoFit/>
            </a:bodyPr>
            <a:lstStyle/>
            <a:p>
              <a:pPr lvl="0" algn="ctr"/>
              <a:r>
                <a:rPr lang="en-GB" sz="1400" dirty="0" smtClean="0">
                  <a:solidFill>
                    <a:schemeClr val="bg1"/>
                  </a:solidFill>
                </a:rPr>
                <a:t>30 </a:t>
              </a:r>
              <a:r>
                <a:rPr lang="en-GB" sz="1400" dirty="0" err="1" smtClean="0">
                  <a:solidFill>
                    <a:schemeClr val="bg1"/>
                  </a:solidFill>
                </a:rPr>
                <a:t>Arten</a:t>
              </a:r>
              <a:r>
                <a:rPr lang="en-GB" sz="1400" dirty="0" smtClean="0">
                  <a:solidFill>
                    <a:schemeClr val="bg1"/>
                  </a:solidFill>
                </a:rPr>
                <a:t> </a:t>
              </a:r>
              <a:r>
                <a:rPr lang="en-GB" sz="1400" dirty="0" err="1" smtClean="0">
                  <a:solidFill>
                    <a:schemeClr val="bg1"/>
                  </a:solidFill>
                </a:rPr>
                <a:t>liefern</a:t>
              </a:r>
              <a:r>
                <a:rPr lang="en-GB" sz="1400" dirty="0" smtClean="0">
                  <a:solidFill>
                    <a:schemeClr val="bg1"/>
                  </a:solidFill>
                </a:rPr>
                <a:t> 95% der </a:t>
              </a:r>
              <a:r>
                <a:rPr lang="en-GB" sz="1400" dirty="0" err="1" smtClean="0">
                  <a:solidFill>
                    <a:schemeClr val="bg1"/>
                  </a:solidFill>
                </a:rPr>
                <a:t>pflanzlichen</a:t>
              </a:r>
              <a:r>
                <a:rPr lang="en-GB" sz="1400" dirty="0" smtClean="0">
                  <a:solidFill>
                    <a:schemeClr val="bg1"/>
                  </a:solidFill>
                </a:rPr>
                <a:t> </a:t>
              </a:r>
              <a:r>
                <a:rPr lang="en-GB" sz="1400" dirty="0" err="1" smtClean="0">
                  <a:solidFill>
                    <a:schemeClr val="bg1"/>
                  </a:solidFill>
                </a:rPr>
                <a:t>Nahrung</a:t>
              </a:r>
              <a:r>
                <a:rPr lang="en-GB" sz="1400" dirty="0" smtClean="0">
                  <a:solidFill>
                    <a:schemeClr val="bg1"/>
                  </a:solidFill>
                </a:rPr>
                <a:t> </a:t>
              </a:r>
              <a:endParaRPr lang="en-GB" sz="1400" dirty="0">
                <a:solidFill>
                  <a:schemeClr val="bg1"/>
                </a:solidFill>
              </a:endParaRPr>
            </a:p>
          </p:txBody>
        </p:sp>
        <p:sp>
          <p:nvSpPr>
            <p:cNvPr id="12" name="Textfeld 11"/>
            <p:cNvSpPr txBox="1"/>
            <p:nvPr/>
          </p:nvSpPr>
          <p:spPr>
            <a:xfrm>
              <a:off x="4487359" y="1145550"/>
              <a:ext cx="2798891" cy="923330"/>
            </a:xfrm>
            <a:prstGeom prst="rect">
              <a:avLst/>
            </a:prstGeom>
            <a:noFill/>
          </p:spPr>
          <p:txBody>
            <a:bodyPr wrap="square" rtlCol="0">
              <a:spAutoFit/>
            </a:bodyPr>
            <a:lstStyle/>
            <a:p>
              <a:r>
                <a:rPr lang="de-DE" b="1" dirty="0" smtClean="0"/>
                <a:t>Beispiel: </a:t>
              </a:r>
              <a:r>
                <a:rPr lang="de-DE" b="1" dirty="0"/>
                <a:t>aktuelle Situation pflanzengenetische Ressourcen</a:t>
              </a:r>
              <a:endParaRPr lang="en-GB" b="1" dirty="0"/>
            </a:p>
          </p:txBody>
        </p:sp>
      </p:grpSp>
    </p:spTree>
    <p:extLst>
      <p:ext uri="{BB962C8B-B14F-4D97-AF65-F5344CB8AC3E}">
        <p14:creationId xmlns:p14="http://schemas.microsoft.com/office/powerpoint/2010/main" val="22399434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a:t>
            </a:r>
          </a:p>
        </p:txBody>
      </p:sp>
      <p:sp>
        <p:nvSpPr>
          <p:cNvPr id="5" name="Inhaltsplatzhalter 4"/>
          <p:cNvSpPr>
            <a:spLocks noGrp="1"/>
          </p:cNvSpPr>
          <p:nvPr>
            <p:ph idx="1"/>
          </p:nvPr>
        </p:nvSpPr>
        <p:spPr>
          <a:xfrm>
            <a:off x="467544" y="1268760"/>
            <a:ext cx="8229600" cy="1512168"/>
          </a:xfrm>
        </p:spPr>
        <p:txBody>
          <a:bodyPr>
            <a:normAutofit/>
          </a:bodyPr>
          <a:lstStyle/>
          <a:p>
            <a:pPr marL="0" indent="0">
              <a:buNone/>
            </a:pPr>
            <a:r>
              <a:rPr lang="de-DE" sz="2200" u="sng" dirty="0"/>
              <a:t>Zwei Möglichkeiten zur Erhaltung und Förderung der </a:t>
            </a:r>
            <a:r>
              <a:rPr lang="de-DE" sz="2200" u="sng" dirty="0" err="1"/>
              <a:t>Agrobiodiversität</a:t>
            </a:r>
            <a:r>
              <a:rPr lang="de-DE" sz="2200" u="sng" dirty="0"/>
              <a:t> </a:t>
            </a:r>
            <a:endParaRPr lang="de-DE" sz="1600" dirty="0" smtClean="0"/>
          </a:p>
          <a:p>
            <a:pPr marL="457200" indent="-457200">
              <a:buFont typeface="+mj-lt"/>
              <a:buAutoNum type="arabicPeriod"/>
            </a:pPr>
            <a:r>
              <a:rPr lang="de-DE" sz="2000" b="1" dirty="0" smtClean="0"/>
              <a:t>Ex-situ Erhaltung</a:t>
            </a:r>
          </a:p>
          <a:p>
            <a:pPr marL="0" indent="0">
              <a:buNone/>
            </a:pPr>
            <a:r>
              <a:rPr lang="de-DE" sz="1600" dirty="0">
                <a:solidFill>
                  <a:schemeClr val="tx1"/>
                </a:solidFill>
              </a:rPr>
              <a:t>Konservierung von Saatgut außerhalb seines natürlichen Bereichs in einer Genbank. </a:t>
            </a:r>
            <a:endParaRPr lang="en-GB" sz="2000" dirty="0">
              <a:solidFill>
                <a:schemeClr val="tx1"/>
              </a:solidFill>
            </a:endParaRPr>
          </a:p>
          <a:p>
            <a:pPr marL="0" indent="0">
              <a:buNone/>
            </a:pPr>
            <a:endParaRPr lang="de-DE" sz="2000" dirty="0" smtClean="0"/>
          </a:p>
          <a:p>
            <a:pPr marL="0" indent="0">
              <a:buNone/>
            </a:pPr>
            <a:endParaRPr lang="de-DE" sz="2000" dirty="0"/>
          </a:p>
          <a:p>
            <a:pPr marL="0" indent="0">
              <a:buNone/>
            </a:pPr>
            <a:endParaRPr lang="de-DE" sz="2000" dirty="0" smtClean="0"/>
          </a:p>
          <a:p>
            <a:pPr marL="0" indent="0">
              <a:buNone/>
            </a:pPr>
            <a:endParaRPr lang="de-DE" sz="2000" dirty="0" smtClean="0"/>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3" name="Rechteck 2"/>
          <p:cNvSpPr/>
          <p:nvPr/>
        </p:nvSpPr>
        <p:spPr>
          <a:xfrm>
            <a:off x="0" y="6309320"/>
            <a:ext cx="9144000" cy="548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Bild 5"/>
          <p:cNvPicPr/>
          <p:nvPr/>
        </p:nvPicPr>
        <p:blipFill>
          <a:blip r:embed="rId3">
            <a:extLst>
              <a:ext uri="{28A0092B-C50C-407E-A947-70E740481C1C}">
                <a14:useLocalDpi xmlns:a14="http://schemas.microsoft.com/office/drawing/2010/main" val="0"/>
              </a:ext>
            </a:extLst>
          </a:blip>
          <a:stretch>
            <a:fillRect/>
          </a:stretch>
        </p:blipFill>
        <p:spPr>
          <a:xfrm>
            <a:off x="3203847" y="4293096"/>
            <a:ext cx="5935689" cy="2564904"/>
          </a:xfrm>
          <a:prstGeom prst="rect">
            <a:avLst/>
          </a:prstGeom>
        </p:spPr>
      </p:pic>
      <p:sp>
        <p:nvSpPr>
          <p:cNvPr id="2" name="Textfeld 1"/>
          <p:cNvSpPr txBox="1"/>
          <p:nvPr/>
        </p:nvSpPr>
        <p:spPr>
          <a:xfrm>
            <a:off x="230030" y="2924944"/>
            <a:ext cx="4968552" cy="2123658"/>
          </a:xfrm>
          <a:prstGeom prst="rect">
            <a:avLst/>
          </a:prstGeom>
          <a:noFill/>
        </p:spPr>
        <p:txBody>
          <a:bodyPr wrap="square" rtlCol="0">
            <a:spAutoFit/>
          </a:bodyPr>
          <a:lstStyle/>
          <a:p>
            <a:r>
              <a:rPr lang="en-GB" sz="2000" b="1" u="sng" dirty="0" err="1" smtClean="0">
                <a:solidFill>
                  <a:schemeClr val="tx2">
                    <a:lumMod val="50000"/>
                  </a:schemeClr>
                </a:solidFill>
                <a:latin typeface="Arial" panose="020B0604020202020204" pitchFamily="34" charset="0"/>
                <a:cs typeface="Arial" panose="020B0604020202020204" pitchFamily="34" charset="0"/>
              </a:rPr>
              <a:t>Fakten</a:t>
            </a:r>
            <a:endParaRPr lang="en-GB" sz="2000" b="1" u="sng"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Mehr als 1750 Genbanken </a:t>
            </a:r>
            <a:r>
              <a:rPr lang="de-DE" sz="1600" dirty="0" smtClean="0">
                <a:latin typeface="Arial" panose="020B0604020202020204" pitchFamily="34" charset="0"/>
                <a:cs typeface="Arial" panose="020B0604020202020204" pitchFamily="34" charset="0"/>
              </a:rPr>
              <a:t>weltweit</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7,4 Mio. Beitritte; davon 6,6 Mio. bei den nationalen </a:t>
            </a:r>
            <a:r>
              <a:rPr lang="de-DE" sz="1600" dirty="0" smtClean="0">
                <a:latin typeface="Arial" panose="020B0604020202020204" pitchFamily="34" charset="0"/>
                <a:cs typeface="Arial" panose="020B0604020202020204" pitchFamily="34" charset="0"/>
              </a:rPr>
              <a:t>Regierungen</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Eine der größten Genbanken ist das Svalbard Global </a:t>
            </a:r>
            <a:r>
              <a:rPr lang="de-DE" sz="1600" dirty="0" err="1">
                <a:latin typeface="Arial" panose="020B0604020202020204" pitchFamily="34" charset="0"/>
                <a:cs typeface="Arial" panose="020B0604020202020204" pitchFamily="34" charset="0"/>
              </a:rPr>
              <a:t>Seed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Vault</a:t>
            </a:r>
            <a:r>
              <a:rPr lang="de-DE" sz="1600" dirty="0">
                <a:latin typeface="Arial" panose="020B0604020202020204" pitchFamily="34" charset="0"/>
                <a:cs typeface="Arial" panose="020B0604020202020204" pitchFamily="34" charset="0"/>
              </a:rPr>
              <a:t> (SGSV) auf dem </a:t>
            </a:r>
            <a:r>
              <a:rPr lang="de-DE" sz="1600" dirty="0" err="1">
                <a:latin typeface="Arial" panose="020B0604020202020204" pitchFamily="34" charset="0"/>
                <a:cs typeface="Arial" panose="020B0604020202020204" pitchFamily="34" charset="0"/>
              </a:rPr>
              <a:t>Spitzbergener</a:t>
            </a:r>
            <a:r>
              <a:rPr lang="de-DE" sz="1600" dirty="0">
                <a:latin typeface="Arial" panose="020B0604020202020204" pitchFamily="34" charset="0"/>
                <a:cs typeface="Arial" panose="020B0604020202020204" pitchFamily="34" charset="0"/>
              </a:rPr>
              <a:t> Archipel (Norwegen) mit mehr als 800.000 Zugängen. </a:t>
            </a:r>
            <a:endParaRPr lang="en-GB" dirty="0"/>
          </a:p>
        </p:txBody>
      </p:sp>
      <p:sp>
        <p:nvSpPr>
          <p:cNvPr id="8" name="Textfeld 7"/>
          <p:cNvSpPr txBox="1"/>
          <p:nvPr/>
        </p:nvSpPr>
        <p:spPr>
          <a:xfrm>
            <a:off x="3665" y="6310437"/>
            <a:ext cx="4053938" cy="553998"/>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Geographische Verteilung von Genbanken mit &gt;10.000 Zugängen; nationale und regionale Genbanken in blau, Datenbanken von CGIAR Zentren in beige, SGSV in grün (Quelle FAO 2010). </a:t>
            </a:r>
            <a:endParaRPr lang="de-DE"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6015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a:t>
            </a:r>
          </a:p>
        </p:txBody>
      </p:sp>
      <p:sp>
        <p:nvSpPr>
          <p:cNvPr id="5" name="Inhaltsplatzhalter 4"/>
          <p:cNvSpPr>
            <a:spLocks noGrp="1"/>
          </p:cNvSpPr>
          <p:nvPr>
            <p:ph idx="1"/>
          </p:nvPr>
        </p:nvSpPr>
        <p:spPr/>
        <p:txBody>
          <a:bodyPr>
            <a:normAutofit/>
          </a:bodyPr>
          <a:lstStyle/>
          <a:p>
            <a:pPr marL="0" indent="0">
              <a:buNone/>
            </a:pPr>
            <a:r>
              <a:rPr lang="de-DE" sz="2000" b="1" dirty="0" smtClean="0"/>
              <a:t>2. On-farm Erhaltung</a:t>
            </a:r>
            <a:endParaRPr lang="de-DE" sz="2000" b="1" dirty="0"/>
          </a:p>
          <a:p>
            <a:pPr marL="0" indent="0">
              <a:buNone/>
            </a:pPr>
            <a:r>
              <a:rPr lang="de-DE" sz="1600" dirty="0">
                <a:solidFill>
                  <a:schemeClr val="tx1"/>
                </a:solidFill>
              </a:rPr>
              <a:t>Eine besondere Form der in-situ Erhaltung, bei der genetisches Material durch Anbau in seinem natürlichen Lebensraumbereich erhalten bleibt und dadurch natürlichen Bedingungen ausgesetzt ist. </a:t>
            </a:r>
            <a:endParaRPr lang="de-DE" sz="1600" dirty="0" smtClean="0">
              <a:solidFill>
                <a:schemeClr val="tx1"/>
              </a:solidFill>
            </a:endParaRPr>
          </a:p>
          <a:p>
            <a:pPr marL="0" indent="0">
              <a:buNone/>
            </a:pPr>
            <a:endParaRPr lang="en-GB" sz="1600" dirty="0" smtClean="0">
              <a:solidFill>
                <a:schemeClr val="tx1"/>
              </a:solidFill>
            </a:endParaRPr>
          </a:p>
          <a:p>
            <a:pPr marL="0" indent="0">
              <a:buNone/>
            </a:pPr>
            <a:r>
              <a:rPr lang="en-GB" sz="1600" dirty="0" err="1" smtClean="0">
                <a:solidFill>
                  <a:schemeClr val="tx1"/>
                </a:solidFill>
              </a:rPr>
              <a:t>Vorteile</a:t>
            </a:r>
            <a:r>
              <a:rPr lang="en-GB" sz="1600" dirty="0" smtClean="0">
                <a:solidFill>
                  <a:schemeClr val="tx1"/>
                </a:solidFill>
              </a:rPr>
              <a:t> </a:t>
            </a:r>
            <a:r>
              <a:rPr lang="en-GB" sz="1600" dirty="0" err="1" smtClean="0">
                <a:solidFill>
                  <a:schemeClr val="tx1"/>
                </a:solidFill>
              </a:rPr>
              <a:t>im</a:t>
            </a:r>
            <a:r>
              <a:rPr lang="en-GB" sz="1600" dirty="0" smtClean="0">
                <a:solidFill>
                  <a:schemeClr val="tx1"/>
                </a:solidFill>
              </a:rPr>
              <a:t> </a:t>
            </a:r>
            <a:r>
              <a:rPr lang="en-GB" sz="1600" dirty="0" err="1" smtClean="0">
                <a:solidFill>
                  <a:schemeClr val="tx1"/>
                </a:solidFill>
              </a:rPr>
              <a:t>Vergleich</a:t>
            </a:r>
            <a:r>
              <a:rPr lang="en-GB" sz="1600" dirty="0" smtClean="0">
                <a:solidFill>
                  <a:schemeClr val="tx1"/>
                </a:solidFill>
              </a:rPr>
              <a:t> </a:t>
            </a:r>
            <a:r>
              <a:rPr lang="en-GB" sz="1600" dirty="0" err="1" smtClean="0">
                <a:solidFill>
                  <a:schemeClr val="tx1"/>
                </a:solidFill>
              </a:rPr>
              <a:t>zur</a:t>
            </a:r>
            <a:r>
              <a:rPr lang="en-GB" sz="1600" dirty="0" smtClean="0">
                <a:solidFill>
                  <a:schemeClr val="tx1"/>
                </a:solidFill>
              </a:rPr>
              <a:t> Ex-situ </a:t>
            </a:r>
            <a:r>
              <a:rPr lang="en-GB" sz="1600" dirty="0" err="1" smtClean="0">
                <a:solidFill>
                  <a:schemeClr val="tx1"/>
                </a:solidFill>
              </a:rPr>
              <a:t>Erhaltung</a:t>
            </a:r>
            <a:r>
              <a:rPr lang="en-GB" sz="1600" dirty="0" smtClean="0">
                <a:solidFill>
                  <a:schemeClr val="tx1"/>
                </a:solidFill>
              </a:rPr>
              <a:t>:</a:t>
            </a:r>
          </a:p>
          <a:p>
            <a:pPr marL="0" indent="0">
              <a:buNone/>
            </a:pPr>
            <a:r>
              <a:rPr lang="de-DE" sz="1600" dirty="0" smtClean="0">
                <a:solidFill>
                  <a:schemeClr val="tx1"/>
                </a:solidFill>
              </a:rPr>
              <a:t>Der Anbau von genetischem Material unter Feldbedingungen ermöglicht eine kontinuierliche Weiterentwicklung eines starken Verhältnisses zu Standort und Anbautechnik, die Anpassung an regionale Gegebenheiten und ein sich veränderndes Umfeld. </a:t>
            </a:r>
            <a:endParaRPr lang="en-GB" sz="1600" dirty="0" smtClean="0">
              <a:solidFill>
                <a:schemeClr val="tx1"/>
              </a:solidFill>
            </a:endParaRPr>
          </a:p>
          <a:p>
            <a:pPr marL="0" indent="0">
              <a:buNone/>
            </a:pPr>
            <a:endParaRPr lang="en-GB" sz="1600" dirty="0" smtClean="0">
              <a:solidFill>
                <a:schemeClr val="tx1"/>
              </a:solidFill>
            </a:endParaRPr>
          </a:p>
          <a:p>
            <a:pPr marL="0" indent="0">
              <a:buNone/>
            </a:pPr>
            <a:r>
              <a:rPr lang="en-GB" sz="1600" dirty="0" smtClean="0">
                <a:solidFill>
                  <a:schemeClr val="tx1"/>
                </a:solidFill>
              </a:rPr>
              <a:t>Positives </a:t>
            </a:r>
            <a:r>
              <a:rPr lang="en-GB" sz="1600" dirty="0" err="1" smtClean="0">
                <a:solidFill>
                  <a:schemeClr val="tx1"/>
                </a:solidFill>
              </a:rPr>
              <a:t>Beispiel</a:t>
            </a:r>
            <a:r>
              <a:rPr lang="en-GB" sz="1600" dirty="0" smtClean="0">
                <a:solidFill>
                  <a:schemeClr val="tx1"/>
                </a:solidFill>
              </a:rPr>
              <a:t>: </a:t>
            </a:r>
            <a:r>
              <a:rPr lang="de-DE" sz="1600" dirty="0">
                <a:solidFill>
                  <a:schemeClr val="tx1"/>
                </a:solidFill>
              </a:rPr>
              <a:t>Wiederentdeckung des weißen </a:t>
            </a:r>
            <a:endParaRPr lang="de-DE" sz="1600" dirty="0" smtClean="0">
              <a:solidFill>
                <a:schemeClr val="tx1"/>
              </a:solidFill>
            </a:endParaRPr>
          </a:p>
          <a:p>
            <a:pPr marL="0" indent="0">
              <a:buNone/>
            </a:pPr>
            <a:r>
              <a:rPr lang="de-DE" sz="1600" dirty="0" smtClean="0">
                <a:solidFill>
                  <a:schemeClr val="tx1"/>
                </a:solidFill>
              </a:rPr>
              <a:t>Schweizer Emmers</a:t>
            </a:r>
          </a:p>
          <a:p>
            <a:pPr marL="0" indent="0">
              <a:buNone/>
            </a:pPr>
            <a:endParaRPr lang="en-GB" sz="1600" dirty="0" smtClean="0">
              <a:solidFill>
                <a:schemeClr val="tx1"/>
              </a:solidFill>
            </a:endParaRPr>
          </a:p>
          <a:p>
            <a:pPr marL="0" indent="0">
              <a:buNone/>
            </a:pPr>
            <a:r>
              <a:rPr lang="en-GB" sz="1600" dirty="0">
                <a:hlinkClick r:id="rId3"/>
              </a:rPr>
              <a:t>http://www.emmer-einkorn.ch</a:t>
            </a:r>
            <a:r>
              <a:rPr lang="en-GB" sz="1600" dirty="0"/>
              <a:t> </a:t>
            </a:r>
            <a:endParaRPr lang="de-DE" sz="1600" dirty="0"/>
          </a:p>
        </p:txBody>
      </p:sp>
      <p:sp>
        <p:nvSpPr>
          <p:cNvPr id="7" name="Foliennummernplatzhalter 6"/>
          <p:cNvSpPr>
            <a:spLocks noGrp="1"/>
          </p:cNvSpPr>
          <p:nvPr>
            <p:ph type="sldNum" sz="quarter" idx="12"/>
          </p:nvPr>
        </p:nvSpPr>
        <p:spPr/>
        <p:txBody>
          <a:bodyPr/>
          <a:lstStyle/>
          <a:p>
            <a:fld id="{94C51DEF-A0F2-436A-B446-D206BED377C1}" type="slidenum">
              <a:rPr lang="de-DE" smtClean="0"/>
              <a:t>5</a:t>
            </a:fld>
            <a:endParaRPr lang="de-DE" dirty="0"/>
          </a:p>
        </p:txBody>
      </p:sp>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325" y="3933056"/>
            <a:ext cx="2727353" cy="2045515"/>
          </a:xfrm>
          <a:prstGeom prst="rect">
            <a:avLst/>
          </a:prstGeom>
        </p:spPr>
      </p:pic>
      <p:sp>
        <p:nvSpPr>
          <p:cNvPr id="8" name="Textfeld 7"/>
          <p:cNvSpPr txBox="1"/>
          <p:nvPr/>
        </p:nvSpPr>
        <p:spPr>
          <a:xfrm>
            <a:off x="7299502" y="5729944"/>
            <a:ext cx="1584176" cy="230832"/>
          </a:xfrm>
          <a:prstGeom prst="rect">
            <a:avLst/>
          </a:prstGeom>
          <a:noFill/>
        </p:spPr>
        <p:txBody>
          <a:bodyPr wrap="square" rtlCol="0">
            <a:spAutoFit/>
          </a:bodyPr>
          <a:lstStyle/>
          <a:p>
            <a:pPr algn="r"/>
            <a:r>
              <a:rPr lang="de-DE" sz="900" dirty="0" smtClean="0">
                <a:solidFill>
                  <a:schemeClr val="bg1"/>
                </a:solidFill>
                <a:latin typeface="Arial" panose="020B0604020202020204" pitchFamily="34" charset="0"/>
                <a:cs typeface="Arial" panose="020B0604020202020204" pitchFamily="34" charset="0"/>
              </a:rPr>
              <a:t>© </a:t>
            </a:r>
            <a:r>
              <a:rPr lang="de-DE" sz="900" dirty="0" err="1" smtClean="0">
                <a:solidFill>
                  <a:schemeClr val="bg1"/>
                </a:solidFill>
                <a:latin typeface="Arial" panose="020B0604020202020204" pitchFamily="34" charset="0"/>
                <a:cs typeface="Arial" panose="020B0604020202020204" pitchFamily="34" charset="0"/>
              </a:rPr>
              <a:t>pictures</a:t>
            </a:r>
            <a:r>
              <a:rPr lang="de-DE" sz="900" dirty="0" smtClean="0">
                <a:solidFill>
                  <a:schemeClr val="bg1"/>
                </a:solidFill>
                <a:latin typeface="Arial" panose="020B0604020202020204" pitchFamily="34" charset="0"/>
                <a:cs typeface="Arial" panose="020B0604020202020204" pitchFamily="34" charset="0"/>
              </a:rPr>
              <a:t>: </a:t>
            </a:r>
            <a:r>
              <a:rPr lang="de-DE" sz="900" dirty="0" err="1" smtClean="0">
                <a:solidFill>
                  <a:schemeClr val="bg1"/>
                </a:solidFill>
                <a:latin typeface="Arial" panose="020B0604020202020204" pitchFamily="34" charset="0"/>
                <a:cs typeface="Arial" panose="020B0604020202020204" pitchFamily="34" charset="0"/>
              </a:rPr>
              <a:t>pixabay</a:t>
            </a:r>
            <a:endParaRPr lang="en-GB"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07115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p:txBody>
          <a:bodyPr>
            <a:normAutofit/>
          </a:bodyPr>
          <a:lstStyle/>
          <a:p>
            <a:r>
              <a:rPr lang="de-DE" sz="2600" dirty="0" smtClean="0"/>
              <a:t>Elemente der Sehr Guten Praxis</a:t>
            </a:r>
            <a:endParaRPr lang="de-DE" sz="2600" dirty="0"/>
          </a:p>
        </p:txBody>
      </p:sp>
      <p:sp>
        <p:nvSpPr>
          <p:cNvPr id="6" name="Inhaltsplatzhalter 4"/>
          <p:cNvSpPr>
            <a:spLocks noGrp="1"/>
          </p:cNvSpPr>
          <p:nvPr>
            <p:ph idx="1"/>
          </p:nvPr>
        </p:nvSpPr>
        <p:spPr>
          <a:xfrm>
            <a:off x="467544" y="1268760"/>
            <a:ext cx="8229600" cy="4968552"/>
          </a:xfrm>
        </p:spPr>
        <p:txBody>
          <a:bodyPr>
            <a:normAutofit fontScale="92500" lnSpcReduction="10000"/>
          </a:bodyPr>
          <a:lstStyle/>
          <a:p>
            <a:pPr marL="0" indent="0">
              <a:buNone/>
            </a:pPr>
            <a:r>
              <a:rPr lang="en-GB" sz="2000" u="sng" dirty="0" err="1" smtClean="0"/>
              <a:t>Beispiele</a:t>
            </a:r>
            <a:r>
              <a:rPr lang="en-GB" sz="2000" u="sng" dirty="0" smtClean="0"/>
              <a:t> </a:t>
            </a:r>
            <a:r>
              <a:rPr lang="en-GB" sz="2000" u="sng" dirty="0" err="1" smtClean="0"/>
              <a:t>für</a:t>
            </a:r>
            <a:r>
              <a:rPr lang="en-GB" sz="2000" u="sng" dirty="0" smtClean="0"/>
              <a:t> </a:t>
            </a:r>
            <a:r>
              <a:rPr lang="en-GB" sz="2000" u="sng" dirty="0" err="1" smtClean="0"/>
              <a:t>Unterstützer</a:t>
            </a:r>
            <a:r>
              <a:rPr lang="en-GB" sz="2000" u="sng" dirty="0" smtClean="0"/>
              <a:t> der On-farm </a:t>
            </a:r>
            <a:r>
              <a:rPr lang="en-GB" sz="2000" u="sng" dirty="0" err="1" smtClean="0"/>
              <a:t>Erhaltung</a:t>
            </a:r>
            <a:r>
              <a:rPr lang="en-GB" sz="2000" u="sng" dirty="0" smtClean="0"/>
              <a:t> der Agro-</a:t>
            </a:r>
            <a:r>
              <a:rPr lang="en-GB" sz="2000" u="sng" dirty="0" err="1" smtClean="0"/>
              <a:t>biodiversität</a:t>
            </a:r>
            <a:r>
              <a:rPr lang="de-DE" sz="2000" dirty="0" smtClean="0"/>
              <a:t> </a:t>
            </a:r>
          </a:p>
          <a:p>
            <a:r>
              <a:rPr lang="de-DE" sz="2000" dirty="0" smtClean="0">
                <a:solidFill>
                  <a:schemeClr val="bg2">
                    <a:lumMod val="25000"/>
                  </a:schemeClr>
                </a:solidFill>
              </a:rPr>
              <a:t>Pro </a:t>
            </a:r>
            <a:r>
              <a:rPr lang="de-DE" sz="2000" dirty="0" err="1" smtClean="0">
                <a:solidFill>
                  <a:schemeClr val="bg2">
                    <a:lumMod val="25000"/>
                  </a:schemeClr>
                </a:solidFill>
              </a:rPr>
              <a:t>Specie</a:t>
            </a:r>
            <a:r>
              <a:rPr lang="de-DE" sz="2000" dirty="0" smtClean="0">
                <a:solidFill>
                  <a:schemeClr val="bg2">
                    <a:lumMod val="25000"/>
                  </a:schemeClr>
                </a:solidFill>
              </a:rPr>
              <a:t> Rara</a:t>
            </a:r>
          </a:p>
          <a:p>
            <a:pPr lvl="1"/>
            <a:r>
              <a:rPr lang="en-GB" sz="1600" dirty="0" smtClean="0">
                <a:solidFill>
                  <a:schemeClr val="tx1"/>
                </a:solidFill>
              </a:rPr>
              <a:t>Schutz </a:t>
            </a:r>
            <a:r>
              <a:rPr lang="en-GB" sz="1600" dirty="0" err="1" smtClean="0">
                <a:solidFill>
                  <a:schemeClr val="tx1"/>
                </a:solidFill>
              </a:rPr>
              <a:t>gefährdeter</a:t>
            </a:r>
            <a:r>
              <a:rPr lang="en-GB" sz="1600" dirty="0" smtClean="0">
                <a:solidFill>
                  <a:schemeClr val="tx1"/>
                </a:solidFill>
              </a:rPr>
              <a:t> </a:t>
            </a:r>
            <a:r>
              <a:rPr lang="en-GB" sz="1600" dirty="0" err="1" smtClean="0">
                <a:solidFill>
                  <a:schemeClr val="tx1"/>
                </a:solidFill>
              </a:rPr>
              <a:t>Nutztierrassen</a:t>
            </a:r>
            <a:r>
              <a:rPr lang="en-GB" sz="1600" dirty="0" smtClean="0">
                <a:solidFill>
                  <a:schemeClr val="tx1"/>
                </a:solidFill>
              </a:rPr>
              <a:t> und </a:t>
            </a:r>
            <a:r>
              <a:rPr lang="en-GB" sz="1600" dirty="0" err="1" smtClean="0">
                <a:solidFill>
                  <a:schemeClr val="tx1"/>
                </a:solidFill>
              </a:rPr>
              <a:t>Kulturpflanzen</a:t>
            </a:r>
            <a:r>
              <a:rPr lang="en-GB" sz="1600" dirty="0" smtClean="0">
                <a:solidFill>
                  <a:schemeClr val="tx1"/>
                </a:solidFill>
              </a:rPr>
              <a:t> </a:t>
            </a:r>
            <a:r>
              <a:rPr lang="en-GB" sz="1600" dirty="0" err="1" smtClean="0">
                <a:solidFill>
                  <a:schemeClr val="tx1"/>
                </a:solidFill>
              </a:rPr>
              <a:t>vor</a:t>
            </a:r>
            <a:r>
              <a:rPr lang="en-GB" sz="1600" dirty="0" smtClean="0">
                <a:solidFill>
                  <a:schemeClr val="tx1"/>
                </a:solidFill>
              </a:rPr>
              <a:t> </a:t>
            </a:r>
            <a:r>
              <a:rPr lang="en-GB" sz="1600" dirty="0" err="1" smtClean="0">
                <a:solidFill>
                  <a:schemeClr val="tx1"/>
                </a:solidFill>
              </a:rPr>
              <a:t>dem</a:t>
            </a:r>
            <a:r>
              <a:rPr lang="en-GB" sz="1600" dirty="0" smtClean="0">
                <a:solidFill>
                  <a:schemeClr val="tx1"/>
                </a:solidFill>
              </a:rPr>
              <a:t> </a:t>
            </a:r>
            <a:r>
              <a:rPr lang="en-GB" sz="1600" dirty="0" err="1" smtClean="0">
                <a:solidFill>
                  <a:schemeClr val="tx1"/>
                </a:solidFill>
              </a:rPr>
              <a:t>Aussterben</a:t>
            </a:r>
            <a:endParaRPr lang="de-DE" sz="1600" dirty="0" smtClean="0">
              <a:solidFill>
                <a:schemeClr val="tx1"/>
              </a:solidFill>
            </a:endParaRPr>
          </a:p>
          <a:p>
            <a:r>
              <a:rPr lang="de-DE" sz="2000" dirty="0" smtClean="0">
                <a:solidFill>
                  <a:schemeClr val="bg2">
                    <a:lumMod val="25000"/>
                  </a:schemeClr>
                </a:solidFill>
              </a:rPr>
              <a:t>Slow Food Stiftung für Biodiversität</a:t>
            </a:r>
          </a:p>
          <a:p>
            <a:pPr lvl="1"/>
            <a:r>
              <a:rPr lang="de-DE" sz="1600" dirty="0" smtClean="0">
                <a:solidFill>
                  <a:schemeClr val="tx1"/>
                </a:solidFill>
              </a:rPr>
              <a:t>‚Arche des Geschmacks‘ Katalog der traditionellen Produkte </a:t>
            </a:r>
          </a:p>
          <a:p>
            <a:pPr lvl="1"/>
            <a:r>
              <a:rPr lang="de-DE" sz="1600" dirty="0" err="1" smtClean="0">
                <a:solidFill>
                  <a:schemeClr val="tx1"/>
                </a:solidFill>
              </a:rPr>
              <a:t>Presidia</a:t>
            </a:r>
            <a:r>
              <a:rPr lang="de-DE" sz="1600" dirty="0">
                <a:solidFill>
                  <a:schemeClr val="tx1"/>
                </a:solidFill>
              </a:rPr>
              <a:t>-</a:t>
            </a:r>
            <a:r>
              <a:rPr lang="de-DE" sz="1600" dirty="0" smtClean="0">
                <a:solidFill>
                  <a:schemeClr val="tx1"/>
                </a:solidFill>
              </a:rPr>
              <a:t>Etikett zur Erhaltung einer vom Aussterben bedrohten Qualitätsproduktion, zum Schutz einzigartiger Regionen und Ökosysteme, zur Wiederherstellung traditioneller Verarbeitungsmethoden, zum </a:t>
            </a:r>
            <a:r>
              <a:rPr lang="de-DE" sz="1600" dirty="0">
                <a:solidFill>
                  <a:schemeClr val="tx1"/>
                </a:solidFill>
              </a:rPr>
              <a:t>S</a:t>
            </a:r>
            <a:r>
              <a:rPr lang="de-DE" sz="1600" dirty="0" smtClean="0">
                <a:solidFill>
                  <a:schemeClr val="tx1"/>
                </a:solidFill>
              </a:rPr>
              <a:t>chutz einheimischer Rassen und lokaler Pflanzensorten. </a:t>
            </a:r>
          </a:p>
          <a:p>
            <a:r>
              <a:rPr lang="de-DE" sz="2000" dirty="0" smtClean="0">
                <a:solidFill>
                  <a:schemeClr val="bg2">
                    <a:lumMod val="25000"/>
                  </a:schemeClr>
                </a:solidFill>
              </a:rPr>
              <a:t>CAPSELLA Projekt</a:t>
            </a:r>
          </a:p>
          <a:p>
            <a:pPr lvl="1"/>
            <a:r>
              <a:rPr lang="en-GB" sz="1600" dirty="0">
                <a:solidFill>
                  <a:schemeClr val="tx1"/>
                </a:solidFill>
              </a:rPr>
              <a:t>ICT </a:t>
            </a:r>
            <a:r>
              <a:rPr lang="de-DE" sz="1600" dirty="0">
                <a:solidFill>
                  <a:schemeClr val="tx1"/>
                </a:solidFill>
              </a:rPr>
              <a:t>Lösungen, die auf die Bedürfnisse der an der </a:t>
            </a:r>
            <a:r>
              <a:rPr lang="de-DE" sz="1600" dirty="0" smtClean="0">
                <a:solidFill>
                  <a:schemeClr val="tx1"/>
                </a:solidFill>
              </a:rPr>
              <a:t>Agro-</a:t>
            </a:r>
            <a:r>
              <a:rPr lang="de-DE" sz="1600" dirty="0" err="1" smtClean="0">
                <a:solidFill>
                  <a:schemeClr val="tx1"/>
                </a:solidFill>
              </a:rPr>
              <a:t>biodiversität</a:t>
            </a:r>
            <a:r>
              <a:rPr lang="de-DE" sz="1600" dirty="0" smtClean="0">
                <a:solidFill>
                  <a:schemeClr val="tx1"/>
                </a:solidFill>
              </a:rPr>
              <a:t> </a:t>
            </a:r>
            <a:r>
              <a:rPr lang="de-DE" sz="1600" dirty="0">
                <a:solidFill>
                  <a:schemeClr val="tx1"/>
                </a:solidFill>
              </a:rPr>
              <a:t>beteiligten Akteure in den Bereichen Lebensmittel, </a:t>
            </a:r>
            <a:r>
              <a:rPr lang="de-DE" sz="1600" dirty="0" smtClean="0">
                <a:solidFill>
                  <a:schemeClr val="tx1"/>
                </a:solidFill>
              </a:rPr>
              <a:t>Landwirtschaft </a:t>
            </a:r>
            <a:r>
              <a:rPr lang="de-DE" sz="1600" dirty="0">
                <a:solidFill>
                  <a:schemeClr val="tx1"/>
                </a:solidFill>
              </a:rPr>
              <a:t>und Saatgut zugeschnitten sind. </a:t>
            </a:r>
          </a:p>
          <a:p>
            <a:pPr marL="342900" lvl="1" indent="-342900">
              <a:buFont typeface="Arial" panose="020B0604020202020204" pitchFamily="34" charset="0"/>
              <a:buChar char="•"/>
            </a:pPr>
            <a:r>
              <a:rPr lang="de-DE" sz="2100" dirty="0">
                <a:solidFill>
                  <a:schemeClr val="bg2">
                    <a:lumMod val="25000"/>
                  </a:schemeClr>
                </a:solidFill>
              </a:rPr>
              <a:t>SAVE </a:t>
            </a:r>
            <a:r>
              <a:rPr lang="de-DE" sz="2100" dirty="0" smtClean="0">
                <a:solidFill>
                  <a:schemeClr val="bg2">
                    <a:lumMod val="25000"/>
                  </a:schemeClr>
                </a:solidFill>
              </a:rPr>
              <a:t>Stiftung</a:t>
            </a:r>
            <a:endParaRPr lang="de-DE" sz="2100" dirty="0">
              <a:solidFill>
                <a:schemeClr val="bg2">
                  <a:lumMod val="25000"/>
                </a:schemeClr>
              </a:solidFill>
            </a:endParaRPr>
          </a:p>
          <a:p>
            <a:pPr lvl="1"/>
            <a:r>
              <a:rPr lang="en-GB" sz="1600" dirty="0" smtClean="0">
                <a:solidFill>
                  <a:schemeClr val="tx1"/>
                </a:solidFill>
              </a:rPr>
              <a:t>‘</a:t>
            </a:r>
            <a:r>
              <a:rPr lang="de-DE" sz="1600" dirty="0">
                <a:solidFill>
                  <a:schemeClr val="tx1"/>
                </a:solidFill>
              </a:rPr>
              <a:t>Schutz </a:t>
            </a:r>
            <a:r>
              <a:rPr lang="de-DE" sz="1600" dirty="0" smtClean="0">
                <a:solidFill>
                  <a:schemeClr val="tx1"/>
                </a:solidFill>
              </a:rPr>
              <a:t>landwirtschaftlicher </a:t>
            </a:r>
            <a:r>
              <a:rPr lang="de-DE" sz="1600" dirty="0">
                <a:solidFill>
                  <a:schemeClr val="tx1"/>
                </a:solidFill>
              </a:rPr>
              <a:t>Sorten in Europa". </a:t>
            </a:r>
            <a:endParaRPr lang="de-DE" sz="1600" dirty="0" smtClean="0">
              <a:solidFill>
                <a:schemeClr val="tx1"/>
              </a:solidFill>
            </a:endParaRPr>
          </a:p>
          <a:p>
            <a:r>
              <a:rPr lang="de-DE" sz="2000" dirty="0" smtClean="0">
                <a:solidFill>
                  <a:schemeClr val="bg2">
                    <a:lumMod val="25000"/>
                  </a:schemeClr>
                </a:solidFill>
              </a:rPr>
              <a:t>Züchterverbände </a:t>
            </a:r>
          </a:p>
          <a:p>
            <a:r>
              <a:rPr lang="de-DE" sz="2000" dirty="0" smtClean="0">
                <a:solidFill>
                  <a:schemeClr val="bg2">
                    <a:lumMod val="25000"/>
                  </a:schemeClr>
                </a:solidFill>
              </a:rPr>
              <a:t>Individuen</a:t>
            </a:r>
          </a:p>
          <a:p>
            <a:pPr lvl="1"/>
            <a:r>
              <a:rPr lang="de-DE" sz="1600" dirty="0" smtClean="0">
                <a:solidFill>
                  <a:schemeClr val="tx1"/>
                </a:solidFill>
              </a:rPr>
              <a:t>Private </a:t>
            </a:r>
            <a:r>
              <a:rPr lang="de-DE" sz="1600" dirty="0">
                <a:solidFill>
                  <a:schemeClr val="tx1"/>
                </a:solidFill>
              </a:rPr>
              <a:t>Saatgutbank von Manfred </a:t>
            </a:r>
            <a:r>
              <a:rPr lang="de-DE" sz="1600" dirty="0" err="1">
                <a:solidFill>
                  <a:schemeClr val="tx1"/>
                </a:solidFill>
              </a:rPr>
              <a:t>Hahm</a:t>
            </a:r>
            <a:r>
              <a:rPr lang="de-DE" sz="1600" dirty="0">
                <a:solidFill>
                  <a:schemeClr val="tx1"/>
                </a:solidFill>
              </a:rPr>
              <a:t>-Hartmann mit &gt;1000 </a:t>
            </a:r>
            <a:r>
              <a:rPr lang="de-DE" sz="1600" dirty="0" smtClean="0">
                <a:solidFill>
                  <a:schemeClr val="tx1"/>
                </a:solidFill>
              </a:rPr>
              <a:t>Tomatensorten</a:t>
            </a:r>
            <a:endParaRPr lang="de-DE" sz="1600" dirty="0">
              <a:solidFill>
                <a:schemeClr val="tx1"/>
              </a:solidFill>
            </a:endParaRPr>
          </a:p>
        </p:txBody>
      </p:sp>
    </p:spTree>
    <p:extLst>
      <p:ext uri="{BB962C8B-B14F-4D97-AF65-F5344CB8AC3E}">
        <p14:creationId xmlns:p14="http://schemas.microsoft.com/office/powerpoint/2010/main" val="30049931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p:txBody>
          <a:bodyPr>
            <a:normAutofit/>
          </a:bodyPr>
          <a:lstStyle/>
          <a:p>
            <a:pPr marL="0" indent="0">
              <a:buNone/>
            </a:pPr>
            <a:r>
              <a:rPr lang="en-GB" sz="2000" b="1" dirty="0" err="1" smtClean="0"/>
              <a:t>Berater</a:t>
            </a:r>
            <a:r>
              <a:rPr lang="en-GB" sz="2000" b="1" dirty="0" smtClean="0"/>
              <a:t> </a:t>
            </a:r>
          </a:p>
          <a:p>
            <a:pPr marL="0" indent="0">
              <a:buNone/>
            </a:pPr>
            <a:endParaRPr lang="en-GB" sz="2000" b="1" dirty="0" smtClean="0"/>
          </a:p>
          <a:p>
            <a:pPr>
              <a:spcBef>
                <a:spcPts val="0"/>
              </a:spcBef>
              <a:spcAft>
                <a:spcPts val="800"/>
              </a:spcAft>
            </a:pPr>
            <a:r>
              <a:rPr lang="de-DE" sz="1800" dirty="0">
                <a:solidFill>
                  <a:schemeClr val="tx1"/>
                </a:solidFill>
              </a:rPr>
              <a:t>Öffentliche Finanzierungsmöglichkeiten über die zweite Säule der Gemeinsamen Agrarpolitik (GAP)</a:t>
            </a:r>
          </a:p>
          <a:p>
            <a:pPr>
              <a:spcBef>
                <a:spcPts val="0"/>
              </a:spcBef>
              <a:spcAft>
                <a:spcPts val="800"/>
              </a:spcAft>
            </a:pPr>
            <a:r>
              <a:rPr lang="de-DE" sz="1800" dirty="0">
                <a:solidFill>
                  <a:schemeClr val="tx1"/>
                </a:solidFill>
              </a:rPr>
              <a:t>Gesamtfinanzierung von 161 Mrd. € für den Zeitraum 2014-2020</a:t>
            </a:r>
          </a:p>
          <a:p>
            <a:pPr>
              <a:spcBef>
                <a:spcPts val="0"/>
              </a:spcBef>
              <a:spcAft>
                <a:spcPts val="800"/>
              </a:spcAft>
            </a:pPr>
            <a:r>
              <a:rPr lang="de-DE" sz="1800" dirty="0">
                <a:solidFill>
                  <a:schemeClr val="tx1"/>
                </a:solidFill>
              </a:rPr>
              <a:t>Finanzierungsmöglichkeiten für traditionelle Arten finden sich in den Programmen zur ländlichen Entwicklung, die von den EU-Mitgliedstaaten ausgearbeitet werden.</a:t>
            </a:r>
          </a:p>
          <a:p>
            <a:pPr>
              <a:spcBef>
                <a:spcPts val="0"/>
              </a:spcBef>
              <a:spcAft>
                <a:spcPts val="800"/>
              </a:spcAft>
            </a:pPr>
            <a:r>
              <a:rPr lang="de-DE" sz="1800" dirty="0">
                <a:solidFill>
                  <a:schemeClr val="tx1"/>
                </a:solidFill>
              </a:rPr>
              <a:t>Insgesamt gibt es 118 verschiedene Programme zur ländlichen Entwicklung, da einige Staaten beschlossen haben, mehr als eines zu formulieren. Diese finden Sie hier: </a:t>
            </a:r>
            <a:r>
              <a:rPr lang="en-GB" sz="1800" dirty="0" smtClean="0">
                <a:solidFill>
                  <a:schemeClr val="tx1"/>
                </a:solidFill>
                <a:hlinkClick r:id="rId3"/>
              </a:rPr>
              <a:t>ec.europa.eu/agriculture/rural-development-2014-2020/country-</a:t>
            </a:r>
            <a:r>
              <a:rPr lang="en-GB" sz="1800" dirty="0" err="1" smtClean="0">
                <a:solidFill>
                  <a:schemeClr val="tx1"/>
                </a:solidFill>
                <a:hlinkClick r:id="rId3"/>
              </a:rPr>
              <a:t>files_en</a:t>
            </a:r>
            <a:r>
              <a:rPr lang="en-GB" sz="1800" dirty="0" smtClean="0">
                <a:solidFill>
                  <a:schemeClr val="tx1"/>
                </a:solidFill>
              </a:rPr>
              <a:t> </a:t>
            </a:r>
            <a:endParaRPr lang="en-GB" sz="1800" dirty="0">
              <a:solidFill>
                <a:schemeClr val="tx1"/>
              </a:solidFill>
            </a:endParaRPr>
          </a:p>
          <a:p>
            <a:pPr marL="0" indent="0">
              <a:buNone/>
            </a:pPr>
            <a:endParaRPr lang="en-GB" sz="2000" dirty="0" smtClean="0"/>
          </a:p>
          <a:p>
            <a:pPr marL="0" indent="0">
              <a:buNone/>
            </a:pPr>
            <a:endParaRPr lang="en-GB" sz="1400" dirty="0"/>
          </a:p>
          <a:p>
            <a:pPr lvl="2"/>
            <a:endParaRPr lang="en-GB" sz="1400" dirty="0"/>
          </a:p>
          <a:p>
            <a:pPr lvl="1"/>
            <a:endParaRPr lang="en-GB" sz="1600" dirty="0"/>
          </a:p>
        </p:txBody>
      </p:sp>
      <p:sp>
        <p:nvSpPr>
          <p:cNvPr id="4" name="Titel 3"/>
          <p:cNvSpPr>
            <a:spLocks noGrp="1"/>
          </p:cNvSpPr>
          <p:nvPr>
            <p:ph type="title"/>
          </p:nvPr>
        </p:nvSpPr>
        <p:spPr>
          <a:noFill/>
        </p:spPr>
        <p:txBody>
          <a:bodyPr>
            <a:normAutofit/>
          </a:bodyPr>
          <a:lstStyle/>
          <a:p>
            <a:r>
              <a:rPr lang="en-GB" sz="2600" dirty="0" err="1" smtClean="0"/>
              <a:t>Welche</a:t>
            </a:r>
            <a:r>
              <a:rPr lang="en-GB" sz="2600" dirty="0" smtClean="0"/>
              <a:t> </a:t>
            </a:r>
            <a:r>
              <a:rPr lang="en-GB" sz="2600" dirty="0" err="1" smtClean="0"/>
              <a:t>Möglichkeiten</a:t>
            </a:r>
            <a:r>
              <a:rPr lang="en-GB" sz="2600" dirty="0" smtClean="0"/>
              <a:t> </a:t>
            </a:r>
            <a:r>
              <a:rPr lang="en-GB" sz="2600" dirty="0" err="1" smtClean="0"/>
              <a:t>gibt</a:t>
            </a:r>
            <a:r>
              <a:rPr lang="en-GB" sz="2600" dirty="0" smtClean="0"/>
              <a:t> </a:t>
            </a:r>
            <a:r>
              <a:rPr lang="en-GB" sz="2600" dirty="0" err="1" smtClean="0"/>
              <a:t>es</a:t>
            </a:r>
            <a:r>
              <a:rPr lang="en-GB" sz="2600" dirty="0" smtClean="0"/>
              <a:t>? </a:t>
            </a:r>
            <a:endParaRPr lang="en-GB"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7</a:t>
            </a:fld>
            <a:endParaRPr lang="de-DE" dirty="0"/>
          </a:p>
        </p:txBody>
      </p:sp>
    </p:spTree>
    <p:extLst>
      <p:ext uri="{BB962C8B-B14F-4D97-AF65-F5344CB8AC3E}">
        <p14:creationId xmlns:p14="http://schemas.microsoft.com/office/powerpoint/2010/main" val="34626116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8</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Leitlinien</a:t>
            </a:r>
            <a:endParaRPr lang="de-DE" sz="2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64" y="1196752"/>
            <a:ext cx="3799974" cy="5357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9900" y="1180619"/>
            <a:ext cx="3786425" cy="5373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1185630"/>
            <a:ext cx="3744416" cy="5320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66280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467544" y="1700808"/>
            <a:ext cx="8229600" cy="4536504"/>
          </a:xfrm>
        </p:spPr>
        <p:txBody>
          <a:bodyPr>
            <a:normAutofit/>
          </a:bodyPr>
          <a:lstStyle/>
          <a:p>
            <a:pPr marL="0" indent="0" algn="ctr">
              <a:buNone/>
            </a:pPr>
            <a:r>
              <a:rPr lang="de-DE" sz="4800" dirty="0" smtClean="0"/>
              <a:t>Vielen Dank!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9</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Knowledge </a:t>
            </a:r>
            <a:r>
              <a:rPr lang="de-DE" sz="2000" dirty="0">
                <a:latin typeface="Arial" panose="020B0604020202020204" pitchFamily="34" charset="0"/>
                <a:cs typeface="Arial" panose="020B0604020202020204" pitchFamily="34" charset="0"/>
              </a:rPr>
              <a:t>P</a:t>
            </a:r>
            <a:r>
              <a:rPr lang="de-DE" sz="2000" dirty="0" smtClean="0">
                <a:latin typeface="Arial" panose="020B0604020202020204" pitchFamily="34" charset="0"/>
                <a:cs typeface="Arial" panose="020B0604020202020204" pitchFamily="34" charset="0"/>
              </a:rPr>
              <a:t>ool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User Manual</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Guidelines</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3191302"/>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a:t>
            </a:r>
            <a:r>
              <a:rPr lang="en-GB" sz="2000" b="1" dirty="0" err="1">
                <a:solidFill>
                  <a:schemeClr val="tx2">
                    <a:lumMod val="75000"/>
                  </a:schemeClr>
                </a:solidFill>
                <a:latin typeface="Arial" panose="020B0604020202020204" pitchFamily="34" charset="0"/>
                <a:cs typeface="Arial" panose="020B0604020202020204" pitchFamily="34" charset="0"/>
              </a:rPr>
              <a:t>www.business-biodiversity.eu</a:t>
            </a:r>
            <a:r>
              <a:rPr lang="en-GB" sz="2000" b="1" smtClean="0">
                <a:solidFill>
                  <a:schemeClr val="tx2">
                    <a:lumMod val="75000"/>
                  </a:schemeClr>
                </a:solidFill>
                <a:latin typeface="Arial" panose="020B0604020202020204" pitchFamily="34" charset="0"/>
                <a:cs typeface="Arial" panose="020B0604020202020204" pitchFamily="34" charset="0"/>
              </a:rPr>
              <a:t>/</a:t>
            </a:r>
            <a:r>
              <a:rPr lang="en-GB" sz="2000" b="1" smtClean="0">
                <a:solidFill>
                  <a:schemeClr val="tx2">
                    <a:lumMod val="75000"/>
                  </a:schemeClr>
                </a:solidFill>
                <a:latin typeface="Arial" panose="020B0604020202020204" pitchFamily="34" charset="0"/>
                <a:cs typeface="Arial" panose="020B0604020202020204" pitchFamily="34" charset="0"/>
              </a:rPr>
              <a:t>de</a:t>
            </a:r>
            <a:r>
              <a:rPr lang="en-GB" sz="2000" b="1" smtClean="0">
                <a:solidFill>
                  <a:schemeClr val="tx2">
                    <a:lumMod val="75000"/>
                  </a:schemeClr>
                </a:solidFill>
                <a:latin typeface="Arial" panose="020B0604020202020204" pitchFamily="34" charset="0"/>
                <a:cs typeface="Arial" panose="020B0604020202020204" pitchFamily="34" charset="0"/>
              </a:rPr>
              <a:t>/</a:t>
            </a:r>
            <a:r>
              <a:rPr lang="en-GB" sz="2000" b="1" dirty="0">
                <a:solidFill>
                  <a:schemeClr val="tx2">
                    <a:lumMod val="75000"/>
                  </a:schemeClr>
                </a:solidFill>
                <a:latin typeface="Arial" panose="020B0604020202020204" pitchFamily="34" charset="0"/>
                <a:cs typeface="Arial" panose="020B0604020202020204" pitchFamily="34" charset="0"/>
              </a:rPr>
              <a:t>life-food-biodiversity</a:t>
            </a:r>
          </a:p>
        </p:txBody>
      </p:sp>
      <p:pic>
        <p:nvPicPr>
          <p:cNvPr id="7" name="Picture 3" descr="C:\Program Files\Microsoft Office\MEDIA\CAGCAT10\j029323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759" y="3793190"/>
            <a:ext cx="840993" cy="795640"/>
          </a:xfrm>
          <a:prstGeom prst="rect">
            <a:avLst/>
          </a:prstGeom>
          <a:solidFill>
            <a:schemeClr val="bg2"/>
          </a:solidFill>
        </p:spPr>
      </p:pic>
    </p:spTree>
    <p:extLst>
      <p:ext uri="{BB962C8B-B14F-4D97-AF65-F5344CB8AC3E}">
        <p14:creationId xmlns:p14="http://schemas.microsoft.com/office/powerpoint/2010/main" val="558433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720</Words>
  <Application>Microsoft Macintosh PowerPoint</Application>
  <PresentationFormat>Bildschirmpräsentation (4:3)</PresentationFormat>
  <Paragraphs>92</Paragraphs>
  <Slides>9</Slides>
  <Notes>6</Notes>
  <HiddenSlides>0</HiddenSlides>
  <MMClips>0</MMClips>
  <ScaleCrop>false</ScaleCrop>
  <HeadingPairs>
    <vt:vector size="4" baseType="variant">
      <vt:variant>
        <vt:lpstr>Design</vt:lpstr>
      </vt:variant>
      <vt:variant>
        <vt:i4>3</vt:i4>
      </vt:variant>
      <vt:variant>
        <vt:lpstr>Folientitel</vt:lpstr>
      </vt:variant>
      <vt:variant>
        <vt:i4>9</vt:i4>
      </vt:variant>
    </vt:vector>
  </HeadingPairs>
  <TitlesOfParts>
    <vt:vector size="12" baseType="lpstr">
      <vt:lpstr>LIFE Header</vt:lpstr>
      <vt:lpstr>LIFE Content</vt:lpstr>
      <vt:lpstr>LIFE Partner Logos</vt:lpstr>
      <vt:lpstr>PowerPoint-Präsentation</vt:lpstr>
      <vt:lpstr>Was ist Agro - Biodiversität?</vt:lpstr>
      <vt:lpstr>Warum ist es wichtig?</vt:lpstr>
      <vt:lpstr>Elemente der Sehr Guten Praxis</vt:lpstr>
      <vt:lpstr>Elemente der Sehr Guten Praxis</vt:lpstr>
      <vt:lpstr>Elemente der Sehr Guten Praxis</vt:lpstr>
      <vt:lpstr>Welche Möglichkeiten gibt es? </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Daniel</cp:lastModifiedBy>
  <cp:revision>338</cp:revision>
  <dcterms:created xsi:type="dcterms:W3CDTF">2017-08-09T08:14:08Z</dcterms:created>
  <dcterms:modified xsi:type="dcterms:W3CDTF">2019-05-22T10:26:10Z</dcterms:modified>
</cp:coreProperties>
</file>