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30"/>
  </p:notesMasterIdLst>
  <p:sldIdLst>
    <p:sldId id="256" r:id="rId4"/>
    <p:sldId id="260" r:id="rId5"/>
    <p:sldId id="258" r:id="rId6"/>
    <p:sldId id="263" r:id="rId7"/>
    <p:sldId id="264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83" r:id="rId28"/>
    <p:sldId id="284" r:id="rId2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0" autoAdjust="0"/>
    <p:restoredTop sz="92185" autoAdjust="0"/>
  </p:normalViewPr>
  <p:slideViewPr>
    <p:cSldViewPr>
      <p:cViewPr>
        <p:scale>
          <a:sx n="100" d="100"/>
          <a:sy n="100" d="100"/>
        </p:scale>
        <p:origin x="-3432" y="-728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0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jpeg"/><Relationship Id="rId5" Type="http://schemas.openxmlformats.org/officeDocument/2006/relationships/image" Target="../media/image52.png"/><Relationship Id="rId6" Type="http://schemas.openxmlformats.org/officeDocument/2006/relationships/image" Target="../media/image23.png"/><Relationship Id="rId7" Type="http://schemas.openxmlformats.org/officeDocument/2006/relationships/image" Target="../media/image53.jpeg"/><Relationship Id="rId8" Type="http://schemas.openxmlformats.org/officeDocument/2006/relationships/image" Target="../media/image54.png"/><Relationship Id="rId9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586607"/>
          </a:xfrm>
        </p:spPr>
        <p:txBody>
          <a:bodyPr/>
          <a:lstStyle/>
          <a:p>
            <a:r>
              <a:rPr lang="de-DE" sz="4000" dirty="0" smtClean="0"/>
              <a:t>Biodiversität in Standards für die Lebensmittelbranche und Vorgaben von Unternehmen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1528" y="210271"/>
            <a:ext cx="8229600" cy="724942"/>
          </a:xfrm>
        </p:spPr>
        <p:txBody>
          <a:bodyPr>
            <a:noAutofit/>
          </a:bodyPr>
          <a:lstStyle/>
          <a:p>
            <a:r>
              <a:rPr lang="de-DE" sz="2400" dirty="0" smtClean="0"/>
              <a:t>Baseline Report: Politik und Kriterien von </a:t>
            </a:r>
            <a:br>
              <a:rPr lang="de-DE" sz="2400" dirty="0" smtClean="0"/>
            </a:br>
            <a:r>
              <a:rPr lang="de-DE" sz="2400" dirty="0" smtClean="0"/>
              <a:t>54 Standards und Unternehmen </a:t>
            </a:r>
            <a:r>
              <a:rPr lang="de-DE" sz="2400" dirty="0" err="1" smtClean="0"/>
              <a:t>gescreent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</p:spPr>
        <p:txBody>
          <a:bodyPr>
            <a:noAutofit/>
          </a:bodyPr>
          <a:lstStyle/>
          <a:p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der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Standardorganisationen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53758"/>
            <a:ext cx="7056784" cy="40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Biodiversität</a:t>
            </a:r>
            <a:r>
              <a:rPr lang="en-US" b="1" dirty="0" smtClean="0">
                <a:solidFill>
                  <a:schemeClr val="tx1"/>
                </a:solidFill>
              </a:rPr>
              <a:t> in den </a:t>
            </a:r>
            <a:r>
              <a:rPr lang="en-US" b="1" dirty="0" err="1" smtClean="0">
                <a:solidFill>
                  <a:srgbClr val="C00000"/>
                </a:solidFill>
              </a:rPr>
              <a:t>Kriterien</a:t>
            </a:r>
            <a:r>
              <a:rPr lang="en-US" b="1" dirty="0" smtClean="0">
                <a:solidFill>
                  <a:schemeClr val="tx1"/>
                </a:solidFill>
              </a:rPr>
              <a:t> von </a:t>
            </a:r>
            <a:r>
              <a:rPr lang="en-US" b="1" dirty="0" err="1" smtClean="0">
                <a:solidFill>
                  <a:schemeClr val="tx1"/>
                </a:solidFill>
              </a:rPr>
              <a:t>Standardorganisationen</a:t>
            </a:r>
            <a:r>
              <a:rPr lang="en-US" b="1" dirty="0" smtClean="0">
                <a:solidFill>
                  <a:schemeClr val="tx1"/>
                </a:solidFill>
              </a:rPr>
              <a:t> und </a:t>
            </a:r>
            <a:r>
              <a:rPr lang="en-US" b="1" dirty="0" err="1" smtClean="0">
                <a:solidFill>
                  <a:schemeClr val="tx1"/>
                </a:solidFill>
              </a:rPr>
              <a:t>Unternehmen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smtClean="0"/>
              <a:t>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wurden</a:t>
            </a:r>
            <a:r>
              <a:rPr lang="en-US" sz="1800" dirty="0" smtClean="0"/>
              <a:t> </a:t>
            </a:r>
            <a:r>
              <a:rPr lang="en-US" sz="1800" dirty="0" err="1" smtClean="0"/>
              <a:t>entsprechend</a:t>
            </a:r>
            <a:r>
              <a:rPr lang="en-US" sz="1800" dirty="0" smtClean="0"/>
              <a:t> der </a:t>
            </a:r>
            <a:r>
              <a:rPr lang="en-US" sz="1800" dirty="0" err="1" smtClean="0"/>
              <a:t>Hauptursachen</a:t>
            </a:r>
            <a:r>
              <a:rPr lang="en-US" sz="1800" dirty="0" smtClean="0"/>
              <a:t> für den </a:t>
            </a:r>
            <a:r>
              <a:rPr lang="en-US" sz="1800" dirty="0" err="1" smtClean="0"/>
              <a:t>Verlust</a:t>
            </a:r>
            <a:r>
              <a:rPr lang="en-US" sz="1800" dirty="0" smtClean="0"/>
              <a:t> von </a:t>
            </a:r>
            <a:r>
              <a:rPr lang="en-US" sz="1800" dirty="0" err="1" smtClean="0"/>
              <a:t>Biodiversität</a:t>
            </a:r>
            <a:r>
              <a:rPr lang="en-US" sz="1800" dirty="0" smtClean="0"/>
              <a:t> </a:t>
            </a:r>
            <a:r>
              <a:rPr lang="en-US" sz="1800" dirty="0" err="1" smtClean="0"/>
              <a:t>gescreent</a:t>
            </a:r>
            <a:r>
              <a:rPr lang="en-US" sz="1800" dirty="0" smtClean="0"/>
              <a:t>, </a:t>
            </a:r>
            <a:r>
              <a:rPr lang="en-US" sz="1800" dirty="0" err="1" smtClean="0"/>
              <a:t>d.h</a:t>
            </a:r>
            <a:r>
              <a:rPr lang="en-US" sz="1800" dirty="0" smtClean="0"/>
              <a:t>. </a:t>
            </a:r>
            <a:r>
              <a:rPr lang="en-US" sz="1800" dirty="0" err="1" smtClean="0"/>
              <a:t>tragen</a:t>
            </a:r>
            <a:r>
              <a:rPr lang="en-US" sz="1800" dirty="0" smtClean="0"/>
              <a:t> 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dazu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Degradierung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Zerstörung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Ökosystemen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Übernutzung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natürlichen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Ressourcen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Verlust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genetischen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Invasive,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gebietsfremde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Arten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Klimawandel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de-DE" sz="1800" dirty="0" smtClean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zu </a:t>
            </a:r>
            <a:r>
              <a:rPr lang="de-DE" sz="1800" dirty="0"/>
              <a:t>vermeiden /zu </a:t>
            </a:r>
            <a:r>
              <a:rPr lang="de-DE" sz="1800" dirty="0" smtClean="0"/>
              <a:t>reduzieren?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Weiterhin wurden Anforderungen an das</a:t>
            </a:r>
            <a:br>
              <a:rPr lang="de-DE" sz="1800" dirty="0" smtClean="0"/>
            </a:br>
            <a:r>
              <a:rPr lang="de-DE" sz="1800" dirty="0" smtClean="0"/>
              <a:t>(Umwelt)Management </a:t>
            </a:r>
            <a:r>
              <a:rPr lang="de-DE" sz="1800" dirty="0" err="1" smtClean="0"/>
              <a:t>gescreent</a:t>
            </a:r>
            <a:r>
              <a:rPr lang="de-DE" sz="1800" dirty="0" smtClean="0"/>
              <a:t>.</a:t>
            </a:r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/>
            </a:r>
            <a:b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</a:b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Beispiel für die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Ergebnisse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de-DE" sz="1900" dirty="0"/>
              <a:t>Internationale Normen konzentrieren sich auf den Schutz von Gewässern / Management von Uferstreifen sowie auf den Schutz von Primärlebensräumen und Schutzgebieten.</a:t>
            </a:r>
          </a:p>
          <a:p>
            <a:r>
              <a:rPr lang="de-DE" sz="1900" dirty="0"/>
              <a:t>Europäische / nationale / regionale Normen konzentrieren sich auf die Erhaltung von Grünland, den Schutz von primären und naturnahen Lebensräumen und Schutzgebieten sowie auf einen Mindestanteil an ökologischen Strukturen / Kompensationsflächen.</a:t>
            </a:r>
          </a:p>
          <a:p>
            <a:r>
              <a:rPr lang="de-DE" sz="1900" dirty="0"/>
              <a:t>Die Unternehmen konzentrieren sich stark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auf </a:t>
            </a:r>
            <a:r>
              <a:rPr lang="de-DE" sz="1900" dirty="0"/>
              <a:t>den Schutz von Gewässern / das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Management </a:t>
            </a:r>
            <a:r>
              <a:rPr lang="de-DE" sz="1900" dirty="0"/>
              <a:t>von Uferstreifen.</a:t>
            </a:r>
          </a:p>
          <a:p>
            <a:r>
              <a:rPr lang="de-DE" sz="1900" dirty="0"/>
              <a:t>Mehr als die Hälfte der untersuchten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Kriterien </a:t>
            </a:r>
            <a:r>
              <a:rPr lang="de-DE" sz="1900" dirty="0"/>
              <a:t>wurde als sehr effektiv bewertet.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Auditoren </a:t>
            </a:r>
            <a:r>
              <a:rPr lang="de-DE" sz="1900" dirty="0"/>
              <a:t>benötigen ein besonderes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Know-how</a:t>
            </a:r>
            <a:r>
              <a:rPr lang="de-DE" sz="1900" dirty="0"/>
              <a:t>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2" name="Bild 1" descr="Destruction-Spin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4" y="1412776"/>
            <a:ext cx="7272808" cy="47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Schlussfolgerungen, z.B.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Standards /Unternehmen sollten </a:t>
            </a:r>
            <a:r>
              <a:rPr lang="de-DE" sz="1600" dirty="0"/>
              <a:t>Kriterien enthalten, die auf die Vermeidung negativer Auswirkungen auf naturnahe Ökosysteme und Schutzgebiete abzielen.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Schaffung von Biotopkorridoren auf dem </a:t>
            </a:r>
            <a:r>
              <a:rPr lang="de-DE" sz="1600" dirty="0" smtClean="0"/>
              <a:t>landwirtschaftlichen Betrieb ​​</a:t>
            </a:r>
            <a:r>
              <a:rPr lang="de-DE" sz="1600" dirty="0"/>
              <a:t>sowie in der Umgebung wird nicht ausreichend berücksichtigt.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Keiner der geprüften Standards und Unternehmen fordert </a:t>
            </a:r>
            <a:r>
              <a:rPr lang="de-DE" sz="1600" dirty="0" smtClean="0"/>
              <a:t>Maßnahmen, </a:t>
            </a:r>
            <a:r>
              <a:rPr lang="de-DE" sz="1600" dirty="0"/>
              <a:t>die über </a:t>
            </a:r>
            <a:r>
              <a:rPr lang="de-DE" sz="1600" dirty="0" smtClean="0"/>
              <a:t>den Betrieb hinausgehen </a:t>
            </a:r>
            <a:r>
              <a:rPr lang="de-DE" sz="1600" dirty="0"/>
              <a:t>und die Koordination </a:t>
            </a:r>
            <a:r>
              <a:rPr lang="de-DE" sz="1600" dirty="0" smtClean="0"/>
              <a:t>mit anderen Akteuren erfordern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 Bezug auf ökologische Strukturen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sollten Standards </a:t>
            </a:r>
            <a:r>
              <a:rPr lang="de-DE" sz="1600" dirty="0"/>
              <a:t>und </a:t>
            </a:r>
            <a:r>
              <a:rPr lang="de-DE" sz="1600" dirty="0" smtClean="0"/>
              <a:t>Vorgaben von</a:t>
            </a:r>
            <a:br>
              <a:rPr lang="de-DE" sz="1600" dirty="0" smtClean="0"/>
            </a:br>
            <a:r>
              <a:rPr lang="de-DE" sz="1600" dirty="0" smtClean="0"/>
              <a:t>Unternehmen über </a:t>
            </a:r>
            <a:r>
              <a:rPr lang="de-DE" sz="1600" dirty="0"/>
              <a:t>die gesetzlichen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Anforderungen hinausgehen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Nicht nur </a:t>
            </a:r>
            <a:r>
              <a:rPr lang="de-DE" sz="1600" dirty="0" smtClean="0"/>
              <a:t>die Quantität, </a:t>
            </a:r>
            <a:r>
              <a:rPr lang="de-DE" sz="1600" dirty="0"/>
              <a:t>sondern auch die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Qualität </a:t>
            </a:r>
            <a:r>
              <a:rPr lang="de-DE" sz="1600" dirty="0"/>
              <a:t>muss berücksichtigt werden.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Über eine gute Qualität wird die Effektivität</a:t>
            </a:r>
            <a:br>
              <a:rPr lang="de-DE" sz="1600" dirty="0" smtClean="0"/>
            </a:br>
            <a:r>
              <a:rPr lang="de-DE" sz="1600" dirty="0" smtClean="0"/>
              <a:t>ökologischer Vorrangflächen für die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Biodiversität enorm verbessert.</a:t>
            </a:r>
            <a:endParaRPr lang="en-US" sz="16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dirty="0" err="1" smtClean="0">
                <a:solidFill>
                  <a:schemeClr val="tx1"/>
                </a:solidFill>
              </a:rPr>
              <a:t>Übernutzung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natürlicher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Ressorcen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Internationale </a:t>
            </a:r>
            <a:r>
              <a:rPr lang="de-DE" sz="1600" dirty="0" smtClean="0"/>
              <a:t>Standards konzentrieren </a:t>
            </a:r>
            <a:r>
              <a:rPr lang="de-DE" sz="1600" dirty="0"/>
              <a:t>sich hauptsächlich auf Beschränkungen in Bezug auf Pflanzenschutz, andere schädliche Substanzen oder </a:t>
            </a:r>
            <a:r>
              <a:rPr lang="de-DE" sz="1600" dirty="0" smtClean="0"/>
              <a:t>Technologien;  </a:t>
            </a:r>
            <a:r>
              <a:rPr lang="de-DE" sz="1600" dirty="0"/>
              <a:t>Umgang mit Schadstoffen oder Technologien; Verwendung von Stickstoff und </a:t>
            </a:r>
            <a:r>
              <a:rPr lang="de-DE" sz="1600" dirty="0" smtClean="0"/>
              <a:t>Phosphor;  </a:t>
            </a:r>
            <a:r>
              <a:rPr lang="de-DE" sz="1600" dirty="0"/>
              <a:t>Bodenfruchtbarkeit.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Bei europäischen, nationalen und regionalen Standards dominieren zwei Aspekte: Verwendung von Stickstoff und Phosphor, Bodenfruchtbarkeit; und Einschränkungen hinsichtlich des Pflanzenschutzes, anderer Schadstoffe oder Technologien.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Unternehmen konzentrieren sich stark auf </a:t>
            </a:r>
            <a:r>
              <a:rPr lang="de-DE" sz="1600" dirty="0" smtClean="0"/>
              <a:t>Beschränkungen </a:t>
            </a:r>
            <a:r>
              <a:rPr lang="de-DE" sz="1600" dirty="0"/>
              <a:t>in Bezug auf Pflanzenschutz, </a:t>
            </a:r>
            <a:r>
              <a:rPr lang="de-DE" sz="1600" dirty="0" smtClean="0"/>
              <a:t>andere </a:t>
            </a:r>
            <a:br>
              <a:rPr lang="de-DE" sz="1600" dirty="0" smtClean="0"/>
            </a:br>
            <a:r>
              <a:rPr lang="de-DE" sz="1600" dirty="0" smtClean="0"/>
              <a:t>schädliche </a:t>
            </a:r>
            <a:r>
              <a:rPr lang="de-DE" sz="1600" dirty="0"/>
              <a:t>Substanzen und </a:t>
            </a:r>
            <a:r>
              <a:rPr lang="de-DE" sz="1600" dirty="0" smtClean="0"/>
              <a:t>Technologien </a:t>
            </a:r>
            <a:br>
              <a:rPr lang="de-DE" sz="1600" dirty="0" smtClean="0"/>
            </a:br>
            <a:r>
              <a:rPr lang="de-DE" sz="1600" dirty="0" smtClean="0"/>
              <a:t>und </a:t>
            </a:r>
            <a:r>
              <a:rPr lang="de-DE" sz="1600" dirty="0"/>
              <a:t>die Verwendung von </a:t>
            </a:r>
            <a:r>
              <a:rPr lang="de-DE" sz="1600" dirty="0" smtClean="0"/>
              <a:t>Stickstoff </a:t>
            </a:r>
            <a:r>
              <a:rPr lang="de-DE" sz="1600" dirty="0"/>
              <a:t>und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Phosphor </a:t>
            </a:r>
            <a:r>
              <a:rPr lang="de-DE" sz="1600" dirty="0"/>
              <a:t>sowie die </a:t>
            </a:r>
            <a:r>
              <a:rPr lang="de-DE" sz="1600" dirty="0" smtClean="0"/>
              <a:t>Bodenfruchtbarkeit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Rund die Hälfte der Kriterien wird als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durchschnittlich </a:t>
            </a:r>
            <a:r>
              <a:rPr lang="de-DE" sz="1600" dirty="0"/>
              <a:t>effektiv und überprüfbar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eingestuft</a:t>
            </a:r>
            <a:r>
              <a:rPr lang="de-DE" sz="1600" dirty="0"/>
              <a:t>.</a:t>
            </a:r>
            <a:endParaRPr lang="en-US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dirty="0" smtClean="0">
                <a:solidFill>
                  <a:schemeClr val="tx1"/>
                </a:solidFill>
              </a:rPr>
              <a:t>Übernutzung natürlicher Ressourcen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Die Anwendung der „guten landwirtschaftlichen Praxis“, wie sie in den meisten Kriterien gefordert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wird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reicht nicht aus, um negative Auswirkungen auf die Biodiversität zu reduzieren.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Es besteht eindeutig ein Bedarf an der Umsetzung einer „</a:t>
            </a:r>
            <a:r>
              <a:rPr lang="de-DE" sz="1400" b="1" dirty="0">
                <a:solidFill>
                  <a:schemeClr val="tx2">
                    <a:lumMod val="50000"/>
                  </a:schemeClr>
                </a:solidFill>
              </a:rPr>
              <a:t>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guten landwirtschaftlichen Praxis“ in Bezug auf Nährstoffe, Bodenfruchtbarkeit, Pflanzenschutz,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Größe des Viehbestandes und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Beweidungsintensität, Bewässerung und Wasserressourcen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3.  “Invasive </a:t>
            </a:r>
            <a:r>
              <a:rPr lang="en-US" dirty="0" err="1" smtClean="0">
                <a:solidFill>
                  <a:schemeClr val="tx1"/>
                </a:solidFill>
              </a:rPr>
              <a:t>gebietsfremde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Arten</a:t>
            </a:r>
            <a:r>
              <a:rPr lang="en-US" dirty="0" smtClean="0">
                <a:solidFill>
                  <a:schemeClr val="tx1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en-US" dirty="0" smtClean="0">
                <a:solidFill>
                  <a:schemeClr val="tx1"/>
                </a:solidFill>
              </a:rPr>
              <a:t>nd “</a:t>
            </a:r>
            <a:r>
              <a:rPr lang="en-US" dirty="0" err="1" smtClean="0">
                <a:solidFill>
                  <a:schemeClr val="tx1"/>
                </a:solidFill>
              </a:rPr>
              <a:t>Artenschutz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Der Umgang mit invasiven gebietsfremden Arten wird von Standards selten und von Unternehmen nicht berücksichtigt.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Alle Normen und Unternehmen enthalten Kriterien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für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das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Management der ökologischen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Infrastrukturen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und spezifische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Maßnahmen zum Artenschutz. Aber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nur 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wenige enthalten Kriterien für die Ernte von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Wildpflanzen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75% der Kriterien werden als hoch wirksam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eingestuft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; 50% verlangen vom Prüfer ein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besonderes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Fachwissen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für die Überprüfung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(z.B. botanische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Kenntnisse)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: </a:t>
            </a:r>
            <a:r>
              <a:rPr lang="de-DE" sz="2400" dirty="0" smtClean="0">
                <a:solidFill>
                  <a:srgbClr val="FF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4. Verlust </a:t>
            </a:r>
            <a:r>
              <a:rPr lang="de-DE" sz="2600" dirty="0">
                <a:solidFill>
                  <a:schemeClr val="accent3">
                    <a:lumMod val="75000"/>
                  </a:schemeClr>
                </a:solidFill>
              </a:rPr>
              <a:t>der genetischen </a:t>
            </a: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GVO-freie Rohstoffe sind ein Schlüsselfaktor für den Erhalt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der </a:t>
            </a:r>
            <a:r>
              <a:rPr lang="de-DE" sz="1900" dirty="0"/>
              <a:t>Biodiversität in der Lebensmittelindustrie. </a:t>
            </a:r>
            <a:r>
              <a:rPr lang="de-DE" sz="1900" dirty="0" err="1" smtClean="0"/>
              <a:t>Seedfast</a:t>
            </a:r>
            <a:r>
              <a:rPr lang="de-DE" sz="1900" dirty="0" smtClean="0"/>
              <a:t>-</a:t>
            </a:r>
            <a:br>
              <a:rPr lang="de-DE" sz="1900" dirty="0" smtClean="0"/>
            </a:br>
            <a:r>
              <a:rPr lang="de-DE" sz="1900" dirty="0" smtClean="0"/>
              <a:t>Kulturen </a:t>
            </a:r>
            <a:r>
              <a:rPr lang="de-DE" sz="1900" dirty="0"/>
              <a:t>(Nicht-Hybrid-Kulturen) sind besser an die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natürlichen </a:t>
            </a:r>
            <a:r>
              <a:rPr lang="de-DE" sz="1900" dirty="0"/>
              <a:t>Bedingungen angepasst, wodurch sie weniger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anfällig </a:t>
            </a:r>
            <a:r>
              <a:rPr lang="de-DE" sz="1900" dirty="0"/>
              <a:t>für Schädlinge und Krankheiten sind und oft </a:t>
            </a:r>
            <a:r>
              <a:rPr lang="de-DE" sz="1900" dirty="0" smtClean="0"/>
              <a:t>weniger</a:t>
            </a:r>
            <a:br>
              <a:rPr lang="de-DE" sz="1900" dirty="0" smtClean="0"/>
            </a:br>
            <a:r>
              <a:rPr lang="de-DE" sz="1900" dirty="0" smtClean="0"/>
              <a:t>Pestizide </a:t>
            </a:r>
            <a:r>
              <a:rPr lang="de-DE" sz="1900" dirty="0"/>
              <a:t>erforderlich sind.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Die Lebensmittelindustrie und die zuständigen Behörden sollten die Entwicklung in Richtung genetischer Diversifizierung und traditioneller Sorten unterstützen, indem sie die Spezifikationsanforderungen ändern / anpassen, die auch die Qualitäten traditioneller Sorten anerkennen.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5. Management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Normen und Unternehmen sollten eindeutige Verbesserungen in Bezug auf die Aspekte des Monitorings, die Zusammenarbeit mit einem kollektiven lokalen / regionalen Ansatz, die Zusammenarbeit mit externen Experten und die Anforderungen an die Aktionspläne für die biologische Vielfalt vornehmen.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Standards sollten die Beschreibung der aktuellen Situation der Biodiversität auf dem Betrieb (Basislinie) erfordern.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389798" y="1484784"/>
            <a:ext cx="1754201" cy="122413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Generelle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Einschätzung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der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aktuellen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Situation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466189"/>
            <a:ext cx="8229600" cy="4680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Biodiversität wird mehr und besser als vor fünf Jahren betrachtet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Alle </a:t>
            </a:r>
            <a:r>
              <a:rPr lang="de-DE" dirty="0" smtClean="0"/>
              <a:t>Standards und </a:t>
            </a:r>
            <a:r>
              <a:rPr lang="de-DE" dirty="0"/>
              <a:t>Unternehmensanforderungen enthalten heute Kriterien zum Schutz von Lebensräumen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Einige </a:t>
            </a:r>
            <a:r>
              <a:rPr lang="de-DE" dirty="0" smtClean="0"/>
              <a:t>Standards und </a:t>
            </a:r>
            <a:r>
              <a:rPr lang="de-DE" dirty="0"/>
              <a:t>Anforderungen von Unternehmen fordern Biodiversitäts- oder Naturschutz-Managementpläne. Es werden jedoch keine </a:t>
            </a:r>
            <a:r>
              <a:rPr lang="de-DE" dirty="0" smtClean="0"/>
              <a:t>Baselines gefordert </a:t>
            </a:r>
            <a:r>
              <a:rPr lang="de-DE" dirty="0"/>
              <a:t>und die Mindestqualität der Pläne ist nicht definiert.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Die Qualität der umgesetzten Maßnahmen ist entscheidend, um das Potenzial für die Biodiversität zu erhöhen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Nur sehr wenige </a:t>
            </a:r>
            <a:r>
              <a:rPr lang="de-DE" dirty="0" smtClean="0"/>
              <a:t>Standards/ </a:t>
            </a:r>
            <a:r>
              <a:rPr lang="de-DE" dirty="0"/>
              <a:t>Unternehmen fordern </a:t>
            </a:r>
            <a:r>
              <a:rPr lang="de-DE" dirty="0" smtClean="0"/>
              <a:t>landwirtschaftliche </a:t>
            </a:r>
            <a:r>
              <a:rPr lang="de-DE" dirty="0"/>
              <a:t>Praktiken </a:t>
            </a:r>
            <a:r>
              <a:rPr lang="de-DE" dirty="0" smtClean="0"/>
              <a:t>über Praktiken der „integrierten Landwirtschaft“ hinaus</a:t>
            </a:r>
            <a:r>
              <a:rPr lang="de-DE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Gute landwirtschaftliche Praxis reicht nicht aus, um den Verlust an Biodiversität zu stoppen! Sehr gute landwirtschaftliche Praxis ist erforderlich!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Derzeit können </a:t>
            </a:r>
            <a:r>
              <a:rPr lang="de-DE" dirty="0" smtClean="0"/>
              <a:t>die </a:t>
            </a:r>
            <a:r>
              <a:rPr lang="de-DE" dirty="0"/>
              <a:t>Standards und Unternehmen die </a:t>
            </a:r>
            <a:r>
              <a:rPr lang="de-DE" dirty="0" smtClean="0"/>
              <a:t>Biodiversitäts-Performance </a:t>
            </a:r>
            <a:r>
              <a:rPr lang="de-DE" dirty="0"/>
              <a:t>ihrer zertifizierten Betriebe / Lieferanten</a:t>
            </a:r>
            <a:r>
              <a:rPr lang="de-DE" b="1" dirty="0"/>
              <a:t> </a:t>
            </a:r>
            <a:r>
              <a:rPr lang="de-DE" b="1" dirty="0" smtClean="0"/>
              <a:t>nicht </a:t>
            </a:r>
            <a:r>
              <a:rPr lang="de-DE" dirty="0" smtClean="0"/>
              <a:t>nachweisen</a:t>
            </a:r>
            <a:r>
              <a:rPr lang="de-DE" dirty="0"/>
              <a:t>. </a:t>
            </a:r>
            <a:r>
              <a:rPr lang="de-DE" dirty="0" smtClean="0"/>
              <a:t>Ein gutes Monitoring der biodiversitätsrelevanten Kriterien /Maßnahmen ist </a:t>
            </a:r>
            <a:r>
              <a:rPr lang="de-DE" dirty="0"/>
              <a:t>erforderlich!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264282" y="1184488"/>
            <a:ext cx="7258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Verbesserter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chutz der Biodiversität in der Lebensmittelbranche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Akteure und Rollen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1" y="2636183"/>
            <a:ext cx="2272049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Europäische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 und regionale Regierungen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72048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(regionale, nationale, internationale Ebene)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Kooperativen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987824" y="2101682"/>
            <a:ext cx="3456384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Gesetze;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Subventionen;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Marktregulierungen;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Regionale Entwicklungs-programme;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Schutz der Konsumenten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87824" y="4230021"/>
            <a:ext cx="3456384" cy="2234348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Garantieren eine bestimmte Produkt-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oder Produktionsmethode; 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Überprüfung der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Orientierung für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308346"/>
            <a:ext cx="8457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Verbesserter Schutz der Biodiversität in der Lebensmittelbranche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Handlungsoptionen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</a:t>
            </a:r>
            <a:r>
              <a:rPr lang="de-DE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(regional, national, international)</a:t>
            </a:r>
            <a:endParaRPr lang="de-DE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3123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in Politik und Strategien einbeziehen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 von Kriterien / Anforderungen mit Relevanz für die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von Landwirten und Beratern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Unterstützung regionaler Biodiversitätsprojekte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Monitoringsystem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und Sensibilisierung des Lebensmittelsektors und der Verbraucher über den Wert der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Strengere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Rechtsvorschriften und / oder deren 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 von der Politik einfordern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Lebensmittelhandel und - </a:t>
            </a:r>
            <a:r>
              <a:rPr lang="de-DE" sz="1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hersteller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3719" y="116632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Kriterien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und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Beschaffungsrichtlinien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zur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Wurde erarbeitet auf der Grundlage von: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und Schlussfolgerungen aus dem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Report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und Anforderungen von Unternehmen geprüft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Studien, Modellprojekte, Agrarumweltprogramme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Workshops mit Standards, Unternehmen,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Zertifizierern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wissenschaftlichen Institutionen, 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Kommentare von vielen Organisationen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Auf Englisch, Deutsch, Französisch, Spanisch, Portugiesisch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 1" descr="LIFE_Food&amp;Biodiversity_Empfehlungen_Deutsc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680" y="1370360"/>
            <a:ext cx="3456384" cy="488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7774" y="85365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für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Kriterien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und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Beschaffungsrichtlinien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zur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3117281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Empfehlungen für die Standard- und Unternehmenspolitik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Praxis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Biodiversitäts-management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Empfehlungen für Hersteller und Handel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Mehr Potential für Biodiversität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Reduzierung negativer Wirkungen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272751" y="4725144"/>
            <a:ext cx="1788124" cy="1435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der Agro-Biodiversität; Sensibilisierung der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noFill/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für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2186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Biodiversitätsmanagement</a:t>
            </a:r>
            <a:endParaRPr lang="de-D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611560" y="2060848"/>
            <a:ext cx="3888432" cy="402205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Action Plan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Beschreibung der Ausgangslage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zur Schaffung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Potentialen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zur Reduzierung negativer Auswirkungen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Mindestanteil der naturnahen Habitate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Schaffung von Biotopkorridoren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Erhalt von Grünland</a:t>
            </a:r>
          </a:p>
          <a:p>
            <a:pPr marL="800100" lvl="1" indent="-342900"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Pflege  naturnahen Habitate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Artenschutz</a:t>
            </a:r>
          </a:p>
          <a:p>
            <a:pPr algn="ctr"/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5111965" y="2218072"/>
            <a:ext cx="3600400" cy="9304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Primärökosystemen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Semi-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Schutzgebieten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5111965" y="3262950"/>
            <a:ext cx="3600400" cy="5980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Gewässern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Management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Pufferstreifen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5111965" y="4013419"/>
            <a:ext cx="3600400" cy="7733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Vorbeugun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Eindämmung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invasiver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5111965" y="4852991"/>
            <a:ext cx="3600400" cy="5016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Wildsammlung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5111965" y="5434834"/>
            <a:ext cx="3600400" cy="874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Risikoanalyse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Zwischenprodukte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Saatgut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Setzlinge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05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6300192" y="2381261"/>
            <a:ext cx="2571046" cy="15097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Eine </a:t>
            </a:r>
            <a:r>
              <a:rPr lang="de-DE" sz="2400" b="1" i="1" dirty="0" smtClean="0">
                <a:solidFill>
                  <a:schemeClr val="bg1"/>
                </a:solidFill>
              </a:rPr>
              <a:t>Sehr Gute Fachliche Praxis </a:t>
            </a:r>
            <a:r>
              <a:rPr lang="de-DE" sz="2400" b="1" dirty="0" smtClean="0">
                <a:solidFill>
                  <a:schemeClr val="bg1"/>
                </a:solidFill>
              </a:rPr>
              <a:t>wird gebraucht!!</a:t>
            </a:r>
            <a:endParaRPr lang="de-DE" sz="2400" b="1" dirty="0" smtClean="0">
              <a:solidFill>
                <a:schemeClr val="bg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6" y="1683685"/>
            <a:ext cx="6033529" cy="339562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528604" y="6021288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Bodensee-Stiftung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8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1170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Fachliche Praxis</a:t>
            </a:r>
            <a:endParaRPr lang="de-DE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12640" y="1925216"/>
            <a:ext cx="4052007" cy="43841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GB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Düngung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Standards/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ährstoffbilanzen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anerkannte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für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Erstellung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definieren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kulturbezogene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Nährstoffobergrenzen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Richtlinien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bwechslungsreiche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Fruchtfolgen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Dauerkulturen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Bodenqualität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fest 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formulieren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Erkennung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Vorbeugung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Bodenverlust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Erosion 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Verdichtung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Vorgaben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Düngemanagement</a:t>
            </a:r>
            <a:r>
              <a:rPr lang="de-DE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2" name="Rechteck 31"/>
          <p:cNvSpPr/>
          <p:nvPr/>
        </p:nvSpPr>
        <p:spPr>
          <a:xfrm>
            <a:off x="4363330" y="1912516"/>
            <a:ext cx="4716016" cy="439248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generelle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Langzeitziele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jeweilige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Situation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angepasst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Basis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konsequente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Prinzipien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integrierten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Pflanzenschutzes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größtmögliche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PSM auf die Biodiversität.</a:t>
            </a: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Kontinuierliche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Bezug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PSM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Toxizität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Ausbringung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PSM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besonders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schädlichen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Biodiversität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vermieden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stark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eingeschränkt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Personal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regelmäßig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fortgebildet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Bezug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Erreichung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Minderungsziels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9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19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2186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Fachliche Praxis</a:t>
            </a:r>
            <a:endParaRPr lang="de-DE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95536" y="2339937"/>
            <a:ext cx="4075298" cy="365929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Tierhaltung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Futtermitteln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Ökosystemen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Ländern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Überweidung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Zerstörung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Agro-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Forstsystemen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importierten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Futtermitteln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4754658" y="2326827"/>
            <a:ext cx="4075298" cy="3672408"/>
          </a:xfrm>
          <a:prstGeom prst="rect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Optimierte Bewässerung</a:t>
            </a:r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Verknüpfung von Wasserquelle und Wassernutzung (Ökosystem und Ökosystemleistung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essentiell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geben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Orientierungswerte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Wasserverbrauch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effiziente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Bewässerungsverfahren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definieren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Grenzwerte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Berücksichtigung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klimatischen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standörtlichen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Verhältnisse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5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20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259632" y="1167846"/>
            <a:ext cx="5832648" cy="58376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Traditionelle Kultursorten und Tierrassen</a:t>
            </a:r>
            <a:endParaRPr lang="de-DE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56986" y="1937793"/>
            <a:ext cx="5544616" cy="432047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Standardorganisation /</a:t>
            </a: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fördert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einen verbesserten Marktzugang für traditionelle Kultursorten und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Viehrassen; fördert Anreize für Landwirte/Zulieferer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Weiterentwicklung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traditionellen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damit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Nutzungsansprüche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heute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erfüllen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unterstützt zertifizierte Betriebe /Lieferanten, die über ihre landwirtschaftlichen Aktivitäten in den Bereichen Bildung, Kultur, Soziales und Tourismus auf ihren Betrieben und darüber hinaus tätig sind und so ihr Wissen über die Agro-Biodiversität weitergeben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R:\_Fotos_Logos_PPTs\Fotos\Projekte\B&amp;B Kampagne\Fotos b-b\Cow_on_Pupers -Nilfan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6"/>
          <a:stretch/>
        </p:blipFill>
        <p:spPr bwMode="auto">
          <a:xfrm>
            <a:off x="6183886" y="2145790"/>
            <a:ext cx="2702118" cy="19481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Grafik 8" descr="\\dom7\duhsan$\GlobalNatureFund\Archiv\Daten\_Fotos_Logos_PPTs\Fotos\Projekte\EU Life Standards\Broschüren\pixabay_COO_Kartoffeln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15" y="4280700"/>
            <a:ext cx="2708089" cy="188187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 rot="16200000">
            <a:off x="-677526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0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  <a:ea typeface="+mn-ea"/>
              </a:rPr>
              <a:t>S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tandard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mit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guter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Biodiversitätsperformance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?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Sollte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die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folgenden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Aspekte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!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21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79512" y="1368644"/>
            <a:ext cx="8712968" cy="2308324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Biodiversity</a:t>
            </a:r>
            <a:r>
              <a:rPr lang="de-DE" b="1" dirty="0" smtClean="0"/>
              <a:t> Action Plan </a:t>
            </a:r>
            <a:r>
              <a:rPr lang="de-DE" b="1" dirty="0" smtClean="0"/>
              <a:t>mit</a:t>
            </a:r>
            <a:endParaRPr lang="de-DE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Baseline </a:t>
            </a:r>
            <a:r>
              <a:rPr lang="en-US" dirty="0"/>
              <a:t>I</a:t>
            </a:r>
            <a:r>
              <a:rPr lang="en-US" dirty="0" smtClean="0"/>
              <a:t>nformation </a:t>
            </a:r>
            <a:r>
              <a:rPr lang="en-US" dirty="0"/>
              <a:t>(e.g. </a:t>
            </a:r>
            <a:r>
              <a:rPr lang="en-US" dirty="0" err="1" smtClean="0"/>
              <a:t>Habitate</a:t>
            </a:r>
            <a:r>
              <a:rPr lang="en-US" dirty="0" smtClean="0"/>
              <a:t>, </a:t>
            </a:r>
            <a:r>
              <a:rPr lang="en-US" dirty="0" err="1" smtClean="0"/>
              <a:t>geschützte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)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Identifizierung</a:t>
            </a:r>
            <a:r>
              <a:rPr lang="en-US" dirty="0" smtClean="0"/>
              <a:t> von </a:t>
            </a:r>
            <a:r>
              <a:rPr lang="en-US" dirty="0" err="1" smtClean="0"/>
              <a:t>Problemen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Biodiversität in der </a:t>
            </a:r>
            <a:r>
              <a:rPr lang="en-US" dirty="0" err="1" smtClean="0"/>
              <a:t>Beschaffungsregion</a:t>
            </a:r>
            <a:r>
              <a:rPr lang="en-US" dirty="0" smtClean="0"/>
              <a:t>/auf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Maßnahmen</a:t>
            </a:r>
            <a:r>
              <a:rPr lang="en-US" dirty="0" smtClean="0"/>
              <a:t> </a:t>
            </a:r>
            <a:r>
              <a:rPr lang="en-US" dirty="0" err="1" smtClean="0"/>
              <a:t>zum</a:t>
            </a:r>
            <a:r>
              <a:rPr lang="en-US" dirty="0" smtClean="0"/>
              <a:t> </a:t>
            </a:r>
            <a:r>
              <a:rPr lang="en-US" dirty="0" err="1" smtClean="0"/>
              <a:t>Schutz</a:t>
            </a:r>
            <a:r>
              <a:rPr lang="en-US" dirty="0" smtClean="0"/>
              <a:t>/</a:t>
            </a:r>
            <a:r>
              <a:rPr lang="en-US" dirty="0" err="1" smtClean="0"/>
              <a:t>Restaurierung</a:t>
            </a:r>
            <a:r>
              <a:rPr lang="en-US" dirty="0" smtClean="0"/>
              <a:t> von semi-</a:t>
            </a:r>
            <a:r>
              <a:rPr lang="en-US" dirty="0" err="1" smtClean="0"/>
              <a:t>naturalen</a:t>
            </a:r>
            <a:r>
              <a:rPr lang="en-US" dirty="0" smtClean="0"/>
              <a:t> </a:t>
            </a:r>
            <a:r>
              <a:rPr lang="en-US" dirty="0" err="1" smtClean="0"/>
              <a:t>Habitaten</a:t>
            </a:r>
            <a:r>
              <a:rPr lang="en-US" dirty="0" smtClean="0"/>
              <a:t> and </a:t>
            </a:r>
            <a:r>
              <a:rPr lang="en-US" dirty="0" err="1" smtClean="0"/>
              <a:t>Förderung</a:t>
            </a:r>
            <a:r>
              <a:rPr lang="en-US" dirty="0" smtClean="0"/>
              <a:t> von </a:t>
            </a:r>
            <a:r>
              <a:rPr lang="en-US" dirty="0" err="1" smtClean="0"/>
              <a:t>Habitatskorridoren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Spezifische Maßnahmen zum Schutz gefährdeter Arten</a:t>
            </a:r>
            <a:endParaRPr lang="de-DE" dirty="0"/>
          </a:p>
          <a:p>
            <a:r>
              <a:rPr lang="en-US" dirty="0" err="1" smtClean="0"/>
              <a:t>Reguläre</a:t>
            </a:r>
            <a:r>
              <a:rPr lang="en-US" dirty="0" err="1" smtClean="0"/>
              <a:t>s</a:t>
            </a:r>
            <a:r>
              <a:rPr lang="en-US" dirty="0" smtClean="0"/>
              <a:t> Monitoring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Einschätzung</a:t>
            </a:r>
            <a:r>
              <a:rPr lang="en-US" dirty="0" smtClean="0"/>
              <a:t> der </a:t>
            </a:r>
            <a:r>
              <a:rPr lang="en-US" dirty="0" err="1" smtClean="0"/>
              <a:t>Verbesserungen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Biodiversität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79512" y="3645024"/>
            <a:ext cx="8712968" cy="2862323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Raumnutzung</a:t>
            </a:r>
            <a:endParaRPr lang="de-DE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Keine</a:t>
            </a:r>
            <a:r>
              <a:rPr lang="en-US" dirty="0" smtClean="0"/>
              <a:t> </a:t>
            </a:r>
            <a:r>
              <a:rPr lang="en-US" dirty="0" err="1" smtClean="0"/>
              <a:t>Aktivitäten</a:t>
            </a:r>
            <a:r>
              <a:rPr lang="en-US" dirty="0" smtClean="0"/>
              <a:t> in </a:t>
            </a:r>
            <a:r>
              <a:rPr lang="en-US" dirty="0" err="1" smtClean="0"/>
              <a:t>primären</a:t>
            </a:r>
            <a:r>
              <a:rPr lang="en-US" dirty="0" smtClean="0"/>
              <a:t> </a:t>
            </a:r>
            <a:r>
              <a:rPr lang="en-US" dirty="0" err="1" smtClean="0"/>
              <a:t>Ökosystemen</a:t>
            </a:r>
            <a:r>
              <a:rPr lang="en-US" dirty="0" smtClean="0"/>
              <a:t> 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Natürliche</a:t>
            </a:r>
            <a:r>
              <a:rPr lang="en-US" dirty="0" smtClean="0"/>
              <a:t> und semi</a:t>
            </a:r>
            <a:r>
              <a:rPr lang="en-US" dirty="0"/>
              <a:t>-</a:t>
            </a:r>
            <a:r>
              <a:rPr lang="en-US" dirty="0" err="1" smtClean="0"/>
              <a:t>naturale</a:t>
            </a:r>
            <a:r>
              <a:rPr lang="en-US" dirty="0" smtClean="0"/>
              <a:t> </a:t>
            </a:r>
            <a:r>
              <a:rPr lang="en-US" dirty="0" err="1" smtClean="0"/>
              <a:t>H</a:t>
            </a:r>
            <a:r>
              <a:rPr lang="en-US" dirty="0" err="1" smtClean="0"/>
              <a:t>abitate</a:t>
            </a:r>
            <a:r>
              <a:rPr lang="en-US" dirty="0" smtClean="0"/>
              <a:t> auf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identifiziert</a:t>
            </a:r>
            <a:r>
              <a:rPr lang="en-US" dirty="0" smtClean="0"/>
              <a:t> und gut </a:t>
            </a:r>
            <a:r>
              <a:rPr lang="en-US" dirty="0" err="1" smtClean="0"/>
              <a:t>geführt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Gebiete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besondere</a:t>
            </a:r>
            <a:r>
              <a:rPr lang="en-US" dirty="0" err="1" smtClean="0"/>
              <a:t>m</a:t>
            </a:r>
            <a:r>
              <a:rPr lang="en-US" dirty="0" smtClean="0"/>
              <a:t> </a:t>
            </a:r>
            <a:r>
              <a:rPr lang="en-US" dirty="0" err="1" smtClean="0"/>
              <a:t>Biodiversitätswert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z.B</a:t>
            </a:r>
            <a:r>
              <a:rPr lang="en-US" dirty="0" smtClean="0"/>
              <a:t>. </a:t>
            </a:r>
            <a:r>
              <a:rPr lang="en-US" dirty="0" err="1" smtClean="0"/>
              <a:t>Schutzgebiete</a:t>
            </a:r>
            <a:r>
              <a:rPr lang="en-US" dirty="0" smtClean="0"/>
              <a:t>, </a:t>
            </a:r>
            <a:r>
              <a:rPr lang="en-US" dirty="0"/>
              <a:t>HCV </a:t>
            </a:r>
            <a:r>
              <a:rPr lang="en-US" dirty="0" err="1" smtClean="0"/>
              <a:t>Gebiete</a:t>
            </a:r>
            <a:r>
              <a:rPr lang="en-US" dirty="0" smtClean="0"/>
              <a:t>, </a:t>
            </a:r>
            <a:r>
              <a:rPr lang="en-US" dirty="0" err="1" smtClean="0"/>
              <a:t>primäre</a:t>
            </a:r>
            <a:r>
              <a:rPr lang="en-US" dirty="0" smtClean="0"/>
              <a:t>/</a:t>
            </a:r>
            <a:r>
              <a:rPr lang="en-US" dirty="0" err="1" smtClean="0"/>
              <a:t>vielfältige</a:t>
            </a:r>
            <a:r>
              <a:rPr lang="en-US" dirty="0" smtClean="0"/>
              <a:t> </a:t>
            </a:r>
            <a:r>
              <a:rPr lang="en-US" dirty="0" err="1" smtClean="0"/>
              <a:t>Ökosysteme</a:t>
            </a:r>
            <a:r>
              <a:rPr lang="en-US" dirty="0" smtClean="0"/>
              <a:t>, etc</a:t>
            </a:r>
            <a:r>
              <a:rPr lang="en-US" dirty="0"/>
              <a:t>.</a:t>
            </a:r>
            <a:r>
              <a:rPr lang="en-US" dirty="0" smtClean="0"/>
              <a:t>)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geschützt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Förderung</a:t>
            </a:r>
            <a:r>
              <a:rPr lang="en-US" dirty="0" smtClean="0"/>
              <a:t> </a:t>
            </a:r>
            <a:r>
              <a:rPr lang="en-US" dirty="0"/>
              <a:t>von semi-</a:t>
            </a:r>
            <a:r>
              <a:rPr lang="en-US" dirty="0" err="1" smtClean="0"/>
              <a:t>naturalen</a:t>
            </a:r>
            <a:r>
              <a:rPr lang="en-US" dirty="0" smtClean="0"/>
              <a:t> </a:t>
            </a:r>
            <a:r>
              <a:rPr lang="en-US" dirty="0" err="1" smtClean="0"/>
              <a:t>Habitaten</a:t>
            </a:r>
            <a:r>
              <a:rPr lang="en-US" dirty="0" smtClean="0"/>
              <a:t> und </a:t>
            </a:r>
            <a:r>
              <a:rPr lang="en-US" dirty="0" err="1" smtClean="0"/>
              <a:t>deren</a:t>
            </a:r>
            <a:r>
              <a:rPr lang="en-US" dirty="0" smtClean="0"/>
              <a:t> </a:t>
            </a:r>
            <a:r>
              <a:rPr lang="en-US" dirty="0" err="1" smtClean="0"/>
              <a:t>Vernetzung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Schutz</a:t>
            </a:r>
            <a:r>
              <a:rPr lang="en-US" dirty="0" smtClean="0"/>
              <a:t>, </a:t>
            </a:r>
            <a:r>
              <a:rPr lang="en-US" dirty="0" err="1" smtClean="0"/>
              <a:t>Wiederherstellung</a:t>
            </a:r>
            <a:r>
              <a:rPr lang="en-US" dirty="0" smtClean="0"/>
              <a:t>, </a:t>
            </a:r>
            <a:r>
              <a:rPr lang="en-US" dirty="0" err="1" smtClean="0"/>
              <a:t>Schaffung</a:t>
            </a:r>
            <a:r>
              <a:rPr lang="en-US" dirty="0" smtClean="0"/>
              <a:t>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Förderung</a:t>
            </a:r>
            <a:r>
              <a:rPr lang="en-US" dirty="0" smtClean="0"/>
              <a:t> </a:t>
            </a:r>
            <a:r>
              <a:rPr lang="en-US" dirty="0" smtClean="0"/>
              <a:t>der </a:t>
            </a:r>
            <a:r>
              <a:rPr lang="en-US" dirty="0" err="1" smtClean="0"/>
              <a:t>Zusammenarbeit</a:t>
            </a:r>
            <a:r>
              <a:rPr lang="en-US" dirty="0" smtClean="0"/>
              <a:t> </a:t>
            </a:r>
            <a:r>
              <a:rPr lang="en-US" dirty="0" err="1" smtClean="0"/>
              <a:t>zwischen</a:t>
            </a:r>
            <a:r>
              <a:rPr lang="en-US" dirty="0" smtClean="0"/>
              <a:t> </a:t>
            </a:r>
            <a:r>
              <a:rPr lang="en-US" dirty="0" err="1" smtClean="0"/>
              <a:t>Landwirten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</a:t>
            </a:r>
            <a:r>
              <a:rPr lang="en-US" dirty="0" err="1" smtClean="0"/>
              <a:t>Natur</a:t>
            </a:r>
            <a:r>
              <a:rPr lang="en-US" dirty="0" smtClean="0"/>
              <a:t>- und </a:t>
            </a:r>
            <a:r>
              <a:rPr lang="en-US" dirty="0" err="1" smtClean="0"/>
              <a:t>Biodiversitätsschutz</a:t>
            </a:r>
            <a:r>
              <a:rPr lang="en-US" dirty="0" smtClean="0"/>
              <a:t> in der Region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811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 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-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2-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22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59840" y="1988840"/>
            <a:ext cx="8712968" cy="175432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Invasive </a:t>
            </a:r>
            <a:r>
              <a:rPr lang="de-DE" b="1" dirty="0" smtClean="0"/>
              <a:t>gebietsfremde Arten</a:t>
            </a:r>
            <a:endParaRPr lang="de-D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Invasive gebietsfremde </a:t>
            </a:r>
            <a:r>
              <a:rPr lang="de-DE" dirty="0" smtClean="0"/>
              <a:t>Arten auf dem Betrieb werden identifiziert und der zuständigen Naturschutzbehörde oder Institution gemeldet</a:t>
            </a:r>
            <a:r>
              <a:rPr lang="en-US" dirty="0" smtClean="0"/>
              <a:t>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Bei</a:t>
            </a:r>
            <a:r>
              <a:rPr lang="en-US" dirty="0" smtClean="0"/>
              <a:t> </a:t>
            </a:r>
            <a:r>
              <a:rPr lang="en-US" dirty="0" err="1" smtClean="0"/>
              <a:t>Importwaren</a:t>
            </a:r>
            <a:r>
              <a:rPr lang="en-US" dirty="0" smtClean="0"/>
              <a:t> </a:t>
            </a:r>
            <a:r>
              <a:rPr lang="en-US" dirty="0" err="1" smtClean="0"/>
              <a:t>bzw</a:t>
            </a:r>
            <a:r>
              <a:rPr lang="en-US" dirty="0" smtClean="0"/>
              <a:t>. </a:t>
            </a:r>
            <a:r>
              <a:rPr lang="en-US" dirty="0" err="1" smtClean="0"/>
              <a:t>beim</a:t>
            </a:r>
            <a:r>
              <a:rPr lang="en-US" dirty="0" smtClean="0"/>
              <a:t> </a:t>
            </a:r>
            <a:r>
              <a:rPr lang="en-US" dirty="0" err="1" smtClean="0"/>
              <a:t>Abtransport</a:t>
            </a:r>
            <a:r>
              <a:rPr lang="en-US" dirty="0" smtClean="0"/>
              <a:t> von </a:t>
            </a:r>
            <a:r>
              <a:rPr lang="en-US" dirty="0" err="1" smtClean="0"/>
              <a:t>Waren</a:t>
            </a:r>
            <a:r>
              <a:rPr lang="en-US" dirty="0" smtClean="0"/>
              <a:t> von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r>
              <a:rPr lang="en-US" dirty="0" smtClean="0"/>
              <a:t> </a:t>
            </a:r>
            <a:r>
              <a:rPr lang="en-US" dirty="0" err="1" smtClean="0"/>
              <a:t>stellt</a:t>
            </a:r>
            <a:r>
              <a:rPr lang="en-US" dirty="0" smtClean="0"/>
              <a:t> der </a:t>
            </a:r>
            <a:r>
              <a:rPr lang="en-US" dirty="0" err="1" smtClean="0"/>
              <a:t>Betriebsleiter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Inspektion</a:t>
            </a:r>
            <a:r>
              <a:rPr lang="en-US" dirty="0" smtClean="0"/>
              <a:t> </a:t>
            </a:r>
            <a:r>
              <a:rPr lang="en-US" dirty="0" err="1" smtClean="0"/>
              <a:t>sicher</a:t>
            </a:r>
            <a:r>
              <a:rPr lang="en-US" dirty="0" smtClean="0"/>
              <a:t>, </a:t>
            </a:r>
            <a:r>
              <a:rPr lang="en-US" dirty="0" err="1" smtClean="0"/>
              <a:t>dass</a:t>
            </a:r>
            <a:r>
              <a:rPr lang="en-US" dirty="0" smtClean="0"/>
              <a:t> </a:t>
            </a:r>
            <a:r>
              <a:rPr lang="en-US" dirty="0" err="1" smtClean="0"/>
              <a:t>keine</a:t>
            </a:r>
            <a:r>
              <a:rPr lang="en-US" dirty="0" smtClean="0"/>
              <a:t> </a:t>
            </a:r>
            <a:r>
              <a:rPr lang="de-DE" dirty="0"/>
              <a:t>i</a:t>
            </a:r>
            <a:r>
              <a:rPr lang="de-DE" dirty="0"/>
              <a:t>nvasiven gebietsfremden </a:t>
            </a:r>
            <a:r>
              <a:rPr lang="de-DE" dirty="0" smtClean="0"/>
              <a:t>Arten in die Betriebsstätte eindringen oder sie verlassen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59840" y="3933056"/>
            <a:ext cx="8712968" cy="120032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Sammlung von Wildpflanzen/Jagen</a:t>
            </a:r>
            <a:endParaRPr lang="de-DE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Kein</a:t>
            </a:r>
            <a:r>
              <a:rPr lang="en-US" dirty="0" err="1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Jagd</a:t>
            </a:r>
            <a:r>
              <a:rPr lang="en-US" dirty="0" smtClean="0"/>
              <a:t>, </a:t>
            </a:r>
            <a:r>
              <a:rPr lang="en-US" dirty="0" err="1" smtClean="0"/>
              <a:t>Fischen</a:t>
            </a:r>
            <a:r>
              <a:rPr lang="en-US" dirty="0" smtClean="0"/>
              <a:t>,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Sammeln</a:t>
            </a:r>
            <a:r>
              <a:rPr lang="en-US" dirty="0" smtClean="0"/>
              <a:t> von </a:t>
            </a:r>
            <a:r>
              <a:rPr lang="en-US" dirty="0" err="1" smtClean="0"/>
              <a:t>geschützten</a:t>
            </a:r>
            <a:r>
              <a:rPr lang="en-US" dirty="0" smtClean="0"/>
              <a:t>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gefährdeten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Wildsammlungen </a:t>
            </a:r>
            <a:r>
              <a:rPr lang="de-DE" dirty="0" smtClean="0"/>
              <a:t>erfolgen nach </a:t>
            </a:r>
            <a:r>
              <a:rPr lang="de-DE" dirty="0"/>
              <a:t>den Vorgaben des Fair Wild Standard oder dem Standard der UEBT (Union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Ethical</a:t>
            </a:r>
            <a:r>
              <a:rPr lang="de-DE" dirty="0"/>
              <a:t> </a:t>
            </a:r>
            <a:r>
              <a:rPr lang="de-DE" dirty="0" err="1" smtClean="0"/>
              <a:t>Biotrade</a:t>
            </a:r>
            <a:r>
              <a:rPr lang="de-DE" dirty="0"/>
              <a:t>)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36803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-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3-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23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79512" y="1412776"/>
            <a:ext cx="8712968" cy="397031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Bodenbewirtschaftung</a:t>
            </a:r>
            <a:endParaRPr lang="de-DE" b="1" dirty="0" smtClean="0"/>
          </a:p>
          <a:p>
            <a:endParaRPr lang="de-DE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Auswirkungen</a:t>
            </a:r>
            <a:r>
              <a:rPr lang="en-US" dirty="0" smtClean="0"/>
              <a:t> von Wind- und </a:t>
            </a:r>
            <a:r>
              <a:rPr lang="en-US" dirty="0" err="1" smtClean="0"/>
              <a:t>Wassererosion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minimiert</a:t>
            </a:r>
            <a:r>
              <a:rPr lang="en-US" dirty="0" smtClean="0"/>
              <a:t> und </a:t>
            </a:r>
            <a:r>
              <a:rPr lang="en-US" dirty="0" err="1" smtClean="0"/>
              <a:t>Maßnahmen</a:t>
            </a:r>
            <a:r>
              <a:rPr lang="en-US" dirty="0" smtClean="0"/>
              <a:t>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Gegenregulierung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verlangt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Bodenanalysen</a:t>
            </a:r>
            <a:r>
              <a:rPr lang="en-US" dirty="0" smtClean="0"/>
              <a:t> (</a:t>
            </a:r>
            <a:r>
              <a:rPr lang="en-US" dirty="0" err="1" smtClean="0"/>
              <a:t>inklusive</a:t>
            </a:r>
            <a:r>
              <a:rPr lang="en-US" dirty="0" smtClean="0"/>
              <a:t> </a:t>
            </a:r>
            <a:r>
              <a:rPr lang="en-US" dirty="0" err="1" smtClean="0"/>
              <a:t>organischer</a:t>
            </a:r>
            <a:r>
              <a:rPr lang="en-US" dirty="0" smtClean="0"/>
              <a:t> </a:t>
            </a:r>
            <a:r>
              <a:rPr lang="en-US" dirty="0" err="1" smtClean="0"/>
              <a:t>Bodenstoffe</a:t>
            </a:r>
            <a:r>
              <a:rPr lang="en-US" dirty="0" smtClean="0"/>
              <a:t>)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regelmäßig</a:t>
            </a:r>
            <a:r>
              <a:rPr lang="en-US" dirty="0" smtClean="0"/>
              <a:t> </a:t>
            </a:r>
            <a:r>
              <a:rPr lang="en-US" dirty="0" err="1" smtClean="0"/>
              <a:t>durchgeführt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Bodenbedeckung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die </a:t>
            </a:r>
            <a:r>
              <a:rPr lang="en-US" dirty="0" err="1" smtClean="0"/>
              <a:t>meiste</a:t>
            </a:r>
            <a:r>
              <a:rPr lang="en-US" dirty="0" smtClean="0"/>
              <a:t> </a:t>
            </a:r>
            <a:r>
              <a:rPr lang="en-US" dirty="0" err="1" smtClean="0"/>
              <a:t>Zeit</a:t>
            </a:r>
            <a:r>
              <a:rPr lang="en-US" dirty="0" smtClean="0"/>
              <a:t> des </a:t>
            </a:r>
            <a:r>
              <a:rPr lang="en-US" dirty="0" err="1" smtClean="0"/>
              <a:t>Jahres</a:t>
            </a:r>
            <a:r>
              <a:rPr lang="en-US" dirty="0" smtClean="0"/>
              <a:t> </a:t>
            </a:r>
            <a:r>
              <a:rPr lang="en-US" dirty="0" err="1" smtClean="0"/>
              <a:t>gewährleistet</a:t>
            </a:r>
            <a:r>
              <a:rPr lang="en-US" dirty="0" smtClean="0"/>
              <a:t>, </a:t>
            </a:r>
            <a:r>
              <a:rPr lang="en-US" dirty="0" err="1" smtClean="0"/>
              <a:t>zumindest</a:t>
            </a:r>
            <a:r>
              <a:rPr lang="en-US" dirty="0" smtClean="0"/>
              <a:t> </a:t>
            </a:r>
            <a:r>
              <a:rPr lang="en-US" dirty="0" err="1" smtClean="0"/>
              <a:t>jedoch</a:t>
            </a:r>
            <a:r>
              <a:rPr lang="en-US" dirty="0" smtClean="0"/>
              <a:t> </a:t>
            </a:r>
            <a:r>
              <a:rPr lang="en-US" dirty="0" err="1" smtClean="0"/>
              <a:t>während</a:t>
            </a:r>
            <a:r>
              <a:rPr lang="en-US" dirty="0" smtClean="0"/>
              <a:t> </a:t>
            </a:r>
            <a:r>
              <a:rPr lang="en-US" dirty="0" err="1" smtClean="0"/>
              <a:t>kritischer</a:t>
            </a:r>
            <a:r>
              <a:rPr lang="en-US" dirty="0" smtClean="0"/>
              <a:t> </a:t>
            </a:r>
            <a:r>
              <a:rPr lang="en-US" dirty="0" err="1" smtClean="0"/>
              <a:t>Wetterperioden</a:t>
            </a:r>
            <a:r>
              <a:rPr lang="en-US" dirty="0" smtClean="0"/>
              <a:t> (</a:t>
            </a:r>
            <a:r>
              <a:rPr lang="en-US" dirty="0" err="1" smtClean="0"/>
              <a:t>z.B</a:t>
            </a:r>
            <a:r>
              <a:rPr lang="en-US" dirty="0" smtClean="0"/>
              <a:t>. </a:t>
            </a:r>
            <a:r>
              <a:rPr lang="en-US" dirty="0" err="1" smtClean="0"/>
              <a:t>Regensaison</a:t>
            </a:r>
            <a:r>
              <a:rPr lang="en-US" dirty="0" smtClean="0"/>
              <a:t>)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Das </a:t>
            </a:r>
            <a:r>
              <a:rPr lang="en-US" dirty="0" err="1" smtClean="0"/>
              <a:t>Thema</a:t>
            </a:r>
            <a:r>
              <a:rPr lang="en-US" dirty="0" smtClean="0"/>
              <a:t> </a:t>
            </a:r>
            <a:r>
              <a:rPr lang="en-US" dirty="0" err="1" smtClean="0"/>
              <a:t>Fruchtfolgen</a:t>
            </a:r>
            <a:r>
              <a:rPr lang="en-US" dirty="0" smtClean="0"/>
              <a:t> </a:t>
            </a:r>
            <a:r>
              <a:rPr lang="en-US" dirty="0" err="1" smtClean="0"/>
              <a:t>wird</a:t>
            </a:r>
            <a:r>
              <a:rPr lang="en-US" dirty="0" smtClean="0"/>
              <a:t> </a:t>
            </a:r>
            <a:r>
              <a:rPr lang="en-US" dirty="0" err="1" smtClean="0"/>
              <a:t>thematisiert</a:t>
            </a:r>
            <a:r>
              <a:rPr lang="en-US" dirty="0" smtClean="0"/>
              <a:t> (</a:t>
            </a:r>
            <a:r>
              <a:rPr lang="en-US" dirty="0" err="1"/>
              <a:t>z</a:t>
            </a:r>
            <a:r>
              <a:rPr lang="en-US" dirty="0" err="1" smtClean="0"/>
              <a:t>.B</a:t>
            </a:r>
            <a:r>
              <a:rPr lang="en-US" dirty="0" smtClean="0"/>
              <a:t>. </a:t>
            </a:r>
            <a:r>
              <a:rPr lang="de-DE" dirty="0"/>
              <a:t>Auf der Ackerfläche des Betriebes werden jährlich mindestens drei verschiedene Hauptfruchtarten </a:t>
            </a:r>
            <a:r>
              <a:rPr lang="de-DE" dirty="0" smtClean="0"/>
              <a:t>angebaut</a:t>
            </a:r>
            <a:r>
              <a:rPr lang="en-US" dirty="0" smtClean="0"/>
              <a:t>; </a:t>
            </a:r>
            <a:r>
              <a:rPr lang="de-DE" dirty="0"/>
              <a:t>v</a:t>
            </a:r>
            <a:r>
              <a:rPr lang="de-DE" dirty="0" smtClean="0"/>
              <a:t>erbindliche </a:t>
            </a:r>
            <a:r>
              <a:rPr lang="de-DE" dirty="0"/>
              <a:t>Durchführung einer mindestens vierjährigen Fruchtfolge auf der gleichen </a:t>
            </a:r>
            <a:r>
              <a:rPr lang="de-DE" dirty="0" smtClean="0"/>
              <a:t>Parzelle</a:t>
            </a:r>
            <a:r>
              <a:rPr lang="en-US" dirty="0" smtClean="0"/>
              <a:t>)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Viehbesatzdichten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definiert</a:t>
            </a:r>
            <a:r>
              <a:rPr lang="en-US" dirty="0" smtClean="0"/>
              <a:t> und </a:t>
            </a:r>
            <a:r>
              <a:rPr lang="en-US" dirty="0" err="1" smtClean="0"/>
              <a:t>werden</a:t>
            </a:r>
            <a:r>
              <a:rPr lang="en-US" dirty="0" smtClean="0"/>
              <a:t> auf </a:t>
            </a:r>
            <a:r>
              <a:rPr lang="en-US" dirty="0" err="1" smtClean="0"/>
              <a:t>einem</a:t>
            </a:r>
            <a:r>
              <a:rPr lang="en-US" dirty="0" smtClean="0"/>
              <a:t> </a:t>
            </a:r>
            <a:r>
              <a:rPr lang="en-US" dirty="0" err="1" smtClean="0"/>
              <a:t>verträglichem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r>
              <a:rPr lang="en-US" dirty="0" smtClean="0"/>
              <a:t> </a:t>
            </a:r>
            <a:r>
              <a:rPr lang="en-US" dirty="0" err="1" smtClean="0"/>
              <a:t>gehalten</a:t>
            </a:r>
            <a:r>
              <a:rPr lang="en-US" dirty="0" smtClean="0"/>
              <a:t> (in </a:t>
            </a:r>
            <a:r>
              <a:rPr lang="en-US" dirty="0" err="1" smtClean="0"/>
              <a:t>Großvieheinheiten</a:t>
            </a:r>
            <a:r>
              <a:rPr lang="en-US" dirty="0" smtClean="0"/>
              <a:t>/ha)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Futtermittelautonomie</a:t>
            </a:r>
            <a:r>
              <a:rPr lang="en-US" dirty="0" smtClean="0"/>
              <a:t> </a:t>
            </a:r>
            <a:r>
              <a:rPr lang="en-US" dirty="0" err="1" smtClean="0"/>
              <a:t>wird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mindestens</a:t>
            </a:r>
            <a:r>
              <a:rPr lang="en-US" dirty="0" smtClean="0"/>
              <a:t> </a:t>
            </a:r>
            <a:r>
              <a:rPr lang="en-US" dirty="0" smtClean="0"/>
              <a:t>50 % </a:t>
            </a:r>
            <a:r>
              <a:rPr lang="en-US" dirty="0" err="1" smtClean="0"/>
              <a:t>gewährleistet</a:t>
            </a:r>
            <a:r>
              <a:rPr lang="en-US" dirty="0" smtClean="0"/>
              <a:t> und </a:t>
            </a:r>
            <a:r>
              <a:rPr lang="en-US" dirty="0" err="1" smtClean="0"/>
              <a:t>hauptsächlich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Weidegang</a:t>
            </a:r>
            <a:r>
              <a:rPr lang="en-US" dirty="0" smtClean="0"/>
              <a:t> </a:t>
            </a:r>
            <a:r>
              <a:rPr lang="en-US" dirty="0" err="1" smtClean="0"/>
              <a:t>realisiert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5553371"/>
            <a:ext cx="8712968" cy="64633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Genetisch Veränderte Organismen (GVO)</a:t>
            </a:r>
            <a:endParaRPr lang="de-DE" b="1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Nutzung</a:t>
            </a:r>
            <a:r>
              <a:rPr lang="en-US" dirty="0" smtClean="0"/>
              <a:t> von GVO </a:t>
            </a:r>
            <a:r>
              <a:rPr lang="en-US" dirty="0" err="1" smtClean="0"/>
              <a:t>sollte</a:t>
            </a:r>
            <a:r>
              <a:rPr lang="en-US" dirty="0" smtClean="0"/>
              <a:t> </a:t>
            </a:r>
            <a:r>
              <a:rPr lang="en-US" dirty="0" err="1" smtClean="0"/>
              <a:t>untersagt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endParaRPr lang="de-DE" b="1" dirty="0" smtClean="0"/>
          </a:p>
        </p:txBody>
      </p:sp>
    </p:spTree>
    <p:extLst>
      <p:ext uri="{BB962C8B-B14F-4D97-AF65-F5344CB8AC3E}">
        <p14:creationId xmlns:p14="http://schemas.microsoft.com/office/powerpoint/2010/main" val="285158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-4-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92796" y="1114866"/>
            <a:ext cx="8712968" cy="341632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Wasser Management</a:t>
            </a:r>
            <a:endParaRPr lang="de-DE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Der Landwirt muss die Menge des entnommenen Wassers dokumentieren und nachweisen, dass sie sich über die Situation der Wasserressourcen in der Region </a:t>
            </a:r>
            <a:r>
              <a:rPr lang="de-DE" dirty="0" smtClean="0"/>
              <a:t>informieren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Die verbrauchte Wassermenge ist plausibel bzgl. des Bedarfs und übersteigt nicht die behördlich erlaubten Entnahmemengen</a:t>
            </a:r>
            <a:r>
              <a:rPr lang="de-DE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Landwirte</a:t>
            </a:r>
            <a:r>
              <a:rPr lang="en-US" dirty="0" smtClean="0"/>
              <a:t> </a:t>
            </a:r>
            <a:r>
              <a:rPr lang="en-US" dirty="0" err="1" smtClean="0"/>
              <a:t>sind</a:t>
            </a:r>
            <a:r>
              <a:rPr lang="en-US" dirty="0" smtClean="0"/>
              <a:t> an </a:t>
            </a:r>
            <a:r>
              <a:rPr lang="en-US" dirty="0" err="1" smtClean="0"/>
              <a:t>einem</a:t>
            </a:r>
            <a:r>
              <a:rPr lang="en-US" dirty="0"/>
              <a:t> </a:t>
            </a:r>
            <a:r>
              <a:rPr lang="de-DE" dirty="0" smtClean="0"/>
              <a:t>Wassermanagementplan des Einzugsgebiets beteiligt.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Bewässerungssysteme</a:t>
            </a:r>
            <a:r>
              <a:rPr lang="en-US" dirty="0" smtClean="0"/>
              <a:t> und –</a:t>
            </a:r>
            <a:r>
              <a:rPr lang="en-US" dirty="0" err="1" smtClean="0"/>
              <a:t>methoden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evaluiert</a:t>
            </a:r>
            <a:r>
              <a:rPr lang="en-US" dirty="0" smtClean="0"/>
              <a:t> und an die </a:t>
            </a:r>
            <a:r>
              <a:rPr lang="en-US" dirty="0" err="1" smtClean="0"/>
              <a:t>lokale</a:t>
            </a:r>
            <a:r>
              <a:rPr lang="en-US" dirty="0" smtClean="0"/>
              <a:t> Situation </a:t>
            </a:r>
            <a:r>
              <a:rPr lang="en-US" dirty="0" err="1" smtClean="0"/>
              <a:t>angepasst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Degradierung</a:t>
            </a:r>
            <a:r>
              <a:rPr lang="en-US" dirty="0" smtClean="0"/>
              <a:t> von </a:t>
            </a:r>
            <a:r>
              <a:rPr lang="en-US" dirty="0" err="1" smtClean="0"/>
              <a:t>Gewässern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zulässig</a:t>
            </a:r>
            <a:r>
              <a:rPr lang="en-US" dirty="0" smtClean="0"/>
              <a:t>. </a:t>
            </a:r>
            <a:r>
              <a:rPr lang="en-US" dirty="0" err="1" smtClean="0"/>
              <a:t>Uferrandstreifen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einer</a:t>
            </a:r>
            <a:r>
              <a:rPr lang="en-US" dirty="0" smtClean="0"/>
              <a:t> </a:t>
            </a:r>
            <a:r>
              <a:rPr lang="en-US" dirty="0" err="1" smtClean="0"/>
              <a:t>Breite</a:t>
            </a:r>
            <a:r>
              <a:rPr lang="en-US" dirty="0" smtClean="0"/>
              <a:t> von 10 min und </a:t>
            </a:r>
            <a:r>
              <a:rPr lang="en-US" dirty="0" err="1" smtClean="0"/>
              <a:t>heimischer</a:t>
            </a:r>
            <a:r>
              <a:rPr lang="en-US" dirty="0" smtClean="0"/>
              <a:t> Vegetation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angelegt</a:t>
            </a:r>
            <a:r>
              <a:rPr lang="en-US" dirty="0" smtClean="0"/>
              <a:t>. </a:t>
            </a:r>
            <a:r>
              <a:rPr lang="en-US" dirty="0" err="1" smtClean="0"/>
              <a:t>Düngung</a:t>
            </a:r>
            <a:r>
              <a:rPr lang="en-US" dirty="0" smtClean="0"/>
              <a:t> und das </a:t>
            </a:r>
            <a:r>
              <a:rPr lang="en-US" dirty="0" err="1" smtClean="0"/>
              <a:t>Ausbringen</a:t>
            </a:r>
            <a:r>
              <a:rPr lang="en-US" dirty="0" smtClean="0"/>
              <a:t> von PSM auf </a:t>
            </a:r>
            <a:r>
              <a:rPr lang="en-US" dirty="0" err="1" smtClean="0"/>
              <a:t>diesen</a:t>
            </a:r>
            <a:r>
              <a:rPr lang="en-US" dirty="0" smtClean="0"/>
              <a:t> </a:t>
            </a:r>
            <a:r>
              <a:rPr lang="en-US" dirty="0" err="1" smtClean="0"/>
              <a:t>Uferrandstreifen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zulässig</a:t>
            </a:r>
            <a:r>
              <a:rPr lang="en-US" dirty="0" smtClean="0"/>
              <a:t>.</a:t>
            </a:r>
            <a:endParaRPr lang="de-DE" b="1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179512" y="4725144"/>
            <a:ext cx="8712968" cy="92333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Düngung und PSM </a:t>
            </a:r>
          </a:p>
          <a:p>
            <a:r>
              <a:rPr lang="de-DE" dirty="0"/>
              <a:t>Die Verwendung von </a:t>
            </a:r>
            <a:r>
              <a:rPr lang="de-DE" dirty="0" smtClean="0"/>
              <a:t>organischem Dünger ist </a:t>
            </a:r>
            <a:r>
              <a:rPr lang="de-DE" dirty="0"/>
              <a:t>vorrangig </a:t>
            </a:r>
            <a:endParaRPr lang="de-DE" dirty="0" smtClean="0"/>
          </a:p>
          <a:p>
            <a:pPr marL="285750" indent="-285750">
              <a:buFont typeface="Arial"/>
              <a:buChar char="•"/>
            </a:pPr>
            <a:r>
              <a:rPr lang="de-DE" dirty="0" smtClean="0"/>
              <a:t>Alle Prinzipien des integrierten Pflanzenschutzes werden verfolgt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39552" y="5733256"/>
            <a:ext cx="765433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Leitlinie Pflanzenschutz 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07856"/>
            <a:ext cx="648073" cy="6131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0231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 an die 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47471" y="140784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Partner-Standards und Partner-Unternehmen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den Input und die Unterstützung!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Ihre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Aufmerksamkeit!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26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1803</Words>
  <Application>Microsoft Macintosh PowerPoint</Application>
  <PresentationFormat>Bildschirmpräsentation (4:3)</PresentationFormat>
  <Paragraphs>239</Paragraphs>
  <Slides>26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26</vt:i4>
      </vt:variant>
    </vt:vector>
  </HeadingPairs>
  <TitlesOfParts>
    <vt:vector size="29" baseType="lpstr">
      <vt:lpstr>LIFE Header</vt:lpstr>
      <vt:lpstr>LIFE Content</vt:lpstr>
      <vt:lpstr>LIFE Partner Logos</vt:lpstr>
      <vt:lpstr>Biodiversität in Standards für die Lebensmittelbranche und Vorgaben von Unternehmen </vt:lpstr>
      <vt:lpstr>Baseline Report: Politik und Kriterien von  54 Standards und Unternehmen gescreent </vt:lpstr>
      <vt:lpstr>Baseline Report: Politik und Kriterien von  54 Standards und Unternehmen gescreent</vt:lpstr>
      <vt:lpstr>Baseline Report: Politik und Kriterien von  54 Standards und Unternehmen gescreent</vt:lpstr>
      <vt:lpstr>Baseline Report:  Beispiel für die Ergebnisse des Screenings</vt:lpstr>
      <vt:lpstr>Baseline Report:  Beispiel für die Ergebnisse des Screenings</vt:lpstr>
      <vt:lpstr>Baseline Report: Schlussfolgerungen, z.B.</vt:lpstr>
      <vt:lpstr>Baseline Report:  Beispiel für die Ergebnisse des Screenings</vt:lpstr>
      <vt:lpstr>Baseline Report: Schlussfolgerungen</vt:lpstr>
      <vt:lpstr>Baseline Report: Schlussfolgerungen</vt:lpstr>
      <vt:lpstr>Generelle Einschätzung der aktuellen Situation</vt:lpstr>
      <vt:lpstr>PowerPoint-Präsentation</vt:lpstr>
      <vt:lpstr>PowerPoint-Präsentation</vt:lpstr>
      <vt:lpstr>Empfehlungen für wirkungsvolle Kriterien und Beschaffungsrichtlinien zur Biodiversität</vt:lpstr>
      <vt:lpstr>Empfehlungen für wirkungsvolle Kriterien und Beschaffungsrichtlinien zur Biodiversität</vt:lpstr>
      <vt:lpstr>Empfehlungen für wirkungsvolle Biodiversitätkriterien</vt:lpstr>
      <vt:lpstr>Empfehlungen für wirkungsvolle Biodiversitätkriterien</vt:lpstr>
      <vt:lpstr>Empfehlungen für wirkungsvolle Biodiversitätkriterien</vt:lpstr>
      <vt:lpstr>Empfehlungen für wirkungsvolle Biodiversitätkriterien</vt:lpstr>
      <vt:lpstr>Empfehlungen für wirkungsvolle Biodiversitätkriterien</vt:lpstr>
      <vt:lpstr>Ein Standard mit guter Biodiversitätsperformance? Sollte die folgenden Aspekte berücksichtigen!</vt:lpstr>
      <vt:lpstr>Ein Standard mit guter Biodiversitätsperformance? Sollte die folgenden Aspekte berücksichtigen! -2-</vt:lpstr>
      <vt:lpstr>Ein Standard mit guter Biodiversitätsperformance? Sollte die folgenden Aspekte berücksichtigen! -3-</vt:lpstr>
      <vt:lpstr>Ein Standard mit guter Biodiversitätsperformance? Sollte die folgenden Aspekte berücksichtigen! -4-</vt:lpstr>
      <vt:lpstr>Dank an die  .…..</vt:lpstr>
      <vt:lpstr>Danke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155</cp:revision>
  <dcterms:created xsi:type="dcterms:W3CDTF">2017-08-09T08:14:08Z</dcterms:created>
  <dcterms:modified xsi:type="dcterms:W3CDTF">2019-05-22T14:35:18Z</dcterms:modified>
</cp:coreProperties>
</file>