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60" r:id="rId2"/>
    <p:sldMasterId id="2147483693" r:id="rId3"/>
  </p:sldMasterIdLst>
  <p:notesMasterIdLst>
    <p:notesMasterId r:id="rId22"/>
  </p:notesMasterIdLst>
  <p:sldIdLst>
    <p:sldId id="256" r:id="rId4"/>
    <p:sldId id="260" r:id="rId5"/>
    <p:sldId id="258" r:id="rId6"/>
    <p:sldId id="263" r:id="rId7"/>
    <p:sldId id="264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15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99CCFF"/>
    <a:srgbClr val="194097"/>
    <a:srgbClr val="ED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>
        <p:scale>
          <a:sx n="150" d="100"/>
          <a:sy n="150" d="100"/>
        </p:scale>
        <p:origin x="-2048" y="-80"/>
      </p:cViewPr>
      <p:guideLst>
        <p:guide orient="horz" pos="2160"/>
        <p:guide pos="2880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C3CB1-38C0-4FD0-9F12-529F4F1C4ECC}" type="datetimeFigureOut">
              <a:rPr lang="de-DE" smtClean="0"/>
              <a:t>22.05.19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50A3-C166-41F4-9BF9-32E7293B3A1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7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50A3-C166-41F4-9BF9-32E7293B3A18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49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060848"/>
            <a:ext cx="7772400" cy="1586607"/>
          </a:xfrm>
          <a:prstGeom prst="rect">
            <a:avLst/>
          </a:prstGeom>
        </p:spPr>
        <p:txBody>
          <a:bodyPr/>
          <a:lstStyle>
            <a:lvl1pPr algn="l">
              <a:defRPr sz="5400" b="1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61048"/>
            <a:ext cx="6400800" cy="6480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Projekttitel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50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 KAPITEL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76595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7054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38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62736" y="6426652"/>
            <a:ext cx="2133600" cy="365125"/>
          </a:xfrm>
          <a:prstGeom prst="rect">
            <a:avLst/>
          </a:prstGeom>
        </p:spPr>
        <p:txBody>
          <a:bodyPr/>
          <a:lstStyle/>
          <a:p>
            <a:fld id="{A99288C3-F33C-4D98-8867-F0674C22DB36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60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16416" y="6464369"/>
            <a:ext cx="812221" cy="365125"/>
          </a:xfrm>
          <a:prstGeom prst="rect">
            <a:avLst/>
          </a:prstGeom>
        </p:spPr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chemeClr val="bg2"/>
                </a:solidFill>
              </a:defRPr>
            </a:lvl1pPr>
            <a:lvl2pPr marL="1028700" indent="-571500">
              <a:buFont typeface="Arial" panose="020B0604020202020204" pitchFamily="34" charset="0"/>
              <a:buChar char="•"/>
              <a:defRPr sz="4000">
                <a:solidFill>
                  <a:schemeClr val="bg2"/>
                </a:solidFill>
              </a:defRPr>
            </a:lvl2pPr>
            <a:lvl3pPr marL="14859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69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12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6856" y="111770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98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32857"/>
            <a:ext cx="4040188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32857"/>
            <a:ext cx="4041775" cy="39933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315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725144"/>
            <a:ext cx="9144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 smtClean="0"/>
              <a:t>Bildunterschrift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268760"/>
            <a:ext cx="9144000" cy="3458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5301208"/>
            <a:ext cx="9144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Erklärung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0588" y="649227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8" Type="http://schemas.openxmlformats.org/officeDocument/2006/relationships/image" Target="../media/image7.tiff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3" Type="http://schemas.openxmlformats.org/officeDocument/2006/relationships/image" Target="../media/image7.tiff"/><Relationship Id="rId14" Type="http://schemas.openxmlformats.org/officeDocument/2006/relationships/image" Target="../media/image8.jpeg"/><Relationship Id="rId15" Type="http://schemas.openxmlformats.org/officeDocument/2006/relationships/image" Target="../media/image18.png"/><Relationship Id="rId16" Type="http://schemas.openxmlformats.org/officeDocument/2006/relationships/image" Target="../media/image9.jpeg"/><Relationship Id="rId17" Type="http://schemas.openxmlformats.org/officeDocument/2006/relationships/image" Target="../media/image10.jpeg"/><Relationship Id="rId18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6" Type="http://schemas.openxmlformats.org/officeDocument/2006/relationships/image" Target="../media/image1.jpe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0E4E-9FB5-4159-8C8C-4F330FDB9CE4}" type="datetime1">
              <a:rPr lang="de-DE" smtClean="0"/>
              <a:t>22.05.19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A071-8F62-40A8-AF53-86D5342D4DC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18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11832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pic>
        <p:nvPicPr>
          <p:cNvPr id="1026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145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1986" y="5542703"/>
            <a:ext cx="12604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7559978" y="5301208"/>
            <a:ext cx="133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194097"/>
                </a:solidFill>
              </a:rPr>
              <a:t>Funded by </a:t>
            </a:r>
            <a:endParaRPr lang="de-DE" sz="1200" dirty="0">
              <a:solidFill>
                <a:srgbClr val="194097"/>
              </a:solidFill>
            </a:endParaRPr>
          </a:p>
        </p:txBody>
      </p:sp>
      <p:pic>
        <p:nvPicPr>
          <p:cNvPr id="12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376445" y="5338800"/>
            <a:ext cx="126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 userDrawn="1"/>
        </p:nvSpPr>
        <p:spPr>
          <a:xfrm>
            <a:off x="588051" y="5507135"/>
            <a:ext cx="290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for the Food Sector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LIFE15GIE/DE/000737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42" y="5409010"/>
            <a:ext cx="1124538" cy="684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630" y="6234497"/>
            <a:ext cx="2571974" cy="36430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809" y="5421235"/>
            <a:ext cx="653303" cy="6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 userDrawn="1"/>
        </p:nvSpPr>
        <p:spPr>
          <a:xfrm>
            <a:off x="0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31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33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Gerade Verbindung 33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  <p:sp>
        <p:nvSpPr>
          <p:cNvPr id="39" name="Textfeld 38"/>
          <p:cNvSpPr txBox="1"/>
          <p:nvPr userDrawn="1"/>
        </p:nvSpPr>
        <p:spPr>
          <a:xfrm>
            <a:off x="31483" y="646436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6731D">
                    <a:tint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Biodiversity in Standards and Labels for the Food Sector | LIFE15GIE/DE/000737 |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6731D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20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5053" y="6323983"/>
            <a:ext cx="9144000" cy="534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22954" y="6467191"/>
            <a:ext cx="699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1DEF-A0F2-436A-B446-D206BED377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55612" y="1284784"/>
            <a:ext cx="8229600" cy="50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432" y="7994"/>
            <a:ext cx="9144000" cy="10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tangle 1"/>
          <p:cNvSpPr>
            <a:spLocks noChangeArrowheads="1"/>
          </p:cNvSpPr>
          <p:nvPr userDrawn="1"/>
        </p:nvSpPr>
        <p:spPr bwMode="auto">
          <a:xfrm>
            <a:off x="0" y="849535"/>
            <a:ext cx="9181976" cy="203200"/>
          </a:xfrm>
          <a:prstGeom prst="rect">
            <a:avLst/>
          </a:prstGeom>
          <a:solidFill>
            <a:srgbClr val="669900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en-US" dirty="0"/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55612" y="107912"/>
            <a:ext cx="8229600" cy="7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pic>
        <p:nvPicPr>
          <p:cNvPr id="17" name="Picture 2" descr="http://www.business-biodiversity.eu/bausteine.net/i/21938/Logo_Food-and-Biodiversity_gross.jpg?width=30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489" y="188760"/>
            <a:ext cx="16963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R:\_Fotos_Logos_PPTs\Logos\Projekte\LIFEBiostandards\IST Technico\IST_A_RGB_Pos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3909" y="6384355"/>
            <a:ext cx="1378800" cy="4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:\_Fotos_Logos_PPTs\Logos\Projekte\LIFEBiostandards\Solagro\Solagro_moyen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9659" y="6422867"/>
            <a:ext cx="12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:\_Fotos_Logos_PPTs\Logos\Projekte\LIFEBiostandards\AUF\auf 2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11" y="6446953"/>
            <a:ext cx="377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R:\_Fotos_Logos_PPTs\Logos\GNF\Gnf1.ti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781" y="6417042"/>
            <a:ext cx="46034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:\_Fotos_Logos_PPTs\Logos\bodensee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37" y="6417042"/>
            <a:ext cx="56878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http://www.business-biodiversity.eu/bausteine.net/i/22167/webLogoFGNLogoblock.jpg?width=200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499" y="63381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:\_Fotos_Logos_PPTs\Logos\Projekte\B&amp;B Campaign\Logo_life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804" y="6457896"/>
            <a:ext cx="5041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 userDrawn="1"/>
        </p:nvSpPr>
        <p:spPr>
          <a:xfrm>
            <a:off x="8165710" y="63082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194097"/>
                </a:solidFill>
              </a:rPr>
              <a:t>Funded by </a:t>
            </a:r>
            <a:endParaRPr lang="de-DE" sz="800" dirty="0">
              <a:solidFill>
                <a:srgbClr val="194097"/>
              </a:solidFill>
            </a:endParaRPr>
          </a:p>
        </p:txBody>
      </p:sp>
      <p:pic>
        <p:nvPicPr>
          <p:cNvPr id="28" name="Picture 2" descr="R:\_Fotos_Logos_PPTs\Logos\Projekte\LIFEBiostandards\DBU\DBU gefoerdert durch_200x20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12120" y="6395720"/>
            <a:ext cx="413096" cy="41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 userDrawn="1"/>
        </p:nvCxnSpPr>
        <p:spPr>
          <a:xfrm>
            <a:off x="5215883" y="6364495"/>
            <a:ext cx="0" cy="47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600" y="6453368"/>
            <a:ext cx="700275" cy="288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780" y="6417042"/>
            <a:ext cx="591864" cy="360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90" y="6563470"/>
            <a:ext cx="1549411" cy="21946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84" y="642492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6" Type="http://schemas.openxmlformats.org/officeDocument/2006/relationships/image" Target="../media/image23.png"/><Relationship Id="rId7" Type="http://schemas.openxmlformats.org/officeDocument/2006/relationships/image" Target="../media/image50.jpeg"/><Relationship Id="rId8" Type="http://schemas.openxmlformats.org/officeDocument/2006/relationships/image" Target="../media/image51.png"/><Relationship Id="rId9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586607"/>
          </a:xfrm>
        </p:spPr>
        <p:txBody>
          <a:bodyPr/>
          <a:lstStyle/>
          <a:p>
            <a:r>
              <a:rPr lang="de-DE" sz="4000" dirty="0" smtClean="0"/>
              <a:t>Biodiversität in Standards für die Lebensmittelbranche und Vorgaben von Unternehmen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18111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1528" y="210271"/>
            <a:ext cx="8229600" cy="724942"/>
          </a:xfrm>
        </p:spPr>
        <p:txBody>
          <a:bodyPr>
            <a:noAutofit/>
          </a:bodyPr>
          <a:lstStyle/>
          <a:p>
            <a:r>
              <a:rPr lang="de-DE" sz="2400" dirty="0" smtClean="0"/>
              <a:t>Baseline Report: Politik und Kriterien von </a:t>
            </a:r>
            <a:br>
              <a:rPr lang="de-DE" sz="2400" dirty="0" smtClean="0"/>
            </a:br>
            <a:r>
              <a:rPr lang="de-DE" sz="2400" dirty="0" smtClean="0"/>
              <a:t>54 Standards und Unternehmen </a:t>
            </a:r>
            <a:r>
              <a:rPr lang="de-DE" sz="2400" dirty="0" err="1" smtClean="0"/>
              <a:t>gescreent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2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479198"/>
            <a:ext cx="122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9501" y="1245200"/>
            <a:ext cx="2998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679" y="1555381"/>
            <a:ext cx="10795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6339" y="2545455"/>
            <a:ext cx="1225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572" y="2221404"/>
            <a:ext cx="1005840" cy="106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821398"/>
            <a:ext cx="10112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5855" y="2690153"/>
            <a:ext cx="1047533" cy="108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0684" y="3300030"/>
            <a:ext cx="1052433" cy="908720"/>
          </a:xfrm>
          <a:prstGeom prst="rect">
            <a:avLst/>
          </a:prstGeom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9290" y="3933056"/>
            <a:ext cx="1158418" cy="1158418"/>
          </a:xfrm>
          <a:prstGeom prst="rect">
            <a:avLst/>
          </a:prstGeom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697" y="3085205"/>
            <a:ext cx="1154591" cy="1331371"/>
          </a:xfrm>
          <a:prstGeom prst="rect">
            <a:avLst/>
          </a:prstGeom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467" y="4839589"/>
            <a:ext cx="1106907" cy="1106907"/>
          </a:xfrm>
          <a:prstGeom prst="rect">
            <a:avLst/>
          </a:prstGeom>
          <a:ln>
            <a:noFill/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263" y="5013176"/>
            <a:ext cx="1088717" cy="1205669"/>
          </a:xfrm>
          <a:prstGeom prst="rect">
            <a:avLst/>
          </a:prstGeom>
          <a:ln>
            <a:noFill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217" y="4008261"/>
            <a:ext cx="1733550" cy="685800"/>
          </a:xfrm>
          <a:prstGeom prst="rect">
            <a:avLst/>
          </a:prstGeom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2943" y="4945056"/>
            <a:ext cx="999555" cy="999555"/>
          </a:xfrm>
          <a:prstGeom prst="rect">
            <a:avLst/>
          </a:prstGeom>
          <a:ln>
            <a:noFill/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49991" y="3987076"/>
            <a:ext cx="1151157" cy="1151157"/>
          </a:xfrm>
          <a:prstGeom prst="rect">
            <a:avLst/>
          </a:prstGeom>
          <a:ln>
            <a:noFill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694" y="5319432"/>
            <a:ext cx="904875" cy="90487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Z:\_LOGOS\Lebensmittelstandard\Logo Standards\Rainforest Alliance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2116" y="1467323"/>
            <a:ext cx="994805" cy="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0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717432" cy="724942"/>
          </a:xfrm>
        </p:spPr>
        <p:txBody>
          <a:bodyPr>
            <a:noAutofit/>
          </a:bodyPr>
          <a:lstStyle/>
          <a:p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3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20784" y="1400619"/>
            <a:ext cx="83024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Biodiversität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der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Standardorganisationen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Unternehmen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253758"/>
            <a:ext cx="7056784" cy="403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/>
              <a:t>Baseline Report: Politik und Kriterien von </a:t>
            </a:r>
            <a:br>
              <a:rPr lang="de-DE" sz="2400" dirty="0"/>
            </a:br>
            <a:r>
              <a:rPr lang="de-DE" sz="2400" dirty="0"/>
              <a:t>54 Standards und Unternehmen </a:t>
            </a:r>
            <a:r>
              <a:rPr lang="de-DE" sz="2400" dirty="0" err="1"/>
              <a:t>gescreent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Biodiversität</a:t>
            </a:r>
            <a:r>
              <a:rPr lang="en-US" b="1" dirty="0" smtClean="0">
                <a:solidFill>
                  <a:schemeClr val="tx1"/>
                </a:solidFill>
              </a:rPr>
              <a:t> in den </a:t>
            </a:r>
            <a:r>
              <a:rPr lang="en-US" b="1" dirty="0" err="1" smtClean="0">
                <a:solidFill>
                  <a:srgbClr val="C00000"/>
                </a:solidFill>
              </a:rPr>
              <a:t>Kriterien</a:t>
            </a:r>
            <a:r>
              <a:rPr lang="en-US" b="1" dirty="0" smtClean="0">
                <a:solidFill>
                  <a:schemeClr val="tx1"/>
                </a:solidFill>
              </a:rPr>
              <a:t> von </a:t>
            </a:r>
            <a:r>
              <a:rPr lang="en-US" b="1" dirty="0" err="1" smtClean="0">
                <a:solidFill>
                  <a:schemeClr val="tx1"/>
                </a:solidFill>
              </a:rPr>
              <a:t>Standardorganisationen</a:t>
            </a:r>
            <a:r>
              <a:rPr lang="en-US" b="1" dirty="0" smtClean="0">
                <a:solidFill>
                  <a:schemeClr val="tx1"/>
                </a:solidFill>
              </a:rPr>
              <a:t> und </a:t>
            </a:r>
            <a:r>
              <a:rPr lang="en-US" b="1" dirty="0" err="1" smtClean="0">
                <a:solidFill>
                  <a:schemeClr val="tx1"/>
                </a:solidFill>
              </a:rPr>
              <a:t>Unternehmen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smtClean="0"/>
              <a:t>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wurden</a:t>
            </a:r>
            <a:r>
              <a:rPr lang="en-US" sz="1800" dirty="0" smtClean="0"/>
              <a:t> </a:t>
            </a:r>
            <a:r>
              <a:rPr lang="en-US" sz="1800" dirty="0" err="1" smtClean="0"/>
              <a:t>entsprechend</a:t>
            </a:r>
            <a:r>
              <a:rPr lang="en-US" sz="1800" dirty="0" smtClean="0"/>
              <a:t> der </a:t>
            </a:r>
            <a:r>
              <a:rPr lang="en-US" sz="1800" dirty="0" err="1" smtClean="0"/>
              <a:t>Hauptursachen</a:t>
            </a:r>
            <a:r>
              <a:rPr lang="en-US" sz="1800" dirty="0" smtClean="0"/>
              <a:t> für den </a:t>
            </a:r>
            <a:r>
              <a:rPr lang="en-US" sz="1800" dirty="0" err="1" smtClean="0"/>
              <a:t>Verlust</a:t>
            </a:r>
            <a:r>
              <a:rPr lang="en-US" sz="1800" dirty="0" smtClean="0"/>
              <a:t> von </a:t>
            </a:r>
            <a:r>
              <a:rPr lang="en-US" sz="1800" dirty="0" err="1" smtClean="0"/>
              <a:t>Biodiversität</a:t>
            </a:r>
            <a:r>
              <a:rPr lang="en-US" sz="1800" dirty="0" smtClean="0"/>
              <a:t> </a:t>
            </a:r>
            <a:r>
              <a:rPr lang="en-US" sz="1800" dirty="0" err="1" smtClean="0"/>
              <a:t>gescreent</a:t>
            </a:r>
            <a:r>
              <a:rPr lang="en-US" sz="1800" dirty="0" smtClean="0"/>
              <a:t>, </a:t>
            </a:r>
            <a:r>
              <a:rPr lang="en-US" sz="1800" dirty="0" err="1" smtClean="0"/>
              <a:t>d.h</a:t>
            </a:r>
            <a:r>
              <a:rPr lang="en-US" sz="1800" dirty="0" smtClean="0"/>
              <a:t>. </a:t>
            </a:r>
            <a:r>
              <a:rPr lang="en-US" sz="1800" dirty="0" err="1" smtClean="0"/>
              <a:t>tragen</a:t>
            </a:r>
            <a:r>
              <a:rPr lang="en-US" sz="1800" dirty="0" smtClean="0"/>
              <a:t> die </a:t>
            </a:r>
            <a:r>
              <a:rPr lang="en-US" sz="1800" dirty="0" err="1" smtClean="0"/>
              <a:t>Kriterien</a:t>
            </a:r>
            <a:r>
              <a:rPr lang="en-US" sz="1800" dirty="0" smtClean="0"/>
              <a:t> </a:t>
            </a:r>
            <a:r>
              <a:rPr lang="en-US" sz="1800" dirty="0" err="1" smtClean="0"/>
              <a:t>dazu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Degradierung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und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Zerstörung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von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Ökosystemen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Übernutzung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natürlichen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Ressourcen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Verlust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der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genetischen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Invasive,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gebietsfremde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Arten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>
                <a:solidFill>
                  <a:schemeClr val="accent3">
                    <a:lumMod val="75000"/>
                  </a:schemeClr>
                </a:solidFill>
              </a:rPr>
              <a:t>Klimawandel</a:t>
            </a:r>
            <a:endParaRPr lang="en-US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de-DE" sz="1800" dirty="0" smtClean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zu </a:t>
            </a:r>
            <a:r>
              <a:rPr lang="de-DE" sz="1800" dirty="0"/>
              <a:t>vermeiden /zu </a:t>
            </a:r>
            <a:r>
              <a:rPr lang="de-DE" sz="1800" dirty="0" smtClean="0"/>
              <a:t>reduzieren?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1800" dirty="0" smtClean="0"/>
              <a:t>Weiterhin wurden Anforderungen an das</a:t>
            </a:r>
            <a:br>
              <a:rPr lang="de-DE" sz="1800" dirty="0" smtClean="0"/>
            </a:br>
            <a:r>
              <a:rPr lang="de-DE" sz="1800" dirty="0" smtClean="0"/>
              <a:t>(Umwelt)Management </a:t>
            </a:r>
            <a:r>
              <a:rPr lang="de-DE" sz="1800" dirty="0" err="1" smtClean="0"/>
              <a:t>gescreent</a:t>
            </a:r>
            <a:r>
              <a:rPr lang="de-DE" sz="1800" dirty="0" smtClean="0"/>
              <a:t>.</a:t>
            </a:r>
            <a:endParaRPr lang="de-DE" sz="18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4</a:t>
            </a:fld>
            <a:endParaRPr lang="de-DE" dirty="0"/>
          </a:p>
        </p:txBody>
      </p:sp>
      <p:pic>
        <p:nvPicPr>
          <p:cNvPr id="6" name="Picture 2" descr="C:\Users\Kerstin.Froehle\Desktop\Neuer Ordner\field-852242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728" y="3851359"/>
            <a:ext cx="3603607" cy="24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1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/>
            </a:r>
            <a:b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</a:b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Beispiel für die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Ergebnisse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de-DE" sz="1900" dirty="0"/>
              <a:t>Internationale Normen konzentrieren sich auf den Schutz von Gewässern / Management von Uferstreifen sowie auf den Schutz von Primärlebensräumen und Schutzgebieten.</a:t>
            </a:r>
          </a:p>
          <a:p>
            <a:r>
              <a:rPr lang="de-DE" sz="1900" dirty="0"/>
              <a:t>Europäische / nationale / regionale Normen konzentrieren sich auf die Erhaltung von Grünland, den Schutz von primären und naturnahen Lebensräumen und Schutzgebieten sowie auf einen Mindestanteil an ökologischen Strukturen / Kompensationsflächen.</a:t>
            </a:r>
          </a:p>
          <a:p>
            <a:r>
              <a:rPr lang="de-DE" sz="1900" dirty="0"/>
              <a:t>Die Unternehmen konzentrieren sich stark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auf </a:t>
            </a:r>
            <a:r>
              <a:rPr lang="de-DE" sz="1900" dirty="0"/>
              <a:t>den Schutz von Gewässern / das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Management </a:t>
            </a:r>
            <a:r>
              <a:rPr lang="de-DE" sz="1900" dirty="0"/>
              <a:t>von Uferstreifen.</a:t>
            </a:r>
          </a:p>
          <a:p>
            <a:r>
              <a:rPr lang="de-DE" sz="1900" dirty="0"/>
              <a:t>Mehr als die Hälfte der untersuchten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Kriterien </a:t>
            </a:r>
            <a:r>
              <a:rPr lang="de-DE" sz="1900" dirty="0"/>
              <a:t>wurde als sehr effektiv bewertet.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Auditoren </a:t>
            </a:r>
            <a:r>
              <a:rPr lang="de-DE" sz="1900" dirty="0"/>
              <a:t>benötigen ein besonderes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Know-how</a:t>
            </a:r>
            <a:r>
              <a:rPr lang="de-DE" sz="1900" dirty="0"/>
              <a:t>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Z:\Bildarchiv\LIFE Lebensmittel\Pixabay - Keine Referenz nötig\Mono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979614"/>
            <a:ext cx="3031020" cy="227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6</a:t>
            </a:fld>
            <a:endParaRPr lang="de-DE" dirty="0"/>
          </a:p>
        </p:txBody>
      </p:sp>
      <p:pic>
        <p:nvPicPr>
          <p:cNvPr id="5" name="Bild 4" descr="Destruction-Spin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340768"/>
            <a:ext cx="7452320" cy="488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Schlussfolgerungen, z.B.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Degradierung</a:t>
            </a:r>
            <a:r>
              <a:rPr lang="en-US" dirty="0" smtClean="0">
                <a:solidFill>
                  <a:schemeClr val="tx1"/>
                </a:solidFill>
              </a:rPr>
              <a:t> /</a:t>
            </a:r>
            <a:r>
              <a:rPr lang="en-US" dirty="0" err="1" smtClean="0">
                <a:solidFill>
                  <a:schemeClr val="tx1"/>
                </a:solidFill>
              </a:rPr>
              <a:t>Zerstörung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Ökosystemen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Standards /Unternehmen sollten </a:t>
            </a:r>
            <a:r>
              <a:rPr lang="de-DE" sz="1600" dirty="0"/>
              <a:t>Kriterien enthalten, die auf die Vermeidung negativer Auswirkungen auf naturnahe Ökosysteme und Schutzgebiete abzielen.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Schaffung von Biotopkorridoren auf dem </a:t>
            </a:r>
            <a:r>
              <a:rPr lang="de-DE" sz="1600" dirty="0" smtClean="0"/>
              <a:t>landwirtschaftlichen Betrieb ​​</a:t>
            </a:r>
            <a:r>
              <a:rPr lang="de-DE" sz="1600" dirty="0"/>
              <a:t>sowie in der Umgebung wird nicht ausreichend berücksichtigt.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Keiner der geprüften Standards und Unternehmen fordert </a:t>
            </a:r>
            <a:r>
              <a:rPr lang="de-DE" sz="1600" dirty="0" smtClean="0"/>
              <a:t>Maßnahmen, </a:t>
            </a:r>
            <a:r>
              <a:rPr lang="de-DE" sz="1600" dirty="0"/>
              <a:t>die über </a:t>
            </a:r>
            <a:r>
              <a:rPr lang="de-DE" sz="1600" dirty="0" smtClean="0"/>
              <a:t>den Betrieb hinausgehen </a:t>
            </a:r>
            <a:r>
              <a:rPr lang="de-DE" sz="1600" dirty="0"/>
              <a:t>und die Koordination </a:t>
            </a:r>
            <a:r>
              <a:rPr lang="de-DE" sz="1600" dirty="0" smtClean="0"/>
              <a:t>mit anderen Akteuren erfordern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 Bezug auf ökologische Strukturen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sollten Standards </a:t>
            </a:r>
            <a:r>
              <a:rPr lang="de-DE" sz="1600" dirty="0"/>
              <a:t>und </a:t>
            </a:r>
            <a:r>
              <a:rPr lang="de-DE" sz="1600" dirty="0" smtClean="0"/>
              <a:t>Vorgaben von</a:t>
            </a:r>
            <a:br>
              <a:rPr lang="de-DE" sz="1600" dirty="0" smtClean="0"/>
            </a:br>
            <a:r>
              <a:rPr lang="de-DE" sz="1600" dirty="0" smtClean="0"/>
              <a:t>Unternehmen über </a:t>
            </a:r>
            <a:r>
              <a:rPr lang="de-DE" sz="1600" dirty="0"/>
              <a:t>die gesetzlichen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Anforderungen hinausgehen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Nicht nur </a:t>
            </a:r>
            <a:r>
              <a:rPr lang="de-DE" sz="1600" dirty="0" smtClean="0"/>
              <a:t>die Quantität, </a:t>
            </a:r>
            <a:r>
              <a:rPr lang="de-DE" sz="1600" dirty="0"/>
              <a:t>sondern auch die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Qualität </a:t>
            </a:r>
            <a:r>
              <a:rPr lang="de-DE" sz="1600" dirty="0"/>
              <a:t>muss berücksichtigt werden.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Über eine gute Qualität wird die Effektivität</a:t>
            </a:r>
            <a:br>
              <a:rPr lang="de-DE" sz="1600" dirty="0" smtClean="0"/>
            </a:br>
            <a:r>
              <a:rPr lang="de-DE" sz="1600" dirty="0" smtClean="0"/>
              <a:t>ökologischer Vorrangflächen für die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Biodiversität enorm verbessert.</a:t>
            </a:r>
            <a:endParaRPr lang="en-US" sz="1600" dirty="0" smtClean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Kerstin.Froehle\Desktop\Neuer Ordner\deforestation-2833687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3788864"/>
            <a:ext cx="3690530" cy="246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Baseline Report: </a:t>
            </a:r>
            <a:br>
              <a:rPr lang="de-DE" sz="2400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de-DE" sz="2400" dirty="0">
                <a:solidFill>
                  <a:srgbClr val="70AD47">
                    <a:lumMod val="75000"/>
                  </a:srgbClr>
                </a:solidFill>
              </a:rPr>
              <a:t>Beispiel für die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Ergebnisse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des Screenings</a:t>
            </a:r>
            <a:endParaRPr lang="de-DE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en-US" dirty="0" err="1" smtClean="0">
                <a:solidFill>
                  <a:schemeClr val="tx1"/>
                </a:solidFill>
              </a:rPr>
              <a:t>Übernutzung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natürlicher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Ressorcen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Internationale </a:t>
            </a:r>
            <a:r>
              <a:rPr lang="de-DE" sz="1600" dirty="0" smtClean="0"/>
              <a:t>Standards konzentrieren </a:t>
            </a:r>
            <a:r>
              <a:rPr lang="de-DE" sz="1600" dirty="0"/>
              <a:t>sich hauptsächlich auf Beschränkungen in Bezug auf Pflanzenschutz, andere schädliche Substanzen oder </a:t>
            </a:r>
            <a:r>
              <a:rPr lang="de-DE" sz="1600" dirty="0" smtClean="0"/>
              <a:t>Technologien;  </a:t>
            </a:r>
            <a:r>
              <a:rPr lang="de-DE" sz="1600" dirty="0"/>
              <a:t>Umgang mit Schadstoffen oder Technologien; Verwendung von Stickstoff und </a:t>
            </a:r>
            <a:r>
              <a:rPr lang="de-DE" sz="1600" dirty="0" smtClean="0"/>
              <a:t>Phosphor;  </a:t>
            </a:r>
            <a:r>
              <a:rPr lang="de-DE" sz="1600" dirty="0"/>
              <a:t>Bodenfruchtbarkeit.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Bei europäischen, nationalen und regionalen Standards dominieren zwei Aspekte: Verwendung von Stickstoff und Phosphor, Bodenfruchtbarkeit; und Einschränkungen hinsichtlich des Pflanzenschutzes, anderer Schadstoffe oder Technologien.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Die Unternehmen konzentrieren sich stark auf </a:t>
            </a:r>
            <a:r>
              <a:rPr lang="de-DE" sz="1600" dirty="0" smtClean="0"/>
              <a:t>Beschränkungen </a:t>
            </a:r>
            <a:r>
              <a:rPr lang="de-DE" sz="1600" dirty="0"/>
              <a:t>in Bezug auf Pflanzenschutz, </a:t>
            </a:r>
            <a:r>
              <a:rPr lang="de-DE" sz="1600" dirty="0" smtClean="0"/>
              <a:t>andere </a:t>
            </a:r>
            <a:br>
              <a:rPr lang="de-DE" sz="1600" dirty="0" smtClean="0"/>
            </a:br>
            <a:r>
              <a:rPr lang="de-DE" sz="1600" dirty="0" smtClean="0"/>
              <a:t>schädliche </a:t>
            </a:r>
            <a:r>
              <a:rPr lang="de-DE" sz="1600" dirty="0"/>
              <a:t>Substanzen und </a:t>
            </a:r>
            <a:r>
              <a:rPr lang="de-DE" sz="1600" dirty="0" smtClean="0"/>
              <a:t>Technologien </a:t>
            </a:r>
            <a:br>
              <a:rPr lang="de-DE" sz="1600" dirty="0" smtClean="0"/>
            </a:br>
            <a:r>
              <a:rPr lang="de-DE" sz="1600" dirty="0" smtClean="0"/>
              <a:t>und </a:t>
            </a:r>
            <a:r>
              <a:rPr lang="de-DE" sz="1600" dirty="0"/>
              <a:t>die Verwendung von </a:t>
            </a:r>
            <a:r>
              <a:rPr lang="de-DE" sz="1600" dirty="0" smtClean="0"/>
              <a:t>Stickstoff </a:t>
            </a:r>
            <a:r>
              <a:rPr lang="de-DE" sz="1600" dirty="0"/>
              <a:t>und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Phosphor </a:t>
            </a:r>
            <a:r>
              <a:rPr lang="de-DE" sz="1600" dirty="0"/>
              <a:t>sowie die </a:t>
            </a:r>
            <a:r>
              <a:rPr lang="de-DE" sz="1600" dirty="0" smtClean="0"/>
              <a:t>Bodenfruchtbarkeit</a:t>
            </a:r>
            <a:r>
              <a:rPr lang="de-DE" sz="1600" dirty="0"/>
              <a:t>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Rund die Hälfte der Kriterien wird als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durchschnittlich </a:t>
            </a:r>
            <a:r>
              <a:rPr lang="de-DE" sz="1600" dirty="0"/>
              <a:t>effektiv und überprüfbar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eingestuft</a:t>
            </a:r>
            <a:r>
              <a:rPr lang="de-DE" sz="1600" dirty="0"/>
              <a:t>.</a:t>
            </a:r>
            <a:endParaRPr lang="en-US" sz="1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Picture 3" descr="C:\Users\Kerstin.Froehle\Desktop\Neuer Ordner\harvest-1907821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995805"/>
            <a:ext cx="3297989" cy="22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Report: </a:t>
            </a:r>
            <a:r>
              <a:rPr lang="de-DE" sz="2400" dirty="0" smtClean="0">
                <a:solidFill>
                  <a:srgbClr val="C0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800"/>
              </a:spcAft>
              <a:buFont typeface="+mj-lt"/>
              <a:buAutoNum type="arabicPeriod" startAt="2"/>
            </a:pPr>
            <a:r>
              <a:rPr lang="de-DE" dirty="0" smtClean="0">
                <a:solidFill>
                  <a:schemeClr val="tx1"/>
                </a:solidFill>
              </a:rPr>
              <a:t>Übernutzung natürlicher Ressourcen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Die Anwendung der „guten landwirtschaftlichen Praxis“, wie sie in den meisten Kriterien gefordert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wird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reicht nicht aus, um negative Auswirkungen auf die Biodiversität zu reduzieren.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Es besteht eindeutig ein Bedarf an der Umsetzung einer „</a:t>
            </a:r>
            <a:r>
              <a:rPr lang="de-DE" sz="1400" b="1" dirty="0">
                <a:solidFill>
                  <a:schemeClr val="tx2">
                    <a:lumMod val="50000"/>
                  </a:schemeClr>
                </a:solidFill>
              </a:rPr>
              <a:t>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guten landwirtschaftlichen Praxis“ in Bezug auf Nährstoffe, Bodenfruchtbarkeit, Pflanzenschutz,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Größe des Viehbestandes und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Beweidungsintensität, Bewässerung und Wasserressourcen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smtClean="0">
                <a:solidFill>
                  <a:schemeClr val="tx1"/>
                </a:solidFill>
              </a:rPr>
              <a:t>3.  “Invasive </a:t>
            </a:r>
            <a:r>
              <a:rPr lang="en-US" dirty="0" err="1" smtClean="0">
                <a:solidFill>
                  <a:schemeClr val="tx1"/>
                </a:solidFill>
              </a:rPr>
              <a:t>gebietsfremde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Arten</a:t>
            </a:r>
            <a:r>
              <a:rPr lang="en-US" dirty="0" smtClean="0">
                <a:solidFill>
                  <a:schemeClr val="tx1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en-US" dirty="0" smtClean="0">
                <a:solidFill>
                  <a:schemeClr val="tx1"/>
                </a:solidFill>
              </a:rPr>
              <a:t>nd “</a:t>
            </a:r>
            <a:r>
              <a:rPr lang="en-US" dirty="0" err="1" smtClean="0">
                <a:solidFill>
                  <a:schemeClr val="tx1"/>
                </a:solidFill>
              </a:rPr>
              <a:t>Artenschutz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Der Umgang mit invasiven gebietsfremden Arten wird von Standards selten und von Unternehmen nicht berücksichtigt.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Alle Normen und Unternehmen enthalten Kriterien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für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das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Management der ökologischen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Infrastrukturen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und spezifische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Maßnahmen zum Artenschutz. Aber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nur sehr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wenige enthalten Kriterien für die Ernte von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Wildpflanzen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539750" lvl="1" indent="-4572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75% der Kriterien werden als hoch wirksam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eingestuft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; 50% verlangen vom Prüfer ein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besonderes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Fachwissen </a:t>
            </a:r>
            <a:r>
              <a:rPr lang="de-DE" sz="1400" dirty="0">
                <a:solidFill>
                  <a:schemeClr val="tx2">
                    <a:lumMod val="50000"/>
                  </a:schemeClr>
                </a:solidFill>
              </a:rPr>
              <a:t>für die Überprüfung </a:t>
            </a: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(z.B. botanische </a:t>
            </a:r>
            <a:b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de-DE" sz="1400" dirty="0" smtClean="0">
                <a:solidFill>
                  <a:schemeClr val="tx2">
                    <a:lumMod val="50000"/>
                  </a:schemeClr>
                </a:solidFill>
              </a:rPr>
              <a:t>Kenntnisse)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2" descr="C:\Users\Kerstin.Froehle\Desktop\Neuer Ordner\container schiff-2786842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508" y="4259846"/>
            <a:ext cx="3335617" cy="19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8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de-DE" sz="2400" dirty="0">
                <a:solidFill>
                  <a:srgbClr val="70AD47">
                    <a:lumMod val="75000"/>
                  </a:srgbClr>
                </a:solidFill>
                <a:ea typeface="+mn-ea"/>
              </a:rPr>
              <a:t>Baseline Report</a:t>
            </a:r>
            <a:r>
              <a:rPr lang="de-DE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: </a:t>
            </a:r>
            <a:r>
              <a:rPr lang="de-DE" sz="2400" dirty="0" smtClean="0">
                <a:solidFill>
                  <a:srgbClr val="FF0000"/>
                </a:solidFill>
                <a:ea typeface="+mn-ea"/>
              </a:rPr>
              <a:t>Schlussfolgerungen</a:t>
            </a:r>
            <a:endParaRPr lang="de-DE" sz="2400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4. Verlust </a:t>
            </a:r>
            <a:r>
              <a:rPr lang="de-DE" sz="2600" dirty="0">
                <a:solidFill>
                  <a:schemeClr val="accent3">
                    <a:lumMod val="75000"/>
                  </a:schemeClr>
                </a:solidFill>
              </a:rPr>
              <a:t>der genetischen </a:t>
            </a: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Vielfalt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GVO-freie Rohstoffe sind ein Schlüsselfaktor für den Erhalt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der </a:t>
            </a:r>
            <a:r>
              <a:rPr lang="de-DE" sz="1900" dirty="0"/>
              <a:t>Biodiversität in der Lebensmittelindustrie. </a:t>
            </a:r>
            <a:r>
              <a:rPr lang="de-DE" sz="1900" dirty="0" err="1" smtClean="0"/>
              <a:t>Seedfast</a:t>
            </a:r>
            <a:r>
              <a:rPr lang="de-DE" sz="1900" dirty="0" smtClean="0"/>
              <a:t>-</a:t>
            </a:r>
            <a:br>
              <a:rPr lang="de-DE" sz="1900" dirty="0" smtClean="0"/>
            </a:br>
            <a:r>
              <a:rPr lang="de-DE" sz="1900" dirty="0" smtClean="0"/>
              <a:t>Kulturen </a:t>
            </a:r>
            <a:r>
              <a:rPr lang="de-DE" sz="1900" dirty="0"/>
              <a:t>(Nicht-Hybrid-Kulturen) sind besser an die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natürlichen </a:t>
            </a:r>
            <a:r>
              <a:rPr lang="de-DE" sz="1900" dirty="0"/>
              <a:t>Bedingungen angepasst, wodurch sie weniger </a:t>
            </a:r>
            <a:r>
              <a:rPr lang="de-DE" sz="1900" dirty="0" smtClean="0"/>
              <a:t/>
            </a:r>
            <a:br>
              <a:rPr lang="de-DE" sz="1900" dirty="0" smtClean="0"/>
            </a:br>
            <a:r>
              <a:rPr lang="de-DE" sz="1900" dirty="0" smtClean="0"/>
              <a:t>anfällig </a:t>
            </a:r>
            <a:r>
              <a:rPr lang="de-DE" sz="1900" dirty="0"/>
              <a:t>für Schädlinge und Krankheiten sind und oft </a:t>
            </a:r>
            <a:r>
              <a:rPr lang="de-DE" sz="1900" dirty="0" smtClean="0"/>
              <a:t>weniger</a:t>
            </a:r>
            <a:br>
              <a:rPr lang="de-DE" sz="1900" dirty="0" smtClean="0"/>
            </a:br>
            <a:r>
              <a:rPr lang="de-DE" sz="1900" dirty="0" smtClean="0"/>
              <a:t>Pestizide </a:t>
            </a:r>
            <a:r>
              <a:rPr lang="de-DE" sz="1900" dirty="0"/>
              <a:t>erforderlich sind.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Die Lebensmittelindustrie und die zuständigen Behörden sollten die Entwicklung in Richtung genetischer Diversifizierung und traditioneller Sorten unterstützen, indem sie die Spezifikationsanforderungen ändern / anpassen, die auch die Qualitäten traditioneller Sorten anerkennen.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de-DE" sz="2600" dirty="0" smtClean="0">
                <a:solidFill>
                  <a:schemeClr val="accent3">
                    <a:lumMod val="75000"/>
                  </a:schemeClr>
                </a:solidFill>
              </a:rPr>
              <a:t>5. Management</a:t>
            </a:r>
            <a:endParaRPr lang="de-DE" sz="2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Normen und Unternehmen sollten eindeutige Verbesserungen in Bezug auf die Aspekte des Monitorings, die Zusammenarbeit mit einem kollektiven lokalen / regionalen Ansatz, die Zusammenarbeit mit externen Experten und die Anforderungen an die Aktionspläne für die biologische Vielfalt vornehmen.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de-DE" sz="1900" dirty="0"/>
              <a:t>Standards sollten die Beschreibung der aktuellen Situation der Biodiversität auf dem Betrieb (Basislinie) erfordern.</a:t>
            </a:r>
            <a:endParaRPr lang="en-US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10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89798" y="1484784"/>
            <a:ext cx="1754201" cy="122413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6200000">
            <a:off x="-660901" y="5352077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de-DE" sz="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GB" sz="8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2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Generelle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Einschätzung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der </a:t>
            </a:r>
            <a:r>
              <a:rPr lang="en-US" sz="22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aktuellen</a:t>
            </a:r>
            <a:r>
              <a:rPr lang="en-US" sz="22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Situation</a:t>
            </a:r>
            <a:endParaRPr lang="en-US" sz="22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466189"/>
            <a:ext cx="8229600" cy="4680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Biodiversität wird mehr und besser als vor fünf Jahren betrachtet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Alle </a:t>
            </a:r>
            <a:r>
              <a:rPr lang="de-DE" dirty="0" smtClean="0"/>
              <a:t>Standards und </a:t>
            </a:r>
            <a:r>
              <a:rPr lang="de-DE" dirty="0"/>
              <a:t>Unternehmensanforderungen enthalten heute Kriterien zum Schutz von Lebensräumen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Einige </a:t>
            </a:r>
            <a:r>
              <a:rPr lang="de-DE" dirty="0" smtClean="0"/>
              <a:t>Standards und </a:t>
            </a:r>
            <a:r>
              <a:rPr lang="de-DE" dirty="0"/>
              <a:t>Anforderungen von Unternehmen fordern Biodiversitäts- oder Naturschutz-Managementpläne. Es werden jedoch keine </a:t>
            </a:r>
            <a:r>
              <a:rPr lang="de-DE" dirty="0" smtClean="0"/>
              <a:t>Baselines gefordert </a:t>
            </a:r>
            <a:r>
              <a:rPr lang="de-DE" dirty="0"/>
              <a:t>und die Mindestqualität der Pläne ist nicht definiert.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Die Qualität der umgesetzten Maßnahmen ist entscheidend, um das Potenzial für die Biodiversität zu erhöhen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Nur sehr wenige </a:t>
            </a:r>
            <a:r>
              <a:rPr lang="de-DE" dirty="0" smtClean="0"/>
              <a:t>Standards/ </a:t>
            </a:r>
            <a:r>
              <a:rPr lang="de-DE" dirty="0"/>
              <a:t>Unternehmen fordern </a:t>
            </a:r>
            <a:r>
              <a:rPr lang="de-DE" dirty="0" smtClean="0"/>
              <a:t>landwirtschaftliche </a:t>
            </a:r>
            <a:r>
              <a:rPr lang="de-DE" dirty="0"/>
              <a:t>Praktiken </a:t>
            </a:r>
            <a:r>
              <a:rPr lang="de-DE" dirty="0" smtClean="0"/>
              <a:t>über Praktiken der „integrierten Landwirtschaft“ hinaus</a:t>
            </a:r>
            <a:r>
              <a:rPr lang="de-DE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Gute landwirtschaftliche Praxis reicht nicht aus, um den Verlust an Biodiversität zu stoppen! Sehr gute landwirtschaftliche Praxis ist erforderlich!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Derzeit können </a:t>
            </a:r>
            <a:r>
              <a:rPr lang="de-DE" dirty="0" smtClean="0"/>
              <a:t>die </a:t>
            </a:r>
            <a:r>
              <a:rPr lang="de-DE" dirty="0"/>
              <a:t>Standards und Unternehmen die </a:t>
            </a:r>
            <a:r>
              <a:rPr lang="de-DE" dirty="0" smtClean="0"/>
              <a:t>Biodiversitäts-Performance </a:t>
            </a:r>
            <a:r>
              <a:rPr lang="de-DE" dirty="0"/>
              <a:t>ihrer zertifizierten Betriebe / Lieferanten</a:t>
            </a:r>
            <a:r>
              <a:rPr lang="de-DE" b="1" dirty="0"/>
              <a:t> </a:t>
            </a:r>
            <a:r>
              <a:rPr lang="de-DE" b="1" dirty="0" smtClean="0"/>
              <a:t>nicht </a:t>
            </a:r>
            <a:r>
              <a:rPr lang="de-DE" dirty="0" smtClean="0"/>
              <a:t>nachweisen</a:t>
            </a:r>
            <a:r>
              <a:rPr lang="de-DE" dirty="0"/>
              <a:t>. </a:t>
            </a:r>
            <a:r>
              <a:rPr lang="de-DE" dirty="0" smtClean="0"/>
              <a:t>Ein gutes Monitoring der biodiversitätsrelevanten Kriterien /Maßnahmen ist </a:t>
            </a:r>
            <a:r>
              <a:rPr lang="de-DE" dirty="0"/>
              <a:t>erforderlich!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4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12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264282" y="1184488"/>
            <a:ext cx="7258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Verbesserter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chutz der Biodiversität in der Lebensmittelbranche – </a:t>
            </a:r>
            <a:r>
              <a:rPr lang="de-DE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Akteure und Rollen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86771" y="2769328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281" y="2636183"/>
            <a:ext cx="2272049" cy="864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Europäische Union</a:t>
            </a:r>
          </a:p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 und regionale Regierungen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186771" y="5629656"/>
            <a:ext cx="1719016" cy="6076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64282" y="4918625"/>
            <a:ext cx="2272048" cy="859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(regionale, nationale, internationale Ebene)</a:t>
            </a:r>
            <a:endParaRPr lang="de-DE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86771" y="1837349"/>
            <a:ext cx="1719016" cy="85953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Landwirte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Kooperativen</a:t>
            </a:r>
          </a:p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186771" y="4655821"/>
            <a:ext cx="1719016" cy="880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Lebensmittel-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-hersteller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987824" y="2101682"/>
            <a:ext cx="3456384" cy="2072849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Gesetze;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Subventionen;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Marktregulierungen;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Regionale Entwicklungs-programme;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Schutz der Konsumenten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7186771" y="3739723"/>
            <a:ext cx="1719016" cy="61145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Konsumenten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87824" y="4230021"/>
            <a:ext cx="3456384" cy="2234348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Garantieren eine bestimmte Produkt-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oder Produktionsmethode;  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Überprüfung der legal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Orientierung für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2650632" y="3068960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2601864" y="5335655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6324602" y="2397086"/>
            <a:ext cx="729996" cy="3549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296616" y="3121965"/>
            <a:ext cx="7758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6616" y="3588019"/>
            <a:ext cx="781812" cy="30340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6363672" y="5113291"/>
            <a:ext cx="690926" cy="16694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6324741" y="5660682"/>
            <a:ext cx="769620" cy="11747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4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z="1800" smtClean="0"/>
              <a:t>13</a:t>
            </a:fld>
            <a:endParaRPr lang="de-DE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1308346"/>
            <a:ext cx="8457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Verbesserter Schutz der Biodiversität in der Lebensmittelbranche – </a:t>
            </a:r>
            <a:r>
              <a:rPr lang="de-DE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Handlungsoptionen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64880" y="3114675"/>
            <a:ext cx="2181584" cy="8903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Freiwillige Standards </a:t>
            </a:r>
            <a:r>
              <a:rPr lang="de-DE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(regional, national, international)</a:t>
            </a:r>
            <a:endParaRPr lang="de-DE" sz="14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2650632" y="3501008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3596048" y="2564904"/>
            <a:ext cx="5328592" cy="33123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 in Politik und Strategien einbeziehen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Verbesserung von Kriterien / Anforderungen mit Relevanz für die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von Landwirten und Beratern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Unterstützung regionaler Biodiversitätsprojekte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Monitoringsystem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und Sensibilisierung des Lebensmittelsektors und der Verbraucher über den Wert der Biodiversität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Strengere </a:t>
            </a:r>
            <a:r>
              <a:rPr lang="de-DE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Rechtsvorschriften und / oder deren </a:t>
            </a:r>
            <a:r>
              <a:rPr lang="de-DE" sz="1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Umsetzung von der Politik einfordern</a:t>
            </a:r>
            <a:endParaRPr lang="de-DE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1195" y="4469441"/>
            <a:ext cx="2181584" cy="846212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Lebensmittelhandel und - </a:t>
            </a:r>
            <a:r>
              <a:rPr lang="de-DE" sz="1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hersteller</a:t>
            </a:r>
            <a:endParaRPr lang="de-DE" sz="1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650632" y="4891839"/>
            <a:ext cx="841248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3719" y="116632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Empfehlungen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wirkungsvolle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Kriterien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und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Beschaffungsrichtlinien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zur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14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51520" y="144716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Wurde erarbeitet auf der Grundlage von: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und Schlussfolgerungen aus dem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Report (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und Anforderungen von Unternehmen geprüft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Studien, Modellprojekte, Agrarumweltprogramme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Workshops mit Standards, Unternehmen,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Zertifizierern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wissenschaftlichen Institutionen, 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Kommentare von vielen Organisationen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Auf Englisch, Deutsch, Französisch, Spanisch, Portugiesisch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www.business-biodiversity.eu</a:t>
            </a:r>
            <a:endParaRPr lang="de-DE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 1" descr="LIFE_Food&amp;Biodiversity_Empfehlungen_Deutsc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412776"/>
            <a:ext cx="3360646" cy="475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7774" y="85365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Empfehlungen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für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wirkungsvolle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Kriterien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und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Beschaffungsrichtlinien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zur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 </a:t>
            </a:r>
            <a:r>
              <a:rPr lang="en-US" sz="2400" dirty="0" err="1">
                <a:solidFill>
                  <a:srgbClr val="70AD47">
                    <a:lumMod val="75000"/>
                  </a:srgbClr>
                </a:solidFill>
              </a:rPr>
              <a:t>Biodiversität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15</a:t>
            </a:fld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451304" y="1268760"/>
            <a:ext cx="2739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 </a:t>
            </a:r>
          </a:p>
        </p:txBody>
      </p:sp>
      <p:sp>
        <p:nvSpPr>
          <p:cNvPr id="6" name="Ellipse 5"/>
          <p:cNvSpPr/>
          <p:nvPr/>
        </p:nvSpPr>
        <p:spPr>
          <a:xfrm>
            <a:off x="25895" y="2944990"/>
            <a:ext cx="3117281" cy="142011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Empfehlungen für die Standard- und Unternehmenspolitik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718107" y="3005470"/>
            <a:ext cx="2780014" cy="1431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SEHR gute landwirtschaftliche Praxis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766948" y="1340768"/>
            <a:ext cx="2780014" cy="13596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Biodiversitäts-management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3664195" y="4855769"/>
            <a:ext cx="2887838" cy="138819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Empfehlungen für Hersteller und Handel</a:t>
            </a:r>
            <a:endParaRPr lang="de-DE" sz="17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7344687" y="1556792"/>
            <a:ext cx="1716188" cy="85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Mehr Potential für Biodiversität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7344687" y="3215186"/>
            <a:ext cx="1721750" cy="861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Reduzierung negativer Wirkungen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272751" y="4725144"/>
            <a:ext cx="1788124" cy="1435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Unterstützung der Agro-Biodiversität; Sensibilisierung der Konsumenten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696687" y="19168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696687" y="3717032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6629003" y="5536018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205527" y="1730425"/>
            <a:ext cx="432971" cy="561570"/>
            <a:chOff x="4070256" y="1636776"/>
            <a:chExt cx="646176" cy="758131"/>
          </a:xfrm>
        </p:grpSpPr>
        <p:cxnSp>
          <p:nvCxnSpPr>
            <p:cNvPr id="17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143176" y="3428999"/>
            <a:ext cx="432971" cy="485411"/>
            <a:chOff x="4070256" y="1636776"/>
            <a:chExt cx="646176" cy="758131"/>
          </a:xfrm>
        </p:grpSpPr>
        <p:cxnSp>
          <p:nvCxnSpPr>
            <p:cNvPr id="26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>
          <a:xfrm>
            <a:off x="3143715" y="5266341"/>
            <a:ext cx="432971" cy="504056"/>
            <a:chOff x="4070256" y="1636776"/>
            <a:chExt cx="646176" cy="758131"/>
          </a:xfrm>
        </p:grpSpPr>
        <p:cxnSp>
          <p:nvCxnSpPr>
            <p:cNvPr id="29" name="Gerader Verbinder 8"/>
            <p:cNvCxnSpPr/>
            <p:nvPr/>
          </p:nvCxnSpPr>
          <p:spPr>
            <a:xfrm flipH="1">
              <a:off x="4393344" y="1636776"/>
              <a:ext cx="9144" cy="7581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3"/>
            <p:cNvCxnSpPr/>
            <p:nvPr/>
          </p:nvCxnSpPr>
          <p:spPr>
            <a:xfrm flipH="1" flipV="1">
              <a:off x="4070256" y="2015841"/>
              <a:ext cx="646176" cy="71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8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Easy Guide on Biodiversity</a:t>
            </a:r>
            <a:endParaRPr lang="en-US" sz="20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16</a:t>
            </a:fld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46856" y="1280204"/>
            <a:ext cx="3430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Ist besonders für Qualitäts- und </a:t>
            </a:r>
            <a:r>
              <a:rPr lang="de-DE" sz="1600" dirty="0" smtClean="0"/>
              <a:t>Produktmanager </a:t>
            </a:r>
            <a:r>
              <a:rPr lang="de-DE" sz="1600" dirty="0"/>
              <a:t>von Unternehmen gedacht, die für den Einkauf von </a:t>
            </a:r>
            <a:r>
              <a:rPr lang="de-DE" sz="1600" dirty="0" smtClean="0"/>
              <a:t>Lebensmitteln </a:t>
            </a:r>
            <a:r>
              <a:rPr lang="de-DE" sz="1600" dirty="0"/>
              <a:t>verantwortlich sind.</a:t>
            </a:r>
          </a:p>
          <a:p>
            <a:endParaRPr lang="de-DE" sz="1600" dirty="0"/>
          </a:p>
          <a:p>
            <a:r>
              <a:rPr lang="de-DE" sz="1600" dirty="0"/>
              <a:t>Der Leitfaden bietet Einblicke in den Status Quo von Biodiversitätskriterien und -</a:t>
            </a:r>
            <a:r>
              <a:rPr lang="de-DE" sz="1600" dirty="0" err="1" smtClean="0"/>
              <a:t>maßnahmen</a:t>
            </a:r>
            <a:r>
              <a:rPr lang="de-DE" sz="1600" dirty="0" smtClean="0"/>
              <a:t> </a:t>
            </a:r>
            <a:r>
              <a:rPr lang="de-DE" sz="1600" dirty="0"/>
              <a:t>in </a:t>
            </a:r>
            <a:r>
              <a:rPr lang="de-DE" sz="1600" dirty="0" smtClean="0"/>
              <a:t>Standards und Beschaffungskriterien von Unternehmen sowie </a:t>
            </a:r>
            <a:r>
              <a:rPr lang="de-DE" sz="1600" dirty="0"/>
              <a:t>einen Überblick </a:t>
            </a:r>
            <a:r>
              <a:rPr lang="de-DE" sz="1600" dirty="0" err="1" smtClean="0"/>
              <a:t>daüber</a:t>
            </a:r>
            <a:r>
              <a:rPr lang="de-DE" sz="1600" dirty="0" smtClean="0"/>
              <a:t>, wie  effektive Kriterien formuliert sein müssten. </a:t>
            </a:r>
          </a:p>
          <a:p>
            <a:endParaRPr lang="de-DE" sz="1600" dirty="0"/>
          </a:p>
          <a:p>
            <a:r>
              <a:rPr lang="de-DE" sz="1600" dirty="0"/>
              <a:t>Der </a:t>
            </a:r>
            <a:r>
              <a:rPr lang="de-DE" sz="1600" dirty="0" smtClean="0"/>
              <a:t>Easy Guide hilft Managern</a:t>
            </a:r>
            <a:r>
              <a:rPr lang="de-DE" sz="1600" dirty="0"/>
              <a:t>, die aktuelle Situation und die Bedeutung der Biodiversität in Bezug auf Standards oder </a:t>
            </a:r>
            <a:r>
              <a:rPr lang="de-DE" sz="1600" dirty="0" smtClean="0"/>
              <a:t>Beschaffungsvorgaben </a:t>
            </a:r>
            <a:r>
              <a:rPr lang="de-DE" sz="1600" dirty="0"/>
              <a:t>einzuschätzen</a:t>
            </a:r>
            <a:r>
              <a:rPr lang="en-US" sz="1600" dirty="0" smtClean="0"/>
              <a:t>. </a:t>
            </a:r>
            <a:endParaRPr lang="de-DE" sz="16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0"/>
            <a:ext cx="4941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1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 an die  .…..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17</a:t>
            </a:fld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47471" y="140784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Partner-Standards und Partner-Unternehmen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für den Input und die Unterstützung!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838896" y="2393154"/>
            <a:ext cx="6875694" cy="31660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11" name="Grafik 10" descr="R:\_Fotos_Logos_PPTs\Logos\Projekte\LIFEBiostandards\2015 Nestlé Corporate Vert. GFGL_P430\2015 Nestle╠ü Corporate Vert. GFGL_P430\2015 Nestle╠ü Corporate Vert. GFGL_P4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8046" y="2682338"/>
            <a:ext cx="1155385" cy="7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6301" y="2550528"/>
            <a:ext cx="830302" cy="9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 descr="R:\_Fotos_Logos_PPTs\Logos\Projekte\LIFEBiostandards\Symrise\SYM_Logo-l-tagline-red-cmykweb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9431" y="2898443"/>
            <a:ext cx="1911091" cy="53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R:\_Fotos_Logos_PPTs\Logos\Projekte\LIFEBiostandards\UTZ\UTZ-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5726" y="2573436"/>
            <a:ext cx="862532" cy="82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 descr="R:\_Fotos_Logos_PPTs\Logos\Projekte\LIFEBiostandards\Fairtrade\F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979" y="4158707"/>
            <a:ext cx="729105" cy="979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R:\_Fotos_Logos_PPTs\Logos\Projekte\LIFEBiostandards\UEBT\logo-uebt-fond-noir-transparent-2.jpg-200x200-für-web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8386" y="4158117"/>
            <a:ext cx="1012279" cy="979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R:\_Fotos_Logos_PPTs\Logos\Projekte\LIFEBiostandards\QZ Baden-Württemberg\Qz Baden-Württemberg.pn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1521" y="4158707"/>
            <a:ext cx="1007645" cy="98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694" y="4185343"/>
            <a:ext cx="1253626" cy="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46856" y="111770"/>
            <a:ext cx="6861448" cy="72494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Danke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für </a:t>
            </a:r>
            <a:r>
              <a:rPr lang="en-US" sz="2400" dirty="0" err="1" smtClean="0">
                <a:solidFill>
                  <a:srgbClr val="70AD47">
                    <a:lumMod val="75000"/>
                  </a:srgbClr>
                </a:solidFill>
                <a:ea typeface="+mn-ea"/>
              </a:rPr>
              <a:t>Ihre</a:t>
            </a:r>
            <a:r>
              <a:rPr lang="en-US" sz="2400" dirty="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 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ea typeface="+mn-ea"/>
              </a:rPr>
              <a:t>Aufmerksamkeit!</a:t>
            </a:r>
            <a:endParaRPr lang="en-US" sz="2400" dirty="0">
              <a:solidFill>
                <a:srgbClr val="70AD47">
                  <a:lumMod val="75000"/>
                </a:srgbClr>
              </a:solidFill>
              <a:ea typeface="+mn-ea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1DEF-A0F2-436A-B446-D206BED377C1}" type="slidenum">
              <a:rPr lang="de-DE" smtClean="0"/>
              <a:t>18</a:t>
            </a:fld>
            <a:endParaRPr lang="de-DE" dirty="0"/>
          </a:p>
        </p:txBody>
      </p:sp>
      <p:pic>
        <p:nvPicPr>
          <p:cNvPr id="19" name="Picture 2" descr="AR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5981" y="1241125"/>
            <a:ext cx="7524328" cy="561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FE Header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FE Content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FE Partner Logos">
  <a:themeElements>
    <a:clrScheme name="LIFE">
      <a:dk1>
        <a:srgbClr val="56731D"/>
      </a:dk1>
      <a:lt1>
        <a:srgbClr val="FFFFFF"/>
      </a:lt1>
      <a:dk2>
        <a:srgbClr val="AAA49A"/>
      </a:dk2>
      <a:lt2>
        <a:srgbClr val="EDEBDE"/>
      </a:lt2>
      <a:accent1>
        <a:srgbClr val="56731D"/>
      </a:accent1>
      <a:accent2>
        <a:srgbClr val="59594D"/>
      </a:accent2>
      <a:accent3>
        <a:srgbClr val="71A72B"/>
      </a:accent3>
      <a:accent4>
        <a:srgbClr val="ABDA6F"/>
      </a:accent4>
      <a:accent5>
        <a:srgbClr val="C7E69F"/>
      </a:accent5>
      <a:accent6>
        <a:srgbClr val="CBC8C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Macintosh PowerPoint</Application>
  <PresentationFormat>Bildschirmpräsentation (4:3)</PresentationFormat>
  <Paragraphs>143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LIFE Header</vt:lpstr>
      <vt:lpstr>LIFE Content</vt:lpstr>
      <vt:lpstr>LIFE Partner Logos</vt:lpstr>
      <vt:lpstr>Biodiversität in Standards für die Lebensmittelbranche und Vorgaben von Unternehmen </vt:lpstr>
      <vt:lpstr>Baseline Report: Politik und Kriterien von  54 Standards und Unternehmen gescreent </vt:lpstr>
      <vt:lpstr>Baseline Report: Politik und Kriterien von  54 Standards und Unternehmen gescreent</vt:lpstr>
      <vt:lpstr>Baseline Report: Politik und Kriterien von  54 Standards und Unternehmen gescreent</vt:lpstr>
      <vt:lpstr>Baseline Report:  Beispiel für die Ergebnisse des Screenings</vt:lpstr>
      <vt:lpstr>Baseline Report:  Beispiel für die Ergebnisse des Screenings</vt:lpstr>
      <vt:lpstr>Baseline Report: Schlussfolgerungen, z.B.</vt:lpstr>
      <vt:lpstr>Baseline Report:  Beispiel für die Ergebnisse des Screenings</vt:lpstr>
      <vt:lpstr>Baseline Report: Schlussfolgerungen</vt:lpstr>
      <vt:lpstr>Baseline Report: Schlussfolgerungen</vt:lpstr>
      <vt:lpstr>Generelle Einschätzung der aktuellen Situation</vt:lpstr>
      <vt:lpstr>PowerPoint-Präsentation</vt:lpstr>
      <vt:lpstr>PowerPoint-Präsentation</vt:lpstr>
      <vt:lpstr>Empfehlungen für wirkungsvolle Kriterien und Beschaffungsrichtlinien zur Biodiversität</vt:lpstr>
      <vt:lpstr>Empfehlungen für wirkungsvolle Kriterien und Beschaffungsrichtlinien zur Biodiversität</vt:lpstr>
      <vt:lpstr>Easy Guide on Biodiversity</vt:lpstr>
      <vt:lpstr>Dank an die  .…..</vt:lpstr>
      <vt:lpstr>Danke für Ihre Aufmerksamkeit!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Gossenberger</dc:creator>
  <cp:lastModifiedBy>Daniel</cp:lastModifiedBy>
  <cp:revision>139</cp:revision>
  <dcterms:created xsi:type="dcterms:W3CDTF">2017-08-09T08:14:08Z</dcterms:created>
  <dcterms:modified xsi:type="dcterms:W3CDTF">2019-05-22T09:56:18Z</dcterms:modified>
</cp:coreProperties>
</file>