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46" r:id="rId2"/>
    <p:sldMasterId id="2147483752" r:id="rId3"/>
  </p:sldMasterIdLst>
  <p:notesMasterIdLst>
    <p:notesMasterId r:id="rId27"/>
  </p:notesMasterIdLst>
  <p:sldIdLst>
    <p:sldId id="256" r:id="rId4"/>
    <p:sldId id="337" r:id="rId5"/>
    <p:sldId id="338" r:id="rId6"/>
    <p:sldId id="339" r:id="rId7"/>
    <p:sldId id="340" r:id="rId8"/>
    <p:sldId id="343" r:id="rId9"/>
    <p:sldId id="294" r:id="rId10"/>
    <p:sldId id="329" r:id="rId11"/>
    <p:sldId id="323" r:id="rId12"/>
    <p:sldId id="345" r:id="rId13"/>
    <p:sldId id="311" r:id="rId14"/>
    <p:sldId id="350" r:id="rId15"/>
    <p:sldId id="304" r:id="rId16"/>
    <p:sldId id="330" r:id="rId17"/>
    <p:sldId id="344" r:id="rId18"/>
    <p:sldId id="351" r:id="rId19"/>
    <p:sldId id="332" r:id="rId20"/>
    <p:sldId id="306" r:id="rId21"/>
    <p:sldId id="313" r:id="rId22"/>
    <p:sldId id="346" r:id="rId23"/>
    <p:sldId id="349" r:id="rId24"/>
    <p:sldId id="347" r:id="rId25"/>
    <p:sldId id="352" r:id="rId2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4247">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35A"/>
    <a:srgbClr val="6B665B"/>
    <a:srgbClr val="8F8057"/>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6" autoAdjust="0"/>
    <p:restoredTop sz="72693" autoAdjust="0"/>
  </p:normalViewPr>
  <p:slideViewPr>
    <p:cSldViewPr>
      <p:cViewPr>
        <p:scale>
          <a:sx n="50" d="100"/>
          <a:sy n="50" d="100"/>
        </p:scale>
        <p:origin x="-236" y="-367"/>
      </p:cViewPr>
      <p:guideLst>
        <p:guide orient="horz" pos="2160"/>
        <p:guide orient="horz" pos="4247"/>
        <p:guide pos="2880"/>
      </p:guideLst>
    </p:cSldViewPr>
  </p:slideViewPr>
  <p:notesTextViewPr>
    <p:cViewPr>
      <p:scale>
        <a:sx n="1" d="1"/>
        <a:sy n="1" d="1"/>
      </p:scale>
      <p:origin x="0" y="0"/>
    </p:cViewPr>
  </p:notesTextViewPr>
  <p:sorterViewPr>
    <p:cViewPr>
      <p:scale>
        <a:sx n="100" d="100"/>
        <a:sy n="100" d="100"/>
      </p:scale>
      <p:origin x="0" y="1005"/>
    </p:cViewPr>
  </p:sorter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08.05.2019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lvl="0" indent="0">
              <a:buFontTx/>
              <a:buNone/>
            </a:pP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119601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smtClean="0">
                <a:solidFill>
                  <a:schemeClr val="tx2"/>
                </a:solidFill>
              </a:rPr>
              <a:t>Natura 2000: In den Anhängen I und II sind die Arten von Lebensräumen und Arten von Sonderschutzgebieten aufgeführt. Einige davon sind als "prioritäre" Lebensräume oder Arten definiert, die vom Verschwinden bedroht sind. Anhang III enthält die Kriterien für die Auswahl der Standorte.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err="1" smtClean="0">
                <a:solidFill>
                  <a:schemeClr val="tx2"/>
                </a:solidFill>
              </a:rPr>
              <a:t>Habitatrichtlinie</a:t>
            </a:r>
            <a:r>
              <a:rPr lang="de-DE" smtClean="0">
                <a:solidFill>
                  <a:schemeClr val="tx2"/>
                </a:solidFill>
              </a:rPr>
              <a:t>: Die EU-Länder müssen besondere Schutzgebiete für bedrohte Arten und Zugvögel im natürlichen Verbreitungsgebiet der Vögel schaffen.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990462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857682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165521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1695659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328874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1561625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638329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1120862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2130514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869267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4144136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3352347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290472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2222133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481346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2589711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23</a:t>
            </a:fld>
            <a:endParaRPr lang="de-DE" dirty="0"/>
          </a:p>
        </p:txBody>
      </p:sp>
    </p:spTree>
    <p:extLst>
      <p:ext uri="{BB962C8B-B14F-4D97-AF65-F5344CB8AC3E}">
        <p14:creationId xmlns:p14="http://schemas.microsoft.com/office/powerpoint/2010/main" val="2589711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677275674"/>
      </p:ext>
    </p:extLst>
  </p:cSld>
  <p:clrMapOvr>
    <a:masterClrMapping/>
  </p:clrMapOvr>
  <p:timing>
    <p:tnLst>
      <p:par>
        <p:cTn id="1" dur="indefinite" restart="never" nodeType="tmRoot"/>
      </p:par>
    </p:tnLst>
  </p:timing>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917173207"/>
      </p:ext>
    </p:extLst>
  </p:cSld>
  <p:clrMapOvr>
    <a:masterClrMapping/>
  </p:clrMapOvr>
  <p:timing>
    <p:tnLst>
      <p:par>
        <p:cTn id="1" dur="indefinite" restart="never" nodeType="tmRoot"/>
      </p:par>
    </p:tnLst>
  </p:timing>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7682323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5346151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350502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290241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6665514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646692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496501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45583724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5206877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11.jpeg"/><Relationship Id="rId3" Type="http://schemas.openxmlformats.org/officeDocument/2006/relationships/slideLayout" Target="../slideLayouts/slideLayout10.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10.jpeg"/><Relationship Id="rId2" Type="http://schemas.openxmlformats.org/officeDocument/2006/relationships/slideLayout" Target="../slideLayouts/slideLayout9.xml"/><Relationship Id="rId16"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8.jpeg"/><Relationship Id="rId10" Type="http://schemas.openxmlformats.org/officeDocument/2006/relationships/image" Target="../media/image15.tiff"/><Relationship Id="rId4" Type="http://schemas.openxmlformats.org/officeDocument/2006/relationships/slideLayout" Target="../slideLayouts/slideLayout11.xml"/><Relationship Id="rId9" Type="http://schemas.openxmlformats.org/officeDocument/2006/relationships/image" Target="../media/image14.jpeg"/><Relationship Id="rId14" Type="http://schemas.openxmlformats.org/officeDocument/2006/relationships/image" Target="../media/image7.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08.05.2019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3" name="Grafi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72577" y="5418275"/>
            <a:ext cx="684000" cy="684000"/>
          </a:xfrm>
          <a:prstGeom prst="rect">
            <a:avLst/>
          </a:prstGeom>
        </p:spPr>
      </p:pic>
      <p:pic>
        <p:nvPicPr>
          <p:cNvPr id="13" name="Grafik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44900" y="6247561"/>
            <a:ext cx="2541600" cy="360000"/>
          </a:xfrm>
          <a:prstGeom prst="rect">
            <a:avLst/>
          </a:prstGeom>
        </p:spPr>
      </p:pic>
    </p:spTree>
    <p:extLst>
      <p:ext uri="{BB962C8B-B14F-4D97-AF65-F5344CB8AC3E}">
        <p14:creationId xmlns:p14="http://schemas.microsoft.com/office/powerpoint/2010/main" val="2701968152"/>
      </p:ext>
    </p:extLst>
  </p:cSld>
  <p:clrMap bg1="lt1" tx1="dk1" bg2="lt2" tx2="dk2" accent1="accent1" accent2="accent2" accent3="accent3" accent4="accent4" accent5="accent5" accent6="accent6" hlink="hlink" folHlink="folHlink"/>
  <p:sldLayoutIdLst>
    <p:sldLayoutId id="2147483744" r:id="rId1"/>
    <p:sldLayoutId id="2147483745"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p:nvSpPr>
        <p:spPr>
          <a:xfrm>
            <a:off x="1331640" y="6464369"/>
            <a:ext cx="47525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EU LIFE Biodiversity in Standards and Labels for the Food Sector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19" name="Grafik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22" name="Grafik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48933752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Lst>
  <p:timing>
    <p:tnLst>
      <p:par>
        <p:cTn id="1" dur="indefinite" restart="never" nodeType="tmRoot"/>
      </p:par>
    </p:tnLst>
  </p:timing>
  <p:hf hdr="0"/>
  <p:txStyles>
    <p:titleStyle>
      <a:lvl1pPr algn="l" defTabSz="914400" rtl="0" eaLnBrk="1" latinLnBrk="0" hangingPunct="1">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916130"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1880"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59832"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7002"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20858"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11720" y="6338142"/>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p:nvCxnSpPr>
        <p:spPr>
          <a:xfrm>
            <a:off x="5494250" y="6363318"/>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35821" y="6453368"/>
            <a:ext cx="700275" cy="288000"/>
          </a:xfrm>
          <a:prstGeom prst="rect">
            <a:avLst/>
          </a:prstGeom>
        </p:spPr>
      </p:pic>
      <p:pic>
        <p:nvPicPr>
          <p:cNvPr id="29" name="Picture 2" descr="R:\_Fotos_Logos_PPTs\Logos\Projekte\B&amp;B Campaign\Logo_life.ti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30" name="Textfeld 29"/>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31" name="Picture 2" descr="R:\_Fotos_Logos_PPTs\Logos\Projekte\LIFEBiostandards\DBU\DBU gefoerdert durch_200x20.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33" name="Grafik 3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34" name="Grafik 3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125620686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9596" y="1628800"/>
            <a:ext cx="8274892" cy="1586607"/>
          </a:xfrm>
        </p:spPr>
        <p:txBody>
          <a:bodyPr/>
          <a:lstStyle/>
          <a:p>
            <a:r>
              <a:rPr lang="de-DE" sz="4000" dirty="0" smtClean="0"/>
              <a:t>LEGAL COMPLIANCE</a:t>
            </a:r>
            <a:br>
              <a:rPr lang="de-DE" sz="4000" dirty="0" smtClean="0"/>
            </a:br>
            <a:r>
              <a:rPr lang="de-DE" sz="4000" dirty="0" smtClean="0"/>
              <a:t/>
            </a:r>
            <a:br>
              <a:rPr lang="de-DE" sz="4000" dirty="0" smtClean="0"/>
            </a:br>
            <a:r>
              <a:rPr lang="de-DE" sz="4000" dirty="0" smtClean="0"/>
              <a:t>Schutz der Biologischen Vielfalt in der landwirtschaftlichen Produktion </a:t>
            </a:r>
            <a:endParaRPr lang="de-DE" sz="4000" dirty="0"/>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t>Einführung</a:t>
            </a:r>
            <a:endParaRPr lang="de-DE" dirty="0"/>
          </a:p>
        </p:txBody>
      </p:sp>
      <p:sp>
        <p:nvSpPr>
          <p:cNvPr id="5" name="Rechteck 4"/>
          <p:cNvSpPr/>
          <p:nvPr/>
        </p:nvSpPr>
        <p:spPr>
          <a:xfrm>
            <a:off x="251520" y="1653777"/>
            <a:ext cx="8640960" cy="86409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pPr lvl="0"/>
            <a:endParaRPr lang="de-DE" dirty="0" smtClean="0">
              <a:solidFill>
                <a:schemeClr val="accent2"/>
              </a:solidFill>
            </a:endParaRPr>
          </a:p>
          <a:p>
            <a:pPr lvl="0"/>
            <a:endParaRPr lang="de-DE" dirty="0">
              <a:solidFill>
                <a:schemeClr val="accent2"/>
              </a:solidFill>
            </a:endParaRPr>
          </a:p>
          <a:p>
            <a:pPr algn="ctr"/>
            <a:endParaRPr lang="en-GB" dirty="0"/>
          </a:p>
        </p:txBody>
      </p:sp>
      <p:sp>
        <p:nvSpPr>
          <p:cNvPr id="10" name="Abgerundetes Rechteck 9"/>
          <p:cNvSpPr/>
          <p:nvPr/>
        </p:nvSpPr>
        <p:spPr>
          <a:xfrm>
            <a:off x="827584" y="1293737"/>
            <a:ext cx="3960440"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Internationale Konventionen</a:t>
            </a:r>
            <a:endParaRPr lang="en-GB" sz="2400" b="1" dirty="0"/>
          </a:p>
        </p:txBody>
      </p:sp>
      <p:sp>
        <p:nvSpPr>
          <p:cNvPr id="11" name="Rechteck 10"/>
          <p:cNvSpPr/>
          <p:nvPr/>
        </p:nvSpPr>
        <p:spPr>
          <a:xfrm>
            <a:off x="251520" y="3263661"/>
            <a:ext cx="8640960" cy="1162519"/>
          </a:xfrm>
          <a:prstGeom prst="rect">
            <a:avLst/>
          </a:prstGeom>
          <a:solidFill>
            <a:schemeClr val="bg1"/>
          </a:solidFill>
          <a:ln>
            <a:solidFill>
              <a:srgbClr val="8F8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b="1" dirty="0" smtClean="0">
                <a:solidFill>
                  <a:schemeClr val="accent2"/>
                </a:solidFill>
              </a:rPr>
              <a:t>            </a:t>
            </a:r>
          </a:p>
          <a:p>
            <a:pPr lvl="0"/>
            <a:endParaRPr lang="de-DE" b="1" dirty="0">
              <a:solidFill>
                <a:schemeClr val="accent2"/>
              </a:solidFill>
            </a:endParaRPr>
          </a:p>
          <a:p>
            <a:pPr lvl="0"/>
            <a:endParaRPr lang="de-DE" b="1" dirty="0" smtClean="0">
              <a:solidFill>
                <a:schemeClr val="accent2"/>
              </a:solidFill>
            </a:endParaRPr>
          </a:p>
          <a:p>
            <a:pPr algn="ctr"/>
            <a:endParaRPr lang="de-DE" dirty="0" smtClean="0"/>
          </a:p>
          <a:p>
            <a:pPr algn="ctr"/>
            <a:endParaRPr lang="en-GB" dirty="0"/>
          </a:p>
        </p:txBody>
      </p:sp>
      <p:sp>
        <p:nvSpPr>
          <p:cNvPr id="12" name="Abgerundetes Rechteck 11"/>
          <p:cNvSpPr/>
          <p:nvPr/>
        </p:nvSpPr>
        <p:spPr>
          <a:xfrm>
            <a:off x="827584" y="2903621"/>
            <a:ext cx="3960440" cy="756084"/>
          </a:xfrm>
          <a:prstGeom prst="roundRect">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Europäische Gesetzgebung</a:t>
            </a:r>
            <a:endParaRPr lang="en-GB" sz="2400" b="1" dirty="0"/>
          </a:p>
        </p:txBody>
      </p:sp>
      <p:sp>
        <p:nvSpPr>
          <p:cNvPr id="16" name="Rechteck 15"/>
          <p:cNvSpPr/>
          <p:nvPr/>
        </p:nvSpPr>
        <p:spPr>
          <a:xfrm>
            <a:off x="251520" y="5169208"/>
            <a:ext cx="8640960" cy="792088"/>
          </a:xfrm>
          <a:prstGeom prst="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bgerundetes Rechteck 16"/>
          <p:cNvSpPr/>
          <p:nvPr/>
        </p:nvSpPr>
        <p:spPr>
          <a:xfrm>
            <a:off x="827584" y="4809168"/>
            <a:ext cx="3960440" cy="756084"/>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Nationale und regionale Gesetze und Regulierungen</a:t>
            </a:r>
            <a:endParaRPr lang="en-GB" sz="2400" b="1" dirty="0"/>
          </a:p>
        </p:txBody>
      </p:sp>
      <p:sp>
        <p:nvSpPr>
          <p:cNvPr id="2" name="Pfeil nach unten 1"/>
          <p:cNvSpPr/>
          <p:nvPr/>
        </p:nvSpPr>
        <p:spPr>
          <a:xfrm>
            <a:off x="5779548" y="2096756"/>
            <a:ext cx="288032" cy="900195"/>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feil nach unten 12"/>
          <p:cNvSpPr/>
          <p:nvPr/>
        </p:nvSpPr>
        <p:spPr>
          <a:xfrm>
            <a:off x="5773366" y="4010720"/>
            <a:ext cx="294213" cy="798448"/>
          </a:xfrm>
          <a:prstGeom prst="downArrow">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814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P spid="17" grpId="0" animBg="1"/>
      <p:bldP spid="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smtClean="0"/>
              <a:t>Legal </a:t>
            </a:r>
            <a:r>
              <a:rPr lang="de-DE" dirty="0" err="1" smtClean="0"/>
              <a:t>compliance</a:t>
            </a:r>
            <a:r>
              <a:rPr lang="de-DE" dirty="0" smtClean="0"/>
              <a:t> </a:t>
            </a:r>
            <a:endParaRPr lang="de-DE" dirty="0"/>
          </a:p>
        </p:txBody>
      </p:sp>
      <p:sp>
        <p:nvSpPr>
          <p:cNvPr id="6" name="Inhaltsplatzhalter 5"/>
          <p:cNvSpPr>
            <a:spLocks noGrp="1"/>
          </p:cNvSpPr>
          <p:nvPr>
            <p:ph idx="1"/>
          </p:nvPr>
        </p:nvSpPr>
        <p:spPr>
          <a:xfrm>
            <a:off x="467544" y="2909262"/>
            <a:ext cx="4824536" cy="432048"/>
          </a:xfrm>
        </p:spPr>
        <p:txBody>
          <a:bodyPr>
            <a:normAutofit lnSpcReduction="10000"/>
          </a:bodyPr>
          <a:lstStyle/>
          <a:p>
            <a:endParaRPr lang="de-DE" dirty="0" smtClean="0"/>
          </a:p>
          <a:p>
            <a:pPr marL="0" indent="0">
              <a:buNone/>
            </a:pPr>
            <a:endParaRPr lang="de-DE" dirty="0" smtClean="0"/>
          </a:p>
          <a:p>
            <a:endParaRPr lang="de-DE" dirty="0" smtClean="0"/>
          </a:p>
          <a:p>
            <a:endParaRPr lang="en-GB"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pPr/>
              <a:t>3</a:t>
            </a:fld>
            <a:endParaRPr lang="de-DE" dirty="0"/>
          </a:p>
        </p:txBody>
      </p:sp>
      <p:sp>
        <p:nvSpPr>
          <p:cNvPr id="12" name="Textfeld 11"/>
          <p:cNvSpPr txBox="1"/>
          <p:nvPr/>
        </p:nvSpPr>
        <p:spPr>
          <a:xfrm>
            <a:off x="4513043" y="2905261"/>
            <a:ext cx="437943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solidFill>
                  <a:schemeClr val="accent2"/>
                </a:solidFill>
              </a:rPr>
              <a:t>… are treaties or agreements between states</a:t>
            </a:r>
            <a:endParaRPr lang="de-DE" dirty="0">
              <a:solidFill>
                <a:schemeClr val="accent2"/>
              </a:solidFill>
            </a:endParaRPr>
          </a:p>
        </p:txBody>
      </p:sp>
      <p:sp>
        <p:nvSpPr>
          <p:cNvPr id="15" name="Textfeld 14"/>
          <p:cNvSpPr txBox="1"/>
          <p:nvPr/>
        </p:nvSpPr>
        <p:spPr>
          <a:xfrm>
            <a:off x="484546" y="4246065"/>
            <a:ext cx="8111703" cy="1754326"/>
          </a:xfrm>
          <a:prstGeom prst="rect">
            <a:avLst/>
          </a:prstGeom>
          <a:noFill/>
        </p:spPr>
        <p:txBody>
          <a:bodyPr wrap="square" numCol="1" rtlCol="0">
            <a:spAutoFit/>
          </a:bodyPr>
          <a:lstStyle/>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Biological </a:t>
            </a:r>
            <a:r>
              <a:rPr lang="de-DE" b="1" dirty="0" err="1" smtClean="0">
                <a:solidFill>
                  <a:schemeClr val="tx2">
                    <a:lumMod val="50000"/>
                  </a:schemeClr>
                </a:solidFill>
                <a:latin typeface="Arial" panose="020B0604020202020204" pitchFamily="34" charset="0"/>
                <a:cs typeface="Arial" panose="020B0604020202020204" pitchFamily="34" charset="0"/>
              </a:rPr>
              <a:t>Diversity</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smtClean="0">
                <a:solidFill>
                  <a:schemeClr val="tx2">
                    <a:lumMod val="50000"/>
                  </a:schemeClr>
                </a:solidFill>
                <a:latin typeface="Arial" panose="020B0604020202020204" pitchFamily="34" charset="0"/>
                <a:cs typeface="Arial" panose="020B0604020202020204" pitchFamily="34" charset="0"/>
              </a:rPr>
              <a:t>Rio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smtClean="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on </a:t>
            </a:r>
            <a:r>
              <a:rPr lang="de-DE" b="1" dirty="0" err="1" smtClean="0">
                <a:solidFill>
                  <a:schemeClr val="tx2">
                    <a:lumMod val="50000"/>
                  </a:schemeClr>
                </a:solidFill>
                <a:latin typeface="Arial" panose="020B0604020202020204" pitchFamily="34" charset="0"/>
                <a:cs typeface="Arial" panose="020B0604020202020204" pitchFamily="34" charset="0"/>
              </a:rPr>
              <a:t>Wetlands</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err="1" smtClean="0">
                <a:solidFill>
                  <a:schemeClr val="tx2">
                    <a:lumMod val="50000"/>
                  </a:schemeClr>
                </a:solidFill>
                <a:latin typeface="Arial" panose="020B0604020202020204" pitchFamily="34" charset="0"/>
                <a:cs typeface="Arial" panose="020B0604020202020204" pitchFamily="34" charset="0"/>
              </a:rPr>
              <a:t>Ramsar</a:t>
            </a:r>
            <a:r>
              <a:rPr lang="de-DE" b="1" i="1" dirty="0">
                <a:solidFill>
                  <a:schemeClr val="tx2">
                    <a:lumMod val="50000"/>
                  </a:schemeClr>
                </a:solidFill>
                <a:latin typeface="Arial" panose="020B0604020202020204" pitchFamily="34" charset="0"/>
                <a:cs typeface="Arial" panose="020B0604020202020204" pitchFamily="34" charset="0"/>
              </a:rPr>
              <a:t>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r>
              <a:rPr lang="de-DE" b="1" i="1" dirty="0" smtClean="0">
                <a:solidFill>
                  <a:schemeClr val="tx2">
                    <a:lumMod val="50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b="1" dirty="0">
                <a:solidFill>
                  <a:schemeClr val="tx2">
                    <a:lumMod val="50000"/>
                  </a:schemeClr>
                </a:solidFill>
                <a:latin typeface="Arial" panose="020B0604020202020204" pitchFamily="34" charset="0"/>
                <a:cs typeface="Arial" panose="020B0604020202020204" pitchFamily="34" charset="0"/>
              </a:rPr>
              <a:t>Convention on the Conservation of Migratory Species of Wild </a:t>
            </a:r>
            <a:r>
              <a:rPr lang="en-US" b="1" dirty="0" smtClean="0">
                <a:solidFill>
                  <a:schemeClr val="tx2">
                    <a:lumMod val="50000"/>
                  </a:schemeClr>
                </a:solidFill>
                <a:latin typeface="Arial" panose="020B0604020202020204" pitchFamily="34" charset="0"/>
                <a:cs typeface="Arial" panose="020B0604020202020204" pitchFamily="34" charset="0"/>
              </a:rPr>
              <a:t>Animals - </a:t>
            </a:r>
            <a:r>
              <a:rPr lang="en-US" b="1" i="1" dirty="0" smtClean="0">
                <a:solidFill>
                  <a:schemeClr val="tx2">
                    <a:lumMod val="50000"/>
                  </a:schemeClr>
                </a:solidFill>
                <a:latin typeface="Arial" panose="020B0604020202020204" pitchFamily="34" charset="0"/>
                <a:cs typeface="Arial" panose="020B0604020202020204" pitchFamily="34" charset="0"/>
              </a:rPr>
              <a:t>Bonn Convention</a:t>
            </a:r>
            <a:endParaRPr lang="en-US" b="1" i="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International Trade in </a:t>
            </a:r>
            <a:r>
              <a:rPr lang="de-DE" b="1" dirty="0" err="1" smtClean="0">
                <a:solidFill>
                  <a:schemeClr val="tx2">
                    <a:lumMod val="50000"/>
                  </a:schemeClr>
                </a:solidFill>
                <a:latin typeface="Arial" panose="020B0604020202020204" pitchFamily="34" charset="0"/>
                <a:cs typeface="Arial" panose="020B0604020202020204" pitchFamily="34" charset="0"/>
              </a:rPr>
              <a:t>Endangered</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Species</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of</a:t>
            </a:r>
            <a:r>
              <a:rPr lang="de-DE" b="1" dirty="0" smtClean="0">
                <a:solidFill>
                  <a:schemeClr val="tx2">
                    <a:lumMod val="50000"/>
                  </a:schemeClr>
                </a:solidFill>
                <a:latin typeface="Arial" panose="020B0604020202020204" pitchFamily="34" charset="0"/>
                <a:cs typeface="Arial" panose="020B0604020202020204" pitchFamily="34" charset="0"/>
              </a:rPr>
              <a:t> Wild Fauna </a:t>
            </a:r>
            <a:r>
              <a:rPr lang="de-DE" b="1" dirty="0" err="1" smtClean="0">
                <a:solidFill>
                  <a:schemeClr val="tx2">
                    <a:lumMod val="50000"/>
                  </a:schemeClr>
                </a:solidFill>
                <a:latin typeface="Arial" panose="020B0604020202020204" pitchFamily="34" charset="0"/>
                <a:cs typeface="Arial" panose="020B0604020202020204" pitchFamily="34" charset="0"/>
              </a:rPr>
              <a:t>and</a:t>
            </a:r>
            <a:r>
              <a:rPr lang="de-DE" b="1" dirty="0">
                <a:solidFill>
                  <a:schemeClr val="tx2">
                    <a:lumMod val="50000"/>
                  </a:schemeClr>
                </a:solidFill>
                <a:latin typeface="Arial" panose="020B0604020202020204" pitchFamily="34" charset="0"/>
                <a:cs typeface="Arial" panose="020B0604020202020204" pitchFamily="34" charset="0"/>
              </a:rPr>
              <a:t> </a:t>
            </a:r>
            <a:r>
              <a:rPr lang="de-DE" b="1" dirty="0" smtClean="0">
                <a:solidFill>
                  <a:schemeClr val="tx2">
                    <a:lumMod val="50000"/>
                  </a:schemeClr>
                </a:solidFill>
                <a:latin typeface="Arial" panose="020B0604020202020204" pitchFamily="34" charset="0"/>
                <a:cs typeface="Arial" panose="020B0604020202020204" pitchFamily="34" charset="0"/>
              </a:rPr>
              <a:t>Flora (CITES) - </a:t>
            </a:r>
            <a:r>
              <a:rPr lang="de-DE" b="1" i="1" dirty="0" smtClean="0">
                <a:solidFill>
                  <a:schemeClr val="tx2">
                    <a:lumMod val="50000"/>
                  </a:schemeClr>
                </a:solidFill>
                <a:latin typeface="Arial" panose="020B0604020202020204" pitchFamily="34" charset="0"/>
                <a:cs typeface="Arial" panose="020B0604020202020204" pitchFamily="34" charset="0"/>
              </a:rPr>
              <a:t>Washington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a:solidFill>
                <a:schemeClr val="tx2">
                  <a:lumMod val="50000"/>
                </a:schemeClr>
              </a:solidFill>
              <a:latin typeface="Arial" panose="020B0604020202020204" pitchFamily="34" charset="0"/>
              <a:cs typeface="Arial" panose="020B0604020202020204" pitchFamily="34" charset="0"/>
            </a:endParaRPr>
          </a:p>
        </p:txBody>
      </p:sp>
      <p:sp>
        <p:nvSpPr>
          <p:cNvPr id="8" name="Rechteck 7"/>
          <p:cNvSpPr/>
          <p:nvPr/>
        </p:nvSpPr>
        <p:spPr>
          <a:xfrm>
            <a:off x="477935" y="3575939"/>
            <a:ext cx="8424936" cy="430887"/>
          </a:xfrm>
          <a:prstGeom prst="rect">
            <a:avLst/>
          </a:prstGeom>
        </p:spPr>
        <p:txBody>
          <a:bodyPr wrap="square">
            <a:spAutoFit/>
          </a:bodyPr>
          <a:lstStyle/>
          <a:p>
            <a:pPr lvl="0">
              <a:defRPr/>
            </a:pPr>
            <a:r>
              <a:rPr lang="de-DE" sz="2200" b="1" kern="0" dirty="0" smtClean="0">
                <a:latin typeface="Arial" panose="020B0604020202020204" pitchFamily="34" charset="0"/>
                <a:cs typeface="Arial" panose="020B0604020202020204" pitchFamily="34" charset="0"/>
              </a:rPr>
              <a:t>Internationale Konventionen mit Relevanz für Biodiversität : </a:t>
            </a:r>
            <a:endParaRPr lang="de-DE" sz="2200" b="1" kern="0" dirty="0">
              <a:latin typeface="Arial" panose="020B0604020202020204" pitchFamily="34" charset="0"/>
              <a:cs typeface="Arial" panose="020B0604020202020204" pitchFamily="34" charset="0"/>
            </a:endParaRPr>
          </a:p>
        </p:txBody>
      </p:sp>
      <p:sp>
        <p:nvSpPr>
          <p:cNvPr id="9" name="Rechteck 8"/>
          <p:cNvSpPr/>
          <p:nvPr/>
        </p:nvSpPr>
        <p:spPr>
          <a:xfrm>
            <a:off x="251520" y="1556792"/>
            <a:ext cx="8640960" cy="171780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r>
              <a:rPr lang="en-US" b="1" dirty="0" smtClean="0">
                <a:solidFill>
                  <a:schemeClr val="accent2"/>
                </a:solidFill>
              </a:rPr>
              <a:t>…</a:t>
            </a:r>
            <a:r>
              <a:rPr lang="de-DE" b="1" dirty="0">
                <a:solidFill>
                  <a:schemeClr val="accent2"/>
                </a:solidFill>
              </a:rPr>
              <a:t>sind Verträge oder Vereinbarungen zwischen Staaten. </a:t>
            </a:r>
            <a:r>
              <a:rPr lang="de-DE" b="1" dirty="0" smtClean="0">
                <a:solidFill>
                  <a:schemeClr val="accent2"/>
                </a:solidFill>
              </a:rPr>
              <a:t>Sie sind die Basis für</a:t>
            </a:r>
            <a:endParaRPr lang="de-DE" b="1" dirty="0">
              <a:solidFill>
                <a:schemeClr val="accent2"/>
              </a:solidFill>
            </a:endParaRPr>
          </a:p>
          <a:p>
            <a:pPr marL="285750" indent="-285750">
              <a:buFont typeface="Arial" panose="020B0604020202020204" pitchFamily="34" charset="0"/>
              <a:buChar char="•"/>
            </a:pPr>
            <a:r>
              <a:rPr lang="de-DE" b="1" dirty="0">
                <a:solidFill>
                  <a:schemeClr val="accent2"/>
                </a:solidFill>
              </a:rPr>
              <a:t>Internationale Normen und Standards</a:t>
            </a:r>
          </a:p>
          <a:p>
            <a:pPr marL="285750" indent="-285750">
              <a:buFont typeface="Arial" panose="020B0604020202020204" pitchFamily="34" charset="0"/>
              <a:buChar char="•"/>
            </a:pPr>
            <a:r>
              <a:rPr lang="de-DE" b="1" dirty="0">
                <a:solidFill>
                  <a:schemeClr val="accent2"/>
                </a:solidFill>
              </a:rPr>
              <a:t>Rechte und Pflichten der Länder, die das Übereinkommen unterzeichnet haben</a:t>
            </a:r>
          </a:p>
          <a:p>
            <a:pPr marL="285750" indent="-285750">
              <a:buFont typeface="Arial" panose="020B0604020202020204" pitchFamily="34" charset="0"/>
              <a:buChar char="•"/>
            </a:pPr>
            <a:r>
              <a:rPr lang="de-DE" b="1" dirty="0" smtClean="0">
                <a:solidFill>
                  <a:schemeClr val="accent2"/>
                </a:solidFill>
              </a:rPr>
              <a:t>Politiken, Strategien und Gesetze von </a:t>
            </a:r>
            <a:r>
              <a:rPr lang="de-DE" b="1" dirty="0">
                <a:solidFill>
                  <a:schemeClr val="accent2"/>
                </a:solidFill>
              </a:rPr>
              <a:t>EU-Institutionen und EU-Ländern</a:t>
            </a:r>
            <a:endParaRPr lang="en-GB" dirty="0"/>
          </a:p>
        </p:txBody>
      </p:sp>
      <p:sp>
        <p:nvSpPr>
          <p:cNvPr id="10" name="Abgerundetes Rechteck 9"/>
          <p:cNvSpPr/>
          <p:nvPr/>
        </p:nvSpPr>
        <p:spPr>
          <a:xfrm>
            <a:off x="459410" y="1155897"/>
            <a:ext cx="5747590"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Internationale Konventionen</a:t>
            </a:r>
            <a:endParaRPr lang="en-GB" sz="2400" b="1" dirty="0"/>
          </a:p>
        </p:txBody>
      </p:sp>
    </p:spTree>
    <p:extLst>
      <p:ext uri="{BB962C8B-B14F-4D97-AF65-F5344CB8AC3E}">
        <p14:creationId xmlns:p14="http://schemas.microsoft.com/office/powerpoint/2010/main" val="68714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4</a:t>
            </a:fld>
            <a:endParaRPr lang="de-DE" dirty="0"/>
          </a:p>
        </p:txBody>
      </p:sp>
      <p:sp>
        <p:nvSpPr>
          <p:cNvPr id="5" name="Titel 4"/>
          <p:cNvSpPr>
            <a:spLocks noGrp="1"/>
          </p:cNvSpPr>
          <p:nvPr>
            <p:ph type="title"/>
          </p:nvPr>
        </p:nvSpPr>
        <p:spPr/>
        <p:txBody>
          <a:bodyPr/>
          <a:lstStyle/>
          <a:p>
            <a:r>
              <a:rPr lang="de-DE" dirty="0" smtClean="0"/>
              <a:t>Internationale Konventionen</a:t>
            </a:r>
            <a:endParaRPr lang="de-DE"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1373819"/>
            <a:ext cx="1248486" cy="1323397"/>
          </a:xfrm>
          <a:prstGeom prst="rect">
            <a:avLst/>
          </a:prstGeom>
          <a:ln>
            <a:solidFill>
              <a:schemeClr val="bg2">
                <a:lumMod val="10000"/>
              </a:schemeClr>
            </a:solidFill>
          </a:ln>
        </p:spPr>
      </p:pic>
      <p:sp>
        <p:nvSpPr>
          <p:cNvPr id="2" name="Rechteck 1"/>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Biological </a:t>
            </a:r>
            <a:r>
              <a:rPr lang="de-DE" sz="2400" b="1" dirty="0" err="1">
                <a:solidFill>
                  <a:schemeClr val="bg2">
                    <a:lumMod val="25000"/>
                  </a:schemeClr>
                </a:solidFill>
                <a:latin typeface="Arial" panose="020B0604020202020204" pitchFamily="34" charset="0"/>
                <a:cs typeface="Arial" panose="020B0604020202020204" pitchFamily="34" charset="0"/>
              </a:rPr>
              <a:t>Diversity</a:t>
            </a:r>
            <a:r>
              <a:rPr lang="de-DE" sz="2400" b="1" dirty="0">
                <a:solidFill>
                  <a:schemeClr val="bg2">
                    <a:lumMod val="25000"/>
                  </a:schemeClr>
                </a:solidFill>
                <a:latin typeface="Arial" panose="020B0604020202020204" pitchFamily="34" charset="0"/>
                <a:cs typeface="Arial" panose="020B0604020202020204" pitchFamily="34" charset="0"/>
              </a:rPr>
              <a:t> </a:t>
            </a:r>
            <a:endParaRPr lang="de-DE" sz="2400" b="1" dirty="0">
              <a:solidFill>
                <a:schemeClr val="bg2">
                  <a:lumMod val="25000"/>
                </a:schemeClr>
              </a:solidFill>
            </a:endParaRPr>
          </a:p>
        </p:txBody>
      </p:sp>
      <p:sp>
        <p:nvSpPr>
          <p:cNvPr id="3" name="Rechteck 2"/>
          <p:cNvSpPr/>
          <p:nvPr/>
        </p:nvSpPr>
        <p:spPr>
          <a:xfrm>
            <a:off x="589316" y="1930222"/>
            <a:ext cx="7943124" cy="5016758"/>
          </a:xfrm>
          <a:prstGeom prst="rect">
            <a:avLst/>
          </a:prstGeom>
        </p:spPr>
        <p:txBody>
          <a:bodyPr wrap="square">
            <a:spAutoFit/>
          </a:bodyPr>
          <a:lstStyle/>
          <a:p>
            <a:pPr marL="285750" lvl="0" indent="-285750">
              <a:buFont typeface="Wingdings" panose="05000000000000000000" pitchFamily="2" charset="2"/>
              <a:buChar char="Ø"/>
            </a:pPr>
            <a:r>
              <a:rPr lang="de-DE" dirty="0" smtClean="0">
                <a:latin typeface="Aial"/>
              </a:rPr>
              <a:t>Internationale rechtliche Vereinbarung seit 1992</a:t>
            </a:r>
          </a:p>
          <a:p>
            <a:pPr marL="285750" lvl="0" indent="-285750">
              <a:buFont typeface="Wingdings" panose="05000000000000000000" pitchFamily="2" charset="2"/>
              <a:buChar char="Ø"/>
            </a:pPr>
            <a:r>
              <a:rPr lang="de-DE" dirty="0" smtClean="0">
                <a:latin typeface="Aial"/>
              </a:rPr>
              <a:t>Unterzeichnet von fast allen Staaten (196 </a:t>
            </a:r>
            <a:r>
              <a:rPr lang="de-DE" dirty="0" err="1" smtClean="0">
                <a:latin typeface="Aial"/>
              </a:rPr>
              <a:t>parties</a:t>
            </a:r>
            <a:r>
              <a:rPr lang="de-DE" dirty="0" smtClean="0">
                <a:latin typeface="Aial"/>
              </a:rPr>
              <a:t>)</a:t>
            </a:r>
          </a:p>
          <a:p>
            <a:pPr lvl="0"/>
            <a:endParaRPr lang="de-DE" sz="1050" dirty="0">
              <a:latin typeface="Aial"/>
            </a:endParaRPr>
          </a:p>
          <a:p>
            <a:pPr lvl="0"/>
            <a:r>
              <a:rPr lang="de-DE" b="1" dirty="0" err="1" smtClean="0">
                <a:solidFill>
                  <a:schemeClr val="bg2">
                    <a:lumMod val="25000"/>
                  </a:schemeClr>
                </a:solidFill>
                <a:latin typeface="Aial"/>
              </a:rPr>
              <a:t>Three</a:t>
            </a:r>
            <a:r>
              <a:rPr lang="de-DE" b="1" dirty="0" smtClean="0">
                <a:solidFill>
                  <a:schemeClr val="bg2">
                    <a:lumMod val="25000"/>
                  </a:schemeClr>
                </a:solidFill>
                <a:latin typeface="Aial"/>
              </a:rPr>
              <a:t> </a:t>
            </a:r>
            <a:r>
              <a:rPr lang="de-DE" b="1" dirty="0" err="1">
                <a:solidFill>
                  <a:schemeClr val="bg2">
                    <a:lumMod val="25000"/>
                  </a:schemeClr>
                </a:solidFill>
                <a:latin typeface="Aial"/>
              </a:rPr>
              <a:t>main</a:t>
            </a:r>
            <a:r>
              <a:rPr lang="de-DE" b="1" dirty="0">
                <a:solidFill>
                  <a:schemeClr val="bg2">
                    <a:lumMod val="25000"/>
                  </a:schemeClr>
                </a:solidFill>
                <a:latin typeface="Aial"/>
              </a:rPr>
              <a:t> </a:t>
            </a:r>
            <a:r>
              <a:rPr lang="de-DE" b="1" dirty="0" err="1" smtClean="0">
                <a:solidFill>
                  <a:schemeClr val="bg2">
                    <a:lumMod val="25000"/>
                  </a:schemeClr>
                </a:solidFill>
                <a:latin typeface="Aial"/>
              </a:rPr>
              <a:t>goals</a:t>
            </a:r>
            <a:r>
              <a:rPr lang="de-DE" b="1" dirty="0" smtClean="0">
                <a:solidFill>
                  <a:schemeClr val="bg2">
                    <a:lumMod val="25000"/>
                  </a:schemeClr>
                </a:solidFill>
                <a:latin typeface="Aial"/>
              </a:rPr>
              <a:t>:</a:t>
            </a:r>
            <a:endParaRPr lang="de-DE" b="1" dirty="0">
              <a:solidFill>
                <a:schemeClr val="bg2">
                  <a:lumMod val="25000"/>
                </a:schemeClr>
              </a:solidFill>
              <a:latin typeface="Aial"/>
            </a:endParaRPr>
          </a:p>
          <a:p>
            <a:pPr marL="742950" lvl="1" indent="-285750">
              <a:buFont typeface="Arial" panose="020B0604020202020204" pitchFamily="34" charset="0"/>
              <a:buChar char="•"/>
            </a:pPr>
            <a:r>
              <a:rPr lang="en-GB" dirty="0">
                <a:latin typeface="Aial"/>
              </a:rPr>
              <a:t>The conservation of biological diversity (or biodiversity)</a:t>
            </a:r>
            <a:endParaRPr lang="de-DE" dirty="0">
              <a:latin typeface="Aial"/>
            </a:endParaRPr>
          </a:p>
          <a:p>
            <a:pPr marL="742950" lvl="1" indent="-285750">
              <a:buFont typeface="Arial" panose="020B0604020202020204" pitchFamily="34" charset="0"/>
              <a:buChar char="•"/>
            </a:pPr>
            <a:r>
              <a:rPr lang="en-GB" dirty="0">
                <a:latin typeface="Aial"/>
              </a:rPr>
              <a:t>The sustainable use of the components of biological diversity</a:t>
            </a:r>
            <a:endParaRPr lang="de-DE" dirty="0">
              <a:latin typeface="Aial"/>
            </a:endParaRPr>
          </a:p>
          <a:p>
            <a:pPr marL="742950" lvl="1" indent="-285750">
              <a:buFont typeface="Arial" panose="020B0604020202020204" pitchFamily="34" charset="0"/>
              <a:buChar char="•"/>
            </a:pPr>
            <a:r>
              <a:rPr lang="en-GB" dirty="0">
                <a:latin typeface="Aial"/>
              </a:rPr>
              <a:t>The fair and equitable sharing of the benefits arising out of the utilization of genetic resources</a:t>
            </a:r>
            <a:endParaRPr lang="de-DE" dirty="0">
              <a:latin typeface="Aial"/>
            </a:endParaRPr>
          </a:p>
          <a:p>
            <a:pPr lvl="0"/>
            <a:endParaRPr lang="de-DE" sz="1050" dirty="0">
              <a:latin typeface="Aial"/>
            </a:endParaRPr>
          </a:p>
          <a:p>
            <a:pPr marL="285750" indent="-285750">
              <a:buFont typeface="Wingdings" panose="05000000000000000000" pitchFamily="2" charset="2"/>
              <a:buChar char="Ø"/>
            </a:pPr>
            <a:r>
              <a:rPr lang="de-DE" dirty="0" err="1">
                <a:latin typeface="Aial"/>
              </a:rPr>
              <a:t>It´s</a:t>
            </a:r>
            <a:r>
              <a:rPr lang="de-DE" dirty="0">
                <a:latin typeface="Aial"/>
              </a:rPr>
              <a:t> </a:t>
            </a:r>
            <a:r>
              <a:rPr lang="de-DE" dirty="0" err="1">
                <a:latin typeface="Aial"/>
              </a:rPr>
              <a:t>objective</a:t>
            </a:r>
            <a:r>
              <a:rPr lang="de-DE" dirty="0">
                <a:latin typeface="Aial"/>
              </a:rPr>
              <a:t> </a:t>
            </a:r>
            <a:r>
              <a:rPr lang="de-DE" dirty="0" err="1">
                <a:latin typeface="Aial"/>
              </a:rPr>
              <a:t>is</a:t>
            </a:r>
            <a:r>
              <a:rPr lang="de-DE" dirty="0">
                <a:latin typeface="Aial"/>
              </a:rPr>
              <a:t> also </a:t>
            </a:r>
            <a:r>
              <a:rPr lang="de-DE" dirty="0" err="1">
                <a:latin typeface="Aial"/>
              </a:rPr>
              <a:t>to</a:t>
            </a:r>
            <a:r>
              <a:rPr lang="de-DE" dirty="0">
                <a:latin typeface="Aial"/>
              </a:rPr>
              <a:t> </a:t>
            </a:r>
            <a:r>
              <a:rPr lang="de-DE" dirty="0" err="1">
                <a:latin typeface="Aial"/>
              </a:rPr>
              <a:t>develop</a:t>
            </a:r>
            <a:r>
              <a:rPr lang="de-DE" dirty="0">
                <a:latin typeface="Aial"/>
              </a:rPr>
              <a:t> </a:t>
            </a:r>
            <a:r>
              <a:rPr lang="de-DE" b="1" dirty="0">
                <a:solidFill>
                  <a:schemeClr val="bg2">
                    <a:lumMod val="25000"/>
                  </a:schemeClr>
                </a:solidFill>
                <a:latin typeface="Aial"/>
              </a:rPr>
              <a:t>national </a:t>
            </a:r>
            <a:r>
              <a:rPr lang="de-DE" b="1" dirty="0" err="1">
                <a:solidFill>
                  <a:schemeClr val="bg2">
                    <a:lumMod val="25000"/>
                  </a:schemeClr>
                </a:solidFill>
                <a:latin typeface="Aial"/>
              </a:rPr>
              <a:t>strategies</a:t>
            </a:r>
            <a:r>
              <a:rPr lang="de-DE" b="1" dirty="0">
                <a:solidFill>
                  <a:schemeClr val="bg2">
                    <a:lumMod val="25000"/>
                  </a:schemeClr>
                </a:solidFill>
                <a:latin typeface="Aial"/>
              </a:rPr>
              <a:t> </a:t>
            </a:r>
            <a:r>
              <a:rPr lang="de-DE" dirty="0" err="1">
                <a:latin typeface="Aial"/>
              </a:rPr>
              <a:t>for</a:t>
            </a:r>
            <a:r>
              <a:rPr lang="de-DE" dirty="0">
                <a:latin typeface="Aial"/>
              </a:rPr>
              <a:t> </a:t>
            </a:r>
            <a:r>
              <a:rPr lang="de-DE" dirty="0" err="1">
                <a:latin typeface="Aial"/>
              </a:rPr>
              <a:t>the</a:t>
            </a:r>
            <a:r>
              <a:rPr lang="de-DE" dirty="0">
                <a:latin typeface="Aial"/>
              </a:rPr>
              <a:t> </a:t>
            </a:r>
            <a:r>
              <a:rPr lang="de-DE" dirty="0" err="1">
                <a:latin typeface="Aial"/>
              </a:rPr>
              <a:t>conservation</a:t>
            </a:r>
            <a:r>
              <a:rPr lang="de-DE" dirty="0">
                <a:latin typeface="Aial"/>
              </a:rPr>
              <a:t> </a:t>
            </a:r>
            <a:r>
              <a:rPr lang="de-DE" dirty="0" err="1">
                <a:latin typeface="Aial"/>
              </a:rPr>
              <a:t>and</a:t>
            </a:r>
            <a:r>
              <a:rPr lang="de-DE" dirty="0">
                <a:latin typeface="Aial"/>
              </a:rPr>
              <a:t> </a:t>
            </a:r>
            <a:r>
              <a:rPr lang="de-DE" dirty="0" err="1">
                <a:latin typeface="Aial"/>
              </a:rPr>
              <a:t>sustainable</a:t>
            </a:r>
            <a:r>
              <a:rPr lang="de-DE" dirty="0">
                <a:latin typeface="Aial"/>
              </a:rPr>
              <a:t> </a:t>
            </a:r>
            <a:r>
              <a:rPr lang="de-DE" dirty="0" err="1">
                <a:latin typeface="Aial"/>
              </a:rPr>
              <a:t>use</a:t>
            </a:r>
            <a:r>
              <a:rPr lang="de-DE" dirty="0">
                <a:latin typeface="Aial"/>
              </a:rPr>
              <a:t> </a:t>
            </a:r>
            <a:r>
              <a:rPr lang="de-DE" dirty="0" err="1">
                <a:latin typeface="Aial"/>
              </a:rPr>
              <a:t>of</a:t>
            </a:r>
            <a:r>
              <a:rPr lang="de-DE" dirty="0">
                <a:latin typeface="Aial"/>
              </a:rPr>
              <a:t> </a:t>
            </a:r>
            <a:r>
              <a:rPr lang="de-DE" dirty="0" err="1">
                <a:latin typeface="Aial"/>
              </a:rPr>
              <a:t>biological</a:t>
            </a:r>
            <a:r>
              <a:rPr lang="de-DE" dirty="0">
                <a:latin typeface="Aial"/>
              </a:rPr>
              <a:t> </a:t>
            </a:r>
            <a:r>
              <a:rPr lang="de-DE" dirty="0" err="1">
                <a:latin typeface="Aial"/>
              </a:rPr>
              <a:t>diversity</a:t>
            </a:r>
            <a:endParaRPr lang="de-DE" dirty="0">
              <a:latin typeface="Aial"/>
            </a:endParaRPr>
          </a:p>
          <a:p>
            <a:pPr lvl="0"/>
            <a:endParaRPr lang="de-DE" sz="1050" dirty="0" smtClean="0">
              <a:latin typeface="Aial"/>
            </a:endParaRPr>
          </a:p>
          <a:p>
            <a:pPr lvl="0"/>
            <a:endParaRPr lang="de-DE" sz="1100" dirty="0" smtClean="0">
              <a:latin typeface="Aial"/>
            </a:endParaRPr>
          </a:p>
          <a:p>
            <a:pPr lvl="0"/>
            <a:r>
              <a:rPr lang="de-DE" i="1" dirty="0" err="1" smtClean="0">
                <a:latin typeface="Aial"/>
              </a:rPr>
              <a:t>Supplementary</a:t>
            </a:r>
            <a:r>
              <a:rPr lang="de-DE" i="1" dirty="0" smtClean="0">
                <a:latin typeface="Aial"/>
              </a:rPr>
              <a:t> </a:t>
            </a:r>
            <a:r>
              <a:rPr lang="de-DE" i="1" dirty="0" err="1" smtClean="0">
                <a:latin typeface="Aial"/>
              </a:rPr>
              <a:t>agreements</a:t>
            </a:r>
            <a:r>
              <a:rPr lang="de-DE" i="1" dirty="0" smtClean="0">
                <a:latin typeface="Aial"/>
              </a:rPr>
              <a:t> </a:t>
            </a:r>
            <a:r>
              <a:rPr lang="de-DE" i="1" dirty="0" err="1" smtClean="0">
                <a:latin typeface="Aial"/>
              </a:rPr>
              <a:t>to</a:t>
            </a:r>
            <a:r>
              <a:rPr lang="de-DE" i="1" dirty="0" smtClean="0">
                <a:latin typeface="Aial"/>
              </a:rPr>
              <a:t> </a:t>
            </a:r>
            <a:r>
              <a:rPr lang="de-DE" i="1" dirty="0" err="1" smtClean="0">
                <a:latin typeface="Aial"/>
              </a:rPr>
              <a:t>the</a:t>
            </a:r>
            <a:r>
              <a:rPr lang="de-DE" i="1" dirty="0" smtClean="0">
                <a:latin typeface="Aial"/>
              </a:rPr>
              <a:t> </a:t>
            </a:r>
            <a:r>
              <a:rPr lang="de-DE" i="1" dirty="0" err="1" smtClean="0">
                <a:latin typeface="Aial"/>
              </a:rPr>
              <a:t>Convention</a:t>
            </a:r>
            <a:r>
              <a:rPr lang="de-DE" i="1" dirty="0" smtClean="0">
                <a:latin typeface="Aial"/>
              </a:rPr>
              <a:t>: </a:t>
            </a:r>
            <a:endParaRPr lang="de-DE" i="1" dirty="0">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p:txBody>
      </p:sp>
      <p:sp>
        <p:nvSpPr>
          <p:cNvPr id="7" name="Rechteck 6"/>
          <p:cNvSpPr/>
          <p:nvPr/>
        </p:nvSpPr>
        <p:spPr>
          <a:xfrm>
            <a:off x="1750213" y="5491581"/>
            <a:ext cx="3541867" cy="392159"/>
          </a:xfrm>
          <a:prstGeom prst="rect">
            <a:avLst/>
          </a:prstGeom>
        </p:spPr>
        <p:txBody>
          <a:bodyPr wrap="square">
            <a:spAutoFit/>
          </a:bodyPr>
          <a:lstStyle/>
          <a:p>
            <a:pPr marL="82550" lvl="2">
              <a:lnSpc>
                <a:spcPct val="115000"/>
              </a:lnSpc>
              <a:spcBef>
                <a:spcPts val="1200"/>
              </a:spcBef>
              <a:spcAft>
                <a:spcPts val="600"/>
              </a:spcAft>
            </a:pPr>
            <a:r>
              <a:rPr lang="en-GB" b="1" dirty="0" smtClean="0">
                <a:latin typeface="Calibri" panose="020F0502020204030204" pitchFamily="34" charset="0"/>
                <a:ea typeface="Times New Roman" panose="02020603050405020304" pitchFamily="18" charset="0"/>
                <a:cs typeface="Times New Roman" panose="02020603050405020304" pitchFamily="18" charset="0"/>
              </a:rPr>
              <a:t>+ Cartagena Protocol on Biosafety</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hteck 7"/>
          <p:cNvSpPr/>
          <p:nvPr/>
        </p:nvSpPr>
        <p:spPr>
          <a:xfrm>
            <a:off x="253838" y="5877607"/>
            <a:ext cx="8266878" cy="410882"/>
          </a:xfrm>
          <a:prstGeom prst="rect">
            <a:avLst/>
          </a:prstGeom>
        </p:spPr>
        <p:txBody>
          <a:bodyPr wrap="none">
            <a:spAutoFit/>
          </a:bodyPr>
          <a:lstStyle/>
          <a:p>
            <a:pPr lvl="2">
              <a:lnSpc>
                <a:spcPct val="115000"/>
              </a:lnSpc>
              <a:spcBef>
                <a:spcPts val="1200"/>
              </a:spcBef>
              <a:spcAft>
                <a:spcPts val="600"/>
              </a:spcAft>
            </a:pPr>
            <a:r>
              <a:rPr lang="en-GB" b="1" dirty="0" err="1" smtClean="0">
                <a:latin typeface="Calibri" panose="020F0502020204030204" pitchFamily="34" charset="0"/>
                <a:ea typeface="Times New Roman" panose="02020603050405020304" pitchFamily="18" charset="0"/>
                <a:cs typeface="Times New Roman" panose="02020603050405020304" pitchFamily="18" charset="0"/>
              </a:rPr>
              <a:t>Rechtlich</a:t>
            </a:r>
            <a:r>
              <a:rPr lang="en-GB" b="1" dirty="0" smtClean="0">
                <a:latin typeface="Calibri" panose="020F0502020204030204" pitchFamily="34" charset="0"/>
                <a:ea typeface="Times New Roman" panose="02020603050405020304" pitchFamily="18" charset="0"/>
                <a:cs typeface="Times New Roman" panose="02020603050405020304" pitchFamily="18" charset="0"/>
              </a:rPr>
              <a:t> </a:t>
            </a:r>
            <a:r>
              <a:rPr lang="en-GB" b="1" dirty="0" err="1" smtClean="0">
                <a:latin typeface="Calibri" panose="020F0502020204030204" pitchFamily="34" charset="0"/>
                <a:ea typeface="Times New Roman" panose="02020603050405020304" pitchFamily="18" charset="0"/>
                <a:cs typeface="Times New Roman" panose="02020603050405020304" pitchFamily="18" charset="0"/>
              </a:rPr>
              <a:t>verbindlich</a:t>
            </a:r>
            <a:r>
              <a:rPr lang="en-GB" b="1" dirty="0" smtClean="0">
                <a:latin typeface="Calibri" panose="020F0502020204030204" pitchFamily="34" charset="0"/>
                <a:ea typeface="Times New Roman" panose="02020603050405020304" pitchFamily="18" charset="0"/>
                <a:cs typeface="Times New Roman" panose="02020603050405020304" pitchFamily="18" charset="0"/>
              </a:rPr>
              <a:t>: Nagoya </a:t>
            </a:r>
            <a:r>
              <a:rPr lang="en-GB" b="1" dirty="0">
                <a:latin typeface="Calibri" panose="020F0502020204030204" pitchFamily="34" charset="0"/>
                <a:ea typeface="Times New Roman" panose="02020603050405020304" pitchFamily="18" charset="0"/>
                <a:cs typeface="Times New Roman" panose="02020603050405020304" pitchFamily="18" charset="0"/>
              </a:rPr>
              <a:t>Protocol on Access and Benefit-sharing (ABS)</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hteck 5"/>
          <p:cNvSpPr/>
          <p:nvPr/>
        </p:nvSpPr>
        <p:spPr>
          <a:xfrm>
            <a:off x="253838" y="2731638"/>
            <a:ext cx="8705765" cy="31521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800"/>
              </a:spcAft>
            </a:pPr>
            <a:r>
              <a:rPr lang="de-DE" sz="2400" b="1" dirty="0" smtClean="0"/>
              <a:t>Beinhaltet thematische Arbeitsprogramme zu </a:t>
            </a:r>
          </a:p>
          <a:p>
            <a:pPr algn="ctr"/>
            <a:r>
              <a:rPr lang="de-DE" sz="2800" b="1" dirty="0" smtClean="0">
                <a:solidFill>
                  <a:schemeClr val="bg1"/>
                </a:solidFill>
              </a:rPr>
              <a:t>Landwirtschaft und Biodiversität </a:t>
            </a:r>
          </a:p>
          <a:p>
            <a:pPr algn="ctr"/>
            <a:r>
              <a:rPr lang="de-DE" sz="2400" b="1" dirty="0" smtClean="0"/>
              <a:t>Ziele:</a:t>
            </a:r>
          </a:p>
          <a:p>
            <a:pPr marL="285750" indent="-285750">
              <a:buFont typeface="Arial" panose="020B0604020202020204" pitchFamily="34" charset="0"/>
              <a:buChar char="•"/>
            </a:pPr>
            <a:r>
              <a:rPr lang="de-DE" sz="1900" dirty="0" smtClean="0"/>
              <a:t>Stärkung </a:t>
            </a:r>
            <a:r>
              <a:rPr lang="de-DE" sz="1900" dirty="0"/>
              <a:t>der positiven Auswirkungen und Verringerung der negativen Auswirkungen landwirtschaftlicher Systeme und Praktiken auf die Biodiversität</a:t>
            </a:r>
          </a:p>
          <a:p>
            <a:pPr marL="285750" indent="-285750">
              <a:buFont typeface="Arial" panose="020B0604020202020204" pitchFamily="34" charset="0"/>
              <a:buChar char="•"/>
            </a:pPr>
            <a:r>
              <a:rPr lang="de-DE" sz="1900" dirty="0"/>
              <a:t>Erhaltung und nachhaltige Nutzung genetischer Ressourcen von aktuellem und potenziellem Wert für Ernährung und Landwirtschaft;</a:t>
            </a:r>
          </a:p>
          <a:p>
            <a:pPr marL="285750" indent="-285750">
              <a:buFont typeface="Arial" panose="020B0604020202020204" pitchFamily="34" charset="0"/>
              <a:buChar char="•"/>
            </a:pPr>
            <a:r>
              <a:rPr lang="de-DE" sz="1900" dirty="0" smtClean="0"/>
              <a:t>Zugang zu Information und gerechte </a:t>
            </a:r>
            <a:r>
              <a:rPr lang="de-DE" sz="1900" dirty="0"/>
              <a:t>Aufteilung der Vorteile, die sich aus der Nutzung genetischer Ressourcen ergeben</a:t>
            </a:r>
            <a:endParaRPr lang="en-GB" sz="1900" dirty="0"/>
          </a:p>
        </p:txBody>
      </p:sp>
    </p:spTree>
    <p:extLst>
      <p:ext uri="{BB962C8B-B14F-4D97-AF65-F5344CB8AC3E}">
        <p14:creationId xmlns:p14="http://schemas.microsoft.com/office/powerpoint/2010/main" val="84140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5</a:t>
            </a:fld>
            <a:endParaRPr lang="de-DE" dirty="0"/>
          </a:p>
        </p:txBody>
      </p:sp>
      <p:sp>
        <p:nvSpPr>
          <p:cNvPr id="5" name="Titel 4"/>
          <p:cNvSpPr>
            <a:spLocks noGrp="1"/>
          </p:cNvSpPr>
          <p:nvPr>
            <p:ph type="title"/>
          </p:nvPr>
        </p:nvSpPr>
        <p:spPr/>
        <p:txBody>
          <a:bodyPr/>
          <a:lstStyle/>
          <a:p>
            <a:r>
              <a:rPr lang="de-DE" dirty="0" smtClean="0"/>
              <a:t>Internationale Konventionen</a:t>
            </a:r>
            <a:endParaRPr lang="de-DE" dirty="0"/>
          </a:p>
        </p:txBody>
      </p:sp>
      <p:sp>
        <p:nvSpPr>
          <p:cNvPr id="10" name="Rechteck 9"/>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a:t>
            </a:r>
            <a:r>
              <a:rPr lang="de-DE" sz="2400" b="1" dirty="0" err="1">
                <a:solidFill>
                  <a:schemeClr val="bg2">
                    <a:lumMod val="25000"/>
                  </a:schemeClr>
                </a:solidFill>
                <a:latin typeface="Arial" panose="020B0604020202020204" pitchFamily="34" charset="0"/>
                <a:cs typeface="Arial" panose="020B0604020202020204" pitchFamily="34" charset="0"/>
              </a:rPr>
              <a:t>Wetlands</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Ramsar</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a:t>
            </a: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9" y="1487963"/>
            <a:ext cx="1474579" cy="1386104"/>
          </a:xfrm>
          <a:prstGeom prst="rect">
            <a:avLst/>
          </a:prstGeom>
        </p:spPr>
      </p:pic>
      <p:sp>
        <p:nvSpPr>
          <p:cNvPr id="12" name="Textfeld 11"/>
          <p:cNvSpPr txBox="1"/>
          <p:nvPr/>
        </p:nvSpPr>
        <p:spPr>
          <a:xfrm>
            <a:off x="446856" y="2019842"/>
            <a:ext cx="8136904" cy="1477328"/>
          </a:xfrm>
          <a:prstGeom prst="rect">
            <a:avLst/>
          </a:prstGeom>
          <a:noFill/>
        </p:spPr>
        <p:txBody>
          <a:bodyPr wrap="square" rtlCol="0">
            <a:spAutoFit/>
          </a:bodyPr>
          <a:lstStyle/>
          <a:p>
            <a:pPr marL="285750" lvl="0" indent="-285750">
              <a:buFont typeface="Wingdings" panose="05000000000000000000" pitchFamily="2" charset="2"/>
              <a:buChar char="Ø"/>
            </a:pPr>
            <a:r>
              <a:rPr lang="en-GB" dirty="0" err="1" smtClean="0">
                <a:latin typeface="Arial" panose="020B0604020202020204" pitchFamily="34" charset="0"/>
                <a:cs typeface="Arial" panose="020B0604020202020204" pitchFamily="34" charset="0"/>
              </a:rPr>
              <a:t>Ziel</a:t>
            </a:r>
            <a:r>
              <a:rPr lang="en-GB" dirty="0" smtClean="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ist</a:t>
            </a:r>
            <a:r>
              <a:rPr lang="en-GB" dirty="0" smtClean="0">
                <a:latin typeface="Arial" panose="020B0604020202020204" pitchFamily="34" charset="0"/>
                <a:cs typeface="Arial" panose="020B0604020202020204" pitchFamily="34" charset="0"/>
              </a:rPr>
              <a:t> der Schutz und die </a:t>
            </a:r>
            <a:r>
              <a:rPr lang="en-GB" dirty="0" err="1" smtClean="0">
                <a:latin typeface="Arial" panose="020B0604020202020204" pitchFamily="34" charset="0"/>
                <a:cs typeface="Arial" panose="020B0604020202020204" pitchFamily="34" charset="0"/>
              </a:rPr>
              <a:t>nachhaltige</a:t>
            </a:r>
            <a:r>
              <a:rPr lang="en-GB" dirty="0" smtClean="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Nutzung</a:t>
            </a:r>
            <a:r>
              <a:rPr lang="en-GB" dirty="0" smtClean="0">
                <a:latin typeface="Arial" panose="020B0604020202020204" pitchFamily="34" charset="0"/>
                <a:cs typeface="Arial" panose="020B0604020202020204" pitchFamily="34" charset="0"/>
              </a:rPr>
              <a:t> von </a:t>
            </a:r>
            <a:br>
              <a:rPr lang="en-GB" dirty="0" smtClean="0">
                <a:latin typeface="Arial" panose="020B0604020202020204" pitchFamily="34" charset="0"/>
                <a:cs typeface="Arial" panose="020B0604020202020204" pitchFamily="34" charset="0"/>
              </a:rPr>
            </a:br>
            <a:r>
              <a:rPr lang="en-GB" dirty="0" err="1" smtClean="0">
                <a:latin typeface="Arial" panose="020B0604020202020204" pitchFamily="34" charset="0"/>
                <a:cs typeface="Arial" panose="020B0604020202020204" pitchFamily="34" charset="0"/>
              </a:rPr>
              <a:t>Feuchtgebieten</a:t>
            </a:r>
            <a:r>
              <a:rPr lang="en-GB" dirty="0" smtClean="0">
                <a:latin typeface="Arial" panose="020B0604020202020204" pitchFamily="34" charset="0"/>
                <a:cs typeface="Arial" panose="020B0604020202020204" pitchFamily="34" charset="0"/>
              </a:rPr>
              <a:t> von </a:t>
            </a:r>
            <a:r>
              <a:rPr lang="en-GB" dirty="0" err="1" smtClean="0">
                <a:latin typeface="Arial" panose="020B0604020202020204" pitchFamily="34" charset="0"/>
                <a:cs typeface="Arial" panose="020B0604020202020204" pitchFamily="34" charset="0"/>
              </a:rPr>
              <a:t>internationaler</a:t>
            </a:r>
            <a:r>
              <a:rPr lang="en-GB" dirty="0" smtClean="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Bedeutung</a:t>
            </a:r>
            <a:endParaRPr lang="en-GB" dirty="0" smtClean="0">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en-GB" dirty="0" smtClean="0">
                <a:solidFill>
                  <a:schemeClr val="bg2">
                    <a:lumMod val="25000"/>
                  </a:schemeClr>
                </a:solidFill>
                <a:latin typeface="Arial" panose="020B0604020202020204" pitchFamily="34" charset="0"/>
                <a:cs typeface="Arial" panose="020B0604020202020204" pitchFamily="34" charset="0"/>
              </a:rPr>
              <a:t>Das </a:t>
            </a:r>
            <a:r>
              <a:rPr lang="en-GB" dirty="0" err="1" smtClean="0">
                <a:solidFill>
                  <a:schemeClr val="bg2">
                    <a:lumMod val="25000"/>
                  </a:schemeClr>
                </a:solidFill>
                <a:latin typeface="Arial" panose="020B0604020202020204" pitchFamily="34" charset="0"/>
                <a:cs typeface="Arial" panose="020B0604020202020204" pitchFamily="34" charset="0"/>
              </a:rPr>
              <a:t>größte</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Netzwerk</a:t>
            </a:r>
            <a:r>
              <a:rPr lang="en-GB" dirty="0" smtClean="0">
                <a:solidFill>
                  <a:schemeClr val="bg2">
                    <a:lumMod val="25000"/>
                  </a:schemeClr>
                </a:solidFill>
                <a:latin typeface="Arial" panose="020B0604020202020204" pitchFamily="34" charset="0"/>
                <a:cs typeface="Arial" panose="020B0604020202020204" pitchFamily="34" charset="0"/>
              </a:rPr>
              <a:t> von </a:t>
            </a:r>
            <a:r>
              <a:rPr lang="en-GB" dirty="0" err="1" smtClean="0">
                <a:solidFill>
                  <a:schemeClr val="bg2">
                    <a:lumMod val="25000"/>
                  </a:schemeClr>
                </a:solidFill>
                <a:latin typeface="Arial" panose="020B0604020202020204" pitchFamily="34" charset="0"/>
                <a:cs typeface="Arial" panose="020B0604020202020204" pitchFamily="34" charset="0"/>
              </a:rPr>
              <a:t>geschützten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Gebieten</a:t>
            </a:r>
            <a:r>
              <a:rPr lang="en-GB" dirty="0" smtClean="0">
                <a:solidFill>
                  <a:schemeClr val="bg2">
                    <a:lumMod val="25000"/>
                  </a:schemeClr>
                </a:solidFill>
                <a:latin typeface="Arial" panose="020B0604020202020204" pitchFamily="34" charset="0"/>
                <a:cs typeface="Arial" panose="020B0604020202020204" pitchFamily="34" charset="0"/>
              </a:rPr>
              <a:t>: </a:t>
            </a:r>
            <a:br>
              <a:rPr lang="en-GB" dirty="0" smtClean="0">
                <a:solidFill>
                  <a:schemeClr val="bg2">
                    <a:lumMod val="25000"/>
                  </a:schemeClr>
                </a:solidFill>
                <a:latin typeface="Arial" panose="020B0604020202020204" pitchFamily="34" charset="0"/>
                <a:cs typeface="Arial" panose="020B0604020202020204" pitchFamily="34" charset="0"/>
              </a:rPr>
            </a:br>
            <a:r>
              <a:rPr lang="en-GB" dirty="0" err="1" smtClean="0">
                <a:solidFill>
                  <a:schemeClr val="bg2">
                    <a:lumMod val="25000"/>
                  </a:schemeClr>
                </a:solidFill>
                <a:latin typeface="Arial" panose="020B0604020202020204" pitchFamily="34" charset="0"/>
                <a:cs typeface="Arial" panose="020B0604020202020204" pitchFamily="34" charset="0"/>
              </a:rPr>
              <a:t>Über</a:t>
            </a:r>
            <a:r>
              <a:rPr lang="en-GB" dirty="0" smtClean="0">
                <a:solidFill>
                  <a:schemeClr val="bg2">
                    <a:lumMod val="25000"/>
                  </a:schemeClr>
                </a:solidFill>
                <a:latin typeface="Arial" panose="020B0604020202020204" pitchFamily="34" charset="0"/>
                <a:cs typeface="Arial" panose="020B0604020202020204" pitchFamily="34" charset="0"/>
              </a:rPr>
              <a:t> 2.200 </a:t>
            </a:r>
            <a:r>
              <a:rPr lang="en-GB" dirty="0" err="1">
                <a:solidFill>
                  <a:schemeClr val="bg2">
                    <a:lumMod val="25000"/>
                  </a:schemeClr>
                </a:solidFill>
                <a:latin typeface="Arial" panose="020B0604020202020204" pitchFamily="34" charset="0"/>
                <a:cs typeface="Arial" panose="020B0604020202020204" pitchFamily="34" charset="0"/>
              </a:rPr>
              <a:t>Ramsar</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Feuchtgebiete</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mit</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über</a:t>
            </a:r>
            <a:r>
              <a:rPr lang="en-GB" dirty="0" smtClean="0">
                <a:solidFill>
                  <a:schemeClr val="bg2">
                    <a:lumMod val="25000"/>
                  </a:schemeClr>
                </a:solidFill>
                <a:latin typeface="Arial" panose="020B0604020202020204" pitchFamily="34" charset="0"/>
                <a:cs typeface="Arial" panose="020B0604020202020204" pitchFamily="34" charset="0"/>
              </a:rPr>
              <a:t> 2,1 </a:t>
            </a:r>
            <a:r>
              <a:rPr lang="en-GB" dirty="0" err="1" smtClean="0">
                <a:solidFill>
                  <a:schemeClr val="bg2">
                    <a:lumMod val="25000"/>
                  </a:schemeClr>
                </a:solidFill>
                <a:latin typeface="Arial" panose="020B0604020202020204" pitchFamily="34" charset="0"/>
                <a:cs typeface="Arial" panose="020B0604020202020204" pitchFamily="34" charset="0"/>
              </a:rPr>
              <a:t>Millionen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Quadratkilometern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Fläche</a:t>
            </a:r>
            <a:r>
              <a:rPr lang="en-GB" dirty="0" smtClean="0">
                <a:solidFill>
                  <a:schemeClr val="bg2">
                    <a:lumMod val="25000"/>
                  </a:schemeClr>
                </a:solidFill>
                <a:latin typeface="Arial" panose="020B0604020202020204" pitchFamily="34" charset="0"/>
                <a:cs typeface="Arial" panose="020B0604020202020204" pitchFamily="34" charset="0"/>
              </a:rPr>
              <a:t>. </a:t>
            </a:r>
            <a:r>
              <a:rPr lang="en-GB" b="1" dirty="0" smtClean="0">
                <a:solidFill>
                  <a:schemeClr val="bg2">
                    <a:lumMod val="25000"/>
                  </a:schemeClr>
                </a:solidFill>
                <a:latin typeface="Arial" panose="020B0604020202020204" pitchFamily="34" charset="0"/>
                <a:cs typeface="Arial" panose="020B0604020202020204" pitchFamily="34" charset="0"/>
              </a:rPr>
              <a:t>169 </a:t>
            </a:r>
            <a:r>
              <a:rPr lang="en-GB" b="1" dirty="0" err="1">
                <a:solidFill>
                  <a:schemeClr val="bg2">
                    <a:lumMod val="25000"/>
                  </a:schemeClr>
                </a:solidFill>
                <a:latin typeface="Arial" panose="020B0604020202020204" pitchFamily="34" charset="0"/>
                <a:cs typeface="Arial" panose="020B0604020202020204" pitchFamily="34" charset="0"/>
              </a:rPr>
              <a:t>Ramsar</a:t>
            </a:r>
            <a:r>
              <a:rPr lang="en-GB" b="1" dirty="0">
                <a:solidFill>
                  <a:schemeClr val="bg2">
                    <a:lumMod val="25000"/>
                  </a:schemeClr>
                </a:solidFill>
                <a:latin typeface="Arial" panose="020B0604020202020204" pitchFamily="34" charset="0"/>
                <a:cs typeface="Arial" panose="020B0604020202020204" pitchFamily="34" charset="0"/>
              </a:rPr>
              <a:t> </a:t>
            </a:r>
            <a:r>
              <a:rPr lang="en-GB" b="1" dirty="0" smtClean="0">
                <a:solidFill>
                  <a:schemeClr val="bg2">
                    <a:lumMod val="25000"/>
                  </a:schemeClr>
                </a:solidFill>
                <a:latin typeface="Arial" panose="020B0604020202020204" pitchFamily="34" charset="0"/>
                <a:cs typeface="Arial" panose="020B0604020202020204" pitchFamily="34" charset="0"/>
              </a:rPr>
              <a:t>Contracting Parties (</a:t>
            </a:r>
            <a:r>
              <a:rPr lang="en-GB" b="1" dirty="0" err="1" smtClean="0">
                <a:solidFill>
                  <a:schemeClr val="bg2">
                    <a:lumMod val="25000"/>
                  </a:schemeClr>
                </a:solidFill>
                <a:latin typeface="Arial" panose="020B0604020202020204" pitchFamily="34" charset="0"/>
                <a:cs typeface="Arial" panose="020B0604020202020204" pitchFamily="34" charset="0"/>
              </a:rPr>
              <a:t>Staaten</a:t>
            </a:r>
            <a:r>
              <a:rPr lang="en-GB" b="1" dirty="0" smtClean="0">
                <a:solidFill>
                  <a:schemeClr val="bg2">
                    <a:lumMod val="25000"/>
                  </a:schemeClr>
                </a:solidFill>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sp>
        <p:nvSpPr>
          <p:cNvPr id="13" name="Rechteck 12"/>
          <p:cNvSpPr/>
          <p:nvPr/>
        </p:nvSpPr>
        <p:spPr>
          <a:xfrm>
            <a:off x="208773" y="3728291"/>
            <a:ext cx="8705765" cy="2742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800"/>
              </a:spcAft>
            </a:pPr>
            <a:r>
              <a:rPr lang="en-GB" b="1" dirty="0">
                <a:solidFill>
                  <a:schemeClr val="bg1"/>
                </a:solidFill>
                <a:latin typeface="Arial" panose="020B0604020202020204" pitchFamily="34" charset="0"/>
                <a:cs typeface="Arial" panose="020B0604020202020204" pitchFamily="34" charset="0"/>
              </a:rPr>
              <a:t>Agriculture &amp; Food Heritage Thematic </a:t>
            </a:r>
            <a:r>
              <a:rPr lang="en-GB" b="1" dirty="0" smtClean="0">
                <a:solidFill>
                  <a:schemeClr val="bg1"/>
                </a:solidFill>
                <a:latin typeface="Arial" panose="020B0604020202020204" pitchFamily="34" charset="0"/>
                <a:cs typeface="Arial" panose="020B0604020202020204" pitchFamily="34" charset="0"/>
              </a:rPr>
              <a:t>Group:</a:t>
            </a:r>
            <a:r>
              <a:rPr lang="en-GB" b="1" dirty="0" smtClean="0">
                <a:solidFill>
                  <a:schemeClr val="bg2">
                    <a:lumMod val="50000"/>
                  </a:schemeClr>
                </a:solidFill>
                <a:latin typeface="Arial" panose="020B0604020202020204" pitchFamily="34" charset="0"/>
                <a:cs typeface="Arial" panose="020B0604020202020204" pitchFamily="34" charset="0"/>
              </a:rPr>
              <a:t>  </a:t>
            </a:r>
          </a:p>
          <a:p>
            <a:pPr marL="285750" lvl="0" indent="-285750">
              <a:buFont typeface="Arial" panose="020B0604020202020204" pitchFamily="34" charset="0"/>
              <a:buChar char="•"/>
            </a:pPr>
            <a:r>
              <a:rPr lang="de-DE" sz="1600" dirty="0" smtClean="0">
                <a:solidFill>
                  <a:schemeClr val="bg1"/>
                </a:solidFill>
                <a:latin typeface="Arial" panose="020B0604020202020204" pitchFamily="34" charset="0"/>
                <a:cs typeface="Arial" panose="020B0604020202020204" pitchFamily="34" charset="0"/>
              </a:rPr>
              <a:t>Förderung von traditionellem landwirtschaftlichen </a:t>
            </a:r>
            <a:r>
              <a:rPr lang="de-DE" sz="1600" dirty="0">
                <a:solidFill>
                  <a:schemeClr val="bg1"/>
                </a:solidFill>
                <a:latin typeface="Arial" panose="020B0604020202020204" pitchFamily="34" charset="0"/>
                <a:cs typeface="Arial" panose="020B0604020202020204" pitchFamily="34" charset="0"/>
              </a:rPr>
              <a:t>Wissen und </a:t>
            </a:r>
            <a:r>
              <a:rPr lang="de-DE" sz="1600" dirty="0" smtClean="0">
                <a:solidFill>
                  <a:schemeClr val="bg1"/>
                </a:solidFill>
                <a:latin typeface="Arial" panose="020B0604020202020204" pitchFamily="34" charset="0"/>
                <a:cs typeface="Arial" panose="020B0604020202020204" pitchFamily="34" charset="0"/>
              </a:rPr>
              <a:t>nachhaltigen Praktiken in der Umgebung von Seen und Feuchtgebieten,</a:t>
            </a:r>
            <a:endParaRPr lang="de-DE" sz="1600" dirty="0">
              <a:solidFill>
                <a:schemeClr val="bg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de-DE" sz="1600" dirty="0" smtClean="0">
                <a:solidFill>
                  <a:schemeClr val="bg1"/>
                </a:solidFill>
                <a:latin typeface="Arial" panose="020B0604020202020204" pitchFamily="34" charset="0"/>
                <a:cs typeface="Arial" panose="020B0604020202020204" pitchFamily="34" charset="0"/>
              </a:rPr>
              <a:t>Förderung von seit </a:t>
            </a:r>
            <a:r>
              <a:rPr lang="de-DE" sz="1600" dirty="0">
                <a:solidFill>
                  <a:schemeClr val="bg1"/>
                </a:solidFill>
                <a:latin typeface="Arial" panose="020B0604020202020204" pitchFamily="34" charset="0"/>
                <a:cs typeface="Arial" panose="020B0604020202020204" pitchFamily="34" charset="0"/>
              </a:rPr>
              <a:t>langem </a:t>
            </a:r>
            <a:r>
              <a:rPr lang="de-DE" sz="1600" dirty="0" smtClean="0">
                <a:solidFill>
                  <a:schemeClr val="bg1"/>
                </a:solidFill>
                <a:latin typeface="Arial" panose="020B0604020202020204" pitchFamily="34" charset="0"/>
                <a:cs typeface="Arial" panose="020B0604020202020204" pitchFamily="34" charset="0"/>
              </a:rPr>
              <a:t>etablierten nachhaltigen Systemen zur Wassernutzung und zum Management von Feuchtgebieten sowie mit Feuchtgebieten </a:t>
            </a:r>
            <a:r>
              <a:rPr lang="de-DE" sz="1600" dirty="0">
                <a:solidFill>
                  <a:schemeClr val="bg1"/>
                </a:solidFill>
                <a:latin typeface="Arial" panose="020B0604020202020204" pitchFamily="34" charset="0"/>
                <a:cs typeface="Arial" panose="020B0604020202020204" pitchFamily="34" charset="0"/>
              </a:rPr>
              <a:t>verbundene Lebensmittelkulturen.</a:t>
            </a:r>
          </a:p>
          <a:p>
            <a:pPr marL="285750" lvl="0" indent="-285750">
              <a:buFont typeface="Arial" panose="020B0604020202020204" pitchFamily="34" charset="0"/>
              <a:buChar char="•"/>
            </a:pPr>
            <a:r>
              <a:rPr lang="de-DE" sz="1600" dirty="0" smtClean="0">
                <a:solidFill>
                  <a:schemeClr val="bg1"/>
                </a:solidFill>
                <a:latin typeface="Arial" panose="020B0604020202020204" pitchFamily="34" charset="0"/>
                <a:cs typeface="Arial" panose="020B0604020202020204" pitchFamily="34" charset="0"/>
              </a:rPr>
              <a:t>Verbreitung von </a:t>
            </a:r>
            <a:r>
              <a:rPr lang="de-DE" sz="1600" dirty="0">
                <a:solidFill>
                  <a:schemeClr val="bg1"/>
                </a:solidFill>
                <a:latin typeface="Arial" panose="020B0604020202020204" pitchFamily="34" charset="0"/>
                <a:cs typeface="Arial" panose="020B0604020202020204" pitchFamily="34" charset="0"/>
              </a:rPr>
              <a:t>„</a:t>
            </a:r>
            <a:r>
              <a:rPr lang="de-DE" sz="1600" dirty="0" err="1">
                <a:solidFill>
                  <a:schemeClr val="bg1"/>
                </a:solidFill>
                <a:latin typeface="Arial" panose="020B0604020202020204" pitchFamily="34" charset="0"/>
                <a:cs typeface="Arial" panose="020B0604020202020204" pitchFamily="34" charset="0"/>
              </a:rPr>
              <a:t>Lessons</a:t>
            </a:r>
            <a:r>
              <a:rPr lang="de-DE" sz="1600" dirty="0">
                <a:solidFill>
                  <a:schemeClr val="bg1"/>
                </a:solidFill>
                <a:latin typeface="Arial" panose="020B0604020202020204" pitchFamily="34" charset="0"/>
                <a:cs typeface="Arial" panose="020B0604020202020204" pitchFamily="34" charset="0"/>
              </a:rPr>
              <a:t> </a:t>
            </a:r>
            <a:r>
              <a:rPr lang="de-DE" sz="1600" dirty="0" err="1">
                <a:solidFill>
                  <a:schemeClr val="bg1"/>
                </a:solidFill>
                <a:latin typeface="Arial" panose="020B0604020202020204" pitchFamily="34" charset="0"/>
                <a:cs typeface="Arial" panose="020B0604020202020204" pitchFamily="34" charset="0"/>
              </a:rPr>
              <a:t>Learned</a:t>
            </a:r>
            <a:r>
              <a:rPr lang="de-DE" sz="1600" dirty="0">
                <a:solidFill>
                  <a:schemeClr val="bg1"/>
                </a:solidFill>
                <a:latin typeface="Arial" panose="020B0604020202020204" pitchFamily="34" charset="0"/>
                <a:cs typeface="Arial" panose="020B0604020202020204" pitchFamily="34" charset="0"/>
              </a:rPr>
              <a:t>“ zu kulturellen Aspekten der Ernährung und Landwirtschaft in Bezug auf Feuchtgebiete, einschließlich Vorschläge, wie diese in die Politik und Praxis des Konvents integriert werden </a:t>
            </a:r>
            <a:r>
              <a:rPr lang="de-DE" sz="1600" dirty="0" smtClean="0">
                <a:solidFill>
                  <a:schemeClr val="bg1"/>
                </a:solidFill>
                <a:latin typeface="Arial" panose="020B0604020202020204" pitchFamily="34" charset="0"/>
                <a:cs typeface="Arial" panose="020B0604020202020204" pitchFamily="34" charset="0"/>
              </a:rPr>
              <a:t>können</a:t>
            </a:r>
            <a:endParaRPr lang="en-GB" sz="1600"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234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5" name="Titel 4"/>
          <p:cNvSpPr>
            <a:spLocks noGrp="1"/>
          </p:cNvSpPr>
          <p:nvPr>
            <p:ph type="title"/>
          </p:nvPr>
        </p:nvSpPr>
        <p:spPr/>
        <p:txBody>
          <a:bodyPr/>
          <a:lstStyle/>
          <a:p>
            <a:r>
              <a:rPr lang="de-DE" dirty="0" smtClean="0"/>
              <a:t>Internationale Konventionen</a:t>
            </a:r>
            <a:endParaRPr lang="de-DE" dirty="0"/>
          </a:p>
        </p:txBody>
      </p:sp>
      <p:sp>
        <p:nvSpPr>
          <p:cNvPr id="6" name="Rechteck 5"/>
          <p:cNvSpPr/>
          <p:nvPr/>
        </p:nvSpPr>
        <p:spPr>
          <a:xfrm>
            <a:off x="472034" y="1348817"/>
            <a:ext cx="6982282" cy="1323439"/>
          </a:xfrm>
          <a:prstGeom prst="rect">
            <a:avLst/>
          </a:prstGeom>
        </p:spPr>
        <p:txBody>
          <a:bodyPr wrap="square">
            <a:spAutoFit/>
          </a:bodyPr>
          <a:lstStyle/>
          <a:p>
            <a:pPr lvl="0"/>
            <a:r>
              <a:rPr lang="de-DE" sz="2200" b="1" dirty="0" smtClean="0">
                <a:solidFill>
                  <a:schemeClr val="bg2">
                    <a:lumMod val="25000"/>
                  </a:schemeClr>
                </a:solidFill>
                <a:latin typeface="Arial" panose="020B0604020202020204" pitchFamily="34" charset="0"/>
                <a:cs typeface="Arial" panose="020B0604020202020204" pitchFamily="34" charset="0"/>
              </a:rPr>
              <a:t>Internationalen </a:t>
            </a:r>
            <a:r>
              <a:rPr lang="de-DE" sz="2200" b="1" dirty="0">
                <a:solidFill>
                  <a:schemeClr val="bg2">
                    <a:lumMod val="25000"/>
                  </a:schemeClr>
                </a:solidFill>
                <a:latin typeface="Arial" panose="020B0604020202020204" pitchFamily="34" charset="0"/>
                <a:cs typeface="Arial" panose="020B0604020202020204" pitchFamily="34" charset="0"/>
              </a:rPr>
              <a:t>Vertrag über pflanzengenetische Ressourcen für Ernährung und </a:t>
            </a:r>
            <a:r>
              <a:rPr lang="de-DE" sz="2200" b="1" dirty="0" smtClean="0">
                <a:solidFill>
                  <a:schemeClr val="bg2">
                    <a:lumMod val="25000"/>
                  </a:schemeClr>
                </a:solidFill>
                <a:latin typeface="Arial" panose="020B0604020202020204" pitchFamily="34" charset="0"/>
                <a:cs typeface="Arial" panose="020B0604020202020204" pitchFamily="34" charset="0"/>
              </a:rPr>
              <a:t>Landwirtschaft </a:t>
            </a:r>
            <a:r>
              <a:rPr lang="de-DE" dirty="0" smtClean="0">
                <a:solidFill>
                  <a:schemeClr val="bg2">
                    <a:lumMod val="25000"/>
                  </a:schemeClr>
                </a:solidFill>
                <a:latin typeface="Arial" panose="020B0604020202020204" pitchFamily="34" charset="0"/>
                <a:cs typeface="Arial" panose="020B0604020202020204" pitchFamily="34" charset="0"/>
              </a:rPr>
              <a:t>(</a:t>
            </a:r>
            <a:r>
              <a:rPr lang="en-GB" dirty="0" smtClean="0">
                <a:solidFill>
                  <a:schemeClr val="bg2">
                    <a:lumMod val="25000"/>
                  </a:schemeClr>
                </a:solidFill>
                <a:latin typeface="Arial" panose="020B0604020202020204" pitchFamily="34" charset="0"/>
                <a:cs typeface="Arial" panose="020B0604020202020204" pitchFamily="34" charset="0"/>
              </a:rPr>
              <a:t>International </a:t>
            </a:r>
            <a:r>
              <a:rPr lang="en-GB" dirty="0">
                <a:solidFill>
                  <a:schemeClr val="bg2">
                    <a:lumMod val="25000"/>
                  </a:schemeClr>
                </a:solidFill>
                <a:latin typeface="Arial" panose="020B0604020202020204" pitchFamily="34" charset="0"/>
                <a:cs typeface="Arial" panose="020B0604020202020204" pitchFamily="34" charset="0"/>
              </a:rPr>
              <a:t>Treaty on Plant Genetic Resources </a:t>
            </a:r>
            <a:r>
              <a:rPr lang="en-GB" dirty="0" smtClean="0">
                <a:solidFill>
                  <a:schemeClr val="bg2">
                    <a:lumMod val="25000"/>
                  </a:schemeClr>
                </a:solidFill>
                <a:latin typeface="Arial" panose="020B0604020202020204" pitchFamily="34" charset="0"/>
                <a:cs typeface="Arial" panose="020B0604020202020204" pitchFamily="34" charset="0"/>
              </a:rPr>
              <a:t>for </a:t>
            </a:r>
            <a:r>
              <a:rPr lang="en-GB" dirty="0">
                <a:solidFill>
                  <a:schemeClr val="bg2">
                    <a:lumMod val="25000"/>
                  </a:schemeClr>
                </a:solidFill>
                <a:latin typeface="Arial" panose="020B0604020202020204" pitchFamily="34" charset="0"/>
                <a:cs typeface="Arial" panose="020B0604020202020204" pitchFamily="34" charset="0"/>
              </a:rPr>
              <a:t>Food and </a:t>
            </a:r>
            <a:r>
              <a:rPr lang="en-GB" dirty="0" smtClean="0">
                <a:solidFill>
                  <a:schemeClr val="bg2">
                    <a:lumMod val="25000"/>
                  </a:schemeClr>
                </a:solidFill>
                <a:latin typeface="Arial" panose="020B0604020202020204" pitchFamily="34" charset="0"/>
                <a:cs typeface="Arial" panose="020B0604020202020204" pitchFamily="34" charset="0"/>
              </a:rPr>
              <a:t>Agriculture)</a:t>
            </a:r>
            <a:endParaRPr lang="de-DE" dirty="0">
              <a:solidFill>
                <a:schemeClr val="bg2">
                  <a:lumMod val="25000"/>
                </a:schemeClr>
              </a:solidFill>
              <a:latin typeface="Arial" panose="020B0604020202020204" pitchFamily="34" charset="0"/>
              <a:cs typeface="Arial" panose="020B0604020202020204" pitchFamily="34" charset="0"/>
            </a:endParaRP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5423" y="1454762"/>
            <a:ext cx="952460" cy="952460"/>
          </a:xfrm>
          <a:prstGeom prst="rect">
            <a:avLst/>
          </a:prstGeom>
        </p:spPr>
      </p:pic>
      <p:sp>
        <p:nvSpPr>
          <p:cNvPr id="7" name="Textfeld 6"/>
          <p:cNvSpPr txBox="1"/>
          <p:nvPr/>
        </p:nvSpPr>
        <p:spPr>
          <a:xfrm>
            <a:off x="472034" y="2736167"/>
            <a:ext cx="8260713" cy="1200329"/>
          </a:xfrm>
          <a:prstGeom prst="rect">
            <a:avLst/>
          </a:prstGeom>
          <a:noFill/>
        </p:spPr>
        <p:txBody>
          <a:bodyPr wrap="square" rtlCol="0">
            <a:spAutoFit/>
          </a:bodyPr>
          <a:lstStyle/>
          <a:p>
            <a:pPr marL="285750" lvl="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Erhaltung </a:t>
            </a:r>
            <a:r>
              <a:rPr lang="de-DE" dirty="0">
                <a:latin typeface="Arial" panose="020B0604020202020204" pitchFamily="34" charset="0"/>
                <a:cs typeface="Arial" panose="020B0604020202020204" pitchFamily="34" charset="0"/>
              </a:rPr>
              <a:t>und nachhaltige Nutzung pflanzengenetischer Ressourcen für Ernährung und Landwirtschaft</a:t>
            </a:r>
          </a:p>
          <a:p>
            <a:pPr marL="285750" lvl="0" indent="-285750">
              <a:buFont typeface="Arial" panose="020B0604020202020204" pitchFamily="34" charset="0"/>
              <a:buChar char="•"/>
            </a:pPr>
            <a:r>
              <a:rPr lang="de-DE" dirty="0">
                <a:latin typeface="Arial" panose="020B0604020202020204" pitchFamily="34" charset="0"/>
                <a:cs typeface="Arial" panose="020B0604020202020204" pitchFamily="34" charset="0"/>
              </a:rPr>
              <a:t>Anerkennung des enormen Beitrags der Landwirte zur Vielfalt der Kulturen, die die Welt ernähren</a:t>
            </a:r>
          </a:p>
        </p:txBody>
      </p:sp>
      <p:sp>
        <p:nvSpPr>
          <p:cNvPr id="3" name="Rechteck 2"/>
          <p:cNvSpPr/>
          <p:nvPr/>
        </p:nvSpPr>
        <p:spPr>
          <a:xfrm>
            <a:off x="539552" y="4029123"/>
            <a:ext cx="6514925" cy="707886"/>
          </a:xfrm>
          <a:prstGeom prst="rect">
            <a:avLst/>
          </a:prstGeom>
        </p:spPr>
        <p:txBody>
          <a:bodyPr wrap="none">
            <a:spAutoFit/>
          </a:bodyPr>
          <a:lstStyle/>
          <a:p>
            <a:r>
              <a:rPr lang="en-GB" sz="2200" b="1" dirty="0" err="1">
                <a:solidFill>
                  <a:schemeClr val="bg2">
                    <a:lumMod val="25000"/>
                  </a:schemeClr>
                </a:solidFill>
                <a:latin typeface="Arial" panose="020B0604020202020204" pitchFamily="34" charset="0"/>
                <a:cs typeface="Arial" panose="020B0604020202020204" pitchFamily="34" charset="0"/>
              </a:rPr>
              <a:t>Internationales</a:t>
            </a:r>
            <a:r>
              <a:rPr lang="en-GB" sz="2200" b="1" dirty="0">
                <a:solidFill>
                  <a:schemeClr val="bg2">
                    <a:lumMod val="25000"/>
                  </a:schemeClr>
                </a:solidFill>
                <a:latin typeface="Arial" panose="020B0604020202020204" pitchFamily="34" charset="0"/>
                <a:cs typeface="Arial" panose="020B0604020202020204" pitchFamily="34" charset="0"/>
              </a:rPr>
              <a:t> </a:t>
            </a:r>
            <a:r>
              <a:rPr lang="en-GB" sz="2200" b="1" dirty="0" err="1" smtClean="0">
                <a:solidFill>
                  <a:schemeClr val="bg2">
                    <a:lumMod val="25000"/>
                  </a:schemeClr>
                </a:solidFill>
                <a:latin typeface="Arial" panose="020B0604020202020204" pitchFamily="34" charset="0"/>
                <a:cs typeface="Arial" panose="020B0604020202020204" pitchFamily="34" charset="0"/>
              </a:rPr>
              <a:t>Pflanzenschutzübereinkommen</a:t>
            </a:r>
            <a:endParaRPr lang="en-GB" sz="2200" b="1" dirty="0">
              <a:solidFill>
                <a:schemeClr val="bg2">
                  <a:lumMod val="25000"/>
                </a:schemeClr>
              </a:solidFill>
              <a:latin typeface="Arial" panose="020B0604020202020204" pitchFamily="34" charset="0"/>
              <a:cs typeface="Arial" panose="020B0604020202020204" pitchFamily="34" charset="0"/>
            </a:endParaRPr>
          </a:p>
          <a:p>
            <a:pPr lvl="0"/>
            <a:r>
              <a:rPr lang="en-GB" dirty="0" smtClean="0">
                <a:solidFill>
                  <a:schemeClr val="bg2">
                    <a:lumMod val="25000"/>
                  </a:schemeClr>
                </a:solidFill>
                <a:latin typeface="Arial" panose="020B0604020202020204" pitchFamily="34" charset="0"/>
                <a:cs typeface="Arial" panose="020B0604020202020204" pitchFamily="34" charset="0"/>
              </a:rPr>
              <a:t>(International </a:t>
            </a:r>
            <a:r>
              <a:rPr lang="en-GB" dirty="0">
                <a:solidFill>
                  <a:schemeClr val="bg2">
                    <a:lumMod val="25000"/>
                  </a:schemeClr>
                </a:solidFill>
                <a:latin typeface="Arial" panose="020B0604020202020204" pitchFamily="34" charset="0"/>
                <a:cs typeface="Arial" panose="020B0604020202020204" pitchFamily="34" charset="0"/>
              </a:rPr>
              <a:t>Plant Protection </a:t>
            </a:r>
            <a:r>
              <a:rPr lang="en-GB" dirty="0" smtClean="0">
                <a:solidFill>
                  <a:schemeClr val="bg2">
                    <a:lumMod val="25000"/>
                  </a:schemeClr>
                </a:solidFill>
                <a:latin typeface="Arial" panose="020B0604020202020204" pitchFamily="34" charset="0"/>
                <a:cs typeface="Arial" panose="020B0604020202020204" pitchFamily="34" charset="0"/>
              </a:rPr>
              <a:t>Convention)</a:t>
            </a:r>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0249" y="3960347"/>
            <a:ext cx="1148135" cy="747299"/>
          </a:xfrm>
          <a:prstGeom prst="rect">
            <a:avLst/>
          </a:prstGeom>
        </p:spPr>
      </p:pic>
      <p:sp>
        <p:nvSpPr>
          <p:cNvPr id="13" name="Textfeld 12"/>
          <p:cNvSpPr txBox="1"/>
          <p:nvPr/>
        </p:nvSpPr>
        <p:spPr>
          <a:xfrm>
            <a:off x="446856" y="4941168"/>
            <a:ext cx="7577276" cy="1200329"/>
          </a:xfrm>
          <a:prstGeom prst="rect">
            <a:avLst/>
          </a:prstGeom>
          <a:noFill/>
        </p:spPr>
        <p:txBody>
          <a:bodyPr wrap="square" rtlCol="0">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Schutz der Pflanzenressourcen der Welt, einschließlich Kulturpflanzen und Wildpflanzen, durch Verhinderung der Einschleppung und Ausbreitung von Pflanzenschädlingen und Förderung geeigneter Maßnahmen zu ihrer </a:t>
            </a:r>
            <a:r>
              <a:rPr lang="de-DE" dirty="0" smtClean="0">
                <a:latin typeface="Arial" panose="020B0604020202020204" pitchFamily="34" charset="0"/>
                <a:cs typeface="Arial" panose="020B0604020202020204" pitchFamily="34" charset="0"/>
              </a:rPr>
              <a:t>Bekämpfung.</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7836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Inhaltsplatzhalter 22"/>
          <p:cNvSpPr>
            <a:spLocks noGrp="1"/>
          </p:cNvSpPr>
          <p:nvPr>
            <p:ph idx="1"/>
          </p:nvPr>
        </p:nvSpPr>
        <p:spPr>
          <a:xfrm>
            <a:off x="467544" y="1268760"/>
            <a:ext cx="8136904" cy="3578480"/>
          </a:xfrm>
        </p:spPr>
        <p:txBody>
          <a:bodyPr>
            <a:noAutofit/>
          </a:bodyPr>
          <a:lstStyle/>
          <a:p>
            <a:pPr>
              <a:lnSpc>
                <a:spcPct val="115000"/>
              </a:lnSpc>
              <a:spcBef>
                <a:spcPts val="600"/>
              </a:spcBef>
              <a:spcAft>
                <a:spcPts val="600"/>
              </a:spcAft>
              <a:buFont typeface="+mj-lt"/>
              <a:buAutoNum type="arabicPeriod"/>
            </a:pPr>
            <a:r>
              <a:rPr lang="en-US" sz="2000" b="1" dirty="0" smtClean="0"/>
              <a:t>Fauna-Flora-Habitat </a:t>
            </a:r>
            <a:r>
              <a:rPr lang="en-US" sz="2000" b="1" dirty="0" err="1" smtClean="0"/>
              <a:t>Richtlinie</a:t>
            </a:r>
            <a:r>
              <a:rPr lang="en-US" sz="2000" b="1" dirty="0" smtClean="0"/>
              <a:t> (FFH) (</a:t>
            </a:r>
            <a:r>
              <a:rPr lang="en-US" sz="2000" b="1" dirty="0"/>
              <a:t>Habitats </a:t>
            </a:r>
            <a:r>
              <a:rPr lang="en-US" sz="2000" b="1" dirty="0" smtClean="0"/>
              <a:t>Directive)</a:t>
            </a:r>
          </a:p>
          <a:p>
            <a:pPr marL="0" indent="0">
              <a:buNone/>
            </a:pPr>
            <a:r>
              <a:rPr lang="de-DE" sz="1600" dirty="0"/>
              <a:t>Die Richtlinie 92/43/EWG zur Erhaltung der natürlichen Lebensräume sowie der wildlebenden Tiere und Pflanzen</a:t>
            </a:r>
          </a:p>
          <a:p>
            <a:pPr marL="0" indent="0">
              <a:buNone/>
            </a:pPr>
            <a:r>
              <a:rPr lang="de-DE" sz="1600" dirty="0" smtClean="0"/>
              <a:t>Grundlage zur Einrichtung und zum Schutz des EU </a:t>
            </a:r>
            <a:r>
              <a:rPr lang="de-DE" sz="1600" b="1" dirty="0" smtClean="0"/>
              <a:t>Natura </a:t>
            </a:r>
            <a:r>
              <a:rPr lang="de-DE" sz="1600" b="1" dirty="0"/>
              <a:t>2000 </a:t>
            </a:r>
            <a:r>
              <a:rPr lang="de-DE" sz="1600" dirty="0" smtClean="0"/>
              <a:t>Netzwerks</a:t>
            </a:r>
          </a:p>
          <a:p>
            <a:r>
              <a:rPr lang="en-US" sz="1600" dirty="0"/>
              <a:t>Annex I </a:t>
            </a:r>
            <a:r>
              <a:rPr lang="en-US" sz="1600" dirty="0" smtClean="0"/>
              <a:t>für </a:t>
            </a:r>
            <a:r>
              <a:rPr lang="en-US" sz="1600" dirty="0" err="1" smtClean="0"/>
              <a:t>geschützte</a:t>
            </a:r>
            <a:r>
              <a:rPr lang="en-US" sz="1600" dirty="0" smtClean="0"/>
              <a:t> </a:t>
            </a:r>
            <a:r>
              <a:rPr lang="en-US" sz="1600" dirty="0" err="1" smtClean="0"/>
              <a:t>Habitate</a:t>
            </a:r>
            <a:r>
              <a:rPr lang="en-US" sz="1600" dirty="0" smtClean="0"/>
              <a:t> (</a:t>
            </a:r>
            <a:r>
              <a:rPr lang="de-DE" sz="1600" dirty="0" smtClean="0"/>
              <a:t>typische sowie nicht </a:t>
            </a:r>
            <a:r>
              <a:rPr lang="de-DE" sz="1600" dirty="0"/>
              <a:t>nur in Europa vom Verschwinden bedrohte </a:t>
            </a:r>
            <a:r>
              <a:rPr lang="de-DE" sz="1600" dirty="0" smtClean="0"/>
              <a:t>Vegetationsformen)</a:t>
            </a:r>
            <a:endParaRPr lang="en-US" sz="1600" dirty="0" smtClean="0"/>
          </a:p>
          <a:p>
            <a:r>
              <a:rPr lang="en-US" sz="1600" dirty="0" smtClean="0"/>
              <a:t>Annex II für </a:t>
            </a:r>
            <a:r>
              <a:rPr lang="en-US" sz="1600" dirty="0" err="1" smtClean="0"/>
              <a:t>Arten</a:t>
            </a:r>
            <a:r>
              <a:rPr lang="de-DE" sz="1600" dirty="0" smtClean="0"/>
              <a:t>, </a:t>
            </a:r>
            <a:r>
              <a:rPr lang="de-DE" sz="1600" dirty="0"/>
              <a:t>die durch ihre Ansprüche an den Lebensraum als Schirmart für viele weitere in diesem Lebensraum vorkommende Arten </a:t>
            </a:r>
            <a:r>
              <a:rPr lang="de-DE" sz="1600" dirty="0" smtClean="0"/>
              <a:t>gelten</a:t>
            </a:r>
          </a:p>
          <a:p>
            <a:r>
              <a:rPr lang="en-US" sz="1600" dirty="0" smtClean="0"/>
              <a:t>Annex </a:t>
            </a:r>
            <a:r>
              <a:rPr lang="en-US" sz="1600" dirty="0"/>
              <a:t>IV </a:t>
            </a:r>
            <a:r>
              <a:rPr lang="en-US" sz="1600" dirty="0" smtClean="0"/>
              <a:t>für </a:t>
            </a:r>
            <a:r>
              <a:rPr lang="en-US" sz="1600" dirty="0" err="1" smtClean="0"/>
              <a:t>europaweit</a:t>
            </a:r>
            <a:r>
              <a:rPr lang="en-US" sz="1600" dirty="0" smtClean="0"/>
              <a:t> </a:t>
            </a:r>
            <a:r>
              <a:rPr lang="en-US" sz="1600" dirty="0" err="1" smtClean="0"/>
              <a:t>gefährdete</a:t>
            </a:r>
            <a:r>
              <a:rPr lang="en-US" sz="1600" dirty="0" smtClean="0"/>
              <a:t> </a:t>
            </a:r>
            <a:r>
              <a:rPr lang="en-US" sz="1600" dirty="0" err="1" smtClean="0"/>
              <a:t>Arten</a:t>
            </a:r>
            <a:r>
              <a:rPr lang="en-US" sz="1600" dirty="0" smtClean="0"/>
              <a:t>, </a:t>
            </a:r>
            <a:r>
              <a:rPr lang="de-DE" sz="1600" dirty="0"/>
              <a:t>die nicht in fest umgrenzten Gebieten geschützt werden </a:t>
            </a:r>
            <a:r>
              <a:rPr lang="de-DE" sz="1600" dirty="0" smtClean="0"/>
              <a:t>können</a:t>
            </a:r>
          </a:p>
          <a:p>
            <a:r>
              <a:rPr lang="en-US" sz="1600" dirty="0" smtClean="0"/>
              <a:t>Annex </a:t>
            </a:r>
            <a:r>
              <a:rPr lang="en-US" sz="1600" dirty="0"/>
              <a:t>V </a:t>
            </a:r>
            <a:r>
              <a:rPr lang="en-US" sz="1600" dirty="0" smtClean="0"/>
              <a:t>für </a:t>
            </a:r>
            <a:r>
              <a:rPr lang="en-US" sz="1600" dirty="0" err="1" smtClean="0"/>
              <a:t>Arten</a:t>
            </a:r>
            <a:r>
              <a:rPr lang="en-US" sz="1600" dirty="0" smtClean="0"/>
              <a:t>, </a:t>
            </a:r>
            <a:r>
              <a:rPr lang="de-DE" sz="1600" dirty="0"/>
              <a:t>deren Entnahme aus der Natur und Nutzung Gegenstand von Verwaltungsmaßnahmen sein können </a:t>
            </a:r>
            <a:endParaRPr lang="de-DE" sz="1600" dirty="0" smtClean="0"/>
          </a:p>
          <a:p>
            <a:endParaRPr lang="en-US" sz="1800" dirty="0" smtClean="0"/>
          </a:p>
          <a:p>
            <a:endParaRPr lang="en-US" sz="1800" dirty="0"/>
          </a:p>
          <a:p>
            <a:pPr marL="0" indent="0">
              <a:buNone/>
            </a:pPr>
            <a:endParaRPr lang="en-GB" sz="1800" dirty="0" smtClean="0"/>
          </a:p>
          <a:p>
            <a:pPr marL="0" indent="0">
              <a:buNone/>
            </a:pPr>
            <a:endParaRPr lang="en-GB" sz="1800" dirty="0"/>
          </a:p>
          <a:p>
            <a:pPr marL="0" indent="0">
              <a:buNone/>
            </a:pPr>
            <a:endParaRPr lang="en-GB" sz="1800"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grpSp>
        <p:nvGrpSpPr>
          <p:cNvPr id="19" name="Gruppieren 18"/>
          <p:cNvGrpSpPr/>
          <p:nvPr/>
        </p:nvGrpSpPr>
        <p:grpSpPr>
          <a:xfrm>
            <a:off x="530348" y="4834939"/>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Habitat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Birds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smtClean="0">
                  <a:solidFill>
                    <a:schemeClr val="accent2"/>
                  </a:solidFill>
                  <a:ea typeface="Times New Roman" panose="02020603050405020304" pitchFamily="18" charset="0"/>
                  <a:cs typeface="Times New Roman" panose="02020603050405020304" pitchFamily="18" charset="0"/>
                </a:rPr>
                <a:t> 2004/35/CE</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2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79475" y="5788858"/>
            <a:ext cx="2489721" cy="307777"/>
          </a:xfrm>
          <a:prstGeom prst="rect">
            <a:avLst/>
          </a:prstGeom>
        </p:spPr>
        <p:txBody>
          <a:bodyPr wrap="none">
            <a:spAutoFit/>
          </a:bodyPr>
          <a:lstStyle/>
          <a:p>
            <a:r>
              <a:rPr lang="de-DE" sz="1400" dirty="0">
                <a:solidFill>
                  <a:schemeClr val="accent2"/>
                </a:solidFill>
                <a:ea typeface="Times New Roman" panose="02020603050405020304" pitchFamily="18" charset="0"/>
                <a:cs typeface="Times New Roman" panose="02020603050405020304" pitchFamily="18" charset="0"/>
              </a:rPr>
              <a:t>See also Environmental </a:t>
            </a:r>
            <a:r>
              <a:rPr lang="de-DE" sz="1400" dirty="0" err="1">
                <a:solidFill>
                  <a:schemeClr val="accent2"/>
                </a:solidFill>
                <a:ea typeface="Times New Roman" panose="02020603050405020304" pitchFamily="18" charset="0"/>
                <a:cs typeface="Times New Roman" panose="02020603050405020304" pitchFamily="18" charset="0"/>
              </a:rPr>
              <a:t>Liability</a:t>
            </a:r>
            <a:endParaRPr lang="de-DE" sz="1400" dirty="0">
              <a:solidFill>
                <a:schemeClr val="accent2"/>
              </a:solidFill>
              <a:ea typeface="Times New Roman" panose="02020603050405020304" pitchFamily="18" charset="0"/>
              <a:cs typeface="Times New Roman" panose="02020603050405020304" pitchFamily="18" charset="0"/>
            </a:endParaRPr>
          </a:p>
        </p:txBody>
      </p:sp>
      <p:sp>
        <p:nvSpPr>
          <p:cNvPr id="2" name="Titel 1"/>
          <p:cNvSpPr>
            <a:spLocks noGrp="1"/>
          </p:cNvSpPr>
          <p:nvPr>
            <p:ph type="title"/>
          </p:nvPr>
        </p:nvSpPr>
        <p:spPr>
          <a:xfrm>
            <a:off x="446856" y="102144"/>
            <a:ext cx="8229600" cy="724942"/>
          </a:xfrm>
        </p:spPr>
        <p:txBody>
          <a:bodyPr/>
          <a:lstStyle/>
          <a:p>
            <a:r>
              <a:rPr lang="de-DE" dirty="0" smtClean="0"/>
              <a:t>Europäische Gesetzgebung</a:t>
            </a:r>
            <a:endParaRPr lang="de-DE" dirty="0"/>
          </a:p>
        </p:txBody>
      </p:sp>
      <p:sp>
        <p:nvSpPr>
          <p:cNvPr id="3" name="Textfeld 2"/>
          <p:cNvSpPr txBox="1"/>
          <p:nvPr/>
        </p:nvSpPr>
        <p:spPr>
          <a:xfrm>
            <a:off x="4860032" y="4760896"/>
            <a:ext cx="4104456" cy="1323439"/>
          </a:xfrm>
          <a:prstGeom prst="rect">
            <a:avLst/>
          </a:prstGeom>
          <a:noFill/>
        </p:spPr>
        <p:txBody>
          <a:bodyPr wrap="square" rtlCol="0">
            <a:spAutoFit/>
          </a:bodyPr>
          <a:lstStyle/>
          <a:p>
            <a:r>
              <a:rPr lang="de-DE" sz="1600" b="1" dirty="0"/>
              <a:t>Wenn </a:t>
            </a:r>
            <a:r>
              <a:rPr lang="de-DE" sz="1600" b="1" dirty="0" smtClean="0"/>
              <a:t>Natura2000-Schutzgebiete </a:t>
            </a:r>
            <a:r>
              <a:rPr lang="de-DE" sz="1600" b="1" dirty="0"/>
              <a:t>ausgewiesen sind, müssen die EU-Länder die Erhaltung der Lebensräume in diesen Gebieten gewährleisten und deren Verschlechterung und erhebliche Artenstörungen </a:t>
            </a:r>
            <a:r>
              <a:rPr lang="de-DE" sz="1600" b="1" dirty="0" smtClean="0"/>
              <a:t>vermeiden.</a:t>
            </a:r>
            <a:endParaRPr lang="de-DE" sz="1600" b="1" dirty="0"/>
          </a:p>
        </p:txBody>
      </p:sp>
    </p:spTree>
    <p:extLst>
      <p:ext uri="{BB962C8B-B14F-4D97-AF65-F5344CB8AC3E}">
        <p14:creationId xmlns:p14="http://schemas.microsoft.com/office/powerpoint/2010/main" val="2831459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800" dirty="0" smtClean="0">
                <a:solidFill>
                  <a:schemeClr val="accent6">
                    <a:lumMod val="50000"/>
                  </a:schemeClr>
                </a:solidFill>
              </a:rPr>
              <a:t>Schutz von Natur und Biodiversität</a:t>
            </a:r>
            <a:endParaRPr lang="de-DE" sz="2800" dirty="0">
              <a:solidFill>
                <a:schemeClr val="accent6">
                  <a:lumMod val="50000"/>
                </a:schemeClr>
              </a:solidFill>
            </a:endParaRPr>
          </a:p>
        </p:txBody>
      </p:sp>
      <p:sp>
        <p:nvSpPr>
          <p:cNvPr id="23" name="Inhaltsplatzhalter 22"/>
          <p:cNvSpPr>
            <a:spLocks noGrp="1"/>
          </p:cNvSpPr>
          <p:nvPr>
            <p:ph idx="1"/>
          </p:nvPr>
        </p:nvSpPr>
        <p:spPr>
          <a:xfrm>
            <a:off x="492926" y="1484784"/>
            <a:ext cx="8183530" cy="4104456"/>
          </a:xfrm>
        </p:spPr>
        <p:style>
          <a:lnRef idx="3">
            <a:schemeClr val="lt1"/>
          </a:lnRef>
          <a:fillRef idx="1">
            <a:schemeClr val="accent1"/>
          </a:fillRef>
          <a:effectRef idx="1">
            <a:schemeClr val="accent1"/>
          </a:effectRef>
          <a:fontRef idx="minor">
            <a:schemeClr val="lt1"/>
          </a:fontRef>
        </p:style>
        <p:txBody>
          <a:bodyPr>
            <a:noAutofit/>
          </a:bodyPr>
          <a:lstStyle/>
          <a:p>
            <a:pPr marL="0" indent="0">
              <a:lnSpc>
                <a:spcPct val="110000"/>
              </a:lnSpc>
              <a:spcAft>
                <a:spcPts val="600"/>
              </a:spcAft>
              <a:buNone/>
            </a:pPr>
            <a:r>
              <a:rPr lang="en-US" sz="2000" b="1" dirty="0" smtClean="0">
                <a:solidFill>
                  <a:schemeClr val="bg1"/>
                </a:solidFill>
              </a:rPr>
              <a:t>Natura 2000 </a:t>
            </a:r>
            <a:r>
              <a:rPr lang="en-US" sz="2000" b="1" dirty="0" err="1" smtClean="0">
                <a:solidFill>
                  <a:schemeClr val="bg1"/>
                </a:solidFill>
              </a:rPr>
              <a:t>Gebiete</a:t>
            </a:r>
            <a:r>
              <a:rPr lang="en-US" sz="2000" b="1" dirty="0" smtClean="0">
                <a:solidFill>
                  <a:schemeClr val="bg1"/>
                </a:solidFill>
              </a:rPr>
              <a:t> </a:t>
            </a:r>
            <a:r>
              <a:rPr lang="en-US" sz="2000" b="1" dirty="0" err="1" smtClean="0">
                <a:solidFill>
                  <a:schemeClr val="bg1"/>
                </a:solidFill>
              </a:rPr>
              <a:t>sind</a:t>
            </a:r>
            <a:r>
              <a:rPr lang="en-US" sz="2000" b="1" dirty="0" smtClean="0">
                <a:solidFill>
                  <a:schemeClr val="bg1"/>
                </a:solidFill>
              </a:rPr>
              <a:t> </a:t>
            </a:r>
            <a:r>
              <a:rPr lang="en-US" sz="2000" b="1" dirty="0" err="1" smtClean="0">
                <a:solidFill>
                  <a:schemeClr val="bg1"/>
                </a:solidFill>
              </a:rPr>
              <a:t>keine</a:t>
            </a:r>
            <a:r>
              <a:rPr lang="en-US" sz="2000" b="1" dirty="0" smtClean="0">
                <a:solidFill>
                  <a:schemeClr val="bg1"/>
                </a:solidFill>
              </a:rPr>
              <a:t> </a:t>
            </a:r>
            <a:r>
              <a:rPr lang="en-US" sz="2000" b="1" dirty="0" err="1" smtClean="0">
                <a:solidFill>
                  <a:schemeClr val="bg1"/>
                </a:solidFill>
              </a:rPr>
              <a:t>strikt</a:t>
            </a:r>
            <a:r>
              <a:rPr lang="en-US" sz="2000" b="1" dirty="0" smtClean="0">
                <a:solidFill>
                  <a:schemeClr val="bg1"/>
                </a:solidFill>
              </a:rPr>
              <a:t> </a:t>
            </a:r>
            <a:r>
              <a:rPr lang="en-US" sz="2000" b="1" dirty="0" err="1" smtClean="0">
                <a:solidFill>
                  <a:schemeClr val="bg1"/>
                </a:solidFill>
              </a:rPr>
              <a:t>geschützten</a:t>
            </a:r>
            <a:r>
              <a:rPr lang="en-US" sz="2000" b="1" dirty="0" smtClean="0">
                <a:solidFill>
                  <a:schemeClr val="bg1"/>
                </a:solidFill>
              </a:rPr>
              <a:t> </a:t>
            </a:r>
            <a:r>
              <a:rPr lang="en-US" sz="2000" b="1" dirty="0" err="1" smtClean="0">
                <a:solidFill>
                  <a:schemeClr val="bg1"/>
                </a:solidFill>
              </a:rPr>
              <a:t>Gebiete</a:t>
            </a:r>
            <a:r>
              <a:rPr lang="en-US" sz="2000" b="1" dirty="0" smtClean="0">
                <a:solidFill>
                  <a:schemeClr val="bg1"/>
                </a:solidFill>
              </a:rPr>
              <a:t>, in </a:t>
            </a:r>
            <a:r>
              <a:rPr lang="en-US" sz="2000" b="1" dirty="0" err="1" smtClean="0">
                <a:solidFill>
                  <a:schemeClr val="bg1"/>
                </a:solidFill>
              </a:rPr>
              <a:t>denen</a:t>
            </a:r>
            <a:r>
              <a:rPr lang="en-US" sz="2000" b="1" dirty="0" smtClean="0">
                <a:solidFill>
                  <a:schemeClr val="bg1"/>
                </a:solidFill>
              </a:rPr>
              <a:t> </a:t>
            </a:r>
            <a:r>
              <a:rPr lang="en-US" sz="2000" b="1" dirty="0" err="1" smtClean="0">
                <a:solidFill>
                  <a:schemeClr val="bg1"/>
                </a:solidFill>
              </a:rPr>
              <a:t>jegliche</a:t>
            </a:r>
            <a:r>
              <a:rPr lang="en-US" sz="2000" b="1" dirty="0" smtClean="0">
                <a:solidFill>
                  <a:schemeClr val="bg1"/>
                </a:solidFill>
              </a:rPr>
              <a:t> Form der </a:t>
            </a:r>
            <a:r>
              <a:rPr lang="en-US" sz="2000" b="1" dirty="0" err="1" smtClean="0">
                <a:solidFill>
                  <a:schemeClr val="bg1"/>
                </a:solidFill>
              </a:rPr>
              <a:t>Nutzung</a:t>
            </a:r>
            <a:r>
              <a:rPr lang="en-US" sz="2000" b="1" dirty="0" smtClean="0">
                <a:solidFill>
                  <a:schemeClr val="bg1"/>
                </a:solidFill>
              </a:rPr>
              <a:t> </a:t>
            </a:r>
            <a:r>
              <a:rPr lang="en-US" sz="2000" b="1" dirty="0" err="1" smtClean="0">
                <a:solidFill>
                  <a:schemeClr val="bg1"/>
                </a:solidFill>
              </a:rPr>
              <a:t>ausgeschlossen</a:t>
            </a:r>
            <a:r>
              <a:rPr lang="en-US" sz="2000" b="1" dirty="0" smtClean="0">
                <a:solidFill>
                  <a:schemeClr val="bg1"/>
                </a:solidFill>
              </a:rPr>
              <a:t> </a:t>
            </a:r>
            <a:r>
              <a:rPr lang="en-US" sz="2000" b="1" dirty="0" err="1" smtClean="0">
                <a:solidFill>
                  <a:schemeClr val="bg1"/>
                </a:solidFill>
              </a:rPr>
              <a:t>ist</a:t>
            </a:r>
            <a:r>
              <a:rPr lang="en-US" sz="2000" b="1" dirty="0">
                <a:solidFill>
                  <a:schemeClr val="bg1"/>
                </a:solidFill>
              </a:rPr>
              <a:t>:</a:t>
            </a:r>
            <a:endParaRPr lang="en-US" sz="2000" b="1" dirty="0" smtClean="0">
              <a:solidFill>
                <a:schemeClr val="bg1"/>
              </a:solidFill>
            </a:endParaRPr>
          </a:p>
          <a:p>
            <a:pPr>
              <a:lnSpc>
                <a:spcPct val="110000"/>
              </a:lnSpc>
              <a:spcAft>
                <a:spcPts val="600"/>
              </a:spcAft>
              <a:buFont typeface="Symbol" panose="05050102010706020507" pitchFamily="18" charset="2"/>
              <a:buChar char="-"/>
            </a:pPr>
            <a:r>
              <a:rPr lang="de-DE" sz="1800" dirty="0">
                <a:solidFill>
                  <a:schemeClr val="bg1"/>
                </a:solidFill>
              </a:rPr>
              <a:t>Landwirtschaftliche Flächen machen etwa 40% der </a:t>
            </a:r>
            <a:r>
              <a:rPr lang="de-DE" sz="1800" dirty="0" smtClean="0">
                <a:solidFill>
                  <a:schemeClr val="bg1"/>
                </a:solidFill>
              </a:rPr>
              <a:t>Gesamtfläche des Natura </a:t>
            </a:r>
            <a:br>
              <a:rPr lang="de-DE" sz="1800" dirty="0" smtClean="0">
                <a:solidFill>
                  <a:schemeClr val="bg1"/>
                </a:solidFill>
              </a:rPr>
            </a:br>
            <a:r>
              <a:rPr lang="de-DE" sz="1800" dirty="0" smtClean="0">
                <a:solidFill>
                  <a:schemeClr val="bg1"/>
                </a:solidFill>
              </a:rPr>
              <a:t>2000 Netzwerks aus</a:t>
            </a:r>
            <a:endParaRPr lang="de-DE" sz="1800" dirty="0">
              <a:solidFill>
                <a:schemeClr val="bg1"/>
              </a:solidFill>
            </a:endParaRPr>
          </a:p>
          <a:p>
            <a:pPr>
              <a:lnSpc>
                <a:spcPct val="110000"/>
              </a:lnSpc>
              <a:spcAft>
                <a:spcPts val="600"/>
              </a:spcAft>
              <a:buFont typeface="Symbol" panose="05050102010706020507" pitchFamily="18" charset="2"/>
              <a:buChar char="-"/>
            </a:pPr>
            <a:r>
              <a:rPr lang="de-DE" sz="1800" dirty="0">
                <a:solidFill>
                  <a:schemeClr val="bg1"/>
                </a:solidFill>
              </a:rPr>
              <a:t>Viele der Lebensräume und Arten, die durch die Habitat- und die Vogelschutzrichtlinie geschützt werden, sind sogar abhängig von landwirtschaftlichen Praktiken</a:t>
            </a:r>
          </a:p>
          <a:p>
            <a:pPr>
              <a:lnSpc>
                <a:spcPct val="110000"/>
              </a:lnSpc>
              <a:spcAft>
                <a:spcPts val="600"/>
              </a:spcAft>
              <a:buFont typeface="Symbol" panose="05050102010706020507" pitchFamily="18" charset="2"/>
              <a:buChar char="-"/>
            </a:pPr>
            <a:r>
              <a:rPr lang="de-DE" sz="1800" dirty="0">
                <a:solidFill>
                  <a:schemeClr val="bg1"/>
                </a:solidFill>
              </a:rPr>
              <a:t>In einigen Gebieten müssen Wege gefunden werden, um </a:t>
            </a:r>
            <a:r>
              <a:rPr lang="de-DE" sz="1800" dirty="0" smtClean="0">
                <a:solidFill>
                  <a:schemeClr val="bg1"/>
                </a:solidFill>
              </a:rPr>
              <a:t>wieder kompatible </a:t>
            </a:r>
            <a:r>
              <a:rPr lang="de-DE" sz="1800" dirty="0">
                <a:solidFill>
                  <a:schemeClr val="bg1"/>
                </a:solidFill>
              </a:rPr>
              <a:t>landwirtschaftliche Systeme </a:t>
            </a:r>
            <a:r>
              <a:rPr lang="de-DE" sz="1800" dirty="0" smtClean="0">
                <a:solidFill>
                  <a:schemeClr val="bg1"/>
                </a:solidFill>
              </a:rPr>
              <a:t>einzuführen </a:t>
            </a:r>
            <a:r>
              <a:rPr lang="de-DE" sz="1800" dirty="0">
                <a:solidFill>
                  <a:schemeClr val="bg1"/>
                </a:solidFill>
              </a:rPr>
              <a:t>oder bestehende Praktiken so anzupassen, dass sie zur Erhaltung der Lebensräume und Arten von gemeinschaftlichem Interesse beitragen, für die das Gebiet ausgewiesen wurde</a:t>
            </a:r>
            <a:endParaRPr lang="en-US" sz="1800" dirty="0">
              <a:solidFill>
                <a:schemeClr val="bg1"/>
              </a:solidFill>
            </a:endParaRPr>
          </a:p>
          <a:p>
            <a:pPr>
              <a:lnSpc>
                <a:spcPct val="110000"/>
              </a:lnSpc>
              <a:spcAft>
                <a:spcPts val="600"/>
              </a:spcAft>
              <a:buFont typeface="Symbol" panose="05050102010706020507" pitchFamily="18" charset="2"/>
              <a:buChar char="-"/>
            </a:pPr>
            <a:endParaRPr lang="en-US" sz="1800" dirty="0" smtClean="0">
              <a:solidFill>
                <a:schemeClr val="bg1"/>
              </a:solidFill>
            </a:endParaRPr>
          </a:p>
          <a:p>
            <a:pPr marL="0" indent="0" algn="r">
              <a:lnSpc>
                <a:spcPct val="110000"/>
              </a:lnSpc>
              <a:spcAft>
                <a:spcPts val="600"/>
              </a:spcAft>
              <a:buNone/>
            </a:pPr>
            <a:r>
              <a:rPr lang="en-US" sz="1800" dirty="0" smtClean="0">
                <a:solidFill>
                  <a:schemeClr val="bg1"/>
                </a:solidFill>
              </a:rPr>
              <a:t>			</a:t>
            </a:r>
            <a:endParaRPr lang="en-US" sz="1800" dirty="0">
              <a:solidFill>
                <a:schemeClr val="bg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6" name="Rechteck 5"/>
          <p:cNvSpPr/>
          <p:nvPr/>
        </p:nvSpPr>
        <p:spPr>
          <a:xfrm>
            <a:off x="3779912" y="5190354"/>
            <a:ext cx="4896544" cy="285335"/>
          </a:xfrm>
          <a:prstGeom prst="rect">
            <a:avLst/>
          </a:prstGeom>
        </p:spPr>
        <p:txBody>
          <a:bodyPr wrap="square">
            <a:spAutoFit/>
          </a:bodyPr>
          <a:lstStyle/>
          <a:p>
            <a:pPr algn="r">
              <a:lnSpc>
                <a:spcPct val="110000"/>
              </a:lnSpc>
              <a:spcAft>
                <a:spcPts val="600"/>
              </a:spcAft>
            </a:pPr>
            <a:r>
              <a:rPr lang="en-US" sz="1200" dirty="0" smtClean="0">
                <a:solidFill>
                  <a:schemeClr val="accent2"/>
                </a:solidFill>
              </a:rPr>
              <a:t>European </a:t>
            </a:r>
            <a:r>
              <a:rPr lang="en-US" sz="1200" dirty="0">
                <a:solidFill>
                  <a:schemeClr val="accent2"/>
                </a:solidFill>
              </a:rPr>
              <a:t>Commission (2014): Farming for Natura </a:t>
            </a:r>
            <a:r>
              <a:rPr lang="en-US" sz="1200" dirty="0" smtClean="0">
                <a:solidFill>
                  <a:schemeClr val="accent2"/>
                </a:solidFill>
              </a:rPr>
              <a:t>2000</a:t>
            </a:r>
            <a:endParaRPr lang="en-US" sz="1200" dirty="0">
              <a:solidFill>
                <a:schemeClr val="accent2"/>
              </a:solidFill>
            </a:endParaRPr>
          </a:p>
        </p:txBody>
      </p:sp>
    </p:spTree>
    <p:extLst>
      <p:ext uri="{BB962C8B-B14F-4D97-AF65-F5344CB8AC3E}">
        <p14:creationId xmlns:p14="http://schemas.microsoft.com/office/powerpoint/2010/main" val="22379719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800" dirty="0" smtClean="0">
                <a:solidFill>
                  <a:schemeClr val="accent3">
                    <a:lumMod val="75000"/>
                  </a:schemeClr>
                </a:solidFill>
              </a:rPr>
              <a:t>Europäische Gesetzgebung</a:t>
            </a:r>
            <a:endParaRPr lang="de-DE" sz="2800" dirty="0">
              <a:solidFill>
                <a:schemeClr val="accent3">
                  <a:lumMod val="75000"/>
                </a:schemeClr>
              </a:solidFill>
            </a:endParaRPr>
          </a:p>
        </p:txBody>
      </p:sp>
      <p:sp>
        <p:nvSpPr>
          <p:cNvPr id="23" name="Inhaltsplatzhalter 22"/>
          <p:cNvSpPr>
            <a:spLocks noGrp="1"/>
          </p:cNvSpPr>
          <p:nvPr>
            <p:ph idx="1"/>
          </p:nvPr>
        </p:nvSpPr>
        <p:spPr>
          <a:xfrm>
            <a:off x="467544" y="1268760"/>
            <a:ext cx="8229600" cy="2448272"/>
          </a:xfrm>
        </p:spPr>
        <p:txBody>
          <a:bodyPr>
            <a:noAutofit/>
          </a:bodyPr>
          <a:lstStyle/>
          <a:p>
            <a:pPr>
              <a:lnSpc>
                <a:spcPct val="115000"/>
              </a:lnSpc>
              <a:spcBef>
                <a:spcPts val="600"/>
              </a:spcBef>
              <a:spcAft>
                <a:spcPts val="600"/>
              </a:spcAft>
              <a:buFont typeface="+mj-lt"/>
              <a:buAutoNum type="arabicPeriod" startAt="2"/>
            </a:pPr>
            <a:r>
              <a:rPr lang="en-US" sz="2000" b="1" dirty="0" err="1" smtClean="0"/>
              <a:t>Vogelschutz-Richtlinie</a:t>
            </a:r>
            <a:r>
              <a:rPr lang="en-US" sz="2000" b="1" dirty="0" smtClean="0"/>
              <a:t> (Birds Directive)</a:t>
            </a:r>
          </a:p>
          <a:p>
            <a:pPr marL="0" indent="0">
              <a:spcAft>
                <a:spcPts val="600"/>
              </a:spcAft>
              <a:buNone/>
            </a:pPr>
            <a:r>
              <a:rPr lang="de-DE" sz="1600" dirty="0" smtClean="0"/>
              <a:t>Regelt </a:t>
            </a:r>
            <a:r>
              <a:rPr lang="de-DE" sz="1600" dirty="0"/>
              <a:t>den Schutz der wildlebenden Vogelarten und ihrer Lebensräume in der Europäischen Union und </a:t>
            </a:r>
            <a:r>
              <a:rPr lang="de-DE" sz="1600" dirty="0" smtClean="0"/>
              <a:t>der Einrichtung </a:t>
            </a:r>
            <a:r>
              <a:rPr lang="de-DE" sz="1600" dirty="0"/>
              <a:t>von Vogelschutzgebieten. </a:t>
            </a:r>
            <a:endParaRPr lang="de-DE" sz="1600" dirty="0" smtClean="0"/>
          </a:p>
          <a:p>
            <a:pPr marL="0" indent="0">
              <a:spcAft>
                <a:spcPts val="600"/>
              </a:spcAft>
              <a:buNone/>
            </a:pPr>
            <a:r>
              <a:rPr lang="de-DE" sz="1600" dirty="0" smtClean="0"/>
              <a:t>Die Mitgliedstaaten </a:t>
            </a:r>
            <a:r>
              <a:rPr lang="de-DE" sz="1600" dirty="0"/>
              <a:t>der EU </a:t>
            </a:r>
            <a:r>
              <a:rPr lang="de-DE" sz="1600" dirty="0" smtClean="0"/>
              <a:t>verpflichten sich zur </a:t>
            </a:r>
            <a:r>
              <a:rPr lang="de-DE" sz="1600" dirty="0"/>
              <a:t>Einschränkung und Kontrolle der Jagd ebenso wie zur Verwaltung von Vogelschutz-Gebieten als eine wesentliche Maßnahme zur Erhaltung, Wiederherstellung bzw. Neuschaffung der Lebensräume seltener oder bedrohter Vogelarten. </a:t>
            </a:r>
            <a:r>
              <a:rPr lang="de-DE" sz="1600" dirty="0" smtClean="0"/>
              <a:t/>
            </a:r>
            <a:br>
              <a:rPr lang="de-DE" sz="1600" dirty="0" smtClean="0"/>
            </a:br>
            <a:endParaRPr lang="de-DE" sz="1600" dirty="0" smtClean="0"/>
          </a:p>
          <a:p>
            <a:pPr marL="0" indent="0">
              <a:spcAft>
                <a:spcPts val="600"/>
              </a:spcAft>
              <a:buNone/>
            </a:pPr>
            <a:r>
              <a:rPr lang="de-DE" sz="1600" dirty="0" smtClean="0"/>
              <a:t>.</a:t>
            </a:r>
            <a:endParaRPr lang="en-US" sz="1600"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grpSp>
        <p:nvGrpSpPr>
          <p:cNvPr id="19" name="Gruppieren 18"/>
          <p:cNvGrpSpPr/>
          <p:nvPr/>
        </p:nvGrpSpPr>
        <p:grpSpPr>
          <a:xfrm>
            <a:off x="551376" y="3695406"/>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Habitat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Birds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smtClean="0">
                  <a:solidFill>
                    <a:schemeClr val="accent2"/>
                  </a:solidFill>
                  <a:ea typeface="Times New Roman" panose="02020603050405020304" pitchFamily="18" charset="0"/>
                  <a:cs typeface="Times New Roman" panose="02020603050405020304" pitchFamily="18" charset="0"/>
                </a:rPr>
                <a:t> 2004/35/CE</a:t>
              </a: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51376" y="4606248"/>
            <a:ext cx="2808846" cy="338554"/>
          </a:xfrm>
          <a:prstGeom prst="rect">
            <a:avLst/>
          </a:prstGeom>
        </p:spPr>
        <p:txBody>
          <a:bodyPr wrap="none">
            <a:spAutoFit/>
          </a:bodyPr>
          <a:lstStyle/>
          <a:p>
            <a:r>
              <a:rPr lang="de-DE" sz="1600" dirty="0">
                <a:solidFill>
                  <a:schemeClr val="accent2"/>
                </a:solidFill>
                <a:ea typeface="Times New Roman" panose="02020603050405020304" pitchFamily="18" charset="0"/>
                <a:cs typeface="Times New Roman" panose="02020603050405020304" pitchFamily="18" charset="0"/>
              </a:rPr>
              <a:t>See also Environmental </a:t>
            </a:r>
            <a:r>
              <a:rPr lang="de-DE" sz="1600" dirty="0" err="1">
                <a:solidFill>
                  <a:schemeClr val="accent2"/>
                </a:solidFill>
                <a:ea typeface="Times New Roman" panose="02020603050405020304" pitchFamily="18" charset="0"/>
                <a:cs typeface="Times New Roman" panose="02020603050405020304" pitchFamily="18" charset="0"/>
              </a:rPr>
              <a:t>Liability</a:t>
            </a:r>
            <a:endParaRPr lang="de-DE" sz="1600" dirty="0">
              <a:solidFill>
                <a:schemeClr val="accent2"/>
              </a:solidFill>
              <a:ea typeface="Times New Roman" panose="02020603050405020304" pitchFamily="18" charset="0"/>
              <a:cs typeface="Times New Roman" panose="02020603050405020304" pitchFamily="18" charset="0"/>
            </a:endParaRPr>
          </a:p>
        </p:txBody>
      </p:sp>
      <p:sp>
        <p:nvSpPr>
          <p:cNvPr id="2" name="Textfeld 1"/>
          <p:cNvSpPr txBox="1"/>
          <p:nvPr/>
        </p:nvSpPr>
        <p:spPr>
          <a:xfrm>
            <a:off x="4641219" y="3259725"/>
            <a:ext cx="4176464" cy="3031599"/>
          </a:xfrm>
          <a:prstGeom prst="rect">
            <a:avLst/>
          </a:prstGeom>
          <a:noFill/>
        </p:spPr>
        <p:txBody>
          <a:bodyPr wrap="square" rtlCol="0">
            <a:spAutoFit/>
          </a:bodyPr>
          <a:lstStyle/>
          <a:p>
            <a:pPr>
              <a:spcAft>
                <a:spcPts val="600"/>
              </a:spcAft>
            </a:pPr>
            <a:r>
              <a:rPr lang="de-DE" sz="1600" b="1" dirty="0"/>
              <a:t>Maßnahmen umfassen:</a:t>
            </a:r>
          </a:p>
          <a:p>
            <a:pPr>
              <a:spcAft>
                <a:spcPts val="600"/>
              </a:spcAft>
            </a:pPr>
            <a:r>
              <a:rPr lang="de-DE" sz="1600" b="1" dirty="0"/>
              <a:t>Die EU-Länder müssen besondere </a:t>
            </a:r>
            <a:r>
              <a:rPr lang="de-DE" sz="1600" b="1" dirty="0" smtClean="0"/>
              <a:t>Schutz-gebiete </a:t>
            </a:r>
            <a:r>
              <a:rPr lang="de-DE" sz="1600" b="1" dirty="0"/>
              <a:t>für gefährdete Arten und Zugvögel schaffen. SPAs sind Teil des Natura 2000-Netzwerks</a:t>
            </a:r>
          </a:p>
          <a:p>
            <a:pPr>
              <a:spcAft>
                <a:spcPts val="600"/>
              </a:spcAft>
            </a:pPr>
            <a:r>
              <a:rPr lang="de-DE" sz="1600" b="1" dirty="0"/>
              <a:t>Instandhaltung und Management entsprechend den ökologischen Bedürfnissen von Lebensräumen innerhalb und außerhalb der Schutzgebiete;</a:t>
            </a:r>
          </a:p>
          <a:p>
            <a:pPr>
              <a:spcAft>
                <a:spcPts val="600"/>
              </a:spcAft>
            </a:pPr>
            <a:r>
              <a:rPr lang="de-DE" sz="1600" b="1" dirty="0"/>
              <a:t>Wiederherstellung zerstörter Biotope; Schaffung von </a:t>
            </a:r>
            <a:r>
              <a:rPr lang="de-DE" sz="1600" b="1" dirty="0" smtClean="0"/>
              <a:t>neuen Biotopen</a:t>
            </a:r>
            <a:endParaRPr lang="de-DE" sz="1600" b="1" dirty="0"/>
          </a:p>
        </p:txBody>
      </p:sp>
    </p:spTree>
    <p:extLst>
      <p:ext uri="{BB962C8B-B14F-4D97-AF65-F5344CB8AC3E}">
        <p14:creationId xmlns:p14="http://schemas.microsoft.com/office/powerpoint/2010/main" val="597436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400" dirty="0" smtClean="0">
                <a:solidFill>
                  <a:schemeClr val="accent6">
                    <a:lumMod val="50000"/>
                  </a:schemeClr>
                </a:solidFill>
              </a:rPr>
              <a:t>Europäische Richtlinien – Nationale Gesetze</a:t>
            </a:r>
            <a:endParaRPr lang="de-DE" sz="2400" dirty="0">
              <a:solidFill>
                <a:schemeClr val="accent6">
                  <a:lumMod val="50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3" name="Abgerundetes Rechteck 2"/>
          <p:cNvSpPr/>
          <p:nvPr/>
        </p:nvSpPr>
        <p:spPr>
          <a:xfrm>
            <a:off x="683568" y="1412776"/>
            <a:ext cx="3384376"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Fauna-Flora-Habitat </a:t>
            </a:r>
            <a:r>
              <a:rPr lang="de-DE" sz="2400" dirty="0" err="1" smtClean="0"/>
              <a:t>Directive</a:t>
            </a:r>
            <a:endParaRPr lang="de-DE" sz="2400" dirty="0"/>
          </a:p>
        </p:txBody>
      </p:sp>
      <p:sp>
        <p:nvSpPr>
          <p:cNvPr id="11" name="Abgerundetes Rechteck 10"/>
          <p:cNvSpPr/>
          <p:nvPr/>
        </p:nvSpPr>
        <p:spPr>
          <a:xfrm>
            <a:off x="683568" y="2708920"/>
            <a:ext cx="3384376" cy="9482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Birds </a:t>
            </a:r>
            <a:r>
              <a:rPr lang="de-DE" sz="2400" dirty="0" err="1" smtClean="0"/>
              <a:t>Directive</a:t>
            </a:r>
            <a:endParaRPr lang="de-DE" sz="2400" dirty="0"/>
          </a:p>
        </p:txBody>
      </p:sp>
      <p:sp>
        <p:nvSpPr>
          <p:cNvPr id="5" name="Abgerundetes Rechteck 4"/>
          <p:cNvSpPr/>
          <p:nvPr/>
        </p:nvSpPr>
        <p:spPr>
          <a:xfrm>
            <a:off x="5364088" y="1844824"/>
            <a:ext cx="3096344" cy="133160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chemeClr val="bg2">
                    <a:lumMod val="10000"/>
                  </a:schemeClr>
                </a:solidFill>
              </a:rPr>
              <a:t>Bundesnaturschutz-gesetz</a:t>
            </a:r>
            <a:endParaRPr lang="de-DE" sz="2400" dirty="0">
              <a:solidFill>
                <a:schemeClr val="bg2">
                  <a:lumMod val="10000"/>
                </a:schemeClr>
              </a:solidFill>
            </a:endParaRPr>
          </a:p>
        </p:txBody>
      </p:sp>
      <p:cxnSp>
        <p:nvCxnSpPr>
          <p:cNvPr id="8" name="Gerade Verbindung mit Pfeil 7"/>
          <p:cNvCxnSpPr/>
          <p:nvPr/>
        </p:nvCxnSpPr>
        <p:spPr>
          <a:xfrm>
            <a:off x="4283968" y="1916832"/>
            <a:ext cx="936104" cy="50405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flipV="1">
            <a:off x="4211960" y="2744924"/>
            <a:ext cx="1008112" cy="43150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7" name="Abgerundetes Rechteck 16"/>
          <p:cNvSpPr/>
          <p:nvPr/>
        </p:nvSpPr>
        <p:spPr>
          <a:xfrm>
            <a:off x="5364088" y="3640306"/>
            <a:ext cx="3096344" cy="13460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chemeClr val="bg2">
                    <a:lumMod val="10000"/>
                  </a:schemeClr>
                </a:solidFill>
              </a:rPr>
              <a:t>Landesnaturschutz-gesetze</a:t>
            </a:r>
            <a:endParaRPr lang="de-DE" sz="2400" dirty="0">
              <a:solidFill>
                <a:schemeClr val="bg2">
                  <a:lumMod val="10000"/>
                </a:schemeClr>
              </a:solidFill>
            </a:endParaRPr>
          </a:p>
        </p:txBody>
      </p:sp>
      <p:cxnSp>
        <p:nvCxnSpPr>
          <p:cNvPr id="18" name="Gerade Verbindung mit Pfeil 17"/>
          <p:cNvCxnSpPr/>
          <p:nvPr/>
        </p:nvCxnSpPr>
        <p:spPr>
          <a:xfrm>
            <a:off x="6907905" y="2960674"/>
            <a:ext cx="0" cy="612342"/>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931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solidFill>
                  <a:schemeClr val="accent2"/>
                </a:solidFill>
              </a:rPr>
              <a:t>Europäische Wasserrahmen-Richtlinie</a:t>
            </a:r>
            <a:endParaRPr lang="de-DE" dirty="0">
              <a:solidFill>
                <a:schemeClr val="accent2"/>
              </a:solidFill>
            </a:endParaRPr>
          </a:p>
        </p:txBody>
      </p:sp>
      <p:sp>
        <p:nvSpPr>
          <p:cNvPr id="23" name="Inhaltsplatzhalter 22"/>
          <p:cNvSpPr>
            <a:spLocks noGrp="1"/>
          </p:cNvSpPr>
          <p:nvPr>
            <p:ph idx="1"/>
          </p:nvPr>
        </p:nvSpPr>
        <p:spPr>
          <a:xfrm>
            <a:off x="467544" y="1268760"/>
            <a:ext cx="8424936" cy="3323644"/>
          </a:xfrm>
        </p:spPr>
        <p:txBody>
          <a:bodyPr>
            <a:normAutofit/>
          </a:bodyPr>
          <a:lstStyle/>
          <a:p>
            <a:pPr marL="0" indent="0">
              <a:buNone/>
            </a:pPr>
            <a:r>
              <a:rPr lang="de-DE" sz="2000" b="1" dirty="0" smtClean="0">
                <a:solidFill>
                  <a:schemeClr val="accent2"/>
                </a:solidFill>
              </a:rPr>
              <a:t>Ziel: Einen </a:t>
            </a:r>
            <a:r>
              <a:rPr lang="de-DE" sz="2000" b="1" dirty="0">
                <a:solidFill>
                  <a:schemeClr val="accent2"/>
                </a:solidFill>
              </a:rPr>
              <a:t>„guten Zustand“ aller Gewässer </a:t>
            </a:r>
            <a:r>
              <a:rPr lang="de-DE" sz="2000" b="1" dirty="0" smtClean="0">
                <a:solidFill>
                  <a:schemeClr val="accent2"/>
                </a:solidFill>
              </a:rPr>
              <a:t>in der EU zu erreichen</a:t>
            </a:r>
          </a:p>
          <a:p>
            <a:r>
              <a:rPr lang="de-DE" sz="1600" dirty="0" smtClean="0">
                <a:solidFill>
                  <a:schemeClr val="accent2"/>
                </a:solidFill>
              </a:rPr>
              <a:t>Schutz </a:t>
            </a:r>
            <a:r>
              <a:rPr lang="de-DE" sz="1600" dirty="0">
                <a:solidFill>
                  <a:schemeClr val="accent2"/>
                </a:solidFill>
              </a:rPr>
              <a:t>aller Formen von Wasser (</a:t>
            </a:r>
            <a:r>
              <a:rPr lang="de-DE" sz="1600" dirty="0" smtClean="0">
                <a:solidFill>
                  <a:schemeClr val="accent2"/>
                </a:solidFill>
              </a:rPr>
              <a:t>Oberfläche, Boden, Inland </a:t>
            </a:r>
            <a:r>
              <a:rPr lang="de-DE" sz="1600" dirty="0">
                <a:solidFill>
                  <a:schemeClr val="accent2"/>
                </a:solidFill>
              </a:rPr>
              <a:t>und </a:t>
            </a:r>
            <a:r>
              <a:rPr lang="de-DE" sz="1600" dirty="0" smtClean="0">
                <a:solidFill>
                  <a:schemeClr val="accent2"/>
                </a:solidFill>
              </a:rPr>
              <a:t>Übergangsgebiete);</a:t>
            </a:r>
            <a:endParaRPr lang="de-DE" sz="1600" dirty="0">
              <a:solidFill>
                <a:schemeClr val="accent2"/>
              </a:solidFill>
            </a:endParaRPr>
          </a:p>
          <a:p>
            <a:r>
              <a:rPr lang="de-DE" sz="1600" dirty="0">
                <a:solidFill>
                  <a:schemeClr val="accent2"/>
                </a:solidFill>
              </a:rPr>
              <a:t>Wiederherstellung der Ökosysteme in und um diese Gewässer;</a:t>
            </a:r>
          </a:p>
          <a:p>
            <a:r>
              <a:rPr lang="de-DE" sz="1600" dirty="0">
                <a:solidFill>
                  <a:schemeClr val="accent2"/>
                </a:solidFill>
              </a:rPr>
              <a:t>Verringerung der Verschmutzung in Gewässern;</a:t>
            </a:r>
          </a:p>
          <a:p>
            <a:r>
              <a:rPr lang="de-DE" sz="1600" dirty="0">
                <a:solidFill>
                  <a:schemeClr val="accent2"/>
                </a:solidFill>
              </a:rPr>
              <a:t>Gewährleistung einer nachhaltigen Wassernutzung durch P</a:t>
            </a:r>
            <a:r>
              <a:rPr lang="de-DE" sz="1600" dirty="0" smtClean="0">
                <a:solidFill>
                  <a:schemeClr val="accent2"/>
                </a:solidFill>
              </a:rPr>
              <a:t>ersonen </a:t>
            </a:r>
            <a:r>
              <a:rPr lang="de-DE" sz="1600" dirty="0">
                <a:solidFill>
                  <a:schemeClr val="accent2"/>
                </a:solidFill>
              </a:rPr>
              <a:t>und Unternehmen</a:t>
            </a:r>
          </a:p>
          <a:p>
            <a:r>
              <a:rPr lang="de-DE" sz="1600" dirty="0">
                <a:solidFill>
                  <a:schemeClr val="accent2"/>
                </a:solidFill>
              </a:rPr>
              <a:t>Umweltqualitätsnormen (EQS) für das Vorhandensein bestimmter Stoffe oder Stoffgruppen im Oberflächenwasser, die aufgrund ihres Risikos für oder über die Gewässer als vorrangige Schadstoffe eingestuft wurden.</a:t>
            </a:r>
            <a:endParaRPr lang="en-GB" sz="1600" dirty="0" smtClean="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11</a:t>
            </a:fld>
            <a:endParaRPr lang="de-DE" dirty="0"/>
          </a:p>
        </p:txBody>
      </p:sp>
      <p:grpSp>
        <p:nvGrpSpPr>
          <p:cNvPr id="19" name="Gruppieren 18"/>
          <p:cNvGrpSpPr/>
          <p:nvPr/>
        </p:nvGrpSpPr>
        <p:grpSpPr>
          <a:xfrm>
            <a:off x="580528" y="3764313"/>
            <a:ext cx="8239944" cy="2545007"/>
            <a:chOff x="624379" y="4661495"/>
            <a:chExt cx="2834488" cy="2577389"/>
          </a:xfrm>
        </p:grpSpPr>
        <p:sp>
          <p:nvSpPr>
            <p:cNvPr id="20" name="Freihandform 19"/>
            <p:cNvSpPr/>
            <p:nvPr/>
          </p:nvSpPr>
          <p:spPr>
            <a:xfrm>
              <a:off x="624379" y="4661495"/>
              <a:ext cx="2834488"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3"/>
              <a:ext cx="2834488" cy="2201231"/>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Water Framework Directive (Directive 2000/60/EC)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Environmental quality standards in the field of water policy (Directive 2008/105/EC)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Protection of groundwater against pollution and deterioration (Directive </a:t>
              </a:r>
              <a:r>
                <a:rPr lang="en-US" sz="1500" dirty="0" smtClean="0">
                  <a:solidFill>
                    <a:schemeClr val="accent2"/>
                  </a:solidFill>
                  <a:ea typeface="Times New Roman" panose="02020603050405020304" pitchFamily="18" charset="0"/>
                  <a:cs typeface="Times New Roman" panose="02020603050405020304" pitchFamily="18" charset="0"/>
                </a:rPr>
                <a:t>2006/118/EC)</a:t>
              </a:r>
              <a:endParaRPr lang="en-US" sz="1500"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Protection of waters against pollution caused by nitrates from </a:t>
              </a:r>
              <a:r>
                <a:rPr lang="en-US" sz="1500" dirty="0" smtClean="0">
                  <a:solidFill>
                    <a:schemeClr val="accent2"/>
                  </a:solidFill>
                  <a:ea typeface="Times New Roman" panose="02020603050405020304" pitchFamily="18" charset="0"/>
                  <a:cs typeface="Times New Roman" panose="02020603050405020304" pitchFamily="18" charset="0"/>
                </a:rPr>
                <a:t>agricultural </a:t>
              </a:r>
              <a:r>
                <a:rPr lang="en-US" sz="1500" dirty="0">
                  <a:solidFill>
                    <a:schemeClr val="accent2"/>
                  </a:solidFill>
                  <a:ea typeface="Times New Roman" panose="02020603050405020304" pitchFamily="18" charset="0"/>
                  <a:cs typeface="Times New Roman" panose="02020603050405020304" pitchFamily="18" charset="0"/>
                </a:rPr>
                <a:t>sources (</a:t>
              </a:r>
              <a:r>
                <a:rPr lang="en-GB" sz="1500" dirty="0">
                  <a:solidFill>
                    <a:schemeClr val="accent2"/>
                  </a:solidFill>
                  <a:ea typeface="Times New Roman" panose="02020603050405020304" pitchFamily="18" charset="0"/>
                  <a:cs typeface="Times New Roman" panose="02020603050405020304" pitchFamily="18" charset="0"/>
                </a:rPr>
                <a:t>Council Directive 91/676/EEC</a:t>
              </a:r>
              <a:r>
                <a:rPr lang="en-GB" sz="15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Ø"/>
              </a:pPr>
              <a:r>
                <a:rPr lang="en-US" sz="1500" b="1" dirty="0">
                  <a:solidFill>
                    <a:schemeClr val="accent2"/>
                  </a:solidFill>
                  <a:ea typeface="Times New Roman" panose="02020603050405020304" pitchFamily="18" charset="0"/>
                  <a:cs typeface="Times New Roman" panose="02020603050405020304" pitchFamily="18" charset="0"/>
                </a:rPr>
                <a:t>Good Professional </a:t>
              </a:r>
              <a:r>
                <a:rPr lang="en-US" sz="1500" b="1" dirty="0" smtClean="0">
                  <a:solidFill>
                    <a:schemeClr val="accent2"/>
                  </a:solidFill>
                  <a:ea typeface="Times New Roman" panose="02020603050405020304" pitchFamily="18" charset="0"/>
                  <a:cs typeface="Times New Roman" panose="02020603050405020304" pitchFamily="18" charset="0"/>
                </a:rPr>
                <a:t>Practice *</a:t>
              </a:r>
              <a:endParaRPr lang="de-DE" sz="1500" b="1"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Ø"/>
              </a:pPr>
              <a:endParaRPr lang="en-GB" sz="11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844912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solidFill>
                  <a:schemeClr val="accent2"/>
                </a:solidFill>
              </a:rPr>
              <a:t>Europäische Wasserrahmen-Richtlinie</a:t>
            </a:r>
            <a:endParaRPr lang="de-DE" dirty="0">
              <a:solidFill>
                <a:schemeClr val="accent2"/>
              </a:solidFill>
            </a:endParaRPr>
          </a:p>
        </p:txBody>
      </p:sp>
      <p:sp>
        <p:nvSpPr>
          <p:cNvPr id="23" name="Inhaltsplatzhalter 22"/>
          <p:cNvSpPr>
            <a:spLocks noGrp="1"/>
          </p:cNvSpPr>
          <p:nvPr>
            <p:ph idx="1"/>
          </p:nvPr>
        </p:nvSpPr>
        <p:spPr>
          <a:xfrm>
            <a:off x="467544" y="1268760"/>
            <a:ext cx="8424936" cy="3323644"/>
          </a:xfrm>
        </p:spPr>
        <p:txBody>
          <a:bodyPr>
            <a:normAutofit/>
          </a:bodyPr>
          <a:lstStyle/>
          <a:p>
            <a:pPr marL="0" indent="0">
              <a:buNone/>
            </a:pPr>
            <a:r>
              <a:rPr lang="de-DE" sz="2000" b="1" dirty="0" smtClean="0">
                <a:solidFill>
                  <a:schemeClr val="accent2"/>
                </a:solidFill>
              </a:rPr>
              <a:t>Ziel: Einen </a:t>
            </a:r>
            <a:r>
              <a:rPr lang="de-DE" sz="2000" b="1" dirty="0">
                <a:solidFill>
                  <a:schemeClr val="accent2"/>
                </a:solidFill>
              </a:rPr>
              <a:t>„guten Zustand“ aller Gewässer </a:t>
            </a:r>
            <a:r>
              <a:rPr lang="de-DE" sz="2000" b="1" dirty="0" smtClean="0">
                <a:solidFill>
                  <a:schemeClr val="accent2"/>
                </a:solidFill>
              </a:rPr>
              <a:t>in der EU zu erreichen</a:t>
            </a:r>
          </a:p>
          <a:p>
            <a:r>
              <a:rPr lang="de-DE" sz="1600" dirty="0" smtClean="0">
                <a:solidFill>
                  <a:schemeClr val="accent2"/>
                </a:solidFill>
              </a:rPr>
              <a:t>Schutz </a:t>
            </a:r>
            <a:r>
              <a:rPr lang="de-DE" sz="1600" dirty="0">
                <a:solidFill>
                  <a:schemeClr val="accent2"/>
                </a:solidFill>
              </a:rPr>
              <a:t>aller Formen von Wasser (</a:t>
            </a:r>
            <a:r>
              <a:rPr lang="de-DE" sz="1600" dirty="0" smtClean="0">
                <a:solidFill>
                  <a:schemeClr val="accent2"/>
                </a:solidFill>
              </a:rPr>
              <a:t>Oberfläche, Boden, Inland </a:t>
            </a:r>
            <a:r>
              <a:rPr lang="de-DE" sz="1600" dirty="0">
                <a:solidFill>
                  <a:schemeClr val="accent2"/>
                </a:solidFill>
              </a:rPr>
              <a:t>und </a:t>
            </a:r>
            <a:r>
              <a:rPr lang="de-DE" sz="1600" dirty="0" smtClean="0">
                <a:solidFill>
                  <a:schemeClr val="accent2"/>
                </a:solidFill>
              </a:rPr>
              <a:t>Übergangsgebiete);</a:t>
            </a:r>
            <a:endParaRPr lang="de-DE" sz="1600" dirty="0">
              <a:solidFill>
                <a:schemeClr val="accent2"/>
              </a:solidFill>
            </a:endParaRPr>
          </a:p>
          <a:p>
            <a:r>
              <a:rPr lang="de-DE" sz="1600" dirty="0">
                <a:solidFill>
                  <a:schemeClr val="accent2"/>
                </a:solidFill>
              </a:rPr>
              <a:t>Wiederherstellung der Ökosysteme in und um diese Gewässer;</a:t>
            </a:r>
          </a:p>
          <a:p>
            <a:r>
              <a:rPr lang="de-DE" sz="1600" dirty="0">
                <a:solidFill>
                  <a:schemeClr val="accent2"/>
                </a:solidFill>
              </a:rPr>
              <a:t>Verringerung der Verschmutzung in Gewässern;</a:t>
            </a:r>
          </a:p>
          <a:p>
            <a:r>
              <a:rPr lang="de-DE" sz="1600" dirty="0">
                <a:solidFill>
                  <a:schemeClr val="accent2"/>
                </a:solidFill>
              </a:rPr>
              <a:t>Gewährleistung einer nachhaltigen Wassernutzung durch P</a:t>
            </a:r>
            <a:r>
              <a:rPr lang="de-DE" sz="1600" dirty="0" smtClean="0">
                <a:solidFill>
                  <a:schemeClr val="accent2"/>
                </a:solidFill>
              </a:rPr>
              <a:t>ersonen </a:t>
            </a:r>
            <a:r>
              <a:rPr lang="de-DE" sz="1600" dirty="0">
                <a:solidFill>
                  <a:schemeClr val="accent2"/>
                </a:solidFill>
              </a:rPr>
              <a:t>und Unternehmen</a:t>
            </a:r>
          </a:p>
          <a:p>
            <a:r>
              <a:rPr lang="de-DE" sz="1600" dirty="0">
                <a:solidFill>
                  <a:schemeClr val="accent2"/>
                </a:solidFill>
              </a:rPr>
              <a:t>Umweltqualitätsnormen (EQS) </a:t>
            </a:r>
            <a:r>
              <a:rPr lang="de-DE" sz="1600" dirty="0" smtClean="0">
                <a:solidFill>
                  <a:schemeClr val="accent2"/>
                </a:solidFill>
              </a:rPr>
              <a:t>und Ausweisung von vorrangigen Schadstoffen</a:t>
            </a:r>
            <a:endParaRPr lang="en-GB" sz="1600" dirty="0" smtClean="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12</a:t>
            </a:fld>
            <a:endParaRPr lang="de-DE" dirty="0"/>
          </a:p>
        </p:txBody>
      </p:sp>
      <p:grpSp>
        <p:nvGrpSpPr>
          <p:cNvPr id="2" name="Gruppieren 1"/>
          <p:cNvGrpSpPr/>
          <p:nvPr/>
        </p:nvGrpSpPr>
        <p:grpSpPr>
          <a:xfrm>
            <a:off x="565490" y="3274915"/>
            <a:ext cx="8182975" cy="3583086"/>
            <a:chOff x="624379" y="4661495"/>
            <a:chExt cx="2434819" cy="2923100"/>
          </a:xfrm>
        </p:grpSpPr>
        <p:sp>
          <p:nvSpPr>
            <p:cNvPr id="3" name="Freihandform 2"/>
            <p:cNvSpPr/>
            <p:nvPr/>
          </p:nvSpPr>
          <p:spPr>
            <a:xfrm>
              <a:off x="624379" y="4661495"/>
              <a:ext cx="2434819"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 u.a.</a:t>
              </a:r>
              <a:endParaRPr lang="de-DE" sz="1300" b="1" dirty="0"/>
            </a:p>
          </p:txBody>
        </p:sp>
        <p:sp>
          <p:nvSpPr>
            <p:cNvPr id="5" name="Freihandform 4"/>
            <p:cNvSpPr/>
            <p:nvPr/>
          </p:nvSpPr>
          <p:spPr>
            <a:xfrm>
              <a:off x="624379" y="4977393"/>
              <a:ext cx="2434819" cy="260720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spcBef>
                  <a:spcPts val="600"/>
                </a:spcBef>
                <a:spcAft>
                  <a:spcPts val="0"/>
                </a:spcAft>
                <a:buClr>
                  <a:srgbClr val="7FB539"/>
                </a:buClr>
                <a:buSzPts val="1200"/>
                <a:buFont typeface="Wingdings" panose="05000000000000000000" pitchFamily="2" charset="2"/>
                <a:buChar char="§"/>
              </a:pPr>
              <a:r>
                <a:rPr lang="en-US" sz="1500" b="1" dirty="0" err="1">
                  <a:solidFill>
                    <a:schemeClr val="tx2">
                      <a:lumMod val="75000"/>
                    </a:schemeClr>
                  </a:solidFill>
                </a:rPr>
                <a:t>Wasserhaushaltsgesetz</a:t>
              </a:r>
              <a:r>
                <a:rPr lang="en-US" sz="1500" b="1" dirty="0">
                  <a:solidFill>
                    <a:schemeClr val="tx2">
                      <a:lumMod val="75000"/>
                    </a:schemeClr>
                  </a:solidFill>
                </a:rPr>
                <a:t> (WHG) </a:t>
              </a:r>
              <a:r>
                <a:rPr lang="en-US" sz="1500" b="1" dirty="0" err="1">
                  <a:solidFill>
                    <a:schemeClr val="tx2">
                      <a:lumMod val="75000"/>
                    </a:schemeClr>
                  </a:solidFill>
                </a:rPr>
                <a:t>mit</a:t>
              </a:r>
              <a:r>
                <a:rPr lang="en-US" sz="1500" b="1" dirty="0">
                  <a:solidFill>
                    <a:schemeClr val="tx2">
                      <a:lumMod val="75000"/>
                    </a:schemeClr>
                  </a:solidFill>
                </a:rPr>
                <a:t> </a:t>
              </a:r>
              <a:r>
                <a:rPr lang="de-DE" sz="1500" b="1" dirty="0">
                  <a:solidFill>
                    <a:schemeClr val="tx2">
                      <a:lumMod val="75000"/>
                    </a:schemeClr>
                  </a:solidFill>
                </a:rPr>
                <a:t>grundlegende Bestimmungen über die Gewässerbewirtschaftung  (Wassermengen-  und  Wassergütewirtschaft).</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a:solidFill>
                    <a:schemeClr val="tx2">
                      <a:lumMod val="75000"/>
                    </a:schemeClr>
                  </a:solidFill>
                </a:rPr>
                <a:t>Abwasserabgabengesetz  (AbwAG)  regelt  die  Erhebung  einer  Abgabe  für  das Einleiten  von  Abwasser  in  </a:t>
              </a:r>
              <a:r>
                <a:rPr lang="de-DE" sz="1500" b="1" dirty="0" smtClean="0">
                  <a:solidFill>
                    <a:schemeClr val="tx2">
                      <a:lumMod val="75000"/>
                    </a:schemeClr>
                  </a:solidFill>
                </a:rPr>
                <a:t>Gewässer.</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smtClean="0">
                  <a:solidFill>
                    <a:schemeClr val="tx2">
                      <a:lumMod val="75000"/>
                    </a:schemeClr>
                  </a:solidFill>
                </a:rPr>
                <a:t>Verordnung   </a:t>
              </a:r>
              <a:r>
                <a:rPr lang="de-DE" sz="1500" b="1" dirty="0">
                  <a:solidFill>
                    <a:schemeClr val="tx2">
                      <a:lumMod val="75000"/>
                    </a:schemeClr>
                  </a:solidFill>
                </a:rPr>
                <a:t>zum   Schutz   des   Grundwassers (Grundwasserverordnung </a:t>
              </a:r>
              <a:r>
                <a:rPr lang="de-DE" sz="1500" b="1" dirty="0" err="1" smtClean="0">
                  <a:solidFill>
                    <a:schemeClr val="tx2">
                      <a:lumMod val="75000"/>
                    </a:schemeClr>
                  </a:solidFill>
                </a:rPr>
                <a:t>GrwV</a:t>
              </a:r>
              <a:r>
                <a:rPr lang="de-DE" sz="1500" b="1" dirty="0" smtClean="0">
                  <a:solidFill>
                    <a:schemeClr val="tx2">
                      <a:lumMod val="75000"/>
                    </a:schemeClr>
                  </a:solidFill>
                </a:rPr>
                <a:t>). Enthält u.a. </a:t>
              </a:r>
              <a:r>
                <a:rPr lang="de-DE" sz="1500" b="1" dirty="0">
                  <a:solidFill>
                    <a:schemeClr val="tx2">
                      <a:lumMod val="75000"/>
                    </a:schemeClr>
                  </a:solidFill>
                </a:rPr>
                <a:t>Kriterien für die Beurteilung, Ermittlung, Einstufung </a:t>
              </a:r>
              <a:r>
                <a:rPr lang="de-DE" sz="1500" b="1" dirty="0" smtClean="0">
                  <a:solidFill>
                    <a:schemeClr val="tx2">
                      <a:lumMod val="75000"/>
                    </a:schemeClr>
                  </a:solidFill>
                </a:rPr>
                <a:t>und Überwachung </a:t>
              </a:r>
              <a:r>
                <a:rPr lang="de-DE" sz="1500" b="1" dirty="0">
                  <a:solidFill>
                    <a:schemeClr val="tx2">
                      <a:lumMod val="75000"/>
                    </a:schemeClr>
                  </a:solidFill>
                </a:rPr>
                <a:t>des mengenmäßigen und insbesondere des </a:t>
              </a:r>
              <a:r>
                <a:rPr lang="de-DE" sz="1500" b="1" dirty="0" smtClean="0">
                  <a:solidFill>
                    <a:schemeClr val="tx2">
                      <a:lumMod val="75000"/>
                    </a:schemeClr>
                  </a:solidFill>
                </a:rPr>
                <a:t>chemischen Grundwasserzustandes.</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smtClean="0">
                  <a:solidFill>
                    <a:schemeClr val="tx2">
                      <a:lumMod val="75000"/>
                    </a:schemeClr>
                  </a:solidFill>
                </a:rPr>
                <a:t>Oberflächengewässerverordnung. Gemäß </a:t>
              </a:r>
              <a:r>
                <a:rPr lang="de-DE" sz="1500" b="1" dirty="0">
                  <a:solidFill>
                    <a:schemeClr val="tx2">
                      <a:lumMod val="75000"/>
                    </a:schemeClr>
                  </a:solidFill>
                </a:rPr>
                <a:t>§ 1 </a:t>
              </a:r>
              <a:r>
                <a:rPr lang="de-DE" sz="1500" b="1" dirty="0" err="1">
                  <a:solidFill>
                    <a:schemeClr val="tx2">
                      <a:lumMod val="75000"/>
                    </a:schemeClr>
                  </a:solidFill>
                </a:rPr>
                <a:t>OGewV</a:t>
              </a:r>
              <a:r>
                <a:rPr lang="de-DE" sz="1500" b="1" dirty="0">
                  <a:solidFill>
                    <a:schemeClr val="tx2">
                      <a:lumMod val="75000"/>
                    </a:schemeClr>
                  </a:solidFill>
                </a:rPr>
                <a:t> bezweckt sie den Schutz der Oberflächengewässer und die wirtschaftliche Analyse der Nutzungen ihres Wassers.</a:t>
              </a:r>
              <a:r>
                <a:rPr lang="de-DE" sz="1500" b="1" dirty="0" smtClean="0">
                  <a:solidFill>
                    <a:schemeClr val="tx2">
                      <a:lumMod val="75000"/>
                    </a:schemeClr>
                  </a:solidFill>
                  <a:ea typeface="Times New Roman" panose="02020603050405020304" pitchFamily="18" charset="0"/>
                  <a:cs typeface="Times New Roman" panose="02020603050405020304" pitchFamily="18" charset="0"/>
                </a:rPr>
                <a:t> </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smtClean="0">
                  <a:solidFill>
                    <a:schemeClr val="tx2">
                      <a:lumMod val="75000"/>
                    </a:schemeClr>
                  </a:solidFill>
                </a:rPr>
                <a:t>Düngevorordnung: Besserer </a:t>
              </a:r>
              <a:r>
                <a:rPr lang="de-DE" sz="1500" b="1" dirty="0">
                  <a:solidFill>
                    <a:schemeClr val="tx2">
                      <a:lumMod val="75000"/>
                    </a:schemeClr>
                  </a:solidFill>
                </a:rPr>
                <a:t>Schutz der Gewässer </a:t>
              </a:r>
              <a:r>
                <a:rPr lang="de-DE" sz="1500" b="1" dirty="0" smtClean="0">
                  <a:solidFill>
                    <a:schemeClr val="tx2">
                      <a:lumMod val="75000"/>
                    </a:schemeClr>
                  </a:solidFill>
                </a:rPr>
                <a:t>vor Verunreinigungen</a:t>
              </a:r>
              <a:r>
                <a:rPr lang="de-DE" sz="1500" b="1" dirty="0">
                  <a:solidFill>
                    <a:schemeClr val="tx2">
                      <a:lumMod val="75000"/>
                    </a:schemeClr>
                  </a:solidFill>
                </a:rPr>
                <a:t>, insbesondere durch Nitrat, aus landwirtschaftlichen </a:t>
              </a:r>
              <a:r>
                <a:rPr lang="de-DE" sz="1500" b="1" dirty="0" smtClean="0">
                  <a:solidFill>
                    <a:schemeClr val="tx2">
                      <a:lumMod val="75000"/>
                    </a:schemeClr>
                  </a:solidFill>
                </a:rPr>
                <a:t>Quellen. Dient </a:t>
              </a:r>
              <a:r>
                <a:rPr lang="de-DE" sz="1500" b="1" dirty="0">
                  <a:solidFill>
                    <a:schemeClr val="tx2">
                      <a:lumMod val="75000"/>
                    </a:schemeClr>
                  </a:solidFill>
                </a:rPr>
                <a:t>zugleich der Umsetzung der </a:t>
              </a:r>
              <a:r>
                <a:rPr lang="de-DE" sz="1500" b="1" dirty="0" smtClean="0">
                  <a:solidFill>
                    <a:schemeClr val="tx2">
                      <a:lumMod val="75000"/>
                    </a:schemeClr>
                  </a:solidFill>
                </a:rPr>
                <a:t>EG-Nitratrichtlinie</a:t>
              </a:r>
              <a:r>
                <a:rPr lang="de-DE" sz="1500" b="1" dirty="0">
                  <a:solidFill>
                    <a:schemeClr val="tx2">
                      <a:lumMod val="75000"/>
                    </a:schemeClr>
                  </a:solidFill>
                </a:rPr>
                <a:t>.</a:t>
              </a:r>
              <a:r>
                <a:rPr lang="de-DE" sz="1500" b="1" dirty="0" smtClean="0">
                  <a:solidFill>
                    <a:schemeClr val="tx2">
                      <a:lumMod val="75000"/>
                    </a:schemeClr>
                  </a:solidFill>
                  <a:ea typeface="Times New Roman" panose="02020603050405020304" pitchFamily="18" charset="0"/>
                  <a:cs typeface="Times New Roman" panose="02020603050405020304" pitchFamily="18" charset="0"/>
                </a:rPr>
                <a:t> </a:t>
              </a:r>
              <a:endParaRPr lang="en-US" sz="1500" b="1" dirty="0" smtClean="0">
                <a:solidFill>
                  <a:schemeClr val="tx2">
                    <a:lumMod val="75000"/>
                  </a:schemeClr>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258070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sz="2600" dirty="0" err="1" smtClean="0">
                <a:solidFill>
                  <a:schemeClr val="accent6">
                    <a:lumMod val="50000"/>
                  </a:schemeClr>
                </a:solidFill>
              </a:rPr>
              <a:t>Gebietsfremde</a:t>
            </a:r>
            <a:r>
              <a:rPr lang="en-GB" sz="2600" dirty="0" smtClean="0">
                <a:solidFill>
                  <a:schemeClr val="accent6">
                    <a:lumMod val="50000"/>
                  </a:schemeClr>
                </a:solidFill>
              </a:rPr>
              <a:t> i</a:t>
            </a:r>
            <a:r>
              <a:rPr lang="en-GB" sz="2600" dirty="0" smtClean="0">
                <a:solidFill>
                  <a:schemeClr val="accent6">
                    <a:lumMod val="50000"/>
                  </a:schemeClr>
                </a:solidFill>
              </a:rPr>
              <a:t>nvasive </a:t>
            </a:r>
            <a:r>
              <a:rPr lang="en-GB" sz="2600" dirty="0" err="1" smtClean="0">
                <a:solidFill>
                  <a:schemeClr val="accent6">
                    <a:lumMod val="50000"/>
                  </a:schemeClr>
                </a:solidFill>
              </a:rPr>
              <a:t>Arten</a:t>
            </a:r>
            <a:endParaRPr lang="en-GB" sz="2600" dirty="0">
              <a:solidFill>
                <a:schemeClr val="accent6">
                  <a:lumMod val="50000"/>
                </a:schemeClr>
              </a:solidFill>
            </a:endParaRPr>
          </a:p>
        </p:txBody>
      </p:sp>
      <p:sp>
        <p:nvSpPr>
          <p:cNvPr id="23" name="Inhaltsplatzhalter 22"/>
          <p:cNvSpPr>
            <a:spLocks noGrp="1"/>
          </p:cNvSpPr>
          <p:nvPr>
            <p:ph idx="1"/>
          </p:nvPr>
        </p:nvSpPr>
        <p:spPr>
          <a:xfrm>
            <a:off x="467544" y="1268760"/>
            <a:ext cx="8229600" cy="3168352"/>
          </a:xfrm>
        </p:spPr>
        <p:txBody>
          <a:bodyPr>
            <a:noAutofit/>
          </a:bodyPr>
          <a:lstStyle/>
          <a:p>
            <a:pPr marL="57150" indent="0">
              <a:spcBef>
                <a:spcPts val="600"/>
              </a:spcBef>
              <a:spcAft>
                <a:spcPts val="600"/>
              </a:spcAft>
              <a:buNone/>
            </a:pPr>
            <a:r>
              <a:rPr lang="de-DE" sz="1800" dirty="0" smtClean="0">
                <a:solidFill>
                  <a:schemeClr val="tx2">
                    <a:lumMod val="50000"/>
                  </a:schemeClr>
                </a:solidFill>
              </a:rPr>
              <a:t>Ziel ist die Prävention </a:t>
            </a:r>
            <a:r>
              <a:rPr lang="de-DE" sz="1800" dirty="0">
                <a:solidFill>
                  <a:schemeClr val="tx2">
                    <a:lumMod val="50000"/>
                  </a:schemeClr>
                </a:solidFill>
              </a:rPr>
              <a:t>und das Management der Einbringung und Ausbreitung invasiver gebietsfremder </a:t>
            </a:r>
            <a:r>
              <a:rPr lang="de-DE" sz="1800" dirty="0" smtClean="0">
                <a:solidFill>
                  <a:schemeClr val="tx2">
                    <a:lumMod val="50000"/>
                  </a:schemeClr>
                </a:solidFill>
              </a:rPr>
              <a:t>Arten.</a:t>
            </a:r>
          </a:p>
          <a:p>
            <a:pPr marL="57150" indent="0">
              <a:spcBef>
                <a:spcPts val="600"/>
              </a:spcBef>
              <a:spcAft>
                <a:spcPts val="600"/>
              </a:spcAft>
              <a:buNone/>
            </a:pPr>
            <a:r>
              <a:rPr lang="de-DE" sz="1800" dirty="0"/>
              <a:t>Im Mittelpunkt der Verordnung steht eine Liste invasiver gebietsfremder Arten von unionsweiter </a:t>
            </a:r>
            <a:r>
              <a:rPr lang="de-DE" sz="1800" dirty="0" smtClean="0"/>
              <a:t>Bedeutung, </a:t>
            </a:r>
            <a:r>
              <a:rPr lang="de-DE" sz="1800" dirty="0"/>
              <a:t>für die Maßnahmen zum zukünftigen Umgang (Prävention, Früherkennung und rasche Reaktion, Kontrolle) festgelegt werden</a:t>
            </a:r>
            <a:r>
              <a:rPr lang="de-DE" sz="1800" dirty="0" smtClean="0"/>
              <a:t>.</a:t>
            </a:r>
          </a:p>
          <a:p>
            <a:pPr marL="57150" indent="0">
              <a:spcBef>
                <a:spcPts val="600"/>
              </a:spcBef>
              <a:spcAft>
                <a:spcPts val="600"/>
              </a:spcAft>
              <a:buNone/>
            </a:pPr>
            <a:r>
              <a:rPr lang="de-DE" sz="1800" dirty="0" smtClean="0"/>
              <a:t>Diese Rechtsvorschrift erweitert und intensiviert den Artenschutz in </a:t>
            </a:r>
            <a:r>
              <a:rPr lang="de-DE" sz="1800" dirty="0"/>
              <a:t>allen EG-Mitgliedstaaten </a:t>
            </a:r>
            <a:r>
              <a:rPr lang="de-DE" sz="1800" dirty="0" smtClean="0"/>
              <a:t>(u.a. CITES)</a:t>
            </a:r>
          </a:p>
        </p:txBody>
      </p:sp>
      <p:sp>
        <p:nvSpPr>
          <p:cNvPr id="4" name="Foliennummernplatzhalter 3"/>
          <p:cNvSpPr>
            <a:spLocks noGrp="1"/>
          </p:cNvSpPr>
          <p:nvPr>
            <p:ph type="sldNum" sz="quarter" idx="12"/>
          </p:nvPr>
        </p:nvSpPr>
        <p:spPr/>
        <p:txBody>
          <a:bodyPr/>
          <a:lstStyle/>
          <a:p>
            <a:fld id="{94C51DEF-A0F2-436A-B446-D206BED377C1}" type="slidenum">
              <a:rPr lang="de-DE" smtClean="0"/>
              <a:t>13</a:t>
            </a:fld>
            <a:endParaRPr lang="de-DE" dirty="0"/>
          </a:p>
        </p:txBody>
      </p:sp>
      <p:grpSp>
        <p:nvGrpSpPr>
          <p:cNvPr id="2" name="Gruppieren 1"/>
          <p:cNvGrpSpPr/>
          <p:nvPr/>
        </p:nvGrpSpPr>
        <p:grpSpPr>
          <a:xfrm>
            <a:off x="4448672" y="3907857"/>
            <a:ext cx="4287297" cy="2964928"/>
            <a:chOff x="624379" y="4661495"/>
            <a:chExt cx="2413393" cy="1907426"/>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a:t>
              </a:r>
              <a:endParaRPr lang="de-DE" sz="1300" b="1" dirty="0"/>
            </a:p>
          </p:txBody>
        </p:sp>
        <p:sp>
          <p:nvSpPr>
            <p:cNvPr id="5" name="Freihandform 4"/>
            <p:cNvSpPr/>
            <p:nvPr/>
          </p:nvSpPr>
          <p:spPr>
            <a:xfrm>
              <a:off x="624379" y="5037654"/>
              <a:ext cx="2413393" cy="153126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75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chemeClr val="bg2">
                      <a:lumMod val="50000"/>
                    </a:schemeClr>
                  </a:solidFill>
                </a:rPr>
                <a:t>Bundesnaturschutzgesetz (BNatSchG)</a:t>
              </a:r>
              <a:endParaRPr lang="de-DE" sz="1200" b="1" dirty="0">
                <a:solidFill>
                  <a:schemeClr val="bg2">
                    <a:lumMod val="50000"/>
                  </a:schemeClr>
                </a:solidFill>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Bundesartenschutzverordnung</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BArtSchV</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u.a</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Besitz- </a:t>
              </a:r>
              <a:r>
                <a:rPr lang="de-DE" sz="1200" b="1" dirty="0">
                  <a:solidFill>
                    <a:schemeClr val="bg2">
                      <a:lumMod val="50000"/>
                    </a:schemeClr>
                  </a:solidFill>
                  <a:ea typeface="Times New Roman" panose="02020603050405020304" pitchFamily="18" charset="0"/>
                  <a:cs typeface="Times New Roman" panose="02020603050405020304" pitchFamily="18" charset="0"/>
                </a:rPr>
                <a:t>und Vermarktungsverbote für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Arten, </a:t>
              </a:r>
              <a:r>
                <a:rPr lang="de-DE" sz="1200" b="1" dirty="0">
                  <a:solidFill>
                    <a:schemeClr val="bg2">
                      <a:lumMod val="50000"/>
                    </a:schemeClr>
                  </a:solidFill>
                  <a:ea typeface="Times New Roman" panose="02020603050405020304" pitchFamily="18" charset="0"/>
                  <a:cs typeface="Times New Roman" panose="02020603050405020304" pitchFamily="18" charset="0"/>
                </a:rPr>
                <a:t>die die Tier- und Pflanzenwelt verfälschen oder gefährden. </a:t>
              </a:r>
              <a:endParaRPr lang="de-DE" sz="1200" b="1" dirty="0" smtClean="0">
                <a:solidFill>
                  <a:schemeClr val="bg2">
                    <a:lumMod val="50000"/>
                  </a:schemeClr>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b="1" dirty="0" smtClean="0">
                  <a:solidFill>
                    <a:schemeClr val="bg2">
                      <a:lumMod val="50000"/>
                    </a:schemeClr>
                  </a:solidFill>
                  <a:ea typeface="Times New Roman" panose="02020603050405020304" pitchFamily="18" charset="0"/>
                  <a:cs typeface="Times New Roman" panose="02020603050405020304" pitchFamily="18" charset="0"/>
                </a:rPr>
                <a:t>Pflanzenschutzgesetz für die Land- und Forstwirtschaft</a:t>
              </a:r>
            </a:p>
            <a:p>
              <a:pPr marL="342900" indent="-342900">
                <a:lnSpc>
                  <a:spcPct val="115000"/>
                </a:lnSpc>
                <a:spcBef>
                  <a:spcPts val="600"/>
                </a:spcBef>
                <a:buClr>
                  <a:srgbClr val="7FB539"/>
                </a:buClr>
                <a:buSzPts val="1200"/>
                <a:buFont typeface="Wingdings" panose="05000000000000000000" pitchFamily="2" charset="2"/>
                <a:buChar char="§"/>
              </a:pPr>
              <a:r>
                <a:rPr lang="de-DE" sz="1200" b="1" dirty="0">
                  <a:solidFill>
                    <a:schemeClr val="bg2">
                      <a:lumMod val="50000"/>
                    </a:schemeClr>
                  </a:solidFill>
                  <a:ea typeface="Times New Roman" panose="02020603050405020304" pitchFamily="18" charset="0"/>
                  <a:cs typeface="Times New Roman" panose="02020603050405020304" pitchFamily="18" charset="0"/>
                </a:rPr>
                <a:t>Bundesjagdgesetz regelt das Aussetzen oder Ansiedeln fremder Tiere in der freien Natur </a:t>
              </a:r>
            </a:p>
            <a:p>
              <a:pPr marL="342900" indent="-342900">
                <a:lnSpc>
                  <a:spcPct val="115000"/>
                </a:lnSpc>
                <a:spcBef>
                  <a:spcPts val="600"/>
                </a:spcBef>
                <a:buClr>
                  <a:srgbClr val="7FB539"/>
                </a:buClr>
                <a:buSzPts val="1200"/>
                <a:buFont typeface="Wingdings" panose="05000000000000000000" pitchFamily="2" charset="2"/>
                <a:buChar char="§"/>
              </a:pP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Bundeswildschutz-Verordnung</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BWildSchG</a:t>
              </a:r>
              <a:r>
                <a:rPr lang="en-US" sz="1200" b="1" dirty="0">
                  <a:solidFill>
                    <a:schemeClr val="bg2">
                      <a:lumMod val="50000"/>
                    </a:schemeClr>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Deutsches</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Gentechnik-Gesetz</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GenTG</a:t>
              </a:r>
              <a:r>
                <a:rPr lang="en-US" sz="1200" b="1" dirty="0">
                  <a:solidFill>
                    <a:schemeClr val="bg2">
                      <a:lumMod val="50000"/>
                    </a:schemeClr>
                  </a:solidFill>
                  <a:ea typeface="Times New Roman" panose="02020603050405020304" pitchFamily="18" charset="0"/>
                  <a:cs typeface="Times New Roman" panose="02020603050405020304" pitchFamily="18" charset="0"/>
                </a:rPr>
                <a:t>)</a:t>
              </a:r>
              <a:endParaRPr lang="de-DE" sz="1200" b="1"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467544" y="3907857"/>
            <a:ext cx="3981128" cy="2964928"/>
            <a:chOff x="624379" y="4661495"/>
            <a:chExt cx="2413393" cy="1907427"/>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4"/>
              <a:ext cx="2413393" cy="153126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Protection of species of wild fauna and flora by regulating trade therein (Council Regulation (EC) No 338/97)</a:t>
              </a:r>
              <a:endParaRPr lang="de-DE" sz="1200"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smtClean="0">
                  <a:solidFill>
                    <a:schemeClr val="accent2"/>
                  </a:solidFill>
                  <a:ea typeface="Times New Roman" panose="02020603050405020304" pitchFamily="18" charset="0"/>
                  <a:cs typeface="Times New Roman" panose="02020603050405020304" pitchFamily="18" charset="0"/>
                </a:rPr>
                <a:t>Prevention </a:t>
              </a:r>
              <a:r>
                <a:rPr lang="en-US" sz="1200" dirty="0">
                  <a:solidFill>
                    <a:schemeClr val="accent2"/>
                  </a:solidFill>
                  <a:ea typeface="Times New Roman" panose="02020603050405020304" pitchFamily="18" charset="0"/>
                  <a:cs typeface="Times New Roman" panose="02020603050405020304" pitchFamily="18" charset="0"/>
                </a:rPr>
                <a:t>and management of the introduction and spread of invasive alien </a:t>
              </a:r>
              <a:r>
                <a:rPr lang="en-US" sz="1200" dirty="0" smtClean="0">
                  <a:solidFill>
                    <a:schemeClr val="accent2"/>
                  </a:solidFill>
                  <a:ea typeface="Times New Roman" panose="02020603050405020304" pitchFamily="18" charset="0"/>
                  <a:cs typeface="Times New Roman" panose="02020603050405020304" pitchFamily="18" charset="0"/>
                </a:rPr>
                <a:t>species </a:t>
              </a:r>
              <a:r>
                <a:rPr lang="en-US" sz="1200" dirty="0">
                  <a:solidFill>
                    <a:schemeClr val="accent2"/>
                  </a:solidFill>
                  <a:ea typeface="Times New Roman" panose="02020603050405020304" pitchFamily="18" charset="0"/>
                  <a:cs typeface="Times New Roman" panose="02020603050405020304" pitchFamily="18" charset="0"/>
                </a:rPr>
                <a:t>(</a:t>
              </a:r>
              <a:r>
                <a:rPr lang="en-GB" sz="1200" dirty="0">
                  <a:solidFill>
                    <a:schemeClr val="accent2"/>
                  </a:solidFill>
                  <a:ea typeface="Times New Roman" panose="02020603050405020304" pitchFamily="18" charset="0"/>
                  <a:cs typeface="Times New Roman" panose="02020603050405020304" pitchFamily="18" charset="0"/>
                </a:rPr>
                <a:t>Regulation (EU) No 1143/2014 </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200" dirty="0">
                  <a:solidFill>
                    <a:schemeClr val="accent2"/>
                  </a:solidFill>
                  <a:ea typeface="Times New Roman" panose="02020603050405020304" pitchFamily="18" charset="0"/>
                  <a:cs typeface="Times New Roman" panose="02020603050405020304" pitchFamily="18" charset="0"/>
                </a:rPr>
                <a:t>Birds </a:t>
              </a:r>
              <a:r>
                <a:rPr lang="de-DE" sz="1200" dirty="0" err="1">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a:t>
              </a:r>
              <a:r>
                <a:rPr lang="de-DE" sz="1200" dirty="0" smtClean="0">
                  <a:solidFill>
                    <a:schemeClr val="accent2"/>
                  </a:solidFill>
                  <a:ea typeface="Times New Roman" panose="02020603050405020304" pitchFamily="18" charset="0"/>
                  <a:cs typeface="Times New Roman" panose="02020603050405020304" pitchFamily="18" charset="0"/>
                </a:rPr>
                <a:t>(2004/35/CE)</a:t>
              </a:r>
            </a:p>
            <a:p>
              <a:pPr marL="342900" indent="-342900">
                <a:lnSpc>
                  <a:spcPct val="115000"/>
                </a:lnSpc>
                <a:spcBef>
                  <a:spcPts val="600"/>
                </a:spcBef>
                <a:buClr>
                  <a:srgbClr val="7FB539"/>
                </a:buClr>
                <a:buSzPts val="1200"/>
                <a:buFont typeface="Wingdings" panose="05000000000000000000" pitchFamily="2" charset="2"/>
                <a:buChar char="§"/>
              </a:pPr>
              <a:r>
                <a:rPr lang="en-US" sz="1200" dirty="0" smtClean="0">
                  <a:solidFill>
                    <a:schemeClr val="accent2"/>
                  </a:solidFill>
                  <a:ea typeface="Times New Roman" panose="02020603050405020304" pitchFamily="18" charset="0"/>
                  <a:cs typeface="Times New Roman" panose="02020603050405020304" pitchFamily="18" charset="0"/>
                </a:rPr>
                <a:t>Genetically </a:t>
              </a:r>
              <a:r>
                <a:rPr lang="en-US" sz="1200" dirty="0">
                  <a:solidFill>
                    <a:schemeClr val="accent2"/>
                  </a:solidFill>
                  <a:ea typeface="Times New Roman" panose="02020603050405020304" pitchFamily="18" charset="0"/>
                  <a:cs typeface="Times New Roman" panose="02020603050405020304" pitchFamily="18" charset="0"/>
                </a:rPr>
                <a:t>modified food and feed (Regulation </a:t>
              </a:r>
              <a:r>
                <a:rPr lang="en-US" sz="1200" dirty="0" smtClean="0">
                  <a:solidFill>
                    <a:schemeClr val="accent2"/>
                  </a:solidFill>
                  <a:ea typeface="Times New Roman" panose="02020603050405020304" pitchFamily="18" charset="0"/>
                  <a:cs typeface="Times New Roman" panose="02020603050405020304" pitchFamily="18" charset="0"/>
                </a:rPr>
                <a:t>1829/2003)</a:t>
              </a:r>
              <a:endParaRPr lang="de-DE" sz="12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en-US"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579560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sz="2600" dirty="0" err="1">
                <a:solidFill>
                  <a:schemeClr val="accent6">
                    <a:lumMod val="50000"/>
                  </a:schemeClr>
                </a:solidFill>
              </a:rPr>
              <a:t>Gebietsfremde</a:t>
            </a:r>
            <a:r>
              <a:rPr lang="en-GB" sz="2600" dirty="0">
                <a:solidFill>
                  <a:schemeClr val="accent6">
                    <a:lumMod val="50000"/>
                  </a:schemeClr>
                </a:solidFill>
              </a:rPr>
              <a:t> invasive </a:t>
            </a:r>
            <a:r>
              <a:rPr lang="en-GB" sz="2600" dirty="0" err="1">
                <a:solidFill>
                  <a:schemeClr val="accent6">
                    <a:lumMod val="50000"/>
                  </a:schemeClr>
                </a:solidFill>
              </a:rPr>
              <a:t>Arten</a:t>
            </a:r>
            <a:endParaRPr lang="de-DE" sz="2600" dirty="0">
              <a:solidFill>
                <a:schemeClr val="accent6">
                  <a:lumMod val="50000"/>
                </a:schemeClr>
              </a:solidFill>
            </a:endParaRPr>
          </a:p>
        </p:txBody>
      </p:sp>
      <p:sp>
        <p:nvSpPr>
          <p:cNvPr id="23" name="Inhaltsplatzhalter 22"/>
          <p:cNvSpPr>
            <a:spLocks noGrp="1"/>
          </p:cNvSpPr>
          <p:nvPr>
            <p:ph idx="1"/>
          </p:nvPr>
        </p:nvSpPr>
        <p:spPr>
          <a:xfrm>
            <a:off x="434777" y="1556792"/>
            <a:ext cx="8229600" cy="3456384"/>
          </a:xfrm>
        </p:spPr>
        <p:style>
          <a:lnRef idx="3">
            <a:schemeClr val="lt1"/>
          </a:lnRef>
          <a:fillRef idx="1">
            <a:schemeClr val="accent1"/>
          </a:fillRef>
          <a:effectRef idx="1">
            <a:schemeClr val="accent1"/>
          </a:effectRef>
          <a:fontRef idx="minor">
            <a:schemeClr val="lt1"/>
          </a:fontRef>
        </p:style>
        <p:txBody>
          <a:bodyPr>
            <a:noAutofit/>
          </a:bodyPr>
          <a:lstStyle/>
          <a:p>
            <a:pPr marL="457200" lvl="1" indent="0">
              <a:lnSpc>
                <a:spcPct val="110000"/>
              </a:lnSpc>
              <a:spcAft>
                <a:spcPts val="600"/>
              </a:spcAft>
              <a:buNone/>
            </a:pPr>
            <a:r>
              <a:rPr lang="en-US" sz="1800" dirty="0" err="1" smtClean="0">
                <a:solidFill>
                  <a:schemeClr val="bg1"/>
                </a:solidFill>
              </a:rPr>
              <a:t>Einerseits</a:t>
            </a:r>
            <a:r>
              <a:rPr lang="en-US" sz="1800" dirty="0" smtClean="0">
                <a:solidFill>
                  <a:schemeClr val="bg1"/>
                </a:solidFill>
              </a:rPr>
              <a:t> </a:t>
            </a:r>
            <a:r>
              <a:rPr lang="en-US" sz="1800" dirty="0" err="1" smtClean="0">
                <a:solidFill>
                  <a:schemeClr val="bg1"/>
                </a:solidFill>
              </a:rPr>
              <a:t>sind</a:t>
            </a:r>
            <a:r>
              <a:rPr lang="en-US" sz="1800" dirty="0" smtClean="0">
                <a:solidFill>
                  <a:schemeClr val="bg1"/>
                </a:solidFill>
              </a:rPr>
              <a:t> invasive </a:t>
            </a:r>
            <a:r>
              <a:rPr lang="en-US" sz="1800" dirty="0" err="1" smtClean="0">
                <a:solidFill>
                  <a:schemeClr val="bg1"/>
                </a:solidFill>
              </a:rPr>
              <a:t>gebietsfremde</a:t>
            </a:r>
            <a:r>
              <a:rPr lang="en-US" sz="1800" dirty="0" smtClean="0">
                <a:solidFill>
                  <a:schemeClr val="bg1"/>
                </a:solidFill>
              </a:rPr>
              <a:t> </a:t>
            </a:r>
            <a:r>
              <a:rPr lang="en-US" sz="1800" dirty="0" err="1" smtClean="0">
                <a:solidFill>
                  <a:schemeClr val="bg1"/>
                </a:solidFill>
              </a:rPr>
              <a:t>Arten</a:t>
            </a:r>
            <a:r>
              <a:rPr lang="en-US" sz="1800" dirty="0" smtClean="0">
                <a:solidFill>
                  <a:schemeClr val="bg1"/>
                </a:solidFill>
              </a:rPr>
              <a:t> </a:t>
            </a:r>
            <a:r>
              <a:rPr lang="en-US" sz="1800" dirty="0" err="1" smtClean="0">
                <a:solidFill>
                  <a:schemeClr val="bg1"/>
                </a:solidFill>
              </a:rPr>
              <a:t>inzwischen</a:t>
            </a:r>
            <a:r>
              <a:rPr lang="en-US" sz="1800" dirty="0" smtClean="0">
                <a:solidFill>
                  <a:schemeClr val="bg1"/>
                </a:solidFill>
              </a:rPr>
              <a:t> </a:t>
            </a:r>
            <a:r>
              <a:rPr lang="en-US" sz="1800" dirty="0" err="1" smtClean="0">
                <a:solidFill>
                  <a:schemeClr val="bg1"/>
                </a:solidFill>
              </a:rPr>
              <a:t>eine</a:t>
            </a:r>
            <a:r>
              <a:rPr lang="en-US" sz="1800" dirty="0" smtClean="0">
                <a:solidFill>
                  <a:schemeClr val="bg1"/>
                </a:solidFill>
              </a:rPr>
              <a:t> der </a:t>
            </a:r>
            <a:r>
              <a:rPr lang="en-US" sz="1800" dirty="0" err="1" smtClean="0">
                <a:solidFill>
                  <a:schemeClr val="bg1"/>
                </a:solidFill>
              </a:rPr>
              <a:t>Hauptursachen</a:t>
            </a:r>
            <a:r>
              <a:rPr lang="en-US" sz="1800" dirty="0" smtClean="0">
                <a:solidFill>
                  <a:schemeClr val="bg1"/>
                </a:solidFill>
              </a:rPr>
              <a:t> für </a:t>
            </a:r>
            <a:r>
              <a:rPr lang="en-US" sz="1800" dirty="0" err="1" smtClean="0">
                <a:solidFill>
                  <a:schemeClr val="bg1"/>
                </a:solidFill>
              </a:rPr>
              <a:t>Ernteverluste</a:t>
            </a:r>
            <a:r>
              <a:rPr lang="en-US" sz="1800" dirty="0" smtClean="0">
                <a:solidFill>
                  <a:schemeClr val="bg1"/>
                </a:solidFill>
              </a:rPr>
              <a:t> und </a:t>
            </a:r>
            <a:r>
              <a:rPr lang="en-US" sz="1800" dirty="0" err="1" smtClean="0">
                <a:solidFill>
                  <a:schemeClr val="bg1"/>
                </a:solidFill>
              </a:rPr>
              <a:t>stellen</a:t>
            </a:r>
            <a:r>
              <a:rPr lang="en-US" sz="1800" dirty="0" smtClean="0">
                <a:solidFill>
                  <a:schemeClr val="bg1"/>
                </a:solidFill>
              </a:rPr>
              <a:t> </a:t>
            </a:r>
            <a:r>
              <a:rPr lang="en-US" sz="1800" dirty="0" err="1" smtClean="0">
                <a:solidFill>
                  <a:schemeClr val="bg1"/>
                </a:solidFill>
              </a:rPr>
              <a:t>eine</a:t>
            </a:r>
            <a:r>
              <a:rPr lang="en-US" sz="1800" dirty="0" smtClean="0">
                <a:solidFill>
                  <a:schemeClr val="bg1"/>
                </a:solidFill>
              </a:rPr>
              <a:t> </a:t>
            </a:r>
            <a:r>
              <a:rPr lang="en-US" sz="1800" dirty="0" err="1" smtClean="0">
                <a:solidFill>
                  <a:schemeClr val="bg1"/>
                </a:solidFill>
              </a:rPr>
              <a:t>erhebliche</a:t>
            </a:r>
            <a:r>
              <a:rPr lang="en-US" sz="1800" dirty="0" smtClean="0">
                <a:solidFill>
                  <a:schemeClr val="bg1"/>
                </a:solidFill>
              </a:rPr>
              <a:t> </a:t>
            </a:r>
            <a:r>
              <a:rPr lang="en-US" sz="1800" dirty="0" err="1" smtClean="0">
                <a:solidFill>
                  <a:schemeClr val="bg1"/>
                </a:solidFill>
              </a:rPr>
              <a:t>Bedrohung</a:t>
            </a:r>
            <a:r>
              <a:rPr lang="en-US" sz="1800" dirty="0" smtClean="0">
                <a:solidFill>
                  <a:schemeClr val="bg1"/>
                </a:solidFill>
              </a:rPr>
              <a:t> für die </a:t>
            </a:r>
            <a:r>
              <a:rPr lang="en-US" sz="1800" dirty="0" err="1" smtClean="0">
                <a:solidFill>
                  <a:schemeClr val="bg1"/>
                </a:solidFill>
              </a:rPr>
              <a:t>Landwirtschaft</a:t>
            </a:r>
            <a:r>
              <a:rPr lang="en-US" sz="1800" dirty="0" smtClean="0">
                <a:solidFill>
                  <a:schemeClr val="bg1"/>
                </a:solidFill>
              </a:rPr>
              <a:t> </a:t>
            </a:r>
            <a:r>
              <a:rPr lang="en-US" sz="1800" dirty="0" err="1" smtClean="0">
                <a:solidFill>
                  <a:schemeClr val="bg1"/>
                </a:solidFill>
              </a:rPr>
              <a:t>dar</a:t>
            </a:r>
            <a:r>
              <a:rPr lang="en-US" sz="1800" dirty="0" smtClean="0">
                <a:solidFill>
                  <a:schemeClr val="bg1"/>
                </a:solidFill>
              </a:rPr>
              <a:t>. </a:t>
            </a:r>
            <a:r>
              <a:rPr lang="en-US" sz="1800" dirty="0" err="1" smtClean="0">
                <a:solidFill>
                  <a:schemeClr val="bg1"/>
                </a:solidFill>
              </a:rPr>
              <a:t>Andererseits</a:t>
            </a:r>
            <a:r>
              <a:rPr lang="en-US" sz="1800" dirty="0" smtClean="0">
                <a:solidFill>
                  <a:schemeClr val="bg1"/>
                </a:solidFill>
              </a:rPr>
              <a:t> </a:t>
            </a:r>
            <a:r>
              <a:rPr lang="en-US" sz="1800" dirty="0" err="1" smtClean="0">
                <a:solidFill>
                  <a:schemeClr val="bg1"/>
                </a:solidFill>
              </a:rPr>
              <a:t>werden</a:t>
            </a:r>
            <a:r>
              <a:rPr lang="en-US" sz="1800" dirty="0" smtClean="0">
                <a:solidFill>
                  <a:schemeClr val="bg1"/>
                </a:solidFill>
              </a:rPr>
              <a:t> invasive </a:t>
            </a:r>
            <a:r>
              <a:rPr lang="en-US" sz="1800" dirty="0" err="1" smtClean="0">
                <a:solidFill>
                  <a:schemeClr val="bg1"/>
                </a:solidFill>
              </a:rPr>
              <a:t>gebietsfremde</a:t>
            </a:r>
            <a:r>
              <a:rPr lang="en-US" sz="1800" dirty="0" smtClean="0">
                <a:solidFill>
                  <a:schemeClr val="bg1"/>
                </a:solidFill>
              </a:rPr>
              <a:t> </a:t>
            </a:r>
            <a:r>
              <a:rPr lang="en-US" sz="1800" dirty="0" err="1" smtClean="0">
                <a:solidFill>
                  <a:schemeClr val="bg1"/>
                </a:solidFill>
              </a:rPr>
              <a:t>Arten</a:t>
            </a:r>
            <a:r>
              <a:rPr lang="en-US" sz="1800" dirty="0" smtClean="0">
                <a:solidFill>
                  <a:schemeClr val="bg1"/>
                </a:solidFill>
              </a:rPr>
              <a:t> </a:t>
            </a:r>
            <a:r>
              <a:rPr lang="en-US" sz="1800" dirty="0" err="1" smtClean="0">
                <a:solidFill>
                  <a:schemeClr val="bg1"/>
                </a:solidFill>
              </a:rPr>
              <a:t>durch</a:t>
            </a:r>
            <a:r>
              <a:rPr lang="en-US" sz="1800" dirty="0" smtClean="0">
                <a:solidFill>
                  <a:schemeClr val="bg1"/>
                </a:solidFill>
              </a:rPr>
              <a:t> die </a:t>
            </a:r>
            <a:r>
              <a:rPr lang="en-US" sz="1800" dirty="0" err="1" smtClean="0">
                <a:solidFill>
                  <a:schemeClr val="bg1"/>
                </a:solidFill>
              </a:rPr>
              <a:t>Landwirtschaft</a:t>
            </a:r>
            <a:r>
              <a:rPr lang="en-US" sz="1800" dirty="0" smtClean="0">
                <a:solidFill>
                  <a:schemeClr val="bg1"/>
                </a:solidFill>
              </a:rPr>
              <a:t> </a:t>
            </a:r>
            <a:r>
              <a:rPr lang="en-US" sz="1800" dirty="0" err="1" smtClean="0">
                <a:solidFill>
                  <a:schemeClr val="bg1"/>
                </a:solidFill>
              </a:rPr>
              <a:t>verbreitet</a:t>
            </a:r>
            <a:r>
              <a:rPr lang="en-US" sz="1800" dirty="0" smtClean="0">
                <a:solidFill>
                  <a:schemeClr val="bg1"/>
                </a:solidFill>
              </a:rPr>
              <a:t>. </a:t>
            </a:r>
          </a:p>
          <a:p>
            <a:pPr marL="457200" lvl="1" indent="0">
              <a:lnSpc>
                <a:spcPct val="110000"/>
              </a:lnSpc>
              <a:spcAft>
                <a:spcPts val="600"/>
              </a:spcAft>
              <a:buNone/>
            </a:pPr>
            <a:r>
              <a:rPr lang="de-DE" sz="1800" dirty="0">
                <a:solidFill>
                  <a:schemeClr val="bg1"/>
                </a:solidFill>
              </a:rPr>
              <a:t>Landwirte sollten z.B.</a:t>
            </a:r>
          </a:p>
          <a:p>
            <a:pPr lvl="1">
              <a:lnSpc>
                <a:spcPct val="110000"/>
              </a:lnSpc>
              <a:spcAft>
                <a:spcPts val="600"/>
              </a:spcAft>
            </a:pPr>
            <a:r>
              <a:rPr lang="de-DE" sz="1800" dirty="0">
                <a:solidFill>
                  <a:schemeClr val="bg1"/>
                </a:solidFill>
              </a:rPr>
              <a:t>ihre Ausrüstung regelmäßig inspizieren</a:t>
            </a:r>
          </a:p>
          <a:p>
            <a:pPr lvl="1">
              <a:lnSpc>
                <a:spcPct val="110000"/>
              </a:lnSpc>
              <a:spcAft>
                <a:spcPts val="600"/>
              </a:spcAft>
            </a:pPr>
            <a:r>
              <a:rPr lang="de-DE" sz="1800" dirty="0">
                <a:solidFill>
                  <a:schemeClr val="bg1"/>
                </a:solidFill>
              </a:rPr>
              <a:t>keine invasiven gebietsfremden Arten anbauen</a:t>
            </a:r>
          </a:p>
          <a:p>
            <a:pPr lvl="1">
              <a:lnSpc>
                <a:spcPct val="110000"/>
              </a:lnSpc>
              <a:spcAft>
                <a:spcPts val="600"/>
              </a:spcAft>
            </a:pPr>
            <a:r>
              <a:rPr lang="de-DE" sz="1800" dirty="0">
                <a:solidFill>
                  <a:schemeClr val="bg1"/>
                </a:solidFill>
              </a:rPr>
              <a:t>d</a:t>
            </a:r>
            <a:r>
              <a:rPr lang="de-DE" sz="1800" dirty="0" smtClean="0">
                <a:solidFill>
                  <a:schemeClr val="bg1"/>
                </a:solidFill>
              </a:rPr>
              <a:t>ie Naturschutzbehörden über die </a:t>
            </a:r>
            <a:r>
              <a:rPr lang="de-DE" sz="1800" dirty="0" err="1" smtClean="0">
                <a:solidFill>
                  <a:schemeClr val="bg1"/>
                </a:solidFill>
              </a:rPr>
              <a:t>Sichtungen</a:t>
            </a:r>
            <a:r>
              <a:rPr lang="de-DE" sz="1800" dirty="0" smtClean="0">
                <a:solidFill>
                  <a:schemeClr val="bg1"/>
                </a:solidFill>
              </a:rPr>
              <a:t> </a:t>
            </a:r>
            <a:r>
              <a:rPr lang="de-DE" sz="1800" dirty="0">
                <a:solidFill>
                  <a:schemeClr val="bg1"/>
                </a:solidFill>
              </a:rPr>
              <a:t>nicht heimischer </a:t>
            </a:r>
            <a:r>
              <a:rPr lang="de-DE" sz="1800" dirty="0" smtClean="0">
                <a:solidFill>
                  <a:schemeClr val="bg1"/>
                </a:solidFill>
              </a:rPr>
              <a:t>Arten informieren</a:t>
            </a:r>
            <a:endParaRPr lang="en-US" sz="1800" dirty="0">
              <a:solidFill>
                <a:schemeClr val="bg1"/>
              </a:solidFill>
            </a:endParaRPr>
          </a:p>
          <a:p>
            <a:pPr marL="0" indent="0" algn="r">
              <a:lnSpc>
                <a:spcPct val="110000"/>
              </a:lnSpc>
              <a:spcAft>
                <a:spcPts val="600"/>
              </a:spcAft>
              <a:buNone/>
            </a:pPr>
            <a:r>
              <a:rPr lang="en-US" sz="1800" dirty="0" smtClean="0">
                <a:solidFill>
                  <a:schemeClr val="bg1"/>
                </a:solidFill>
              </a:rPr>
              <a:t>		</a:t>
            </a:r>
            <a:r>
              <a:rPr lang="en-US" sz="1800" dirty="0">
                <a:solidFill>
                  <a:schemeClr val="bg1"/>
                </a:solidFill>
              </a:rPr>
              <a:t>	</a:t>
            </a:r>
          </a:p>
        </p:txBody>
      </p:sp>
      <p:sp>
        <p:nvSpPr>
          <p:cNvPr id="4" name="Foliennummernplatzhalter 3"/>
          <p:cNvSpPr>
            <a:spLocks noGrp="1"/>
          </p:cNvSpPr>
          <p:nvPr>
            <p:ph type="sldNum" sz="quarter" idx="12"/>
          </p:nvPr>
        </p:nvSpPr>
        <p:spPr/>
        <p:txBody>
          <a:bodyPr/>
          <a:lstStyle/>
          <a:p>
            <a:fld id="{94C51DEF-A0F2-436A-B446-D206BED377C1}" type="slidenum">
              <a:rPr lang="de-DE" smtClean="0"/>
              <a:t>14</a:t>
            </a:fld>
            <a:endParaRPr lang="de-DE" dirty="0"/>
          </a:p>
        </p:txBody>
      </p:sp>
      <p:sp>
        <p:nvSpPr>
          <p:cNvPr id="2" name="Rechteck 1"/>
          <p:cNvSpPr/>
          <p:nvPr/>
        </p:nvSpPr>
        <p:spPr>
          <a:xfrm>
            <a:off x="3897990" y="5202813"/>
            <a:ext cx="4824536" cy="981807"/>
          </a:xfrm>
          <a:prstGeom prst="rect">
            <a:avLst/>
          </a:prstGeom>
        </p:spPr>
        <p:txBody>
          <a:bodyPr wrap="square">
            <a:spAutoFit/>
          </a:bodyPr>
          <a:lstStyle/>
          <a:p>
            <a:pPr marL="285750" indent="-285750">
              <a:lnSpc>
                <a:spcPct val="110000"/>
              </a:lnSpc>
              <a:spcAft>
                <a:spcPts val="600"/>
              </a:spcAft>
              <a:buFont typeface="Arial" panose="020B0604020202020204" pitchFamily="34" charset="0"/>
              <a:buChar char="•"/>
            </a:pPr>
            <a:r>
              <a:rPr lang="en-US" sz="1200" dirty="0" smtClean="0">
                <a:solidFill>
                  <a:schemeClr val="accent2"/>
                </a:solidFill>
              </a:rPr>
              <a:t>Early</a:t>
            </a:r>
            <a:r>
              <a:rPr lang="en-US" sz="1200" dirty="0">
                <a:solidFill>
                  <a:schemeClr val="accent2"/>
                </a:solidFill>
              </a:rPr>
              <a:t>, R. et al. (2016): Global threats from invasive alien species in the twenty-first century and national response </a:t>
            </a:r>
            <a:r>
              <a:rPr lang="en-US" sz="1200" dirty="0" smtClean="0">
                <a:solidFill>
                  <a:schemeClr val="accent2"/>
                </a:solidFill>
              </a:rPr>
              <a:t>capacities</a:t>
            </a:r>
          </a:p>
          <a:p>
            <a:pPr marL="285750" indent="-285750">
              <a:lnSpc>
                <a:spcPct val="110000"/>
              </a:lnSpc>
              <a:spcAft>
                <a:spcPts val="600"/>
              </a:spcAft>
              <a:buFont typeface="Arial" panose="020B0604020202020204" pitchFamily="34" charset="0"/>
              <a:buChar char="•"/>
            </a:pPr>
            <a:r>
              <a:rPr lang="en-US" sz="1200" dirty="0" smtClean="0">
                <a:solidFill>
                  <a:schemeClr val="accent2"/>
                </a:solidFill>
              </a:rPr>
              <a:t>Center </a:t>
            </a:r>
            <a:r>
              <a:rPr lang="en-US" sz="1200" dirty="0">
                <a:solidFill>
                  <a:schemeClr val="accent2"/>
                </a:solidFill>
              </a:rPr>
              <a:t>for Invasive Species and Ecosystem Health: I am a Rancher or Farmer, Why should I care about invasive species</a:t>
            </a:r>
            <a:r>
              <a:rPr lang="en-US" sz="1200" dirty="0" smtClean="0">
                <a:solidFill>
                  <a:schemeClr val="accent2"/>
                </a:solidFill>
              </a:rPr>
              <a:t>?</a:t>
            </a:r>
            <a:endParaRPr lang="en-US" sz="1200" dirty="0">
              <a:solidFill>
                <a:schemeClr val="accent2"/>
              </a:solidFill>
            </a:endParaRPr>
          </a:p>
        </p:txBody>
      </p:sp>
    </p:spTree>
    <p:extLst>
      <p:ext uri="{BB962C8B-B14F-4D97-AF65-F5344CB8AC3E}">
        <p14:creationId xmlns:p14="http://schemas.microsoft.com/office/powerpoint/2010/main" val="28984767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GB" dirty="0" err="1" smtClean="0">
                <a:solidFill>
                  <a:srgbClr val="565654"/>
                </a:solidFill>
                <a:ea typeface="Times New Roman" panose="02020603050405020304" pitchFamily="18" charset="0"/>
                <a:cs typeface="Times New Roman" panose="02020603050405020304" pitchFamily="18" charset="0"/>
              </a:rPr>
              <a:t>Gute</a:t>
            </a:r>
            <a:r>
              <a:rPr lang="en-GB" dirty="0" smtClean="0">
                <a:solidFill>
                  <a:srgbClr val="565654"/>
                </a:solidFill>
                <a:ea typeface="Times New Roman" panose="02020603050405020304" pitchFamily="18" charset="0"/>
                <a:cs typeface="Times New Roman" panose="02020603050405020304" pitchFamily="18" charset="0"/>
              </a:rPr>
              <a:t> </a:t>
            </a:r>
            <a:r>
              <a:rPr lang="en-GB" dirty="0" err="1" smtClean="0">
                <a:solidFill>
                  <a:srgbClr val="565654"/>
                </a:solidFill>
                <a:ea typeface="Times New Roman" panose="02020603050405020304" pitchFamily="18" charset="0"/>
                <a:cs typeface="Times New Roman" panose="02020603050405020304" pitchFamily="18" charset="0"/>
              </a:rPr>
              <a:t>landwirtschaftliche</a:t>
            </a:r>
            <a:r>
              <a:rPr lang="en-GB" dirty="0" smtClean="0">
                <a:solidFill>
                  <a:srgbClr val="565654"/>
                </a:solidFill>
                <a:ea typeface="Times New Roman" panose="02020603050405020304" pitchFamily="18" charset="0"/>
                <a:cs typeface="Times New Roman" panose="02020603050405020304" pitchFamily="18" charset="0"/>
              </a:rPr>
              <a:t> Praxis</a:t>
            </a:r>
            <a:endParaRPr lang="de-DE" dirty="0"/>
          </a:p>
        </p:txBody>
      </p:sp>
      <p:sp>
        <p:nvSpPr>
          <p:cNvPr id="7" name="Inhaltsplatzhalter 6"/>
          <p:cNvSpPr>
            <a:spLocks noGrp="1"/>
          </p:cNvSpPr>
          <p:nvPr>
            <p:ph idx="1"/>
          </p:nvPr>
        </p:nvSpPr>
        <p:spPr>
          <a:xfrm>
            <a:off x="467544" y="1268760"/>
            <a:ext cx="8229600" cy="5560734"/>
          </a:xfrm>
        </p:spPr>
        <p:txBody>
          <a:bodyPr>
            <a:normAutofit fontScale="25000" lnSpcReduction="20000"/>
          </a:bodyPr>
          <a:lstStyle/>
          <a:p>
            <a:pPr marL="0" indent="0">
              <a:lnSpc>
                <a:spcPct val="115000"/>
              </a:lnSpc>
              <a:spcAft>
                <a:spcPts val="600"/>
              </a:spcAft>
              <a:buNone/>
            </a:pPr>
            <a:r>
              <a:rPr lang="de-DE" sz="5600" b="1" dirty="0" smtClean="0">
                <a:ea typeface="Times New Roman" panose="02020603050405020304" pitchFamily="18" charset="0"/>
                <a:cs typeface="Times New Roman" panose="02020603050405020304" pitchFamily="18" charset="0"/>
              </a:rPr>
              <a:t>Gute </a:t>
            </a:r>
            <a:r>
              <a:rPr lang="de-DE" sz="5600" b="1" dirty="0">
                <a:ea typeface="Times New Roman" panose="02020603050405020304" pitchFamily="18" charset="0"/>
                <a:cs typeface="Times New Roman" panose="02020603050405020304" pitchFamily="18" charset="0"/>
              </a:rPr>
              <a:t>fachliche Praxis der landwirtschaftlichen Bodennutzung dient der nachhaltigen Sicherung der Bodenfruchtbarkeit und Leistungsfähigkeit des Bodens als natürliche Ressource. </a:t>
            </a:r>
            <a:r>
              <a:rPr lang="de-DE" sz="5600" b="1" dirty="0" smtClean="0">
                <a:ea typeface="Times New Roman" panose="02020603050405020304" pitchFamily="18" charset="0"/>
                <a:cs typeface="Times New Roman" panose="02020603050405020304" pitchFamily="18" charset="0"/>
              </a:rPr>
              <a:t/>
            </a:r>
            <a:br>
              <a:rPr lang="de-DE" sz="5600" b="1" dirty="0" smtClean="0">
                <a:ea typeface="Times New Roman" panose="02020603050405020304" pitchFamily="18" charset="0"/>
                <a:cs typeface="Times New Roman" panose="02020603050405020304" pitchFamily="18" charset="0"/>
              </a:rPr>
            </a:br>
            <a:r>
              <a:rPr lang="de-DE" sz="5600" b="1" dirty="0" smtClean="0">
                <a:ea typeface="Times New Roman" panose="02020603050405020304" pitchFamily="18" charset="0"/>
                <a:cs typeface="Times New Roman" panose="02020603050405020304" pitchFamily="18" charset="0"/>
              </a:rPr>
              <a:t>Zu </a:t>
            </a:r>
            <a:r>
              <a:rPr lang="de-DE" sz="5600" b="1" dirty="0">
                <a:ea typeface="Times New Roman" panose="02020603050405020304" pitchFamily="18" charset="0"/>
                <a:cs typeface="Times New Roman" panose="02020603050405020304" pitchFamily="18" charset="0"/>
              </a:rPr>
              <a:t>den Grundsätzen der guten fachlichen Praxis gemäß § 17 </a:t>
            </a:r>
            <a:r>
              <a:rPr lang="de-DE" sz="5600" b="1" dirty="0" smtClean="0">
                <a:ea typeface="Times New Roman" panose="02020603050405020304" pitchFamily="18" charset="0"/>
                <a:cs typeface="Times New Roman" panose="02020603050405020304" pitchFamily="18" charset="0"/>
              </a:rPr>
              <a:t>des Bundes-Bodenschutzgesetz (BBodSchG) </a:t>
            </a:r>
            <a:r>
              <a:rPr lang="de-DE" sz="5600" b="1" dirty="0">
                <a:ea typeface="Times New Roman" panose="02020603050405020304" pitchFamily="18" charset="0"/>
                <a:cs typeface="Times New Roman" panose="02020603050405020304" pitchFamily="18" charset="0"/>
              </a:rPr>
              <a:t>gehört insbesondere, dass </a:t>
            </a:r>
            <a:endParaRPr lang="de-DE" sz="5600" b="1"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Bodenbearbeitung </a:t>
            </a:r>
            <a:r>
              <a:rPr lang="de-DE" sz="5600" dirty="0">
                <a:ea typeface="Times New Roman" panose="02020603050405020304" pitchFamily="18" charset="0"/>
                <a:cs typeface="Times New Roman" panose="02020603050405020304" pitchFamily="18" charset="0"/>
              </a:rPr>
              <a:t>unter Berücksichtigung der Witterung grundsätzlich standortangepasst zu erfolgen hat</a:t>
            </a:r>
            <a:r>
              <a:rPr lang="de-DE" sz="5600" dirty="0" smtClean="0">
                <a:ea typeface="Times New Roman" panose="02020603050405020304" pitchFamily="18" charset="0"/>
                <a:cs typeface="Times New Roman" panose="02020603050405020304" pitchFamily="18" charset="0"/>
              </a:rPr>
              <a:t>,</a:t>
            </a: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a:t>
            </a:r>
            <a:r>
              <a:rPr lang="de-DE" sz="5600" dirty="0">
                <a:ea typeface="Times New Roman" panose="02020603050405020304" pitchFamily="18" charset="0"/>
                <a:cs typeface="Times New Roman" panose="02020603050405020304" pitchFamily="18" charset="0"/>
              </a:rPr>
              <a:t>Bodenstruktur erhalten oder verbessert wird,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Bodenverdichtungen</a:t>
            </a:r>
            <a:r>
              <a:rPr lang="de-DE" sz="5600" dirty="0">
                <a:ea typeface="Times New Roman" panose="02020603050405020304" pitchFamily="18" charset="0"/>
                <a:cs typeface="Times New Roman" panose="02020603050405020304" pitchFamily="18" charset="0"/>
              </a:rPr>
              <a:t>, </a:t>
            </a:r>
            <a:r>
              <a:rPr lang="de-DE" sz="5600" dirty="0" smtClean="0">
                <a:ea typeface="Times New Roman" panose="02020603050405020304" pitchFamily="18" charset="0"/>
                <a:cs typeface="Times New Roman" panose="02020603050405020304" pitchFamily="18" charset="0"/>
              </a:rPr>
              <a:t>insbesondere </a:t>
            </a:r>
            <a:r>
              <a:rPr lang="de-DE" sz="5600" dirty="0">
                <a:ea typeface="Times New Roman" panose="02020603050405020304" pitchFamily="18" charset="0"/>
                <a:cs typeface="Times New Roman" panose="02020603050405020304" pitchFamily="18" charset="0"/>
              </a:rPr>
              <a:t>durch Berücksichtigung der Bodenart, Bodenfeuchtigkeit und des von den zur landwirtschaftlichen Bodennutzung eingesetzten Geräten verursachten Bodendrucks, soweit wie möglich vermieden werden</a:t>
            </a:r>
            <a:r>
              <a:rPr lang="de-DE" sz="5600" dirty="0" smtClean="0">
                <a:ea typeface="Times New Roman" panose="02020603050405020304" pitchFamily="18" charset="0"/>
                <a:cs typeface="Times New Roman" panose="02020603050405020304" pitchFamily="18" charset="0"/>
              </a:rPr>
              <a:t>,</a:t>
            </a:r>
          </a:p>
          <a:p>
            <a:pPr>
              <a:lnSpc>
                <a:spcPct val="115000"/>
              </a:lnSpc>
              <a:spcAft>
                <a:spcPts val="600"/>
              </a:spcAft>
              <a:buAutoNum type="arabicPeriod"/>
            </a:pPr>
            <a:r>
              <a:rPr lang="de-DE" sz="5600" dirty="0" err="1" smtClean="0">
                <a:ea typeface="Times New Roman" panose="02020603050405020304" pitchFamily="18" charset="0"/>
                <a:cs typeface="Times New Roman" panose="02020603050405020304" pitchFamily="18" charset="0"/>
              </a:rPr>
              <a:t>Bodenabträge</a:t>
            </a:r>
            <a:r>
              <a:rPr lang="de-DE" sz="5600" dirty="0" smtClean="0">
                <a:ea typeface="Times New Roman" panose="02020603050405020304" pitchFamily="18" charset="0"/>
                <a:cs typeface="Times New Roman" panose="02020603050405020304" pitchFamily="18" charset="0"/>
              </a:rPr>
              <a:t> </a:t>
            </a:r>
            <a:r>
              <a:rPr lang="de-DE" sz="5600" dirty="0">
                <a:ea typeface="Times New Roman" panose="02020603050405020304" pitchFamily="18" charset="0"/>
                <a:cs typeface="Times New Roman" panose="02020603050405020304" pitchFamily="18" charset="0"/>
              </a:rPr>
              <a:t>durch eine standortgemäße Nutzung, insbesondere durch Berücksichtigung der Hangneigung, der Wasser- und Windverhältnisse sowie der Bodenbedeckung, möglichst vermieden werden,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a:t>
            </a:r>
            <a:r>
              <a:rPr lang="de-DE" sz="5600" dirty="0">
                <a:ea typeface="Times New Roman" panose="02020603050405020304" pitchFamily="18" charset="0"/>
                <a:cs typeface="Times New Roman" panose="02020603050405020304" pitchFamily="18" charset="0"/>
              </a:rPr>
              <a:t>naturbetonten Strukturelemente der Feldflur, insbesondere Hecken, Feldgehölze, Feldraine und Ackerterrassen, die zum Schutz des Bodens notwendig sind, erhalten werden,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a:t>
            </a:r>
            <a:r>
              <a:rPr lang="de-DE" sz="5600" dirty="0">
                <a:ea typeface="Times New Roman" panose="02020603050405020304" pitchFamily="18" charset="0"/>
                <a:cs typeface="Times New Roman" panose="02020603050405020304" pitchFamily="18" charset="0"/>
              </a:rPr>
              <a:t>biologische Aktivität des Bodens durch entsprechende Fruchtfolgegestaltung erhalten oder gefördert wird und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der </a:t>
            </a:r>
            <a:r>
              <a:rPr lang="de-DE" sz="5600" dirty="0">
                <a:ea typeface="Times New Roman" panose="02020603050405020304" pitchFamily="18" charset="0"/>
                <a:cs typeface="Times New Roman" panose="02020603050405020304" pitchFamily="18" charset="0"/>
              </a:rPr>
              <a:t>standorttypische Humusgehalt des Bodens, insbesondere durch eine ausreichende Zufuhr an organischer Substanz oder durch Reduzierung der Bearbeitungsintensität, erhalten wird.  </a:t>
            </a:r>
            <a:endParaRPr lang="de-DE" sz="5600" dirty="0" smtClean="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r>
              <a:rPr lang="en-GB" sz="5600" dirty="0" err="1" smtClean="0">
                <a:ea typeface="Times New Roman" panose="02020603050405020304" pitchFamily="18" charset="0"/>
                <a:cs typeface="Times New Roman" panose="02020603050405020304" pitchFamily="18" charset="0"/>
              </a:rPr>
              <a:t>Weitere</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Referenzen</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zur</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Guten</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landwirtschaftlichen</a:t>
            </a:r>
            <a:r>
              <a:rPr lang="en-GB" sz="5600" dirty="0" smtClean="0">
                <a:ea typeface="Times New Roman" panose="02020603050405020304" pitchFamily="18" charset="0"/>
                <a:cs typeface="Times New Roman" panose="02020603050405020304" pitchFamily="18" charset="0"/>
              </a:rPr>
              <a:t> Praxis” </a:t>
            </a:r>
            <a:r>
              <a:rPr lang="en-GB" sz="5600" dirty="0" err="1" smtClean="0">
                <a:ea typeface="Times New Roman" panose="02020603050405020304" pitchFamily="18" charset="0"/>
                <a:cs typeface="Times New Roman" panose="02020603050405020304" pitchFamily="18" charset="0"/>
              </a:rPr>
              <a:t>enthält</a:t>
            </a:r>
            <a:r>
              <a:rPr lang="en-GB" sz="5600" dirty="0" smtClean="0">
                <a:ea typeface="Times New Roman" panose="02020603050405020304" pitchFamily="18" charset="0"/>
                <a:cs typeface="Times New Roman" panose="02020603050405020304" pitchFamily="18" charset="0"/>
              </a:rPr>
              <a:t> das </a:t>
            </a:r>
            <a:r>
              <a:rPr lang="en-GB" sz="5600" dirty="0" err="1" smtClean="0">
                <a:ea typeface="Times New Roman" panose="02020603050405020304" pitchFamily="18" charset="0"/>
                <a:cs typeface="Times New Roman" panose="02020603050405020304" pitchFamily="18" charset="0"/>
              </a:rPr>
              <a:t>Bundesnaturschutzgesetz</a:t>
            </a:r>
            <a:r>
              <a:rPr lang="en-GB" sz="5600" dirty="0" smtClean="0">
                <a:ea typeface="Times New Roman" panose="02020603050405020304" pitchFamily="18" charset="0"/>
                <a:cs typeface="Times New Roman" panose="02020603050405020304" pitchFamily="18" charset="0"/>
              </a:rPr>
              <a:t>. </a:t>
            </a:r>
            <a:endParaRPr lang="en-GB" sz="5600" dirty="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endParaRPr lang="en-GB" sz="1800" dirty="0" smtClean="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endParaRPr lang="de-DE" sz="1800" dirty="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15</a:t>
            </a:fld>
            <a:endParaRPr lang="de-DE" dirty="0"/>
          </a:p>
        </p:txBody>
      </p:sp>
    </p:spTree>
    <p:extLst>
      <p:ext uri="{BB962C8B-B14F-4D97-AF65-F5344CB8AC3E}">
        <p14:creationId xmlns:p14="http://schemas.microsoft.com/office/powerpoint/2010/main" val="11124628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GB" dirty="0" smtClean="0">
                <a:solidFill>
                  <a:srgbClr val="565654"/>
                </a:solidFill>
                <a:ea typeface="Times New Roman" panose="02020603050405020304" pitchFamily="18" charset="0"/>
                <a:cs typeface="Times New Roman" panose="02020603050405020304" pitchFamily="18" charset="0"/>
              </a:rPr>
              <a:t>EU </a:t>
            </a:r>
            <a:r>
              <a:rPr lang="en-GB" dirty="0" err="1" smtClean="0">
                <a:solidFill>
                  <a:srgbClr val="565654"/>
                </a:solidFill>
                <a:ea typeface="Times New Roman" panose="02020603050405020304" pitchFamily="18" charset="0"/>
                <a:cs typeface="Times New Roman" panose="02020603050405020304" pitchFamily="18" charset="0"/>
              </a:rPr>
              <a:t>Gute</a:t>
            </a:r>
            <a:r>
              <a:rPr lang="en-GB" dirty="0" smtClean="0">
                <a:solidFill>
                  <a:srgbClr val="565654"/>
                </a:solidFill>
                <a:ea typeface="Times New Roman" panose="02020603050405020304" pitchFamily="18" charset="0"/>
                <a:cs typeface="Times New Roman" panose="02020603050405020304" pitchFamily="18" charset="0"/>
              </a:rPr>
              <a:t> </a:t>
            </a:r>
            <a:r>
              <a:rPr lang="en-GB" dirty="0" err="1" smtClean="0">
                <a:solidFill>
                  <a:srgbClr val="565654"/>
                </a:solidFill>
                <a:ea typeface="Times New Roman" panose="02020603050405020304" pitchFamily="18" charset="0"/>
                <a:cs typeface="Times New Roman" panose="02020603050405020304" pitchFamily="18" charset="0"/>
              </a:rPr>
              <a:t>landwirtschaftliche</a:t>
            </a:r>
            <a:r>
              <a:rPr lang="en-GB" dirty="0" smtClean="0">
                <a:solidFill>
                  <a:srgbClr val="565654"/>
                </a:solidFill>
                <a:ea typeface="Times New Roman" panose="02020603050405020304" pitchFamily="18" charset="0"/>
                <a:cs typeface="Times New Roman" panose="02020603050405020304" pitchFamily="18" charset="0"/>
              </a:rPr>
              <a:t> Praxis</a:t>
            </a:r>
            <a:endParaRPr lang="de-DE" dirty="0"/>
          </a:p>
        </p:txBody>
      </p:sp>
      <p:sp>
        <p:nvSpPr>
          <p:cNvPr id="7" name="Inhaltsplatzhalter 6"/>
          <p:cNvSpPr>
            <a:spLocks noGrp="1"/>
          </p:cNvSpPr>
          <p:nvPr>
            <p:ph idx="1"/>
          </p:nvPr>
        </p:nvSpPr>
        <p:spPr>
          <a:xfrm>
            <a:off x="467544" y="1268760"/>
            <a:ext cx="8229600" cy="3456384"/>
          </a:xfrm>
        </p:spPr>
        <p:txBody>
          <a:bodyPr>
            <a:normAutofit fontScale="85000" lnSpcReduction="10000"/>
          </a:bodyPr>
          <a:lstStyle/>
          <a:p>
            <a:pPr marL="0" indent="0">
              <a:lnSpc>
                <a:spcPct val="115000"/>
              </a:lnSpc>
              <a:spcAft>
                <a:spcPts val="600"/>
              </a:spcAft>
              <a:buNone/>
            </a:pPr>
            <a:r>
              <a:rPr lang="de-DE" sz="1800" dirty="0" smtClean="0">
                <a:solidFill>
                  <a:schemeClr val="bg2">
                    <a:lumMod val="25000"/>
                  </a:schemeClr>
                </a:solidFill>
              </a:rPr>
              <a:t>Laut EU ist </a:t>
            </a:r>
            <a:r>
              <a:rPr lang="de-DE" sz="1800" dirty="0">
                <a:solidFill>
                  <a:schemeClr val="bg2">
                    <a:lumMod val="25000"/>
                  </a:schemeClr>
                </a:solidFill>
              </a:rPr>
              <a:t>gute landwirtschaftliche Praxis der gewöhnliche Standard der Bewirtschaftung, die ein verantwortungsbewusster Landwirt in der betreffenden Region anwenden würde</a:t>
            </a:r>
            <a:r>
              <a:rPr lang="de-DE" sz="1800" dirty="0" smtClean="0">
                <a:solidFill>
                  <a:schemeClr val="bg2">
                    <a:lumMod val="25000"/>
                  </a:schemeClr>
                </a:solidFill>
              </a:rPr>
              <a:t>. Dabei </a:t>
            </a:r>
            <a:r>
              <a:rPr lang="de-DE" sz="1800" dirty="0">
                <a:solidFill>
                  <a:schemeClr val="bg2">
                    <a:lumMod val="25000"/>
                  </a:schemeClr>
                </a:solidFill>
              </a:rPr>
              <a:t>handelt es sich um </a:t>
            </a:r>
            <a:r>
              <a:rPr lang="de-DE" sz="1800" dirty="0" smtClean="0">
                <a:solidFill>
                  <a:schemeClr val="bg2">
                    <a:lumMod val="25000"/>
                  </a:schemeClr>
                </a:solidFill>
              </a:rPr>
              <a:t>einen unbestimmten Rechtsbegriff.  </a:t>
            </a:r>
            <a:endParaRPr lang="en-US" sz="1800" dirty="0">
              <a:solidFill>
                <a:schemeClr val="bg2">
                  <a:lumMod val="25000"/>
                </a:schemeClr>
              </a:solidFill>
            </a:endParaRPr>
          </a:p>
          <a:p>
            <a:pPr marL="0" indent="0">
              <a:lnSpc>
                <a:spcPct val="115000"/>
              </a:lnSpc>
              <a:spcAft>
                <a:spcPts val="600"/>
              </a:spcAft>
              <a:buNone/>
            </a:pPr>
            <a:r>
              <a:rPr lang="de-DE" sz="1800" dirty="0">
                <a:ea typeface="Times New Roman" panose="02020603050405020304" pitchFamily="18" charset="0"/>
                <a:cs typeface="Times New Roman" panose="02020603050405020304" pitchFamily="18" charset="0"/>
              </a:rPr>
              <a:t>Um vollständige Direktzahlungen der GAP zu erhalten, müssen die Landwirte die guten landwirtschaftlichen und ökologischen Bedingungen (GAEC) beachten. GAECs werden seit 2005 umgesetzt. Seitdem haben sich die von den Mitgliedstaaten festgelegten Mindestanforderungen aufgrund von Klarstellungen der Europäischen Kommission geändert</a:t>
            </a:r>
            <a:r>
              <a:rPr lang="de-DE" sz="1800" dirty="0" smtClean="0">
                <a:ea typeface="Times New Roman" panose="02020603050405020304" pitchFamily="18" charset="0"/>
                <a:cs typeface="Times New Roman" panose="02020603050405020304" pitchFamily="18" charset="0"/>
              </a:rPr>
              <a:t>.</a:t>
            </a:r>
          </a:p>
          <a:p>
            <a:pPr marL="0" indent="0">
              <a:lnSpc>
                <a:spcPct val="115000"/>
              </a:lnSpc>
              <a:spcAft>
                <a:spcPts val="600"/>
              </a:spcAft>
              <a:buNone/>
            </a:pPr>
            <a:r>
              <a:rPr lang="de-DE" sz="1800" dirty="0">
                <a:ea typeface="Times New Roman" panose="02020603050405020304" pitchFamily="18" charset="0"/>
                <a:cs typeface="Times New Roman" panose="02020603050405020304" pitchFamily="18" charset="0"/>
              </a:rPr>
              <a:t>GAP umfasst u. a. Aspekte zur Lebensmittelsicherheit sowie zum Umwelt- und Tierschutz. Die gute landwirtschaftliche Praxis legt einen Rahmen fest für die ökonomisch effiziente Produktion von qualitativ hochwertigen sowie sicheren Lebensmitteln, bei gleichzeitiger Berücksichtigung umweltrelevanter Aspekte der landwirtschaftlichen Produktion. </a:t>
            </a:r>
            <a:endParaRPr lang="de-DE" sz="1800" dirty="0" smtClean="0">
              <a:ea typeface="Times New Roman" panose="02020603050405020304" pitchFamily="18" charset="0"/>
              <a:cs typeface="Times New Roman" panose="02020603050405020304" pitchFamily="18" charset="0"/>
            </a:endParaRPr>
          </a:p>
          <a:p>
            <a:pPr marL="0" indent="0">
              <a:lnSpc>
                <a:spcPct val="115000"/>
              </a:lnSpc>
              <a:spcAft>
                <a:spcPts val="600"/>
              </a:spcAft>
              <a:buNone/>
            </a:pPr>
            <a:r>
              <a:rPr lang="de-DE" sz="1800" dirty="0" smtClean="0">
                <a:ea typeface="Times New Roman" panose="02020603050405020304" pitchFamily="18" charset="0"/>
                <a:cs typeface="Times New Roman" panose="02020603050405020304" pitchFamily="18" charset="0"/>
              </a:rPr>
              <a:t>Ziel </a:t>
            </a:r>
            <a:r>
              <a:rPr lang="de-DE" sz="1800" dirty="0">
                <a:ea typeface="Times New Roman" panose="02020603050405020304" pitchFamily="18" charset="0"/>
                <a:cs typeface="Times New Roman" panose="02020603050405020304" pitchFamily="18" charset="0"/>
              </a:rPr>
              <a:t>ist eine nachhaltige Produktion von sicheren und gesunden Lebensmitteln.</a:t>
            </a:r>
            <a:endParaRPr lang="en-GB" sz="1800" dirty="0" smtClean="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endParaRPr lang="de-DE" sz="1800" dirty="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16</a:t>
            </a:fld>
            <a:endParaRPr lang="de-DE" dirty="0"/>
          </a:p>
        </p:txBody>
      </p:sp>
      <p:grpSp>
        <p:nvGrpSpPr>
          <p:cNvPr id="12" name="Gruppieren 11"/>
          <p:cNvGrpSpPr/>
          <p:nvPr/>
        </p:nvGrpSpPr>
        <p:grpSpPr>
          <a:xfrm>
            <a:off x="611560" y="4725143"/>
            <a:ext cx="7355160" cy="1656183"/>
            <a:chOff x="624379" y="4661495"/>
            <a:chExt cx="2413393" cy="1729154"/>
          </a:xfrm>
        </p:grpSpPr>
        <p:sp>
          <p:nvSpPr>
            <p:cNvPr id="13" name="Freihandform 1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Reference in European </a:t>
              </a:r>
              <a:r>
                <a:rPr lang="de-DE" sz="1300" b="1" dirty="0" err="1" smtClean="0"/>
                <a:t>Legislation</a:t>
              </a:r>
              <a:r>
                <a:rPr lang="de-DE" sz="1300" b="1" dirty="0" smtClean="0"/>
                <a:t>, e.g.</a:t>
              </a:r>
              <a:endParaRPr lang="de-DE" sz="1300" b="1" dirty="0"/>
            </a:p>
          </p:txBody>
        </p:sp>
        <p:sp>
          <p:nvSpPr>
            <p:cNvPr id="14" name="Freihandform 13"/>
            <p:cNvSpPr/>
            <p:nvPr/>
          </p:nvSpPr>
          <p:spPr>
            <a:xfrm>
              <a:off x="624379" y="5037653"/>
              <a:ext cx="2413393" cy="1352996"/>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a:solidFill>
                    <a:schemeClr val="accent2"/>
                  </a:solidFill>
                  <a:ea typeface="Times New Roman" panose="02020603050405020304" pitchFamily="18" charset="0"/>
                  <a:cs typeface="Times New Roman" panose="02020603050405020304" pitchFamily="18" charset="0"/>
                </a:rPr>
                <a:t>Water Framework Directive (Directive 2000/60/EC</a:t>
              </a:r>
              <a:r>
                <a:rPr lang="en-US" sz="1400" dirty="0" smtClean="0">
                  <a:solidFill>
                    <a:schemeClr val="accent2"/>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smtClean="0">
                  <a:solidFill>
                    <a:schemeClr val="accent2"/>
                  </a:solidFill>
                  <a:ea typeface="Times New Roman" panose="02020603050405020304" pitchFamily="18" charset="0"/>
                  <a:cs typeface="Times New Roman" panose="02020603050405020304" pitchFamily="18" charset="0"/>
                </a:rPr>
                <a:t>Directive on Sustainable Use of Pesticides</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smtClean="0">
                  <a:solidFill>
                    <a:schemeClr val="accent2"/>
                  </a:solidFill>
                  <a:ea typeface="Times New Roman" panose="02020603050405020304" pitchFamily="18" charset="0"/>
                  <a:cs typeface="Times New Roman" panose="02020603050405020304" pitchFamily="18" charset="0"/>
                </a:rPr>
                <a:t>Fertilizer Regulation</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smtClean="0">
                  <a:solidFill>
                    <a:schemeClr val="accent2"/>
                  </a:solidFill>
                  <a:ea typeface="Times New Roman" panose="02020603050405020304" pitchFamily="18" charset="0"/>
                  <a:cs typeface="Times New Roman" panose="02020603050405020304" pitchFamily="18" charset="0"/>
                </a:rPr>
                <a:t>Common Agriculture Policy</a:t>
              </a:r>
              <a:endParaRPr lang="de-DE" sz="14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9419582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492926" y="208226"/>
            <a:ext cx="8229600" cy="724942"/>
          </a:xfrm>
        </p:spPr>
        <p:txBody>
          <a:bodyPr>
            <a:noAutofit/>
          </a:bodyPr>
          <a:lstStyle/>
          <a:p>
            <a:pPr lvl="0"/>
            <a:r>
              <a:rPr lang="de-DE" dirty="0" smtClean="0">
                <a:solidFill>
                  <a:schemeClr val="accent2"/>
                </a:solidFill>
              </a:rPr>
              <a:t>Europäische Agrarpolitik </a:t>
            </a:r>
            <a:r>
              <a:rPr lang="de-DE" sz="2700" dirty="0" smtClean="0">
                <a:solidFill>
                  <a:schemeClr val="accent2"/>
                </a:solidFill>
              </a:rPr>
              <a:t/>
            </a:r>
            <a:br>
              <a:rPr lang="de-DE" sz="2700" dirty="0" smtClean="0">
                <a:solidFill>
                  <a:schemeClr val="accent2"/>
                </a:solidFill>
              </a:rPr>
            </a:br>
            <a:r>
              <a:rPr lang="de-DE" sz="2000" dirty="0" smtClean="0">
                <a:solidFill>
                  <a:schemeClr val="accent2"/>
                </a:solidFill>
              </a:rPr>
              <a:t>- </a:t>
            </a:r>
            <a:r>
              <a:rPr lang="de-DE" sz="2000" dirty="0" smtClean="0">
                <a:solidFill>
                  <a:schemeClr val="accent2"/>
                </a:solidFill>
              </a:rPr>
              <a:t>aktuell in Revision-</a:t>
            </a:r>
            <a:endParaRPr lang="en-GB" sz="2000" dirty="0">
              <a:solidFill>
                <a:schemeClr val="accent2"/>
              </a:solidFill>
            </a:endParaRPr>
          </a:p>
        </p:txBody>
      </p:sp>
      <p:sp>
        <p:nvSpPr>
          <p:cNvPr id="23" name="Inhaltsplatzhalter 22"/>
          <p:cNvSpPr>
            <a:spLocks noGrp="1"/>
          </p:cNvSpPr>
          <p:nvPr>
            <p:ph idx="1"/>
          </p:nvPr>
        </p:nvSpPr>
        <p:spPr/>
        <p:txBody>
          <a:bodyPr>
            <a:normAutofit/>
          </a:bodyPr>
          <a:lstStyle/>
          <a:p>
            <a:pPr marL="0" lvl="0" indent="0">
              <a:buNone/>
            </a:pPr>
            <a:r>
              <a:rPr lang="de-DE" sz="1600" dirty="0"/>
              <a:t>Die Gemeinsame Agrarpolitik (GAP) ist ein Politikbereich der Europäischen Union. Sie gehört zu den ältesten und finanziell bedeutendsten Politikfeldern der EU. </a:t>
            </a:r>
            <a:endParaRPr lang="de-DE" sz="1600" dirty="0" smtClean="0"/>
          </a:p>
          <a:p>
            <a:pPr marL="0" lvl="0" indent="0">
              <a:buNone/>
            </a:pPr>
            <a:r>
              <a:rPr lang="de-DE" sz="1600" dirty="0" smtClean="0"/>
              <a:t>Sie reguliert </a:t>
            </a:r>
            <a:r>
              <a:rPr lang="de-DE" sz="1600" dirty="0"/>
              <a:t>die Subventionen für Landwirte, den Marktschutz für landwirtschaftliche Erzeugnisse und die Entwicklung ländlicher Regionen in </a:t>
            </a:r>
            <a:r>
              <a:rPr lang="de-DE" sz="1600" dirty="0" smtClean="0"/>
              <a:t>Europa.</a:t>
            </a:r>
            <a:endParaRPr lang="de-DE" sz="1600" dirty="0"/>
          </a:p>
          <a:p>
            <a:r>
              <a:rPr lang="de-DE" sz="1600" dirty="0"/>
              <a:t>2013 wurde die GAP reformiert, um die Wettbewerbsfähigkeit des Sektors zu stärken und eine nachhaltige Landwirtschaft zu fördern (Cross Compliance)</a:t>
            </a:r>
          </a:p>
          <a:p>
            <a:r>
              <a:rPr lang="de-DE" sz="1600" dirty="0"/>
              <a:t>30% der Mittel müssen für Maßnahmen zum Schutz der Umwelt und zur Bekämpfung des Klimawandels verwendet werden (Green </a:t>
            </a:r>
            <a:r>
              <a:rPr lang="de-DE" sz="1600" dirty="0" err="1"/>
              <a:t>Payments</a:t>
            </a:r>
            <a:r>
              <a:rPr lang="de-DE" sz="1600" dirty="0"/>
              <a:t>)</a:t>
            </a:r>
          </a:p>
          <a:p>
            <a:r>
              <a:rPr lang="de-DE" sz="1600" dirty="0"/>
              <a:t>Diversifizierung der Kulturen; Pflege von Dauergrünland</a:t>
            </a:r>
          </a:p>
          <a:p>
            <a:r>
              <a:rPr lang="de-DE" sz="1600" dirty="0"/>
              <a:t>5% des Ackerlandes sollten für "ökologisch vorteilhafte Elemente" genutzt werden</a:t>
            </a:r>
            <a:endParaRPr lang="en-US" sz="1600" dirty="0"/>
          </a:p>
          <a:p>
            <a:pPr lvl="1"/>
            <a:endParaRPr lang="de-DE" sz="1600" dirty="0"/>
          </a:p>
        </p:txBody>
      </p:sp>
      <p:grpSp>
        <p:nvGrpSpPr>
          <p:cNvPr id="11" name="Gruppieren 10"/>
          <p:cNvGrpSpPr/>
          <p:nvPr/>
        </p:nvGrpSpPr>
        <p:grpSpPr>
          <a:xfrm>
            <a:off x="492926" y="4221088"/>
            <a:ext cx="3981128" cy="2636912"/>
            <a:chOff x="624379" y="4661495"/>
            <a:chExt cx="2413393" cy="2290916"/>
          </a:xfrm>
        </p:grpSpPr>
        <p:sp>
          <p:nvSpPr>
            <p:cNvPr id="12" name="Freihandform 11"/>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13" name="Freihandform 12"/>
            <p:cNvSpPr/>
            <p:nvPr/>
          </p:nvSpPr>
          <p:spPr>
            <a:xfrm>
              <a:off x="624379" y="5037653"/>
              <a:ext cx="2413393" cy="191475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GB" sz="1200" dirty="0" smtClean="0">
                  <a:solidFill>
                    <a:schemeClr val="accent2"/>
                  </a:solidFill>
                  <a:ea typeface="Times New Roman" panose="02020603050405020304" pitchFamily="18" charset="0"/>
                  <a:cs typeface="Times New Roman" panose="02020603050405020304" pitchFamily="18" charset="0"/>
                </a:rPr>
                <a:t>Direct </a:t>
              </a:r>
              <a:r>
                <a:rPr lang="en-GB" sz="1200" dirty="0">
                  <a:solidFill>
                    <a:schemeClr val="accent2"/>
                  </a:solidFill>
                  <a:ea typeface="Times New Roman" panose="02020603050405020304" pitchFamily="18" charset="0"/>
                  <a:cs typeface="Times New Roman" panose="02020603050405020304" pitchFamily="18" charset="0"/>
                </a:rPr>
                <a:t>payments to farmers (Regulation (EU) No 1307/2013 </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200" dirty="0">
                  <a:solidFill>
                    <a:schemeClr val="accent2"/>
                  </a:solidFill>
                  <a:ea typeface="Times New Roman" panose="02020603050405020304" pitchFamily="18" charset="0"/>
                  <a:cs typeface="Times New Roman" panose="02020603050405020304" pitchFamily="18" charset="0"/>
                </a:rPr>
                <a:t>Support for rural development (Regulation (EU) No 1305/2013 </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200" dirty="0">
                  <a:solidFill>
                    <a:schemeClr val="accent2"/>
                  </a:solidFill>
                  <a:ea typeface="Times New Roman" panose="02020603050405020304" pitchFamily="18" charset="0"/>
                  <a:cs typeface="Times New Roman" panose="02020603050405020304" pitchFamily="18" charset="0"/>
                </a:rPr>
                <a:t>Financing, management and monitoring of the </a:t>
              </a:r>
              <a:r>
                <a:rPr lang="en-GB" sz="1200" dirty="0" smtClean="0">
                  <a:solidFill>
                    <a:schemeClr val="accent2"/>
                  </a:solidFill>
                  <a:ea typeface="Times New Roman" panose="02020603050405020304" pitchFamily="18" charset="0"/>
                  <a:cs typeface="Times New Roman" panose="02020603050405020304" pitchFamily="18" charset="0"/>
                </a:rPr>
                <a:t>common agricultural policy (Regulation (EU) No 1306/2013)</a:t>
              </a:r>
              <a:endParaRPr lang="de-DE" sz="1200" dirty="0">
                <a:solidFill>
                  <a:schemeClr val="accent2"/>
                </a:solidFill>
                <a:ea typeface="Times New Roman" panose="02020603050405020304" pitchFamily="18" charset="0"/>
                <a:cs typeface="Times New Roman" panose="02020603050405020304" pitchFamily="18" charset="0"/>
              </a:endParaRPr>
            </a:p>
          </p:txBody>
        </p:sp>
      </p:grpSp>
      <p:sp>
        <p:nvSpPr>
          <p:cNvPr id="4" name="Foliennummernplatzhalter 3"/>
          <p:cNvSpPr>
            <a:spLocks noGrp="1"/>
          </p:cNvSpPr>
          <p:nvPr>
            <p:ph type="sldNum" sz="quarter" idx="12"/>
          </p:nvPr>
        </p:nvSpPr>
        <p:spPr/>
        <p:txBody>
          <a:bodyPr/>
          <a:lstStyle/>
          <a:p>
            <a:fld id="{94C51DEF-A0F2-436A-B446-D206BED377C1}" type="slidenum">
              <a:rPr lang="de-DE" smtClean="0"/>
              <a:pPr/>
              <a:t>17</a:t>
            </a:fld>
            <a:endParaRPr lang="de-DE" dirty="0"/>
          </a:p>
        </p:txBody>
      </p:sp>
      <p:grpSp>
        <p:nvGrpSpPr>
          <p:cNvPr id="2" name="Gruppieren 1"/>
          <p:cNvGrpSpPr/>
          <p:nvPr/>
        </p:nvGrpSpPr>
        <p:grpSpPr>
          <a:xfrm>
            <a:off x="4474052" y="4221087"/>
            <a:ext cx="4418428" cy="2636913"/>
            <a:chOff x="624378" y="4661494"/>
            <a:chExt cx="2530379" cy="2753093"/>
          </a:xfrm>
        </p:grpSpPr>
        <p:sp>
          <p:nvSpPr>
            <p:cNvPr id="3" name="Freihandform 2"/>
            <p:cNvSpPr/>
            <p:nvPr/>
          </p:nvSpPr>
          <p:spPr>
            <a:xfrm>
              <a:off x="624379" y="4661494"/>
              <a:ext cx="2530378" cy="422283"/>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a:t>
              </a:r>
              <a:endParaRPr lang="de-DE" sz="1300" b="1" dirty="0"/>
            </a:p>
          </p:txBody>
        </p:sp>
        <p:sp>
          <p:nvSpPr>
            <p:cNvPr id="5" name="Freihandform 4"/>
            <p:cNvSpPr/>
            <p:nvPr/>
          </p:nvSpPr>
          <p:spPr>
            <a:xfrm>
              <a:off x="624378" y="5037917"/>
              <a:ext cx="2530379" cy="2376670"/>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75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71450" indent="-171450">
                <a:lnSpc>
                  <a:spcPct val="115000"/>
                </a:lnSpc>
                <a:spcBef>
                  <a:spcPts val="600"/>
                </a:spcBef>
                <a:buClr>
                  <a:srgbClr val="7FB539"/>
                </a:buClr>
                <a:buSzPts val="1200"/>
                <a:buFont typeface="Wingdings" panose="05000000000000000000" pitchFamily="2" charset="2"/>
                <a:buChar char="§"/>
              </a:pPr>
              <a:r>
                <a:rPr lang="de-DE" sz="1200" b="1" dirty="0">
                  <a:solidFill>
                    <a:schemeClr val="bg2">
                      <a:lumMod val="50000"/>
                    </a:schemeClr>
                  </a:solidFill>
                  <a:ea typeface="Times New Roman" panose="02020603050405020304" pitchFamily="18" charset="0"/>
                  <a:cs typeface="Times New Roman" panose="02020603050405020304" pitchFamily="18" charset="0"/>
                </a:rPr>
                <a:t>Gesetz zur Durchführung der Direktzahlungen an Inhaber landwirtschaftlicher Betriebe im Rahmen von Stützungsregelungen der Gemeinsamen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Agrarpolitik (</a:t>
              </a:r>
              <a:r>
                <a:rPr lang="de-DE" sz="1200" b="1" dirty="0" err="1" smtClean="0">
                  <a:solidFill>
                    <a:schemeClr val="bg2">
                      <a:lumMod val="50000"/>
                    </a:schemeClr>
                  </a:solidFill>
                  <a:ea typeface="Times New Roman" panose="02020603050405020304" pitchFamily="18" charset="0"/>
                  <a:cs typeface="Times New Roman" panose="02020603050405020304" pitchFamily="18" charset="0"/>
                </a:rPr>
                <a:t>DirektZahlDurchfG</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 Im </a:t>
              </a:r>
              <a:r>
                <a:rPr lang="de-DE" sz="1200" b="1" dirty="0">
                  <a:solidFill>
                    <a:schemeClr val="bg2">
                      <a:lumMod val="50000"/>
                    </a:schemeClr>
                  </a:solidFill>
                  <a:ea typeface="Times New Roman" panose="02020603050405020304" pitchFamily="18" charset="0"/>
                  <a:cs typeface="Times New Roman" panose="02020603050405020304" pitchFamily="18" charset="0"/>
                </a:rPr>
                <a:t>Rahmen der europäischen Transparenz-Initiative sind die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EU-Mitgliedstaaten verpflichtet</a:t>
              </a:r>
              <a:r>
                <a:rPr lang="de-DE" sz="1200" b="1" dirty="0">
                  <a:solidFill>
                    <a:schemeClr val="bg2">
                      <a:lumMod val="50000"/>
                    </a:schemeClr>
                  </a:solidFill>
                  <a:ea typeface="Times New Roman" panose="02020603050405020304" pitchFamily="18" charset="0"/>
                  <a:cs typeface="Times New Roman" panose="02020603050405020304" pitchFamily="18" charset="0"/>
                </a:rPr>
                <a:t>, Informationen über die Empfänger der Gemeinschaftsmittel aus den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EU-Agrarfonds zu veröffentlichen.</a:t>
              </a:r>
            </a:p>
            <a:p>
              <a:pPr marL="171450" indent="-171450">
                <a:lnSpc>
                  <a:spcPct val="115000"/>
                </a:lnSpc>
                <a:spcBef>
                  <a:spcPts val="600"/>
                </a:spcBef>
                <a:buClr>
                  <a:srgbClr val="7FB539"/>
                </a:buClr>
                <a:buSzPts val="1200"/>
                <a:buFont typeface="Wingdings" panose="05000000000000000000" pitchFamily="2" charset="2"/>
                <a:buChar char="§"/>
              </a:pPr>
              <a:r>
                <a:rPr lang="de-DE" sz="1200" b="1" dirty="0">
                  <a:solidFill>
                    <a:schemeClr val="bg2">
                      <a:lumMod val="50000"/>
                    </a:schemeClr>
                  </a:solidFill>
                  <a:ea typeface="Times New Roman" panose="02020603050405020304" pitchFamily="18" charset="0"/>
                  <a:cs typeface="Times New Roman" panose="02020603050405020304" pitchFamily="18" charset="0"/>
                </a:rPr>
                <a:t>Gesetz zur Regelung der Einhaltung von Anforderungen und Standards im Rahmen unionsrechtlicher Vorschriften über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Agrarzahlungen</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AgrarZahlVerpflG</a:t>
              </a:r>
              <a:r>
                <a:rPr lang="en-US" sz="1100" dirty="0">
                  <a:solidFill>
                    <a:schemeClr val="bg2">
                      <a:lumMod val="50000"/>
                    </a:schemeClr>
                  </a:solidFill>
                  <a:ea typeface="Times New Roman" panose="02020603050405020304" pitchFamily="18" charset="0"/>
                  <a:cs typeface="Times New Roman" panose="02020603050405020304" pitchFamily="18" charset="0"/>
                </a:rPr>
                <a:t>)</a:t>
              </a:r>
            </a:p>
          </p:txBody>
        </p:sp>
      </p:grpSp>
    </p:spTree>
    <p:extLst>
      <p:ext uri="{BB962C8B-B14F-4D97-AF65-F5344CB8AC3E}">
        <p14:creationId xmlns:p14="http://schemas.microsoft.com/office/powerpoint/2010/main" val="9148272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r>
              <a:rPr lang="en-GB" dirty="0" smtClean="0">
                <a:solidFill>
                  <a:schemeClr val="accent2"/>
                </a:solidFill>
              </a:rPr>
              <a:t>EU </a:t>
            </a:r>
            <a:r>
              <a:rPr lang="en-GB" dirty="0" err="1" smtClean="0">
                <a:solidFill>
                  <a:schemeClr val="accent2"/>
                </a:solidFill>
              </a:rPr>
              <a:t>Pflanzenschutz-Verordnung</a:t>
            </a:r>
            <a:r>
              <a:rPr lang="en-GB" dirty="0" smtClean="0">
                <a:solidFill>
                  <a:schemeClr val="accent2"/>
                </a:solidFill>
              </a:rPr>
              <a:t> </a:t>
            </a:r>
            <a:br>
              <a:rPr lang="en-GB" dirty="0" smtClean="0">
                <a:solidFill>
                  <a:schemeClr val="accent2"/>
                </a:solidFill>
              </a:rPr>
            </a:br>
            <a:r>
              <a:rPr lang="en-GB" dirty="0" smtClean="0">
                <a:solidFill>
                  <a:schemeClr val="accent2"/>
                </a:solidFill>
              </a:rPr>
              <a:t>(</a:t>
            </a:r>
            <a:r>
              <a:rPr lang="en-GB" dirty="0" err="1" smtClean="0">
                <a:solidFill>
                  <a:schemeClr val="accent2"/>
                </a:solidFill>
              </a:rPr>
              <a:t>Richtlinie</a:t>
            </a:r>
            <a:r>
              <a:rPr lang="en-GB" dirty="0" smtClean="0">
                <a:solidFill>
                  <a:schemeClr val="accent2"/>
                </a:solidFill>
              </a:rPr>
              <a:t> 2009/128/EG)</a:t>
            </a:r>
            <a:endParaRPr lang="en-GB" dirty="0">
              <a:solidFill>
                <a:schemeClr val="accent2"/>
              </a:solidFill>
            </a:endParaRPr>
          </a:p>
        </p:txBody>
      </p:sp>
      <p:sp>
        <p:nvSpPr>
          <p:cNvPr id="23" name="Inhaltsplatzhalter 22"/>
          <p:cNvSpPr>
            <a:spLocks noGrp="1"/>
          </p:cNvSpPr>
          <p:nvPr>
            <p:ph idx="1"/>
          </p:nvPr>
        </p:nvSpPr>
        <p:spPr>
          <a:xfrm>
            <a:off x="467544" y="1268760"/>
            <a:ext cx="8229600" cy="5040560"/>
          </a:xfrm>
        </p:spPr>
        <p:txBody>
          <a:bodyPr>
            <a:normAutofit/>
          </a:bodyPr>
          <a:lstStyle/>
          <a:p>
            <a:pPr marL="57150" indent="0">
              <a:buNone/>
            </a:pPr>
            <a:r>
              <a:rPr lang="de-DE" sz="1700" b="1" dirty="0"/>
              <a:t>Rahmenbedingungen für einen nachhaltigen Einsatz von Pestiziden durch Verringerung der Risiken und Auswirkungen des Pestizideinsatzes auf die menschliche Gesundheit und die </a:t>
            </a:r>
            <a:r>
              <a:rPr lang="de-DE" sz="1700" b="1" dirty="0" smtClean="0"/>
              <a:t>Umwelt, u.a.</a:t>
            </a:r>
            <a:endParaRPr lang="de-DE" sz="1700" b="1" dirty="0"/>
          </a:p>
          <a:p>
            <a:pPr lvl="1"/>
            <a:r>
              <a:rPr lang="de-DE" sz="1600" dirty="0">
                <a:solidFill>
                  <a:schemeClr val="bg2">
                    <a:lumMod val="25000"/>
                  </a:schemeClr>
                </a:solidFill>
              </a:rPr>
              <a:t>Integrated Pest Management (IPM) = Wachstum einer gesunden Kulturpflanze mit möglichst geringer Beeinträchtigung der Agrarökosysteme, Förderung natürlicher Schädlingsbekämpfungsmechanismen, z. durch</a:t>
            </a:r>
          </a:p>
          <a:p>
            <a:pPr lvl="1"/>
            <a:r>
              <a:rPr lang="de-DE" sz="1600" dirty="0">
                <a:solidFill>
                  <a:schemeClr val="bg2">
                    <a:lumMod val="25000"/>
                  </a:schemeClr>
                </a:solidFill>
              </a:rPr>
              <a:t>Fruchtfolge, Einsatz adäquater Kulturtechniken resistenter / toleranter Sorten, ausgewogene Düngungs-, Kalk- und Bewässerungspraktiken, Schutz wichtiger </a:t>
            </a:r>
            <a:r>
              <a:rPr lang="de-DE" sz="1600" dirty="0" smtClean="0">
                <a:solidFill>
                  <a:schemeClr val="bg2">
                    <a:lumMod val="25000"/>
                  </a:schemeClr>
                </a:solidFill>
              </a:rPr>
              <a:t>Nützlinge</a:t>
            </a:r>
            <a:endParaRPr lang="de-DE" sz="1600" dirty="0">
              <a:solidFill>
                <a:schemeClr val="bg2">
                  <a:lumMod val="25000"/>
                </a:schemeClr>
              </a:solidFill>
            </a:endParaRPr>
          </a:p>
          <a:p>
            <a:pPr marL="457200" lvl="1" indent="0">
              <a:buNone/>
            </a:pPr>
            <a:r>
              <a:rPr lang="de-DE" sz="1600" dirty="0" smtClean="0">
                <a:solidFill>
                  <a:schemeClr val="bg2">
                    <a:lumMod val="25000"/>
                  </a:schemeClr>
                </a:solidFill>
              </a:rPr>
              <a:t>Neue EU-Pflanzengesundheits-Verordnung ab Dezember 2019.</a:t>
            </a:r>
            <a:endParaRPr lang="de-DE" sz="1600" dirty="0">
              <a:solidFill>
                <a:schemeClr val="bg2">
                  <a:lumMod val="25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pPr/>
              <a:t>18</a:t>
            </a:fld>
            <a:endParaRPr lang="de-DE" dirty="0"/>
          </a:p>
        </p:txBody>
      </p:sp>
      <p:grpSp>
        <p:nvGrpSpPr>
          <p:cNvPr id="2" name="Gruppieren 1"/>
          <p:cNvGrpSpPr/>
          <p:nvPr/>
        </p:nvGrpSpPr>
        <p:grpSpPr>
          <a:xfrm>
            <a:off x="4560603" y="3974915"/>
            <a:ext cx="4248472" cy="2854579"/>
            <a:chOff x="550737" y="4690230"/>
            <a:chExt cx="2487035" cy="2295470"/>
          </a:xfrm>
        </p:grpSpPr>
        <p:sp>
          <p:nvSpPr>
            <p:cNvPr id="3" name="Freihandform 2"/>
            <p:cNvSpPr/>
            <p:nvPr/>
          </p:nvSpPr>
          <p:spPr>
            <a:xfrm>
              <a:off x="550737" y="4690230"/>
              <a:ext cx="2487035" cy="340895"/>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 u.a.</a:t>
              </a:r>
              <a:endParaRPr lang="de-DE" sz="1300" b="1" dirty="0"/>
            </a:p>
          </p:txBody>
        </p:sp>
        <p:sp>
          <p:nvSpPr>
            <p:cNvPr id="5" name="Freihandform 4"/>
            <p:cNvSpPr/>
            <p:nvPr/>
          </p:nvSpPr>
          <p:spPr>
            <a:xfrm>
              <a:off x="550737" y="5037655"/>
              <a:ext cx="2487035" cy="194804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75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rgbClr val="8F8057"/>
                  </a:solidFill>
                  <a:ea typeface="Times New Roman" panose="02020603050405020304" pitchFamily="18" charset="0"/>
                  <a:cs typeface="Times New Roman" panose="02020603050405020304" pitchFamily="18" charset="0"/>
                </a:rPr>
                <a:t>Pflanzenschutzgesetz (PflSchG): Regelt u.a. Durchführung von Pflanzenschutzmaßnahmen (gute fachliche Praxis und IPM), Anwendung, Anforderungen an Anwender, Händler und Hersteller von Pflanzenschutzmitteln, Zulassungsverfahren.</a:t>
              </a:r>
            </a:p>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rgbClr val="8F8057"/>
                  </a:solidFill>
                  <a:ea typeface="Times New Roman" panose="02020603050405020304" pitchFamily="18" charset="0"/>
                  <a:cs typeface="Times New Roman" panose="02020603050405020304" pitchFamily="18" charset="0"/>
                </a:rPr>
                <a:t>Bienenschutzverordnung über die Anwendung bienengefährlicher Pflanzenschutzmittel</a:t>
              </a:r>
            </a:p>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rgbClr val="8F8057"/>
                  </a:solidFill>
                  <a:ea typeface="Times New Roman" panose="02020603050405020304" pitchFamily="18" charset="0"/>
                  <a:cs typeface="Times New Roman" panose="02020603050405020304" pitchFamily="18" charset="0"/>
                </a:rPr>
                <a:t>Verordnung über den Verkehr mit Saatgut landwirtschaftlicher Arten und von Gemüsearten</a:t>
              </a:r>
            </a:p>
            <a:p>
              <a:pPr marL="342900" indent="-342900">
                <a:lnSpc>
                  <a:spcPct val="115000"/>
                </a:lnSpc>
                <a:spcBef>
                  <a:spcPts val="600"/>
                </a:spcBef>
                <a:buClr>
                  <a:srgbClr val="7FB539"/>
                </a:buClr>
                <a:buSzPts val="1200"/>
                <a:buFont typeface="Wingdings" panose="05000000000000000000" pitchFamily="2" charset="2"/>
                <a:buChar char="§"/>
              </a:pPr>
              <a:r>
                <a:rPr lang="en-US" sz="1200" b="1" dirty="0" err="1" smtClean="0">
                  <a:solidFill>
                    <a:srgbClr val="8F8057"/>
                  </a:solidFill>
                  <a:ea typeface="Times New Roman" panose="02020603050405020304" pitchFamily="18" charset="0"/>
                  <a:cs typeface="Times New Roman" panose="02020603050405020304" pitchFamily="18" charset="0"/>
                </a:rPr>
                <a:t>Lebenmittel</a:t>
              </a:r>
              <a:r>
                <a:rPr lang="en-US" sz="1200" b="1" dirty="0" smtClean="0">
                  <a:solidFill>
                    <a:srgbClr val="8F8057"/>
                  </a:solidFill>
                  <a:ea typeface="Times New Roman" panose="02020603050405020304" pitchFamily="18" charset="0"/>
                  <a:cs typeface="Times New Roman" panose="02020603050405020304" pitchFamily="18" charset="0"/>
                </a:rPr>
                <a:t> und </a:t>
              </a:r>
              <a:r>
                <a:rPr lang="en-US" sz="1200" b="1" dirty="0" err="1" smtClean="0">
                  <a:solidFill>
                    <a:srgbClr val="8F8057"/>
                  </a:solidFill>
                  <a:ea typeface="Times New Roman" panose="02020603050405020304" pitchFamily="18" charset="0"/>
                  <a:cs typeface="Times New Roman" panose="02020603050405020304" pitchFamily="18" charset="0"/>
                </a:rPr>
                <a:t>Futtermittel</a:t>
              </a:r>
              <a:r>
                <a:rPr lang="en-US" sz="1200" b="1" dirty="0" smtClean="0">
                  <a:solidFill>
                    <a:srgbClr val="8F8057"/>
                  </a:solidFill>
                  <a:ea typeface="Times New Roman" panose="02020603050405020304" pitchFamily="18" charset="0"/>
                  <a:cs typeface="Times New Roman" panose="02020603050405020304" pitchFamily="18" charset="0"/>
                </a:rPr>
                <a:t> </a:t>
              </a:r>
              <a:r>
                <a:rPr lang="en-US" sz="1200" b="1" dirty="0" err="1" smtClean="0">
                  <a:solidFill>
                    <a:srgbClr val="8F8057"/>
                  </a:solidFill>
                  <a:ea typeface="Times New Roman" panose="02020603050405020304" pitchFamily="18" charset="0"/>
                  <a:cs typeface="Times New Roman" panose="02020603050405020304" pitchFamily="18" charset="0"/>
                </a:rPr>
                <a:t>Gesetzbuch</a:t>
              </a:r>
              <a:r>
                <a:rPr lang="en-US" sz="1200" b="1" dirty="0" smtClean="0">
                  <a:solidFill>
                    <a:srgbClr val="8F8057"/>
                  </a:solidFill>
                  <a:ea typeface="Times New Roman" panose="02020603050405020304" pitchFamily="18" charset="0"/>
                  <a:cs typeface="Times New Roman" panose="02020603050405020304" pitchFamily="18" charset="0"/>
                </a:rPr>
                <a:t> (</a:t>
              </a:r>
              <a:r>
                <a:rPr lang="en-US" sz="1200" b="1" dirty="0">
                  <a:solidFill>
                    <a:srgbClr val="8F8057"/>
                  </a:solidFill>
                  <a:ea typeface="Times New Roman" panose="02020603050405020304" pitchFamily="18" charset="0"/>
                  <a:cs typeface="Times New Roman" panose="02020603050405020304" pitchFamily="18" charset="0"/>
                </a:rPr>
                <a:t>LFGB)</a:t>
              </a:r>
              <a:endParaRPr lang="de-DE" sz="1200" b="1" dirty="0" smtClean="0">
                <a:solidFill>
                  <a:srgbClr val="8F8057"/>
                </a:solidFill>
                <a:ea typeface="Times New Roman" panose="02020603050405020304" pitchFamily="18" charset="0"/>
                <a:cs typeface="Times New Roman" panose="02020603050405020304" pitchFamily="18" charset="0"/>
              </a:endParaRPr>
            </a:p>
            <a:p>
              <a:pPr marL="342900" indent="-342900">
                <a:lnSpc>
                  <a:spcPct val="115000"/>
                </a:lnSpc>
                <a:spcBef>
                  <a:spcPts val="600"/>
                </a:spcBef>
                <a:buClr>
                  <a:srgbClr val="7FB539"/>
                </a:buClr>
                <a:buSzPts val="1200"/>
                <a:buFont typeface="Wingdings" panose="05000000000000000000" pitchFamily="2" charset="2"/>
                <a:buChar char="§"/>
              </a:pPr>
              <a:endParaRPr lang="de-DE" sz="1100" dirty="0">
                <a:solidFill>
                  <a:srgbClr val="8F8057"/>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79475" y="3974914"/>
            <a:ext cx="3981128" cy="2883085"/>
            <a:chOff x="624379" y="4661495"/>
            <a:chExt cx="2413393" cy="225542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4993131"/>
              <a:ext cx="2413393" cy="192378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Sustainable use of pesticides (Directive 2009/128/EC)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Protective measures against the introduction into the Community of organisms harmful to plants (Council Directive 2000/29/EC)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Landraces and varieties which are naturally adapted to the local and regional conditions (Directive 2008/62/EC)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Vegetable landraces and varieties which have been traditionally grown (</a:t>
              </a:r>
              <a:r>
                <a:rPr lang="en-GB" sz="1200" dirty="0">
                  <a:solidFill>
                    <a:schemeClr val="accent2"/>
                  </a:solidFill>
                  <a:ea typeface="Times New Roman" panose="02020603050405020304" pitchFamily="18" charset="0"/>
                  <a:cs typeface="Times New Roman" panose="02020603050405020304" pitchFamily="18" charset="0"/>
                </a:rPr>
                <a:t>Directive 2009/145/EC )</a:t>
              </a:r>
              <a:endParaRPr lang="de-DE" sz="12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3101288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dirty="0" err="1" smtClean="0">
                <a:solidFill>
                  <a:schemeClr val="accent2"/>
                </a:solidFill>
              </a:rPr>
              <a:t>Bodensschutz</a:t>
            </a:r>
            <a:endParaRPr lang="en-GB" dirty="0">
              <a:solidFill>
                <a:schemeClr val="accent2"/>
              </a:solidFill>
            </a:endParaRPr>
          </a:p>
        </p:txBody>
      </p:sp>
      <p:sp>
        <p:nvSpPr>
          <p:cNvPr id="23" name="Inhaltsplatzhalter 22"/>
          <p:cNvSpPr>
            <a:spLocks noGrp="1"/>
          </p:cNvSpPr>
          <p:nvPr>
            <p:ph idx="1"/>
          </p:nvPr>
        </p:nvSpPr>
        <p:spPr/>
        <p:txBody>
          <a:bodyPr>
            <a:normAutofit/>
          </a:bodyPr>
          <a:lstStyle/>
          <a:p>
            <a:r>
              <a:rPr lang="de-DE" sz="1600" b="1" dirty="0"/>
              <a:t>Düngegesetz (</a:t>
            </a:r>
            <a:r>
              <a:rPr lang="de-DE" sz="1600" b="1" dirty="0" err="1"/>
              <a:t>DüG</a:t>
            </a:r>
            <a:r>
              <a:rPr lang="de-DE" sz="1600" b="1" dirty="0"/>
              <a:t>) </a:t>
            </a:r>
            <a:r>
              <a:rPr lang="de-DE" sz="1600" dirty="0"/>
              <a:t>und die dazugehörigen </a:t>
            </a:r>
            <a:r>
              <a:rPr lang="de-DE" sz="1600" dirty="0" smtClean="0"/>
              <a:t>Verordnungen: Gesetzliche Grundlage </a:t>
            </a:r>
            <a:r>
              <a:rPr lang="de-DE" sz="1600" dirty="0"/>
              <a:t>für das Herstellen, Inverkehrbringen und die Anwendung von Düngemitteln, </a:t>
            </a:r>
            <a:r>
              <a:rPr lang="de-DE" sz="1600" dirty="0" err="1"/>
              <a:t>Bodenhilfsstoffen</a:t>
            </a:r>
            <a:r>
              <a:rPr lang="de-DE" sz="1600" dirty="0"/>
              <a:t>, Pflanzenhilfsmitteln und </a:t>
            </a:r>
            <a:r>
              <a:rPr lang="de-DE" sz="1600" dirty="0" smtClean="0"/>
              <a:t>Kultursubstraten. </a:t>
            </a:r>
          </a:p>
          <a:p>
            <a:r>
              <a:rPr lang="de-DE" sz="1600" dirty="0" smtClean="0"/>
              <a:t>Die </a:t>
            </a:r>
            <a:r>
              <a:rPr lang="de-DE" sz="1600" b="1" dirty="0"/>
              <a:t>Düngemittelverordnung (DüMV) </a:t>
            </a:r>
            <a:r>
              <a:rPr lang="de-DE" sz="1600" dirty="0"/>
              <a:t>definiert die Anforderungen an das Inverkehrbringen von Düngemitteln, dessen Einhaltung von der amtlichen Düngemittelverkehrskontrolle (DVK) kontrolliert wird. Düngemittel dürfen laut Düngegesetz nur nach Guter fachlicher Praxis angewendet werden und müssen nach Art, Menge und Zeit an den Nährstoffbedarf der Pflanze und des Bodens ausgerichtet sein. Bei der Düngung müssen weiterhin die im Boden verfügbaren Nährstoffe und die organische Substanz sowie die Standort- und Anbaubedingungen mitberücksichtigt werden. </a:t>
            </a:r>
            <a:endParaRPr lang="de-DE" sz="1600" dirty="0" smtClean="0"/>
          </a:p>
          <a:p>
            <a:r>
              <a:rPr lang="de-DE" sz="1600" dirty="0" smtClean="0"/>
              <a:t>Die </a:t>
            </a:r>
            <a:r>
              <a:rPr lang="de-DE" sz="1600" dirty="0"/>
              <a:t>entsprechenden Anwendungskriterien werden in der Verordnung über die gute fachliche Praxis beim Düngen </a:t>
            </a:r>
            <a:r>
              <a:rPr lang="de-DE" sz="1600" b="1" dirty="0"/>
              <a:t>(Düngeverordnung, </a:t>
            </a:r>
            <a:r>
              <a:rPr lang="de-DE" sz="1600" b="1" dirty="0" err="1"/>
              <a:t>DüV</a:t>
            </a:r>
            <a:r>
              <a:rPr lang="de-DE" sz="1600" b="1" dirty="0"/>
              <a:t>) </a:t>
            </a:r>
            <a:r>
              <a:rPr lang="de-DE" sz="1600" dirty="0"/>
              <a:t>definiert und konkretisiert. Diese betreffen zum Beispiel Regelungen für die Bestimmung des Düngebedarfs, Ausbringungszeitpunkte, Abstandsregelungen zu Oberflächengewässern, Ausbringungsbegrenzungen und Vorgaben zur Verminderung der atmosphärischen Ammoniakverluste. </a:t>
            </a:r>
          </a:p>
        </p:txBody>
      </p:sp>
      <p:sp>
        <p:nvSpPr>
          <p:cNvPr id="4" name="Foliennummernplatzhalter 3"/>
          <p:cNvSpPr>
            <a:spLocks noGrp="1"/>
          </p:cNvSpPr>
          <p:nvPr>
            <p:ph type="sldNum" sz="quarter" idx="12"/>
          </p:nvPr>
        </p:nvSpPr>
        <p:spPr/>
        <p:txBody>
          <a:bodyPr/>
          <a:lstStyle/>
          <a:p>
            <a:fld id="{94C51DEF-A0F2-436A-B446-D206BED377C1}" type="slidenum">
              <a:rPr lang="de-DE" smtClean="0"/>
              <a:t>19</a:t>
            </a:fld>
            <a:endParaRPr lang="de-DE" dirty="0"/>
          </a:p>
        </p:txBody>
      </p:sp>
      <p:grpSp>
        <p:nvGrpSpPr>
          <p:cNvPr id="19" name="Gruppieren 18"/>
          <p:cNvGrpSpPr/>
          <p:nvPr/>
        </p:nvGrpSpPr>
        <p:grpSpPr>
          <a:xfrm>
            <a:off x="446856" y="5657671"/>
            <a:ext cx="4114800" cy="1175744"/>
            <a:chOff x="624379" y="4661495"/>
            <a:chExt cx="2413393" cy="165833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400" b="1" dirty="0" smtClean="0"/>
                <a:t>European </a:t>
              </a:r>
              <a:r>
                <a:rPr lang="de-DE" sz="1400" b="1" dirty="0" err="1" smtClean="0"/>
                <a:t>Legislation</a:t>
              </a:r>
              <a:endParaRPr lang="de-DE" sz="1400" b="1" dirty="0"/>
            </a:p>
          </p:txBody>
        </p:sp>
        <p:sp>
          <p:nvSpPr>
            <p:cNvPr id="21" name="Freihandform 20"/>
            <p:cNvSpPr/>
            <p:nvPr/>
          </p:nvSpPr>
          <p:spPr>
            <a:xfrm>
              <a:off x="624379" y="5037653"/>
              <a:ext cx="2413393" cy="128217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err="1" smtClean="0">
                  <a:solidFill>
                    <a:schemeClr val="accent2"/>
                  </a:solidFill>
                  <a:ea typeface="Times New Roman" panose="02020603050405020304" pitchFamily="18" charset="0"/>
                  <a:cs typeface="Times New Roman" panose="02020603050405020304" pitchFamily="18" charset="0"/>
                </a:rPr>
                <a:t>Fertilizer</a:t>
              </a:r>
              <a:r>
                <a:rPr lang="de-DE" sz="1200" dirty="0" smtClean="0">
                  <a:solidFill>
                    <a:schemeClr val="accent2"/>
                  </a:solidFill>
                  <a:ea typeface="Times New Roman" panose="02020603050405020304" pitchFamily="18" charset="0"/>
                  <a:cs typeface="Times New Roman" panose="02020603050405020304" pitchFamily="18" charset="0"/>
                </a:rPr>
                <a:t> (</a:t>
              </a:r>
              <a:r>
                <a:rPr lang="en-GB" sz="1200" dirty="0">
                  <a:solidFill>
                    <a:schemeClr val="accent2"/>
                  </a:solidFill>
                  <a:ea typeface="Times New Roman" panose="02020603050405020304" pitchFamily="18" charset="0"/>
                  <a:cs typeface="Times New Roman" panose="02020603050405020304" pitchFamily="18" charset="0"/>
                </a:rPr>
                <a:t>Regulation (EC) No 2003/2003</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err="1" smtClean="0">
                  <a:solidFill>
                    <a:schemeClr val="accent2"/>
                  </a:solidFill>
                  <a:ea typeface="Times New Roman" panose="02020603050405020304" pitchFamily="18" charset="0"/>
                  <a:cs typeface="Times New Roman" panose="02020603050405020304" pitchFamily="18" charset="0"/>
                </a:rPr>
                <a:t>Sewage</a:t>
              </a:r>
              <a:r>
                <a:rPr lang="de-DE" sz="1200" dirty="0" smtClean="0">
                  <a:solidFill>
                    <a:schemeClr val="accent2"/>
                  </a:solidFill>
                  <a:ea typeface="Times New Roman" panose="02020603050405020304" pitchFamily="18" charset="0"/>
                  <a:cs typeface="Times New Roman" panose="02020603050405020304" pitchFamily="18" charset="0"/>
                </a:rPr>
                <a:t> </a:t>
              </a:r>
              <a:r>
                <a:rPr lang="de-DE" sz="1200" dirty="0" err="1">
                  <a:solidFill>
                    <a:schemeClr val="accent2"/>
                  </a:solidFill>
                  <a:ea typeface="Times New Roman" panose="02020603050405020304" pitchFamily="18" charset="0"/>
                  <a:cs typeface="Times New Roman" panose="02020603050405020304" pitchFamily="18" charset="0"/>
                </a:rPr>
                <a:t>sludge</a:t>
              </a:r>
              <a:r>
                <a:rPr lang="de-DE" sz="1200" dirty="0">
                  <a:solidFill>
                    <a:schemeClr val="accent2"/>
                  </a:solidFill>
                  <a:ea typeface="Times New Roman" panose="02020603050405020304" pitchFamily="18" charset="0"/>
                  <a:cs typeface="Times New Roman" panose="02020603050405020304" pitchFamily="18" charset="0"/>
                </a:rPr>
                <a:t>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(Council </a:t>
              </a:r>
              <a:r>
                <a:rPr lang="de-DE" sz="1200" dirty="0" err="1">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a:t>
              </a:r>
              <a:r>
                <a:rPr lang="de-DE" sz="1200" dirty="0" smtClean="0">
                  <a:solidFill>
                    <a:schemeClr val="accent2"/>
                  </a:solidFill>
                  <a:ea typeface="Times New Roman" panose="02020603050405020304" pitchFamily="18" charset="0"/>
                  <a:cs typeface="Times New Roman" panose="02020603050405020304" pitchFamily="18" charset="0"/>
                </a:rPr>
                <a:t>86/278/EEC)</a:t>
              </a:r>
              <a:endParaRPr lang="de-DE" sz="1200" dirty="0">
                <a:solidFill>
                  <a:schemeClr val="accent2"/>
                </a:solidFill>
                <a:ea typeface="Times New Roman" panose="02020603050405020304" pitchFamily="18" charset="0"/>
                <a:cs typeface="Times New Roman" panose="02020603050405020304" pitchFamily="18" charset="0"/>
              </a:endParaRPr>
            </a:p>
          </p:txBody>
        </p:sp>
      </p:grpSp>
      <p:sp>
        <p:nvSpPr>
          <p:cNvPr id="6" name="Textfeld 5"/>
          <p:cNvSpPr txBox="1"/>
          <p:nvPr/>
        </p:nvSpPr>
        <p:spPr>
          <a:xfrm>
            <a:off x="4561656" y="5657671"/>
            <a:ext cx="4248472" cy="1200329"/>
          </a:xfrm>
          <a:prstGeom prst="rect">
            <a:avLst/>
          </a:prstGeom>
          <a:solidFill>
            <a:schemeClr val="accent1"/>
          </a:solidFill>
        </p:spPr>
        <p:txBody>
          <a:bodyPr wrap="square" rtlCol="0">
            <a:spAutoFit/>
          </a:bodyPr>
          <a:lstStyle/>
          <a:p>
            <a:r>
              <a:rPr lang="de-DE" dirty="0">
                <a:solidFill>
                  <a:schemeClr val="bg1"/>
                </a:solidFill>
              </a:rPr>
              <a:t>Die Düngeverordnung ist das zentrale Element des deutschen </a:t>
            </a:r>
            <a:r>
              <a:rPr lang="de-DE" dirty="0" smtClean="0">
                <a:solidFill>
                  <a:schemeClr val="bg1"/>
                </a:solidFill>
              </a:rPr>
              <a:t>Aktionsprogramms </a:t>
            </a:r>
            <a:r>
              <a:rPr lang="de-DE" dirty="0">
                <a:solidFill>
                  <a:schemeClr val="bg1"/>
                </a:solidFill>
              </a:rPr>
              <a:t>zur Umsetzung der europäischen Nitratrichtlinie </a:t>
            </a:r>
            <a:r>
              <a:rPr lang="de-DE" dirty="0" smtClean="0">
                <a:solidFill>
                  <a:schemeClr val="bg1"/>
                </a:solidFill>
              </a:rPr>
              <a:t>(</a:t>
            </a:r>
            <a:r>
              <a:rPr lang="de-DE" dirty="0">
                <a:solidFill>
                  <a:schemeClr val="bg1"/>
                </a:solidFill>
              </a:rPr>
              <a:t>EG 91/676/EWG).</a:t>
            </a:r>
          </a:p>
        </p:txBody>
      </p:sp>
    </p:spTree>
    <p:extLst>
      <p:ext uri="{BB962C8B-B14F-4D97-AF65-F5344CB8AC3E}">
        <p14:creationId xmlns:p14="http://schemas.microsoft.com/office/powerpoint/2010/main" val="21901800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lnSpc>
                <a:spcPct val="115000"/>
              </a:lnSpc>
              <a:spcBef>
                <a:spcPts val="600"/>
              </a:spcBef>
              <a:buClr>
                <a:srgbClr val="7FB539"/>
              </a:buClr>
              <a:buSzPts val="1200"/>
            </a:pPr>
            <a:r>
              <a:rPr lang="en-GB" sz="2000" dirty="0" err="1" smtClean="0">
                <a:solidFill>
                  <a:schemeClr val="accent2"/>
                </a:solidFill>
              </a:rPr>
              <a:t>Einschätzung</a:t>
            </a:r>
            <a:r>
              <a:rPr lang="en-GB" sz="2000" dirty="0" smtClean="0">
                <a:solidFill>
                  <a:schemeClr val="accent2"/>
                </a:solidFill>
              </a:rPr>
              <a:t> der </a:t>
            </a:r>
            <a:r>
              <a:rPr lang="en-GB" sz="2000" dirty="0" err="1" smtClean="0">
                <a:solidFill>
                  <a:schemeClr val="accent2"/>
                </a:solidFill>
              </a:rPr>
              <a:t>Wirksamkeit</a:t>
            </a:r>
            <a:r>
              <a:rPr lang="en-GB" sz="2000" dirty="0" smtClean="0">
                <a:solidFill>
                  <a:schemeClr val="accent2"/>
                </a:solidFill>
              </a:rPr>
              <a:t> der </a:t>
            </a:r>
            <a:r>
              <a:rPr lang="en-GB" sz="2000" dirty="0" err="1" smtClean="0">
                <a:solidFill>
                  <a:schemeClr val="accent2"/>
                </a:solidFill>
              </a:rPr>
              <a:t>aktuellen</a:t>
            </a:r>
            <a:r>
              <a:rPr lang="en-GB" sz="2000" dirty="0" smtClean="0">
                <a:solidFill>
                  <a:schemeClr val="accent2"/>
                </a:solidFill>
              </a:rPr>
              <a:t> </a:t>
            </a:r>
            <a:r>
              <a:rPr lang="en-GB" sz="2000" dirty="0" err="1" smtClean="0">
                <a:solidFill>
                  <a:schemeClr val="accent2"/>
                </a:solidFill>
              </a:rPr>
              <a:t>Gesetze</a:t>
            </a:r>
            <a:r>
              <a:rPr lang="en-GB" sz="2000" dirty="0" smtClean="0">
                <a:solidFill>
                  <a:schemeClr val="accent2"/>
                </a:solidFill>
              </a:rPr>
              <a:t/>
            </a:r>
            <a:br>
              <a:rPr lang="en-GB" sz="2000" dirty="0" smtClean="0">
                <a:solidFill>
                  <a:schemeClr val="accent2"/>
                </a:solidFill>
              </a:rPr>
            </a:br>
            <a:r>
              <a:rPr lang="en-GB" sz="2000" dirty="0" err="1" smtClean="0">
                <a:solidFill>
                  <a:schemeClr val="accent2"/>
                </a:solidFill>
              </a:rPr>
              <a:t>bezüglich</a:t>
            </a:r>
            <a:r>
              <a:rPr lang="en-GB" sz="2000" dirty="0" smtClean="0">
                <a:solidFill>
                  <a:schemeClr val="accent2"/>
                </a:solidFill>
              </a:rPr>
              <a:t> des </a:t>
            </a:r>
            <a:r>
              <a:rPr lang="en-GB" sz="2000" dirty="0" err="1" smtClean="0">
                <a:solidFill>
                  <a:schemeClr val="accent2"/>
                </a:solidFill>
              </a:rPr>
              <a:t>Schutzes</a:t>
            </a:r>
            <a:r>
              <a:rPr lang="en-GB" sz="2000" dirty="0" smtClean="0">
                <a:solidFill>
                  <a:schemeClr val="accent2"/>
                </a:solidFill>
              </a:rPr>
              <a:t> der </a:t>
            </a:r>
            <a:r>
              <a:rPr lang="en-GB" sz="2000" dirty="0" err="1" smtClean="0">
                <a:solidFill>
                  <a:schemeClr val="accent2"/>
                </a:solidFill>
              </a:rPr>
              <a:t>Biodiversität</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20</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184693598"/>
              </p:ext>
            </p:extLst>
          </p:nvPr>
        </p:nvGraphicFramePr>
        <p:xfrm>
          <a:off x="361068" y="1340768"/>
          <a:ext cx="8401176" cy="3657600"/>
        </p:xfrm>
        <a:graphic>
          <a:graphicData uri="http://schemas.openxmlformats.org/drawingml/2006/table">
            <a:tbl>
              <a:tblPr firstRow="1" bandRow="1">
                <a:tableStyleId>{5C22544A-7EE6-4342-B048-85BDC9FD1C3A}</a:tableStyleId>
              </a:tblPr>
              <a:tblGrid>
                <a:gridCol w="3202820">
                  <a:extLst>
                    <a:ext uri="{9D8B030D-6E8A-4147-A177-3AD203B41FA5}">
                      <a16:colId xmlns:a16="http://schemas.microsoft.com/office/drawing/2014/main" xmlns="" val="20000"/>
                    </a:ext>
                  </a:extLst>
                </a:gridCol>
                <a:gridCol w="5198356">
                  <a:extLst>
                    <a:ext uri="{9D8B030D-6E8A-4147-A177-3AD203B41FA5}">
                      <a16:colId xmlns:a16="http://schemas.microsoft.com/office/drawing/2014/main" xmlns="" val="20001"/>
                    </a:ext>
                  </a:extLst>
                </a:gridCol>
              </a:tblGrid>
              <a:tr h="139040">
                <a:tc>
                  <a:txBody>
                    <a:bodyPr/>
                    <a:lstStyle/>
                    <a:p>
                      <a:r>
                        <a:rPr lang="de-DE" dirty="0" smtClean="0"/>
                        <a:t>Gesetz</a:t>
                      </a:r>
                      <a:r>
                        <a:rPr lang="de-DE" baseline="0" dirty="0" smtClean="0"/>
                        <a:t> /Regulierung</a:t>
                      </a:r>
                      <a:endParaRPr lang="de-DE" dirty="0"/>
                    </a:p>
                  </a:txBody>
                  <a:tcPr/>
                </a:tc>
                <a:tc>
                  <a:txBody>
                    <a:bodyPr/>
                    <a:lstStyle/>
                    <a:p>
                      <a:r>
                        <a:rPr lang="de-DE" dirty="0" smtClean="0"/>
                        <a:t>Stärken</a:t>
                      </a:r>
                      <a:r>
                        <a:rPr lang="de-DE" baseline="0" dirty="0" smtClean="0"/>
                        <a:t> /</a:t>
                      </a:r>
                      <a:r>
                        <a:rPr lang="de-DE" baseline="0" dirty="0" smtClean="0">
                          <a:solidFill>
                            <a:srgbClr val="FF0000"/>
                          </a:solidFill>
                        </a:rPr>
                        <a:t>Schwächen</a:t>
                      </a:r>
                      <a:endParaRPr lang="de-DE" b="0" dirty="0">
                        <a:solidFill>
                          <a:srgbClr val="FF0000"/>
                        </a:solidFill>
                      </a:endParaRPr>
                    </a:p>
                  </a:txBody>
                  <a:tcPr/>
                </a:tc>
                <a:extLst>
                  <a:ext uri="{0D108BD9-81ED-4DB2-BD59-A6C34878D82A}">
                    <a16:rowId xmlns:a16="http://schemas.microsoft.com/office/drawing/2014/main" xmlns="" val="10000"/>
                  </a:ext>
                </a:extLst>
              </a:tr>
              <a:tr h="370840">
                <a:tc>
                  <a:txBody>
                    <a:bodyPr/>
                    <a:lstStyle/>
                    <a:p>
                      <a:r>
                        <a:rPr lang="de-DE" sz="1600" dirty="0" err="1" smtClean="0"/>
                        <a:t>Convention</a:t>
                      </a:r>
                      <a:r>
                        <a:rPr lang="de-DE" sz="1600" dirty="0" smtClean="0"/>
                        <a:t> on Biological </a:t>
                      </a:r>
                      <a:r>
                        <a:rPr lang="de-DE" sz="1600" dirty="0" err="1" smtClean="0"/>
                        <a:t>Diversity</a:t>
                      </a:r>
                      <a:endParaRPr lang="de-DE" sz="1600" dirty="0"/>
                    </a:p>
                  </a:txBody>
                  <a:tcPr/>
                </a:tc>
                <a:tc>
                  <a:txBody>
                    <a:bodyPr/>
                    <a:lstStyle/>
                    <a:p>
                      <a:r>
                        <a:rPr lang="de-DE" sz="1600" baseline="0" dirty="0" smtClean="0">
                          <a:solidFill>
                            <a:srgbClr val="C00000"/>
                          </a:solidFill>
                        </a:rPr>
                        <a:t>Die Ziele für 2020 der Konvention sowie der EU Strategie und der deutschen Biodiversitätsstrategie werden</a:t>
                      </a:r>
                      <a:r>
                        <a:rPr lang="de-DE" sz="1600" b="1" baseline="0" dirty="0" smtClean="0">
                          <a:solidFill>
                            <a:srgbClr val="C00000"/>
                          </a:solidFill>
                        </a:rPr>
                        <a:t> nicht </a:t>
                      </a:r>
                      <a:r>
                        <a:rPr lang="de-DE" sz="1600" baseline="0" dirty="0" smtClean="0">
                          <a:solidFill>
                            <a:srgbClr val="C00000"/>
                          </a:solidFill>
                        </a:rPr>
                        <a:t>erreicht</a:t>
                      </a:r>
                      <a:endParaRPr lang="de-DE" sz="1600" dirty="0">
                        <a:solidFill>
                          <a:srgbClr val="C00000"/>
                        </a:solidFill>
                      </a:endParaRPr>
                    </a:p>
                  </a:txBody>
                  <a:tcPr/>
                </a:tc>
                <a:extLst>
                  <a:ext uri="{0D108BD9-81ED-4DB2-BD59-A6C34878D82A}">
                    <a16:rowId xmlns:a16="http://schemas.microsoft.com/office/drawing/2014/main" xmlns="" val="10001"/>
                  </a:ext>
                </a:extLst>
              </a:tr>
              <a:tr h="370840">
                <a:tc>
                  <a:txBody>
                    <a:bodyPr/>
                    <a:lstStyle/>
                    <a:p>
                      <a:r>
                        <a:rPr lang="de-DE" sz="1600" dirty="0" err="1" smtClean="0"/>
                        <a:t>Ramsar</a:t>
                      </a:r>
                      <a:r>
                        <a:rPr lang="de-DE" sz="1600" dirty="0" smtClean="0"/>
                        <a:t> </a:t>
                      </a:r>
                      <a:r>
                        <a:rPr lang="de-DE" sz="1600" dirty="0" err="1" smtClean="0"/>
                        <a:t>Convention</a:t>
                      </a:r>
                      <a:r>
                        <a:rPr lang="de-DE" sz="1600" dirty="0" smtClean="0"/>
                        <a:t> /</a:t>
                      </a:r>
                      <a:r>
                        <a:rPr lang="de-DE" sz="1600" dirty="0" err="1" smtClean="0"/>
                        <a:t>Wetlands</a:t>
                      </a:r>
                      <a:endParaRPr lang="de-DE" sz="1600" dirty="0"/>
                    </a:p>
                  </a:txBody>
                  <a:tcPr/>
                </a:tc>
                <a:tc>
                  <a:txBody>
                    <a:bodyPr/>
                    <a:lstStyle/>
                    <a:p>
                      <a:r>
                        <a:rPr lang="de-DE" sz="1600" dirty="0" smtClean="0">
                          <a:solidFill>
                            <a:srgbClr val="C00000"/>
                          </a:solidFill>
                        </a:rPr>
                        <a:t>Zahlreiche</a:t>
                      </a:r>
                      <a:r>
                        <a:rPr lang="de-DE" sz="1600" baseline="0" dirty="0" smtClean="0">
                          <a:solidFill>
                            <a:srgbClr val="C00000"/>
                          </a:solidFill>
                        </a:rPr>
                        <a:t> </a:t>
                      </a:r>
                      <a:r>
                        <a:rPr lang="de-DE" sz="1600" baseline="0" dirty="0" err="1" smtClean="0">
                          <a:solidFill>
                            <a:srgbClr val="C00000"/>
                          </a:solidFill>
                        </a:rPr>
                        <a:t>Ramsar</a:t>
                      </a:r>
                      <a:r>
                        <a:rPr lang="de-DE" sz="1600" baseline="0" dirty="0" smtClean="0">
                          <a:solidFill>
                            <a:srgbClr val="C00000"/>
                          </a:solidFill>
                        </a:rPr>
                        <a:t> Feuchtgebiete haben keinen Managementplan. Die Umsetzung der Schutzvorgaben wird in vielen Ländern nicht kontrolliert.</a:t>
                      </a:r>
                      <a:endParaRPr lang="de-DE" sz="1600" dirty="0">
                        <a:solidFill>
                          <a:srgbClr val="C00000"/>
                        </a:solidFill>
                      </a:endParaRPr>
                    </a:p>
                  </a:txBody>
                  <a:tcPr/>
                </a:tc>
                <a:extLst>
                  <a:ext uri="{0D108BD9-81ED-4DB2-BD59-A6C34878D82A}">
                    <a16:rowId xmlns:a16="http://schemas.microsoft.com/office/drawing/2014/main" xmlns="" val="10002"/>
                  </a:ext>
                </a:extLst>
              </a:tr>
              <a:tr h="370840">
                <a:tc>
                  <a:txBody>
                    <a:bodyPr/>
                    <a:lstStyle/>
                    <a:p>
                      <a:pPr marL="0" lvl="0" algn="l" defTabSz="914400" rtl="0" eaLnBrk="1" latinLnBrk="0" hangingPunct="1"/>
                      <a:r>
                        <a:rPr lang="en-GB" sz="1600" kern="1200" dirty="0" smtClean="0">
                          <a:solidFill>
                            <a:schemeClr val="dk1"/>
                          </a:solidFill>
                          <a:latin typeface="+mn-lt"/>
                          <a:ea typeface="+mn-ea"/>
                          <a:cs typeface="+mn-cs"/>
                        </a:rPr>
                        <a:t>International Treaty on Plant Genetic Resources for Food and Agriculture</a:t>
                      </a:r>
                      <a:endParaRPr lang="de-DE" sz="1600" kern="1200" dirty="0" smtClean="0">
                        <a:solidFill>
                          <a:schemeClr val="dk1"/>
                        </a:solidFill>
                        <a:latin typeface="+mn-lt"/>
                        <a:ea typeface="+mn-ea"/>
                        <a:cs typeface="+mn-cs"/>
                      </a:endParaRPr>
                    </a:p>
                  </a:txBody>
                  <a:tcPr/>
                </a:tc>
                <a:tc>
                  <a:txBody>
                    <a:bodyPr/>
                    <a:lstStyle/>
                    <a:p>
                      <a:r>
                        <a:rPr lang="de-DE" sz="1600" b="0" dirty="0" smtClean="0">
                          <a:solidFill>
                            <a:srgbClr val="C00000"/>
                          </a:solidFill>
                        </a:rPr>
                        <a:t>Die</a:t>
                      </a:r>
                      <a:r>
                        <a:rPr lang="de-DE" sz="1600" b="0" baseline="0" dirty="0" smtClean="0">
                          <a:solidFill>
                            <a:srgbClr val="C00000"/>
                          </a:solidFill>
                        </a:rPr>
                        <a:t> Liste der </a:t>
                      </a:r>
                      <a:r>
                        <a:rPr lang="de-DE" sz="1600" b="0" dirty="0" smtClean="0">
                          <a:solidFill>
                            <a:srgbClr val="C00000"/>
                          </a:solidFill>
                        </a:rPr>
                        <a:t>erfassten Kulturen ist sehr begrenzt. Nur 35 Sorten von Kulturen und Kulturfamilien sind enthalten, nicht jedoch einige landwirtschaftlich wichtige Kulturen (z. B. Soja).</a:t>
                      </a:r>
                      <a:endParaRPr lang="de-DE" sz="1600" b="0" dirty="0">
                        <a:solidFill>
                          <a:srgbClr val="C00000"/>
                        </a:solidFill>
                      </a:endParaRPr>
                    </a:p>
                  </a:txBody>
                  <a:tcPr/>
                </a:tc>
                <a:extLst>
                  <a:ext uri="{0D108BD9-81ED-4DB2-BD59-A6C34878D82A}">
                    <a16:rowId xmlns:a16="http://schemas.microsoft.com/office/drawing/2014/main" xmlns=""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smtClean="0">
                          <a:solidFill>
                            <a:schemeClr val="dk1"/>
                          </a:solidFill>
                          <a:latin typeface="+mn-lt"/>
                          <a:ea typeface="+mn-ea"/>
                          <a:cs typeface="+mn-cs"/>
                        </a:rPr>
                        <a:t>International Plant Protection Convention</a:t>
                      </a:r>
                    </a:p>
                  </a:txBody>
                  <a:tcPr/>
                </a:tc>
                <a:tc>
                  <a:txBody>
                    <a:bodyPr/>
                    <a:lstStyle/>
                    <a:p>
                      <a:endParaRPr lang="de-DE" sz="1600" dirty="0">
                        <a:solidFill>
                          <a:srgbClr val="C00000"/>
                        </a:solidFill>
                      </a:endParaRPr>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2526556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lnSpc>
                <a:spcPct val="115000"/>
              </a:lnSpc>
              <a:spcBef>
                <a:spcPts val="600"/>
              </a:spcBef>
              <a:buClr>
                <a:srgbClr val="7FB539"/>
              </a:buClr>
              <a:buSzPts val="1200"/>
            </a:pPr>
            <a:r>
              <a:rPr lang="en-GB" sz="2000" dirty="0" err="1">
                <a:solidFill>
                  <a:schemeClr val="accent2"/>
                </a:solidFill>
              </a:rPr>
              <a:t>Einschätzung</a:t>
            </a:r>
            <a:r>
              <a:rPr lang="en-GB" sz="2000" dirty="0">
                <a:solidFill>
                  <a:schemeClr val="accent2"/>
                </a:solidFill>
              </a:rPr>
              <a:t> der </a:t>
            </a:r>
            <a:r>
              <a:rPr lang="en-GB" sz="2000" dirty="0" err="1">
                <a:solidFill>
                  <a:schemeClr val="accent2"/>
                </a:solidFill>
              </a:rPr>
              <a:t>Wirksamkeit</a:t>
            </a:r>
            <a:r>
              <a:rPr lang="en-GB" sz="2000" dirty="0">
                <a:solidFill>
                  <a:schemeClr val="accent2"/>
                </a:solidFill>
              </a:rPr>
              <a:t> der </a:t>
            </a:r>
            <a:r>
              <a:rPr lang="en-GB" sz="2000" dirty="0" err="1">
                <a:solidFill>
                  <a:schemeClr val="accent2"/>
                </a:solidFill>
              </a:rPr>
              <a:t>aktuellen</a:t>
            </a:r>
            <a:r>
              <a:rPr lang="en-GB" sz="2000" dirty="0">
                <a:solidFill>
                  <a:schemeClr val="accent2"/>
                </a:solidFill>
              </a:rPr>
              <a:t> </a:t>
            </a:r>
            <a:r>
              <a:rPr lang="en-GB" sz="2000" dirty="0" err="1">
                <a:solidFill>
                  <a:schemeClr val="accent2"/>
                </a:solidFill>
              </a:rPr>
              <a:t>Gesetze</a:t>
            </a:r>
            <a:r>
              <a:rPr lang="en-GB" sz="2000" dirty="0">
                <a:solidFill>
                  <a:schemeClr val="accent2"/>
                </a:solidFill>
              </a:rPr>
              <a:t/>
            </a:r>
            <a:br>
              <a:rPr lang="en-GB" sz="2000" dirty="0">
                <a:solidFill>
                  <a:schemeClr val="accent2"/>
                </a:solidFill>
              </a:rPr>
            </a:br>
            <a:r>
              <a:rPr lang="en-GB" sz="2000" dirty="0" err="1">
                <a:solidFill>
                  <a:schemeClr val="accent2"/>
                </a:solidFill>
              </a:rPr>
              <a:t>bezüglich</a:t>
            </a:r>
            <a:r>
              <a:rPr lang="en-GB" sz="2000" dirty="0">
                <a:solidFill>
                  <a:schemeClr val="accent2"/>
                </a:solidFill>
              </a:rPr>
              <a:t> des </a:t>
            </a:r>
            <a:r>
              <a:rPr lang="en-GB" sz="2000" dirty="0" err="1">
                <a:solidFill>
                  <a:schemeClr val="accent2"/>
                </a:solidFill>
              </a:rPr>
              <a:t>Schutzes</a:t>
            </a:r>
            <a:r>
              <a:rPr lang="en-GB" sz="2000" dirty="0">
                <a:solidFill>
                  <a:schemeClr val="accent2"/>
                </a:solidFill>
              </a:rPr>
              <a:t> der </a:t>
            </a:r>
            <a:r>
              <a:rPr lang="en-GB" sz="2000" dirty="0" err="1">
                <a:solidFill>
                  <a:schemeClr val="accent2"/>
                </a:solidFill>
              </a:rPr>
              <a:t>Biodiversität</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21</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2335290584"/>
              </p:ext>
            </p:extLst>
          </p:nvPr>
        </p:nvGraphicFramePr>
        <p:xfrm>
          <a:off x="361068" y="1340768"/>
          <a:ext cx="8401176" cy="5512420"/>
        </p:xfrm>
        <a:graphic>
          <a:graphicData uri="http://schemas.openxmlformats.org/drawingml/2006/table">
            <a:tbl>
              <a:tblPr firstRow="1" bandRow="1">
                <a:tableStyleId>{5C22544A-7EE6-4342-B048-85BDC9FD1C3A}</a:tableStyleId>
              </a:tblPr>
              <a:tblGrid>
                <a:gridCol w="3202820">
                  <a:extLst>
                    <a:ext uri="{9D8B030D-6E8A-4147-A177-3AD203B41FA5}">
                      <a16:colId xmlns:a16="http://schemas.microsoft.com/office/drawing/2014/main" xmlns="" val="20000"/>
                    </a:ext>
                  </a:extLst>
                </a:gridCol>
                <a:gridCol w="5198356">
                  <a:extLst>
                    <a:ext uri="{9D8B030D-6E8A-4147-A177-3AD203B41FA5}">
                      <a16:colId xmlns:a16="http://schemas.microsoft.com/office/drawing/2014/main" xmlns="" val="20001"/>
                    </a:ext>
                  </a:extLst>
                </a:gridCol>
              </a:tblGrid>
              <a:tr h="375847">
                <a:tc>
                  <a:txBody>
                    <a:bodyPr/>
                    <a:lstStyle/>
                    <a:p>
                      <a:r>
                        <a:rPr lang="de-DE" dirty="0" smtClean="0"/>
                        <a:t>Gesetz</a:t>
                      </a:r>
                      <a:r>
                        <a:rPr lang="de-DE" baseline="0" dirty="0" smtClean="0"/>
                        <a:t> /Regulierung</a:t>
                      </a:r>
                      <a:endParaRPr lang="de-DE" dirty="0"/>
                    </a:p>
                  </a:txBody>
                  <a:tcPr/>
                </a:tc>
                <a:tc>
                  <a:txBody>
                    <a:bodyPr/>
                    <a:lstStyle/>
                    <a:p>
                      <a:r>
                        <a:rPr lang="de-DE" dirty="0" smtClean="0"/>
                        <a:t>Stärken /</a:t>
                      </a:r>
                      <a:r>
                        <a:rPr lang="de-DE" b="0" dirty="0" smtClean="0">
                          <a:solidFill>
                            <a:srgbClr val="C00000"/>
                          </a:solidFill>
                        </a:rPr>
                        <a:t>Schwächen</a:t>
                      </a:r>
                      <a:endParaRPr lang="de-DE" b="0" dirty="0">
                        <a:solidFill>
                          <a:srgbClr val="C00000"/>
                        </a:solidFill>
                      </a:endParaRPr>
                    </a:p>
                  </a:txBody>
                  <a:tcPr/>
                </a:tc>
                <a:extLst>
                  <a:ext uri="{0D108BD9-81ED-4DB2-BD59-A6C34878D82A}">
                    <a16:rowId xmlns:a16="http://schemas.microsoft.com/office/drawing/2014/main" xmlns="" val="10000"/>
                  </a:ext>
                </a:extLst>
              </a:tr>
              <a:tr h="1597349">
                <a:tc>
                  <a:txBody>
                    <a:bodyPr/>
                    <a:lstStyle/>
                    <a:p>
                      <a:r>
                        <a:rPr lang="de-DE" sz="1600" dirty="0" smtClean="0"/>
                        <a:t>EU Habitats-</a:t>
                      </a:r>
                      <a:r>
                        <a:rPr lang="de-DE" sz="1600" dirty="0" err="1" smtClean="0"/>
                        <a:t>Directive</a:t>
                      </a:r>
                      <a:r>
                        <a:rPr lang="de-DE" sz="1600" dirty="0" smtClean="0"/>
                        <a:t> /Natura2000</a:t>
                      </a:r>
                      <a:endParaRPr lang="de-DE" sz="1600" dirty="0"/>
                    </a:p>
                  </a:txBody>
                  <a:tcPr/>
                </a:tc>
                <a:tc>
                  <a:txBody>
                    <a:bodyPr/>
                    <a:lstStyle/>
                    <a:p>
                      <a:r>
                        <a:rPr lang="de-DE" sz="1600" baseline="0" dirty="0" smtClean="0"/>
                        <a:t>Gut eingeführtes Netzwerk von geschützten Gebieten in der EU </a:t>
                      </a:r>
                      <a:r>
                        <a:rPr lang="de-DE" sz="1600" baseline="0" dirty="0" smtClean="0">
                          <a:solidFill>
                            <a:schemeClr val="accent2"/>
                          </a:solidFill>
                        </a:rPr>
                        <a:t>//</a:t>
                      </a:r>
                      <a:r>
                        <a:rPr lang="de-DE" sz="1600" baseline="0" dirty="0" smtClean="0"/>
                        <a:t> </a:t>
                      </a:r>
                      <a:r>
                        <a:rPr lang="de-DE" sz="1600" baseline="0" dirty="0" smtClean="0">
                          <a:solidFill>
                            <a:srgbClr val="C00000"/>
                          </a:solidFill>
                        </a:rPr>
                        <a:t>Für zahlreiche Gebiete fehlen noch Managementpläne oder sie sind noch nicht implementiert. Das Verschlechterungsgebot wird häufig nicht eingehalten. Die Verknüpfung der geschützten Gebiete ist vollkommen unzureichend (fehlende Biotop-Korridore)</a:t>
                      </a:r>
                      <a:endParaRPr lang="de-DE" sz="1600" u="none" dirty="0">
                        <a:solidFill>
                          <a:srgbClr val="FF0000"/>
                        </a:solidFill>
                        <a:effectLst/>
                      </a:endParaRPr>
                    </a:p>
                  </a:txBody>
                  <a:tcPr/>
                </a:tc>
                <a:extLst>
                  <a:ext uri="{0D108BD9-81ED-4DB2-BD59-A6C34878D82A}">
                    <a16:rowId xmlns:a16="http://schemas.microsoft.com/office/drawing/2014/main" xmlns="" val="10005"/>
                  </a:ext>
                </a:extLst>
              </a:tr>
              <a:tr h="1597349">
                <a:tc>
                  <a:txBody>
                    <a:bodyPr/>
                    <a:lstStyle/>
                    <a:p>
                      <a:r>
                        <a:rPr lang="de-DE" sz="1600" dirty="0" smtClean="0"/>
                        <a:t>EU</a:t>
                      </a:r>
                      <a:r>
                        <a:rPr lang="de-DE" sz="1600" baseline="0" dirty="0" smtClean="0"/>
                        <a:t> </a:t>
                      </a:r>
                      <a:r>
                        <a:rPr lang="de-DE" sz="1600" baseline="0" dirty="0" err="1" smtClean="0"/>
                        <a:t>Water</a:t>
                      </a:r>
                      <a:r>
                        <a:rPr lang="de-DE" sz="1600" baseline="0" dirty="0" smtClean="0"/>
                        <a:t> Framework </a:t>
                      </a:r>
                      <a:r>
                        <a:rPr lang="de-DE" sz="1600" baseline="0" dirty="0" err="1" smtClean="0"/>
                        <a:t>Directive</a:t>
                      </a:r>
                      <a:endParaRPr lang="de-D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aseline="0" dirty="0" smtClean="0">
                          <a:solidFill>
                            <a:schemeClr val="dk1"/>
                          </a:solidFill>
                        </a:rPr>
                        <a:t>Verbesserung der Struktur und Wasserqualität zahlreicher Flüsse in der EU</a:t>
                      </a:r>
                      <a:r>
                        <a:rPr lang="de-DE" sz="1600" baseline="0" dirty="0" smtClean="0">
                          <a:solidFill>
                            <a:schemeClr val="accent2"/>
                          </a:solidFill>
                        </a:rPr>
                        <a:t>// </a:t>
                      </a:r>
                      <a:r>
                        <a:rPr lang="de-DE" sz="1600" baseline="0" dirty="0" smtClean="0">
                          <a:solidFill>
                            <a:srgbClr val="C00000"/>
                          </a:solidFill>
                        </a:rPr>
                        <a:t>Zahlreiche Restaurierungsmaßnahmen sind </a:t>
                      </a:r>
                      <a:r>
                        <a:rPr lang="de-DE" sz="1600" baseline="0" dirty="0" err="1" smtClean="0">
                          <a:solidFill>
                            <a:srgbClr val="C00000"/>
                          </a:solidFill>
                        </a:rPr>
                        <a:t>noc</a:t>
                      </a:r>
                      <a:r>
                        <a:rPr lang="de-DE" sz="1600" baseline="0" dirty="0" smtClean="0">
                          <a:solidFill>
                            <a:srgbClr val="C00000"/>
                          </a:solidFill>
                        </a:rPr>
                        <a:t> nicht umgesetzt; Ausnahmenregelungen, Aufweichung der EU-Vorgaben. Kontaminierung der Gewässer und des Grundwassers durch Nitrate ist alarmierend gestiegen.  </a:t>
                      </a:r>
                      <a:endParaRPr lang="de-DE" sz="1600" dirty="0" smtClean="0">
                        <a:solidFill>
                          <a:srgbClr val="C00000"/>
                        </a:solidFill>
                      </a:endParaRPr>
                    </a:p>
                  </a:txBody>
                  <a:tcPr/>
                </a:tc>
                <a:extLst>
                  <a:ext uri="{0D108BD9-81ED-4DB2-BD59-A6C34878D82A}">
                    <a16:rowId xmlns:a16="http://schemas.microsoft.com/office/drawing/2014/main" xmlns="" val="10006"/>
                  </a:ext>
                </a:extLst>
              </a:tr>
              <a:tr h="1346784">
                <a:tc>
                  <a:txBody>
                    <a:bodyPr/>
                    <a:lstStyle/>
                    <a:p>
                      <a:r>
                        <a:rPr lang="de-DE" sz="1600" dirty="0" smtClean="0"/>
                        <a:t>EU Environmental </a:t>
                      </a:r>
                      <a:r>
                        <a:rPr lang="de-DE" sz="1600" dirty="0" err="1" smtClean="0"/>
                        <a:t>Liability</a:t>
                      </a:r>
                      <a:r>
                        <a:rPr lang="de-DE" sz="1600" dirty="0" smtClean="0"/>
                        <a:t> </a:t>
                      </a:r>
                      <a:r>
                        <a:rPr lang="de-DE" sz="1600" dirty="0" err="1" smtClean="0"/>
                        <a:t>Directive</a:t>
                      </a:r>
                      <a:endParaRPr lang="de-DE" sz="1600" dirty="0"/>
                    </a:p>
                  </a:txBody>
                  <a:tcPr/>
                </a:tc>
                <a:tc>
                  <a:txBody>
                    <a:bodyPr/>
                    <a:lstStyle/>
                    <a:p>
                      <a:r>
                        <a:rPr lang="en-US" sz="1600" dirty="0" err="1" smtClean="0"/>
                        <a:t>Erste</a:t>
                      </a:r>
                      <a:r>
                        <a:rPr lang="en-US" sz="1600" baseline="0" dirty="0" smtClean="0"/>
                        <a:t> EU </a:t>
                      </a:r>
                      <a:r>
                        <a:rPr lang="en-US" sz="1600" baseline="0" dirty="0" err="1" smtClean="0"/>
                        <a:t>Gesetzgebung</a:t>
                      </a:r>
                      <a:r>
                        <a:rPr lang="en-US" sz="1600" baseline="0" dirty="0" smtClean="0"/>
                        <a:t> </a:t>
                      </a:r>
                      <a:r>
                        <a:rPr lang="en-US" sz="1600" baseline="0" dirty="0" err="1" smtClean="0"/>
                        <a:t>zur</a:t>
                      </a:r>
                      <a:r>
                        <a:rPr lang="en-US" sz="1600" baseline="0" dirty="0" smtClean="0"/>
                        <a:t> </a:t>
                      </a:r>
                      <a:r>
                        <a:rPr lang="en-US" sz="1600" baseline="0" dirty="0" err="1" smtClean="0"/>
                        <a:t>Umsetzung</a:t>
                      </a:r>
                      <a:r>
                        <a:rPr lang="en-US" sz="1600" baseline="0" dirty="0" smtClean="0"/>
                        <a:t> des </a:t>
                      </a:r>
                      <a:r>
                        <a:rPr lang="en-US" sz="1600" dirty="0" smtClean="0"/>
                        <a:t>"polluter pays" </a:t>
                      </a:r>
                      <a:r>
                        <a:rPr lang="en-US" sz="1600" dirty="0" err="1" smtClean="0"/>
                        <a:t>Prinzip</a:t>
                      </a:r>
                      <a:r>
                        <a:rPr lang="en-US" sz="1600" dirty="0" smtClean="0"/>
                        <a:t> </a:t>
                      </a:r>
                      <a:r>
                        <a:rPr lang="de-DE" sz="1600" baseline="0" dirty="0" smtClean="0">
                          <a:solidFill>
                            <a:schemeClr val="accent2"/>
                          </a:solidFill>
                        </a:rPr>
                        <a:t>// </a:t>
                      </a:r>
                      <a:r>
                        <a:rPr lang="de-DE" sz="1600" baseline="0" dirty="0" smtClean="0">
                          <a:solidFill>
                            <a:srgbClr val="C00000"/>
                          </a:solidFill>
                        </a:rPr>
                        <a:t>Keine kohärente und teilweise nicht </a:t>
                      </a:r>
                      <a:r>
                        <a:rPr lang="de-DE" sz="1600" baseline="0" dirty="0" err="1" smtClean="0">
                          <a:solidFill>
                            <a:srgbClr val="C00000"/>
                          </a:solidFill>
                        </a:rPr>
                        <a:t>adequate</a:t>
                      </a:r>
                      <a:r>
                        <a:rPr lang="de-DE" sz="1600" baseline="0" dirty="0" smtClean="0">
                          <a:solidFill>
                            <a:srgbClr val="C00000"/>
                          </a:solidFill>
                        </a:rPr>
                        <a:t> Umsetzung durch die Mitgliedsstaaten. Die Gefährdung von Biodiversität und Ökosystemleistungen wird noch nicht genügend berücksichtigt.</a:t>
                      </a:r>
                      <a:endParaRPr lang="de-DE" sz="1600" kern="1200" baseline="0" dirty="0">
                        <a:solidFill>
                          <a:srgbClr val="C00000"/>
                        </a:solidFill>
                        <a:latin typeface="+mn-lt"/>
                        <a:ea typeface="+mn-ea"/>
                        <a:cs typeface="+mn-cs"/>
                      </a:endParaRPr>
                    </a:p>
                  </a:txBody>
                  <a:tcPr/>
                </a:tc>
                <a:extLst>
                  <a:ext uri="{0D108BD9-81ED-4DB2-BD59-A6C34878D82A}">
                    <a16:rowId xmlns:a16="http://schemas.microsoft.com/office/drawing/2014/main" xmlns="" val="10007"/>
                  </a:ext>
                </a:extLst>
              </a:tr>
              <a:tr h="595091">
                <a:tc>
                  <a:txBody>
                    <a:bodyPr/>
                    <a:lstStyle/>
                    <a:p>
                      <a:r>
                        <a:rPr lang="de-DE" sz="1600" dirty="0" smtClean="0"/>
                        <a:t>EU Regulation Invasive Alien </a:t>
                      </a:r>
                      <a:r>
                        <a:rPr lang="de-DE" sz="1600" dirty="0" err="1" smtClean="0"/>
                        <a:t>Species</a:t>
                      </a:r>
                      <a:endParaRPr lang="de-DE" sz="1600" dirty="0"/>
                    </a:p>
                  </a:txBody>
                  <a:tcPr/>
                </a:tc>
                <a:tc>
                  <a:txBody>
                    <a:bodyPr/>
                    <a:lstStyle/>
                    <a:p>
                      <a:r>
                        <a:rPr lang="en-US" sz="1600" dirty="0" err="1" smtClean="0">
                          <a:solidFill>
                            <a:srgbClr val="C00000"/>
                          </a:solidFill>
                        </a:rPr>
                        <a:t>Deckt</a:t>
                      </a:r>
                      <a:r>
                        <a:rPr lang="en-US" sz="1600" baseline="0" dirty="0" smtClean="0">
                          <a:solidFill>
                            <a:srgbClr val="C00000"/>
                          </a:solidFill>
                        </a:rPr>
                        <a:t> </a:t>
                      </a:r>
                      <a:r>
                        <a:rPr lang="en-US" sz="1600" baseline="0" dirty="0" err="1" smtClean="0">
                          <a:solidFill>
                            <a:srgbClr val="C00000"/>
                          </a:solidFill>
                        </a:rPr>
                        <a:t>bei</a:t>
                      </a:r>
                      <a:r>
                        <a:rPr lang="en-US" sz="1600" baseline="0" dirty="0" smtClean="0">
                          <a:solidFill>
                            <a:srgbClr val="C00000"/>
                          </a:solidFill>
                        </a:rPr>
                        <a:t> </a:t>
                      </a:r>
                      <a:r>
                        <a:rPr lang="en-US" sz="1600" baseline="0" dirty="0" err="1" smtClean="0">
                          <a:solidFill>
                            <a:srgbClr val="C00000"/>
                          </a:solidFill>
                        </a:rPr>
                        <a:t>weitem</a:t>
                      </a:r>
                      <a:r>
                        <a:rPr lang="en-US" sz="1600" baseline="0" dirty="0" smtClean="0">
                          <a:solidFill>
                            <a:srgbClr val="C00000"/>
                          </a:solidFill>
                        </a:rPr>
                        <a:t> </a:t>
                      </a:r>
                      <a:r>
                        <a:rPr lang="en-US" sz="1600" baseline="0" dirty="0" err="1" smtClean="0">
                          <a:solidFill>
                            <a:srgbClr val="C00000"/>
                          </a:solidFill>
                        </a:rPr>
                        <a:t>noch</a:t>
                      </a:r>
                      <a:r>
                        <a:rPr lang="en-US" sz="1600" baseline="0" dirty="0" smtClean="0">
                          <a:solidFill>
                            <a:srgbClr val="C00000"/>
                          </a:solidFill>
                        </a:rPr>
                        <a:t> </a:t>
                      </a:r>
                      <a:r>
                        <a:rPr lang="en-US" sz="1600" baseline="0" dirty="0" err="1" smtClean="0">
                          <a:solidFill>
                            <a:srgbClr val="C00000"/>
                          </a:solidFill>
                        </a:rPr>
                        <a:t>nicht</a:t>
                      </a:r>
                      <a:r>
                        <a:rPr lang="en-US" sz="1600" baseline="0" dirty="0" smtClean="0">
                          <a:solidFill>
                            <a:srgbClr val="C00000"/>
                          </a:solidFill>
                        </a:rPr>
                        <a:t> </a:t>
                      </a:r>
                      <a:r>
                        <a:rPr lang="en-US" sz="1600" baseline="0" dirty="0" err="1" smtClean="0">
                          <a:solidFill>
                            <a:srgbClr val="C00000"/>
                          </a:solidFill>
                        </a:rPr>
                        <a:t>alle</a:t>
                      </a:r>
                      <a:r>
                        <a:rPr lang="en-US" sz="1600" baseline="0" dirty="0" smtClean="0">
                          <a:solidFill>
                            <a:srgbClr val="C00000"/>
                          </a:solidFill>
                        </a:rPr>
                        <a:t> </a:t>
                      </a:r>
                      <a:r>
                        <a:rPr lang="en-US" sz="1600" baseline="0" dirty="0" err="1" smtClean="0">
                          <a:solidFill>
                            <a:srgbClr val="C00000"/>
                          </a:solidFill>
                        </a:rPr>
                        <a:t>invasiven</a:t>
                      </a:r>
                      <a:r>
                        <a:rPr lang="en-US" sz="1600" baseline="0" dirty="0" smtClean="0">
                          <a:solidFill>
                            <a:srgbClr val="C00000"/>
                          </a:solidFill>
                        </a:rPr>
                        <a:t> </a:t>
                      </a:r>
                      <a:r>
                        <a:rPr lang="en-US" sz="1600" baseline="0" dirty="0" err="1" smtClean="0">
                          <a:solidFill>
                            <a:srgbClr val="C00000"/>
                          </a:solidFill>
                        </a:rPr>
                        <a:t>gebietsfremden</a:t>
                      </a:r>
                      <a:r>
                        <a:rPr lang="en-US" sz="1600" baseline="0" dirty="0" smtClean="0">
                          <a:solidFill>
                            <a:srgbClr val="C00000"/>
                          </a:solidFill>
                        </a:rPr>
                        <a:t> </a:t>
                      </a:r>
                      <a:r>
                        <a:rPr lang="en-US" sz="1600" baseline="0" dirty="0" err="1" smtClean="0">
                          <a:solidFill>
                            <a:srgbClr val="C00000"/>
                          </a:solidFill>
                        </a:rPr>
                        <a:t>Arten</a:t>
                      </a:r>
                      <a:r>
                        <a:rPr lang="en-US" sz="1600" baseline="0" dirty="0" smtClean="0">
                          <a:solidFill>
                            <a:srgbClr val="C00000"/>
                          </a:solidFill>
                        </a:rPr>
                        <a:t> ab.</a:t>
                      </a:r>
                      <a:endParaRPr lang="de-DE" sz="1600" dirty="0">
                        <a:solidFill>
                          <a:srgbClr val="C00000"/>
                        </a:solidFill>
                      </a:endParaRPr>
                    </a:p>
                  </a:txBody>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13051595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361068" y="30005"/>
            <a:ext cx="8229600" cy="724942"/>
          </a:xfrm>
        </p:spPr>
        <p:txBody>
          <a:bodyPr>
            <a:normAutofit fontScale="90000"/>
          </a:bodyPr>
          <a:lstStyle/>
          <a:p>
            <a:pPr lvl="0">
              <a:lnSpc>
                <a:spcPct val="115000"/>
              </a:lnSpc>
              <a:spcBef>
                <a:spcPts val="600"/>
              </a:spcBef>
              <a:buClr>
                <a:srgbClr val="7FB539"/>
              </a:buClr>
              <a:buSzPts val="1200"/>
            </a:pPr>
            <a:r>
              <a:rPr lang="en-GB" sz="2000" dirty="0" err="1">
                <a:solidFill>
                  <a:schemeClr val="accent2"/>
                </a:solidFill>
              </a:rPr>
              <a:t>Einschätzung</a:t>
            </a:r>
            <a:r>
              <a:rPr lang="en-GB" sz="2000" dirty="0">
                <a:solidFill>
                  <a:schemeClr val="accent2"/>
                </a:solidFill>
              </a:rPr>
              <a:t> der </a:t>
            </a:r>
            <a:r>
              <a:rPr lang="en-GB" sz="2000" dirty="0" err="1">
                <a:solidFill>
                  <a:schemeClr val="accent2"/>
                </a:solidFill>
              </a:rPr>
              <a:t>Wirksamkeit</a:t>
            </a:r>
            <a:r>
              <a:rPr lang="en-GB" sz="2000" dirty="0">
                <a:solidFill>
                  <a:schemeClr val="accent2"/>
                </a:solidFill>
              </a:rPr>
              <a:t> der </a:t>
            </a:r>
            <a:r>
              <a:rPr lang="en-GB" sz="2000" dirty="0" err="1">
                <a:solidFill>
                  <a:schemeClr val="accent2"/>
                </a:solidFill>
              </a:rPr>
              <a:t>aktuellen</a:t>
            </a:r>
            <a:r>
              <a:rPr lang="en-GB" sz="2000" dirty="0">
                <a:solidFill>
                  <a:schemeClr val="accent2"/>
                </a:solidFill>
              </a:rPr>
              <a:t> </a:t>
            </a:r>
            <a:r>
              <a:rPr lang="en-GB" sz="2000" dirty="0" err="1">
                <a:solidFill>
                  <a:schemeClr val="accent2"/>
                </a:solidFill>
              </a:rPr>
              <a:t>Gesetze</a:t>
            </a:r>
            <a:r>
              <a:rPr lang="en-GB" sz="2000" dirty="0">
                <a:solidFill>
                  <a:schemeClr val="accent2"/>
                </a:solidFill>
              </a:rPr>
              <a:t/>
            </a:r>
            <a:br>
              <a:rPr lang="en-GB" sz="2000" dirty="0">
                <a:solidFill>
                  <a:schemeClr val="accent2"/>
                </a:solidFill>
              </a:rPr>
            </a:b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22</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4050088310"/>
              </p:ext>
            </p:extLst>
          </p:nvPr>
        </p:nvGraphicFramePr>
        <p:xfrm>
          <a:off x="361068" y="670560"/>
          <a:ext cx="8531412" cy="6187440"/>
        </p:xfrm>
        <a:graphic>
          <a:graphicData uri="http://schemas.openxmlformats.org/drawingml/2006/table">
            <a:tbl>
              <a:tblPr firstRow="1" bandRow="1">
                <a:tableStyleId>{5C22544A-7EE6-4342-B048-85BDC9FD1C3A}</a:tableStyleId>
              </a:tblPr>
              <a:tblGrid>
                <a:gridCol w="3144344">
                  <a:extLst>
                    <a:ext uri="{9D8B030D-6E8A-4147-A177-3AD203B41FA5}">
                      <a16:colId xmlns:a16="http://schemas.microsoft.com/office/drawing/2014/main" xmlns="" val="20000"/>
                    </a:ext>
                  </a:extLst>
                </a:gridCol>
                <a:gridCol w="5387068">
                  <a:extLst>
                    <a:ext uri="{9D8B030D-6E8A-4147-A177-3AD203B41FA5}">
                      <a16:colId xmlns:a16="http://schemas.microsoft.com/office/drawing/2014/main" xmlns="" val="20001"/>
                    </a:ext>
                  </a:extLst>
                </a:gridCol>
              </a:tblGrid>
              <a:tr h="139040">
                <a:tc>
                  <a:txBody>
                    <a:bodyPr/>
                    <a:lstStyle/>
                    <a:p>
                      <a:r>
                        <a:rPr lang="de-DE" dirty="0" smtClean="0"/>
                        <a:t>Gesetze</a:t>
                      </a:r>
                      <a:r>
                        <a:rPr lang="de-DE" baseline="0" dirty="0" smtClean="0"/>
                        <a:t> /Regulierungen</a:t>
                      </a:r>
                      <a:endParaRPr lang="de-DE" dirty="0"/>
                    </a:p>
                  </a:txBody>
                  <a:tcPr/>
                </a:tc>
                <a:tc>
                  <a:txBody>
                    <a:bodyPr/>
                    <a:lstStyle/>
                    <a:p>
                      <a:r>
                        <a:rPr lang="de-DE" dirty="0" smtClean="0"/>
                        <a:t>Stärken /</a:t>
                      </a:r>
                      <a:r>
                        <a:rPr lang="de-DE" dirty="0" smtClean="0">
                          <a:solidFill>
                            <a:srgbClr val="C00000"/>
                          </a:solidFill>
                        </a:rPr>
                        <a:t>Schwächen</a:t>
                      </a:r>
                      <a:endParaRPr lang="de-DE" dirty="0">
                        <a:solidFill>
                          <a:srgbClr val="C00000"/>
                        </a:solidFill>
                      </a:endParaRPr>
                    </a:p>
                  </a:txBody>
                  <a:tcPr/>
                </a:tc>
                <a:extLst>
                  <a:ext uri="{0D108BD9-81ED-4DB2-BD59-A6C34878D82A}">
                    <a16:rowId xmlns:a16="http://schemas.microsoft.com/office/drawing/2014/main" xmlns="" val="10000"/>
                  </a:ext>
                </a:extLst>
              </a:tr>
              <a:tr h="139040">
                <a:tc>
                  <a:txBody>
                    <a:bodyPr/>
                    <a:lstStyle/>
                    <a:p>
                      <a:r>
                        <a:rPr lang="de-DE" sz="1600" dirty="0" smtClean="0"/>
                        <a:t>EU </a:t>
                      </a:r>
                      <a:r>
                        <a:rPr lang="de-DE" sz="1600" dirty="0" err="1" smtClean="0"/>
                        <a:t>Pesticides</a:t>
                      </a:r>
                      <a:r>
                        <a:rPr lang="de-DE" sz="1600" dirty="0" smtClean="0"/>
                        <a:t> </a:t>
                      </a:r>
                      <a:r>
                        <a:rPr lang="de-DE" sz="1600" dirty="0" err="1" smtClean="0"/>
                        <a:t>Directive</a:t>
                      </a:r>
                      <a:endParaRPr lang="de-DE" sz="1600" dirty="0"/>
                    </a:p>
                  </a:txBody>
                  <a:tcPr/>
                </a:tc>
                <a:tc>
                  <a:txBody>
                    <a:bodyPr/>
                    <a:lstStyle/>
                    <a:p>
                      <a:r>
                        <a:rPr lang="de-DE" sz="1600" dirty="0" smtClean="0">
                          <a:solidFill>
                            <a:srgbClr val="C00000"/>
                          </a:solidFill>
                        </a:rPr>
                        <a:t>Die EU-Kommission wird beschuldigt, häufig Wirkstoffe zu</a:t>
                      </a:r>
                      <a:r>
                        <a:rPr lang="de-DE" sz="1600" baseline="0" dirty="0" smtClean="0">
                          <a:solidFill>
                            <a:srgbClr val="C00000"/>
                          </a:solidFill>
                        </a:rPr>
                        <a:t> genehmigen</a:t>
                      </a:r>
                      <a:r>
                        <a:rPr lang="de-DE" sz="1600" dirty="0" smtClean="0">
                          <a:solidFill>
                            <a:srgbClr val="C00000"/>
                          </a:solidFill>
                        </a:rPr>
                        <a:t>, obwohl die Dokumente zur Risikobewertung unvollständig sind. Das Zulassungsverfahren müsste geändert werden. Der Einsatz in umweltsensiblen Bereichen sollte verboten werden.</a:t>
                      </a:r>
                      <a:endParaRPr lang="de-DE" sz="1600" dirty="0">
                        <a:solidFill>
                          <a:srgbClr val="C00000"/>
                        </a:solidFill>
                      </a:endParaRPr>
                    </a:p>
                  </a:txBody>
                  <a:tcPr/>
                </a:tc>
                <a:extLst>
                  <a:ext uri="{0D108BD9-81ED-4DB2-BD59-A6C34878D82A}">
                    <a16:rowId xmlns:a16="http://schemas.microsoft.com/office/drawing/2014/main" xmlns="" val="806721386"/>
                  </a:ext>
                </a:extLst>
              </a:tr>
              <a:tr h="139040">
                <a:tc>
                  <a:txBody>
                    <a:bodyPr/>
                    <a:lstStyle/>
                    <a:p>
                      <a:r>
                        <a:rPr lang="de-DE" sz="1600" dirty="0" smtClean="0"/>
                        <a:t>EU </a:t>
                      </a:r>
                      <a:r>
                        <a:rPr lang="de-DE" sz="1600" dirty="0" err="1" smtClean="0"/>
                        <a:t>Fertilizer</a:t>
                      </a:r>
                      <a:r>
                        <a:rPr lang="de-DE" sz="1600" dirty="0" smtClean="0"/>
                        <a:t> Regulation </a:t>
                      </a:r>
                      <a:endParaRPr lang="de-DE" sz="1600" dirty="0"/>
                    </a:p>
                  </a:txBody>
                  <a:tcPr/>
                </a:tc>
                <a:tc>
                  <a:txBody>
                    <a:bodyPr/>
                    <a:lstStyle/>
                    <a:p>
                      <a:r>
                        <a:rPr lang="de-DE" sz="1600" dirty="0" smtClean="0">
                          <a:solidFill>
                            <a:srgbClr val="C00000"/>
                          </a:solidFill>
                        </a:rPr>
                        <a:t>Da hauptsächlich konventionelle anorganische Mineraldünger verwendet werden, spiegeln die Grenzwerte für Schadstoffe nicht vollständig die aktuelle Marktsituation wider.</a:t>
                      </a:r>
                      <a:endParaRPr lang="de-DE" sz="1600" dirty="0">
                        <a:solidFill>
                          <a:srgbClr val="C00000"/>
                        </a:solidFill>
                      </a:endParaRPr>
                    </a:p>
                  </a:txBody>
                  <a:tcPr/>
                </a:tc>
                <a:extLst>
                  <a:ext uri="{0D108BD9-81ED-4DB2-BD59-A6C34878D82A}">
                    <a16:rowId xmlns:a16="http://schemas.microsoft.com/office/drawing/2014/main" xmlns="" val="3719187838"/>
                  </a:ext>
                </a:extLst>
              </a:tr>
              <a:tr h="139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smtClean="0">
                          <a:solidFill>
                            <a:schemeClr val="bg1"/>
                          </a:solidFill>
                        </a:rPr>
                        <a:t>EU</a:t>
                      </a:r>
                      <a:r>
                        <a:rPr lang="de-DE" sz="1600" b="1" baseline="0" dirty="0" smtClean="0">
                          <a:solidFill>
                            <a:schemeClr val="bg1"/>
                          </a:solidFill>
                        </a:rPr>
                        <a:t> Strategien und Programme</a:t>
                      </a:r>
                      <a:endParaRPr lang="de-DE" sz="1600" b="1" dirty="0" smtClean="0">
                        <a:solidFill>
                          <a:schemeClr val="bg1"/>
                        </a:solidFill>
                      </a:endParaRPr>
                    </a:p>
                  </a:txBody>
                  <a:tcPr>
                    <a:solidFill>
                      <a:schemeClr val="tx1"/>
                    </a:solidFill>
                  </a:tcPr>
                </a:tc>
                <a:tc>
                  <a:txBody>
                    <a:bodyPr/>
                    <a:lstStyle/>
                    <a:p>
                      <a:r>
                        <a:rPr lang="de-DE" sz="1600" b="1" dirty="0" smtClean="0">
                          <a:solidFill>
                            <a:schemeClr val="bg1"/>
                          </a:solidFill>
                        </a:rPr>
                        <a:t>Stärken /</a:t>
                      </a:r>
                      <a:r>
                        <a:rPr lang="de-DE" sz="1600" b="1" dirty="0" smtClean="0">
                          <a:solidFill>
                            <a:srgbClr val="C00000"/>
                          </a:solidFill>
                        </a:rPr>
                        <a:t>Schwächen</a:t>
                      </a:r>
                      <a:endParaRPr lang="de-DE" sz="1600" b="1" dirty="0">
                        <a:solidFill>
                          <a:schemeClr val="bg1"/>
                        </a:solidFill>
                      </a:endParaRPr>
                    </a:p>
                  </a:txBody>
                  <a:tcPr>
                    <a:solidFill>
                      <a:schemeClr val="tx1"/>
                    </a:solidFill>
                  </a:tcPr>
                </a:tc>
                <a:extLst>
                  <a:ext uri="{0D108BD9-81ED-4DB2-BD59-A6C34878D82A}">
                    <a16:rowId xmlns:a16="http://schemas.microsoft.com/office/drawing/2014/main" xmlns="" val="2402807251"/>
                  </a:ext>
                </a:extLst>
              </a:tr>
              <a:tr h="370840">
                <a:tc>
                  <a:txBody>
                    <a:bodyPr/>
                    <a:lstStyle/>
                    <a:p>
                      <a:r>
                        <a:rPr lang="de-DE" sz="1600" dirty="0" err="1" smtClean="0"/>
                        <a:t>Good</a:t>
                      </a:r>
                      <a:r>
                        <a:rPr lang="de-DE" sz="1600" dirty="0" smtClean="0"/>
                        <a:t> </a:t>
                      </a:r>
                      <a:r>
                        <a:rPr lang="de-DE" sz="1600" dirty="0" err="1" smtClean="0"/>
                        <a:t>Agricultural</a:t>
                      </a:r>
                      <a:r>
                        <a:rPr lang="de-DE" sz="1600" dirty="0" smtClean="0"/>
                        <a:t> </a:t>
                      </a:r>
                      <a:r>
                        <a:rPr lang="de-DE" sz="1600" dirty="0" err="1" smtClean="0"/>
                        <a:t>Practise</a:t>
                      </a:r>
                      <a:endParaRPr lang="de-DE" sz="1600" dirty="0"/>
                    </a:p>
                  </a:txBody>
                  <a:tcPr/>
                </a:tc>
                <a:tc>
                  <a:txBody>
                    <a:bodyPr/>
                    <a:lstStyle/>
                    <a:p>
                      <a:r>
                        <a:rPr lang="de-DE" sz="1600" dirty="0" smtClean="0"/>
                        <a:t>Ansatz, um die ökologische, wirtschaftliche und soziale Nachhaltigkeitsdimensionen zu berücksichtigen</a:t>
                      </a:r>
                      <a:r>
                        <a:rPr lang="en-US" sz="1600" baseline="0" dirty="0" smtClean="0"/>
                        <a:t> und zu </a:t>
                      </a:r>
                      <a:r>
                        <a:rPr lang="en-US" sz="1600" baseline="0" dirty="0" err="1" smtClean="0"/>
                        <a:t>fördern</a:t>
                      </a:r>
                      <a:r>
                        <a:rPr lang="en-US" sz="1600" baseline="0" dirty="0" smtClean="0"/>
                        <a:t> </a:t>
                      </a:r>
                      <a:r>
                        <a:rPr lang="de-DE" sz="1600" baseline="0" dirty="0" smtClean="0">
                          <a:solidFill>
                            <a:schemeClr val="accent2"/>
                          </a:solidFill>
                        </a:rPr>
                        <a:t>//</a:t>
                      </a:r>
                      <a:r>
                        <a:rPr lang="de-DE" sz="1600" dirty="0" smtClean="0">
                          <a:solidFill>
                            <a:srgbClr val="C00000"/>
                          </a:solidFill>
                        </a:rPr>
                        <a:t>unterschiedliche Bedeutungen in</a:t>
                      </a:r>
                      <a:r>
                        <a:rPr lang="de-DE" sz="1600" baseline="0" dirty="0" smtClean="0">
                          <a:solidFill>
                            <a:srgbClr val="C00000"/>
                          </a:solidFill>
                        </a:rPr>
                        <a:t> den Mitgliedsländern. O</a:t>
                      </a:r>
                      <a:r>
                        <a:rPr lang="de-DE" sz="1600" dirty="0" smtClean="0">
                          <a:solidFill>
                            <a:srgbClr val="C00000"/>
                          </a:solidFill>
                        </a:rPr>
                        <a:t>ft nicht ausreichend konkret</a:t>
                      </a:r>
                      <a:r>
                        <a:rPr lang="de-DE" sz="1600" baseline="0" dirty="0" smtClean="0">
                          <a:solidFill>
                            <a:srgbClr val="C00000"/>
                          </a:solidFill>
                        </a:rPr>
                        <a:t> beschrieben. Keine Kontrolle bezüglich der Umsetzung. </a:t>
                      </a:r>
                      <a:endParaRPr lang="de-DE" sz="1600" dirty="0">
                        <a:solidFill>
                          <a:srgbClr val="C00000"/>
                        </a:solidFill>
                      </a:endParaRPr>
                    </a:p>
                  </a:txBody>
                  <a:tcPr/>
                </a:tc>
                <a:extLst>
                  <a:ext uri="{0D108BD9-81ED-4DB2-BD59-A6C34878D82A}">
                    <a16:rowId xmlns:a16="http://schemas.microsoft.com/office/drawing/2014/main" xmlns="" val="10001"/>
                  </a:ext>
                </a:extLst>
              </a:tr>
              <a:tr h="370840">
                <a:tc>
                  <a:txBody>
                    <a:bodyPr/>
                    <a:lstStyle/>
                    <a:p>
                      <a:r>
                        <a:rPr lang="de-DE" sz="1600" dirty="0" smtClean="0"/>
                        <a:t>EU Common </a:t>
                      </a:r>
                      <a:r>
                        <a:rPr lang="de-DE" sz="1600" dirty="0" err="1" smtClean="0"/>
                        <a:t>Agricultural</a:t>
                      </a:r>
                      <a:r>
                        <a:rPr lang="de-DE" sz="1600" dirty="0" smtClean="0"/>
                        <a:t> </a:t>
                      </a:r>
                      <a:r>
                        <a:rPr lang="de-DE" sz="1600" dirty="0" err="1" smtClean="0"/>
                        <a:t>Policy</a:t>
                      </a:r>
                      <a:endParaRPr lang="de-D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smtClean="0">
                          <a:solidFill>
                            <a:srgbClr val="C00000"/>
                          </a:solidFill>
                        </a:rPr>
                        <a:t>5% für</a:t>
                      </a:r>
                      <a:r>
                        <a:rPr lang="de-DE" sz="1600" baseline="0" dirty="0" smtClean="0">
                          <a:solidFill>
                            <a:srgbClr val="C00000"/>
                          </a:solidFill>
                        </a:rPr>
                        <a:t> ökologische Vorrangflächen ist </a:t>
                      </a:r>
                      <a:r>
                        <a:rPr lang="de-DE" sz="1600" dirty="0" smtClean="0">
                          <a:solidFill>
                            <a:srgbClr val="C00000"/>
                          </a:solidFill>
                        </a:rPr>
                        <a:t>nicht ausreichend und die Qualität dieser Strukturen ist nicht ausreichend</a:t>
                      </a:r>
                      <a:r>
                        <a:rPr lang="de-DE" sz="1600" baseline="0" dirty="0" smtClean="0">
                          <a:solidFill>
                            <a:srgbClr val="C00000"/>
                          </a:solidFill>
                        </a:rPr>
                        <a:t> </a:t>
                      </a:r>
                      <a:r>
                        <a:rPr lang="de-DE" sz="1600" dirty="0" smtClean="0">
                          <a:solidFill>
                            <a:srgbClr val="C00000"/>
                          </a:solidFill>
                        </a:rPr>
                        <a:t>definiert. </a:t>
                      </a:r>
                      <a:r>
                        <a:rPr lang="de-DE" sz="1600" dirty="0" err="1" smtClean="0">
                          <a:solidFill>
                            <a:srgbClr val="C00000"/>
                          </a:solidFill>
                        </a:rPr>
                        <a:t>Greening</a:t>
                      </a:r>
                      <a:r>
                        <a:rPr lang="de-DE" sz="1600" dirty="0" smtClean="0">
                          <a:solidFill>
                            <a:srgbClr val="C00000"/>
                          </a:solidFill>
                        </a:rPr>
                        <a:t>-Maßnahmen sind nicht ausreichend, um den Verlust der Biodiversität zu stoppen. Eine finanzielle Unterstützung für Biodiversitätsmaßnahmen ist nicht ausreichend und daher nicht attraktiv</a:t>
                      </a:r>
                      <a:r>
                        <a:rPr lang="de-DE" sz="1600" smtClean="0">
                          <a:solidFill>
                            <a:srgbClr val="C00000"/>
                          </a:solidFill>
                        </a:rPr>
                        <a:t>. </a:t>
                      </a:r>
                      <a:br>
                        <a:rPr lang="de-DE" sz="1600" smtClean="0">
                          <a:solidFill>
                            <a:srgbClr val="C00000"/>
                          </a:solidFill>
                        </a:rPr>
                      </a:br>
                      <a:r>
                        <a:rPr lang="de-DE" sz="1600" smtClean="0">
                          <a:solidFill>
                            <a:srgbClr val="C00000"/>
                          </a:solidFill>
                        </a:rPr>
                        <a:t>Generell</a:t>
                      </a:r>
                      <a:r>
                        <a:rPr lang="de-DE" sz="1600" baseline="0" smtClean="0">
                          <a:solidFill>
                            <a:srgbClr val="C00000"/>
                          </a:solidFill>
                        </a:rPr>
                        <a:t> </a:t>
                      </a:r>
                      <a:r>
                        <a:rPr lang="de-DE" sz="1600" dirty="0" smtClean="0">
                          <a:solidFill>
                            <a:srgbClr val="C00000"/>
                          </a:solidFill>
                        </a:rPr>
                        <a:t>sollten </a:t>
                      </a:r>
                      <a:r>
                        <a:rPr lang="de-DE" sz="1600" u="sng" dirty="0" smtClean="0">
                          <a:solidFill>
                            <a:srgbClr val="C00000"/>
                          </a:solidFill>
                        </a:rPr>
                        <a:t>ausschließlich</a:t>
                      </a:r>
                      <a:r>
                        <a:rPr lang="de-DE" sz="1600" dirty="0" smtClean="0">
                          <a:solidFill>
                            <a:srgbClr val="C00000"/>
                          </a:solidFill>
                        </a:rPr>
                        <a:t> Landwirte, die zum Schutz öffentlicher Güter beitragen, finanziell unterstützt werden.</a:t>
                      </a: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8488281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Legal compliance</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23</a:t>
            </a:fld>
            <a:endParaRPr lang="de-DE" dirty="0"/>
          </a:p>
        </p:txBody>
      </p:sp>
      <p:sp>
        <p:nvSpPr>
          <p:cNvPr id="5" name="Textfeld 4"/>
          <p:cNvSpPr txBox="1"/>
          <p:nvPr/>
        </p:nvSpPr>
        <p:spPr>
          <a:xfrm>
            <a:off x="1170732" y="2763912"/>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Europäische Gesetzgebung  </a:t>
            </a:r>
          </a:p>
          <a:p>
            <a:pPr>
              <a:spcAft>
                <a:spcPts val="400"/>
              </a:spcAft>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6"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103" y="2763912"/>
            <a:ext cx="732629" cy="636072"/>
          </a:xfrm>
          <a:prstGeom prst="rect">
            <a:avLst/>
          </a:prstGeom>
          <a:solidFill>
            <a:schemeClr val="bg2">
              <a:lumMod val="90000"/>
            </a:schemeClr>
          </a:solidFill>
        </p:spPr>
      </p:pic>
      <p:sp>
        <p:nvSpPr>
          <p:cNvPr id="2" name="Textfeld 1"/>
          <p:cNvSpPr txBox="1"/>
          <p:nvPr/>
        </p:nvSpPr>
        <p:spPr>
          <a:xfrm>
            <a:off x="323528" y="1721892"/>
            <a:ext cx="3312368" cy="369332"/>
          </a:xfrm>
          <a:prstGeom prst="rect">
            <a:avLst/>
          </a:prstGeom>
          <a:noFill/>
        </p:spPr>
        <p:txBody>
          <a:bodyPr wrap="square" rtlCol="0">
            <a:spAutoFit/>
          </a:bodyPr>
          <a:lstStyle/>
          <a:p>
            <a:r>
              <a:rPr lang="de-DE" dirty="0" smtClean="0">
                <a:solidFill>
                  <a:srgbClr val="6B665B"/>
                </a:solidFill>
                <a:latin typeface="Arial" panose="020B0604020202020204" pitchFamily="34" charset="0"/>
                <a:cs typeface="Arial" panose="020B0604020202020204" pitchFamily="34" charset="0"/>
              </a:rPr>
              <a:t>Weitere Informationen</a:t>
            </a:r>
            <a:endParaRPr lang="en-GB" dirty="0">
              <a:solidFill>
                <a:srgbClr val="6B665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0287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sign1">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Design1" id="{1EDEC049-53A0-4A4B-B9A4-6FD4B29A35E7}" vid="{908DFA53-5BFB-4122-B9A3-95F06CA5E3F0}"/>
    </a:ext>
  </a:extLst>
</a:theme>
</file>

<file path=ppt/theme/theme2.xml><?xml version="1.0" encoding="utf-8"?>
<a:theme xmlns:a="http://schemas.openxmlformats.org/drawingml/2006/main" name="3_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2791</Words>
  <Application>Microsoft Office PowerPoint</Application>
  <PresentationFormat>Bildschirmpräsentation (4:3)</PresentationFormat>
  <Paragraphs>315</Paragraphs>
  <Slides>23</Slides>
  <Notes>18</Notes>
  <HiddenSlides>0</HiddenSlides>
  <MMClips>0</MMClips>
  <ScaleCrop>false</ScaleCrop>
  <HeadingPairs>
    <vt:vector size="4" baseType="variant">
      <vt:variant>
        <vt:lpstr>Design</vt:lpstr>
      </vt:variant>
      <vt:variant>
        <vt:i4>3</vt:i4>
      </vt:variant>
      <vt:variant>
        <vt:lpstr>Folientitel</vt:lpstr>
      </vt:variant>
      <vt:variant>
        <vt:i4>23</vt:i4>
      </vt:variant>
    </vt:vector>
  </HeadingPairs>
  <TitlesOfParts>
    <vt:vector size="26" baseType="lpstr">
      <vt:lpstr>Design1</vt:lpstr>
      <vt:lpstr>3_LIFE Content</vt:lpstr>
      <vt:lpstr>3_LIFE Partner Logos</vt:lpstr>
      <vt:lpstr>LEGAL COMPLIANCE  Schutz der Biologischen Vielfalt in der landwirtschaftlichen Produktion </vt:lpstr>
      <vt:lpstr>Einführung</vt:lpstr>
      <vt:lpstr>Legal compliance </vt:lpstr>
      <vt:lpstr>Internationale Konventionen</vt:lpstr>
      <vt:lpstr>Internationale Konventionen</vt:lpstr>
      <vt:lpstr>Internationale Konventionen</vt:lpstr>
      <vt:lpstr>Europäische Gesetzgebung</vt:lpstr>
      <vt:lpstr>Schutz von Natur und Biodiversität</vt:lpstr>
      <vt:lpstr>Europäische Gesetzgebung</vt:lpstr>
      <vt:lpstr>Europäische Richtlinien – Nationale Gesetze</vt:lpstr>
      <vt:lpstr>Europäische Wasserrahmen-Richtlinie</vt:lpstr>
      <vt:lpstr>Europäische Wasserrahmen-Richtlinie</vt:lpstr>
      <vt:lpstr>Gebietsfremde invasive Arten</vt:lpstr>
      <vt:lpstr>Gebietsfremde invasive Arten</vt:lpstr>
      <vt:lpstr>Gute landwirtschaftliche Praxis</vt:lpstr>
      <vt:lpstr>EU Gute landwirtschaftliche Praxis</vt:lpstr>
      <vt:lpstr>Europäische Agrarpolitik  - aktuell in Revision-</vt:lpstr>
      <vt:lpstr>EU Pflanzenschutz-Verordnung  (Richtlinie 2009/128/EG)</vt:lpstr>
      <vt:lpstr>Bodensschutz</vt:lpstr>
      <vt:lpstr>Einschätzung der Wirksamkeit der aktuellen Gesetze bezüglich des Schutzes der Biodiversität</vt:lpstr>
      <vt:lpstr>Einschätzung der Wirksamkeit der aktuellen Gesetze bezüglich des Schutzes der Biodiversität</vt:lpstr>
      <vt:lpstr>Einschätzung der Wirksamkeit der aktuellen Gesetze </vt:lpstr>
      <vt:lpstr>Legal compliance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637</cp:revision>
  <dcterms:created xsi:type="dcterms:W3CDTF">2017-08-09T08:14:08Z</dcterms:created>
  <dcterms:modified xsi:type="dcterms:W3CDTF">2019-05-08T12:21:31Z</dcterms:modified>
</cp:coreProperties>
</file>