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9"/>
  </p:notesMasterIdLst>
  <p:sldIdLst>
    <p:sldId id="256" r:id="rId4"/>
    <p:sldId id="260" r:id="rId5"/>
    <p:sldId id="263" r:id="rId6"/>
    <p:sldId id="264" r:id="rId7"/>
    <p:sldId id="281" r:id="rId8"/>
    <p:sldId id="285" r:id="rId9"/>
    <p:sldId id="267" r:id="rId10"/>
    <p:sldId id="269" r:id="rId11"/>
    <p:sldId id="286" r:id="rId12"/>
    <p:sldId id="271" r:id="rId13"/>
    <p:sldId id="277" r:id="rId14"/>
    <p:sldId id="278" r:id="rId15"/>
    <p:sldId id="279" r:id="rId16"/>
    <p:sldId id="284" r:id="rId17"/>
    <p:sldId id="273" r:id="rId1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3399FF"/>
    <a:srgbClr val="CCECFF"/>
    <a:srgbClr val="FF9900"/>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319" autoAdjust="0"/>
  </p:normalViewPr>
  <p:slideViewPr>
    <p:cSldViewPr>
      <p:cViewPr>
        <p:scale>
          <a:sx n="70" d="100"/>
          <a:sy n="70" d="100"/>
        </p:scale>
        <p:origin x="-1555" y="-555"/>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08.05.2019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a:t>TITEL DER PRÄSENTATION</a:t>
            </a:r>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Projekttitel</a:t>
            </a:r>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4018504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a:t>Titel KAPITEL</a:t>
            </a:r>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ERLÄUTERUNGEN</a:t>
            </a:r>
          </a:p>
        </p:txBody>
      </p:sp>
    </p:spTree>
    <p:extLst>
      <p:ext uri="{BB962C8B-B14F-4D97-AF65-F5344CB8AC3E}">
        <p14:creationId xmlns:p14="http://schemas.microsoft.com/office/powerpoint/2010/main" val="2765955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a:t>Titel</a:t>
            </a:r>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460388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727116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a:t>Bildunterschrift</a:t>
            </a:r>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71269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a:t>Titel</a:t>
            </a:r>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547987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971315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a:t>Bildunterschrift</a:t>
            </a:r>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a:t>Fußzeile</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pn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08.05.2019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Fußzeile</a:t>
            </a: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a:solidFill>
                  <a:srgbClr val="194097"/>
                </a:solidFill>
              </a:rPr>
              <a:t>Funded by </a:t>
            </a: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759230" y="6243720"/>
            <a:ext cx="2461237" cy="348617"/>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a:t>Titel</a:t>
            </a:r>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62246"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79746" y="6272669"/>
            <a:ext cx="648072" cy="215444"/>
          </a:xfrm>
          <a:prstGeom prst="rect">
            <a:avLst/>
          </a:prstGeom>
          <a:noFill/>
        </p:spPr>
        <p:txBody>
          <a:bodyPr wrap="square" rtlCol="0">
            <a:spAutoFit/>
          </a:bodyPr>
          <a:lstStyle/>
          <a:p>
            <a:r>
              <a:rPr lang="de-DE" sz="800" dirty="0">
                <a:solidFill>
                  <a:srgbClr val="194097"/>
                </a:solidFill>
              </a:rPr>
              <a:t>Funded by </a:t>
            </a: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882186"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8" name="Textfeld 17"/>
          <p:cNvSpPr txBox="1"/>
          <p:nvPr userDrawn="1"/>
        </p:nvSpPr>
        <p:spPr>
          <a:xfrm>
            <a:off x="137947"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83152" y="6421701"/>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907014" y="6421661"/>
            <a:ext cx="360040" cy="360040"/>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294671" y="6559569"/>
            <a:ext cx="1554246" cy="220148"/>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a:t>Titel</a:t>
            </a:r>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591923" y="6367729"/>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67673" y="6406241"/>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35625" y="6430327"/>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02795" y="6400416"/>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96651" y="6400416"/>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187513" y="6321516"/>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177486" y="6447207"/>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00392" y="6272669"/>
            <a:ext cx="648072" cy="215444"/>
          </a:xfrm>
          <a:prstGeom prst="rect">
            <a:avLst/>
          </a:prstGeom>
          <a:noFill/>
        </p:spPr>
        <p:txBody>
          <a:bodyPr wrap="square" rtlCol="0">
            <a:spAutoFit/>
          </a:bodyPr>
          <a:lstStyle/>
          <a:p>
            <a:r>
              <a:rPr lang="de-DE" sz="800" dirty="0">
                <a:solidFill>
                  <a:srgbClr val="194097"/>
                </a:solidFill>
              </a:rPr>
              <a:t>Funded by </a:t>
            </a: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5064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411614" y="6436742"/>
            <a:ext cx="700275" cy="288000"/>
          </a:xfrm>
          <a:prstGeom prst="rect">
            <a:avLst/>
          </a:prstGeom>
        </p:spPr>
      </p:pic>
      <p:pic>
        <p:nvPicPr>
          <p:cNvPr id="2" name="Grafik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94629" y="6417042"/>
            <a:ext cx="591864" cy="360000"/>
          </a:xfrm>
          <a:prstGeom prst="rect">
            <a:avLst/>
          </a:prstGeom>
        </p:spPr>
      </p:pic>
      <p:pic>
        <p:nvPicPr>
          <p:cNvPr id="27" name="Grafik 2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818266" y="6420116"/>
            <a:ext cx="360040" cy="360040"/>
          </a:xfrm>
          <a:prstGeom prst="rect">
            <a:avLst/>
          </a:prstGeom>
        </p:spPr>
      </p:pic>
      <p:pic>
        <p:nvPicPr>
          <p:cNvPr id="30" name="Grafik 29"/>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203228" y="6559569"/>
            <a:ext cx="1554246" cy="220148"/>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3.xml"/><Relationship Id="rId5" Type="http://schemas.openxmlformats.org/officeDocument/2006/relationships/image" Target="../media/image36.jpe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sz="4800" dirty="0" smtClean="0"/>
              <a:t>Biodiversität, Landwirtschaft und die Lebensmittelbranche</a:t>
            </a:r>
            <a:endParaRPr lang="de-DE" sz="4800" dirty="0"/>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a:t>
            </a:r>
            <a:endParaRPr lang="de-DE" sz="2600" dirty="0"/>
          </a:p>
        </p:txBody>
      </p:sp>
      <p:sp>
        <p:nvSpPr>
          <p:cNvPr id="8" name="Inhaltsplatzhalter 7"/>
          <p:cNvSpPr>
            <a:spLocks noGrp="1"/>
          </p:cNvSpPr>
          <p:nvPr>
            <p:ph idx="1"/>
          </p:nvPr>
        </p:nvSpPr>
        <p:spPr/>
        <p:txBody>
          <a:bodyPr/>
          <a:lstStyle/>
          <a:p>
            <a:pPr marL="0" indent="0">
              <a:buNone/>
            </a:pPr>
            <a:r>
              <a:rPr lang="de-DE" b="1" dirty="0" smtClean="0">
                <a:solidFill>
                  <a:srgbClr val="C00000"/>
                </a:solidFill>
              </a:rPr>
              <a:t>Verlust der Biodiversität </a:t>
            </a:r>
            <a:r>
              <a:rPr lang="de-DE" b="1" dirty="0" smtClean="0">
                <a:solidFill>
                  <a:schemeClr val="tx1"/>
                </a:solidFill>
              </a:rPr>
              <a:t>– eines der größten Probleme unserer Zeit!</a:t>
            </a:r>
            <a:endParaRPr lang="de-DE" b="1" dirty="0">
              <a:solidFill>
                <a:srgbClr val="C00000"/>
              </a:solidFill>
            </a:endParaRPr>
          </a:p>
          <a:p>
            <a:pPr marL="0" indent="0">
              <a:buNone/>
            </a:pPr>
            <a:endParaRPr lang="de-DE" sz="2000" b="1" dirty="0">
              <a:solidFill>
                <a:schemeClr val="accent2">
                  <a:lumMod val="50000"/>
                </a:schemeClr>
              </a:solidFill>
            </a:endParaRPr>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6" name="Textfeld 5"/>
          <p:cNvSpPr txBox="1"/>
          <p:nvPr/>
        </p:nvSpPr>
        <p:spPr>
          <a:xfrm>
            <a:off x="459651" y="2030992"/>
            <a:ext cx="8352928" cy="1661993"/>
          </a:xfrm>
          <a:prstGeom prst="rect">
            <a:avLst/>
          </a:prstGeom>
          <a:noFill/>
        </p:spPr>
        <p:txBody>
          <a:bodyPr wrap="square" rtlCol="0">
            <a:spAutoFit/>
          </a:bodyPr>
          <a:lstStyle/>
          <a:p>
            <a:r>
              <a:rPr lang="de-DE" sz="1700" dirty="0">
                <a:solidFill>
                  <a:schemeClr val="tx2">
                    <a:lumMod val="50000"/>
                  </a:schemeClr>
                </a:solidFill>
                <a:latin typeface="Arial" panose="020B0604020202020204" pitchFamily="34" charset="0"/>
                <a:cs typeface="Arial" panose="020B0604020202020204" pitchFamily="34" charset="0"/>
              </a:rPr>
              <a:t>Wir wissen nicht, wie viele Organismen auf unserem Planeten leben und wie viele wir jedes Jahr verlieren. </a:t>
            </a:r>
            <a:r>
              <a:rPr lang="de-DE" sz="1700" smtClean="0">
                <a:solidFill>
                  <a:schemeClr val="tx2">
                    <a:lumMod val="50000"/>
                  </a:schemeClr>
                </a:solidFill>
                <a:latin typeface="Arial" panose="020B0604020202020204" pitchFamily="34" charset="0"/>
                <a:cs typeface="Arial" panose="020B0604020202020204" pitchFamily="34" charset="0"/>
              </a:rPr>
              <a:t>Bislang werden </a:t>
            </a:r>
            <a:r>
              <a:rPr lang="de-DE" sz="1700" dirty="0">
                <a:solidFill>
                  <a:schemeClr val="tx2">
                    <a:lumMod val="50000"/>
                  </a:schemeClr>
                </a:solidFill>
                <a:latin typeface="Arial" panose="020B0604020202020204" pitchFamily="34" charset="0"/>
                <a:cs typeface="Arial" panose="020B0604020202020204" pitchFamily="34" charset="0"/>
              </a:rPr>
              <a:t>nur etwa 1,8 Millionen Pflanzen und Tiere beschrieben. Wir wissen jedoch, dass der durch menschliche Aktivitäten verursachte Artenverlust 1.000 Mal schneller erfolgt als unter natürlichen Umständen. Der dramatische Verlust an Biodiversität findet nicht nur in den sogenannten Hotspots der Biodiversität statt, sondern auch in Europa.</a:t>
            </a:r>
          </a:p>
        </p:txBody>
      </p:sp>
      <p:sp>
        <p:nvSpPr>
          <p:cNvPr id="12" name="Textfeld 11"/>
          <p:cNvSpPr txBox="1"/>
          <p:nvPr/>
        </p:nvSpPr>
        <p:spPr>
          <a:xfrm>
            <a:off x="705595" y="5338352"/>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Genetische Vielfalt</a:t>
            </a:r>
            <a:endParaRPr lang="de-DE" sz="1700" b="1" dirty="0">
              <a:latin typeface="Arial" panose="020B0604020202020204" pitchFamily="34" charset="0"/>
              <a:cs typeface="Arial" panose="020B0604020202020204" pitchFamily="34" charset="0"/>
            </a:endParaRPr>
          </a:p>
        </p:txBody>
      </p:sp>
      <p:sp>
        <p:nvSpPr>
          <p:cNvPr id="13" name="Textfeld 12"/>
          <p:cNvSpPr txBox="1"/>
          <p:nvPr/>
        </p:nvSpPr>
        <p:spPr>
          <a:xfrm>
            <a:off x="6508323" y="5308982"/>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Vielfalt der Arten</a:t>
            </a:r>
            <a:endParaRPr lang="de-DE" sz="1700" b="1" dirty="0">
              <a:latin typeface="Arial" panose="020B0604020202020204" pitchFamily="34" charset="0"/>
              <a:cs typeface="Arial" panose="020B0604020202020204" pitchFamily="34" charset="0"/>
            </a:endParaRPr>
          </a:p>
        </p:txBody>
      </p:sp>
      <p:sp>
        <p:nvSpPr>
          <p:cNvPr id="14" name="Textfeld 13"/>
          <p:cNvSpPr txBox="1"/>
          <p:nvPr/>
        </p:nvSpPr>
        <p:spPr>
          <a:xfrm>
            <a:off x="3343738" y="5338352"/>
            <a:ext cx="2671587"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Vielfalt der Ökosysteme</a:t>
            </a:r>
            <a:endParaRPr lang="de-DE" sz="1700" b="1" dirty="0">
              <a:latin typeface="Arial" panose="020B0604020202020204" pitchFamily="34" charset="0"/>
              <a:cs typeface="Arial" panose="020B0604020202020204" pitchFamily="34" charset="0"/>
            </a:endParaRPr>
          </a:p>
        </p:txBody>
      </p:sp>
      <p:sp>
        <p:nvSpPr>
          <p:cNvPr id="15" name="Textfeld 14"/>
          <p:cNvSpPr txBox="1"/>
          <p:nvPr/>
        </p:nvSpPr>
        <p:spPr>
          <a:xfrm>
            <a:off x="1088436" y="5773772"/>
            <a:ext cx="7370048" cy="60016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 das </a:t>
            </a:r>
            <a:r>
              <a:rPr lang="de-DE" sz="1600" b="1" dirty="0">
                <a:latin typeface="Arial" panose="020B0604020202020204" pitchFamily="34" charset="0"/>
                <a:cs typeface="Arial" panose="020B0604020202020204" pitchFamily="34" charset="0"/>
              </a:rPr>
              <a:t>Zusammenspiel zwischen einem Lebensraum und seinen tierischen und pflanzlichen </a:t>
            </a:r>
            <a:r>
              <a:rPr lang="de-DE" sz="1600" b="1" dirty="0" smtClean="0">
                <a:latin typeface="Arial" panose="020B0604020202020204" pitchFamily="34" charset="0"/>
                <a:cs typeface="Arial" panose="020B0604020202020204" pitchFamily="34" charset="0"/>
              </a:rPr>
              <a:t>Bewohnern. Kurz: Unsere Lebensgrundlagen</a:t>
            </a:r>
            <a:r>
              <a:rPr lang="de-DE" sz="1700" b="1" dirty="0" smtClean="0">
                <a:latin typeface="Arial" panose="020B0604020202020204" pitchFamily="34" charset="0"/>
                <a:cs typeface="Arial" panose="020B0604020202020204" pitchFamily="34" charset="0"/>
              </a:rPr>
              <a:t>!</a:t>
            </a:r>
            <a:endParaRPr lang="de-DE" sz="1700" b="1" dirty="0">
              <a:latin typeface="Arial" panose="020B0604020202020204" pitchFamily="34" charset="0"/>
              <a:cs typeface="Arial" panose="020B0604020202020204" pitchFamily="34" charset="0"/>
            </a:endParaRPr>
          </a:p>
        </p:txBody>
      </p:sp>
      <p:pic>
        <p:nvPicPr>
          <p:cNvPr id="16" name="Grafik 15"/>
          <p:cNvPicPr>
            <a:picLocks noChangeAspect="1"/>
          </p:cNvPicPr>
          <p:nvPr/>
        </p:nvPicPr>
        <p:blipFill rotWithShape="1">
          <a:blip r:embed="rId2" cstate="print">
            <a:extLst>
              <a:ext uri="{28A0092B-C50C-407E-A947-70E740481C1C}">
                <a14:useLocalDpi xmlns:a14="http://schemas.microsoft.com/office/drawing/2010/main" val="0"/>
              </a:ext>
            </a:extLst>
          </a:blip>
          <a:srcRect l="17741" r="10608"/>
          <a:stretch/>
        </p:blipFill>
        <p:spPr>
          <a:xfrm flipH="1">
            <a:off x="705594" y="3776486"/>
            <a:ext cx="2037605" cy="1421904"/>
          </a:xfrm>
          <a:prstGeom prst="rect">
            <a:avLst/>
          </a:prstGeom>
        </p:spPr>
      </p:pic>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6530" y="3729298"/>
            <a:ext cx="2540660" cy="1442354"/>
          </a:xfrm>
          <a:prstGeom prst="rect">
            <a:avLst/>
          </a:prstGeom>
        </p:spPr>
      </p:pic>
      <p:grpSp>
        <p:nvGrpSpPr>
          <p:cNvPr id="18" name="Gruppieren 17"/>
          <p:cNvGrpSpPr/>
          <p:nvPr/>
        </p:nvGrpSpPr>
        <p:grpSpPr>
          <a:xfrm>
            <a:off x="6389192" y="3710127"/>
            <a:ext cx="2369606" cy="1488263"/>
            <a:chOff x="2995777" y="2208219"/>
            <a:chExt cx="1438011" cy="931032"/>
          </a:xfrm>
        </p:grpSpPr>
        <p:pic>
          <p:nvPicPr>
            <p:cNvPr id="19" name="Grafik 18"/>
            <p:cNvPicPr>
              <a:picLocks noChangeAspect="1"/>
            </p:cNvPicPr>
            <p:nvPr/>
          </p:nvPicPr>
          <p:blipFill rotWithShape="1">
            <a:blip r:embed="rId4" cstate="print">
              <a:extLst>
                <a:ext uri="{28A0092B-C50C-407E-A947-70E740481C1C}">
                  <a14:useLocalDpi xmlns:a14="http://schemas.microsoft.com/office/drawing/2010/main" val="0"/>
                </a:ext>
              </a:extLst>
            </a:blip>
            <a:srcRect b="12367"/>
            <a:stretch/>
          </p:blipFill>
          <p:spPr>
            <a:xfrm>
              <a:off x="3709844" y="2655923"/>
              <a:ext cx="718005" cy="483328"/>
            </a:xfrm>
            <a:prstGeom prst="rect">
              <a:avLst/>
            </a:prstGeom>
          </p:spPr>
        </p:pic>
        <p:pic>
          <p:nvPicPr>
            <p:cNvPr id="20" name="Picture 2" descr="C:\Users\Kerstin.Froehle\Desktop\Neuer Ordner\butterfly-142506_128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3247"/>
            <a:stretch/>
          </p:blipFill>
          <p:spPr bwMode="auto">
            <a:xfrm>
              <a:off x="2995777" y="2670686"/>
              <a:ext cx="718005" cy="467171"/>
            </a:xfrm>
            <a:prstGeom prst="rect">
              <a:avLst/>
            </a:prstGeom>
            <a:noFill/>
            <a:extLst>
              <a:ext uri="{909E8E84-426E-40DD-AFC4-6F175D3DCCD1}">
                <a14:hiddenFill xmlns:a14="http://schemas.microsoft.com/office/drawing/2010/main">
                  <a:solidFill>
                    <a:srgbClr val="FFFFFF"/>
                  </a:solidFill>
                </a14:hiddenFill>
              </a:ext>
            </a:extLst>
          </p:spPr>
        </p:pic>
        <p:pic>
          <p:nvPicPr>
            <p:cNvPr id="21" name="Grafik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5778" y="2208219"/>
              <a:ext cx="718005" cy="478670"/>
            </a:xfrm>
            <a:prstGeom prst="rect">
              <a:avLst/>
            </a:prstGeom>
          </p:spPr>
        </p:pic>
        <p:pic>
          <p:nvPicPr>
            <p:cNvPr id="22" name="Picture 3" descr="C:\Users\Kerstin.Froehle\Desktop\Neuer Ordner\european-eagle-owl-2010346_192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13784" y="2208219"/>
              <a:ext cx="720004" cy="489072"/>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feld 22"/>
          <p:cNvSpPr txBox="1"/>
          <p:nvPr/>
        </p:nvSpPr>
        <p:spPr>
          <a:xfrm rot="16200000">
            <a:off x="-684366" y="5378231"/>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6607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a:t>
            </a:r>
            <a:endParaRPr lang="de-DE" sz="2600" dirty="0"/>
          </a:p>
        </p:txBody>
      </p:sp>
      <p:sp>
        <p:nvSpPr>
          <p:cNvPr id="8" name="Inhaltsplatzhalter 7"/>
          <p:cNvSpPr>
            <a:spLocks noGrp="1"/>
          </p:cNvSpPr>
          <p:nvPr>
            <p:ph idx="1"/>
          </p:nvPr>
        </p:nvSpPr>
        <p:spPr/>
        <p:txBody>
          <a:bodyPr/>
          <a:lstStyle/>
          <a:p>
            <a:pPr marL="0" indent="0" algn="ctr">
              <a:buNone/>
            </a:pPr>
            <a:r>
              <a:rPr lang="de-DE" dirty="0" smtClean="0">
                <a:solidFill>
                  <a:schemeClr val="tx1"/>
                </a:solidFill>
              </a:rPr>
              <a:t>Hauptursachen für den Verlust der Biologischen Vielfalt</a:t>
            </a:r>
            <a:endParaRPr lang="de-DE" dirty="0">
              <a:solidFill>
                <a:schemeClr val="tx1"/>
              </a:solidFill>
            </a:endParaRPr>
          </a:p>
        </p:txBody>
      </p:sp>
      <p:sp>
        <p:nvSpPr>
          <p:cNvPr id="5" name="Foliennummernplatzhalter 4"/>
          <p:cNvSpPr>
            <a:spLocks noGrp="1"/>
          </p:cNvSpPr>
          <p:nvPr>
            <p:ph type="sldNum" sz="quarter" idx="12"/>
          </p:nvPr>
        </p:nvSpPr>
        <p:spPr/>
        <p:txBody>
          <a:bodyPr/>
          <a:lstStyle/>
          <a:p>
            <a:fld id="{94C51DEF-A0F2-436A-B446-D206BED377C1}" type="slidenum">
              <a:rPr lang="de-DE" smtClean="0"/>
              <a:t>3</a:t>
            </a:fld>
            <a:endParaRPr lang="de-DE" dirty="0"/>
          </a:p>
        </p:txBody>
      </p:sp>
      <p:sp>
        <p:nvSpPr>
          <p:cNvPr id="14" name="Textfeld 13"/>
          <p:cNvSpPr txBox="1"/>
          <p:nvPr/>
        </p:nvSpPr>
        <p:spPr>
          <a:xfrm>
            <a:off x="299749" y="3442186"/>
            <a:ext cx="3240360"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Zerstörung von Ökosystemen</a:t>
            </a:r>
            <a:endParaRPr lang="de-DE" sz="1600" b="1" dirty="0">
              <a:latin typeface="Arial" panose="020B0604020202020204" pitchFamily="34" charset="0"/>
              <a:cs typeface="Arial" panose="020B0604020202020204" pitchFamily="34" charset="0"/>
            </a:endParaRPr>
          </a:p>
        </p:txBody>
      </p:sp>
      <p:sp>
        <p:nvSpPr>
          <p:cNvPr id="15" name="Textfeld 14"/>
          <p:cNvSpPr txBox="1"/>
          <p:nvPr/>
        </p:nvSpPr>
        <p:spPr>
          <a:xfrm>
            <a:off x="3707904" y="3462807"/>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Verschmutzung</a:t>
            </a:r>
            <a:endParaRPr lang="de-DE" sz="1700" b="1" dirty="0">
              <a:latin typeface="Arial" panose="020B0604020202020204" pitchFamily="34" charset="0"/>
              <a:cs typeface="Arial" panose="020B0604020202020204" pitchFamily="34" charset="0"/>
            </a:endParaRPr>
          </a:p>
        </p:txBody>
      </p:sp>
      <p:sp>
        <p:nvSpPr>
          <p:cNvPr id="16" name="Textfeld 15"/>
          <p:cNvSpPr txBox="1"/>
          <p:nvPr/>
        </p:nvSpPr>
        <p:spPr>
          <a:xfrm>
            <a:off x="634516" y="5471641"/>
            <a:ext cx="2671587" cy="61555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Übernutzung natürlicher Ressourcen</a:t>
            </a:r>
            <a:endParaRPr lang="de-DE" sz="1700" b="1" dirty="0">
              <a:latin typeface="Arial" panose="020B0604020202020204" pitchFamily="34" charset="0"/>
              <a:cs typeface="Arial" panose="020B0604020202020204" pitchFamily="34" charset="0"/>
            </a:endParaRPr>
          </a:p>
        </p:txBody>
      </p:sp>
      <p:sp>
        <p:nvSpPr>
          <p:cNvPr id="17" name="Textfeld 16"/>
          <p:cNvSpPr txBox="1"/>
          <p:nvPr/>
        </p:nvSpPr>
        <p:spPr>
          <a:xfrm>
            <a:off x="3785860" y="5518065"/>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Klimawandel</a:t>
            </a:r>
            <a:endParaRPr lang="de-DE" sz="1700" b="1" dirty="0">
              <a:latin typeface="Arial" panose="020B0604020202020204" pitchFamily="34" charset="0"/>
              <a:cs typeface="Arial" panose="020B0604020202020204" pitchFamily="34" charset="0"/>
            </a:endParaRPr>
          </a:p>
        </p:txBody>
      </p:sp>
      <p:sp>
        <p:nvSpPr>
          <p:cNvPr id="18" name="Textfeld 17"/>
          <p:cNvSpPr txBox="1"/>
          <p:nvPr/>
        </p:nvSpPr>
        <p:spPr>
          <a:xfrm>
            <a:off x="6347751" y="3462807"/>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Invasive Arten</a:t>
            </a:r>
            <a:endParaRPr lang="de-DE" sz="1700" b="1" dirty="0">
              <a:latin typeface="Arial" panose="020B0604020202020204" pitchFamily="34" charset="0"/>
              <a:cs typeface="Arial" panose="020B0604020202020204" pitchFamily="34" charset="0"/>
            </a:endParaRPr>
          </a:p>
        </p:txBody>
      </p:sp>
      <p:sp>
        <p:nvSpPr>
          <p:cNvPr id="19" name="Textfeld 18"/>
          <p:cNvSpPr txBox="1"/>
          <p:nvPr/>
        </p:nvSpPr>
        <p:spPr>
          <a:xfrm>
            <a:off x="6192503" y="3907643"/>
            <a:ext cx="2994322" cy="1015663"/>
          </a:xfrm>
          <a:prstGeom prst="rect">
            <a:avLst/>
          </a:prstGeom>
          <a:noFill/>
        </p:spPr>
        <p:txBody>
          <a:bodyPr wrap="square" rtlCol="0">
            <a:spAutoFit/>
          </a:bodyPr>
          <a:lstStyle/>
          <a:p>
            <a:r>
              <a:rPr lang="de-DE" sz="1200" dirty="0">
                <a:cs typeface="Arial" panose="020B0604020202020204" pitchFamily="34" charset="0"/>
              </a:rPr>
              <a:t>Intensive Landwirtschaft ist einer der </a:t>
            </a:r>
            <a:r>
              <a:rPr lang="de-DE" sz="1200" dirty="0" smtClean="0">
                <a:cs typeface="Arial" panose="020B0604020202020204" pitchFamily="34" charset="0"/>
              </a:rPr>
              <a:t>Hauptursachen </a:t>
            </a:r>
            <a:r>
              <a:rPr lang="de-DE" sz="1200" dirty="0">
                <a:cs typeface="Arial" panose="020B0604020202020204" pitchFamily="34" charset="0"/>
              </a:rPr>
              <a:t>für die Zerstörung von Ökosystemen, die Übernutzung natürlicher Ressourcen und </a:t>
            </a:r>
            <a:r>
              <a:rPr lang="de-DE" sz="1200" dirty="0" smtClean="0">
                <a:cs typeface="Arial" panose="020B0604020202020204" pitchFamily="34" charset="0"/>
              </a:rPr>
              <a:t>die Verschmutzung von Böden und Wasser!</a:t>
            </a:r>
            <a:endParaRPr lang="de-DE" sz="1200" dirty="0">
              <a:cs typeface="Arial" panose="020B0604020202020204" pitchFamily="34" charset="0"/>
            </a:endParaRPr>
          </a:p>
        </p:txBody>
      </p:sp>
      <p:sp>
        <p:nvSpPr>
          <p:cNvPr id="2" name="Textfeld 1"/>
          <p:cNvSpPr txBox="1"/>
          <p:nvPr/>
        </p:nvSpPr>
        <p:spPr>
          <a:xfrm>
            <a:off x="6192503" y="4939145"/>
            <a:ext cx="2924481" cy="1384995"/>
          </a:xfrm>
          <a:prstGeom prst="rect">
            <a:avLst/>
          </a:prstGeom>
          <a:noFill/>
        </p:spPr>
        <p:txBody>
          <a:bodyPr wrap="square" rtlCol="0">
            <a:spAutoFit/>
          </a:bodyPr>
          <a:lstStyle/>
          <a:p>
            <a:r>
              <a:rPr lang="de-DE" sz="1200" dirty="0"/>
              <a:t>Ammoniak- und Methanemissionen haben direkte negative Auswirkungen auf die menschliche Gesundheit und die Ökosysteme. Methan ist ein </a:t>
            </a:r>
            <a:r>
              <a:rPr lang="de-DE" sz="1200" dirty="0" smtClean="0"/>
              <a:t>Klimakiller mit </a:t>
            </a:r>
            <a:r>
              <a:rPr lang="de-DE" sz="1200" dirty="0"/>
              <a:t>einem globalen Erwärmungspotenzial (GWP), das etwa 28-mal höher ist als das CO2 (IPCC).</a:t>
            </a:r>
          </a:p>
        </p:txBody>
      </p:sp>
      <p:pic>
        <p:nvPicPr>
          <p:cNvPr id="20" name="Grafik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16" y="1942643"/>
            <a:ext cx="2383390" cy="1287279"/>
          </a:xfrm>
          <a:prstGeom prst="rect">
            <a:avLst/>
          </a:prstGeom>
        </p:spPr>
      </p:pic>
      <p:pic>
        <p:nvPicPr>
          <p:cNvPr id="21" name="Picture 2" descr="C:\Users\Kerstin.Froehle\Desktop\Neuer Ordner\factory-1647724_19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76" t="15948" r="4076" b="15948"/>
          <a:stretch/>
        </p:blipFill>
        <p:spPr bwMode="auto">
          <a:xfrm>
            <a:off x="3375283" y="1919589"/>
            <a:ext cx="2564869" cy="1310333"/>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6196" y="1919589"/>
            <a:ext cx="2240385" cy="1336063"/>
          </a:xfrm>
          <a:prstGeom prst="rect">
            <a:avLst/>
          </a:prstGeom>
        </p:spPr>
      </p:pic>
      <p:sp>
        <p:nvSpPr>
          <p:cNvPr id="23" name="Textfeld 22"/>
          <p:cNvSpPr txBox="1"/>
          <p:nvPr/>
        </p:nvSpPr>
        <p:spPr>
          <a:xfrm rot="16200000">
            <a:off x="-676032" y="5402192"/>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24" name="Picture 3" descr="C:\Users\Kerstin.Froehle\Desktop\Neuer Ordner\harvest-1907821_192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580" y="4024900"/>
            <a:ext cx="2048216" cy="138585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Users\Kerstin.Froehle\Desktop\Neuer Ordner\desert-279862_19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98095" y="4015492"/>
            <a:ext cx="2119243" cy="1444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207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a:t>
            </a:r>
            <a:r>
              <a:rPr lang="de-DE" sz="2600" dirty="0"/>
              <a:t>L</a:t>
            </a:r>
            <a:r>
              <a:rPr lang="de-DE" sz="2600" dirty="0" smtClean="0"/>
              <a:t>andwirtschaft</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Landwirtschaft und Biologische Vielfalt</a:t>
            </a:r>
            <a:endParaRPr lang="de-DE" sz="2400" b="1" dirty="0">
              <a:latin typeface="Arial" panose="020B0604020202020204" pitchFamily="34" charset="0"/>
              <a:cs typeface="Arial" panose="020B0604020202020204" pitchFamily="34" charset="0"/>
            </a:endParaRPr>
          </a:p>
        </p:txBody>
      </p:sp>
      <p:sp>
        <p:nvSpPr>
          <p:cNvPr id="14" name="Textfeld 13"/>
          <p:cNvSpPr txBox="1"/>
          <p:nvPr/>
        </p:nvSpPr>
        <p:spPr>
          <a:xfrm>
            <a:off x="914203" y="1903953"/>
            <a:ext cx="2145629" cy="877163"/>
          </a:xfrm>
          <a:prstGeom prst="rect">
            <a:avLst/>
          </a:prstGeom>
          <a:solidFill>
            <a:schemeClr val="accent5"/>
          </a:solidFill>
        </p:spPr>
        <p:txBody>
          <a:bodyPr wrap="square" rtlCol="0">
            <a:spAutoFit/>
          </a:bodyPr>
          <a:lstStyle/>
          <a:p>
            <a:pPr algn="ctr"/>
            <a:r>
              <a:rPr lang="de-DE" sz="1700" dirty="0" smtClean="0">
                <a:solidFill>
                  <a:schemeClr val="tx1">
                    <a:lumMod val="50000"/>
                  </a:schemeClr>
                </a:solidFill>
                <a:latin typeface="Arial" panose="020B0604020202020204" pitchFamily="34" charset="0"/>
                <a:cs typeface="Arial" panose="020B0604020202020204" pitchFamily="34" charset="0"/>
              </a:rPr>
              <a:t>Landwirtschaft ist abhängig von Biodiversität</a:t>
            </a:r>
            <a:endParaRPr lang="de-DE" sz="1700" dirty="0">
              <a:solidFill>
                <a:schemeClr val="tx1">
                  <a:lumMod val="5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49693" y="2928792"/>
            <a:ext cx="4724818" cy="877163"/>
          </a:xfrm>
          <a:prstGeom prst="rect">
            <a:avLst/>
          </a:prstGeom>
          <a:noFill/>
        </p:spPr>
        <p:txBody>
          <a:bodyPr wrap="square" rtlCol="0">
            <a:spAutoFit/>
          </a:bodyPr>
          <a:lstStyle/>
          <a:p>
            <a:r>
              <a:rPr lang="de-DE" sz="1700" dirty="0">
                <a:solidFill>
                  <a:schemeClr val="accent1">
                    <a:lumMod val="50000"/>
                  </a:schemeClr>
                </a:solidFill>
                <a:latin typeface="Arial" panose="020B0604020202020204" pitchFamily="34" charset="0"/>
                <a:cs typeface="Arial" panose="020B0604020202020204" pitchFamily="34" charset="0"/>
              </a:rPr>
              <a:t>In Europa werden 84% der 264 </a:t>
            </a:r>
            <a:r>
              <a:rPr lang="de-DE" sz="1700" dirty="0" smtClean="0">
                <a:solidFill>
                  <a:schemeClr val="accent1">
                    <a:lumMod val="50000"/>
                  </a:schemeClr>
                </a:solidFill>
                <a:latin typeface="Arial" panose="020B0604020202020204" pitchFamily="34" charset="0"/>
                <a:cs typeface="Arial" panose="020B0604020202020204" pitchFamily="34" charset="0"/>
              </a:rPr>
              <a:t>landwirt-</a:t>
            </a:r>
            <a:r>
              <a:rPr lang="de-DE" sz="1700" dirty="0" err="1" smtClean="0">
                <a:solidFill>
                  <a:schemeClr val="accent1">
                    <a:lumMod val="50000"/>
                  </a:schemeClr>
                </a:solidFill>
                <a:latin typeface="Arial" panose="020B0604020202020204" pitchFamily="34" charset="0"/>
                <a:cs typeface="Arial" panose="020B0604020202020204" pitchFamily="34" charset="0"/>
              </a:rPr>
              <a:t>schaftlichen</a:t>
            </a:r>
            <a:r>
              <a:rPr lang="de-DE" sz="1700" dirty="0" smtClean="0">
                <a:solidFill>
                  <a:schemeClr val="accent1">
                    <a:lumMod val="50000"/>
                  </a:schemeClr>
                </a:solidFill>
                <a:latin typeface="Arial" panose="020B0604020202020204" pitchFamily="34" charset="0"/>
                <a:cs typeface="Arial" panose="020B0604020202020204" pitchFamily="34" charset="0"/>
              </a:rPr>
              <a:t> </a:t>
            </a:r>
            <a:r>
              <a:rPr lang="de-DE" sz="1700" dirty="0">
                <a:solidFill>
                  <a:schemeClr val="accent1">
                    <a:lumMod val="50000"/>
                  </a:schemeClr>
                </a:solidFill>
                <a:latin typeface="Arial" panose="020B0604020202020204" pitchFamily="34" charset="0"/>
                <a:cs typeface="Arial" panose="020B0604020202020204" pitchFamily="34" charset="0"/>
              </a:rPr>
              <a:t>Kulturen von </a:t>
            </a:r>
            <a:r>
              <a:rPr lang="de-DE" sz="1700" dirty="0" smtClean="0">
                <a:solidFill>
                  <a:schemeClr val="accent1">
                    <a:lumMod val="50000"/>
                  </a:schemeClr>
                </a:solidFill>
                <a:latin typeface="Arial" panose="020B0604020202020204" pitchFamily="34" charset="0"/>
                <a:cs typeface="Arial" panose="020B0604020202020204" pitchFamily="34" charset="0"/>
              </a:rPr>
              <a:t>Tieren - insbesondere </a:t>
            </a:r>
            <a:r>
              <a:rPr lang="de-DE" sz="1700" dirty="0">
                <a:solidFill>
                  <a:schemeClr val="accent1">
                    <a:lumMod val="50000"/>
                  </a:schemeClr>
                </a:solidFill>
                <a:latin typeface="Arial" panose="020B0604020202020204" pitchFamily="34" charset="0"/>
                <a:cs typeface="Arial" panose="020B0604020202020204" pitchFamily="34" charset="0"/>
              </a:rPr>
              <a:t>von </a:t>
            </a:r>
            <a:r>
              <a:rPr lang="de-DE" sz="1700" dirty="0" smtClean="0">
                <a:solidFill>
                  <a:schemeClr val="accent1">
                    <a:lumMod val="50000"/>
                  </a:schemeClr>
                </a:solidFill>
                <a:latin typeface="Arial" panose="020B0604020202020204" pitchFamily="34" charset="0"/>
                <a:cs typeface="Arial" panose="020B0604020202020204" pitchFamily="34" charset="0"/>
              </a:rPr>
              <a:t>Bienen -  bestäubt.</a:t>
            </a:r>
            <a:endParaRPr lang="de-DE" sz="1700" dirty="0">
              <a:solidFill>
                <a:schemeClr val="accent1">
                  <a:lumMod val="50000"/>
                </a:schemeClr>
              </a:solidFill>
              <a:latin typeface="Arial" panose="020B0604020202020204" pitchFamily="34" charset="0"/>
              <a:cs typeface="Arial" panose="020B0604020202020204" pitchFamily="34" charset="0"/>
            </a:endParaRPr>
          </a:p>
        </p:txBody>
      </p:sp>
      <p:sp>
        <p:nvSpPr>
          <p:cNvPr id="16" name="Textfeld 15"/>
          <p:cNvSpPr txBox="1"/>
          <p:nvPr/>
        </p:nvSpPr>
        <p:spPr>
          <a:xfrm>
            <a:off x="4826741" y="2969398"/>
            <a:ext cx="4153744" cy="877163"/>
          </a:xfrm>
          <a:prstGeom prst="rect">
            <a:avLst/>
          </a:prstGeom>
          <a:noFill/>
        </p:spPr>
        <p:txBody>
          <a:bodyPr wrap="square" rtlCol="0">
            <a:spAutoFit/>
          </a:bodyPr>
          <a:lstStyle/>
          <a:p>
            <a:r>
              <a:rPr lang="de-DE" sz="1700" dirty="0">
                <a:solidFill>
                  <a:schemeClr val="accent1">
                    <a:lumMod val="50000"/>
                  </a:schemeClr>
                </a:solidFill>
                <a:latin typeface="Arial" panose="020B0604020202020204" pitchFamily="34" charset="0"/>
                <a:cs typeface="Arial" panose="020B0604020202020204" pitchFamily="34" charset="0"/>
              </a:rPr>
              <a:t>Etwa 50% der europäischen Arten hängen von </a:t>
            </a:r>
            <a:r>
              <a:rPr lang="de-DE" sz="1700" dirty="0" smtClean="0">
                <a:solidFill>
                  <a:schemeClr val="accent1">
                    <a:lumMod val="50000"/>
                  </a:schemeClr>
                </a:solidFill>
                <a:latin typeface="Arial" panose="020B0604020202020204" pitchFamily="34" charset="0"/>
                <a:cs typeface="Arial" panose="020B0604020202020204" pitchFamily="34" charset="0"/>
              </a:rPr>
              <a:t>landwirtschaftlich geprägten Lebensräumen ab.</a:t>
            </a:r>
            <a:endParaRPr lang="de-DE" sz="1700" dirty="0">
              <a:solidFill>
                <a:schemeClr val="accent1">
                  <a:lumMod val="50000"/>
                </a:schemeClr>
              </a:solidFill>
              <a:latin typeface="Arial" panose="020B0604020202020204" pitchFamily="34" charset="0"/>
              <a:cs typeface="Arial" panose="020B0604020202020204" pitchFamily="34" charset="0"/>
            </a:endParaRPr>
          </a:p>
        </p:txBody>
      </p:sp>
      <p:sp>
        <p:nvSpPr>
          <p:cNvPr id="17" name="Rechteck 16"/>
          <p:cNvSpPr/>
          <p:nvPr/>
        </p:nvSpPr>
        <p:spPr>
          <a:xfrm>
            <a:off x="914203" y="3933056"/>
            <a:ext cx="7114181" cy="2185282"/>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600" b="1" dirty="0" smtClean="0">
                <a:solidFill>
                  <a:schemeClr val="accent1">
                    <a:lumMod val="50000"/>
                  </a:schemeClr>
                </a:solidFill>
                <a:latin typeface="Arial" panose="020B0604020202020204" pitchFamily="34" charset="0"/>
                <a:cs typeface="Arial" panose="020B0604020202020204" pitchFamily="34" charset="0"/>
              </a:rPr>
              <a:t>Aber: Seit </a:t>
            </a:r>
            <a:r>
              <a:rPr lang="de-DE" sz="1600" b="1" dirty="0">
                <a:solidFill>
                  <a:schemeClr val="accent1">
                    <a:lumMod val="50000"/>
                  </a:schemeClr>
                </a:solidFill>
                <a:latin typeface="Arial" panose="020B0604020202020204" pitchFamily="34" charset="0"/>
                <a:cs typeface="Arial" panose="020B0604020202020204" pitchFamily="34" charset="0"/>
              </a:rPr>
              <a:t>den 70er Jahren wurde die Landwirtschaft stark intensiviert.</a:t>
            </a:r>
          </a:p>
          <a:p>
            <a:pPr algn="ctr">
              <a:spcAft>
                <a:spcPts val="1200"/>
              </a:spcAft>
            </a:pPr>
            <a:r>
              <a:rPr lang="de-DE" sz="1600" b="1" dirty="0">
                <a:solidFill>
                  <a:schemeClr val="accent1">
                    <a:lumMod val="50000"/>
                  </a:schemeClr>
                </a:solidFill>
                <a:latin typeface="Arial" panose="020B0604020202020204" pitchFamily="34" charset="0"/>
                <a:cs typeface="Arial" panose="020B0604020202020204" pitchFamily="34" charset="0"/>
              </a:rPr>
              <a:t>Weltweit wurden 50% aller Lebensräume in Ackerland umgewandelt.</a:t>
            </a:r>
          </a:p>
          <a:p>
            <a:pPr algn="ctr">
              <a:spcAft>
                <a:spcPts val="1200"/>
              </a:spcAft>
            </a:pPr>
            <a:r>
              <a:rPr lang="de-DE" sz="1600" b="1" dirty="0">
                <a:solidFill>
                  <a:schemeClr val="accent1">
                    <a:lumMod val="50000"/>
                  </a:schemeClr>
                </a:solidFill>
                <a:latin typeface="Arial" panose="020B0604020202020204" pitchFamily="34" charset="0"/>
                <a:cs typeface="Arial" panose="020B0604020202020204" pitchFamily="34" charset="0"/>
              </a:rPr>
              <a:t>Die landwirtschaftlich genutzte Fläche in der EU umfasst 40% der gesamten Landfläche.</a:t>
            </a:r>
          </a:p>
          <a:p>
            <a:pPr algn="ctr">
              <a:spcAft>
                <a:spcPts val="1200"/>
              </a:spcAft>
            </a:pPr>
            <a:r>
              <a:rPr lang="de-DE" sz="1700" b="1" dirty="0">
                <a:solidFill>
                  <a:schemeClr val="accent1">
                    <a:lumMod val="50000"/>
                  </a:schemeClr>
                </a:solidFill>
                <a:latin typeface="Arial" panose="020B0604020202020204" pitchFamily="34" charset="0"/>
                <a:cs typeface="Arial" panose="020B0604020202020204" pitchFamily="34" charset="0"/>
              </a:rPr>
              <a:t>So sind Nahrungsmittelsysteme </a:t>
            </a:r>
            <a:r>
              <a:rPr lang="de-DE" sz="1700" b="1" dirty="0" smtClean="0">
                <a:solidFill>
                  <a:schemeClr val="accent1">
                    <a:lumMod val="50000"/>
                  </a:schemeClr>
                </a:solidFill>
                <a:latin typeface="Arial" panose="020B0604020202020204" pitchFamily="34" charset="0"/>
                <a:cs typeface="Arial" panose="020B0604020202020204" pitchFamily="34" charset="0"/>
              </a:rPr>
              <a:t>für </a:t>
            </a:r>
            <a:r>
              <a:rPr lang="de-DE" sz="1700" b="1" dirty="0">
                <a:solidFill>
                  <a:schemeClr val="accent1">
                    <a:lumMod val="50000"/>
                  </a:schemeClr>
                </a:solidFill>
                <a:latin typeface="Arial" panose="020B0604020202020204" pitchFamily="34" charset="0"/>
                <a:cs typeface="Arial" panose="020B0604020202020204" pitchFamily="34" charset="0"/>
              </a:rPr>
              <a:t>60% des weltweiten </a:t>
            </a:r>
            <a:r>
              <a:rPr lang="de-DE" sz="1700" b="1" dirty="0" smtClean="0">
                <a:solidFill>
                  <a:schemeClr val="accent1">
                    <a:lumMod val="50000"/>
                  </a:schemeClr>
                </a:solidFill>
                <a:latin typeface="Arial" panose="020B0604020202020204" pitchFamily="34" charset="0"/>
                <a:cs typeface="Arial" panose="020B0604020202020204" pitchFamily="34" charset="0"/>
              </a:rPr>
              <a:t>Verlustes </a:t>
            </a:r>
            <a:r>
              <a:rPr lang="de-DE" sz="1700" b="1" dirty="0">
                <a:solidFill>
                  <a:schemeClr val="accent1">
                    <a:lumMod val="50000"/>
                  </a:schemeClr>
                </a:solidFill>
                <a:latin typeface="Arial" panose="020B0604020202020204" pitchFamily="34" charset="0"/>
                <a:cs typeface="Arial" panose="020B0604020202020204" pitchFamily="34" charset="0"/>
              </a:rPr>
              <a:t>der terrestrischen Biodiversität verantwortlich.</a:t>
            </a:r>
          </a:p>
        </p:txBody>
      </p:sp>
      <p:sp>
        <p:nvSpPr>
          <p:cNvPr id="20" name="Textfeld 19"/>
          <p:cNvSpPr txBox="1"/>
          <p:nvPr/>
        </p:nvSpPr>
        <p:spPr>
          <a:xfrm>
            <a:off x="5580112" y="1944559"/>
            <a:ext cx="1891826" cy="877163"/>
          </a:xfrm>
          <a:prstGeom prst="rect">
            <a:avLst/>
          </a:prstGeom>
          <a:solidFill>
            <a:schemeClr val="accent5"/>
          </a:solidFill>
        </p:spPr>
        <p:txBody>
          <a:bodyPr wrap="square" rtlCol="0">
            <a:spAutoFit/>
          </a:bodyPr>
          <a:lstStyle/>
          <a:p>
            <a:pPr algn="ctr"/>
            <a:r>
              <a:rPr lang="de-DE" sz="1700" dirty="0" smtClean="0">
                <a:solidFill>
                  <a:schemeClr val="accent1">
                    <a:lumMod val="50000"/>
                  </a:schemeClr>
                </a:solidFill>
                <a:latin typeface="Arial" panose="020B0604020202020204" pitchFamily="34" charset="0"/>
                <a:cs typeface="Arial" panose="020B0604020202020204" pitchFamily="34" charset="0"/>
              </a:rPr>
              <a:t>Biodiversität ist abhängig von Landwirtschaft</a:t>
            </a:r>
            <a:endParaRPr lang="de-DE"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6207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Nach rechts gekrümmter Pfeil 31"/>
          <p:cNvSpPr/>
          <p:nvPr/>
        </p:nvSpPr>
        <p:spPr>
          <a:xfrm rot="4459436" flipH="1">
            <a:off x="6382433" y="3793267"/>
            <a:ext cx="474089" cy="2753943"/>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5" name="Foliennummernplatzhalter 4"/>
          <p:cNvSpPr>
            <a:spLocks noGrp="1"/>
          </p:cNvSpPr>
          <p:nvPr>
            <p:ph type="sldNum" sz="quarter" idx="12"/>
          </p:nvPr>
        </p:nvSpPr>
        <p:spPr/>
        <p:txBody>
          <a:bodyPr/>
          <a:lstStyle/>
          <a:p>
            <a:fld id="{94C51DEF-A0F2-436A-B446-D206BED377C1}" type="slidenum">
              <a:rPr lang="de-DE" sz="1600" smtClean="0"/>
              <a:t>5</a:t>
            </a:fld>
            <a:endParaRPr lang="de-DE" sz="1600"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Landwirtschaft und Biologische Vielfalt</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91110" y="1839018"/>
            <a:ext cx="1641230"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Biodiversität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1113397" y="2526003"/>
            <a:ext cx="2593268"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Agro-Biodiversität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04788" y="3118247"/>
            <a:ext cx="2110152" cy="584775"/>
          </a:xfrm>
          <a:prstGeom prst="rect">
            <a:avLst/>
          </a:prstGeom>
          <a:noFill/>
        </p:spPr>
        <p:txBody>
          <a:bodyPr wrap="square" rtlCol="0">
            <a:spAutoFit/>
          </a:bodyPr>
          <a:lstStyle/>
          <a:p>
            <a:pPr algn="ctr"/>
            <a:r>
              <a:rPr lang="de-DE" sz="1600" dirty="0" smtClean="0">
                <a:solidFill>
                  <a:schemeClr val="tx2">
                    <a:lumMod val="50000"/>
                  </a:schemeClr>
                </a:solidFill>
                <a:latin typeface="Arial" panose="020B0604020202020204" pitchFamily="34" charset="0"/>
                <a:cs typeface="Arial" panose="020B0604020202020204" pitchFamily="34" charset="0"/>
              </a:rPr>
              <a:t>Kleinbäuerliche Landwirtschaft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4823427" y="3108209"/>
            <a:ext cx="3212015"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Intensivierung der Landnutzung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7468240" y="1533069"/>
            <a:ext cx="1641230"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Menschheit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6689013" y="2483788"/>
            <a:ext cx="2381974"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Bevölkerungswachstum</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5" name="Nach rechts gekrümmter Pfeil 14"/>
          <p:cNvSpPr/>
          <p:nvPr/>
        </p:nvSpPr>
        <p:spPr>
          <a:xfrm rot="18472259">
            <a:off x="500917" y="2070641"/>
            <a:ext cx="321692" cy="1195625"/>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16" name="Textfeld 15"/>
          <p:cNvSpPr txBox="1"/>
          <p:nvPr/>
        </p:nvSpPr>
        <p:spPr>
          <a:xfrm>
            <a:off x="335472" y="2306064"/>
            <a:ext cx="1088659" cy="276999"/>
          </a:xfrm>
          <a:prstGeom prst="rect">
            <a:avLst/>
          </a:prstGeom>
          <a:noFill/>
        </p:spPr>
        <p:txBody>
          <a:bodyPr wrap="square" rtlCol="0">
            <a:spAutoFit/>
          </a:bodyPr>
          <a:lstStyle/>
          <a:p>
            <a:r>
              <a:rPr lang="de-DE" sz="1200" dirty="0">
                <a:solidFill>
                  <a:schemeClr val="tx2">
                    <a:lumMod val="50000"/>
                  </a:schemeClr>
                </a:solidFill>
                <a:latin typeface="Arial" panose="020B0604020202020204" pitchFamily="34" charset="0"/>
                <a:cs typeface="Arial" panose="020B0604020202020204" pitchFamily="34" charset="0"/>
              </a:rPr>
              <a:t>e</a:t>
            </a:r>
            <a:r>
              <a:rPr lang="de-DE" sz="1200" dirty="0" smtClean="0">
                <a:solidFill>
                  <a:schemeClr val="tx2">
                    <a:lumMod val="50000"/>
                  </a:schemeClr>
                </a:solidFill>
                <a:latin typeface="Arial" panose="020B0604020202020204" pitchFamily="34" charset="0"/>
                <a:cs typeface="Arial" panose="020B0604020202020204" pitchFamily="34" charset="0"/>
              </a:rPr>
              <a:t>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17" name="Nach rechts gekrümmter Pfeil 16"/>
          <p:cNvSpPr/>
          <p:nvPr/>
        </p:nvSpPr>
        <p:spPr>
          <a:xfrm rot="18472259">
            <a:off x="1888016" y="2717001"/>
            <a:ext cx="321692" cy="1195625"/>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19" name="Nach rechts gekrümmter Pfeil 18"/>
          <p:cNvSpPr/>
          <p:nvPr/>
        </p:nvSpPr>
        <p:spPr>
          <a:xfrm rot="16200000" flipH="1">
            <a:off x="5033174" y="-89110"/>
            <a:ext cx="493733" cy="4652064"/>
          </a:xfrm>
          <a:prstGeom prst="curv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20" name="Textfeld 19"/>
          <p:cNvSpPr txBox="1"/>
          <p:nvPr/>
        </p:nvSpPr>
        <p:spPr>
          <a:xfrm>
            <a:off x="4619480" y="2042891"/>
            <a:ext cx="1057682"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ermöglichte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1" name="Nach rechts gekrümmter Pfeil 20"/>
          <p:cNvSpPr/>
          <p:nvPr/>
        </p:nvSpPr>
        <p:spPr>
          <a:xfrm rot="3698591" flipH="1">
            <a:off x="7918447" y="2726217"/>
            <a:ext cx="372534" cy="1271331"/>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22" name="Pfeil nach rechts 21"/>
          <p:cNvSpPr/>
          <p:nvPr/>
        </p:nvSpPr>
        <p:spPr>
          <a:xfrm>
            <a:off x="4472497" y="3265887"/>
            <a:ext cx="339969" cy="96577"/>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3" name="Pfeil nach rechts 22"/>
          <p:cNvSpPr/>
          <p:nvPr/>
        </p:nvSpPr>
        <p:spPr>
          <a:xfrm rot="6761605">
            <a:off x="8340057" y="2132170"/>
            <a:ext cx="691581" cy="846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4" name="Textfeld 23"/>
          <p:cNvSpPr txBox="1"/>
          <p:nvPr/>
        </p:nvSpPr>
        <p:spPr>
          <a:xfrm>
            <a:off x="7427345" y="2936129"/>
            <a:ext cx="1086049" cy="276999"/>
          </a:xfrm>
          <a:prstGeom prst="rect">
            <a:avLst/>
          </a:prstGeom>
          <a:noFill/>
        </p:spPr>
        <p:txBody>
          <a:bodyPr wrap="square" rtlCol="0">
            <a:spAutoFit/>
          </a:bodyPr>
          <a:lstStyle/>
          <a:p>
            <a:pPr algn="r"/>
            <a:r>
              <a:rPr lang="de-DE" sz="1200" dirty="0" smtClean="0">
                <a:solidFill>
                  <a:schemeClr val="tx2">
                    <a:lumMod val="50000"/>
                  </a:schemeClr>
                </a:solidFill>
                <a:latin typeface="Arial" panose="020B0604020202020204" pitchFamily="34" charset="0"/>
                <a:cs typeface="Arial" panose="020B0604020202020204" pitchFamily="34" charset="0"/>
              </a:rPr>
              <a:t>verursacht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5" name="Textfeld 24"/>
          <p:cNvSpPr txBox="1"/>
          <p:nvPr/>
        </p:nvSpPr>
        <p:spPr>
          <a:xfrm>
            <a:off x="6161775" y="3843481"/>
            <a:ext cx="2862899"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Zerstörung von Ökosystemen</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7740352" y="4502611"/>
            <a:ext cx="1324763" cy="584775"/>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Verschmutz- </a:t>
            </a:r>
            <a:r>
              <a:rPr lang="de-DE" sz="1600" dirty="0" err="1" smtClean="0">
                <a:solidFill>
                  <a:schemeClr val="tx2">
                    <a:lumMod val="50000"/>
                  </a:schemeClr>
                </a:solidFill>
                <a:latin typeface="Arial" panose="020B0604020202020204" pitchFamily="34" charset="0"/>
                <a:cs typeface="Arial" panose="020B0604020202020204" pitchFamily="34" charset="0"/>
              </a:rPr>
              <a:t>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254490" y="4133461"/>
            <a:ext cx="1770184"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Übernutzung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8" name="Textfeld 27"/>
          <p:cNvSpPr txBox="1"/>
          <p:nvPr/>
        </p:nvSpPr>
        <p:spPr>
          <a:xfrm>
            <a:off x="5945574" y="3630208"/>
            <a:ext cx="989677"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verursacht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9" name="Nach rechts gekrümmter Pfeil 28"/>
          <p:cNvSpPr/>
          <p:nvPr/>
        </p:nvSpPr>
        <p:spPr>
          <a:xfrm rot="17925480">
            <a:off x="6276916" y="3195729"/>
            <a:ext cx="516397" cy="2124133"/>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31" name="Textfeld 30"/>
          <p:cNvSpPr txBox="1"/>
          <p:nvPr/>
        </p:nvSpPr>
        <p:spPr>
          <a:xfrm>
            <a:off x="4496977" y="4872125"/>
            <a:ext cx="1302689"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Landschaft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35" name="Textfeld 34"/>
          <p:cNvSpPr txBox="1"/>
          <p:nvPr/>
        </p:nvSpPr>
        <p:spPr>
          <a:xfrm>
            <a:off x="3418529" y="4082301"/>
            <a:ext cx="1053968"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beeinflusst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36" name="Textfeld 35"/>
          <p:cNvSpPr txBox="1"/>
          <p:nvPr/>
        </p:nvSpPr>
        <p:spPr>
          <a:xfrm>
            <a:off x="6161775" y="5073974"/>
            <a:ext cx="842037"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zerstört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37" name="Nach rechts gekrümmter Pfeil 36"/>
          <p:cNvSpPr/>
          <p:nvPr/>
        </p:nvSpPr>
        <p:spPr>
          <a:xfrm rot="7166714" flipH="1">
            <a:off x="1959244" y="1148635"/>
            <a:ext cx="819589" cy="6123042"/>
          </a:xfrm>
          <a:prstGeom prst="curvedRightArrow">
            <a:avLst>
              <a:gd name="adj1" fmla="val 25000"/>
              <a:gd name="adj2" fmla="val 50000"/>
              <a:gd name="adj3" fmla="val 48054"/>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8" name="Nach rechts gekrümmter Pfeil 37"/>
          <p:cNvSpPr/>
          <p:nvPr/>
        </p:nvSpPr>
        <p:spPr>
          <a:xfrm rot="19262780">
            <a:off x="3354061" y="3552600"/>
            <a:ext cx="321692" cy="1607684"/>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33" name="Textfeld 32"/>
          <p:cNvSpPr txBox="1"/>
          <p:nvPr/>
        </p:nvSpPr>
        <p:spPr>
          <a:xfrm>
            <a:off x="1824708" y="2958803"/>
            <a:ext cx="1088659" cy="276999"/>
          </a:xfrm>
          <a:prstGeom prst="rect">
            <a:avLst/>
          </a:prstGeom>
          <a:noFill/>
        </p:spPr>
        <p:txBody>
          <a:bodyPr wrap="square" rtlCol="0">
            <a:spAutoFit/>
          </a:bodyPr>
          <a:lstStyle/>
          <a:p>
            <a:r>
              <a:rPr lang="de-DE" sz="1200" dirty="0">
                <a:solidFill>
                  <a:schemeClr val="tx2">
                    <a:lumMod val="50000"/>
                  </a:schemeClr>
                </a:solidFill>
                <a:latin typeface="Arial" panose="020B0604020202020204" pitchFamily="34" charset="0"/>
                <a:cs typeface="Arial" panose="020B0604020202020204" pitchFamily="34" charset="0"/>
              </a:rPr>
              <a:t>e</a:t>
            </a:r>
            <a:r>
              <a:rPr lang="de-DE" sz="1200" dirty="0" smtClean="0">
                <a:solidFill>
                  <a:schemeClr val="tx2">
                    <a:lumMod val="50000"/>
                  </a:schemeClr>
                </a:solidFill>
                <a:latin typeface="Arial" panose="020B0604020202020204" pitchFamily="34" charset="0"/>
                <a:cs typeface="Arial" panose="020B0604020202020204" pitchFamily="34" charset="0"/>
              </a:rPr>
              <a:t>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8271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Nach rechts gekrümmter Pfeil 31"/>
          <p:cNvSpPr/>
          <p:nvPr/>
        </p:nvSpPr>
        <p:spPr>
          <a:xfrm rot="4459436" flipH="1">
            <a:off x="6382433" y="3793267"/>
            <a:ext cx="474089" cy="2753943"/>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5" name="Foliennummernplatzhalter 4"/>
          <p:cNvSpPr>
            <a:spLocks noGrp="1"/>
          </p:cNvSpPr>
          <p:nvPr>
            <p:ph type="sldNum" sz="quarter" idx="12"/>
          </p:nvPr>
        </p:nvSpPr>
        <p:spPr/>
        <p:txBody>
          <a:bodyPr/>
          <a:lstStyle/>
          <a:p>
            <a:fld id="{94C51DEF-A0F2-436A-B446-D206BED377C1}" type="slidenum">
              <a:rPr lang="de-DE" sz="1600" smtClean="0"/>
              <a:t>6</a:t>
            </a:fld>
            <a:endParaRPr lang="de-DE" sz="1600"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Landwirtschaft und Biologische Vielfalt</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91110" y="1839018"/>
            <a:ext cx="1641230"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Biodiversität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1113397" y="2526003"/>
            <a:ext cx="2593268"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Agro-Biodiversität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04788" y="3118247"/>
            <a:ext cx="2110152" cy="584775"/>
          </a:xfrm>
          <a:prstGeom prst="rect">
            <a:avLst/>
          </a:prstGeom>
          <a:noFill/>
        </p:spPr>
        <p:txBody>
          <a:bodyPr wrap="square" rtlCol="0">
            <a:spAutoFit/>
          </a:bodyPr>
          <a:lstStyle/>
          <a:p>
            <a:pPr algn="ctr"/>
            <a:r>
              <a:rPr lang="de-DE" sz="1600" dirty="0" smtClean="0">
                <a:solidFill>
                  <a:schemeClr val="tx2">
                    <a:lumMod val="50000"/>
                  </a:schemeClr>
                </a:solidFill>
                <a:latin typeface="Arial" panose="020B0604020202020204" pitchFamily="34" charset="0"/>
                <a:cs typeface="Arial" panose="020B0604020202020204" pitchFamily="34" charset="0"/>
              </a:rPr>
              <a:t>Kleinbäuerliche Landwirtschaft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4823427" y="3108209"/>
            <a:ext cx="3212015"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Intensivierung der Landnutzung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7468240" y="1533069"/>
            <a:ext cx="1641230"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Menschheit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6689013" y="2483788"/>
            <a:ext cx="2381974"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Bevölkerungswachstum</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5" name="Nach rechts gekrümmter Pfeil 14"/>
          <p:cNvSpPr/>
          <p:nvPr/>
        </p:nvSpPr>
        <p:spPr>
          <a:xfrm rot="18472259">
            <a:off x="500917" y="2070641"/>
            <a:ext cx="321692" cy="1195625"/>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16" name="Textfeld 15"/>
          <p:cNvSpPr txBox="1"/>
          <p:nvPr/>
        </p:nvSpPr>
        <p:spPr>
          <a:xfrm>
            <a:off x="335472" y="2306064"/>
            <a:ext cx="1088659" cy="276999"/>
          </a:xfrm>
          <a:prstGeom prst="rect">
            <a:avLst/>
          </a:prstGeom>
          <a:noFill/>
        </p:spPr>
        <p:txBody>
          <a:bodyPr wrap="square" rtlCol="0">
            <a:spAutoFit/>
          </a:bodyPr>
          <a:lstStyle/>
          <a:p>
            <a:r>
              <a:rPr lang="de-DE" sz="1200" dirty="0">
                <a:solidFill>
                  <a:schemeClr val="tx2">
                    <a:lumMod val="50000"/>
                  </a:schemeClr>
                </a:solidFill>
                <a:latin typeface="Arial" panose="020B0604020202020204" pitchFamily="34" charset="0"/>
                <a:cs typeface="Arial" panose="020B0604020202020204" pitchFamily="34" charset="0"/>
              </a:rPr>
              <a:t>e</a:t>
            </a:r>
            <a:r>
              <a:rPr lang="de-DE" sz="1200" dirty="0" smtClean="0">
                <a:solidFill>
                  <a:schemeClr val="tx2">
                    <a:lumMod val="50000"/>
                  </a:schemeClr>
                </a:solidFill>
                <a:latin typeface="Arial" panose="020B0604020202020204" pitchFamily="34" charset="0"/>
                <a:cs typeface="Arial" panose="020B0604020202020204" pitchFamily="34" charset="0"/>
              </a:rPr>
              <a:t>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17" name="Nach rechts gekrümmter Pfeil 16"/>
          <p:cNvSpPr/>
          <p:nvPr/>
        </p:nvSpPr>
        <p:spPr>
          <a:xfrm rot="18472259">
            <a:off x="1888016" y="2717001"/>
            <a:ext cx="321692" cy="1195625"/>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19" name="Nach rechts gekrümmter Pfeil 18"/>
          <p:cNvSpPr/>
          <p:nvPr/>
        </p:nvSpPr>
        <p:spPr>
          <a:xfrm rot="16200000" flipH="1">
            <a:off x="5033174" y="-89110"/>
            <a:ext cx="493733" cy="4652064"/>
          </a:xfrm>
          <a:prstGeom prst="curv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20" name="Textfeld 19"/>
          <p:cNvSpPr txBox="1"/>
          <p:nvPr/>
        </p:nvSpPr>
        <p:spPr>
          <a:xfrm>
            <a:off x="4619480" y="2042891"/>
            <a:ext cx="1057682"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ermöglichte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1" name="Nach rechts gekrümmter Pfeil 20"/>
          <p:cNvSpPr/>
          <p:nvPr/>
        </p:nvSpPr>
        <p:spPr>
          <a:xfrm rot="3698591" flipH="1">
            <a:off x="7918447" y="2726217"/>
            <a:ext cx="372534" cy="1271331"/>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22" name="Pfeil nach rechts 21"/>
          <p:cNvSpPr/>
          <p:nvPr/>
        </p:nvSpPr>
        <p:spPr>
          <a:xfrm>
            <a:off x="4472497" y="3265887"/>
            <a:ext cx="339969" cy="96577"/>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3" name="Pfeil nach rechts 22"/>
          <p:cNvSpPr/>
          <p:nvPr/>
        </p:nvSpPr>
        <p:spPr>
          <a:xfrm rot="6761605">
            <a:off x="8340057" y="2132170"/>
            <a:ext cx="691581" cy="846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4" name="Textfeld 23"/>
          <p:cNvSpPr txBox="1"/>
          <p:nvPr/>
        </p:nvSpPr>
        <p:spPr>
          <a:xfrm>
            <a:off x="7427345" y="2936129"/>
            <a:ext cx="1086049" cy="276999"/>
          </a:xfrm>
          <a:prstGeom prst="rect">
            <a:avLst/>
          </a:prstGeom>
          <a:noFill/>
        </p:spPr>
        <p:txBody>
          <a:bodyPr wrap="square" rtlCol="0">
            <a:spAutoFit/>
          </a:bodyPr>
          <a:lstStyle/>
          <a:p>
            <a:pPr algn="r"/>
            <a:r>
              <a:rPr lang="de-DE" sz="1200" dirty="0" smtClean="0">
                <a:solidFill>
                  <a:schemeClr val="tx2">
                    <a:lumMod val="50000"/>
                  </a:schemeClr>
                </a:solidFill>
                <a:latin typeface="Arial" panose="020B0604020202020204" pitchFamily="34" charset="0"/>
                <a:cs typeface="Arial" panose="020B0604020202020204" pitchFamily="34" charset="0"/>
              </a:rPr>
              <a:t>verursacht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5" name="Textfeld 24"/>
          <p:cNvSpPr txBox="1"/>
          <p:nvPr/>
        </p:nvSpPr>
        <p:spPr>
          <a:xfrm>
            <a:off x="6161775" y="3843481"/>
            <a:ext cx="2862899"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Zerstörung von Ökosystemen</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7740352" y="4502611"/>
            <a:ext cx="1324763" cy="584775"/>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Verschmutz- </a:t>
            </a:r>
            <a:r>
              <a:rPr lang="de-DE" sz="1600" dirty="0" err="1" smtClean="0">
                <a:solidFill>
                  <a:schemeClr val="tx2">
                    <a:lumMod val="50000"/>
                  </a:schemeClr>
                </a:solidFill>
                <a:latin typeface="Arial" panose="020B0604020202020204" pitchFamily="34" charset="0"/>
                <a:cs typeface="Arial" panose="020B0604020202020204" pitchFamily="34" charset="0"/>
              </a:rPr>
              <a:t>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254490" y="4133461"/>
            <a:ext cx="1770184"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Übernutzung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8" name="Textfeld 27"/>
          <p:cNvSpPr txBox="1"/>
          <p:nvPr/>
        </p:nvSpPr>
        <p:spPr>
          <a:xfrm>
            <a:off x="5945574" y="3630208"/>
            <a:ext cx="989677"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verursacht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9" name="Nach rechts gekrümmter Pfeil 28"/>
          <p:cNvSpPr/>
          <p:nvPr/>
        </p:nvSpPr>
        <p:spPr>
          <a:xfrm rot="17925480">
            <a:off x="6276916" y="3195729"/>
            <a:ext cx="516397" cy="2124133"/>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31" name="Textfeld 30"/>
          <p:cNvSpPr txBox="1"/>
          <p:nvPr/>
        </p:nvSpPr>
        <p:spPr>
          <a:xfrm>
            <a:off x="4496977" y="4872125"/>
            <a:ext cx="1302689"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Landschaft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35" name="Textfeld 34"/>
          <p:cNvSpPr txBox="1"/>
          <p:nvPr/>
        </p:nvSpPr>
        <p:spPr>
          <a:xfrm>
            <a:off x="3418529" y="4082301"/>
            <a:ext cx="1053968"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beeinflusst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36" name="Textfeld 35"/>
          <p:cNvSpPr txBox="1"/>
          <p:nvPr/>
        </p:nvSpPr>
        <p:spPr>
          <a:xfrm>
            <a:off x="6161775" y="5073974"/>
            <a:ext cx="842037"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zerstört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37" name="Nach rechts gekrümmter Pfeil 36"/>
          <p:cNvSpPr/>
          <p:nvPr/>
        </p:nvSpPr>
        <p:spPr>
          <a:xfrm rot="7166714" flipH="1">
            <a:off x="1959244" y="1148635"/>
            <a:ext cx="819589" cy="6123042"/>
          </a:xfrm>
          <a:prstGeom prst="curvedRightArrow">
            <a:avLst>
              <a:gd name="adj1" fmla="val 25000"/>
              <a:gd name="adj2" fmla="val 50000"/>
              <a:gd name="adj3" fmla="val 48054"/>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8" name="Nach rechts gekrümmter Pfeil 37"/>
          <p:cNvSpPr/>
          <p:nvPr/>
        </p:nvSpPr>
        <p:spPr>
          <a:xfrm rot="19262780">
            <a:off x="3354061" y="3552600"/>
            <a:ext cx="321692" cy="1607684"/>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33" name="Textfeld 32"/>
          <p:cNvSpPr txBox="1"/>
          <p:nvPr/>
        </p:nvSpPr>
        <p:spPr>
          <a:xfrm>
            <a:off x="1824708" y="2958803"/>
            <a:ext cx="1088659" cy="276999"/>
          </a:xfrm>
          <a:prstGeom prst="rect">
            <a:avLst/>
          </a:prstGeom>
          <a:noFill/>
        </p:spPr>
        <p:txBody>
          <a:bodyPr wrap="square" rtlCol="0">
            <a:spAutoFit/>
          </a:bodyPr>
          <a:lstStyle/>
          <a:p>
            <a:r>
              <a:rPr lang="de-DE" sz="1200" dirty="0">
                <a:solidFill>
                  <a:schemeClr val="tx2">
                    <a:lumMod val="50000"/>
                  </a:schemeClr>
                </a:solidFill>
                <a:latin typeface="Arial" panose="020B0604020202020204" pitchFamily="34" charset="0"/>
                <a:cs typeface="Arial" panose="020B0604020202020204" pitchFamily="34" charset="0"/>
              </a:rPr>
              <a:t>e</a:t>
            </a:r>
            <a:r>
              <a:rPr lang="de-DE" sz="1200" dirty="0" smtClean="0">
                <a:solidFill>
                  <a:schemeClr val="tx2">
                    <a:lumMod val="50000"/>
                  </a:schemeClr>
                </a:solidFill>
                <a:latin typeface="Arial" panose="020B0604020202020204" pitchFamily="34" charset="0"/>
                <a:cs typeface="Arial" panose="020B0604020202020204" pitchFamily="34" charset="0"/>
              </a:rPr>
              <a:t>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cxnSp>
        <p:nvCxnSpPr>
          <p:cNvPr id="34" name="Gerade Verbindung 39"/>
          <p:cNvCxnSpPr>
            <a:stCxn id="25" idx="3"/>
          </p:cNvCxnSpPr>
          <p:nvPr/>
        </p:nvCxnSpPr>
        <p:spPr>
          <a:xfrm flipH="1">
            <a:off x="6324335" y="4012758"/>
            <a:ext cx="2700339" cy="13588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Gerade Verbindung 38"/>
          <p:cNvCxnSpPr/>
          <p:nvPr/>
        </p:nvCxnSpPr>
        <p:spPr>
          <a:xfrm>
            <a:off x="6514298" y="3808773"/>
            <a:ext cx="2510376" cy="127390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1259632" y="6027850"/>
            <a:ext cx="7654338" cy="830997"/>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Häufig gestellte Fragen</a:t>
            </a:r>
          </a:p>
          <a:p>
            <a:pPr marL="285750" indent="-285750">
              <a:buFont typeface="Arial" panose="020B0604020202020204" pitchFamily="34" charset="0"/>
              <a:buChar char="•"/>
            </a:pPr>
            <a:endParaRPr lang="de-DE" sz="1600" dirty="0">
              <a:solidFill>
                <a:schemeClr val="bg2">
                  <a:lumMod val="25000"/>
                </a:schemeClr>
              </a:solidFill>
              <a:latin typeface="Arial" panose="020B0604020202020204" pitchFamily="34" charset="0"/>
              <a:cs typeface="Arial" panose="020B0604020202020204" pitchFamily="34" charset="0"/>
            </a:endParaRP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41" name="Picture 3" descr="C:\Program Files\Microsoft Office\MEDIA\CAGCAT10\j029323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163" y="6027850"/>
            <a:ext cx="877470" cy="830150"/>
          </a:xfrm>
          <a:prstGeom prst="rect">
            <a:avLst/>
          </a:prstGeom>
          <a:solidFill>
            <a:schemeClr val="bg2">
              <a:lumMod val="90000"/>
            </a:schemeClr>
          </a:solidFill>
        </p:spPr>
      </p:pic>
    </p:spTree>
    <p:extLst>
      <p:ext uri="{BB962C8B-B14F-4D97-AF65-F5344CB8AC3E}">
        <p14:creationId xmlns:p14="http://schemas.microsoft.com/office/powerpoint/2010/main" val="238263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die Lebensmittelbranche</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7</a:t>
            </a:fld>
            <a:endParaRPr lang="de-DE" dirty="0"/>
          </a:p>
        </p:txBody>
      </p:sp>
      <p:sp>
        <p:nvSpPr>
          <p:cNvPr id="6" name="Textfeld 5"/>
          <p:cNvSpPr txBox="1"/>
          <p:nvPr/>
        </p:nvSpPr>
        <p:spPr>
          <a:xfrm>
            <a:off x="-108520" y="1081100"/>
            <a:ext cx="7258197" cy="830997"/>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Gute Argumente für eine verbesserte </a:t>
            </a:r>
            <a:r>
              <a:rPr lang="de-DE" sz="2400" b="1" dirty="0" err="1" smtClean="0">
                <a:latin typeface="Arial" panose="020B0604020202020204" pitchFamily="34" charset="0"/>
                <a:cs typeface="Arial" panose="020B0604020202020204" pitchFamily="34" charset="0"/>
              </a:rPr>
              <a:t>Biodiversity</a:t>
            </a:r>
            <a:r>
              <a:rPr lang="de-DE" sz="2400" b="1" dirty="0" smtClean="0">
                <a:latin typeface="Arial" panose="020B0604020202020204" pitchFamily="34" charset="0"/>
                <a:cs typeface="Arial" panose="020B0604020202020204" pitchFamily="34" charset="0"/>
              </a:rPr>
              <a:t> </a:t>
            </a:r>
            <a:r>
              <a:rPr lang="de-DE" sz="2400" b="1" dirty="0">
                <a:latin typeface="Arial" panose="020B0604020202020204" pitchFamily="34" charset="0"/>
                <a:cs typeface="Arial" panose="020B0604020202020204" pitchFamily="34" charset="0"/>
              </a:rPr>
              <a:t>P</a:t>
            </a:r>
            <a:r>
              <a:rPr lang="de-DE" sz="2400" b="1" dirty="0" smtClean="0">
                <a:latin typeface="Arial" panose="020B0604020202020204" pitchFamily="34" charset="0"/>
                <a:cs typeface="Arial" panose="020B0604020202020204" pitchFamily="34" charset="0"/>
              </a:rPr>
              <a:t>erformance</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2339752" y="2094660"/>
            <a:ext cx="6308037" cy="4062651"/>
          </a:xfrm>
          <a:prstGeom prst="rect">
            <a:avLst/>
          </a:prstGeom>
          <a:noFill/>
        </p:spPr>
        <p:txBody>
          <a:bodyPr wrap="square" rtlCol="0">
            <a:spAutoFit/>
          </a:bodyPr>
          <a:lstStyle/>
          <a:p>
            <a:pPr marL="342900" indent="-342900">
              <a:spcAft>
                <a:spcPts val="800"/>
              </a:spcAft>
              <a:buFont typeface="Wingdings" panose="05000000000000000000" pitchFamily="2" charset="2"/>
              <a:buChar char="Ø"/>
            </a:pPr>
            <a:r>
              <a:rPr lang="de-DE" sz="1700" dirty="0" smtClean="0">
                <a:solidFill>
                  <a:schemeClr val="tx2">
                    <a:lumMod val="50000"/>
                  </a:schemeClr>
                </a:solidFill>
                <a:latin typeface="Arial" panose="020B0604020202020204" pitchFamily="34" charset="0"/>
                <a:cs typeface="Arial" panose="020B0604020202020204" pitchFamily="34" charset="0"/>
              </a:rPr>
              <a:t>Boden-Biodiversität </a:t>
            </a:r>
            <a:r>
              <a:rPr lang="de-DE" sz="1700" dirty="0">
                <a:solidFill>
                  <a:schemeClr val="tx2">
                    <a:lumMod val="50000"/>
                  </a:schemeClr>
                </a:solidFill>
                <a:latin typeface="Arial" panose="020B0604020202020204" pitchFamily="34" charset="0"/>
                <a:cs typeface="Arial" panose="020B0604020202020204" pitchFamily="34" charset="0"/>
              </a:rPr>
              <a:t>= </a:t>
            </a:r>
            <a:r>
              <a:rPr lang="de-DE" sz="1700" dirty="0" smtClean="0">
                <a:solidFill>
                  <a:schemeClr val="tx2">
                    <a:lumMod val="50000"/>
                  </a:schemeClr>
                </a:solidFill>
                <a:latin typeface="Arial" panose="020B0604020202020204" pitchFamily="34" charset="0"/>
                <a:cs typeface="Arial" panose="020B0604020202020204" pitchFamily="34" charset="0"/>
              </a:rPr>
              <a:t>Basis für erfolgreiche Landwirtschaft</a:t>
            </a:r>
          </a:p>
          <a:p>
            <a:pPr marL="342900" indent="-342900">
              <a:spcAft>
                <a:spcPts val="800"/>
              </a:spcAft>
              <a:buFont typeface="Wingdings" panose="05000000000000000000" pitchFamily="2" charset="2"/>
              <a:buChar char="Ø"/>
            </a:pPr>
            <a:r>
              <a:rPr lang="de-DE" sz="1700" dirty="0">
                <a:solidFill>
                  <a:schemeClr val="tx2">
                    <a:lumMod val="50000"/>
                  </a:schemeClr>
                </a:solidFill>
                <a:latin typeface="Arial" panose="020B0604020202020204" pitchFamily="34" charset="0"/>
                <a:cs typeface="Arial" panose="020B0604020202020204" pitchFamily="34" charset="0"/>
              </a:rPr>
              <a:t>Bestäubung = ca. 70 % der weltweit meistproduzierten Pflanzenarten sind </a:t>
            </a:r>
            <a:r>
              <a:rPr lang="de-DE" sz="1700" dirty="0" smtClean="0">
                <a:solidFill>
                  <a:schemeClr val="tx2">
                    <a:lumMod val="50000"/>
                  </a:schemeClr>
                </a:solidFill>
                <a:latin typeface="Arial" panose="020B0604020202020204" pitchFamily="34" charset="0"/>
                <a:cs typeface="Arial" panose="020B0604020202020204" pitchFamily="34" charset="0"/>
              </a:rPr>
              <a:t>weitestgehend auf </a:t>
            </a:r>
            <a:r>
              <a:rPr lang="de-DE" sz="1700" dirty="0">
                <a:solidFill>
                  <a:schemeClr val="tx2">
                    <a:lumMod val="50000"/>
                  </a:schemeClr>
                </a:solidFill>
                <a:latin typeface="Arial" panose="020B0604020202020204" pitchFamily="34" charset="0"/>
                <a:cs typeface="Arial" panose="020B0604020202020204" pitchFamily="34" charset="0"/>
              </a:rPr>
              <a:t>Bestäubung durch Insekten angewiesen. Ihr Anteil an der Weltwirtschaft beträgt ca. 138 Mrd. Euro </a:t>
            </a:r>
          </a:p>
          <a:p>
            <a:pPr marL="342900" indent="-342900">
              <a:spcAft>
                <a:spcPts val="800"/>
              </a:spcAft>
              <a:buFont typeface="Wingdings" panose="05000000000000000000" pitchFamily="2" charset="2"/>
              <a:buChar char="Ø"/>
            </a:pPr>
            <a:r>
              <a:rPr lang="de-DE" sz="1700" dirty="0" smtClean="0">
                <a:solidFill>
                  <a:schemeClr val="tx2">
                    <a:lumMod val="50000"/>
                  </a:schemeClr>
                </a:solidFill>
                <a:latin typeface="Arial" panose="020B0604020202020204" pitchFamily="34" charset="0"/>
                <a:cs typeface="Arial" panose="020B0604020202020204" pitchFamily="34" charset="0"/>
              </a:rPr>
              <a:t>Intakte Ökosysteme und damit verbundene Artenvielfalt </a:t>
            </a:r>
            <a:r>
              <a:rPr lang="de-DE" sz="1700" dirty="0">
                <a:solidFill>
                  <a:schemeClr val="tx2">
                    <a:lumMod val="50000"/>
                  </a:schemeClr>
                </a:solidFill>
                <a:latin typeface="Arial" panose="020B0604020202020204" pitchFamily="34" charset="0"/>
                <a:cs typeface="Arial" panose="020B0604020202020204" pitchFamily="34" charset="0"/>
              </a:rPr>
              <a:t>= </a:t>
            </a:r>
            <a:r>
              <a:rPr lang="de-DE" sz="1700" dirty="0" smtClean="0">
                <a:solidFill>
                  <a:schemeClr val="tx2">
                    <a:lumMod val="50000"/>
                  </a:schemeClr>
                </a:solidFill>
                <a:latin typeface="Arial" panose="020B0604020202020204" pitchFamily="34" charset="0"/>
                <a:cs typeface="Arial" panose="020B0604020202020204" pitchFamily="34" charset="0"/>
              </a:rPr>
              <a:t>liefern Ökosystemleistungen und erhöhen die Widerstandsfähigkeit gegen die negativen Wirkungen des Klimawandels. Beispiel: Aquatische Ökosysteme  liefern u.a. Wasser und Mikroklima</a:t>
            </a:r>
          </a:p>
          <a:p>
            <a:pPr marL="342900" indent="-342900">
              <a:spcAft>
                <a:spcPts val="800"/>
              </a:spcAft>
              <a:buFont typeface="Wingdings" panose="05000000000000000000" pitchFamily="2" charset="2"/>
              <a:buChar char="Ø"/>
            </a:pPr>
            <a:r>
              <a:rPr lang="de-DE" sz="1700" dirty="0" smtClean="0">
                <a:solidFill>
                  <a:schemeClr val="tx2">
                    <a:lumMod val="50000"/>
                  </a:schemeClr>
                </a:solidFill>
                <a:latin typeface="Arial" panose="020B0604020202020204" pitchFamily="34" charset="0"/>
                <a:cs typeface="Arial" panose="020B0604020202020204" pitchFamily="34" charset="0"/>
              </a:rPr>
              <a:t>Genetische Vielfalt  /traditionelle Nutzpflanzen und –</a:t>
            </a:r>
            <a:r>
              <a:rPr lang="de-DE" sz="1700" dirty="0" err="1" smtClean="0">
                <a:solidFill>
                  <a:schemeClr val="tx2">
                    <a:lumMod val="50000"/>
                  </a:schemeClr>
                </a:solidFill>
                <a:latin typeface="Arial" panose="020B0604020202020204" pitchFamily="34" charset="0"/>
                <a:cs typeface="Arial" panose="020B0604020202020204" pitchFamily="34" charset="0"/>
              </a:rPr>
              <a:t>rassen</a:t>
            </a:r>
            <a:r>
              <a:rPr lang="de-DE" sz="1700" dirty="0" smtClean="0">
                <a:solidFill>
                  <a:schemeClr val="tx2">
                    <a:lumMod val="50000"/>
                  </a:schemeClr>
                </a:solidFill>
                <a:latin typeface="Arial" panose="020B0604020202020204" pitchFamily="34" charset="0"/>
                <a:cs typeface="Arial" panose="020B0604020202020204" pitchFamily="34" charset="0"/>
              </a:rPr>
              <a:t> = Schlüsselelemente für Resilienz gegen die negativen Wirkungen des Klimawandels, für die nachhaltige Entwicklung von Kleinbauern und die lokale Bevölkerung </a:t>
            </a:r>
          </a:p>
        </p:txBody>
      </p:sp>
      <p:pic>
        <p:nvPicPr>
          <p:cNvPr id="8" name="Picture 2" descr="Z:\Bildarchiv\LIFE Lebensmittel\Pixabay - Keine Referenz nötig\Boden-3205257_960_720.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250762" y="1991114"/>
            <a:ext cx="1786537" cy="2031773"/>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39347" t="13258" r="12181"/>
          <a:stretch/>
        </p:blipFill>
        <p:spPr>
          <a:xfrm>
            <a:off x="250762" y="4083627"/>
            <a:ext cx="1786537" cy="2131327"/>
          </a:xfrm>
          <a:prstGeom prst="rect">
            <a:avLst/>
          </a:prstGeom>
        </p:spPr>
      </p:pic>
      <p:sp>
        <p:nvSpPr>
          <p:cNvPr id="13" name="Textfeld 12"/>
          <p:cNvSpPr txBox="1"/>
          <p:nvPr/>
        </p:nvSpPr>
        <p:spPr>
          <a:xfrm rot="16200000">
            <a:off x="-676032" y="5402192"/>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6207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die Lebensmittelbranche</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8</a:t>
            </a:fld>
            <a:endParaRPr lang="de-DE" dirty="0"/>
          </a:p>
        </p:txBody>
      </p:sp>
      <p:sp>
        <p:nvSpPr>
          <p:cNvPr id="6" name="Textfeld 5"/>
          <p:cNvSpPr txBox="1"/>
          <p:nvPr/>
        </p:nvSpPr>
        <p:spPr>
          <a:xfrm>
            <a:off x="-510560" y="1084842"/>
            <a:ext cx="7258197" cy="1200329"/>
          </a:xfrm>
          <a:prstGeom prst="rect">
            <a:avLst/>
          </a:prstGeom>
          <a:noFill/>
        </p:spPr>
        <p:txBody>
          <a:bodyPr wrap="square" rtlCol="0">
            <a:spAutoFit/>
          </a:bodyPr>
          <a:lstStyle/>
          <a:p>
            <a:pPr algn="ctr"/>
            <a:r>
              <a:rPr lang="de-DE" sz="2400" b="1" dirty="0">
                <a:latin typeface="Arial" panose="020B0604020202020204" pitchFamily="34" charset="0"/>
                <a:cs typeface="Arial" panose="020B0604020202020204" pitchFamily="34" charset="0"/>
              </a:rPr>
              <a:t>Gute Argumente für eine verbesserte </a:t>
            </a:r>
            <a:r>
              <a:rPr lang="de-DE" sz="2400" b="1" dirty="0" err="1">
                <a:latin typeface="Arial" panose="020B0604020202020204" pitchFamily="34" charset="0"/>
                <a:cs typeface="Arial" panose="020B0604020202020204" pitchFamily="34" charset="0"/>
              </a:rPr>
              <a:t>Biodiversity</a:t>
            </a:r>
            <a:r>
              <a:rPr lang="de-DE" sz="2400" b="1" dirty="0">
                <a:latin typeface="Arial" panose="020B0604020202020204" pitchFamily="34" charset="0"/>
                <a:cs typeface="Arial" panose="020B0604020202020204" pitchFamily="34" charset="0"/>
              </a:rPr>
              <a:t> Performance</a:t>
            </a:r>
          </a:p>
          <a:p>
            <a:pPr algn="ct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2220333" y="1974767"/>
            <a:ext cx="6563850" cy="2616101"/>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Steigende Sensibilität bei den Konsumenten – siehe z.B. UEBT </a:t>
            </a:r>
            <a:r>
              <a:rPr lang="de-DE" sz="1600" dirty="0" err="1" smtClean="0">
                <a:solidFill>
                  <a:schemeClr val="tx2">
                    <a:lumMod val="50000"/>
                  </a:schemeClr>
                </a:solidFill>
                <a:latin typeface="Arial" panose="020B0604020202020204" pitchFamily="34" charset="0"/>
                <a:cs typeface="Arial" panose="020B0604020202020204" pitchFamily="34" charset="0"/>
              </a:rPr>
              <a:t>Biodiversity</a:t>
            </a:r>
            <a:r>
              <a:rPr lang="de-DE" sz="1600" dirty="0" smtClean="0">
                <a:solidFill>
                  <a:schemeClr val="tx2">
                    <a:lumMod val="50000"/>
                  </a:schemeClr>
                </a:solidFill>
                <a:latin typeface="Arial" panose="020B0604020202020204" pitchFamily="34" charset="0"/>
                <a:cs typeface="Arial" panose="020B0604020202020204" pitchFamily="34" charset="0"/>
              </a:rPr>
              <a:t> Barometer</a:t>
            </a:r>
          </a:p>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Verändertes Konsumverhalten = eindeutige Trends in Richtung nachhaltigere Produkte</a:t>
            </a:r>
          </a:p>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Steigendes Risiko in Skandale rund um die Zerstörung von Biodiversität verwickelt zu werden</a:t>
            </a:r>
          </a:p>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Steigende Anforderungen des Handels und seitens der Standards</a:t>
            </a:r>
          </a:p>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Striktere Gesetze und Regularien (z.B.  </a:t>
            </a:r>
            <a:r>
              <a:rPr lang="de-DE" sz="1600" dirty="0">
                <a:solidFill>
                  <a:schemeClr val="tx2">
                    <a:lumMod val="50000"/>
                  </a:schemeClr>
                </a:solidFill>
                <a:latin typeface="Arial" panose="020B0604020202020204" pitchFamily="34" charset="0"/>
                <a:cs typeface="Arial" panose="020B0604020202020204" pitchFamily="34" charset="0"/>
              </a:rPr>
              <a:t>EU </a:t>
            </a:r>
            <a:r>
              <a:rPr lang="de-DE" sz="1600" dirty="0" err="1">
                <a:solidFill>
                  <a:schemeClr val="tx2">
                    <a:lumMod val="50000"/>
                  </a:schemeClr>
                </a:solidFill>
                <a:latin typeface="Arial" panose="020B0604020202020204" pitchFamily="34" charset="0"/>
                <a:cs typeface="Arial" panose="020B0604020202020204" pitchFamily="34" charset="0"/>
              </a:rPr>
              <a:t>Pesticides</a:t>
            </a:r>
            <a:r>
              <a:rPr lang="de-DE" sz="1600" dirty="0">
                <a:solidFill>
                  <a:schemeClr val="tx2">
                    <a:lumMod val="50000"/>
                  </a:schemeClr>
                </a:solidFill>
                <a:latin typeface="Arial" panose="020B0604020202020204" pitchFamily="34" charset="0"/>
                <a:cs typeface="Arial" panose="020B0604020202020204" pitchFamily="34" charset="0"/>
              </a:rPr>
              <a:t> </a:t>
            </a:r>
            <a:r>
              <a:rPr lang="de-DE" sz="1600" dirty="0" err="1">
                <a:solidFill>
                  <a:schemeClr val="tx2">
                    <a:lumMod val="50000"/>
                  </a:schemeClr>
                </a:solidFill>
                <a:latin typeface="Arial" panose="020B0604020202020204" pitchFamily="34" charset="0"/>
                <a:cs typeface="Arial" panose="020B0604020202020204" pitchFamily="34" charset="0"/>
              </a:rPr>
              <a:t>Directive</a:t>
            </a:r>
            <a:r>
              <a:rPr lang="de-DE" sz="1600" dirty="0">
                <a:solidFill>
                  <a:schemeClr val="tx2">
                    <a:lumMod val="50000"/>
                  </a:schemeClr>
                </a:solidFill>
                <a:latin typeface="Arial" panose="020B0604020202020204" pitchFamily="34" charset="0"/>
                <a:cs typeface="Arial" panose="020B0604020202020204" pitchFamily="34" charset="0"/>
              </a:rPr>
              <a:t>, EU </a:t>
            </a:r>
            <a:r>
              <a:rPr lang="de-DE" sz="1600" dirty="0" err="1">
                <a:solidFill>
                  <a:schemeClr val="tx2">
                    <a:lumMod val="50000"/>
                  </a:schemeClr>
                </a:solidFill>
                <a:latin typeface="Arial" panose="020B0604020202020204" pitchFamily="34" charset="0"/>
                <a:cs typeface="Arial" panose="020B0604020202020204" pitchFamily="34" charset="0"/>
              </a:rPr>
              <a:t>Pollinators</a:t>
            </a:r>
            <a:r>
              <a:rPr lang="de-DE" sz="1600" dirty="0">
                <a:solidFill>
                  <a:schemeClr val="tx2">
                    <a:lumMod val="50000"/>
                  </a:schemeClr>
                </a:solidFill>
                <a:latin typeface="Arial" panose="020B0604020202020204" pitchFamily="34" charset="0"/>
                <a:cs typeface="Arial" panose="020B0604020202020204" pitchFamily="34" charset="0"/>
              </a:rPr>
              <a:t> Initiative ….)  </a:t>
            </a:r>
          </a:p>
        </p:txBody>
      </p:sp>
      <p:pic>
        <p:nvPicPr>
          <p:cNvPr id="10" name="Grafik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5" y="4692153"/>
            <a:ext cx="3009994" cy="1395826"/>
          </a:xfrm>
          <a:prstGeom prst="rect">
            <a:avLst/>
          </a:prstGeom>
        </p:spPr>
      </p:pic>
      <p:pic>
        <p:nvPicPr>
          <p:cNvPr id="1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0110" y="1974767"/>
            <a:ext cx="1906300" cy="254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325431" y="4680098"/>
            <a:ext cx="2176827" cy="1395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http://agrar.bayer.de/upload/BCS_Banner_Zauberer_ohne_Gewinnspiel_915x401_6791.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765503" y="4717418"/>
            <a:ext cx="3099836" cy="1358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243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a:t>Biodiversität und die Lebensmittelbranche</a:t>
            </a:r>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Steigende Sensibilität der Konsumenten</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251520" y="1745102"/>
            <a:ext cx="8119872" cy="400110"/>
          </a:xfrm>
          <a:prstGeom prst="rect">
            <a:avLst/>
          </a:prstGeom>
          <a:noFill/>
        </p:spPr>
        <p:txBody>
          <a:bodyPr wrap="square" rtlCol="0">
            <a:spAutoFit/>
          </a:bodyPr>
          <a:lstStyle/>
          <a:p>
            <a:r>
              <a:rPr lang="de-DE" sz="2000" b="1" dirty="0">
                <a:solidFill>
                  <a:schemeClr val="accent2">
                    <a:lumMod val="75000"/>
                  </a:schemeClr>
                </a:solidFill>
                <a:latin typeface="Arial" panose="020B0604020202020204" pitchFamily="34" charset="0"/>
                <a:cs typeface="Arial" panose="020B0604020202020204" pitchFamily="34" charset="0"/>
              </a:rPr>
              <a:t>UEBT Biodiversity Barometer </a:t>
            </a:r>
            <a:r>
              <a:rPr lang="de-DE" sz="2000" b="1" dirty="0" smtClean="0">
                <a:solidFill>
                  <a:schemeClr val="accent2">
                    <a:lumMod val="75000"/>
                  </a:schemeClr>
                </a:solidFill>
                <a:latin typeface="Arial" panose="020B0604020202020204" pitchFamily="34" charset="0"/>
                <a:cs typeface="Arial" panose="020B0604020202020204" pitchFamily="34" charset="0"/>
              </a:rPr>
              <a:t>2017</a:t>
            </a:r>
            <a:endParaRPr lang="de-DE" sz="2000" b="1" dirty="0">
              <a:solidFill>
                <a:schemeClr val="accent2">
                  <a:lumMod val="75000"/>
                </a:schemeClr>
              </a:solidFill>
              <a:latin typeface="Arial" panose="020B0604020202020204" pitchFamily="34" charset="0"/>
              <a:cs typeface="Arial" panose="020B0604020202020204" pitchFamily="34" charset="0"/>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74" y="3591494"/>
            <a:ext cx="1830350" cy="2405603"/>
          </a:xfrm>
          <a:prstGeom prst="rect">
            <a:avLst/>
          </a:prstGeom>
        </p:spPr>
      </p:pic>
      <p:sp>
        <p:nvSpPr>
          <p:cNvPr id="12" name="Textfeld 11"/>
          <p:cNvSpPr txBox="1"/>
          <p:nvPr/>
        </p:nvSpPr>
        <p:spPr>
          <a:xfrm>
            <a:off x="8494775" y="827639"/>
            <a:ext cx="1582615" cy="353943"/>
          </a:xfrm>
          <a:prstGeom prst="rect">
            <a:avLst/>
          </a:prstGeom>
          <a:noFill/>
        </p:spPr>
        <p:txBody>
          <a:bodyPr wrap="square" rtlCol="0">
            <a:spAutoFit/>
          </a:bodyPr>
          <a:lstStyle/>
          <a:p>
            <a:r>
              <a:rPr lang="de-DE" sz="1700" dirty="0">
                <a:latin typeface="Arial" panose="020B0604020202020204" pitchFamily="34" charset="0"/>
                <a:cs typeface="Arial" panose="020B0604020202020204" pitchFamily="34" charset="0"/>
              </a:rPr>
              <a:t>79%</a:t>
            </a:r>
          </a:p>
        </p:txBody>
      </p:sp>
      <p:sp>
        <p:nvSpPr>
          <p:cNvPr id="13" name="Rechteck 12"/>
          <p:cNvSpPr/>
          <p:nvPr/>
        </p:nvSpPr>
        <p:spPr>
          <a:xfrm>
            <a:off x="251249" y="2468351"/>
            <a:ext cx="2736576" cy="908139"/>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700" b="1" dirty="0" smtClean="0">
                <a:solidFill>
                  <a:srgbClr val="C00000"/>
                </a:solidFill>
                <a:latin typeface="Arial" panose="020B0604020202020204" pitchFamily="34" charset="0"/>
                <a:cs typeface="Arial" panose="020B0604020202020204" pitchFamily="34" charset="0"/>
              </a:rPr>
              <a:t>Das Bewusstsein für Biodiversität wächst weiter!</a:t>
            </a:r>
            <a:endParaRPr lang="de-DE" sz="1700" b="1" dirty="0">
              <a:solidFill>
                <a:srgbClr val="C00000"/>
              </a:solidFill>
              <a:latin typeface="Arial" panose="020B0604020202020204" pitchFamily="34" charset="0"/>
              <a:cs typeface="Arial" panose="020B0604020202020204" pitchFamily="34" charset="0"/>
            </a:endParaRPr>
          </a:p>
        </p:txBody>
      </p:sp>
      <p:sp>
        <p:nvSpPr>
          <p:cNvPr id="25" name="Rechteck 24"/>
          <p:cNvSpPr/>
          <p:nvPr/>
        </p:nvSpPr>
        <p:spPr>
          <a:xfrm>
            <a:off x="6732240" y="2144632"/>
            <a:ext cx="2261760" cy="1121386"/>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a:solidFill>
                  <a:schemeClr val="tx2">
                    <a:lumMod val="50000"/>
                  </a:schemeClr>
                </a:solidFill>
                <a:latin typeface="Arial" panose="020B0604020202020204" pitchFamily="34" charset="0"/>
                <a:cs typeface="Arial" panose="020B0604020202020204" pitchFamily="34" charset="0"/>
              </a:rPr>
              <a:t>"Unternehmen haben eine moralische Verpflichtung</a:t>
            </a:r>
            <a:r>
              <a:rPr lang="de-DE" sz="1400" dirty="0" smtClean="0">
                <a:solidFill>
                  <a:schemeClr val="tx2">
                    <a:lumMod val="50000"/>
                  </a:schemeClr>
                </a:solidFill>
                <a:latin typeface="Arial" panose="020B0604020202020204" pitchFamily="34" charset="0"/>
                <a:cs typeface="Arial" panose="020B0604020202020204" pitchFamily="34" charset="0"/>
              </a:rPr>
              <a:t>, </a:t>
            </a:r>
            <a:r>
              <a:rPr lang="de-DE" sz="1400" dirty="0">
                <a:solidFill>
                  <a:schemeClr val="tx2">
                    <a:lumMod val="50000"/>
                  </a:schemeClr>
                </a:solidFill>
                <a:latin typeface="Arial" panose="020B0604020202020204" pitchFamily="34" charset="0"/>
                <a:cs typeface="Arial" panose="020B0604020202020204" pitchFamily="34" charset="0"/>
              </a:rPr>
              <a:t>dass sie eine positive Wirkung </a:t>
            </a:r>
            <a:r>
              <a:rPr lang="de-DE" sz="1400" dirty="0" smtClean="0">
                <a:solidFill>
                  <a:schemeClr val="tx2">
                    <a:lumMod val="50000"/>
                  </a:schemeClr>
                </a:solidFill>
                <a:latin typeface="Arial" panose="020B0604020202020204" pitchFamily="34" charset="0"/>
                <a:cs typeface="Arial" panose="020B0604020202020204" pitchFamily="34" charset="0"/>
              </a:rPr>
              <a:t>sicherstellen."</a:t>
            </a:r>
            <a:endParaRPr lang="de-DE" sz="1400" dirty="0">
              <a:solidFill>
                <a:schemeClr val="tx2">
                  <a:lumMod val="50000"/>
                </a:schemeClr>
              </a:solidFill>
              <a:latin typeface="Arial" panose="020B0604020202020204" pitchFamily="34" charset="0"/>
              <a:cs typeface="Arial" panose="020B0604020202020204" pitchFamily="34" charset="0"/>
            </a:endParaRPr>
          </a:p>
        </p:txBody>
      </p:sp>
      <p:sp>
        <p:nvSpPr>
          <p:cNvPr id="26" name="Rechteck 25"/>
          <p:cNvSpPr/>
          <p:nvPr/>
        </p:nvSpPr>
        <p:spPr>
          <a:xfrm>
            <a:off x="3275152" y="2891933"/>
            <a:ext cx="3097048" cy="969115"/>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a:solidFill>
                  <a:schemeClr val="tx2">
                    <a:lumMod val="50000"/>
                  </a:schemeClr>
                </a:solidFill>
                <a:latin typeface="Arial" panose="020B0604020202020204" pitchFamily="34" charset="0"/>
                <a:cs typeface="Arial" panose="020B0604020202020204" pitchFamily="34" charset="0"/>
              </a:rPr>
              <a:t>"Es gibt mir ein gutes Gefühl, wenn ich ein Produkt kaufe, das den Menschen und die biologische Vielfalt respektiert."</a:t>
            </a:r>
          </a:p>
        </p:txBody>
      </p:sp>
      <p:sp>
        <p:nvSpPr>
          <p:cNvPr id="27" name="Rechteck 26"/>
          <p:cNvSpPr/>
          <p:nvPr/>
        </p:nvSpPr>
        <p:spPr>
          <a:xfrm>
            <a:off x="6732240" y="3501851"/>
            <a:ext cx="2261761" cy="1143958"/>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a:solidFill>
                  <a:schemeClr val="tx2">
                    <a:lumMod val="50000"/>
                  </a:schemeClr>
                </a:solidFill>
                <a:latin typeface="Arial" panose="020B0604020202020204" pitchFamily="34" charset="0"/>
                <a:cs typeface="Arial" panose="020B0604020202020204" pitchFamily="34" charset="0"/>
              </a:rPr>
              <a:t>"...positive Auswirkungen auf Mensch und Biodiversität </a:t>
            </a:r>
            <a:r>
              <a:rPr lang="de-DE" sz="1400" dirty="0" smtClean="0">
                <a:solidFill>
                  <a:schemeClr val="tx2">
                    <a:lumMod val="50000"/>
                  </a:schemeClr>
                </a:solidFill>
                <a:latin typeface="Arial" panose="020B0604020202020204" pitchFamily="34" charset="0"/>
                <a:cs typeface="Arial" panose="020B0604020202020204" pitchFamily="34" charset="0"/>
              </a:rPr>
              <a:t>kann entlang </a:t>
            </a:r>
            <a:r>
              <a:rPr lang="de-DE" sz="1400" dirty="0">
                <a:solidFill>
                  <a:schemeClr val="tx2">
                    <a:lumMod val="50000"/>
                  </a:schemeClr>
                </a:solidFill>
                <a:latin typeface="Arial" panose="020B0604020202020204" pitchFamily="34" charset="0"/>
                <a:cs typeface="Arial" panose="020B0604020202020204" pitchFamily="34" charset="0"/>
              </a:rPr>
              <a:t>der gesamten Lieferkette erzielt </a:t>
            </a:r>
            <a:r>
              <a:rPr lang="de-DE" sz="1400" dirty="0" smtClean="0">
                <a:solidFill>
                  <a:schemeClr val="tx2">
                    <a:lumMod val="50000"/>
                  </a:schemeClr>
                </a:solidFill>
                <a:latin typeface="Arial" panose="020B0604020202020204" pitchFamily="34" charset="0"/>
                <a:cs typeface="Arial" panose="020B0604020202020204" pitchFamily="34" charset="0"/>
              </a:rPr>
              <a:t>werden."</a:t>
            </a:r>
            <a:endParaRPr lang="de-DE" sz="1400" dirty="0">
              <a:solidFill>
                <a:schemeClr val="tx2">
                  <a:lumMod val="50000"/>
                </a:schemeClr>
              </a:solidFill>
              <a:latin typeface="Arial" panose="020B0604020202020204" pitchFamily="34" charset="0"/>
              <a:cs typeface="Arial" panose="020B0604020202020204" pitchFamily="34" charset="0"/>
            </a:endParaRPr>
          </a:p>
        </p:txBody>
      </p:sp>
      <p:sp>
        <p:nvSpPr>
          <p:cNvPr id="28" name="Rechteck 27"/>
          <p:cNvSpPr/>
          <p:nvPr/>
        </p:nvSpPr>
        <p:spPr>
          <a:xfrm>
            <a:off x="3779912" y="5291014"/>
            <a:ext cx="3959852" cy="872012"/>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smtClean="0">
                <a:solidFill>
                  <a:schemeClr val="tx2">
                    <a:lumMod val="50000"/>
                  </a:schemeClr>
                </a:solidFill>
                <a:latin typeface="Arial" panose="020B0604020202020204" pitchFamily="34" charset="0"/>
                <a:cs typeface="Arial" panose="020B0604020202020204" pitchFamily="34" charset="0"/>
              </a:rPr>
              <a:t>„Verstärkte </a:t>
            </a:r>
            <a:r>
              <a:rPr lang="de-DE" sz="1400" dirty="0">
                <a:solidFill>
                  <a:schemeClr val="tx2">
                    <a:lumMod val="50000"/>
                  </a:schemeClr>
                </a:solidFill>
                <a:latin typeface="Arial" panose="020B0604020202020204" pitchFamily="34" charset="0"/>
                <a:cs typeface="Arial" panose="020B0604020202020204" pitchFamily="34" charset="0"/>
              </a:rPr>
              <a:t>Aufmerksamkeit wird den Erntetechniken, den Arbeitsbedingungen und der Minderung der Umweltauswirkungen gewidmet</a:t>
            </a:r>
            <a:r>
              <a:rPr lang="de-DE" sz="1400" dirty="0" smtClean="0">
                <a:solidFill>
                  <a:schemeClr val="tx2">
                    <a:lumMod val="50000"/>
                  </a:schemeClr>
                </a:solidFill>
                <a:latin typeface="Arial" panose="020B0604020202020204" pitchFamily="34" charset="0"/>
                <a:cs typeface="Arial" panose="020B0604020202020204" pitchFamily="34" charset="0"/>
              </a:rPr>
              <a:t>.“</a:t>
            </a:r>
            <a:endParaRPr lang="de-DE" sz="1400" dirty="0">
              <a:solidFill>
                <a:schemeClr val="tx2">
                  <a:lumMod val="50000"/>
                </a:schemeClr>
              </a:solidFill>
              <a:latin typeface="Arial" panose="020B0604020202020204" pitchFamily="34" charset="0"/>
              <a:cs typeface="Arial" panose="020B0604020202020204" pitchFamily="34" charset="0"/>
            </a:endParaRPr>
          </a:p>
        </p:txBody>
      </p:sp>
      <p:sp>
        <p:nvSpPr>
          <p:cNvPr id="29" name="Textfeld 28"/>
          <p:cNvSpPr txBox="1"/>
          <p:nvPr/>
        </p:nvSpPr>
        <p:spPr>
          <a:xfrm>
            <a:off x="4608771" y="2332944"/>
            <a:ext cx="1582615" cy="461665"/>
          </a:xfrm>
          <a:prstGeom prst="rect">
            <a:avLst/>
          </a:prstGeom>
          <a:noFill/>
        </p:spPr>
        <p:txBody>
          <a:bodyPr wrap="square" rtlCol="0">
            <a:spAutoFit/>
          </a:bodyPr>
          <a:lstStyle/>
          <a:p>
            <a:pPr algn="r"/>
            <a:r>
              <a:rPr lang="de-DE" sz="2400" b="1" dirty="0">
                <a:solidFill>
                  <a:schemeClr val="tx2">
                    <a:lumMod val="50000"/>
                  </a:schemeClr>
                </a:solidFill>
                <a:latin typeface="Arial" panose="020B0604020202020204" pitchFamily="34" charset="0"/>
                <a:cs typeface="Arial" panose="020B0604020202020204" pitchFamily="34" charset="0"/>
              </a:rPr>
              <a:t>73%</a:t>
            </a:r>
          </a:p>
        </p:txBody>
      </p:sp>
      <p:sp>
        <p:nvSpPr>
          <p:cNvPr id="30" name="Rechteck 29"/>
          <p:cNvSpPr/>
          <p:nvPr/>
        </p:nvSpPr>
        <p:spPr>
          <a:xfrm>
            <a:off x="2108003" y="4121111"/>
            <a:ext cx="4129805" cy="884449"/>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smtClean="0">
                <a:solidFill>
                  <a:schemeClr val="tx2">
                    <a:lumMod val="50000"/>
                  </a:schemeClr>
                </a:solidFill>
                <a:latin typeface="Arial" panose="020B0604020202020204" pitchFamily="34" charset="0"/>
                <a:cs typeface="Arial" panose="020B0604020202020204" pitchFamily="34" charset="0"/>
              </a:rPr>
              <a:t>„Ein </a:t>
            </a:r>
            <a:r>
              <a:rPr lang="de-DE" sz="1400" dirty="0">
                <a:solidFill>
                  <a:schemeClr val="tx2">
                    <a:lumMod val="50000"/>
                  </a:schemeClr>
                </a:solidFill>
                <a:latin typeface="Arial" panose="020B0604020202020204" pitchFamily="34" charset="0"/>
                <a:cs typeface="Arial" panose="020B0604020202020204" pitchFamily="34" charset="0"/>
              </a:rPr>
              <a:t>aktiver Beitrag zum Erhalt der Biodiversität überzeugt die Menschen am meisten davon, dass eine Marke </a:t>
            </a:r>
            <a:r>
              <a:rPr lang="de-DE" sz="1400" dirty="0" smtClean="0">
                <a:solidFill>
                  <a:schemeClr val="tx2">
                    <a:lumMod val="50000"/>
                  </a:schemeClr>
                </a:solidFill>
                <a:latin typeface="Arial" panose="020B0604020202020204" pitchFamily="34" charset="0"/>
                <a:cs typeface="Arial" panose="020B0604020202020204" pitchFamily="34" charset="0"/>
              </a:rPr>
              <a:t>Menschen </a:t>
            </a:r>
            <a:r>
              <a:rPr lang="de-DE" sz="1400" dirty="0">
                <a:solidFill>
                  <a:schemeClr val="tx2">
                    <a:lumMod val="50000"/>
                  </a:schemeClr>
                </a:solidFill>
                <a:latin typeface="Arial" panose="020B0604020202020204" pitchFamily="34" charset="0"/>
                <a:cs typeface="Arial" panose="020B0604020202020204" pitchFamily="34" charset="0"/>
              </a:rPr>
              <a:t>und </a:t>
            </a:r>
            <a:r>
              <a:rPr lang="de-DE" sz="1400" dirty="0" smtClean="0">
                <a:solidFill>
                  <a:schemeClr val="tx2">
                    <a:lumMod val="50000"/>
                  </a:schemeClr>
                </a:solidFill>
                <a:latin typeface="Arial" panose="020B0604020202020204" pitchFamily="34" charset="0"/>
                <a:cs typeface="Arial" panose="020B0604020202020204" pitchFamily="34" charset="0"/>
              </a:rPr>
              <a:t>Biodiversität </a:t>
            </a:r>
            <a:r>
              <a:rPr lang="de-DE" sz="1400" dirty="0">
                <a:solidFill>
                  <a:schemeClr val="tx2">
                    <a:lumMod val="50000"/>
                  </a:schemeClr>
                </a:solidFill>
                <a:latin typeface="Arial" panose="020B0604020202020204" pitchFamily="34" charset="0"/>
                <a:cs typeface="Arial" panose="020B0604020202020204" pitchFamily="34" charset="0"/>
              </a:rPr>
              <a:t>respektiert</a:t>
            </a:r>
            <a:r>
              <a:rPr lang="de-DE" sz="1400" dirty="0" smtClean="0">
                <a:solidFill>
                  <a:schemeClr val="tx2">
                    <a:lumMod val="50000"/>
                  </a:schemeClr>
                </a:solidFill>
                <a:latin typeface="Arial" panose="020B0604020202020204" pitchFamily="34" charset="0"/>
                <a:cs typeface="Arial" panose="020B0604020202020204" pitchFamily="34" charset="0"/>
              </a:rPr>
              <a:t>.“</a:t>
            </a:r>
            <a:endParaRPr lang="de-DE" sz="1400" dirty="0">
              <a:solidFill>
                <a:schemeClr val="tx2">
                  <a:lumMod val="50000"/>
                </a:schemeClr>
              </a:solidFill>
              <a:latin typeface="Arial" panose="020B0604020202020204" pitchFamily="34" charset="0"/>
              <a:cs typeface="Arial" panose="020B0604020202020204" pitchFamily="34" charset="0"/>
            </a:endParaRPr>
          </a:p>
        </p:txBody>
      </p:sp>
      <p:sp>
        <p:nvSpPr>
          <p:cNvPr id="31" name="Textfeld 30"/>
          <p:cNvSpPr txBox="1"/>
          <p:nvPr/>
        </p:nvSpPr>
        <p:spPr>
          <a:xfrm>
            <a:off x="7399553" y="1514269"/>
            <a:ext cx="1582615" cy="461665"/>
          </a:xfrm>
          <a:prstGeom prst="rect">
            <a:avLst/>
          </a:prstGeom>
          <a:noFill/>
        </p:spPr>
        <p:txBody>
          <a:bodyPr wrap="square" rtlCol="0">
            <a:spAutoFit/>
          </a:bodyPr>
          <a:lstStyle/>
          <a:p>
            <a:pPr algn="r"/>
            <a:r>
              <a:rPr lang="de-DE" sz="2400" b="1" dirty="0">
                <a:solidFill>
                  <a:schemeClr val="tx2">
                    <a:lumMod val="50000"/>
                  </a:schemeClr>
                </a:solidFill>
                <a:latin typeface="Arial" panose="020B0604020202020204" pitchFamily="34" charset="0"/>
                <a:cs typeface="Arial" panose="020B0604020202020204" pitchFamily="34" charset="0"/>
              </a:rPr>
              <a:t>79%</a:t>
            </a:r>
          </a:p>
        </p:txBody>
      </p:sp>
    </p:spTree>
    <p:extLst>
      <p:ext uri="{BB962C8B-B14F-4D97-AF65-F5344CB8AC3E}">
        <p14:creationId xmlns:p14="http://schemas.microsoft.com/office/powerpoint/2010/main" val="110931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a:t>Biodiversität und die Lebensmittelbranche</a:t>
            </a:r>
          </a:p>
        </p:txBody>
      </p:sp>
      <p:sp>
        <p:nvSpPr>
          <p:cNvPr id="5" name="Foliennummernplatzhalter 4"/>
          <p:cNvSpPr>
            <a:spLocks noGrp="1"/>
          </p:cNvSpPr>
          <p:nvPr>
            <p:ph type="sldNum" sz="quarter" idx="12"/>
          </p:nvPr>
        </p:nvSpPr>
        <p:spPr/>
        <p:txBody>
          <a:bodyPr/>
          <a:lstStyle/>
          <a:p>
            <a:fld id="{94C51DEF-A0F2-436A-B446-D206BED377C1}" type="slidenum">
              <a:rPr lang="de-DE" smtClean="0"/>
              <a:t>10</a:t>
            </a:fld>
            <a:endParaRPr lang="de-DE" dirty="0"/>
          </a:p>
        </p:txBody>
      </p:sp>
      <p:sp>
        <p:nvSpPr>
          <p:cNvPr id="6" name="Textfeld 5"/>
          <p:cNvSpPr txBox="1"/>
          <p:nvPr/>
        </p:nvSpPr>
        <p:spPr>
          <a:xfrm>
            <a:off x="193354" y="1196752"/>
            <a:ext cx="7258197" cy="830997"/>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Steigende Sensibilität der Konsumenten </a:t>
            </a:r>
            <a:br>
              <a:rPr lang="de-DE" sz="2400" b="1" dirty="0" smtClean="0">
                <a:latin typeface="Arial" panose="020B0604020202020204" pitchFamily="34" charset="0"/>
                <a:cs typeface="Arial" panose="020B0604020202020204" pitchFamily="34" charset="0"/>
              </a:rPr>
            </a:br>
            <a:r>
              <a:rPr lang="de-DE" sz="2400" b="1" dirty="0" smtClean="0">
                <a:latin typeface="Arial" panose="020B0604020202020204" pitchFamily="34" charset="0"/>
                <a:cs typeface="Arial" panose="020B0604020202020204" pitchFamily="34" charset="0"/>
              </a:rPr>
              <a:t>in Deutschland</a:t>
            </a:r>
            <a:endParaRPr lang="de-DE" sz="2400" b="1" dirty="0">
              <a:latin typeface="Arial" panose="020B0604020202020204" pitchFamily="34" charset="0"/>
              <a:cs typeface="Arial" panose="020B0604020202020204" pitchFamily="34" charset="0"/>
            </a:endParaRPr>
          </a:p>
        </p:txBody>
      </p:sp>
      <p:sp>
        <p:nvSpPr>
          <p:cNvPr id="10" name="Rechteck 9"/>
          <p:cNvSpPr/>
          <p:nvPr/>
        </p:nvSpPr>
        <p:spPr>
          <a:xfrm>
            <a:off x="213404" y="2204864"/>
            <a:ext cx="8568952" cy="4560223"/>
          </a:xfrm>
          <a:prstGeom prst="rect">
            <a:avLst/>
          </a:prstGeom>
        </p:spPr>
        <p:txBody>
          <a:bodyPr wrap="square">
            <a:spAutoFit/>
          </a:bodyPr>
          <a:lstStyle/>
          <a:p>
            <a:pPr>
              <a:spcAft>
                <a:spcPts val="800"/>
              </a:spcAft>
            </a:pPr>
            <a:r>
              <a:rPr lang="en-US" sz="2000" b="1" i="1" dirty="0" err="1" smtClean="0">
                <a:solidFill>
                  <a:schemeClr val="tx2">
                    <a:lumMod val="50000"/>
                  </a:schemeClr>
                </a:solidFill>
                <a:latin typeface="Arial" panose="020B0604020202020204" pitchFamily="34" charset="0"/>
                <a:cs typeface="Arial" panose="020B0604020202020204" pitchFamily="34" charset="0"/>
              </a:rPr>
              <a:t>Zum</a:t>
            </a:r>
            <a:r>
              <a:rPr lang="en-US" sz="2000" b="1" i="1" dirty="0" smtClean="0">
                <a:solidFill>
                  <a:schemeClr val="tx2">
                    <a:lumMod val="50000"/>
                  </a:schemeClr>
                </a:solidFill>
                <a:latin typeface="Arial" panose="020B0604020202020204" pitchFamily="34" charset="0"/>
                <a:cs typeface="Arial" panose="020B0604020202020204" pitchFamily="34" charset="0"/>
              </a:rPr>
              <a:t> </a:t>
            </a:r>
            <a:r>
              <a:rPr lang="en-US" sz="2000" b="1" i="1" dirty="0" err="1" smtClean="0">
                <a:solidFill>
                  <a:schemeClr val="tx2">
                    <a:lumMod val="50000"/>
                  </a:schemeClr>
                </a:solidFill>
                <a:latin typeface="Arial" panose="020B0604020202020204" pitchFamily="34" charset="0"/>
                <a:cs typeface="Arial" panose="020B0604020202020204" pitchFamily="34" charset="0"/>
              </a:rPr>
              <a:t>Beispiel</a:t>
            </a:r>
            <a:r>
              <a:rPr lang="en-US" sz="2000" b="1" i="1" dirty="0" smtClean="0">
                <a:solidFill>
                  <a:schemeClr val="tx2">
                    <a:lumMod val="50000"/>
                  </a:schemeClr>
                </a:solidFill>
                <a:latin typeface="Arial" panose="020B0604020202020204" pitchFamily="34" charset="0"/>
                <a:cs typeface="Arial" panose="020B0604020202020204" pitchFamily="34" charset="0"/>
              </a:rPr>
              <a:t>: </a:t>
            </a:r>
            <a:r>
              <a:rPr lang="en-US" sz="2000" b="1" i="1" dirty="0" err="1" smtClean="0">
                <a:solidFill>
                  <a:schemeClr val="tx2">
                    <a:lumMod val="50000"/>
                  </a:schemeClr>
                </a:solidFill>
                <a:latin typeface="Arial" panose="020B0604020202020204" pitchFamily="34" charset="0"/>
                <a:cs typeface="Arial" panose="020B0604020202020204" pitchFamily="34" charset="0"/>
              </a:rPr>
              <a:t>Naturbewusstsein</a:t>
            </a:r>
            <a:r>
              <a:rPr lang="en-US" sz="2000" b="1" i="1" dirty="0" smtClean="0">
                <a:solidFill>
                  <a:schemeClr val="tx2">
                    <a:lumMod val="50000"/>
                  </a:schemeClr>
                </a:solidFill>
                <a:latin typeface="Arial" panose="020B0604020202020204" pitchFamily="34" charset="0"/>
                <a:cs typeface="Arial" panose="020B0604020202020204" pitchFamily="34" charset="0"/>
              </a:rPr>
              <a:t> </a:t>
            </a:r>
            <a:r>
              <a:rPr lang="en-US" sz="2000" b="1" i="1" dirty="0" err="1" smtClean="0">
                <a:solidFill>
                  <a:schemeClr val="tx2">
                    <a:lumMod val="50000"/>
                  </a:schemeClr>
                </a:solidFill>
                <a:latin typeface="Arial" panose="020B0604020202020204" pitchFamily="34" charset="0"/>
                <a:cs typeface="Arial" panose="020B0604020202020204" pitchFamily="34" charset="0"/>
              </a:rPr>
              <a:t>Studie</a:t>
            </a:r>
            <a:r>
              <a:rPr lang="en-US" sz="2000" b="1" i="1" dirty="0" smtClean="0">
                <a:solidFill>
                  <a:schemeClr val="tx2">
                    <a:lumMod val="50000"/>
                  </a:schemeClr>
                </a:solidFill>
                <a:latin typeface="Arial" panose="020B0604020202020204" pitchFamily="34" charset="0"/>
                <a:cs typeface="Arial" panose="020B0604020202020204" pitchFamily="34" charset="0"/>
              </a:rPr>
              <a:t> 2017 (BMU /</a:t>
            </a:r>
            <a:r>
              <a:rPr lang="en-US" sz="2000" b="1" i="1" dirty="0" err="1" smtClean="0">
                <a:solidFill>
                  <a:schemeClr val="tx2">
                    <a:lumMod val="50000"/>
                  </a:schemeClr>
                </a:solidFill>
                <a:latin typeface="Arial" panose="020B0604020202020204" pitchFamily="34" charset="0"/>
                <a:cs typeface="Arial" panose="020B0604020202020204" pitchFamily="34" charset="0"/>
              </a:rPr>
              <a:t>BfN</a:t>
            </a:r>
            <a:r>
              <a:rPr lang="en-US" sz="2000" b="1" i="1" dirty="0" smtClean="0">
                <a:solidFill>
                  <a:schemeClr val="tx2">
                    <a:lumMod val="50000"/>
                  </a:schemeClr>
                </a:solidFill>
                <a:latin typeface="Arial" panose="020B0604020202020204" pitchFamily="34" charset="0"/>
                <a:cs typeface="Arial" panose="020B0604020202020204" pitchFamily="34" charset="0"/>
              </a:rPr>
              <a:t>)</a:t>
            </a:r>
          </a:p>
          <a:p>
            <a:pPr marL="342900" indent="-342900">
              <a:spcAft>
                <a:spcPts val="800"/>
              </a:spcAft>
              <a:buFont typeface="Arial" panose="020B0604020202020204" pitchFamily="34" charset="0"/>
              <a:buChar char="•"/>
            </a:pPr>
            <a:r>
              <a:rPr lang="de-DE" sz="2000" dirty="0">
                <a:latin typeface="Arial" panose="020B0604020202020204" pitchFamily="34" charset="0"/>
                <a:cs typeface="Arial" panose="020B0604020202020204" pitchFamily="34" charset="0"/>
              </a:rPr>
              <a:t>92 Prozent </a:t>
            </a:r>
            <a:r>
              <a:rPr lang="de-DE" sz="2000" dirty="0" smtClean="0">
                <a:latin typeface="Arial" panose="020B0604020202020204" pitchFamily="34" charset="0"/>
                <a:cs typeface="Arial" panose="020B0604020202020204" pitchFamily="34" charset="0"/>
              </a:rPr>
              <a:t>der Befragten möchten </a:t>
            </a:r>
            <a:r>
              <a:rPr lang="de-DE" sz="2000" dirty="0">
                <a:latin typeface="Arial" panose="020B0604020202020204" pitchFamily="34" charset="0"/>
                <a:cs typeface="Arial" panose="020B0604020202020204" pitchFamily="34" charset="0"/>
              </a:rPr>
              <a:t>sich darauf verlassen können, dass der Handel keine Fischprodukte von </a:t>
            </a:r>
            <a:r>
              <a:rPr lang="de-DE" sz="2000" dirty="0" smtClean="0">
                <a:latin typeface="Arial" panose="020B0604020202020204" pitchFamily="34" charset="0"/>
                <a:cs typeface="Arial" panose="020B0604020202020204" pitchFamily="34" charset="0"/>
              </a:rPr>
              <a:t>bedrohten </a:t>
            </a:r>
            <a:r>
              <a:rPr lang="de-DE" sz="2000" dirty="0">
                <a:latin typeface="Arial" panose="020B0604020202020204" pitchFamily="34" charset="0"/>
                <a:cs typeface="Arial" panose="020B0604020202020204" pitchFamily="34" charset="0"/>
              </a:rPr>
              <a:t>Arten anbietet. </a:t>
            </a:r>
            <a:endParaRPr lang="de-DE" sz="2000" dirty="0" smtClean="0">
              <a:latin typeface="Arial" panose="020B0604020202020204" pitchFamily="34" charset="0"/>
              <a:cs typeface="Arial" panose="020B0604020202020204" pitchFamily="34" charset="0"/>
            </a:endParaRPr>
          </a:p>
          <a:p>
            <a:pPr marL="342900" indent="-342900">
              <a:spcAft>
                <a:spcPts val="800"/>
              </a:spcAft>
              <a:buFont typeface="Arial" panose="020B0604020202020204" pitchFamily="34" charset="0"/>
              <a:buChar char="•"/>
            </a:pPr>
            <a:r>
              <a:rPr lang="de-DE" sz="2000" dirty="0">
                <a:latin typeface="Arial" panose="020B0604020202020204" pitchFamily="34" charset="0"/>
                <a:cs typeface="Arial" panose="020B0604020202020204" pitchFamily="34" charset="0"/>
              </a:rPr>
              <a:t>90 Prozent wünschen sich, dass Produkte aus naturschonender Fischerei besonders gekennzeichnet werden. </a:t>
            </a:r>
            <a:endParaRPr lang="de-DE" sz="2000" dirty="0" smtClean="0">
              <a:latin typeface="Arial" panose="020B0604020202020204" pitchFamily="34" charset="0"/>
              <a:cs typeface="Arial" panose="020B0604020202020204" pitchFamily="34" charset="0"/>
            </a:endParaRPr>
          </a:p>
          <a:p>
            <a:pPr marL="342900" indent="-342900">
              <a:spcAft>
                <a:spcPts val="800"/>
              </a:spcAft>
              <a:buFont typeface="Arial" panose="020B0604020202020204" pitchFamily="34" charset="0"/>
              <a:buChar char="•"/>
            </a:pPr>
            <a:r>
              <a:rPr lang="de-DE" sz="2000" dirty="0" smtClean="0">
                <a:latin typeface="Arial" panose="020B0604020202020204" pitchFamily="34" charset="0"/>
                <a:cs typeface="Arial" panose="020B0604020202020204" pitchFamily="34" charset="0"/>
              </a:rPr>
              <a:t>Für </a:t>
            </a:r>
            <a:r>
              <a:rPr lang="de-DE" sz="2000" dirty="0">
                <a:latin typeface="Arial" panose="020B0604020202020204" pitchFamily="34" charset="0"/>
                <a:cs typeface="Arial" panose="020B0604020202020204" pitchFamily="34" charset="0"/>
              </a:rPr>
              <a:t>mehr Naturschutz in der Fischerei würden 83 Prozent der Befragten nicht nur strengere Gesetze, sondern auch höhere </a:t>
            </a:r>
            <a:r>
              <a:rPr lang="de-DE" sz="2000" dirty="0" smtClean="0">
                <a:latin typeface="Arial" panose="020B0604020202020204" pitchFamily="34" charset="0"/>
                <a:cs typeface="Arial" panose="020B0604020202020204" pitchFamily="34" charset="0"/>
              </a:rPr>
              <a:t>Fischpreise </a:t>
            </a:r>
            <a:r>
              <a:rPr lang="de-DE" sz="2000" dirty="0">
                <a:latin typeface="Arial" panose="020B0604020202020204" pitchFamily="34" charset="0"/>
                <a:cs typeface="Arial" panose="020B0604020202020204" pitchFamily="34" charset="0"/>
              </a:rPr>
              <a:t>in Kauf nehmen. </a:t>
            </a:r>
            <a:endParaRPr lang="de-DE" sz="20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de-DE" sz="2000" dirty="0" smtClean="0">
                <a:latin typeface="Arial" panose="020B0604020202020204" pitchFamily="34" charset="0"/>
                <a:cs typeface="Arial" panose="020B0604020202020204" pitchFamily="34" charset="0"/>
              </a:rPr>
              <a:t>Plastikmüll </a:t>
            </a:r>
            <a:r>
              <a:rPr lang="de-DE" sz="2000" dirty="0">
                <a:latin typeface="Arial" panose="020B0604020202020204" pitchFamily="34" charset="0"/>
                <a:cs typeface="Arial" panose="020B0604020202020204" pitchFamily="34" charset="0"/>
              </a:rPr>
              <a:t>steht unter den </a:t>
            </a:r>
            <a:r>
              <a:rPr lang="de-DE" sz="2000" dirty="0" smtClean="0">
                <a:latin typeface="Arial" panose="020B0604020202020204" pitchFamily="34" charset="0"/>
                <a:cs typeface="Arial" panose="020B0604020202020204" pitchFamily="34" charset="0"/>
              </a:rPr>
              <a:t>wahrgenommenen </a:t>
            </a:r>
            <a:r>
              <a:rPr lang="de-DE" sz="2000" dirty="0">
                <a:latin typeface="Arial" panose="020B0604020202020204" pitchFamily="34" charset="0"/>
                <a:cs typeface="Arial" panose="020B0604020202020204" pitchFamily="34" charset="0"/>
              </a:rPr>
              <a:t>Gefährdungsursachen der Meere an erster Stelle. 78 Prozent der Befragten sehen darin ein „sehr großes Problem“, weitere 18 Prozent ein „großes Problem“. </a:t>
            </a:r>
          </a:p>
          <a:p>
            <a:pPr>
              <a:spcAft>
                <a:spcPts val="800"/>
              </a:spcAft>
            </a:pPr>
            <a:endParaRPr lang="en-US" sz="2000" i="1" dirty="0">
              <a:solidFill>
                <a:schemeClr val="tx2">
                  <a:lumMod val="50000"/>
                </a:schemeClr>
              </a:solidFill>
              <a:latin typeface="Arial" panose="020B0604020202020204" pitchFamily="34" charset="0"/>
              <a:cs typeface="Arial" panose="020B0604020202020204" pitchFamily="34" charset="0"/>
            </a:endParaRPr>
          </a:p>
          <a:p>
            <a:endParaRPr lang="en-US" sz="17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7243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die Lebensmittelbranche</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11</a:t>
            </a:fld>
            <a:endParaRPr lang="de-DE"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Steigende Sensibilität der Konsumenten</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105160" y="1687247"/>
            <a:ext cx="8820472" cy="400110"/>
          </a:xfrm>
          <a:prstGeom prst="rect">
            <a:avLst/>
          </a:prstGeom>
          <a:noFill/>
        </p:spPr>
        <p:txBody>
          <a:bodyPr wrap="square" rtlCol="0">
            <a:spAutoFit/>
          </a:bodyPr>
          <a:lstStyle/>
          <a:p>
            <a:pPr algn="ctr"/>
            <a:r>
              <a:rPr lang="de-DE" sz="2000" b="1" dirty="0" smtClean="0">
                <a:solidFill>
                  <a:schemeClr val="tx2">
                    <a:lumMod val="50000"/>
                  </a:schemeClr>
                </a:solidFill>
                <a:latin typeface="Arial" panose="020B0604020202020204" pitchFamily="34" charset="0"/>
                <a:cs typeface="Arial" panose="020B0604020202020204" pitchFamily="34" charset="0"/>
              </a:rPr>
              <a:t>= führt zu steigendem Konsum von zertifizierten Produkten</a:t>
            </a:r>
            <a:endParaRPr lang="de-DE" sz="2000" b="1" dirty="0">
              <a:solidFill>
                <a:schemeClr val="tx2">
                  <a:lumMod val="50000"/>
                </a:schemeClr>
              </a:solidFill>
              <a:latin typeface="Arial" panose="020B0604020202020204" pitchFamily="34" charset="0"/>
              <a:cs typeface="Arial" panose="020B0604020202020204" pitchFamily="34" charset="0"/>
            </a:endParaRPr>
          </a:p>
        </p:txBody>
      </p:sp>
      <p:sp>
        <p:nvSpPr>
          <p:cNvPr id="10" name="Rechteck 9"/>
          <p:cNvSpPr/>
          <p:nvPr/>
        </p:nvSpPr>
        <p:spPr>
          <a:xfrm>
            <a:off x="146540" y="2296107"/>
            <a:ext cx="8902460" cy="3803605"/>
          </a:xfrm>
          <a:prstGeom prst="rect">
            <a:avLst/>
          </a:prstGeom>
        </p:spPr>
        <p:txBody>
          <a:bodyPr wrap="square">
            <a:spAutoFit/>
          </a:bodyPr>
          <a:lstStyle/>
          <a:p>
            <a:pPr>
              <a:spcAft>
                <a:spcPts val="800"/>
              </a:spcAft>
            </a:pPr>
            <a:r>
              <a:rPr lang="en-US" sz="1400" b="1" dirty="0">
                <a:solidFill>
                  <a:schemeClr val="tx2">
                    <a:lumMod val="50000"/>
                  </a:schemeClr>
                </a:solidFill>
                <a:latin typeface="Arial" panose="020B0604020202020204" pitchFamily="34" charset="0"/>
                <a:cs typeface="Arial" panose="020B0604020202020204" pitchFamily="34" charset="0"/>
              </a:rPr>
              <a:t>UTZ</a:t>
            </a:r>
          </a:p>
          <a:p>
            <a:pPr marL="285750" indent="-285750">
              <a:buFont typeface="Arial" panose="020B0604020202020204" pitchFamily="34" charset="0"/>
              <a:buChar char="•"/>
            </a:pPr>
            <a:r>
              <a:rPr lang="en-US" sz="1400" dirty="0" smtClean="0">
                <a:solidFill>
                  <a:schemeClr val="tx2">
                    <a:lumMod val="50000"/>
                  </a:schemeClr>
                </a:solidFill>
                <a:latin typeface="Arial" panose="020B0604020202020204" pitchFamily="34" charset="0"/>
                <a:cs typeface="Arial" panose="020B0604020202020204" pitchFamily="34" charset="0"/>
              </a:rPr>
              <a:t>Das </a:t>
            </a:r>
            <a:r>
              <a:rPr lang="en-US" sz="1400" dirty="0" err="1" smtClean="0">
                <a:solidFill>
                  <a:schemeClr val="tx2">
                    <a:lumMod val="50000"/>
                  </a:schemeClr>
                </a:solidFill>
                <a:latin typeface="Arial" panose="020B0604020202020204" pitchFamily="34" charset="0"/>
                <a:cs typeface="Arial" panose="020B0604020202020204" pitchFamily="34" charset="0"/>
              </a:rPr>
              <a:t>zertifizierte</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Kaffeevolumen</a:t>
            </a:r>
            <a:r>
              <a:rPr lang="en-US" sz="1400" dirty="0" smtClean="0">
                <a:solidFill>
                  <a:schemeClr val="tx2">
                    <a:lumMod val="50000"/>
                  </a:schemeClr>
                </a:solidFill>
                <a:latin typeface="Arial" panose="020B0604020202020204" pitchFamily="34" charset="0"/>
                <a:cs typeface="Arial" panose="020B0604020202020204" pitchFamily="34" charset="0"/>
              </a:rPr>
              <a:t> hat </a:t>
            </a:r>
            <a:r>
              <a:rPr lang="en-US" sz="1400" dirty="0" err="1" smtClean="0">
                <a:solidFill>
                  <a:schemeClr val="tx2">
                    <a:lumMod val="50000"/>
                  </a:schemeClr>
                </a:solidFill>
                <a:latin typeface="Arial" panose="020B0604020202020204" pitchFamily="34" charset="0"/>
                <a:cs typeface="Arial" panose="020B0604020202020204" pitchFamily="34" charset="0"/>
              </a:rPr>
              <a:t>sich</a:t>
            </a:r>
            <a:r>
              <a:rPr lang="en-US" sz="1400" dirty="0" smtClean="0">
                <a:solidFill>
                  <a:schemeClr val="tx2">
                    <a:lumMod val="50000"/>
                  </a:schemeClr>
                </a:solidFill>
                <a:latin typeface="Arial" panose="020B0604020202020204" pitchFamily="34" charset="0"/>
                <a:cs typeface="Arial" panose="020B0604020202020204" pitchFamily="34" charset="0"/>
              </a:rPr>
              <a:t> fast </a:t>
            </a:r>
            <a:r>
              <a:rPr lang="en-US" sz="1400" dirty="0" err="1" smtClean="0">
                <a:solidFill>
                  <a:schemeClr val="tx2">
                    <a:lumMod val="50000"/>
                  </a:schemeClr>
                </a:solidFill>
                <a:latin typeface="Arial" panose="020B0604020202020204" pitchFamily="34" charset="0"/>
                <a:cs typeface="Arial" panose="020B0604020202020204" pitchFamily="34" charset="0"/>
              </a:rPr>
              <a:t>verdoppelt</a:t>
            </a:r>
            <a:r>
              <a:rPr lang="en-US" sz="1400" dirty="0" smtClean="0">
                <a:solidFill>
                  <a:schemeClr val="tx2">
                    <a:lumMod val="50000"/>
                  </a:schemeClr>
                </a:solidFill>
                <a:latin typeface="Arial" panose="020B0604020202020204" pitchFamily="34" charset="0"/>
                <a:cs typeface="Arial" panose="020B0604020202020204" pitchFamily="34" charset="0"/>
              </a:rPr>
              <a:t> von 2011 </a:t>
            </a:r>
            <a:r>
              <a:rPr lang="en-US" sz="1400" dirty="0" err="1" smtClean="0">
                <a:solidFill>
                  <a:schemeClr val="tx2">
                    <a:lumMod val="50000"/>
                  </a:schemeClr>
                </a:solidFill>
                <a:latin typeface="Arial" panose="020B0604020202020204" pitchFamily="34" charset="0"/>
                <a:cs typeface="Arial" panose="020B0604020202020204" pitchFamily="34" charset="0"/>
              </a:rPr>
              <a:t>bis</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a:solidFill>
                  <a:schemeClr val="tx2">
                    <a:lumMod val="50000"/>
                  </a:schemeClr>
                </a:solidFill>
                <a:latin typeface="Arial" panose="020B0604020202020204" pitchFamily="34" charset="0"/>
                <a:cs typeface="Arial" panose="020B0604020202020204" pitchFamily="34" charset="0"/>
              </a:rPr>
              <a:t>2016 </a:t>
            </a:r>
            <a:r>
              <a:rPr lang="en-US" sz="1400" i="1" dirty="0">
                <a:solidFill>
                  <a:schemeClr val="tx2">
                    <a:lumMod val="50000"/>
                  </a:schemeClr>
                </a:solidFill>
                <a:latin typeface="Arial" panose="020B0604020202020204" pitchFamily="34" charset="0"/>
                <a:cs typeface="Arial" panose="020B0604020202020204" pitchFamily="34" charset="0"/>
              </a:rPr>
              <a:t>(476.903 MT </a:t>
            </a:r>
            <a:r>
              <a:rPr lang="en-US" sz="1400" i="1" dirty="0" smtClean="0">
                <a:solidFill>
                  <a:schemeClr val="tx2">
                    <a:lumMod val="50000"/>
                  </a:schemeClr>
                </a:solidFill>
                <a:latin typeface="Arial" panose="020B0604020202020204" pitchFamily="34" charset="0"/>
                <a:cs typeface="Arial" panose="020B0604020202020204" pitchFamily="34" charset="0"/>
              </a:rPr>
              <a:t>auf </a:t>
            </a:r>
            <a:r>
              <a:rPr lang="en-US" sz="1400" i="1" dirty="0">
                <a:solidFill>
                  <a:schemeClr val="tx2">
                    <a:lumMod val="50000"/>
                  </a:schemeClr>
                </a:solidFill>
                <a:latin typeface="Arial" panose="020B0604020202020204" pitchFamily="34" charset="0"/>
                <a:cs typeface="Arial" panose="020B0604020202020204" pitchFamily="34" charset="0"/>
              </a:rPr>
              <a:t>870.102 MT)</a:t>
            </a:r>
          </a:p>
          <a:p>
            <a:pPr marL="285750" indent="-285750">
              <a:buFont typeface="Arial" panose="020B0604020202020204" pitchFamily="34" charset="0"/>
              <a:buChar char="•"/>
            </a:pPr>
            <a:r>
              <a:rPr lang="en-US" sz="1400" dirty="0" smtClean="0">
                <a:solidFill>
                  <a:schemeClr val="tx2">
                    <a:lumMod val="50000"/>
                  </a:schemeClr>
                </a:solidFill>
                <a:latin typeface="Arial" panose="020B0604020202020204" pitchFamily="34" charset="0"/>
                <a:cs typeface="Arial" panose="020B0604020202020204" pitchFamily="34" charset="0"/>
              </a:rPr>
              <a:t>Das </a:t>
            </a:r>
            <a:r>
              <a:rPr lang="en-US" sz="1400" dirty="0" err="1" smtClean="0">
                <a:solidFill>
                  <a:schemeClr val="tx2">
                    <a:lumMod val="50000"/>
                  </a:schemeClr>
                </a:solidFill>
                <a:latin typeface="Arial" panose="020B0604020202020204" pitchFamily="34" charset="0"/>
                <a:cs typeface="Arial" panose="020B0604020202020204" pitchFamily="34" charset="0"/>
              </a:rPr>
              <a:t>zertifizierte</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Kakaovolumen</a:t>
            </a:r>
            <a:r>
              <a:rPr lang="en-US" sz="1400" dirty="0" smtClean="0">
                <a:solidFill>
                  <a:schemeClr val="tx2">
                    <a:lumMod val="50000"/>
                  </a:schemeClr>
                </a:solidFill>
                <a:latin typeface="Arial" panose="020B0604020202020204" pitchFamily="34" charset="0"/>
                <a:cs typeface="Arial" panose="020B0604020202020204" pitchFamily="34" charset="0"/>
              </a:rPr>
              <a:t> hat </a:t>
            </a:r>
            <a:r>
              <a:rPr lang="en-US" sz="1400" dirty="0" err="1" smtClean="0">
                <a:solidFill>
                  <a:schemeClr val="tx2">
                    <a:lumMod val="50000"/>
                  </a:schemeClr>
                </a:solidFill>
                <a:latin typeface="Arial" panose="020B0604020202020204" pitchFamily="34" charset="0"/>
                <a:cs typeface="Arial" panose="020B0604020202020204" pitchFamily="34" charset="0"/>
              </a:rPr>
              <a:t>sich</a:t>
            </a:r>
            <a:r>
              <a:rPr lang="en-US" sz="1400" dirty="0" smtClean="0">
                <a:solidFill>
                  <a:schemeClr val="tx2">
                    <a:lumMod val="50000"/>
                  </a:schemeClr>
                </a:solidFill>
                <a:latin typeface="Arial" panose="020B0604020202020204" pitchFamily="34" charset="0"/>
                <a:cs typeface="Arial" panose="020B0604020202020204" pitchFamily="34" charset="0"/>
              </a:rPr>
              <a:t> fast </a:t>
            </a:r>
            <a:r>
              <a:rPr lang="en-US" sz="1400" dirty="0" err="1" smtClean="0">
                <a:solidFill>
                  <a:schemeClr val="tx2">
                    <a:lumMod val="50000"/>
                  </a:schemeClr>
                </a:solidFill>
                <a:latin typeface="Arial" panose="020B0604020202020204" pitchFamily="34" charset="0"/>
                <a:cs typeface="Arial" panose="020B0604020202020204" pitchFamily="34" charset="0"/>
              </a:rPr>
              <a:t>verfünfacht</a:t>
            </a:r>
            <a:r>
              <a:rPr lang="en-US" sz="1400" dirty="0" smtClean="0">
                <a:solidFill>
                  <a:schemeClr val="tx2">
                    <a:lumMod val="50000"/>
                  </a:schemeClr>
                </a:solidFill>
                <a:latin typeface="Arial" panose="020B0604020202020204" pitchFamily="34" charset="0"/>
                <a:cs typeface="Arial" panose="020B0604020202020204" pitchFamily="34" charset="0"/>
              </a:rPr>
              <a:t> von 2011 </a:t>
            </a:r>
            <a:r>
              <a:rPr lang="en-US" sz="1400" dirty="0" err="1" smtClean="0">
                <a:solidFill>
                  <a:schemeClr val="tx2">
                    <a:lumMod val="50000"/>
                  </a:schemeClr>
                </a:solidFill>
                <a:latin typeface="Arial" panose="020B0604020202020204" pitchFamily="34" charset="0"/>
                <a:cs typeface="Arial" panose="020B0604020202020204" pitchFamily="34" charset="0"/>
              </a:rPr>
              <a:t>bis</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a:solidFill>
                  <a:schemeClr val="tx2">
                    <a:lumMod val="50000"/>
                  </a:schemeClr>
                </a:solidFill>
                <a:latin typeface="Arial" panose="020B0604020202020204" pitchFamily="34" charset="0"/>
                <a:cs typeface="Arial" panose="020B0604020202020204" pitchFamily="34" charset="0"/>
              </a:rPr>
              <a:t>2016 </a:t>
            </a:r>
            <a:r>
              <a:rPr lang="en-US" sz="1400" i="1" dirty="0">
                <a:solidFill>
                  <a:schemeClr val="tx2">
                    <a:lumMod val="50000"/>
                  </a:schemeClr>
                </a:solidFill>
                <a:latin typeface="Arial" panose="020B0604020202020204" pitchFamily="34" charset="0"/>
                <a:cs typeface="Arial" panose="020B0604020202020204" pitchFamily="34" charset="0"/>
              </a:rPr>
              <a:t>(212.690 MT </a:t>
            </a:r>
            <a:r>
              <a:rPr lang="en-US" sz="1400" i="1" dirty="0" smtClean="0">
                <a:solidFill>
                  <a:schemeClr val="tx2">
                    <a:lumMod val="50000"/>
                  </a:schemeClr>
                </a:solidFill>
                <a:latin typeface="Arial" panose="020B0604020202020204" pitchFamily="34" charset="0"/>
                <a:cs typeface="Arial" panose="020B0604020202020204" pitchFamily="34" charset="0"/>
              </a:rPr>
              <a:t>auf </a:t>
            </a:r>
            <a:r>
              <a:rPr lang="en-US" sz="1400" i="1" dirty="0">
                <a:solidFill>
                  <a:schemeClr val="tx2">
                    <a:lumMod val="50000"/>
                  </a:schemeClr>
                </a:solidFill>
                <a:latin typeface="Arial" panose="020B0604020202020204" pitchFamily="34" charset="0"/>
                <a:cs typeface="Arial" panose="020B0604020202020204" pitchFamily="34" charset="0"/>
              </a:rPr>
              <a:t>1.188.166 MT) </a:t>
            </a:r>
            <a:r>
              <a:rPr lang="en-US" sz="1400" i="1" dirty="0" smtClean="0">
                <a:solidFill>
                  <a:schemeClr val="tx2">
                    <a:lumMod val="50000"/>
                  </a:schemeClr>
                </a:solidFill>
                <a:latin typeface="Arial" panose="020B0604020202020204" pitchFamily="34" charset="0"/>
                <a:cs typeface="Arial" panose="020B0604020202020204" pitchFamily="34" charset="0"/>
              </a:rPr>
              <a:t>(</a:t>
            </a:r>
            <a:r>
              <a:rPr lang="en-US" sz="1400" i="1" dirty="0" err="1" smtClean="0">
                <a:solidFill>
                  <a:schemeClr val="tx2">
                    <a:lumMod val="50000"/>
                  </a:schemeClr>
                </a:solidFill>
                <a:latin typeface="Arial" panose="020B0604020202020204" pitchFamily="34" charset="0"/>
                <a:cs typeface="Arial" panose="020B0604020202020204" pitchFamily="34" charset="0"/>
              </a:rPr>
              <a:t>Jahresbericht</a:t>
            </a:r>
            <a:r>
              <a:rPr lang="en-US" sz="1400" i="1" dirty="0" smtClean="0">
                <a:solidFill>
                  <a:schemeClr val="tx2">
                    <a:lumMod val="50000"/>
                  </a:schemeClr>
                </a:solidFill>
                <a:latin typeface="Arial" panose="020B0604020202020204" pitchFamily="34" charset="0"/>
                <a:cs typeface="Arial" panose="020B0604020202020204" pitchFamily="34" charset="0"/>
              </a:rPr>
              <a:t>, </a:t>
            </a:r>
            <a:r>
              <a:rPr lang="en-US" sz="1400" i="1" dirty="0">
                <a:solidFill>
                  <a:schemeClr val="tx2">
                    <a:lumMod val="50000"/>
                  </a:schemeClr>
                </a:solidFill>
                <a:latin typeface="Arial" panose="020B0604020202020204" pitchFamily="34" charset="0"/>
                <a:cs typeface="Arial" panose="020B0604020202020204" pitchFamily="34" charset="0"/>
              </a:rPr>
              <a:t>2017</a:t>
            </a:r>
            <a:r>
              <a:rPr lang="en-US" sz="1400" i="1" dirty="0" smtClean="0">
                <a:solidFill>
                  <a:schemeClr val="tx2">
                    <a:lumMod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400" i="1" dirty="0">
              <a:solidFill>
                <a:schemeClr val="tx2">
                  <a:lumMod val="50000"/>
                </a:schemeClr>
              </a:solidFill>
              <a:latin typeface="Arial" panose="020B0604020202020204" pitchFamily="34" charset="0"/>
              <a:cs typeface="Arial" panose="020B0604020202020204" pitchFamily="34" charset="0"/>
            </a:endParaRPr>
          </a:p>
          <a:p>
            <a:r>
              <a:rPr lang="en-US" sz="1400" b="1" dirty="0" smtClean="0">
                <a:solidFill>
                  <a:schemeClr val="tx2">
                    <a:lumMod val="50000"/>
                  </a:schemeClr>
                </a:solidFill>
                <a:latin typeface="Arial" panose="020B0604020202020204" pitchFamily="34" charset="0"/>
                <a:cs typeface="Arial" panose="020B0604020202020204" pitchFamily="34" charset="0"/>
              </a:rPr>
              <a:t>Fairtrade</a:t>
            </a:r>
            <a:endParaRPr lang="en-US" sz="1400" b="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a:solidFill>
                  <a:schemeClr val="tx2">
                    <a:lumMod val="50000"/>
                  </a:schemeClr>
                </a:solidFill>
                <a:latin typeface="Arial" panose="020B0604020202020204" pitchFamily="34" charset="0"/>
                <a:cs typeface="Arial" panose="020B0604020202020204" pitchFamily="34" charset="0"/>
              </a:rPr>
              <a:t>Der Umsatz mit </a:t>
            </a:r>
            <a:r>
              <a:rPr lang="de-DE" sz="1400" dirty="0" err="1">
                <a:solidFill>
                  <a:schemeClr val="tx2">
                    <a:lumMod val="50000"/>
                  </a:schemeClr>
                </a:solidFill>
                <a:latin typeface="Arial" panose="020B0604020202020204" pitchFamily="34" charset="0"/>
                <a:cs typeface="Arial" panose="020B0604020202020204" pitchFamily="34" charset="0"/>
              </a:rPr>
              <a:t>Fairtrade</a:t>
            </a:r>
            <a:r>
              <a:rPr lang="de-DE" sz="1400" dirty="0">
                <a:solidFill>
                  <a:schemeClr val="tx2">
                    <a:lumMod val="50000"/>
                  </a:schemeClr>
                </a:solidFill>
                <a:latin typeface="Arial" panose="020B0604020202020204" pitchFamily="34" charset="0"/>
                <a:cs typeface="Arial" panose="020B0604020202020204" pitchFamily="34" charset="0"/>
              </a:rPr>
              <a:t>-Lebensmitteln aus Europa stieg von 2016 bis 2017 um mehr als 50%. </a:t>
            </a:r>
            <a:endParaRPr lang="de-DE" sz="1400" dirty="0" smtClean="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a:solidFill>
                  <a:schemeClr val="tx2">
                    <a:lumMod val="50000"/>
                  </a:schemeClr>
                </a:solidFill>
                <a:latin typeface="Arial" panose="020B0604020202020204" pitchFamily="34" charset="0"/>
                <a:cs typeface="Arial" panose="020B0604020202020204" pitchFamily="34" charset="0"/>
              </a:rPr>
              <a:t>Den höchsten Anstieg verzeichnet die Tropenfrucht mit einem Plus von 22% (77.406 T auf 94.256 T).</a:t>
            </a:r>
          </a:p>
          <a:p>
            <a:pPr marL="285750" indent="-285750">
              <a:buFont typeface="Arial" panose="020B0604020202020204" pitchFamily="34" charset="0"/>
              <a:buChar char="•"/>
            </a:pPr>
            <a:r>
              <a:rPr lang="de-DE" sz="1400" dirty="0">
                <a:solidFill>
                  <a:schemeClr val="tx2">
                    <a:lumMod val="50000"/>
                  </a:schemeClr>
                </a:solidFill>
                <a:latin typeface="Arial" panose="020B0604020202020204" pitchFamily="34" charset="0"/>
                <a:cs typeface="Arial" panose="020B0604020202020204" pitchFamily="34" charset="0"/>
              </a:rPr>
              <a:t>Kaffee, der den höchsten Umsatz aller </a:t>
            </a:r>
            <a:r>
              <a:rPr lang="de-DE" sz="1400" dirty="0" err="1">
                <a:solidFill>
                  <a:schemeClr val="tx2">
                    <a:lumMod val="50000"/>
                  </a:schemeClr>
                </a:solidFill>
                <a:latin typeface="Arial" panose="020B0604020202020204" pitchFamily="34" charset="0"/>
                <a:cs typeface="Arial" panose="020B0604020202020204" pitchFamily="34" charset="0"/>
              </a:rPr>
              <a:t>Fairtrade</a:t>
            </a:r>
            <a:r>
              <a:rPr lang="de-DE" sz="1400" dirty="0">
                <a:solidFill>
                  <a:schemeClr val="tx2">
                    <a:lumMod val="50000"/>
                  </a:schemeClr>
                </a:solidFill>
                <a:latin typeface="Arial" panose="020B0604020202020204" pitchFamily="34" charset="0"/>
                <a:cs typeface="Arial" panose="020B0604020202020204" pitchFamily="34" charset="0"/>
              </a:rPr>
              <a:t>-Produkte aufweist (34,3%), stieg um 8% (20.014 T auf 21.529 T) (Forum Fairer Handel, 2018</a:t>
            </a:r>
            <a:r>
              <a:rPr lang="de-DE" sz="1400" dirty="0" smtClean="0">
                <a:solidFill>
                  <a:schemeClr val="tx2">
                    <a:lumMod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400" dirty="0">
              <a:solidFill>
                <a:schemeClr val="tx2">
                  <a:lumMod val="50000"/>
                </a:schemeClr>
              </a:solidFill>
              <a:latin typeface="Arial" panose="020B0604020202020204" pitchFamily="34" charset="0"/>
              <a:cs typeface="Arial" panose="020B0604020202020204" pitchFamily="34" charset="0"/>
            </a:endParaRPr>
          </a:p>
          <a:p>
            <a:r>
              <a:rPr lang="en-US" sz="1400" b="1" dirty="0" smtClean="0">
                <a:solidFill>
                  <a:schemeClr val="tx2">
                    <a:lumMod val="50000"/>
                  </a:schemeClr>
                </a:solidFill>
                <a:latin typeface="Arial" panose="020B0604020202020204" pitchFamily="34" charset="0"/>
                <a:cs typeface="Arial" panose="020B0604020202020204" pitchFamily="34" charset="0"/>
              </a:rPr>
              <a:t>Aquaculture Stewardship Council (ASC)</a:t>
            </a:r>
            <a:endParaRPr lang="en-US" sz="1400" b="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a:solidFill>
                  <a:schemeClr val="tx2">
                    <a:lumMod val="50000"/>
                  </a:schemeClr>
                </a:solidFill>
                <a:latin typeface="Arial" panose="020B0604020202020204" pitchFamily="34" charset="0"/>
                <a:cs typeface="Arial" panose="020B0604020202020204" pitchFamily="34" charset="0"/>
              </a:rPr>
              <a:t>gegründet 2010, erreichte 2016 ein Produktionsvolumen von rund 1,1 </a:t>
            </a:r>
            <a:r>
              <a:rPr lang="de-DE" sz="1400" dirty="0" smtClean="0">
                <a:solidFill>
                  <a:schemeClr val="tx2">
                    <a:lumMod val="50000"/>
                  </a:schemeClr>
                </a:solidFill>
                <a:latin typeface="Arial" panose="020B0604020202020204" pitchFamily="34" charset="0"/>
                <a:cs typeface="Arial" panose="020B0604020202020204" pitchFamily="34" charset="0"/>
              </a:rPr>
              <a:t>Tonnen </a:t>
            </a:r>
            <a:r>
              <a:rPr lang="en-US" sz="1400" i="1" dirty="0" smtClean="0">
                <a:solidFill>
                  <a:schemeClr val="tx2">
                    <a:lumMod val="50000"/>
                  </a:schemeClr>
                </a:solidFill>
                <a:latin typeface="Arial" panose="020B0604020202020204" pitchFamily="34" charset="0"/>
                <a:cs typeface="Arial" panose="020B0604020202020204" pitchFamily="34" charset="0"/>
              </a:rPr>
              <a:t>(ASC </a:t>
            </a:r>
            <a:r>
              <a:rPr lang="en-US" sz="1400" i="1" dirty="0">
                <a:solidFill>
                  <a:schemeClr val="tx2">
                    <a:lumMod val="50000"/>
                  </a:schemeClr>
                </a:solidFill>
                <a:latin typeface="Arial" panose="020B0604020202020204" pitchFamily="34" charset="0"/>
                <a:cs typeface="Arial" panose="020B0604020202020204" pitchFamily="34" charset="0"/>
              </a:rPr>
              <a:t>Strategic overview 2017-2021</a:t>
            </a:r>
            <a:r>
              <a:rPr lang="en-US" sz="1400" i="1" dirty="0" smtClean="0">
                <a:solidFill>
                  <a:schemeClr val="tx2">
                    <a:lumMod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400" i="1" dirty="0">
              <a:solidFill>
                <a:schemeClr val="tx2">
                  <a:lumMod val="50000"/>
                </a:schemeClr>
              </a:solidFill>
              <a:latin typeface="Arial" panose="020B0604020202020204" pitchFamily="34" charset="0"/>
              <a:cs typeface="Arial" panose="020B0604020202020204" pitchFamily="34" charset="0"/>
            </a:endParaRPr>
          </a:p>
          <a:p>
            <a:r>
              <a:rPr lang="en-US" sz="1400" dirty="0" smtClean="0">
                <a:solidFill>
                  <a:schemeClr val="tx2">
                    <a:lumMod val="50000"/>
                  </a:schemeClr>
                </a:solidFill>
                <a:latin typeface="Arial" panose="020B0604020202020204" pitchFamily="34" charset="0"/>
                <a:cs typeface="Arial" panose="020B0604020202020204" pitchFamily="34" charset="0"/>
              </a:rPr>
              <a:t> </a:t>
            </a:r>
            <a:endParaRPr lang="en-US" sz="1400"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050" i="1"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9125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die Lebensmittelbranche</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12</a:t>
            </a:fld>
            <a:endParaRPr lang="de-DE" dirty="0"/>
          </a:p>
        </p:txBody>
      </p:sp>
      <p:sp>
        <p:nvSpPr>
          <p:cNvPr id="6" name="Textfeld 5"/>
          <p:cNvSpPr txBox="1"/>
          <p:nvPr/>
        </p:nvSpPr>
        <p:spPr>
          <a:xfrm>
            <a:off x="914203" y="1221614"/>
            <a:ext cx="7258197" cy="830997"/>
          </a:xfrm>
          <a:prstGeom prst="rect">
            <a:avLst/>
          </a:prstGeom>
          <a:noFill/>
        </p:spPr>
        <p:txBody>
          <a:bodyPr wrap="square" rtlCol="0">
            <a:spAutoFit/>
          </a:bodyPr>
          <a:lstStyle/>
          <a:p>
            <a:pPr algn="ctr"/>
            <a:r>
              <a:rPr lang="de-DE" sz="2400" b="1" dirty="0">
                <a:latin typeface="Arial" panose="020B0604020202020204" pitchFamily="34" charset="0"/>
                <a:cs typeface="Arial" panose="020B0604020202020204" pitchFamily="34" charset="0"/>
              </a:rPr>
              <a:t>Steigende Sensibilität der Konsumenten</a:t>
            </a:r>
          </a:p>
          <a:p>
            <a:pPr algn="ctr"/>
            <a:endParaRPr lang="de-DE" sz="2400" b="1" dirty="0">
              <a:latin typeface="Arial" panose="020B0604020202020204" pitchFamily="34" charset="0"/>
              <a:cs typeface="Arial" panose="020B0604020202020204" pitchFamily="34" charset="0"/>
            </a:endParaRPr>
          </a:p>
        </p:txBody>
      </p:sp>
      <p:sp>
        <p:nvSpPr>
          <p:cNvPr id="10" name="Rechteck 9"/>
          <p:cNvSpPr/>
          <p:nvPr/>
        </p:nvSpPr>
        <p:spPr>
          <a:xfrm>
            <a:off x="179512" y="2423157"/>
            <a:ext cx="8712968" cy="3508653"/>
          </a:xfrm>
          <a:prstGeom prst="rect">
            <a:avLst/>
          </a:prstGeom>
        </p:spPr>
        <p:txBody>
          <a:bodyPr wrap="square">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Biologische</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Landwirtschaft</a:t>
            </a:r>
            <a:r>
              <a:rPr lang="en-US" sz="1600" b="1" dirty="0" smtClean="0">
                <a:solidFill>
                  <a:schemeClr val="tx2">
                    <a:lumMod val="50000"/>
                  </a:schemeClr>
                </a:solidFill>
                <a:latin typeface="Arial" panose="020B0604020202020204" pitchFamily="34" charset="0"/>
                <a:cs typeface="Arial" panose="020B0604020202020204" pitchFamily="34" charset="0"/>
              </a:rPr>
              <a:t> - </a:t>
            </a:r>
            <a:r>
              <a:rPr lang="en-US" sz="1600" b="1" dirty="0" err="1" smtClean="0">
                <a:solidFill>
                  <a:schemeClr val="tx2">
                    <a:lumMod val="50000"/>
                  </a:schemeClr>
                </a:solidFill>
                <a:latin typeface="Arial" panose="020B0604020202020204" pitchFamily="34" charset="0"/>
                <a:cs typeface="Arial" panose="020B0604020202020204" pitchFamily="34" charset="0"/>
              </a:rPr>
              <a:t>Boomender</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Sektor</a:t>
            </a:r>
            <a:r>
              <a:rPr lang="en-US" sz="1600" b="1" dirty="0">
                <a:solidFill>
                  <a:schemeClr val="tx2">
                    <a:lumMod val="50000"/>
                  </a:schemeClr>
                </a:solidFill>
                <a:latin typeface="Arial" panose="020B0604020202020204" pitchFamily="34" charset="0"/>
                <a:cs typeface="Arial" panose="020B0604020202020204" pitchFamily="34" charset="0"/>
              </a:rPr>
              <a:t> </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a:solidFill>
                  <a:schemeClr val="tx2">
                    <a:lumMod val="50000"/>
                  </a:schemeClr>
                </a:solidFill>
                <a:latin typeface="Arial" panose="020B0604020202020204" pitchFamily="34" charset="0"/>
                <a:cs typeface="Arial" panose="020B0604020202020204" pitchFamily="34" charset="0"/>
              </a:rPr>
              <a:t>57,8 </a:t>
            </a:r>
            <a:r>
              <a:rPr lang="en-US" sz="1600" dirty="0" err="1" smtClean="0">
                <a:solidFill>
                  <a:schemeClr val="tx2">
                    <a:lumMod val="50000"/>
                  </a:schemeClr>
                </a:solidFill>
                <a:latin typeface="Arial" panose="020B0604020202020204" pitchFamily="34" charset="0"/>
                <a:cs typeface="Arial" panose="020B0604020202020204" pitchFamily="34" charset="0"/>
              </a:rPr>
              <a:t>Millionen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Hektar</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a:solidFill>
                  <a:schemeClr val="tx2">
                    <a:lumMod val="50000"/>
                  </a:schemeClr>
                </a:solidFill>
                <a:latin typeface="Arial" panose="020B0604020202020204" pitchFamily="34" charset="0"/>
                <a:cs typeface="Arial" panose="020B0604020202020204" pitchFamily="34" charset="0"/>
              </a:rPr>
              <a:t>/ 90 </a:t>
            </a:r>
            <a:r>
              <a:rPr lang="en-US" sz="1600" dirty="0" err="1" smtClean="0">
                <a:solidFill>
                  <a:schemeClr val="tx2">
                    <a:lumMod val="50000"/>
                  </a:schemeClr>
                </a:solidFill>
                <a:latin typeface="Arial" panose="020B0604020202020204" pitchFamily="34" charset="0"/>
                <a:cs typeface="Arial" panose="020B0604020202020204" pitchFamily="34" charset="0"/>
              </a:rPr>
              <a:t>Milliarden</a:t>
            </a:r>
            <a:r>
              <a:rPr lang="en-US" sz="1600" dirty="0" smtClean="0">
                <a:solidFill>
                  <a:schemeClr val="tx2">
                    <a:lumMod val="50000"/>
                  </a:schemeClr>
                </a:solidFill>
                <a:latin typeface="Arial" panose="020B0604020202020204" pitchFamily="34" charset="0"/>
                <a:cs typeface="Arial" panose="020B0604020202020204" pitchFamily="34" charset="0"/>
              </a:rPr>
              <a:t> US Dollar </a:t>
            </a:r>
            <a:r>
              <a:rPr lang="en-US" sz="1600" dirty="0">
                <a:solidFill>
                  <a:schemeClr val="tx2">
                    <a:lumMod val="50000"/>
                  </a:schemeClr>
                </a:solidFill>
                <a:latin typeface="Arial" panose="020B0604020202020204" pitchFamily="34" charset="0"/>
                <a:cs typeface="Arial" panose="020B0604020202020204" pitchFamily="34" charset="0"/>
              </a:rPr>
              <a:t>(2016). Top </a:t>
            </a:r>
            <a:r>
              <a:rPr lang="en-US" sz="1600" dirty="0" err="1" smtClean="0">
                <a:solidFill>
                  <a:schemeClr val="tx2">
                    <a:lumMod val="50000"/>
                  </a:schemeClr>
                </a:solidFill>
                <a:latin typeface="Arial" panose="020B0604020202020204" pitchFamily="34" charset="0"/>
                <a:cs typeface="Arial" panose="020B0604020202020204" pitchFamily="34" charset="0"/>
              </a:rPr>
              <a:t>Märkte</a:t>
            </a:r>
            <a:r>
              <a:rPr lang="en-US" sz="1600" dirty="0" smtClean="0">
                <a:solidFill>
                  <a:schemeClr val="tx2">
                    <a:lumMod val="50000"/>
                  </a:schemeClr>
                </a:solidFill>
                <a:latin typeface="Arial" panose="020B0604020202020204" pitchFamily="34" charset="0"/>
                <a:cs typeface="Arial" panose="020B0604020202020204" pitchFamily="34" charset="0"/>
              </a:rPr>
              <a:t> in </a:t>
            </a:r>
            <a:r>
              <a:rPr lang="en-US" sz="1600" dirty="0" err="1" smtClean="0">
                <a:solidFill>
                  <a:schemeClr val="tx2">
                    <a:lumMod val="50000"/>
                  </a:schemeClr>
                </a:solidFill>
                <a:latin typeface="Arial" panose="020B0604020202020204" pitchFamily="34" charset="0"/>
                <a:cs typeface="Arial" panose="020B0604020202020204" pitchFamily="34" charset="0"/>
              </a:rPr>
              <a:t>Milliarden</a:t>
            </a:r>
            <a:r>
              <a:rPr lang="en-US" sz="1600" dirty="0" smtClean="0">
                <a:solidFill>
                  <a:schemeClr val="tx2">
                    <a:lumMod val="50000"/>
                  </a:schemeClr>
                </a:solidFill>
                <a:latin typeface="Arial" panose="020B0604020202020204" pitchFamily="34" charset="0"/>
                <a:cs typeface="Arial" panose="020B0604020202020204" pitchFamily="34" charset="0"/>
              </a:rPr>
              <a:t> Euro</a:t>
            </a:r>
            <a:r>
              <a:rPr lang="en-US" sz="1600" dirty="0">
                <a:solidFill>
                  <a:schemeClr val="tx2">
                    <a:lumMod val="50000"/>
                  </a:schemeClr>
                </a:solidFill>
                <a:latin typeface="Arial" panose="020B0604020202020204" pitchFamily="34" charset="0"/>
                <a:cs typeface="Arial" panose="020B0604020202020204" pitchFamily="34" charset="0"/>
              </a:rPr>
              <a:t>: USA (38,9), </a:t>
            </a:r>
            <a:r>
              <a:rPr lang="en-US" sz="1600" dirty="0" smtClean="0">
                <a:solidFill>
                  <a:schemeClr val="tx2">
                    <a:lumMod val="50000"/>
                  </a:schemeClr>
                </a:solidFill>
                <a:latin typeface="Arial" panose="020B0604020202020204" pitchFamily="34" charset="0"/>
                <a:cs typeface="Arial" panose="020B0604020202020204" pitchFamily="34" charset="0"/>
              </a:rPr>
              <a:t>Deutschland </a:t>
            </a:r>
            <a:r>
              <a:rPr lang="en-US" sz="1600" dirty="0">
                <a:solidFill>
                  <a:schemeClr val="tx2">
                    <a:lumMod val="50000"/>
                  </a:schemeClr>
                </a:solidFill>
                <a:latin typeface="Arial" panose="020B0604020202020204" pitchFamily="34" charset="0"/>
                <a:cs typeface="Arial" panose="020B0604020202020204" pitchFamily="34" charset="0"/>
              </a:rPr>
              <a:t>(9,5) </a:t>
            </a:r>
            <a:r>
              <a:rPr lang="en-US" sz="1600" dirty="0" err="1" smtClean="0">
                <a:solidFill>
                  <a:schemeClr val="tx2">
                    <a:lumMod val="50000"/>
                  </a:schemeClr>
                </a:solidFill>
                <a:latin typeface="Arial" panose="020B0604020202020204" pitchFamily="34" charset="0"/>
                <a:cs typeface="Arial" panose="020B0604020202020204" pitchFamily="34" charset="0"/>
              </a:rPr>
              <a:t>Frankreich</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a:solidFill>
                  <a:schemeClr val="tx2">
                    <a:lumMod val="50000"/>
                  </a:schemeClr>
                </a:solidFill>
                <a:latin typeface="Arial" panose="020B0604020202020204" pitchFamily="34" charset="0"/>
                <a:cs typeface="Arial" panose="020B0604020202020204" pitchFamily="34" charset="0"/>
              </a:rPr>
              <a:t>(6,7</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i="1" dirty="0" smtClean="0">
                <a:solidFill>
                  <a:schemeClr val="tx2">
                    <a:lumMod val="50000"/>
                  </a:schemeClr>
                </a:solidFill>
                <a:latin typeface="Arial" panose="020B0604020202020204" pitchFamily="34" charset="0"/>
                <a:cs typeface="Arial" panose="020B0604020202020204" pitchFamily="34" charset="0"/>
              </a:rPr>
              <a:t>FIBL, 2018</a:t>
            </a:r>
            <a:endParaRPr lang="en-US" sz="1600" b="1" i="1" dirty="0" smtClean="0">
              <a:solidFill>
                <a:schemeClr val="tx2">
                  <a:lumMod val="50000"/>
                </a:schemeClr>
              </a:solidFill>
              <a:latin typeface="Arial" panose="020B0604020202020204" pitchFamily="34" charset="0"/>
              <a:cs typeface="Arial" panose="020B0604020202020204" pitchFamily="34" charset="0"/>
            </a:endParaRPr>
          </a:p>
          <a:p>
            <a:endParaRPr lang="en-US" sz="1600" b="1" dirty="0">
              <a:solidFill>
                <a:schemeClr val="tx2">
                  <a:lumMod val="50000"/>
                </a:schemeClr>
              </a:solidFill>
              <a:latin typeface="Arial" panose="020B0604020202020204" pitchFamily="34" charset="0"/>
              <a:cs typeface="Arial" panose="020B0604020202020204" pitchFamily="34" charset="0"/>
            </a:endParaRPr>
          </a:p>
          <a:p>
            <a:r>
              <a:rPr lang="en-US" sz="1600" b="1" dirty="0" err="1" smtClean="0">
                <a:solidFill>
                  <a:schemeClr val="tx2">
                    <a:lumMod val="50000"/>
                  </a:schemeClr>
                </a:solidFill>
                <a:latin typeface="Arial" panose="020B0604020202020204" pitchFamily="34" charset="0"/>
                <a:cs typeface="Arial" panose="020B0604020202020204" pitchFamily="34" charset="0"/>
              </a:rPr>
              <a:t>Biologische</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Landwirtschaft</a:t>
            </a:r>
            <a:r>
              <a:rPr lang="en-US" sz="1600" b="1" dirty="0" smtClean="0">
                <a:solidFill>
                  <a:schemeClr val="tx2">
                    <a:lumMod val="50000"/>
                  </a:schemeClr>
                </a:solidFill>
                <a:latin typeface="Arial" panose="020B0604020202020204" pitchFamily="34" charset="0"/>
                <a:cs typeface="Arial" panose="020B0604020202020204" pitchFamily="34" charset="0"/>
              </a:rPr>
              <a:t> in der EU</a:t>
            </a:r>
            <a:endParaRPr lang="en-US" sz="1600" b="1" dirty="0">
              <a:solidFill>
                <a:schemeClr val="tx2">
                  <a:lumMod val="50000"/>
                </a:schemeClr>
              </a:solidFill>
              <a:latin typeface="Arial" panose="020B0604020202020204" pitchFamily="34" charset="0"/>
              <a:cs typeface="Arial" panose="020B0604020202020204" pitchFamily="34" charset="0"/>
            </a:endParaRPr>
          </a:p>
          <a:p>
            <a:endParaRPr lang="en-US" sz="1600" b="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Tendenz</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steigend</a:t>
            </a:r>
            <a:r>
              <a:rPr lang="en-US" sz="1600" dirty="0" smtClean="0">
                <a:solidFill>
                  <a:schemeClr val="tx2">
                    <a:lumMod val="50000"/>
                  </a:schemeClr>
                </a:solidFill>
                <a:latin typeface="Arial" panose="020B0604020202020204" pitchFamily="34" charset="0"/>
                <a:cs typeface="Arial" panose="020B0604020202020204" pitchFamily="34" charset="0"/>
              </a:rPr>
              <a:t>: </a:t>
            </a:r>
            <a:endParaRPr lang="en-US" sz="1600" dirty="0">
              <a:solidFill>
                <a:schemeClr val="tx2">
                  <a:lumMod val="50000"/>
                </a:schemeClr>
              </a:solidFill>
              <a:latin typeface="Arial" panose="020B0604020202020204" pitchFamily="34" charset="0"/>
              <a:cs typeface="Arial" panose="020B0604020202020204" pitchFamily="34" charset="0"/>
            </a:endParaRPr>
          </a:p>
          <a:p>
            <a:r>
              <a:rPr lang="en-US" sz="1600" dirty="0">
                <a:solidFill>
                  <a:schemeClr val="tx2">
                    <a:lumMod val="50000"/>
                  </a:schemeClr>
                </a:solidFill>
                <a:latin typeface="Arial" panose="020B0604020202020204" pitchFamily="34" charset="0"/>
                <a:cs typeface="Arial" panose="020B0604020202020204" pitchFamily="34" charset="0"/>
              </a:rPr>
              <a:t>	2002:   5.6 </a:t>
            </a:r>
            <a:r>
              <a:rPr lang="en-US" sz="1600" dirty="0" smtClean="0">
                <a:solidFill>
                  <a:schemeClr val="tx2">
                    <a:lumMod val="50000"/>
                  </a:schemeClr>
                </a:solidFill>
                <a:latin typeface="Arial" panose="020B0604020202020204" pitchFamily="34" charset="0"/>
                <a:cs typeface="Arial" panose="020B0604020202020204" pitchFamily="34" charset="0"/>
              </a:rPr>
              <a:t>Mio </a:t>
            </a:r>
            <a:r>
              <a:rPr lang="en-US" sz="1600" dirty="0">
                <a:solidFill>
                  <a:schemeClr val="tx2">
                    <a:lumMod val="50000"/>
                  </a:schemeClr>
                </a:solidFill>
                <a:latin typeface="Arial" panose="020B0604020202020204" pitchFamily="34" charset="0"/>
                <a:cs typeface="Arial" panose="020B0604020202020204" pitchFamily="34" charset="0"/>
              </a:rPr>
              <a:t>ha, </a:t>
            </a:r>
          </a:p>
          <a:p>
            <a:r>
              <a:rPr lang="en-US" sz="1600" dirty="0">
                <a:solidFill>
                  <a:schemeClr val="tx2">
                    <a:lumMod val="50000"/>
                  </a:schemeClr>
                </a:solidFill>
                <a:latin typeface="Arial" panose="020B0604020202020204" pitchFamily="34" charset="0"/>
                <a:cs typeface="Arial" panose="020B0604020202020204" pitchFamily="34" charset="0"/>
              </a:rPr>
              <a:t>	2012: 10.0 </a:t>
            </a:r>
            <a:r>
              <a:rPr lang="en-US" sz="1600" dirty="0" smtClean="0">
                <a:solidFill>
                  <a:schemeClr val="tx2">
                    <a:lumMod val="50000"/>
                  </a:schemeClr>
                </a:solidFill>
                <a:latin typeface="Arial" panose="020B0604020202020204" pitchFamily="34" charset="0"/>
                <a:cs typeface="Arial" panose="020B0604020202020204" pitchFamily="34" charset="0"/>
              </a:rPr>
              <a:t>Mio </a:t>
            </a:r>
            <a:r>
              <a:rPr lang="en-US" sz="1600" dirty="0">
                <a:solidFill>
                  <a:schemeClr val="tx2">
                    <a:lumMod val="50000"/>
                  </a:schemeClr>
                </a:solidFill>
                <a:latin typeface="Arial" panose="020B0604020202020204" pitchFamily="34" charset="0"/>
                <a:cs typeface="Arial" panose="020B0604020202020204" pitchFamily="34" charset="0"/>
              </a:rPr>
              <a:t>ha </a:t>
            </a:r>
          </a:p>
          <a:p>
            <a:r>
              <a:rPr lang="en-US" sz="1600" dirty="0">
                <a:solidFill>
                  <a:schemeClr val="tx2">
                    <a:lumMod val="50000"/>
                  </a:schemeClr>
                </a:solidFill>
                <a:latin typeface="Arial" panose="020B0604020202020204" pitchFamily="34" charset="0"/>
                <a:cs typeface="Arial" panose="020B0604020202020204" pitchFamily="34" charset="0"/>
              </a:rPr>
              <a:t>	2016: 11.9 </a:t>
            </a:r>
            <a:r>
              <a:rPr lang="en-US" sz="1600" dirty="0" smtClean="0">
                <a:solidFill>
                  <a:schemeClr val="tx2">
                    <a:lumMod val="50000"/>
                  </a:schemeClr>
                </a:solidFill>
                <a:latin typeface="Arial" panose="020B0604020202020204" pitchFamily="34" charset="0"/>
                <a:cs typeface="Arial" panose="020B0604020202020204" pitchFamily="34" charset="0"/>
              </a:rPr>
              <a:t>Mio </a:t>
            </a:r>
            <a:r>
              <a:rPr lang="en-US" sz="1600" dirty="0">
                <a:solidFill>
                  <a:schemeClr val="tx2">
                    <a:lumMod val="50000"/>
                  </a:schemeClr>
                </a:solidFill>
                <a:latin typeface="Arial" panose="020B0604020202020204" pitchFamily="34" charset="0"/>
                <a:cs typeface="Arial" panose="020B0604020202020204" pitchFamily="34" charset="0"/>
              </a:rPr>
              <a:t>ha</a:t>
            </a:r>
          </a:p>
          <a:p>
            <a:endParaRPr lang="en-US" sz="1600" dirty="0">
              <a:solidFill>
                <a:schemeClr val="tx2">
                  <a:lumMod val="50000"/>
                </a:schemeClr>
              </a:solidFill>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Ø"/>
            </a:pPr>
            <a:r>
              <a:rPr lang="en-US" sz="1600" dirty="0" err="1" smtClean="0">
                <a:solidFill>
                  <a:schemeClr val="tx2">
                    <a:lumMod val="50000"/>
                  </a:schemeClr>
                </a:solidFill>
                <a:latin typeface="Arial" panose="020B0604020202020204" pitchFamily="34" charset="0"/>
                <a:cs typeface="Arial" panose="020B0604020202020204" pitchFamily="34" charset="0"/>
              </a:rPr>
              <a:t>Steigerung</a:t>
            </a:r>
            <a:r>
              <a:rPr lang="en-US" sz="1600" dirty="0" smtClean="0">
                <a:solidFill>
                  <a:schemeClr val="tx2">
                    <a:lumMod val="50000"/>
                  </a:schemeClr>
                </a:solidFill>
                <a:latin typeface="Arial" panose="020B0604020202020204" pitchFamily="34" charset="0"/>
                <a:cs typeface="Arial" panose="020B0604020202020204" pitchFamily="34" charset="0"/>
              </a:rPr>
              <a:t> von 2012 </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smtClean="0">
                <a:solidFill>
                  <a:schemeClr val="tx2">
                    <a:lumMod val="50000"/>
                  </a:schemeClr>
                </a:solidFill>
                <a:latin typeface="Arial" panose="020B0604020202020204" pitchFamily="34" charset="0"/>
                <a:cs typeface="Arial" panose="020B0604020202020204" pitchFamily="34" charset="0"/>
              </a:rPr>
              <a:t>2016 = 18.7 </a:t>
            </a:r>
            <a:r>
              <a:rPr lang="en-US" sz="1600" dirty="0">
                <a:solidFill>
                  <a:schemeClr val="tx2">
                    <a:lumMod val="50000"/>
                  </a:schemeClr>
                </a:solidFill>
                <a:latin typeface="Arial" panose="020B0604020202020204" pitchFamily="34" charset="0"/>
                <a:cs typeface="Arial" panose="020B0604020202020204" pitchFamily="34" charset="0"/>
              </a:rPr>
              <a:t>%</a:t>
            </a:r>
          </a:p>
          <a:p>
            <a:endParaRPr lang="en-US" sz="1600" i="1" dirty="0">
              <a:solidFill>
                <a:schemeClr val="tx2">
                  <a:lumMod val="50000"/>
                </a:schemeClr>
              </a:solidFill>
              <a:latin typeface="Arial" panose="020B0604020202020204" pitchFamily="34" charset="0"/>
              <a:cs typeface="Arial" panose="020B0604020202020204" pitchFamily="34" charset="0"/>
            </a:endParaRPr>
          </a:p>
          <a:p>
            <a:r>
              <a:rPr lang="en-US" sz="1400" i="1" dirty="0">
                <a:solidFill>
                  <a:schemeClr val="tx2">
                    <a:lumMod val="50000"/>
                  </a:schemeClr>
                </a:solidFill>
                <a:latin typeface="Arial" panose="020B0604020202020204" pitchFamily="34" charset="0"/>
                <a:cs typeface="Arial" panose="020B0604020202020204" pitchFamily="34" charset="0"/>
              </a:rPr>
              <a:t>	(EU Commission: The EU organic Farming (R)evolution; </a:t>
            </a:r>
            <a:r>
              <a:rPr lang="en-US" sz="1400" i="1" dirty="0" err="1">
                <a:solidFill>
                  <a:schemeClr val="tx2">
                    <a:lumMod val="50000"/>
                  </a:schemeClr>
                </a:solidFill>
                <a:latin typeface="Arial" panose="020B0604020202020204" pitchFamily="34" charset="0"/>
                <a:cs typeface="Arial" panose="020B0604020202020204" pitchFamily="34" charset="0"/>
              </a:rPr>
              <a:t>Eurostad</a:t>
            </a:r>
            <a:r>
              <a:rPr lang="en-US" sz="1400" i="1" dirty="0">
                <a:solidFill>
                  <a:schemeClr val="tx2">
                    <a:lumMod val="50000"/>
                  </a:schemeClr>
                </a:solidFill>
                <a:latin typeface="Arial" panose="020B0604020202020204" pitchFamily="34" charset="0"/>
                <a:cs typeface="Arial" panose="020B0604020202020204" pitchFamily="34" charset="0"/>
              </a:rPr>
              <a:t>, Data from 10/2017)</a:t>
            </a:r>
          </a:p>
        </p:txBody>
      </p:sp>
      <p:sp>
        <p:nvSpPr>
          <p:cNvPr id="8" name="Textfeld 7"/>
          <p:cNvSpPr txBox="1"/>
          <p:nvPr/>
        </p:nvSpPr>
        <p:spPr>
          <a:xfrm>
            <a:off x="446856" y="1742165"/>
            <a:ext cx="8445623" cy="707886"/>
          </a:xfrm>
          <a:prstGeom prst="rect">
            <a:avLst/>
          </a:prstGeom>
          <a:noFill/>
        </p:spPr>
        <p:txBody>
          <a:bodyPr wrap="square" rtlCol="0">
            <a:spAutoFit/>
          </a:bodyPr>
          <a:lstStyle/>
          <a:p>
            <a:pPr algn="ctr"/>
            <a:r>
              <a:rPr lang="de-DE" sz="2000" b="1" dirty="0">
                <a:solidFill>
                  <a:schemeClr val="tx2">
                    <a:lumMod val="50000"/>
                  </a:schemeClr>
                </a:solidFill>
                <a:latin typeface="Arial" panose="020B0604020202020204" pitchFamily="34" charset="0"/>
                <a:cs typeface="Arial" panose="020B0604020202020204" pitchFamily="34" charset="0"/>
              </a:rPr>
              <a:t>= führt zu steigendem Konsum von </a:t>
            </a:r>
            <a:r>
              <a:rPr lang="de-DE" sz="2000" b="1" dirty="0" smtClean="0">
                <a:solidFill>
                  <a:schemeClr val="tx2">
                    <a:lumMod val="50000"/>
                  </a:schemeClr>
                </a:solidFill>
                <a:latin typeface="Arial" panose="020B0604020202020204" pitchFamily="34" charset="0"/>
                <a:cs typeface="Arial" panose="020B0604020202020204" pitchFamily="34" charset="0"/>
              </a:rPr>
              <a:t>Bio-Produkten</a:t>
            </a:r>
            <a:endParaRPr lang="de-DE" sz="2000" b="1" dirty="0">
              <a:solidFill>
                <a:schemeClr val="tx2">
                  <a:lumMod val="50000"/>
                </a:schemeClr>
              </a:solidFill>
              <a:latin typeface="Arial" panose="020B0604020202020204" pitchFamily="34" charset="0"/>
              <a:cs typeface="Arial" panose="020B0604020202020204" pitchFamily="34" charset="0"/>
            </a:endParaRPr>
          </a:p>
          <a:p>
            <a:pPr algn="ctr"/>
            <a:endParaRPr lang="de-DE" sz="2000" b="1"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9783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251520" y="69130"/>
            <a:ext cx="8229600" cy="724942"/>
          </a:xfrm>
        </p:spPr>
        <p:txBody>
          <a:bodyPr>
            <a:normAutofit/>
          </a:bodyPr>
          <a:lstStyle/>
          <a:p>
            <a:r>
              <a:rPr lang="de-DE" sz="2600" dirty="0" smtClean="0"/>
              <a:t>Biodiversität und die Lebensmittelbranche </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13</a:t>
            </a:fld>
            <a:endParaRPr lang="de-DE"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Steigende Sensibilität der Konsumenten</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590626" y="1671448"/>
            <a:ext cx="8056995" cy="400110"/>
          </a:xfrm>
          <a:prstGeom prst="rect">
            <a:avLst/>
          </a:prstGeom>
          <a:noFill/>
        </p:spPr>
        <p:txBody>
          <a:bodyPr wrap="square" rtlCol="0">
            <a:spAutoFit/>
          </a:bodyPr>
          <a:lstStyle/>
          <a:p>
            <a:pPr algn="ctr"/>
            <a:r>
              <a:rPr lang="de-DE" sz="2000" b="1" dirty="0" smtClean="0">
                <a:solidFill>
                  <a:srgbClr val="C00000"/>
                </a:solidFill>
                <a:latin typeface="Arial" panose="020B0604020202020204" pitchFamily="34" charset="0"/>
                <a:cs typeface="Arial" panose="020B0604020202020204" pitchFamily="34" charset="0"/>
              </a:rPr>
              <a:t>= steigende Anforderungen des Handels und der Standards, z.B.</a:t>
            </a:r>
            <a:endParaRPr lang="de-DE" sz="2000" b="1" dirty="0">
              <a:solidFill>
                <a:srgbClr val="C00000"/>
              </a:solidFill>
              <a:latin typeface="Arial" panose="020B0604020202020204" pitchFamily="34" charset="0"/>
              <a:cs typeface="Arial" panose="020B0604020202020204" pitchFamily="34" charset="0"/>
            </a:endParaRPr>
          </a:p>
        </p:txBody>
      </p:sp>
      <p:sp>
        <p:nvSpPr>
          <p:cNvPr id="13" name="Rechteck 12"/>
          <p:cNvSpPr/>
          <p:nvPr/>
        </p:nvSpPr>
        <p:spPr>
          <a:xfrm>
            <a:off x="435783" y="3717032"/>
            <a:ext cx="3776178" cy="244827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a:solidFill>
                  <a:schemeClr val="tx2">
                    <a:lumMod val="50000"/>
                  </a:schemeClr>
                </a:solidFill>
                <a:latin typeface="Arial" panose="020B0604020202020204" pitchFamily="34" charset="0"/>
                <a:cs typeface="Arial" panose="020B0604020202020204" pitchFamily="34" charset="0"/>
              </a:rPr>
              <a:t>Seit 2010 engagieren sich in einem Gemeinschaftsprojekt von REWE Group, Bodensee-Stiftung, </a:t>
            </a:r>
            <a:r>
              <a:rPr lang="de-DE" sz="1600" dirty="0" err="1">
                <a:solidFill>
                  <a:schemeClr val="tx2">
                    <a:lumMod val="50000"/>
                  </a:schemeClr>
                </a:solidFill>
                <a:latin typeface="Arial" panose="020B0604020202020204" pitchFamily="34" charset="0"/>
                <a:cs typeface="Arial" panose="020B0604020202020204" pitchFamily="34" charset="0"/>
              </a:rPr>
              <a:t>BirdLife</a:t>
            </a:r>
            <a:r>
              <a:rPr lang="de-DE" sz="1600" dirty="0">
                <a:solidFill>
                  <a:schemeClr val="tx2">
                    <a:lumMod val="50000"/>
                  </a:schemeClr>
                </a:solidFill>
                <a:latin typeface="Arial" panose="020B0604020202020204" pitchFamily="34" charset="0"/>
                <a:cs typeface="Arial" panose="020B0604020202020204" pitchFamily="34" charset="0"/>
              </a:rPr>
              <a:t> Österreich und dem Naturschutzbund Deutschland e.V. (NABU) mittlerweile über 250 Landwirte in 13 </a:t>
            </a:r>
            <a:r>
              <a:rPr lang="de-DE" sz="1600" dirty="0" smtClean="0">
                <a:solidFill>
                  <a:schemeClr val="tx2">
                    <a:lumMod val="50000"/>
                  </a:schemeClr>
                </a:solidFill>
                <a:latin typeface="Arial" panose="020B0604020202020204" pitchFamily="34" charset="0"/>
                <a:cs typeface="Arial" panose="020B0604020202020204" pitchFamily="34" charset="0"/>
              </a:rPr>
              <a:t>Anbau- </a:t>
            </a:r>
            <a:r>
              <a:rPr lang="de-DE" sz="1600" dirty="0" err="1" smtClean="0">
                <a:solidFill>
                  <a:schemeClr val="tx2">
                    <a:lumMod val="50000"/>
                  </a:schemeClr>
                </a:solidFill>
                <a:latin typeface="Arial" panose="020B0604020202020204" pitchFamily="34" charset="0"/>
                <a:cs typeface="Arial" panose="020B0604020202020204" pitchFamily="34" charset="0"/>
              </a:rPr>
              <a:t>regionen</a:t>
            </a:r>
            <a:r>
              <a:rPr lang="de-DE" sz="1600" dirty="0" smtClean="0">
                <a:solidFill>
                  <a:schemeClr val="tx2">
                    <a:lumMod val="50000"/>
                  </a:schemeClr>
                </a:solidFill>
                <a:latin typeface="Arial" panose="020B0604020202020204" pitchFamily="34" charset="0"/>
                <a:cs typeface="Arial" panose="020B0604020202020204" pitchFamily="34" charset="0"/>
              </a:rPr>
              <a:t> </a:t>
            </a:r>
            <a:r>
              <a:rPr lang="de-DE" sz="1600" dirty="0">
                <a:solidFill>
                  <a:schemeClr val="tx2">
                    <a:lumMod val="50000"/>
                  </a:schemeClr>
                </a:solidFill>
                <a:latin typeface="Arial" panose="020B0604020202020204" pitchFamily="34" charset="0"/>
                <a:cs typeface="Arial" panose="020B0604020202020204" pitchFamily="34" charset="0"/>
              </a:rPr>
              <a:t>für den Schutz der Artenvielfalt im Apfelanbau in Deutschland und Österreich. </a:t>
            </a:r>
          </a:p>
        </p:txBody>
      </p:sp>
      <p:pic>
        <p:nvPicPr>
          <p:cNvPr id="14" name="Grafik 1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03648" y="2534373"/>
            <a:ext cx="2425084" cy="828826"/>
          </a:xfrm>
          <a:prstGeom prst="rect">
            <a:avLst/>
          </a:prstGeom>
        </p:spPr>
      </p:pic>
      <p:sp>
        <p:nvSpPr>
          <p:cNvPr id="15" name="Rechteck 14"/>
          <p:cNvSpPr/>
          <p:nvPr/>
        </p:nvSpPr>
        <p:spPr>
          <a:xfrm>
            <a:off x="4647519" y="2186497"/>
            <a:ext cx="4000102" cy="19623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a:solidFill>
                  <a:schemeClr val="tx2">
                    <a:lumMod val="50000"/>
                  </a:schemeClr>
                </a:solidFill>
                <a:latin typeface="Arial" panose="020B0604020202020204" pitchFamily="34" charset="0"/>
                <a:cs typeface="Arial" panose="020B0604020202020204" pitchFamily="34" charset="0"/>
              </a:rPr>
              <a:t>In der Leitlinie für Nachhaltiges Wirtschaften bekennt sich die REWE Group daher zum Erhalt und Schutz natürlicher Ökosysteme und befürwortet die Ziele des UN-Übereinkommens zum Schutz der biologischen Vielfalt (</a:t>
            </a:r>
            <a:r>
              <a:rPr lang="de-DE" sz="1600" dirty="0" err="1">
                <a:solidFill>
                  <a:schemeClr val="tx2">
                    <a:lumMod val="50000"/>
                  </a:schemeClr>
                </a:solidFill>
                <a:latin typeface="Arial" panose="020B0604020202020204" pitchFamily="34" charset="0"/>
                <a:cs typeface="Arial" panose="020B0604020202020204" pitchFamily="34" charset="0"/>
              </a:rPr>
              <a:t>Convention</a:t>
            </a:r>
            <a:r>
              <a:rPr lang="de-DE" sz="1600" dirty="0">
                <a:solidFill>
                  <a:schemeClr val="tx2">
                    <a:lumMod val="50000"/>
                  </a:schemeClr>
                </a:solidFill>
                <a:latin typeface="Arial" panose="020B0604020202020204" pitchFamily="34" charset="0"/>
                <a:cs typeface="Arial" panose="020B0604020202020204" pitchFamily="34" charset="0"/>
              </a:rPr>
              <a:t> on Biological </a:t>
            </a:r>
            <a:r>
              <a:rPr lang="de-DE" sz="1600" dirty="0" err="1">
                <a:solidFill>
                  <a:schemeClr val="tx2">
                    <a:lumMod val="50000"/>
                  </a:schemeClr>
                </a:solidFill>
                <a:latin typeface="Arial" panose="020B0604020202020204" pitchFamily="34" charset="0"/>
                <a:cs typeface="Arial" panose="020B0604020202020204" pitchFamily="34" charset="0"/>
              </a:rPr>
              <a:t>Diversity</a:t>
            </a:r>
            <a:r>
              <a:rPr lang="de-DE" sz="1600" dirty="0">
                <a:solidFill>
                  <a:schemeClr val="tx2">
                    <a:lumMod val="50000"/>
                  </a:schemeClr>
                </a:solidFill>
                <a:latin typeface="Arial" panose="020B0604020202020204" pitchFamily="34" charset="0"/>
                <a:cs typeface="Arial" panose="020B0604020202020204" pitchFamily="34" charset="0"/>
              </a:rPr>
              <a:t>). </a:t>
            </a:r>
            <a:endParaRPr lang="de-DE" sz="1600" dirty="0" smtClean="0">
              <a:solidFill>
                <a:schemeClr val="tx2">
                  <a:lumMod val="50000"/>
                </a:schemeClr>
              </a:solidFill>
              <a:latin typeface="Arial" panose="020B0604020202020204" pitchFamily="34" charset="0"/>
              <a:cs typeface="Arial" panose="020B0604020202020204" pitchFamily="34" charset="0"/>
            </a:endParaRPr>
          </a:p>
          <a:p>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0" name="Rechteck 9"/>
          <p:cNvSpPr/>
          <p:nvPr/>
        </p:nvSpPr>
        <p:spPr>
          <a:xfrm>
            <a:off x="4647518" y="4293893"/>
            <a:ext cx="4244961" cy="194341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tx2">
                    <a:lumMod val="50000"/>
                  </a:schemeClr>
                </a:solidFill>
                <a:latin typeface="Arial" panose="020B0604020202020204" pitchFamily="34" charset="0"/>
                <a:cs typeface="Arial" panose="020B0604020202020204" pitchFamily="34" charset="0"/>
              </a:rPr>
              <a:t>Alle </a:t>
            </a:r>
            <a:r>
              <a:rPr lang="de-DE" sz="1600" dirty="0">
                <a:solidFill>
                  <a:schemeClr val="tx2">
                    <a:lumMod val="50000"/>
                  </a:schemeClr>
                </a:solidFill>
                <a:latin typeface="Arial" panose="020B0604020202020204" pitchFamily="34" charset="0"/>
                <a:cs typeface="Arial" panose="020B0604020202020204" pitchFamily="34" charset="0"/>
              </a:rPr>
              <a:t>Erzeugerbetriebe für Bananen, die in den Vertriebslinien der REWE Group in Deutschland vertrieben werden, </a:t>
            </a:r>
            <a:r>
              <a:rPr lang="de-DE" sz="1600" dirty="0" smtClean="0">
                <a:solidFill>
                  <a:schemeClr val="tx2">
                    <a:lumMod val="50000"/>
                  </a:schemeClr>
                </a:solidFill>
                <a:latin typeface="Arial" panose="020B0604020202020204" pitchFamily="34" charset="0"/>
                <a:cs typeface="Arial" panose="020B0604020202020204" pitchFamily="34" charset="0"/>
              </a:rPr>
              <a:t>müssen nach </a:t>
            </a:r>
            <a:r>
              <a:rPr lang="de-DE" sz="1600" dirty="0" err="1">
                <a:solidFill>
                  <a:schemeClr val="tx2">
                    <a:lumMod val="50000"/>
                  </a:schemeClr>
                </a:solidFill>
                <a:latin typeface="Arial" panose="020B0604020202020204" pitchFamily="34" charset="0"/>
                <a:cs typeface="Arial" panose="020B0604020202020204" pitchFamily="34" charset="0"/>
              </a:rPr>
              <a:t>Rainforest</a:t>
            </a:r>
            <a:r>
              <a:rPr lang="de-DE" sz="1600" dirty="0">
                <a:solidFill>
                  <a:schemeClr val="tx2">
                    <a:lumMod val="50000"/>
                  </a:schemeClr>
                </a:solidFill>
                <a:latin typeface="Arial" panose="020B0604020202020204" pitchFamily="34" charset="0"/>
                <a:cs typeface="Arial" panose="020B0604020202020204" pitchFamily="34" charset="0"/>
              </a:rPr>
              <a:t> Alliance oder Bio zertifiziert sein, um soziale Standards zu gewährleisten und negative Einflüsse auf die Umwelt auf ein Mindestmaß zu reduzieren. </a:t>
            </a:r>
          </a:p>
        </p:txBody>
      </p:sp>
    </p:spTree>
    <p:extLst>
      <p:ext uri="{BB962C8B-B14F-4D97-AF65-F5344CB8AC3E}">
        <p14:creationId xmlns:p14="http://schemas.microsoft.com/office/powerpoint/2010/main" val="2604961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14</a:t>
            </a:fld>
            <a:endParaRPr lang="de-DE"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err="1">
                <a:latin typeface="Arial" panose="020B0604020202020204" pitchFamily="34" charset="0"/>
                <a:cs typeface="Arial" panose="020B0604020202020204" pitchFamily="34" charset="0"/>
              </a:rPr>
              <a:t>Increasing</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sensitivity</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of</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consumers</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420576" y="1756308"/>
            <a:ext cx="8412958" cy="707886"/>
          </a:xfrm>
          <a:prstGeom prst="rect">
            <a:avLst/>
          </a:prstGeom>
          <a:noFill/>
        </p:spPr>
        <p:txBody>
          <a:bodyPr wrap="square" rtlCol="0">
            <a:spAutoFit/>
          </a:bodyPr>
          <a:lstStyle/>
          <a:p>
            <a:pPr algn="ctr"/>
            <a:r>
              <a:rPr lang="de-DE" sz="2000" b="1" dirty="0" smtClean="0">
                <a:solidFill>
                  <a:srgbClr val="C00000"/>
                </a:solidFill>
                <a:latin typeface="Arial" panose="020B0604020202020204" pitchFamily="34" charset="0"/>
                <a:cs typeface="Arial" panose="020B0604020202020204" pitchFamily="34" charset="0"/>
              </a:rPr>
              <a:t>= </a:t>
            </a:r>
            <a:r>
              <a:rPr lang="de-DE" sz="2000" b="1" dirty="0">
                <a:solidFill>
                  <a:srgbClr val="C00000"/>
                </a:solidFill>
                <a:latin typeface="Arial" panose="020B0604020202020204" pitchFamily="34" charset="0"/>
                <a:cs typeface="Arial" panose="020B0604020202020204" pitchFamily="34" charset="0"/>
              </a:rPr>
              <a:t>steigende Anforderungen des Handels und </a:t>
            </a:r>
            <a:r>
              <a:rPr lang="de-DE" sz="2000" b="1" dirty="0" smtClean="0">
                <a:solidFill>
                  <a:srgbClr val="C00000"/>
                </a:solidFill>
                <a:latin typeface="Arial" panose="020B0604020202020204" pitchFamily="34" charset="0"/>
                <a:cs typeface="Arial" panose="020B0604020202020204" pitchFamily="34" charset="0"/>
              </a:rPr>
              <a:t>Unternehmen, </a:t>
            </a:r>
            <a:r>
              <a:rPr lang="de-DE" sz="2000" b="1" dirty="0">
                <a:solidFill>
                  <a:srgbClr val="C00000"/>
                </a:solidFill>
                <a:latin typeface="Arial" panose="020B0604020202020204" pitchFamily="34" charset="0"/>
                <a:cs typeface="Arial" panose="020B0604020202020204" pitchFamily="34" charset="0"/>
              </a:rPr>
              <a:t>z.B.</a:t>
            </a:r>
          </a:p>
          <a:p>
            <a:pPr algn="ctr"/>
            <a:endParaRPr lang="de-DE" sz="2000" b="1" dirty="0">
              <a:solidFill>
                <a:srgbClr val="C00000"/>
              </a:solidFill>
              <a:latin typeface="Arial" panose="020B0604020202020204" pitchFamily="34" charset="0"/>
              <a:cs typeface="Arial" panose="020B0604020202020204" pitchFamily="34" charset="0"/>
            </a:endParaRPr>
          </a:p>
        </p:txBody>
      </p:sp>
      <p:pic>
        <p:nvPicPr>
          <p:cNvPr id="8" name="Grafik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27055" y="3573016"/>
            <a:ext cx="1759899" cy="1077489"/>
          </a:xfrm>
          <a:prstGeom prst="rect">
            <a:avLst/>
          </a:prstGeom>
        </p:spPr>
      </p:pic>
      <p:sp>
        <p:nvSpPr>
          <p:cNvPr id="11" name="Rechteck 10"/>
          <p:cNvSpPr/>
          <p:nvPr/>
        </p:nvSpPr>
        <p:spPr>
          <a:xfrm>
            <a:off x="6627566" y="2924944"/>
            <a:ext cx="2232248" cy="170036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2">
                    <a:lumMod val="50000"/>
                  </a:schemeClr>
                </a:solidFill>
                <a:latin typeface="Arial" panose="020B0604020202020204" pitchFamily="34" charset="0"/>
                <a:cs typeface="Arial" panose="020B0604020202020204" pitchFamily="34" charset="0"/>
              </a:rPr>
              <a:t>"Der wirtschaftliche Nutzen für den Schutz der Biodiversität ist ganz einfach. Ohne Biodiversität gibt es kein Unternehmen "</a:t>
            </a:r>
          </a:p>
        </p:txBody>
      </p:sp>
      <p:sp>
        <p:nvSpPr>
          <p:cNvPr id="12" name="Rechteck 11"/>
          <p:cNvSpPr/>
          <p:nvPr/>
        </p:nvSpPr>
        <p:spPr>
          <a:xfrm>
            <a:off x="6372200" y="4862336"/>
            <a:ext cx="2487614" cy="130296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2">
                    <a:lumMod val="50000"/>
                  </a:schemeClr>
                </a:solidFill>
                <a:latin typeface="Arial" panose="020B0604020202020204" pitchFamily="34" charset="0"/>
                <a:cs typeface="Arial" panose="020B0604020202020204" pitchFamily="34" charset="0"/>
              </a:rPr>
              <a:t>"Wir wollen die Landwirte dazu inspirieren, ihre eigenen Aktionspläne für die biologische Vielfalt zu erstellen."</a:t>
            </a:r>
          </a:p>
        </p:txBody>
      </p:sp>
      <p:sp>
        <p:nvSpPr>
          <p:cNvPr id="15" name="Rechteck 14"/>
          <p:cNvSpPr/>
          <p:nvPr/>
        </p:nvSpPr>
        <p:spPr>
          <a:xfrm>
            <a:off x="574489" y="2712997"/>
            <a:ext cx="3063998" cy="112817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2">
                    <a:lumMod val="50000"/>
                  </a:schemeClr>
                </a:solidFill>
                <a:latin typeface="Arial" panose="020B0604020202020204" pitchFamily="34" charset="0"/>
                <a:cs typeface="Arial" panose="020B0604020202020204" pitchFamily="34" charset="0"/>
              </a:rPr>
              <a:t>"Für ALB-GOLD ist der Erhalt der Biodiversität eine der zentralen Herausforderungen unserer Gesellschaft."</a:t>
            </a:r>
          </a:p>
        </p:txBody>
      </p:sp>
      <p:sp>
        <p:nvSpPr>
          <p:cNvPr id="2" name="AutoShape 2" descr="Alb • Gold Teigwaren"/>
          <p:cNvSpPr>
            <a:spLocks noChangeAspect="1" noChangeArrowheads="1"/>
          </p:cNvSpPr>
          <p:nvPr/>
        </p:nvSpPr>
        <p:spPr bwMode="auto">
          <a:xfrm>
            <a:off x="155575" y="-166688"/>
            <a:ext cx="22669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Alb • Gold Teigwaren"/>
          <p:cNvSpPr>
            <a:spLocks noChangeAspect="1" noChangeArrowheads="1"/>
          </p:cNvSpPr>
          <p:nvPr/>
        </p:nvSpPr>
        <p:spPr bwMode="auto">
          <a:xfrm>
            <a:off x="307975" y="-14288"/>
            <a:ext cx="22669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6" descr="Alb • Gold Teigwaren"/>
          <p:cNvSpPr>
            <a:spLocks noChangeAspect="1" noChangeArrowheads="1"/>
          </p:cNvSpPr>
          <p:nvPr/>
        </p:nvSpPr>
        <p:spPr bwMode="auto">
          <a:xfrm>
            <a:off x="460375" y="138112"/>
            <a:ext cx="22669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1" name="Picture 7" descr="Z:\_LOGOS\ANDERE\Alb-Go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004" y="3989406"/>
            <a:ext cx="1778842" cy="1037659"/>
          </a:xfrm>
          <a:prstGeom prst="rect">
            <a:avLst/>
          </a:prstGeom>
          <a:noFill/>
          <a:extLst>
            <a:ext uri="{909E8E84-426E-40DD-AFC4-6F175D3DCCD1}">
              <a14:hiddenFill xmlns:a14="http://schemas.microsoft.com/office/drawing/2010/main">
                <a:solidFill>
                  <a:srgbClr val="FFFFFF"/>
                </a:solidFill>
              </a14:hiddenFill>
            </a:ext>
          </a:extLst>
        </p:spPr>
      </p:pic>
      <p:sp>
        <p:nvSpPr>
          <p:cNvPr id="16" name="Titel 6"/>
          <p:cNvSpPr>
            <a:spLocks noGrp="1"/>
          </p:cNvSpPr>
          <p:nvPr>
            <p:ph type="title"/>
          </p:nvPr>
        </p:nvSpPr>
        <p:spPr>
          <a:xfrm>
            <a:off x="251520" y="69130"/>
            <a:ext cx="8229600" cy="724942"/>
          </a:xfrm>
        </p:spPr>
        <p:txBody>
          <a:bodyPr>
            <a:normAutofit/>
          </a:bodyPr>
          <a:lstStyle/>
          <a:p>
            <a:r>
              <a:rPr lang="de-DE" sz="2600" dirty="0" smtClean="0"/>
              <a:t>Biodiversität und die Lebensmittelbranche </a:t>
            </a:r>
            <a:endParaRPr lang="de-DE" sz="2600" dirty="0"/>
          </a:p>
        </p:txBody>
      </p:sp>
    </p:spTree>
    <p:extLst>
      <p:ext uri="{BB962C8B-B14F-4D97-AF65-F5344CB8AC3E}">
        <p14:creationId xmlns:p14="http://schemas.microsoft.com/office/powerpoint/2010/main" val="4203300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der Lebensmittelsektor</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15</a:t>
            </a:fld>
            <a:endParaRPr lang="de-DE" dirty="0"/>
          </a:p>
        </p:txBody>
      </p:sp>
      <p:sp>
        <p:nvSpPr>
          <p:cNvPr id="2" name="Textfeld 1"/>
          <p:cNvSpPr txBox="1"/>
          <p:nvPr/>
        </p:nvSpPr>
        <p:spPr>
          <a:xfrm>
            <a:off x="845824" y="1864882"/>
            <a:ext cx="7200800" cy="461665"/>
          </a:xfrm>
          <a:prstGeom prst="rect">
            <a:avLst/>
          </a:prstGeom>
          <a:noFill/>
        </p:spPr>
        <p:txBody>
          <a:bodyPr wrap="square" rtlCol="0">
            <a:spAutoFit/>
          </a:bodyPr>
          <a:lstStyle/>
          <a:p>
            <a:r>
              <a:rPr lang="en-GB" sz="2400" b="1" dirty="0" err="1" smtClean="0">
                <a:latin typeface="Arial" panose="020B0604020202020204" pitchFamily="34" charset="0"/>
                <a:cs typeface="Arial" panose="020B0604020202020204" pitchFamily="34" charset="0"/>
              </a:rPr>
              <a:t>Erfahrungsaustausch</a:t>
            </a:r>
            <a:r>
              <a:rPr lang="en-GB" sz="2400" b="1" smtClean="0">
                <a:latin typeface="Arial" panose="020B0604020202020204" pitchFamily="34" charset="0"/>
                <a:cs typeface="Arial" panose="020B0604020202020204" pitchFamily="34" charset="0"/>
              </a:rPr>
              <a:t>:</a:t>
            </a:r>
            <a:endParaRPr lang="en-GB" sz="2400" b="1" dirty="0">
              <a:latin typeface="Arial" panose="020B0604020202020204" pitchFamily="34" charset="0"/>
              <a:cs typeface="Arial" panose="020B0604020202020204" pitchFamily="34" charset="0"/>
            </a:endParaRPr>
          </a:p>
        </p:txBody>
      </p:sp>
      <p:sp>
        <p:nvSpPr>
          <p:cNvPr id="3" name="Textfeld 2"/>
          <p:cNvSpPr txBox="1"/>
          <p:nvPr/>
        </p:nvSpPr>
        <p:spPr>
          <a:xfrm>
            <a:off x="881449" y="3079598"/>
            <a:ext cx="7200800" cy="830997"/>
          </a:xfrm>
          <a:prstGeom prst="rect">
            <a:avLst/>
          </a:prstGeom>
          <a:solidFill>
            <a:schemeClr val="tx2">
              <a:lumMod val="75000"/>
            </a:schemeClr>
          </a:solidFill>
        </p:spPr>
        <p:txBody>
          <a:bodyPr wrap="square" rtlCol="0">
            <a:spAutoFit/>
          </a:bodyPr>
          <a:lstStyle/>
          <a:p>
            <a:pPr algn="ctr"/>
            <a:r>
              <a:rPr lang="de-DE" sz="2400" b="1" dirty="0" smtClean="0">
                <a:solidFill>
                  <a:schemeClr val="bg1"/>
                </a:solidFill>
                <a:latin typeface="Arial" panose="020B0604020202020204" pitchFamily="34" charset="0"/>
                <a:cs typeface="Arial" panose="020B0604020202020204" pitchFamily="34" charset="0"/>
              </a:rPr>
              <a:t>Wann und wie haben Sie mit Biologischer Vielfalt in Ihrem beruflichen Alltag zu tun ?</a:t>
            </a:r>
            <a:endParaRPr lang="en-GB"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1053364"/>
      </p:ext>
    </p:extLst>
  </p:cSld>
  <p:clrMapOvr>
    <a:masterClrMapping/>
  </p:clrMapOvr>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1215</Words>
  <Application>Microsoft Office PowerPoint</Application>
  <PresentationFormat>Bildschirmpräsentation (4:3)</PresentationFormat>
  <Paragraphs>158</Paragraphs>
  <Slides>15</Slides>
  <Notes>0</Notes>
  <HiddenSlides>0</HiddenSlides>
  <MMClips>0</MMClips>
  <ScaleCrop>false</ScaleCrop>
  <HeadingPairs>
    <vt:vector size="4" baseType="variant">
      <vt:variant>
        <vt:lpstr>Design</vt:lpstr>
      </vt:variant>
      <vt:variant>
        <vt:i4>3</vt:i4>
      </vt:variant>
      <vt:variant>
        <vt:lpstr>Folientitel</vt:lpstr>
      </vt:variant>
      <vt:variant>
        <vt:i4>15</vt:i4>
      </vt:variant>
    </vt:vector>
  </HeadingPairs>
  <TitlesOfParts>
    <vt:vector size="18" baseType="lpstr">
      <vt:lpstr>LIFE Header</vt:lpstr>
      <vt:lpstr>LIFE Content</vt:lpstr>
      <vt:lpstr>LIFE Partner Logos</vt:lpstr>
      <vt:lpstr>Biodiversität, Landwirtschaft und die Lebensmittelbranche</vt:lpstr>
      <vt:lpstr>Biodiversität</vt:lpstr>
      <vt:lpstr>Biodiversität</vt:lpstr>
      <vt:lpstr>Biodiversität, Landwirtschaft</vt:lpstr>
      <vt:lpstr>PowerPoint-Präsentation</vt:lpstr>
      <vt:lpstr>PowerPoint-Präsentation</vt:lpstr>
      <vt:lpstr>Biodiversität und die Lebensmittelbranche</vt:lpstr>
      <vt:lpstr>Biodiversität und die Lebensmittelbranche</vt:lpstr>
      <vt:lpstr>Biodiversität und die Lebensmittelbranche</vt:lpstr>
      <vt:lpstr>Biodiversität und die Lebensmittelbranche</vt:lpstr>
      <vt:lpstr>Biodiversität und die Lebensmittelbranche</vt:lpstr>
      <vt:lpstr>Biodiversität und die Lebensmittelbranche</vt:lpstr>
      <vt:lpstr>Biodiversität und die Lebensmittelbranche </vt:lpstr>
      <vt:lpstr>Biodiversität und die Lebensmittelbranche </vt:lpstr>
      <vt:lpstr>Biodiversität und der Lebensmittelsektor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149</cp:revision>
  <dcterms:created xsi:type="dcterms:W3CDTF">2017-08-09T08:14:08Z</dcterms:created>
  <dcterms:modified xsi:type="dcterms:W3CDTF">2019-05-08T13:48:35Z</dcterms:modified>
</cp:coreProperties>
</file>