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5"/>
  </p:notesMasterIdLst>
  <p:sldIdLst>
    <p:sldId id="256" r:id="rId4"/>
    <p:sldId id="274" r:id="rId5"/>
    <p:sldId id="275" r:id="rId6"/>
    <p:sldId id="262" r:id="rId7"/>
    <p:sldId id="264" r:id="rId8"/>
    <p:sldId id="268" r:id="rId9"/>
    <p:sldId id="258" r:id="rId10"/>
    <p:sldId id="276" r:id="rId11"/>
    <p:sldId id="277" r:id="rId12"/>
    <p:sldId id="278" r:id="rId13"/>
    <p:sldId id="279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7" autoAdjust="0"/>
    <p:restoredTop sz="92145" autoAdjust="0"/>
  </p:normalViewPr>
  <p:slideViewPr>
    <p:cSldViewPr>
      <p:cViewPr>
        <p:scale>
          <a:sx n="50" d="100"/>
          <a:sy n="50" d="100"/>
        </p:scale>
        <p:origin x="-325" y="-77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09.05.2019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3524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09.05.2019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09.05.2019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2557" y="33070"/>
            <a:ext cx="8424936" cy="864096"/>
          </a:xfrm>
        </p:spPr>
        <p:txBody>
          <a:bodyPr/>
          <a:lstStyle/>
          <a:p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Training: Verbesserte Biodiversitäts-</a:t>
            </a:r>
            <a:b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Performance in der Lebensmittelerzeugung</a:t>
            </a:r>
            <a:b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73114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800" dirty="0" smtClean="0">
                <a:solidFill>
                  <a:schemeClr val="tx2">
                    <a:lumMod val="50000"/>
                  </a:schemeClr>
                </a:solidFill>
              </a:rPr>
              <a:t>Einführung und Überblick über das Webinar</a:t>
            </a:r>
            <a:endParaRPr lang="de-DE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634005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Organisation des Sprechers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611560" y="1548403"/>
            <a:ext cx="756084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 1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Biodiversität, Landwirtschaft und der Lebensmittelsektor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 smtClean="0"/>
              <a:t>Position </a:t>
            </a:r>
            <a:endParaRPr lang="de-DE" b="1" dirty="0"/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i="1" dirty="0" smtClean="0"/>
              <a:t>Arbeitsbereich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Bild des Sprechers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008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Willkommen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Kurze Vorstellungsrunde der Teilnehmer ...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 Name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Position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Erfahrungen/Wissen im Bereich Biodiversität</a:t>
            </a:r>
          </a:p>
        </p:txBody>
      </p:sp>
    </p:spTree>
    <p:extLst>
      <p:ext uri="{BB962C8B-B14F-4D97-AF65-F5344CB8AC3E}">
        <p14:creationId xmlns:p14="http://schemas.microsoft.com/office/powerpoint/2010/main" val="115945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59866" y="117200"/>
            <a:ext cx="8229600" cy="724942"/>
          </a:xfrm>
        </p:spPr>
        <p:txBody>
          <a:bodyPr>
            <a:normAutofit/>
          </a:bodyPr>
          <a:lstStyle/>
          <a:p>
            <a:r>
              <a:rPr lang="de-DE" sz="2800" dirty="0" smtClean="0"/>
              <a:t>EU-LIFE+ Projekt</a:t>
            </a:r>
            <a:endParaRPr lang="de-DE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309177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Dieses Trainingsmodul wurde entwickelt im Rahmen des EU LIFE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rojekts </a:t>
            </a:r>
            <a:b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and Labels for the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3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61112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Partner </a:t>
            </a:r>
            <a:r>
              <a:rPr lang="de-DE" sz="2600" dirty="0"/>
              <a:t>K</a:t>
            </a:r>
            <a:r>
              <a:rPr lang="de-DE" sz="2600" dirty="0" smtClean="0"/>
              <a:t>onsortium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748003" y="2242682"/>
            <a:ext cx="7615708" cy="3540151"/>
            <a:chOff x="748003" y="1871194"/>
            <a:chExt cx="7615708" cy="3540151"/>
          </a:xfrm>
        </p:grpSpPr>
        <p:pic>
          <p:nvPicPr>
            <p:cNvPr id="10" name="Picture 2" descr="http://www.business-biodiversity.eu/bausteine.net/i/22167/webLogoFGNLogoblock.jpg?width=200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045" y="2209705"/>
              <a:ext cx="1296144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 Global Nature Fund 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003" y="1960646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 Bodensee-Stiftung 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4524" y="1871194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 descr="http://www.business-biodiversity.eu/bausteine.net/i/22168/webLogoISTLogoblock.jpg?width=200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8711" y="1905277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 descr="http://www.business-biodiversity.eu/bausteine.net/i/22169/webLogoAUFLogoblock.jpg?width=200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127" y="350634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 descr="http://www.business-biodiversity.eu/bausteine.net/i/22170/webLogoSolagroLogoblock.jpg?width=200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545" b="34930"/>
            <a:stretch/>
          </p:blipFill>
          <p:spPr bwMode="auto">
            <a:xfrm>
              <a:off x="3684865" y="4168088"/>
              <a:ext cx="1905000" cy="581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90" y="4280545"/>
            <a:ext cx="1313015" cy="5400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75400" y="1496800"/>
            <a:ext cx="8545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Erfahrene Organisationen in </a:t>
            </a:r>
            <a:r>
              <a:rPr lang="de-DE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eutschland, Spanien, Frankreich und Portugal: </a:t>
            </a:r>
            <a:endParaRPr lang="de-DE" sz="2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96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6"/>
          <p:cNvSpPr txBox="1">
            <a:spLocks/>
          </p:cNvSpPr>
          <p:nvPr/>
        </p:nvSpPr>
        <p:spPr>
          <a:xfrm>
            <a:off x="275400" y="11177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in Standards </a:t>
            </a:r>
            <a:r>
              <a:rPr lang="de-DE" sz="2600" dirty="0"/>
              <a:t>u</a:t>
            </a:r>
            <a:r>
              <a:rPr lang="de-DE" sz="2600" dirty="0" smtClean="0"/>
              <a:t>nd </a:t>
            </a:r>
          </a:p>
          <a:p>
            <a:r>
              <a:rPr lang="de-DE" sz="2600" dirty="0" smtClean="0"/>
              <a:t>Unternehmen im Lebensmittelbereich </a:t>
            </a:r>
            <a:endParaRPr lang="de-DE" sz="2600" dirty="0"/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>
            <a:off x="258380" y="1161086"/>
            <a:ext cx="8534400" cy="7588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300" dirty="0" err="1" smtClean="0">
                <a:solidFill>
                  <a:schemeClr val="accent3"/>
                </a:solidFill>
              </a:rPr>
              <a:t>Ziele</a:t>
            </a:r>
            <a:endParaRPr lang="en-US" sz="2300" dirty="0">
              <a:solidFill>
                <a:schemeClr val="accent3"/>
              </a:solidFill>
            </a:endParaRPr>
          </a:p>
        </p:txBody>
      </p:sp>
      <p:sp>
        <p:nvSpPr>
          <p:cNvPr id="16" name="Inhaltsplatzhalter 2"/>
          <p:cNvSpPr>
            <a:spLocks noGrp="1"/>
          </p:cNvSpPr>
          <p:nvPr>
            <p:ph sz="quarter" idx="4294967295"/>
          </p:nvPr>
        </p:nvSpPr>
        <p:spPr>
          <a:xfrm>
            <a:off x="230796" y="1815922"/>
            <a:ext cx="8733692" cy="3311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100" b="1" dirty="0" err="1"/>
              <a:t>V</a:t>
            </a:r>
            <a:r>
              <a:rPr lang="en-US" sz="2100" b="1" dirty="0" err="1" smtClean="0"/>
              <a:t>erbesserung</a:t>
            </a:r>
            <a:r>
              <a:rPr lang="en-US" sz="2100" b="1" dirty="0" smtClean="0"/>
              <a:t> der Biodiversity Performance der </a:t>
            </a:r>
            <a:r>
              <a:rPr lang="en-US" sz="2100" b="1" dirty="0" err="1" smtClean="0"/>
              <a:t>Lebensmittel-branche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durch</a:t>
            </a:r>
            <a:endParaRPr lang="en-US" sz="2100" b="1" dirty="0" smtClean="0"/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 Motivation von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Standardorganisationen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wirksame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tx2">
                    <a:lumMod val="50000"/>
                  </a:schemeClr>
                </a:solidFill>
              </a:rPr>
              <a:t>K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riterien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zum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Schutz der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Biodiversität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in </a:t>
            </a:r>
            <a:r>
              <a:rPr lang="en-US" sz="1800" b="1" u="sng" dirty="0" err="1" smtClean="0">
                <a:solidFill>
                  <a:schemeClr val="tx2">
                    <a:lumMod val="50000"/>
                  </a:schemeClr>
                </a:solidFill>
              </a:rPr>
              <a:t>bestehende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Zertifizierungssysteme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zu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integrieren</a:t>
            </a:r>
            <a:endParaRPr lang="en-U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 Motivation von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Lebensmittelherstellern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und –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händlern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wirksame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Anforderungen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in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ihre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Beschaffungsvorgaben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zu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integrieren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….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Fortbildung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für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landwirtschaftliche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Berater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/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zertifizierte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Betriebe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Auditoren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sowie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Produkt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- und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Qualitätsmanager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von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Unternehmen</a:t>
            </a:r>
            <a:endParaRPr lang="en-U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… 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Biodiversity </a:t>
            </a: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Performance Tool 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zur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Erarbeitung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Umsetzung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von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guten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Biodiversity Action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Plänen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ein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standard- und </a:t>
            </a:r>
            <a:r>
              <a:rPr lang="en-US" sz="1800" b="1" dirty="0" err="1" smtClean="0">
                <a:solidFill>
                  <a:schemeClr val="bg2">
                    <a:lumMod val="25000"/>
                  </a:schemeClr>
                </a:solidFill>
              </a:rPr>
              <a:t>unternehmens-übergreifendes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bg2">
                    <a:lumMod val="25000"/>
                  </a:schemeClr>
                </a:solidFill>
              </a:rPr>
              <a:t>Monitoringsystem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Unterstützung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bei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der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Schaffung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einen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Branchen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-Initiative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“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Biodiversity Performance in the food sector”</a:t>
            </a:r>
          </a:p>
          <a:p>
            <a:pPr marL="400050" lvl="1" indent="0">
              <a:spcBef>
                <a:spcPts val="1200"/>
              </a:spcBef>
              <a:buNone/>
            </a:pPr>
            <a:endParaRPr lang="en-US" sz="17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46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1112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Überblick über das Trainingsangebot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05172" y="1361738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Verständnis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und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Entscheidungsgrundlage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Lebensmitteln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Module für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folgende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Zielgruppen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2261" y="2957287"/>
            <a:ext cx="8640960" cy="769441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Standards,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Erzeugergemeinschaften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0789" y="3932217"/>
            <a:ext cx="8640960" cy="430887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Auditoren</a:t>
            </a:r>
            <a:endParaRPr lang="en-GB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509399"/>
            <a:ext cx="8640960" cy="163634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Einkauf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4157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de-DE" sz="2600" dirty="0" smtClean="0"/>
              <a:t>Warum Berater von Standards, Unternehmen, Kooperativen? 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90066" y="1370483"/>
            <a:ext cx="847128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spcAft>
                <a:spcPts val="800"/>
              </a:spcAft>
            </a:pPr>
            <a:r>
              <a:rPr lang="de-DE" sz="2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Landwirtschaftsberater sollten den Schutz der biologischen Vielfalt als einen wichtigen Aspekt der landwirtschaftlichen Produktion betrachten </a:t>
            </a:r>
            <a:r>
              <a:rPr lang="de-DE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und:</a:t>
            </a:r>
          </a:p>
          <a:p>
            <a:pPr marL="285750" indent="-285750">
              <a:spcBef>
                <a:spcPct val="200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Ziele eines Standardsystems in Bezug auf die biologische Vielfalt verstehen und dies dem Landwirt vermitteln können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Bef>
                <a:spcPct val="200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 Beratung bei der Umsetzung eines soliden Biodiversitätsmanagements und von Maßnahmen im 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Betrieb geben können.</a:t>
            </a:r>
          </a:p>
          <a:p>
            <a:pPr marL="285750" indent="-285750">
              <a:spcBef>
                <a:spcPct val="200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Bereitstellung von Informationen über Maßnahmen zur Erhaltung der biologischen Vielfalt, die rechtlich unterstützt werden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Bef>
                <a:spcPct val="200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der Lage sein, Instrumente zu implementieren und zu verstehen, die die Bewertung der Biodiversitätsleistung eines Betriebs fördern (z.B. Biodiversity Performance Tool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>
              <a:spcBef>
                <a:spcPct val="200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Lage sein, gemeinsam mit dem Landwirt einen Aktionsplan für die biologische Vielfalt (BAP) zu entwickeln und 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umzusetzen</a:t>
            </a:r>
          </a:p>
          <a:p>
            <a:pPr marL="285750" indent="-285750">
              <a:spcBef>
                <a:spcPct val="200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Bereitstellung der erforderlichen Informationen und Begleitung des Landwirts bei der kontinuierlichen Verbesserung seiner Biodiversitätsleistung im Betrieb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98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4157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200" dirty="0" smtClean="0"/>
              <a:t>Die </a:t>
            </a:r>
            <a:r>
              <a:rPr lang="en-US" sz="2200" dirty="0" err="1" smtClean="0"/>
              <a:t>Anforderungen</a:t>
            </a:r>
            <a:r>
              <a:rPr lang="en-US" sz="2200" dirty="0" smtClean="0"/>
              <a:t> des </a:t>
            </a:r>
            <a:r>
              <a:rPr lang="en-US" sz="2200" dirty="0" err="1" smtClean="0"/>
              <a:t>eigenen</a:t>
            </a:r>
            <a:r>
              <a:rPr lang="en-US" sz="2200" dirty="0" smtClean="0"/>
              <a:t> Standards/ </a:t>
            </a:r>
            <a:br>
              <a:rPr lang="en-US" sz="2200" dirty="0" smtClean="0"/>
            </a:br>
            <a:r>
              <a:rPr lang="en-US" sz="2200" dirty="0" err="1" smtClean="0"/>
              <a:t>Beschaffungsvorgaben</a:t>
            </a:r>
            <a:r>
              <a:rPr lang="en-US" sz="2200" dirty="0" smtClean="0"/>
              <a:t> des </a:t>
            </a:r>
            <a:r>
              <a:rPr lang="en-US" sz="2200" dirty="0" err="1" smtClean="0"/>
              <a:t>Unternehmens</a:t>
            </a:r>
            <a:r>
              <a:rPr lang="en-US" sz="2200" dirty="0" smtClean="0"/>
              <a:t> </a:t>
            </a:r>
            <a:r>
              <a:rPr lang="en-US" sz="2200" dirty="0" err="1" smtClean="0"/>
              <a:t>erfüllen</a:t>
            </a:r>
            <a:r>
              <a:rPr lang="en-US" sz="2200" dirty="0" smtClean="0"/>
              <a:t>……</a:t>
            </a:r>
            <a:endParaRPr lang="de-DE" sz="22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70209" y="2380818"/>
            <a:ext cx="84712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Listen Sie hier die für die Biodiversität relevanten </a:t>
            </a:r>
            <a:r>
              <a:rPr lang="de-DE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Standardkriterien/ Beschaffungsanforderung auf</a:t>
            </a: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17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für Berater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2854" y="773635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Was ist Biodiversität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Bezug zwischen Landwirtschaft und Biodiversität? 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und wie können Berater die Biodiversitätsleistung eines landwirtschaftlichen Betriebs verbessern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Biodiversität in Standards und Beschaffungsvorgaben – aktueller Stand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2511489"/>
            <a:ext cx="8640960" cy="166712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Biodiversitätsmanagement </a:t>
            </a:r>
          </a:p>
          <a:p>
            <a:pPr marL="360363" lvl="2"/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 zum Biodiversitätsverlust und der Einfluss der Landwirtschaft,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 Wie erstellt man einen Biodiversitätsaktionsplan? Klären von Begriffen, Maßnahmen, die ergriffen werden 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können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4265812"/>
            <a:ext cx="8640960" cy="172867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Sehr Gute Landwirtschaftliche Praxis für Mehr Biodiversität </a:t>
            </a:r>
            <a:endParaRPr lang="de-DE" i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00"/>
              </a:spcAft>
            </a:pP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nhalt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Unterschied zwischen guten und sehr guten Praktiken in den Bereichen Boden und Düngemittel, Viehzucht, Pflanzenschutz, Wasser und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Agrobiodiversität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51520" y="6046436"/>
            <a:ext cx="8640960" cy="8361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4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Biodiversity Performance Tool (BPT)</a:t>
            </a:r>
          </a:p>
          <a:p>
            <a:pPr marL="360363">
              <a:spcAft>
                <a:spcPts val="1000"/>
              </a:spcAft>
            </a:pP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Einführung in das BPT, Anwendung des Tools, 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Ergebnisse, 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95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  <a:noFill/>
        </p:spPr>
        <p:txBody>
          <a:bodyPr>
            <a:normAutofit/>
          </a:bodyPr>
          <a:lstStyle/>
          <a:p>
            <a:r>
              <a:rPr lang="de-DE" sz="2600" dirty="0" smtClean="0"/>
              <a:t>Heute besprechen wir…..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694791"/>
            <a:ext cx="8229600" cy="4968552"/>
          </a:xfrm>
        </p:spPr>
        <p:txBody>
          <a:bodyPr/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 err="1"/>
              <a:t>Biodiversität</a:t>
            </a:r>
            <a:r>
              <a:rPr lang="en-GB" sz="2000" dirty="0"/>
              <a:t> und die </a:t>
            </a:r>
            <a:r>
              <a:rPr lang="en-GB" sz="2000" dirty="0" err="1"/>
              <a:t>Lebensmittelbranche</a:t>
            </a:r>
            <a:endParaRPr lang="de-DE" sz="2000" dirty="0"/>
          </a:p>
          <a:p>
            <a:pPr lvl="1"/>
            <a:r>
              <a:rPr lang="de-DE" sz="1800" dirty="0"/>
              <a:t>Was ist Biodiversität</a:t>
            </a:r>
          </a:p>
          <a:p>
            <a:pPr lvl="1"/>
            <a:r>
              <a:rPr lang="de-DE" sz="1800" dirty="0"/>
              <a:t>Bezüge zwischen Landwirtschaft und Biodiversität</a:t>
            </a:r>
          </a:p>
          <a:p>
            <a:pPr lvl="1"/>
            <a:r>
              <a:rPr lang="de-DE" sz="1800" dirty="0"/>
              <a:t>Wert und ökonomischer Wert der Biodiversität für die Lebensmittelbranche</a:t>
            </a:r>
          </a:p>
          <a:p>
            <a:pPr lvl="1"/>
            <a:r>
              <a:rPr lang="de-DE" sz="1800" dirty="0"/>
              <a:t>Erwartungen der Konsumenten /Trends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Legal </a:t>
            </a:r>
            <a:r>
              <a:rPr lang="de-DE" sz="2000" dirty="0" err="1"/>
              <a:t>compliance</a:t>
            </a:r>
            <a:endParaRPr lang="de-D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Wie ist Biodiversität aktuell in Standards und Beschaffungsvorgaben verankert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Diskussion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0093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586</Words>
  <Application>Microsoft Office PowerPoint</Application>
  <PresentationFormat>Bildschirmpräsentation (4:3)</PresentationFormat>
  <Paragraphs>79</Paragraphs>
  <Slides>11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11</vt:i4>
      </vt:variant>
    </vt:vector>
  </HeadingPairs>
  <TitlesOfParts>
    <vt:vector size="14" baseType="lpstr">
      <vt:lpstr>LIFE Header</vt:lpstr>
      <vt:lpstr>LIFE Content</vt:lpstr>
      <vt:lpstr>LIFE Partner Logos</vt:lpstr>
      <vt:lpstr>Training: Verbesserte Biodiversitäts- Performance in der Lebensmittelerzeugung  </vt:lpstr>
      <vt:lpstr>Organisation </vt:lpstr>
      <vt:lpstr>Willkommen</vt:lpstr>
      <vt:lpstr>EU-LIFE+ Projekt</vt:lpstr>
      <vt:lpstr>Partner Konsortium</vt:lpstr>
      <vt:lpstr>PowerPoint-Präsentation</vt:lpstr>
      <vt:lpstr>Überblick über das Trainingsangebot</vt:lpstr>
      <vt:lpstr>Warum Berater von Standards, Unternehmen, Kooperativen? </vt:lpstr>
      <vt:lpstr>Die Anforderungen des eigenen Standards/  Beschaffungsvorgaben des Unternehmens erfüllen……</vt:lpstr>
      <vt:lpstr>Webinar für Berater</vt:lpstr>
      <vt:lpstr>Heute besprechen wir…..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158</cp:revision>
  <dcterms:created xsi:type="dcterms:W3CDTF">2017-08-09T08:14:08Z</dcterms:created>
  <dcterms:modified xsi:type="dcterms:W3CDTF">2019-05-09T15:39:28Z</dcterms:modified>
</cp:coreProperties>
</file>