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86" r:id="rId10"/>
    <p:sldId id="287" r:id="rId11"/>
    <p:sldId id="288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>
        <p:scale>
          <a:sx n="98" d="100"/>
          <a:sy n="98" d="100"/>
        </p:scale>
        <p:origin x="1896" y="186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13.05.2019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31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184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13.05.2019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13.05.2019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emf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51.png"/><Relationship Id="rId10" Type="http://schemas.openxmlformats.org/officeDocument/2006/relationships/image" Target="../media/image37.jpeg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586607"/>
          </a:xfrm>
        </p:spPr>
        <p:txBody>
          <a:bodyPr/>
          <a:lstStyle/>
          <a:p>
            <a:r>
              <a:rPr lang="es-ES" sz="4000" smtClean="0"/>
              <a:t>LA BIODIVERSIDAD EN LOS ESTÁNDARES Y EMPRESAS</a:t>
            </a:r>
            <a:endParaRPr lang="de-DE" sz="4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701" y="6165304"/>
            <a:ext cx="2667178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000" dirty="0" smtClean="0"/>
              <a:t>Informe de Referencia</a:t>
            </a:r>
            <a:r>
              <a:rPr lang="de-DE" sz="2000" dirty="0" smtClean="0"/>
              <a:t>: Políticas y criterios </a:t>
            </a:r>
            <a:br>
              <a:rPr lang="de-DE" sz="2000" dirty="0" smtClean="0"/>
            </a:br>
            <a:r>
              <a:rPr lang="de-DE" sz="2000" dirty="0" smtClean="0"/>
              <a:t>de 54 sellos y empresas </a:t>
            </a:r>
            <a:r>
              <a:rPr lang="de-DE" sz="2000" dirty="0" smtClean="0"/>
              <a:t>and Companies </a:t>
            </a:r>
            <a:r>
              <a:rPr lang="de-DE" sz="2000" dirty="0" smtClean="0"/>
              <a:t>revisados</a:t>
            </a:r>
            <a:endParaRPr lang="de-DE" sz="2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8" name="Rectángulo 7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 err="1"/>
              <a:t>Informe</a:t>
            </a:r>
            <a:r>
              <a:rPr lang="en-US" sz="2000" dirty="0"/>
              <a:t> de </a:t>
            </a:r>
            <a:r>
              <a:rPr lang="en-US" sz="2000" dirty="0" err="1"/>
              <a:t>Referencia</a:t>
            </a:r>
            <a:r>
              <a:rPr lang="en-US" sz="2000" dirty="0"/>
              <a:t>: </a:t>
            </a:r>
            <a:r>
              <a:rPr lang="en-US" sz="2000" dirty="0" err="1"/>
              <a:t>Revisión</a:t>
            </a:r>
            <a:r>
              <a:rPr lang="en-US" sz="2000" dirty="0"/>
              <a:t> de 54 </a:t>
            </a:r>
            <a:r>
              <a:rPr lang="en-US" sz="2000" dirty="0" err="1"/>
              <a:t>sellos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 </a:t>
            </a:r>
            <a:r>
              <a:rPr lang="en-US" sz="2000" dirty="0" err="1"/>
              <a:t>guías</a:t>
            </a:r>
            <a:r>
              <a:rPr lang="en-US" sz="2000" dirty="0"/>
              <a:t> de </a:t>
            </a:r>
            <a:r>
              <a:rPr lang="en-US" sz="2000" dirty="0" err="1"/>
              <a:t>aprovisionamiento</a:t>
            </a:r>
            <a:r>
              <a:rPr lang="en-US" sz="2000" dirty="0"/>
              <a:t> </a:t>
            </a:r>
            <a:r>
              <a:rPr lang="en-US" sz="2000" dirty="0" err="1"/>
              <a:t>sostenible</a:t>
            </a:r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200048" y="1463998"/>
            <a:ext cx="872321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Biodiversidad en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políticas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estándares.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3432"/>
            <a:ext cx="7021923" cy="397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38909" y="1340768"/>
            <a:ext cx="8458235" cy="4968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Biodiversidad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en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los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Criterios</a:t>
            </a:r>
            <a:r>
              <a:rPr lang="en-US" b="1" dirty="0" smtClean="0">
                <a:solidFill>
                  <a:schemeClr val="tx1"/>
                </a:solidFill>
              </a:rPr>
              <a:t> de </a:t>
            </a:r>
            <a:r>
              <a:rPr lang="en-US" b="1" dirty="0" err="1" smtClean="0">
                <a:solidFill>
                  <a:schemeClr val="tx1"/>
                </a:solidFill>
              </a:rPr>
              <a:t>estándares</a:t>
            </a:r>
            <a:r>
              <a:rPr lang="en-US" b="1" dirty="0" smtClean="0">
                <a:solidFill>
                  <a:schemeClr val="tx1"/>
                </a:solidFill>
              </a:rPr>
              <a:t> y </a:t>
            </a:r>
            <a:r>
              <a:rPr lang="en-US" b="1" dirty="0" err="1" smtClean="0">
                <a:solidFill>
                  <a:schemeClr val="tx1"/>
                </a:solidFill>
              </a:rPr>
              <a:t>empresas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1800" dirty="0"/>
              <a:t>Se seleccionaron las siguientes categorías de </a:t>
            </a:r>
            <a:r>
              <a:rPr lang="es-ES" sz="1800" dirty="0" smtClean="0"/>
              <a:t>indicadores </a:t>
            </a:r>
            <a:r>
              <a:rPr lang="es-ES" sz="1800" dirty="0"/>
              <a:t>para estructurar la selección de criterios relacionados con la biodiversidad</a:t>
            </a:r>
            <a:r>
              <a:rPr lang="en-GB" sz="1800" dirty="0" smtClean="0"/>
              <a:t>: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s-ES" sz="1800" dirty="0">
                <a:solidFill>
                  <a:schemeClr val="accent3">
                    <a:lumMod val="75000"/>
                  </a:schemeClr>
                </a:solidFill>
              </a:rPr>
              <a:t>Destrucción y degradación de ecosistemas.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ES" sz="1800" dirty="0">
                <a:solidFill>
                  <a:schemeClr val="accent3">
                    <a:lumMod val="75000"/>
                  </a:schemeClr>
                </a:solidFill>
              </a:rPr>
              <a:t>Sobreexplotación de los recursos naturales.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ES" sz="1800" dirty="0">
                <a:solidFill>
                  <a:schemeClr val="accent3">
                    <a:lumMod val="75000"/>
                  </a:schemeClr>
                </a:solidFill>
              </a:rPr>
              <a:t>Pérdida de diversidad genética.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ES" sz="1800" dirty="0">
                <a:solidFill>
                  <a:schemeClr val="accent3">
                    <a:lumMod val="75000"/>
                  </a:schemeClr>
                </a:solidFill>
              </a:rPr>
              <a:t>Especies exóticas invasoras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ES" sz="1800" dirty="0">
                <a:solidFill>
                  <a:schemeClr val="accent3">
                    <a:lumMod val="75000"/>
                  </a:schemeClr>
                </a:solidFill>
              </a:rPr>
              <a:t>Cambio climático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ES" sz="1800" dirty="0" smtClean="0">
                <a:solidFill>
                  <a:schemeClr val="accent3">
                    <a:lumMod val="75000"/>
                  </a:schemeClr>
                </a:solidFill>
              </a:rPr>
              <a:t>Gestión</a:t>
            </a:r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2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 err="1"/>
              <a:t>Informe</a:t>
            </a:r>
            <a:r>
              <a:rPr lang="en-US" sz="2000" dirty="0"/>
              <a:t> de </a:t>
            </a:r>
            <a:r>
              <a:rPr lang="en-US" sz="2000" dirty="0" err="1"/>
              <a:t>Referencia</a:t>
            </a:r>
            <a:r>
              <a:rPr lang="en-US" sz="2000" dirty="0"/>
              <a:t>: </a:t>
            </a:r>
            <a:r>
              <a:rPr lang="en-US" sz="2000" dirty="0" err="1"/>
              <a:t>Revisión</a:t>
            </a:r>
            <a:r>
              <a:rPr lang="en-US" sz="2000" dirty="0"/>
              <a:t> de 54 </a:t>
            </a:r>
            <a:r>
              <a:rPr lang="en-US" sz="2000" dirty="0" err="1"/>
              <a:t>sellos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y </a:t>
            </a:r>
            <a:r>
              <a:rPr lang="en-US" sz="2000" dirty="0" err="1"/>
              <a:t>guías</a:t>
            </a:r>
            <a:r>
              <a:rPr lang="en-US" sz="2000" dirty="0"/>
              <a:t> de </a:t>
            </a:r>
            <a:r>
              <a:rPr lang="en-US" sz="2000" dirty="0" err="1"/>
              <a:t>aprovisionamiento</a:t>
            </a:r>
            <a:r>
              <a:rPr lang="en-US" sz="2000" dirty="0"/>
              <a:t> </a:t>
            </a:r>
            <a:r>
              <a:rPr lang="en-US" sz="2000" dirty="0" err="1"/>
              <a:t>sostenible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/>
              <a:t>Resultados</a:t>
            </a:r>
            <a:r>
              <a:rPr lang="en-US" sz="2000" dirty="0"/>
              <a:t> de la </a:t>
            </a:r>
            <a:r>
              <a:rPr lang="en-US" sz="2000" dirty="0" err="1"/>
              <a:t>revisión</a:t>
            </a:r>
            <a:endParaRPr lang="de-DE" sz="20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664296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Destrucción</a:t>
            </a:r>
            <a:r>
              <a:rPr lang="en-US" dirty="0" smtClean="0">
                <a:solidFill>
                  <a:schemeClr val="tx1"/>
                </a:solidFill>
              </a:rPr>
              <a:t> y </a:t>
            </a:r>
            <a:r>
              <a:rPr lang="en-US" dirty="0" err="1" smtClean="0">
                <a:solidFill>
                  <a:schemeClr val="tx1"/>
                </a:solidFill>
              </a:rPr>
              <a:t>degradación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ecosistemas</a:t>
            </a:r>
            <a:endParaRPr lang="en-US" dirty="0">
              <a:solidFill>
                <a:schemeClr val="tx1"/>
              </a:solidFill>
            </a:endParaRPr>
          </a:p>
          <a:p>
            <a:pPr marL="368300" lvl="1"/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Las normas internacionales se centran en la protección de cuerpos de agua / manejo de franjas ribereñas y en la protección de hábitats primarios y áreas protegidas.</a:t>
            </a:r>
          </a:p>
          <a:p>
            <a:pPr marL="368300" lvl="1"/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Las normas europeas / nacionales / regionales se centran en la conservación de los pastizales, la protección de hábitats primarios y </a:t>
            </a:r>
            <a:r>
              <a:rPr lang="es-ES" sz="1800" dirty="0" err="1">
                <a:solidFill>
                  <a:schemeClr val="tx2">
                    <a:lumMod val="50000"/>
                  </a:schemeClr>
                </a:solidFill>
              </a:rPr>
              <a:t>seminaturales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 y áreas protegidas,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pero dedican una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proporción mínima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estructuras ecológicas / áreas de compensación.</a:t>
            </a:r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825" y="3797649"/>
            <a:ext cx="3273747" cy="24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2" name="Rectángulo 1"/>
          <p:cNvSpPr/>
          <p:nvPr/>
        </p:nvSpPr>
        <p:spPr>
          <a:xfrm>
            <a:off x="467544" y="3800731"/>
            <a:ext cx="489654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compañías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 muy enfocadas en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protección de cuerpos de agua / manejo de franjas ribereñas.</a:t>
            </a:r>
          </a:p>
          <a:p>
            <a:pPr marL="36830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mitad de los criterios seleccionados han sido evaluados como altamente efectivos; los auditores necesitan una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cierto nivel de experiencia.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8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7272808" cy="4968552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6" name="Rectángulo 5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0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/>
              <a:t>Resultados</a:t>
            </a:r>
            <a:r>
              <a:rPr lang="en-US" sz="2000" dirty="0"/>
              <a:t> de la </a:t>
            </a:r>
            <a:r>
              <a:rPr lang="en-US" sz="2000" dirty="0" err="1"/>
              <a:t>revisión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568952" cy="2952328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</a:rPr>
              <a:t>Destrucción</a:t>
            </a:r>
            <a:r>
              <a:rPr lang="en-US" sz="1800" dirty="0" smtClean="0">
                <a:solidFill>
                  <a:schemeClr val="tx1"/>
                </a:solidFill>
              </a:rPr>
              <a:t> y </a:t>
            </a:r>
            <a:r>
              <a:rPr lang="en-US" sz="1800" dirty="0" err="1" smtClean="0">
                <a:solidFill>
                  <a:schemeClr val="tx1"/>
                </a:solidFill>
              </a:rPr>
              <a:t>degradación</a:t>
            </a:r>
            <a:r>
              <a:rPr lang="en-US" sz="1800" dirty="0" smtClean="0">
                <a:solidFill>
                  <a:schemeClr val="tx1"/>
                </a:solidFill>
              </a:rPr>
              <a:t> de </a:t>
            </a:r>
            <a:r>
              <a:rPr lang="en-US" sz="1800" dirty="0" err="1" smtClean="0">
                <a:solidFill>
                  <a:schemeClr val="tx1"/>
                </a:solidFill>
              </a:rPr>
              <a:t>ecosistemas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1800" dirty="0"/>
              <a:t>Los estándares deben incluir criterios que se centren en evitar impactos negativos en ecosistemas </a:t>
            </a:r>
            <a:r>
              <a:rPr lang="es-ES" sz="1800" dirty="0" err="1"/>
              <a:t>seminaturales</a:t>
            </a:r>
            <a:r>
              <a:rPr lang="es-ES" sz="1800" dirty="0"/>
              <a:t> y áreas protegidas.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800" dirty="0"/>
              <a:t>La creación de corredores </a:t>
            </a:r>
            <a:r>
              <a:rPr lang="es-ES" sz="1800" dirty="0" smtClean="0"/>
              <a:t>verdes en </a:t>
            </a:r>
            <a:r>
              <a:rPr lang="es-ES" sz="1800" dirty="0"/>
              <a:t>la </a:t>
            </a:r>
            <a:r>
              <a:rPr lang="es-ES" sz="1800" dirty="0" smtClean="0"/>
              <a:t>explotación agraria </a:t>
            </a:r>
            <a:r>
              <a:rPr lang="es-ES" sz="1800" dirty="0"/>
              <a:t>y en los alrededores no se considera </a:t>
            </a:r>
            <a:r>
              <a:rPr lang="es-ES" sz="1800" dirty="0" smtClean="0"/>
              <a:t>suficiente</a:t>
            </a:r>
            <a:r>
              <a:rPr lang="es-ES" sz="1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800" dirty="0"/>
              <a:t>Ninguno de los estándares seleccionados y las empresas solicitan medidas que vayan más allá de la granja y requieran la coordinación de varios interesados</a:t>
            </a:r>
            <a:r>
              <a:rPr lang="es-ES" sz="1800" dirty="0" smtClean="0"/>
              <a:t>.</a:t>
            </a:r>
            <a:endParaRPr lang="es-ES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84978"/>
            <a:ext cx="3546514" cy="236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9" name="Rectángulo 8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1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 smtClean="0"/>
              <a:t>Conclusiones</a:t>
            </a:r>
            <a:endParaRPr lang="de-DE" sz="2000" dirty="0"/>
          </a:p>
        </p:txBody>
      </p:sp>
      <p:sp>
        <p:nvSpPr>
          <p:cNvPr id="3" name="Rectángulo 2"/>
          <p:cNvSpPr/>
          <p:nvPr/>
        </p:nvSpPr>
        <p:spPr>
          <a:xfrm>
            <a:off x="457467" y="3853646"/>
            <a:ext cx="495043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cuanto a las estructuras ecológicas, los criterios de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estándares y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empresas deben ir más allá de los requisitos legales.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solo se debe considerar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cantidad,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 también la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calidad, por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tanto, sería muy eficaz mejorar la calidad de las áreas de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ecológica.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69661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2600" b="1" dirty="0" err="1" smtClean="0">
                <a:solidFill>
                  <a:schemeClr val="tx1"/>
                </a:solidFill>
              </a:rPr>
              <a:t>Sobreexplotación</a:t>
            </a:r>
            <a:r>
              <a:rPr lang="en-US" sz="2600" b="1" dirty="0" smtClean="0">
                <a:solidFill>
                  <a:schemeClr val="tx1"/>
                </a:solidFill>
              </a:rPr>
              <a:t> de </a:t>
            </a:r>
            <a:r>
              <a:rPr lang="en-US" sz="2600" b="1" dirty="0" err="1" smtClean="0">
                <a:solidFill>
                  <a:schemeClr val="tx1"/>
                </a:solidFill>
              </a:rPr>
              <a:t>los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</a:rPr>
              <a:t>recursos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</a:rPr>
              <a:t>naturales</a:t>
            </a:r>
            <a:endParaRPr lang="en-US" sz="2600" b="1" dirty="0">
              <a:solidFill>
                <a:schemeClr val="tx1"/>
              </a:solidFill>
            </a:endParaRPr>
          </a:p>
          <a:p>
            <a:pPr marL="368300" lvl="1"/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Las normas internacionales se centran principalmente en las restricciones relacionadas con la protección de cultivos, otras sustancias o tecnologías dañinas;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manipulación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de productos fitosanitarios, sustancias o tecnologías nocivas;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uso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de nitrógeno y fósforo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, o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fertilidad del suelo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368300" lvl="1"/>
            <a:endParaRPr lang="es-E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368300" lvl="1"/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Para los estándares europeos, nacionales y regionales predominan dos aspectos: uso de nitrógeno y fósforo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, y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fertilidad del suelo; y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por otro lado, restricciones </a:t>
            </a:r>
            <a:r>
              <a:rPr lang="es-ES" sz="1800" dirty="0">
                <a:solidFill>
                  <a:schemeClr val="tx2">
                    <a:lumMod val="50000"/>
                  </a:schemeClr>
                </a:solidFill>
              </a:rPr>
              <a:t>relativas a la protección de cultivos, otras sustancias o tecnologías dañinas. El manejo de sustancias nocivas es un aspecto menos importante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s-ES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790" y="3965370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2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/>
              <a:t>Resultados</a:t>
            </a:r>
            <a:r>
              <a:rPr lang="en-US" sz="2000" dirty="0"/>
              <a:t> de la </a:t>
            </a:r>
            <a:r>
              <a:rPr lang="en-US" sz="2000" dirty="0" err="1"/>
              <a:t>revisión</a:t>
            </a:r>
            <a:endParaRPr lang="de-DE" sz="2000" dirty="0"/>
          </a:p>
        </p:txBody>
      </p:sp>
      <p:sp>
        <p:nvSpPr>
          <p:cNvPr id="3" name="Rectángulo 2"/>
          <p:cNvSpPr/>
          <p:nvPr/>
        </p:nvSpPr>
        <p:spPr>
          <a:xfrm>
            <a:off x="446856" y="3833112"/>
            <a:ext cx="5061248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centran en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restricciones relacionadas con la protección de cultivos, otras sustancias y tecnologías dañinas y el uso de nitrógeno y fósforo, fertilidad del suelo.</a:t>
            </a:r>
          </a:p>
          <a:p>
            <a:pPr marL="36830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considera que alrededor de la mitad de los criterios tienen una efectividad promedio y son verificables.</a:t>
            </a:r>
          </a:p>
        </p:txBody>
      </p:sp>
    </p:spTree>
    <p:extLst>
      <p:ext uri="{BB962C8B-B14F-4D97-AF65-F5344CB8AC3E}">
        <p14:creationId xmlns:p14="http://schemas.microsoft.com/office/powerpoint/2010/main" val="2174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168352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sz="3100" b="1" dirty="0" smtClean="0">
                <a:solidFill>
                  <a:schemeClr val="tx1"/>
                </a:solidFill>
              </a:rPr>
              <a:t>Sobreexplotación de los recursos naturales</a:t>
            </a:r>
            <a:endParaRPr lang="de-DE" sz="3100" b="1" dirty="0">
              <a:solidFill>
                <a:schemeClr val="tx1"/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La aplicación de “buenas prácticas agrícolas”, como se refleja en la mayoría de los criterios que abordan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esta causa,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no es suficiente para reducir los impactos negativos sobre la biodiversidad</a:t>
            </a: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.  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53975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Claramente, existe la necesidad de implementar “MUY buenas prácticas agrícolas” con respecto a los nutrientes, la fertilidad del suelo, la protección de los cultivos, el ganado y la intensidad del pastoreo, el riego y los recursos hídricos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sz="3100" b="1" dirty="0" smtClean="0">
                <a:solidFill>
                  <a:schemeClr val="tx1"/>
                </a:solidFill>
              </a:rPr>
              <a:t>“</a:t>
            </a:r>
            <a:r>
              <a:rPr lang="en-US" sz="3100" b="1" dirty="0" err="1" smtClean="0">
                <a:solidFill>
                  <a:schemeClr val="tx1"/>
                </a:solidFill>
              </a:rPr>
              <a:t>Especies</a:t>
            </a:r>
            <a:r>
              <a:rPr lang="en-US" sz="3100" b="1" dirty="0" smtClean="0">
                <a:solidFill>
                  <a:schemeClr val="tx1"/>
                </a:solidFill>
              </a:rPr>
              <a:t> </a:t>
            </a:r>
            <a:r>
              <a:rPr lang="en-US" sz="3100" b="1" dirty="0" err="1" smtClean="0">
                <a:solidFill>
                  <a:schemeClr val="tx1"/>
                </a:solidFill>
              </a:rPr>
              <a:t>exóticas</a:t>
            </a:r>
            <a:r>
              <a:rPr lang="en-US" sz="3100" b="1" dirty="0" smtClean="0">
                <a:solidFill>
                  <a:schemeClr val="tx1"/>
                </a:solidFill>
              </a:rPr>
              <a:t> </a:t>
            </a:r>
            <a:r>
              <a:rPr lang="en-US" sz="3100" b="1" dirty="0" err="1" smtClean="0">
                <a:solidFill>
                  <a:schemeClr val="tx1"/>
                </a:solidFill>
              </a:rPr>
              <a:t>invasoras</a:t>
            </a:r>
            <a:r>
              <a:rPr lang="en-US" sz="3100" b="1" dirty="0" smtClean="0">
                <a:solidFill>
                  <a:schemeClr val="tx1"/>
                </a:solidFill>
              </a:rPr>
              <a:t>” y “Protección de </a:t>
            </a:r>
            <a:r>
              <a:rPr lang="en-US" sz="3100" b="1" dirty="0" err="1" smtClean="0">
                <a:solidFill>
                  <a:schemeClr val="tx1"/>
                </a:solidFill>
              </a:rPr>
              <a:t>especies</a:t>
            </a:r>
            <a:r>
              <a:rPr lang="en-US" sz="3100" b="1" dirty="0" smtClean="0">
                <a:solidFill>
                  <a:schemeClr val="tx1"/>
                </a:solidFill>
              </a:rPr>
              <a:t>”</a:t>
            </a:r>
            <a:endParaRPr lang="en-US" sz="3100" b="1" dirty="0">
              <a:solidFill>
                <a:schemeClr val="tx1"/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El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manejo de especies exóticas invasoras rara vez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es considerado por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estándares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o por empresas</a:t>
            </a: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539750" lvl="1" indent="-457200">
              <a:buFont typeface="Wingdings" panose="05000000000000000000" pitchFamily="2" charset="2"/>
              <a:buChar char="Ø"/>
            </a:pP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Todos los estándares y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empresas incluyen criterios para la gestión de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las infraestructuras ecológicas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y medidas específicas para la protección de las especies. Pero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muy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pocos incluyen criterios para la 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recolección </a:t>
            </a:r>
            <a:r>
              <a:rPr lang="es-ES" sz="2600" dirty="0">
                <a:solidFill>
                  <a:schemeClr val="tx2">
                    <a:lumMod val="50000"/>
                  </a:schemeClr>
                </a:solidFill>
              </a:rPr>
              <a:t>de plantas silvestres</a:t>
            </a:r>
            <a:r>
              <a:rPr lang="es-ES" sz="2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sz="2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102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3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 smtClean="0"/>
              <a:t>Conclusiones</a:t>
            </a:r>
            <a:endParaRPr lang="de-DE" sz="2000" dirty="0"/>
          </a:p>
        </p:txBody>
      </p:sp>
      <p:sp>
        <p:nvSpPr>
          <p:cNvPr id="12" name="Rectángulo 11"/>
          <p:cNvSpPr/>
          <p:nvPr/>
        </p:nvSpPr>
        <p:spPr>
          <a:xfrm>
            <a:off x="467544" y="4167353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9750" lvl="1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s-ES" sz="1400" dirty="0">
                <a:solidFill>
                  <a:srgbClr val="AAA49A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75% de los criterios son calificados como altamente efectivos; el 50% requiere un nivel de experiencia específico del auditor para la verificación (conocimientos botánicos y sobre zoología).</a:t>
            </a:r>
            <a:endParaRPr lang="de-DE" sz="1400" dirty="0">
              <a:solidFill>
                <a:srgbClr val="AAA49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8016" y="1124744"/>
            <a:ext cx="8229600" cy="339895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de-DE" dirty="0" smtClean="0">
                <a:solidFill>
                  <a:schemeClr val="tx1"/>
                </a:solidFill>
              </a:rPr>
              <a:t>“Pérdida de diversidad genética” </a:t>
            </a:r>
            <a:endParaRPr lang="de-DE" dirty="0">
              <a:solidFill>
                <a:schemeClr val="tx1"/>
              </a:solidFill>
            </a:endParaRP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Las materias primas libres de </a:t>
            </a:r>
            <a:r>
              <a:rPr lang="es-ES" sz="1900" dirty="0" err="1">
                <a:solidFill>
                  <a:schemeClr val="tx2">
                    <a:lumMod val="50000"/>
                  </a:schemeClr>
                </a:solidFill>
              </a:rPr>
              <a:t>OGM</a:t>
            </a: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 son un factor clave para la preservación de la biodiversidad en la industria alimentaria. Los cultivos de semillas (no híbridos) se adaptan mejor a las condiciones naturales, haciéndolos menos </a:t>
            </a:r>
            <a:r>
              <a:rPr lang="es-ES" sz="1900" dirty="0" smtClean="0">
                <a:solidFill>
                  <a:schemeClr val="tx2">
                    <a:lumMod val="50000"/>
                  </a:schemeClr>
                </a:solidFill>
              </a:rPr>
              <a:t>sensibles </a:t>
            </a: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a las plagas y enfermedades y, a menudo, requieren menos pesticidas</a:t>
            </a:r>
            <a:r>
              <a:rPr lang="en-US" sz="19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  <a:p>
            <a:pPr marL="425450" lvl="1" indent="-34290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La industria alimentaria y </a:t>
            </a:r>
            <a:r>
              <a:rPr lang="es-ES" sz="1900" dirty="0" smtClean="0">
                <a:solidFill>
                  <a:schemeClr val="tx2">
                    <a:lumMod val="50000"/>
                  </a:schemeClr>
                </a:solidFill>
              </a:rPr>
              <a:t>la administración pública </a:t>
            </a: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deben apoyar </a:t>
            </a:r>
            <a:r>
              <a:rPr lang="es-ES" sz="19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diversificación genética y las variedades tradicionales mediante el cambio / adaptación de los requisitos </a:t>
            </a:r>
            <a:r>
              <a:rPr lang="es-ES" sz="1900" dirty="0" smtClean="0">
                <a:solidFill>
                  <a:schemeClr val="tx2">
                    <a:lumMod val="50000"/>
                  </a:schemeClr>
                </a:solidFill>
              </a:rPr>
              <a:t>que reconocen </a:t>
            </a:r>
            <a:r>
              <a:rPr lang="es-ES" sz="1900" dirty="0">
                <a:solidFill>
                  <a:schemeClr val="tx2">
                    <a:lumMod val="50000"/>
                  </a:schemeClr>
                </a:solidFill>
              </a:rPr>
              <a:t>las cualidades de las variedades </a:t>
            </a:r>
            <a:r>
              <a:rPr lang="es-ES" sz="1900" dirty="0" smtClean="0">
                <a:solidFill>
                  <a:schemeClr val="tx2">
                    <a:lumMod val="50000"/>
                  </a:schemeClr>
                </a:solidFill>
              </a:rPr>
              <a:t>tradicionales</a:t>
            </a:r>
            <a:r>
              <a:rPr lang="en-US" sz="19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spcBef>
                <a:spcPts val="800"/>
              </a:spcBef>
              <a:spcAft>
                <a:spcPts val="800"/>
              </a:spcAft>
              <a:buFont typeface="+mj-lt"/>
              <a:buAutoNum type="arabicPeriod" startAt="4"/>
            </a:pPr>
            <a:r>
              <a:rPr lang="en-US" dirty="0" err="1" smtClean="0">
                <a:solidFill>
                  <a:schemeClr val="tx1"/>
                </a:solidFill>
              </a:rPr>
              <a:t>Gestión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6948264" y="4269308"/>
            <a:ext cx="2037605" cy="142190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sp>
        <p:nvSpPr>
          <p:cNvPr id="12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z="2000" dirty="0"/>
              <a:t>Informe de Referencia: </a:t>
            </a:r>
            <a:r>
              <a:rPr lang="en-US" sz="2000" dirty="0" err="1" smtClean="0"/>
              <a:t>Conclusiones</a:t>
            </a:r>
            <a:endParaRPr lang="de-DE" sz="2000" dirty="0"/>
          </a:p>
        </p:txBody>
      </p:sp>
      <p:sp>
        <p:nvSpPr>
          <p:cNvPr id="14" name="Rectángulo 13"/>
          <p:cNvSpPr/>
          <p:nvPr/>
        </p:nvSpPr>
        <p:spPr>
          <a:xfrm>
            <a:off x="408687" y="4410978"/>
            <a:ext cx="63204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Los estándares y las empresas deben hacer mejoras claras en los aspectos de seguimiento, cooperación a escala local / regional, cooperación con expertos externos y en los requisitos de los Planes de Acción de Biodiversidad.</a:t>
            </a:r>
          </a:p>
          <a:p>
            <a:pPr marL="425450" lvl="1" indent="-34290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Los estándares deben requerir la descripción de la situación actual de la biodiversidad en la explotación (línea de base).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Conclusiones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generales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el context actual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800" dirty="0"/>
              <a:t>La biodiversidad </a:t>
            </a:r>
            <a:r>
              <a:rPr lang="es-ES" sz="1800" dirty="0" smtClean="0"/>
              <a:t>está </a:t>
            </a:r>
            <a:r>
              <a:rPr lang="es-ES" sz="1800" dirty="0"/>
              <a:t>mejor considerada que hace 5 años</a:t>
            </a:r>
          </a:p>
          <a:p>
            <a:r>
              <a:rPr lang="es-ES" sz="1800" dirty="0"/>
              <a:t>Hoy en día, todas las normas y requisitos de las empresas incluyen criterios de protección de hábitats.</a:t>
            </a:r>
          </a:p>
          <a:p>
            <a:r>
              <a:rPr lang="es-ES" sz="1800" dirty="0"/>
              <a:t>Algunos estándares y requisitos de las empresas solicitan planes de manejo de biodiversidad o conservación de la naturaleza. Pero no se solicitan líneas de base y no se define la calidad mínima de los planes.</a:t>
            </a:r>
          </a:p>
          <a:p>
            <a:r>
              <a:rPr lang="es-ES" sz="1800" dirty="0"/>
              <a:t>La calidad de las medidas implementadas es clave para aumentar el potencial para la </a:t>
            </a:r>
            <a:r>
              <a:rPr lang="es-ES" sz="1800" dirty="0" smtClean="0"/>
              <a:t>biodiversidad.</a:t>
            </a:r>
            <a:endParaRPr lang="es-ES" sz="1800" dirty="0"/>
          </a:p>
          <a:p>
            <a:r>
              <a:rPr lang="es-ES" sz="1800" dirty="0" smtClean="0"/>
              <a:t>Muy pocos estándares o </a:t>
            </a:r>
            <a:r>
              <a:rPr lang="es-ES" sz="1800" dirty="0"/>
              <a:t>empresas solicitan prácticas agrícolas más allá de las "prácticas agrícolas integradas".</a:t>
            </a:r>
          </a:p>
          <a:p>
            <a:r>
              <a:rPr lang="es-ES" sz="1800" dirty="0"/>
              <a:t>¡Las buenas prácticas agrícolas no son suficientes para detener la pérdida de biodiversidad! ¡Se requieren MUY buenas prácticas agrícolas!</a:t>
            </a:r>
          </a:p>
          <a:p>
            <a:r>
              <a:rPr lang="es-ES" sz="1800" dirty="0"/>
              <a:t>Actualmente </a:t>
            </a:r>
            <a:r>
              <a:rPr lang="es-ES" sz="1800" dirty="0" smtClean="0"/>
              <a:t>ni los estándares ni </a:t>
            </a:r>
            <a:r>
              <a:rPr lang="es-ES" sz="1800" dirty="0"/>
              <a:t>las empresas pueden probar el rendimiento de la biodiversidad de sus fincas / proveedores certificados. ¡Se necesita un buen </a:t>
            </a:r>
            <a:r>
              <a:rPr lang="es-ES" sz="1800" dirty="0" smtClean="0"/>
              <a:t>seguimiento </a:t>
            </a:r>
            <a:r>
              <a:rPr lang="es-ES" sz="1800" dirty="0"/>
              <a:t>de la biodiversidad!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grpSp>
        <p:nvGrpSpPr>
          <p:cNvPr id="6" name="Grupo 5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8" name="Rectángulo 7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0" y="1020312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Mejora de la protección de la biodiversidad en la producción de alimentos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Actores y papeles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04249" y="2769327"/>
            <a:ext cx="2232247" cy="9980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Minoristas 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alimentación</a:t>
            </a:r>
          </a:p>
          <a:p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productoras de 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alimentos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2" y="2636183"/>
            <a:ext cx="2219486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Unión Europea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Gobiernos nacionales</a:t>
            </a:r>
            <a:endParaRPr lang="de-DE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Gobiernos regionales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804248" y="5778160"/>
            <a:ext cx="2232248" cy="45915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4"/>
            <a:ext cx="2219486" cy="12466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 voluntarios a escala regional, nacional e internacional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04247" y="1837349"/>
            <a:ext cx="2232249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endParaRPr lang="de-DE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de productores</a:t>
            </a:r>
            <a:endParaRPr lang="de-DE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Proveedores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6804247" y="4655821"/>
            <a:ext cx="2232249" cy="96997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Minoristas de la 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alimentación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productoras de 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alimentos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059832" y="2101682"/>
            <a:ext cx="3158690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Legislación</a:t>
            </a:r>
          </a:p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Subsidios</a:t>
            </a:r>
          </a:p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Regulaciones del mercado</a:t>
            </a:r>
          </a:p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Programas de desarrollo regional</a:t>
            </a:r>
          </a:p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Protección al Consumidor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6795402" y="3846123"/>
            <a:ext cx="2241094" cy="43480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069494" y="4244102"/>
            <a:ext cx="3158690" cy="2177034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Garantía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para determinadas calidades de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producto y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métodos de producción.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Control de cumplimiento legal.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Orientación al consumidor.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040146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012160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012160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079216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079216" y="581414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o 24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26" name="Rectángulo 25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354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Mejora de la protección de la biodiversidad en la producción de alimentos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Opciones para actuar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103440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 voluntarios a escala regional, nacional e internacional</a:t>
            </a: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3"/>
            <a:ext cx="5328592" cy="324035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Incluir la biodiversidad en </a:t>
            </a:r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políticas 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estrategias.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los criterios / requisitos </a:t>
            </a:r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relevantes para 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biodiversidad.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 de agricultores y asesores.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Apoyar proyectos regionales de biodiversidad.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 sistema de </a:t>
            </a:r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seguimiento.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 y sensibilizar al sector </a:t>
            </a:r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agroalimentario 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al consumidor sobre el valor de la biodiversidad.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Solicitar legislación más estricta y / o implementación de la </a:t>
            </a:r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legislación existente.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0"/>
            <a:ext cx="2181584" cy="1335823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Minoristas de la </a:t>
            </a:r>
            <a:r>
              <a:rPr lang="es-ES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alimentación</a:t>
            </a:r>
            <a:endParaRPr lang="es-ES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productoras de alimentos</a:t>
            </a:r>
          </a:p>
          <a:p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o 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10" name="Rectángulo 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s-E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Recomendaciones </a:t>
            </a:r>
            <a:r>
              <a:rPr lang="es-E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para criterios efectivos de biodiversidad y </a:t>
            </a:r>
            <a:r>
              <a:rPr lang="es-E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normas </a:t>
            </a:r>
            <a:r>
              <a:rPr lang="es-ES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de </a:t>
            </a:r>
            <a:r>
              <a:rPr lang="es-E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aprovisionamiento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Procedimiento de elaboración</a:t>
            </a:r>
            <a:endParaRPr lang="de-DE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y conclusiones del Informe de Referencia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(54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 y normas revisados)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Estudios, proyectos modelo, programas agroambientales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Talleres con estándares, empresas, certificadoras, instituciones científicas, ONG…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 back de muchas organizaciones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Disponible en inglés, alemán, francés, español y portugués. </a:t>
            </a:r>
          </a:p>
          <a:p>
            <a:pPr algn="ctr"/>
            <a:endParaRPr lang="de-DE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www.fundacionglobalnature.org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8" name="Rectángulo 7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647" y="1447162"/>
            <a:ext cx="3294879" cy="464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512" y="141109"/>
            <a:ext cx="8229600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Recomendaciones para criterios efectivos de biodiversidad y normas de aprovisionamiento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2961929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Recomendaciones para sellos y políticas de empresas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Mejores prácticas agrícolas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la biodiversidad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Recomendaciones para empresas procesadoras y minoristas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Más potencial para la biodiversidad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Reducción de impactos negativos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339125" y="4990184"/>
            <a:ext cx="1721750" cy="11709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la agro biodiversidad y sensibilizar al consumidor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31" name="Rectángulo 30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Guía</a:t>
            </a: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Fácil</a:t>
            </a: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 </a:t>
            </a: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Biodiversidad</a:t>
            </a: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para </a:t>
            </a: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sellos</a:t>
            </a: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y </a:t>
            </a: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estándares</a:t>
            </a: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0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agroalimentarios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46856" y="1280204"/>
            <a:ext cx="41251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Está </a:t>
            </a:r>
            <a:r>
              <a:rPr lang="es-ES" dirty="0"/>
              <a:t>especialmente diseñado para gerentes de calidad y </a:t>
            </a:r>
            <a:r>
              <a:rPr lang="es-ES" dirty="0" smtClean="0"/>
              <a:t>compras </a:t>
            </a:r>
            <a:r>
              <a:rPr lang="es-ES" dirty="0"/>
              <a:t>de empresas que </a:t>
            </a:r>
            <a:r>
              <a:rPr lang="es-ES" dirty="0" smtClean="0"/>
              <a:t>se aprovisionan de la industria agroalimentaria</a:t>
            </a:r>
          </a:p>
          <a:p>
            <a:endParaRPr lang="en-US" dirty="0" smtClean="0"/>
          </a:p>
          <a:p>
            <a:r>
              <a:rPr lang="es-ES" dirty="0"/>
              <a:t>La guía proporciona información sobre el status quo de los criterios y medidas de biodiversidad en las políticas de estándares y requisitos de la </a:t>
            </a:r>
            <a:r>
              <a:rPr lang="es-ES" dirty="0" smtClean="0"/>
              <a:t>empresa, </a:t>
            </a:r>
            <a:r>
              <a:rPr lang="es-ES" dirty="0"/>
              <a:t>así como una descripción general de </a:t>
            </a:r>
            <a:r>
              <a:rPr lang="es-ES" dirty="0" smtClean="0"/>
              <a:t>criterios </a:t>
            </a:r>
            <a:r>
              <a:rPr lang="es-ES" dirty="0"/>
              <a:t>de biodiversidad efectivos.</a:t>
            </a:r>
            <a:r>
              <a:rPr lang="en-US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s-ES" dirty="0"/>
              <a:t>La guía ayuda a los </a:t>
            </a:r>
            <a:r>
              <a:rPr lang="es-ES" dirty="0" smtClean="0"/>
              <a:t>responsables de la empresa </a:t>
            </a:r>
            <a:r>
              <a:rPr lang="es-ES" dirty="0"/>
              <a:t>a evaluar la situación actual y la importancia de la biodiversidad en relación con las normas o las directrices de </a:t>
            </a:r>
            <a:r>
              <a:rPr lang="es-ES" dirty="0" smtClean="0"/>
              <a:t>aprovisionamiento</a:t>
            </a:r>
            <a:r>
              <a:rPr lang="en-US" dirty="0" smtClean="0"/>
              <a:t>. </a:t>
            </a:r>
            <a:endParaRPr lang="de-DE" dirty="0"/>
          </a:p>
        </p:txBody>
      </p:sp>
      <p:grpSp>
        <p:nvGrpSpPr>
          <p:cNvPr id="6" name="Grupo 5"/>
          <p:cNvGrpSpPr/>
          <p:nvPr/>
        </p:nvGrpSpPr>
        <p:grpSpPr>
          <a:xfrm>
            <a:off x="6444208" y="6327418"/>
            <a:ext cx="1584176" cy="410948"/>
            <a:chOff x="6228184" y="6381328"/>
            <a:chExt cx="1584176" cy="410948"/>
          </a:xfrm>
        </p:grpSpPr>
        <p:sp>
          <p:nvSpPr>
            <p:cNvPr id="8" name="Rectángulo 7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794" y="1421847"/>
            <a:ext cx="3394805" cy="47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99592" y="148478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Gracias a la colaboración de empresas y estándares como... 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228184" y="6381328"/>
            <a:ext cx="1584176" cy="410948"/>
            <a:chOff x="6228184" y="6381328"/>
            <a:chExt cx="1584176" cy="410948"/>
          </a:xfrm>
        </p:grpSpPr>
        <p:sp>
          <p:nvSpPr>
            <p:cNvPr id="20" name="Rectángulo 19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Gracias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por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su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atención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grpSp>
        <p:nvGrpSpPr>
          <p:cNvPr id="5" name="Grupo 4"/>
          <p:cNvGrpSpPr/>
          <p:nvPr/>
        </p:nvGrpSpPr>
        <p:grpSpPr>
          <a:xfrm>
            <a:off x="6228184" y="6400856"/>
            <a:ext cx="1584176" cy="410948"/>
            <a:chOff x="6228184" y="6381328"/>
            <a:chExt cx="1584176" cy="410948"/>
          </a:xfrm>
        </p:grpSpPr>
        <p:sp>
          <p:nvSpPr>
            <p:cNvPr id="6" name="Rectángulo 5"/>
            <p:cNvSpPr/>
            <p:nvPr/>
          </p:nvSpPr>
          <p:spPr>
            <a:xfrm>
              <a:off x="6228184" y="6381328"/>
              <a:ext cx="1584176" cy="410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758" y="6475201"/>
              <a:ext cx="1471027" cy="23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1408</Words>
  <Application>Microsoft Office PowerPoint</Application>
  <PresentationFormat>Presentación en pantalla (4:3)</PresentationFormat>
  <Paragraphs>145</Paragraphs>
  <Slides>18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Wingdings</vt:lpstr>
      <vt:lpstr>LIFE Header</vt:lpstr>
      <vt:lpstr>LIFE Content</vt:lpstr>
      <vt:lpstr>LIFE Partner Logos</vt:lpstr>
      <vt:lpstr>LA BIODIVERSIDAD EN LOS ESTÁNDARES Y EMPRESAS</vt:lpstr>
      <vt:lpstr>Informe de Referencia: Políticas y criterios  de 54 sellos y empresas and Companies revisados</vt:lpstr>
      <vt:lpstr>Informe de Referencia: Revisión de 54 sellos  y guías de aprovisionamiento sostenible</vt:lpstr>
      <vt:lpstr>Informe de Referencia: Revisión de 54 sellos  y guías de aprovisionamiento sostenible</vt:lpstr>
      <vt:lpstr>Informe de Referencia: Resultados de la revisión</vt:lpstr>
      <vt:lpstr>Informe de Referencia: Resultados de la revisión</vt:lpstr>
      <vt:lpstr>Informe de Referencia: Conclusiones</vt:lpstr>
      <vt:lpstr>Informe de Referencia: Resultados de la revisión</vt:lpstr>
      <vt:lpstr>Informe de Referencia: Conclusiones</vt:lpstr>
      <vt:lpstr>Informe de Referencia: Conclusiones</vt:lpstr>
      <vt:lpstr>Conclusiones generales en el context actual</vt:lpstr>
      <vt:lpstr>Presentación de PowerPoint</vt:lpstr>
      <vt:lpstr>Presentación de PowerPoint</vt:lpstr>
      <vt:lpstr>Recomendaciones para criterios efectivos de biodiversidad y normas de aprovisionamiento</vt:lpstr>
      <vt:lpstr>Recomendaciones para criterios efectivos de biodiversidad y normas de aprovisionamiento</vt:lpstr>
      <vt:lpstr>Guía Fácil de Biodiversidad para sellos y estándares agroalimentarios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María R. López Onieva</cp:lastModifiedBy>
  <cp:revision>145</cp:revision>
  <dcterms:created xsi:type="dcterms:W3CDTF">2017-08-09T08:14:08Z</dcterms:created>
  <dcterms:modified xsi:type="dcterms:W3CDTF">2019-05-13T14:39:12Z</dcterms:modified>
</cp:coreProperties>
</file>