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46" r:id="rId2"/>
    <p:sldMasterId id="2147483752" r:id="rId3"/>
  </p:sldMasterIdLst>
  <p:notesMasterIdLst>
    <p:notesMasterId r:id="rId27"/>
  </p:notesMasterIdLst>
  <p:sldIdLst>
    <p:sldId id="256" r:id="rId4"/>
    <p:sldId id="337" r:id="rId5"/>
    <p:sldId id="338" r:id="rId6"/>
    <p:sldId id="339" r:id="rId7"/>
    <p:sldId id="340" r:id="rId8"/>
    <p:sldId id="345" r:id="rId9"/>
    <p:sldId id="341" r:id="rId10"/>
    <p:sldId id="342" r:id="rId11"/>
    <p:sldId id="343" r:id="rId12"/>
    <p:sldId id="336" r:id="rId13"/>
    <p:sldId id="294" r:id="rId14"/>
    <p:sldId id="323" r:id="rId15"/>
    <p:sldId id="305" r:id="rId16"/>
    <p:sldId id="329" r:id="rId17"/>
    <p:sldId id="324" r:id="rId18"/>
    <p:sldId id="304" r:id="rId19"/>
    <p:sldId id="330" r:id="rId20"/>
    <p:sldId id="311" r:id="rId21"/>
    <p:sldId id="331" r:id="rId22"/>
    <p:sldId id="344" r:id="rId23"/>
    <p:sldId id="332" r:id="rId24"/>
    <p:sldId id="306" r:id="rId25"/>
    <p:sldId id="313" r:id="rId2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424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635A"/>
    <a:srgbClr val="6B665B"/>
    <a:srgbClr val="8F8057"/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2364" autoAdjust="0"/>
  </p:normalViewPr>
  <p:slideViewPr>
    <p:cSldViewPr>
      <p:cViewPr varScale="1">
        <p:scale>
          <a:sx n="103" d="100"/>
          <a:sy n="103" d="100"/>
        </p:scale>
        <p:origin x="1728" y="96"/>
      </p:cViewPr>
      <p:guideLst>
        <p:guide orient="horz" pos="2160"/>
        <p:guide pos="2880"/>
        <p:guide orient="horz" pos="42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05"/>
    </p:cViewPr>
  </p:sorter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03.12.2018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6010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Mejor que partes poner</a:t>
            </a:r>
            <a:r>
              <a:rPr lang="es-ES" baseline="0" dirty="0" smtClean="0"/>
              <a:t> agentes, ¿no?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5329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6010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 smtClean="0">
                <a:solidFill>
                  <a:schemeClr val="tx2"/>
                </a:solidFill>
              </a:rPr>
              <a:t>Natura 2000: The Annexes I and II list the </a:t>
            </a:r>
            <a:r>
              <a:rPr lang="en-GB" b="1" dirty="0" smtClean="0">
                <a:solidFill>
                  <a:schemeClr val="tx2"/>
                </a:solidFill>
              </a:rPr>
              <a:t>types of habitats and species of special areas of conservation</a:t>
            </a:r>
            <a:r>
              <a:rPr lang="en-GB" dirty="0" smtClean="0">
                <a:solidFill>
                  <a:schemeClr val="tx2"/>
                </a:solidFill>
              </a:rPr>
              <a:t>. Some of these are defined as ‘priority’ habitats or species in danger of disappearing. Annex III lists the criteria for selecting sites.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 smtClean="0">
                <a:solidFill>
                  <a:schemeClr val="tx2"/>
                </a:solidFill>
              </a:rPr>
              <a:t>Habitat</a:t>
            </a:r>
            <a:r>
              <a:rPr lang="en-GB" baseline="0" dirty="0" smtClean="0">
                <a:solidFill>
                  <a:schemeClr val="tx2"/>
                </a:solidFill>
              </a:rPr>
              <a:t> Directive: </a:t>
            </a:r>
            <a:r>
              <a:rPr lang="en-GB" dirty="0" smtClean="0">
                <a:solidFill>
                  <a:schemeClr val="tx2"/>
                </a:solidFill>
              </a:rPr>
              <a:t>EU countries must create special protection areas (SPAs) for threatened species and migratory birds in the birds’ natural area of distribution.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u="none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u="none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dirty="0" smtClean="0">
              <a:solidFill>
                <a:schemeClr val="tx2"/>
              </a:solidFill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dirty="0" smtClean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>
              <a:solidFill>
                <a:schemeClr val="tx2"/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0462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 smtClean="0">
                <a:solidFill>
                  <a:schemeClr val="tx2"/>
                </a:solidFill>
              </a:rPr>
              <a:t>Natura 2000: The Annexes I and II list the </a:t>
            </a:r>
            <a:r>
              <a:rPr lang="en-GB" b="1" dirty="0" smtClean="0">
                <a:solidFill>
                  <a:schemeClr val="tx2"/>
                </a:solidFill>
              </a:rPr>
              <a:t>types of habitats and species of special areas of conservation</a:t>
            </a:r>
            <a:r>
              <a:rPr lang="en-GB" dirty="0" smtClean="0">
                <a:solidFill>
                  <a:schemeClr val="tx2"/>
                </a:solidFill>
              </a:rPr>
              <a:t>. Some of these are defined as ‘priority’ habitats or species in danger of disappearing. Annex III lists the criteria for selecting sites.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 smtClean="0">
                <a:solidFill>
                  <a:schemeClr val="tx2"/>
                </a:solidFill>
              </a:rPr>
              <a:t>Habitat</a:t>
            </a:r>
            <a:r>
              <a:rPr lang="en-GB" baseline="0" dirty="0" smtClean="0">
                <a:solidFill>
                  <a:schemeClr val="tx2"/>
                </a:solidFill>
              </a:rPr>
              <a:t> Directive: </a:t>
            </a:r>
            <a:r>
              <a:rPr lang="en-GB" dirty="0" smtClean="0">
                <a:solidFill>
                  <a:schemeClr val="tx2"/>
                </a:solidFill>
              </a:rPr>
              <a:t>EU countries must create special protection areas (SPAs) for threatened species and migratory birds in the birds’ natural area of distribution.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u="none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dirty="0" smtClean="0">
              <a:solidFill>
                <a:schemeClr val="tx2"/>
              </a:solidFill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dirty="0" smtClean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>
              <a:solidFill>
                <a:schemeClr val="tx2"/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5214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 smtClean="0">
                <a:solidFill>
                  <a:schemeClr val="tx2"/>
                </a:solidFill>
              </a:rPr>
              <a:t>BNatSchG</a:t>
            </a:r>
            <a:r>
              <a:rPr lang="en-GB" dirty="0" smtClean="0">
                <a:solidFill>
                  <a:schemeClr val="tx2"/>
                </a:solidFill>
              </a:rPr>
              <a:t>:</a:t>
            </a:r>
            <a:r>
              <a:rPr lang="en-GB" baseline="0" dirty="0" smtClean="0">
                <a:solidFill>
                  <a:schemeClr val="tx2"/>
                </a:solidFill>
              </a:rPr>
              <a:t> </a:t>
            </a:r>
            <a:r>
              <a:rPr lang="de-DE" dirty="0" smtClean="0"/>
              <a:t>Goal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law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protect</a:t>
            </a:r>
            <a:r>
              <a:rPr lang="de-DE" dirty="0" smtClean="0"/>
              <a:t> </a:t>
            </a:r>
            <a:r>
              <a:rPr lang="de-DE" dirty="0" err="1" smtClean="0"/>
              <a:t>nature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landscape</a:t>
            </a:r>
            <a:r>
              <a:rPr lang="de-DE" dirty="0" smtClean="0"/>
              <a:t> in a </a:t>
            </a:r>
            <a:r>
              <a:rPr lang="de-DE" dirty="0" err="1" smtClean="0"/>
              <a:t>way</a:t>
            </a:r>
            <a:r>
              <a:rPr lang="de-DE" dirty="0" smtClean="0"/>
              <a:t>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biological</a:t>
            </a:r>
            <a:r>
              <a:rPr lang="de-DE" dirty="0" smtClean="0"/>
              <a:t> </a:t>
            </a:r>
            <a:r>
              <a:rPr lang="de-DE" dirty="0" err="1" smtClean="0"/>
              <a:t>diversity</a:t>
            </a:r>
            <a:r>
              <a:rPr lang="de-DE" dirty="0" smtClean="0"/>
              <a:t>, </a:t>
            </a:r>
            <a:r>
              <a:rPr lang="de-DE" dirty="0" err="1" smtClean="0"/>
              <a:t>ecosystem</a:t>
            </a:r>
            <a:r>
              <a:rPr lang="de-DE" dirty="0" smtClean="0"/>
              <a:t> </a:t>
            </a:r>
            <a:r>
              <a:rPr lang="de-DE" dirty="0" err="1" smtClean="0"/>
              <a:t>functions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well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beauty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landscapes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secured</a:t>
            </a:r>
            <a:r>
              <a:rPr lang="de-DE" dirty="0" smtClean="0"/>
              <a:t> </a:t>
            </a:r>
            <a:r>
              <a:rPr lang="de-DE" dirty="0" err="1" smtClean="0"/>
              <a:t>sustainably</a:t>
            </a:r>
            <a:r>
              <a:rPr lang="de-DE" dirty="0" smtClean="0"/>
              <a:t>.</a:t>
            </a:r>
            <a:r>
              <a:rPr lang="de-DE" baseline="0" dirty="0" smtClean="0"/>
              <a:t> </a:t>
            </a:r>
            <a:r>
              <a:rPr lang="de-DE" dirty="0" smtClean="0"/>
              <a:t>For agriculture, fishery and forestry, this requires </a:t>
            </a:r>
            <a:r>
              <a:rPr lang="de-DE" u="sng" dirty="0" smtClean="0"/>
              <a:t>good professional practices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05730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dirty="0" smtClean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>
              <a:solidFill>
                <a:schemeClr val="tx2"/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7682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>
              <a:solidFill>
                <a:schemeClr val="tx2"/>
              </a:solidFill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dirty="0" smtClean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>
              <a:solidFill>
                <a:schemeClr val="tx2"/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8329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08623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dirty="0" smtClean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8749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879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0514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https://www.mapa.gob.es/es/agricultura/legislacion/legislacion-pagos-directos.aspx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41364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De la directiva 2008/62/EC no he encontrado</a:t>
            </a:r>
            <a:r>
              <a:rPr lang="de-DE" baseline="0" dirty="0" smtClean="0"/>
              <a:t> la transposición de ley.</a:t>
            </a:r>
          </a:p>
          <a:p>
            <a:r>
              <a:rPr lang="de-DE" baseline="0" dirty="0" smtClean="0"/>
              <a:t>De la directiva 2009/145/EC la transposición sería el RD 170/2011 aunque a priori parece no tener mucho que ver una con otra.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2347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472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727567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91717320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8232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3461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505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9024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6551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4669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65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55837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0687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tiff"/><Relationship Id="rId4" Type="http://schemas.openxmlformats.org/officeDocument/2006/relationships/image" Target="../media/image1.jpeg"/><Relationship Id="rId9" Type="http://schemas.openxmlformats.org/officeDocument/2006/relationships/image" Target="../media/image6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11.jpe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8.jpe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4.jpeg"/><Relationship Id="rId14" Type="http://schemas.openxmlformats.org/officeDocument/2006/relationships/image" Target="../media/image7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03.12.2018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577" y="5418275"/>
            <a:ext cx="684000" cy="6840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900" y="6247561"/>
            <a:ext cx="25416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6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395536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2844"/>
          <a:stretch/>
        </p:blipFill>
        <p:spPr bwMode="auto">
          <a:xfrm>
            <a:off x="7838553" y="6396320"/>
            <a:ext cx="360040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037" y="6427356"/>
            <a:ext cx="591864" cy="360000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743" y="6602868"/>
            <a:ext cx="1270798" cy="180000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283" y="6433773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33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916130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02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58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720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/>
        </p:nvCxnSpPr>
        <p:spPr>
          <a:xfrm>
            <a:off x="5494250" y="6363318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821" y="6453368"/>
            <a:ext cx="700275" cy="288000"/>
          </a:xfrm>
          <a:prstGeom prst="rect">
            <a:avLst/>
          </a:prstGeom>
        </p:spPr>
      </p:pic>
      <p:pic>
        <p:nvPicPr>
          <p:cNvPr id="29" name="Picture 2" descr="R:\_Fotos_Logos_PPTs\Logos\Projekte\B&amp;B Campaign\Logo_life.ti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feld 29"/>
          <p:cNvSpPr txBox="1"/>
          <p:nvPr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31" name="Picture 2" descr="R:\_Fotos_Logos_PPTs\Logos\Projekte\LIFEBiostandards\DBU\DBU gefoerdert durch_200x20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2844"/>
          <a:stretch/>
        </p:blipFill>
        <p:spPr bwMode="auto">
          <a:xfrm>
            <a:off x="7838553" y="6396320"/>
            <a:ext cx="360040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Grafik 3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037" y="6427356"/>
            <a:ext cx="591864" cy="360000"/>
          </a:xfrm>
          <a:prstGeom prst="rect">
            <a:avLst/>
          </a:prstGeom>
        </p:spPr>
      </p:pic>
      <p:pic>
        <p:nvPicPr>
          <p:cNvPr id="33" name="Grafik 3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743" y="6602868"/>
            <a:ext cx="1270798" cy="180000"/>
          </a:xfrm>
          <a:prstGeom prst="rect">
            <a:avLst/>
          </a:prstGeom>
        </p:spPr>
      </p:pic>
      <p:pic>
        <p:nvPicPr>
          <p:cNvPr id="34" name="Grafik 3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283" y="6433773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06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596" y="1628800"/>
            <a:ext cx="8274892" cy="1586607"/>
          </a:xfrm>
        </p:spPr>
        <p:txBody>
          <a:bodyPr/>
          <a:lstStyle/>
          <a:p>
            <a:r>
              <a:rPr lang="de-DE" sz="4000" dirty="0" smtClean="0"/>
              <a:t>LEGISLACIÓN PARA LA CONSERVACIÓN DE LA BIODIVERSIDAD EN LA AGRICULTURA (ESPAÑA)</a:t>
            </a:r>
            <a:br>
              <a:rPr lang="de-DE" sz="4000" dirty="0" smtClean="0"/>
            </a:b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Introducción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251520" y="1653777"/>
            <a:ext cx="8640960" cy="86409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dirty="0" smtClean="0">
              <a:solidFill>
                <a:schemeClr val="accent2"/>
              </a:solidFill>
            </a:endParaRPr>
          </a:p>
          <a:p>
            <a:pPr lvl="0"/>
            <a:endParaRPr lang="de-DE" dirty="0" smtClean="0">
              <a:solidFill>
                <a:schemeClr val="accent2"/>
              </a:solidFill>
            </a:endParaRPr>
          </a:p>
          <a:p>
            <a:pPr lvl="0"/>
            <a:endParaRPr lang="de-DE" dirty="0" smtClean="0">
              <a:solidFill>
                <a:schemeClr val="accent2"/>
              </a:solidFill>
            </a:endParaRPr>
          </a:p>
          <a:p>
            <a:pPr lvl="0"/>
            <a:endParaRPr lang="de-DE" dirty="0">
              <a:solidFill>
                <a:schemeClr val="accent2"/>
              </a:solidFill>
            </a:endParaRPr>
          </a:p>
          <a:p>
            <a:pPr algn="ctr"/>
            <a:endParaRPr lang="en-GB" dirty="0"/>
          </a:p>
        </p:txBody>
      </p:sp>
      <p:sp>
        <p:nvSpPr>
          <p:cNvPr id="10" name="Abgerundetes Rechteck 9"/>
          <p:cNvSpPr/>
          <p:nvPr/>
        </p:nvSpPr>
        <p:spPr>
          <a:xfrm>
            <a:off x="827584" y="1293737"/>
            <a:ext cx="3672408" cy="7560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Convenios Internacionales</a:t>
            </a:r>
            <a:endParaRPr lang="es-ES" sz="2400" b="1" dirty="0"/>
          </a:p>
        </p:txBody>
      </p:sp>
      <p:sp>
        <p:nvSpPr>
          <p:cNvPr id="11" name="Rechteck 10"/>
          <p:cNvSpPr/>
          <p:nvPr/>
        </p:nvSpPr>
        <p:spPr>
          <a:xfrm>
            <a:off x="251520" y="3263661"/>
            <a:ext cx="8640960" cy="1162519"/>
          </a:xfrm>
          <a:prstGeom prst="rect">
            <a:avLst/>
          </a:prstGeom>
          <a:solidFill>
            <a:schemeClr val="bg1"/>
          </a:solidFill>
          <a:ln>
            <a:solidFill>
              <a:srgbClr val="8F80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de-DE" b="1" dirty="0" smtClean="0">
                <a:solidFill>
                  <a:schemeClr val="accent2"/>
                </a:solidFill>
              </a:rPr>
              <a:t>            </a:t>
            </a:r>
          </a:p>
          <a:p>
            <a:pPr lvl="0"/>
            <a:endParaRPr lang="de-DE" b="1" dirty="0">
              <a:solidFill>
                <a:schemeClr val="accent2"/>
              </a:solidFill>
            </a:endParaRPr>
          </a:p>
          <a:p>
            <a:pPr lvl="0"/>
            <a:endParaRPr lang="de-DE" b="1" dirty="0" smtClean="0">
              <a:solidFill>
                <a:schemeClr val="accent2"/>
              </a:solidFill>
            </a:endParaRPr>
          </a:p>
          <a:p>
            <a:pPr algn="ctr"/>
            <a:endParaRPr lang="de-DE" dirty="0" smtClean="0"/>
          </a:p>
          <a:p>
            <a:pPr algn="ctr"/>
            <a:endParaRPr lang="en-GB" dirty="0"/>
          </a:p>
        </p:txBody>
      </p:sp>
      <p:sp>
        <p:nvSpPr>
          <p:cNvPr id="12" name="Abgerundetes Rechteck 11"/>
          <p:cNvSpPr/>
          <p:nvPr/>
        </p:nvSpPr>
        <p:spPr>
          <a:xfrm>
            <a:off x="827584" y="2903621"/>
            <a:ext cx="3672408" cy="756084"/>
          </a:xfrm>
          <a:prstGeom prst="roundRect">
            <a:avLst/>
          </a:prstGeom>
          <a:solidFill>
            <a:srgbClr val="6B665B"/>
          </a:solidFill>
          <a:ln>
            <a:solidFill>
              <a:srgbClr val="6C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Legislación Europea</a:t>
            </a:r>
            <a:endParaRPr lang="es-ES" sz="2400" b="1" dirty="0"/>
          </a:p>
        </p:txBody>
      </p:sp>
      <p:sp>
        <p:nvSpPr>
          <p:cNvPr id="16" name="Rechteck 15"/>
          <p:cNvSpPr/>
          <p:nvPr/>
        </p:nvSpPr>
        <p:spPr>
          <a:xfrm>
            <a:off x="251520" y="5169208"/>
            <a:ext cx="864096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bgerundetes Rechteck 16"/>
          <p:cNvSpPr/>
          <p:nvPr/>
        </p:nvSpPr>
        <p:spPr>
          <a:xfrm>
            <a:off x="827584" y="4809168"/>
            <a:ext cx="3672408" cy="75608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Legislación Española</a:t>
            </a:r>
            <a:endParaRPr lang="es-ES" sz="2400" b="1" dirty="0"/>
          </a:p>
        </p:txBody>
      </p:sp>
      <p:sp>
        <p:nvSpPr>
          <p:cNvPr id="2" name="Pfeil nach unten 1"/>
          <p:cNvSpPr/>
          <p:nvPr/>
        </p:nvSpPr>
        <p:spPr>
          <a:xfrm>
            <a:off x="5779548" y="2096756"/>
            <a:ext cx="288032" cy="900195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Pfeil nach unten 12"/>
          <p:cNvSpPr/>
          <p:nvPr/>
        </p:nvSpPr>
        <p:spPr>
          <a:xfrm>
            <a:off x="5773366" y="4010720"/>
            <a:ext cx="294213" cy="798448"/>
          </a:xfrm>
          <a:prstGeom prst="downArrow">
            <a:avLst/>
          </a:prstGeom>
          <a:solidFill>
            <a:srgbClr val="6B665B"/>
          </a:solidFill>
          <a:ln>
            <a:solidFill>
              <a:srgbClr val="6C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14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7" grpId="0" animBg="1"/>
      <p:bldP spid="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Legislación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467544" y="2909262"/>
            <a:ext cx="4824536" cy="432048"/>
          </a:xfrm>
        </p:spPr>
        <p:txBody>
          <a:bodyPr>
            <a:normAutofit lnSpcReduction="10000"/>
          </a:bodyPr>
          <a:lstStyle/>
          <a:p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endParaRPr lang="de-DE" dirty="0" smtClean="0"/>
          </a:p>
          <a:p>
            <a:endParaRPr lang="en-GB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4513043" y="2905261"/>
            <a:ext cx="437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2"/>
                </a:solidFill>
              </a:rPr>
              <a:t>… are treaties or agreements between states</a:t>
            </a:r>
            <a:endParaRPr lang="de-DE" dirty="0">
              <a:solidFill>
                <a:schemeClr val="accent2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84546" y="4246065"/>
            <a:ext cx="8111703" cy="17543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 de la Diversidad Biológica – </a:t>
            </a:r>
            <a:r>
              <a:rPr lang="es-ES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 de Río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 de Humedales – </a:t>
            </a:r>
            <a:r>
              <a:rPr lang="es-ES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 </a:t>
            </a:r>
            <a:r>
              <a:rPr lang="es-ES" i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Ramsar</a:t>
            </a:r>
            <a:r>
              <a:rPr lang="es-ES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 sobre la Conservación de las Especies Migratorias de Animales Salvajes – </a:t>
            </a:r>
            <a:r>
              <a:rPr lang="es-ES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 de Bonn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 sobre el Comercio Internacional de Especies Amenazadas de Fauna y Flora Silvestres – </a:t>
            </a:r>
            <a:r>
              <a:rPr lang="es-ES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 de Washington (CITES)</a:t>
            </a:r>
            <a:endParaRPr lang="es-ES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77935" y="3575939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de-DE" sz="2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¿Conoces las más importantes para la biodiversidad?</a:t>
            </a:r>
            <a:endParaRPr lang="de-DE" sz="24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251520" y="1556792"/>
            <a:ext cx="8640960" cy="171780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dirty="0" smtClean="0">
              <a:solidFill>
                <a:schemeClr val="accent2"/>
              </a:solidFill>
            </a:endParaRPr>
          </a:p>
          <a:p>
            <a:pPr lvl="0"/>
            <a:endParaRPr lang="de-DE" dirty="0" smtClean="0">
              <a:solidFill>
                <a:schemeClr val="accent2"/>
              </a:solidFill>
            </a:endParaRPr>
          </a:p>
          <a:p>
            <a:r>
              <a:rPr lang="en-US" dirty="0" smtClean="0">
                <a:solidFill>
                  <a:schemeClr val="accent2"/>
                </a:solidFill>
              </a:rPr>
              <a:t>… </a:t>
            </a:r>
            <a:r>
              <a:rPr lang="es-ES" dirty="0" smtClean="0">
                <a:solidFill>
                  <a:schemeClr val="accent2"/>
                </a:solidFill>
              </a:rPr>
              <a:t>son tratados o acuerdos entre estados.</a:t>
            </a:r>
          </a:p>
          <a:p>
            <a:pPr lvl="0"/>
            <a:endParaRPr lang="es-ES" sz="1100" dirty="0" smtClean="0">
              <a:solidFill>
                <a:schemeClr val="accent2"/>
              </a:solidFill>
            </a:endParaRPr>
          </a:p>
          <a:p>
            <a:pPr marL="450850" lvl="2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accent2"/>
                </a:solidFill>
              </a:rPr>
              <a:t>Derechos y obligaciones para las </a:t>
            </a:r>
            <a:r>
              <a:rPr lang="es-ES" dirty="0" smtClean="0">
                <a:solidFill>
                  <a:schemeClr val="accent2"/>
                </a:solidFill>
              </a:rPr>
              <a:t>instituciones </a:t>
            </a:r>
            <a:r>
              <a:rPr lang="es-ES" dirty="0" smtClean="0">
                <a:solidFill>
                  <a:schemeClr val="accent2"/>
                </a:solidFill>
              </a:rPr>
              <a:t>y países de la Unión Europea.</a:t>
            </a:r>
          </a:p>
          <a:p>
            <a:pPr marL="450850" lvl="2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accent2"/>
                </a:solidFill>
              </a:rPr>
              <a:t>Creación de normas y estándares internacionales.</a:t>
            </a:r>
          </a:p>
          <a:p>
            <a:pPr algn="ctr"/>
            <a:endParaRPr lang="es-ES" dirty="0"/>
          </a:p>
        </p:txBody>
      </p:sp>
      <p:sp>
        <p:nvSpPr>
          <p:cNvPr id="10" name="Abgerundetes Rechteck 9"/>
          <p:cNvSpPr/>
          <p:nvPr/>
        </p:nvSpPr>
        <p:spPr>
          <a:xfrm>
            <a:off x="827584" y="1196752"/>
            <a:ext cx="3672408" cy="7560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Convenios Internacionales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68714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Convenios Internacionales </a:t>
            </a:r>
            <a:endParaRPr lang="de-DE" dirty="0"/>
          </a:p>
        </p:txBody>
      </p:sp>
      <p:sp>
        <p:nvSpPr>
          <p:cNvPr id="2" name="Rechteck 1"/>
          <p:cNvSpPr/>
          <p:nvPr/>
        </p:nvSpPr>
        <p:spPr>
          <a:xfrm>
            <a:off x="539552" y="1414990"/>
            <a:ext cx="813690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sz="23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 de la Diversidad Biológica (Convenio de Río)</a:t>
            </a:r>
            <a:endParaRPr lang="de-DE" sz="23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589316" y="1930222"/>
            <a:ext cx="7943124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de-DE" dirty="0" smtClean="0">
                <a:latin typeface="Aial"/>
              </a:rPr>
              <a:t>Acuerdo legal internacional desde 1992, firmado por la mayoría de los países (196 partes).</a:t>
            </a:r>
          </a:p>
          <a:p>
            <a:pPr lvl="0"/>
            <a:endParaRPr lang="de-DE" sz="1050" dirty="0">
              <a:latin typeface="Aial"/>
            </a:endParaRPr>
          </a:p>
          <a:p>
            <a:pPr lvl="0"/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ial"/>
              </a:rPr>
              <a:t>Tres objetivos principales:</a:t>
            </a:r>
            <a:endParaRPr lang="de-DE" b="1" dirty="0">
              <a:solidFill>
                <a:schemeClr val="bg2">
                  <a:lumMod val="25000"/>
                </a:schemeClr>
              </a:solidFill>
              <a:latin typeface="A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ial"/>
              </a:rPr>
              <a:t>La </a:t>
            </a:r>
            <a:r>
              <a:rPr lang="en-GB" dirty="0" err="1" smtClean="0">
                <a:latin typeface="Aial"/>
              </a:rPr>
              <a:t>conservación</a:t>
            </a:r>
            <a:r>
              <a:rPr lang="en-GB" dirty="0" smtClean="0">
                <a:latin typeface="Aial"/>
              </a:rPr>
              <a:t> de la </a:t>
            </a:r>
            <a:r>
              <a:rPr lang="en-GB" dirty="0" err="1" smtClean="0">
                <a:latin typeface="Aial"/>
              </a:rPr>
              <a:t>diversidad</a:t>
            </a:r>
            <a:r>
              <a:rPr lang="en-GB" dirty="0" smtClean="0">
                <a:latin typeface="Aial"/>
              </a:rPr>
              <a:t> </a:t>
            </a:r>
            <a:r>
              <a:rPr lang="en-GB" dirty="0" err="1" smtClean="0">
                <a:latin typeface="Aial"/>
              </a:rPr>
              <a:t>biológica</a:t>
            </a:r>
            <a:r>
              <a:rPr lang="en-GB" dirty="0" smtClean="0">
                <a:latin typeface="Aial"/>
              </a:rPr>
              <a:t> (o </a:t>
            </a:r>
            <a:r>
              <a:rPr lang="en-GB" dirty="0" err="1" smtClean="0">
                <a:latin typeface="Aial"/>
              </a:rPr>
              <a:t>biodiversidad</a:t>
            </a:r>
            <a:r>
              <a:rPr lang="en-GB" dirty="0" smtClean="0">
                <a:latin typeface="Aial"/>
              </a:rPr>
              <a:t>).</a:t>
            </a:r>
            <a:endParaRPr lang="de-DE" dirty="0">
              <a:latin typeface="A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ial"/>
              </a:rPr>
              <a:t>El </a:t>
            </a:r>
            <a:r>
              <a:rPr lang="en-GB" dirty="0" err="1" smtClean="0">
                <a:latin typeface="Aial"/>
              </a:rPr>
              <a:t>uso</a:t>
            </a:r>
            <a:r>
              <a:rPr lang="en-GB" dirty="0" smtClean="0">
                <a:latin typeface="Aial"/>
              </a:rPr>
              <a:t> </a:t>
            </a:r>
            <a:r>
              <a:rPr lang="en-GB" dirty="0" err="1" smtClean="0">
                <a:latin typeface="Aial"/>
              </a:rPr>
              <a:t>sostenible</a:t>
            </a:r>
            <a:r>
              <a:rPr lang="en-GB" dirty="0" smtClean="0">
                <a:latin typeface="Aial"/>
              </a:rPr>
              <a:t> de </a:t>
            </a:r>
            <a:r>
              <a:rPr lang="en-GB" dirty="0" err="1" smtClean="0">
                <a:latin typeface="Aial"/>
              </a:rPr>
              <a:t>los</a:t>
            </a:r>
            <a:r>
              <a:rPr lang="en-GB" dirty="0" smtClean="0">
                <a:latin typeface="Aial"/>
              </a:rPr>
              <a:t> components de la </a:t>
            </a:r>
            <a:r>
              <a:rPr lang="en-GB" dirty="0" err="1" smtClean="0">
                <a:latin typeface="Aial"/>
              </a:rPr>
              <a:t>diversidad</a:t>
            </a:r>
            <a:r>
              <a:rPr lang="en-GB" dirty="0" smtClean="0">
                <a:latin typeface="Aial"/>
              </a:rPr>
              <a:t> </a:t>
            </a:r>
            <a:r>
              <a:rPr lang="en-GB" dirty="0" err="1" smtClean="0">
                <a:latin typeface="Aial"/>
              </a:rPr>
              <a:t>biológica</a:t>
            </a:r>
            <a:r>
              <a:rPr lang="en-GB" dirty="0" smtClean="0">
                <a:latin typeface="Aial"/>
              </a:rPr>
              <a:t>.</a:t>
            </a:r>
            <a:endParaRPr lang="de-DE" dirty="0">
              <a:latin typeface="A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ial"/>
              </a:rPr>
              <a:t>La </a:t>
            </a:r>
            <a:r>
              <a:rPr lang="en-GB" dirty="0" err="1" smtClean="0">
                <a:latin typeface="Aial"/>
              </a:rPr>
              <a:t>distribución</a:t>
            </a:r>
            <a:r>
              <a:rPr lang="en-GB" dirty="0" smtClean="0">
                <a:latin typeface="Aial"/>
              </a:rPr>
              <a:t> </a:t>
            </a:r>
            <a:r>
              <a:rPr lang="en-GB" dirty="0" err="1" smtClean="0">
                <a:latin typeface="Aial"/>
              </a:rPr>
              <a:t>justa</a:t>
            </a:r>
            <a:r>
              <a:rPr lang="en-GB" dirty="0" smtClean="0">
                <a:latin typeface="Aial"/>
              </a:rPr>
              <a:t> y </a:t>
            </a:r>
            <a:r>
              <a:rPr lang="en-GB" dirty="0" err="1" smtClean="0">
                <a:latin typeface="Aial"/>
              </a:rPr>
              <a:t>equitativa</a:t>
            </a:r>
            <a:r>
              <a:rPr lang="en-GB" dirty="0" smtClean="0">
                <a:latin typeface="Aial"/>
              </a:rPr>
              <a:t> de </a:t>
            </a:r>
            <a:r>
              <a:rPr lang="en-GB" dirty="0" err="1" smtClean="0">
                <a:latin typeface="Aial"/>
              </a:rPr>
              <a:t>los</a:t>
            </a:r>
            <a:r>
              <a:rPr lang="en-GB" dirty="0" smtClean="0">
                <a:latin typeface="Aial"/>
              </a:rPr>
              <a:t> </a:t>
            </a:r>
            <a:r>
              <a:rPr lang="en-GB" dirty="0" err="1" smtClean="0">
                <a:latin typeface="Aial"/>
              </a:rPr>
              <a:t>beneficios</a:t>
            </a:r>
            <a:r>
              <a:rPr lang="en-GB" dirty="0" smtClean="0">
                <a:latin typeface="Aial"/>
              </a:rPr>
              <a:t> </a:t>
            </a:r>
            <a:r>
              <a:rPr lang="en-GB" dirty="0" err="1" smtClean="0">
                <a:latin typeface="Aial"/>
              </a:rPr>
              <a:t>derivados</a:t>
            </a:r>
            <a:r>
              <a:rPr lang="en-GB" dirty="0" smtClean="0">
                <a:latin typeface="Aial"/>
              </a:rPr>
              <a:t> de la </a:t>
            </a:r>
            <a:r>
              <a:rPr lang="en-GB" dirty="0" err="1" smtClean="0">
                <a:latin typeface="Aial"/>
              </a:rPr>
              <a:t>utilización</a:t>
            </a:r>
            <a:r>
              <a:rPr lang="en-GB" dirty="0" smtClean="0">
                <a:latin typeface="Aial"/>
              </a:rPr>
              <a:t> de </a:t>
            </a:r>
            <a:r>
              <a:rPr lang="en-GB" dirty="0" err="1" smtClean="0">
                <a:latin typeface="Aial"/>
              </a:rPr>
              <a:t>los</a:t>
            </a:r>
            <a:r>
              <a:rPr lang="en-GB" dirty="0" smtClean="0">
                <a:latin typeface="Aial"/>
              </a:rPr>
              <a:t> </a:t>
            </a:r>
            <a:r>
              <a:rPr lang="en-GB" dirty="0" err="1" smtClean="0">
                <a:latin typeface="Aial"/>
              </a:rPr>
              <a:t>recursos</a:t>
            </a:r>
            <a:r>
              <a:rPr lang="en-GB" dirty="0" smtClean="0">
                <a:latin typeface="Aial"/>
              </a:rPr>
              <a:t> </a:t>
            </a:r>
            <a:r>
              <a:rPr lang="en-GB" dirty="0" err="1" smtClean="0">
                <a:latin typeface="Aial"/>
              </a:rPr>
              <a:t>genéticos</a:t>
            </a:r>
            <a:r>
              <a:rPr lang="en-GB" dirty="0" smtClean="0">
                <a:latin typeface="Aial"/>
              </a:rPr>
              <a:t>.</a:t>
            </a:r>
            <a:endParaRPr lang="de-DE" dirty="0">
              <a:latin typeface="Aial"/>
            </a:endParaRPr>
          </a:p>
          <a:p>
            <a:pPr lvl="0"/>
            <a:endParaRPr lang="de-DE" sz="1050" dirty="0">
              <a:latin typeface="A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>
                <a:latin typeface="Aial"/>
              </a:rPr>
              <a:t>Su objetivo es también desarrollar </a:t>
            </a:r>
            <a:r>
              <a:rPr lang="de-DE" b="1" dirty="0" smtClean="0">
                <a:solidFill>
                  <a:schemeClr val="tx1">
                    <a:lumMod val="50000"/>
                  </a:schemeClr>
                </a:solidFill>
                <a:latin typeface="Aial"/>
              </a:rPr>
              <a:t>estrategias nacionales </a:t>
            </a:r>
            <a:r>
              <a:rPr lang="de-DE" dirty="0" smtClean="0">
                <a:latin typeface="Aial"/>
              </a:rPr>
              <a:t>para la conservación y el uso sostenible de la diversidad biológica. </a:t>
            </a:r>
            <a:endParaRPr lang="de-DE" sz="1050" dirty="0" smtClean="0">
              <a:latin typeface="Aial"/>
            </a:endParaRPr>
          </a:p>
          <a:p>
            <a:pPr lvl="0"/>
            <a:endParaRPr lang="de-DE" sz="1100" dirty="0" smtClean="0">
              <a:latin typeface="Aial"/>
            </a:endParaRPr>
          </a:p>
          <a:p>
            <a:pPr lvl="0"/>
            <a:r>
              <a:rPr lang="de-DE" i="1" dirty="0" smtClean="0">
                <a:latin typeface="Aial"/>
              </a:rPr>
              <a:t>Acuerdos complementarios a la Convención: </a:t>
            </a:r>
            <a:endParaRPr lang="de-DE" i="1" dirty="0">
              <a:latin typeface="Aial"/>
            </a:endParaRPr>
          </a:p>
          <a:p>
            <a:pPr lvl="0"/>
            <a:endParaRPr lang="de-DE" dirty="0" smtClean="0">
              <a:solidFill>
                <a:schemeClr val="bg2">
                  <a:lumMod val="10000"/>
                </a:schemeClr>
              </a:solidFill>
              <a:latin typeface="Aial"/>
            </a:endParaRPr>
          </a:p>
          <a:p>
            <a:pPr lvl="0"/>
            <a:endParaRPr lang="de-DE" dirty="0">
              <a:solidFill>
                <a:schemeClr val="bg2">
                  <a:lumMod val="10000"/>
                </a:schemeClr>
              </a:solidFill>
              <a:latin typeface="Aial"/>
            </a:endParaRPr>
          </a:p>
          <a:p>
            <a:pPr lvl="0"/>
            <a:endParaRPr lang="de-DE" dirty="0" smtClean="0">
              <a:solidFill>
                <a:schemeClr val="bg2">
                  <a:lumMod val="10000"/>
                </a:schemeClr>
              </a:solidFill>
              <a:latin typeface="Aial"/>
            </a:endParaRPr>
          </a:p>
          <a:p>
            <a:pPr lvl="0"/>
            <a:endParaRPr lang="de-DE" dirty="0" smtClean="0">
              <a:solidFill>
                <a:schemeClr val="bg2">
                  <a:lumMod val="10000"/>
                </a:schemeClr>
              </a:solidFill>
              <a:latin typeface="Aial"/>
            </a:endParaRPr>
          </a:p>
          <a:p>
            <a:pPr lvl="0"/>
            <a:endParaRPr lang="de-DE" dirty="0">
              <a:solidFill>
                <a:schemeClr val="bg2">
                  <a:lumMod val="10000"/>
                </a:schemeClr>
              </a:solidFill>
              <a:latin typeface="Aial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750213" y="5491581"/>
            <a:ext cx="6062147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550" lvl="2">
              <a:lnSpc>
                <a:spcPct val="115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GB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GB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Protocolo</a:t>
            </a:r>
            <a:r>
              <a:rPr lang="en-GB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bioseguridad</a:t>
            </a:r>
            <a:r>
              <a:rPr lang="en-GB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Cartagena</a:t>
            </a:r>
            <a:endParaRPr lang="de-DE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899592" y="5842093"/>
            <a:ext cx="7143559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>
              <a:lnSpc>
                <a:spcPct val="115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GB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GB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Protocolo</a:t>
            </a:r>
            <a:r>
              <a:rPr lang="en-GB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Acceso</a:t>
            </a:r>
            <a:r>
              <a:rPr lang="en-GB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GB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Reparto</a:t>
            </a:r>
            <a:r>
              <a:rPr lang="en-GB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Beneficios</a:t>
            </a:r>
            <a:r>
              <a:rPr lang="en-GB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Nagoya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(ABS)</a:t>
            </a:r>
            <a:endParaRPr lang="de-DE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207995" y="2724050"/>
            <a:ext cx="8705765" cy="31521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de-DE" sz="2400" b="1" dirty="0" smtClean="0"/>
              <a:t>Creación de programas de trabajo temáticos: </a:t>
            </a:r>
          </a:p>
          <a:p>
            <a:pPr algn="ctr"/>
            <a:r>
              <a:rPr lang="de-DE" sz="2800" b="1" dirty="0" smtClean="0">
                <a:solidFill>
                  <a:schemeClr val="bg1"/>
                </a:solidFill>
              </a:rPr>
              <a:t>Biodiversidad </a:t>
            </a:r>
            <a:r>
              <a:rPr lang="de-DE" sz="2800" b="1" dirty="0" smtClean="0">
                <a:solidFill>
                  <a:schemeClr val="bg1"/>
                </a:solidFill>
              </a:rPr>
              <a:t>Agraria </a:t>
            </a:r>
            <a:endParaRPr lang="de-DE" sz="2800" b="1" dirty="0" smtClean="0">
              <a:solidFill>
                <a:schemeClr val="bg1"/>
              </a:solidFill>
            </a:endParaRPr>
          </a:p>
          <a:p>
            <a:pPr algn="ctr"/>
            <a:r>
              <a:rPr lang="de-DE" dirty="0" smtClean="0"/>
              <a:t>Objetivos a promover: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dirty="0" smtClean="0"/>
              <a:t>Efectos positivos y mitigación de los impactos </a:t>
            </a:r>
            <a:r>
              <a:rPr lang="es-ES" dirty="0" smtClean="0"/>
              <a:t>negativos </a:t>
            </a:r>
            <a:r>
              <a:rPr lang="es-ES" dirty="0" smtClean="0"/>
              <a:t>de los sistemas </a:t>
            </a:r>
            <a:r>
              <a:rPr lang="es-ES" dirty="0" err="1" smtClean="0"/>
              <a:t>agroculturales</a:t>
            </a:r>
            <a:r>
              <a:rPr lang="es-ES" dirty="0" smtClean="0"/>
              <a:t> y </a:t>
            </a:r>
            <a:r>
              <a:rPr lang="es-ES" dirty="0" smtClean="0"/>
              <a:t>practicas de fomento de la biodiversidad </a:t>
            </a:r>
            <a:r>
              <a:rPr lang="es-ES" dirty="0" smtClean="0"/>
              <a:t>en </a:t>
            </a:r>
            <a:r>
              <a:rPr lang="es-ES" dirty="0" err="1" smtClean="0"/>
              <a:t>agrosistemas</a:t>
            </a:r>
            <a:r>
              <a:rPr lang="es-ES" dirty="0" smtClean="0"/>
              <a:t>; </a:t>
            </a:r>
            <a:r>
              <a:rPr lang="es-ES" dirty="0" smtClean="0"/>
              <a:t>sus relaciones </a:t>
            </a:r>
            <a:r>
              <a:rPr lang="es-ES" dirty="0" smtClean="0"/>
              <a:t>con otros ecosistemas;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dirty="0" smtClean="0"/>
              <a:t>conservación y uso sostenible de los recursos genéticos </a:t>
            </a:r>
            <a:r>
              <a:rPr lang="es-ES" dirty="0" smtClean="0"/>
              <a:t>de </a:t>
            </a:r>
            <a:r>
              <a:rPr lang="es-ES" dirty="0" smtClean="0"/>
              <a:t>valor </a:t>
            </a:r>
            <a:r>
              <a:rPr lang="es-ES" dirty="0" smtClean="0"/>
              <a:t>real </a:t>
            </a:r>
            <a:r>
              <a:rPr lang="es-ES" dirty="0" smtClean="0"/>
              <a:t>y potencial para los alimentos y la agricultura;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dirty="0" smtClean="0"/>
              <a:t>reparto justo y equitativo de los beneficios resultantes del uso de los recursos genéticos. </a:t>
            </a:r>
          </a:p>
          <a:p>
            <a:pPr algn="ctr"/>
            <a:endParaRPr lang="es-E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483" y="2323166"/>
            <a:ext cx="849056" cy="900000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4140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Convenios Internacionales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539552" y="141277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sz="2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 de Humedales (Convenio Ramsar)</a:t>
            </a:r>
            <a:endParaRPr lang="de-DE" sz="2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990" y="2360113"/>
            <a:ext cx="957447" cy="900000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468796" y="2117364"/>
            <a:ext cx="813690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Marco para la acción nacional y la cooperación internacional para la conservación y el uso inteligente de los humedales y sus recursos.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s-ES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mayor red de trabajo de áreas protegidas: </a:t>
            </a:r>
          </a:p>
          <a:p>
            <a:pPr lvl="0">
              <a:spcAft>
                <a:spcPts val="1200"/>
              </a:spcAft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Alrededor de 2,200 Zonas </a:t>
            </a:r>
            <a:r>
              <a:rPr lang="es-ES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Ramsar</a:t>
            </a:r>
            <a:r>
              <a:rPr lang="es-ES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es-ES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territorios </a:t>
            </a:r>
            <a:r>
              <a:rPr lang="es-ES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169 Partes Contractuales de </a:t>
            </a:r>
            <a:r>
              <a:rPr lang="es-ES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Ramsar</a:t>
            </a:r>
            <a:r>
              <a:rPr lang="es-ES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lo largo del mundo, cubriendo más de 2.1 millones de kilómetros cuadrados.</a:t>
            </a:r>
          </a:p>
          <a:p>
            <a:pPr lvl="0"/>
            <a:r>
              <a:rPr lang="es-ES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partes contractuales se comprometen 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Trabajar en pro del uso inteligente de todos los humedales;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Designar los humedales adecuados para la lista de Humedales de Importancia Internacional (la “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Lista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Ramsar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”)  y garantizar su manejo efectivo;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Cooperar internacionalmente en los humedales transfronterizos, sistemas de humedales compartidos y especies compartidas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34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Convenios Internacionales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539552" y="141277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sz="2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 de Humedales (Convenio Ramsar)</a:t>
            </a:r>
            <a:endParaRPr lang="de-DE" sz="2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990" y="2360113"/>
            <a:ext cx="957447" cy="900000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446856" y="2360113"/>
            <a:ext cx="7459571" cy="27427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 Temático de Patrimonio Alimentario y </a:t>
            </a:r>
            <a:r>
              <a:rPr lang="es-ES" b="1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Agrocultural</a:t>
            </a:r>
            <a:r>
              <a:rPr lang="es-ES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Conocimientos y prácticas </a:t>
            </a:r>
            <a:r>
              <a:rPr lang="es-ES" dirty="0" err="1" smtClean="0"/>
              <a:t>agroculturales</a:t>
            </a:r>
            <a:r>
              <a:rPr lang="es-ES" dirty="0" smtClean="0"/>
              <a:t> de humedales tradicionales sostenibles,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sistemas sostenibles de gestión de aguas y </a:t>
            </a:r>
            <a:r>
              <a:rPr lang="es-ES" dirty="0" smtClean="0"/>
              <a:t>humedales, y cultura alimentaria </a:t>
            </a:r>
            <a:r>
              <a:rPr lang="es-ES" dirty="0" smtClean="0"/>
              <a:t>relacionadas con los humedales.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Desarrollo de </a:t>
            </a:r>
            <a:r>
              <a:rPr lang="es-ES" dirty="0" smtClean="0"/>
              <a:t>las lecciones aprendidas </a:t>
            </a:r>
            <a:r>
              <a:rPr lang="es-ES" dirty="0" smtClean="0"/>
              <a:t>sobre los aspectos culturales de los alimentos y la agricultura relacionada con los humedales, incluyendo sugerencias sobre cómo estas podrían ser integradas dentro de las políticas y </a:t>
            </a:r>
            <a:r>
              <a:rPr lang="es-ES" dirty="0" smtClean="0"/>
              <a:t>practicas </a:t>
            </a:r>
            <a:r>
              <a:rPr lang="es-ES" dirty="0" smtClean="0"/>
              <a:t>del Convenio.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346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Convenios Internacionales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539552" y="1412776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sz="2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 sobre la Conservación de Especies Migratorias de Animales Salvajes (Convenio de Bonn)</a:t>
            </a:r>
            <a:endParaRPr lang="de-DE" sz="2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6" r="13515"/>
          <a:stretch/>
        </p:blipFill>
        <p:spPr>
          <a:xfrm>
            <a:off x="8110735" y="2280140"/>
            <a:ext cx="648073" cy="7239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539552" y="2380860"/>
            <a:ext cx="7848872" cy="306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Plataforma global para la conservación y el uso sostenible de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la fauna migratoria y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sus hábitats.</a:t>
            </a:r>
          </a:p>
          <a:p>
            <a:pPr marL="285750" lvl="0" indent="-285750"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Sienta las bases legales para las medidas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de conservación coordinadas internacionalmente.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Anexo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I: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listado de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especies migratorias en peligro de extinción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Esfuerzo por las distintas partes de proteger estrictamente estos animales, conservar o restaurar los lugares donde habitan, mitigar los obstáculos migratorios y controlar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otros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factores que puedan ponerlos en peligro. 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14" name="Textfeld 13"/>
          <p:cNvSpPr txBox="1"/>
          <p:nvPr/>
        </p:nvSpPr>
        <p:spPr>
          <a:xfrm>
            <a:off x="385191" y="5171368"/>
            <a:ext cx="8373617" cy="584775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¿Qué son las especies migratorias?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Individuos o poblaciones que cíclica y predeciblemente cruzan una o más fronteras nacionales.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3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Convenios Internacionales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508462" y="1220893"/>
            <a:ext cx="73726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 sobre el Comercio Internacional de Especies Amenazadas de Flora y Fauna Silvestres (CITES</a:t>
            </a:r>
            <a:r>
              <a:rPr lang="de-DE" sz="24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554113" y="2588913"/>
            <a:ext cx="7400260" cy="1682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49263" algn="l"/>
              </a:tabLst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Es al mismo tiempo un acuerdo y una organización internacional. </a:t>
            </a:r>
          </a:p>
          <a:p>
            <a:pPr marL="285750" lvl="1" indent="-28575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49263" algn="l"/>
              </a:tabLst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Objetivo: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controlar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el comercio internacional de fauna y flora silvestre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con el fin de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que la supervivencia de la fauna y la flora silvestres no se vea amenazada.</a:t>
            </a:r>
          </a:p>
          <a:p>
            <a:pPr marL="285750" lvl="1" indent="-28575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49263" algn="l"/>
              </a:tabLst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Protección de más de 35.000 especies de fauna y flora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084" y="1516507"/>
            <a:ext cx="1011228" cy="59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2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Convenios Internacionales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472034" y="1412775"/>
            <a:ext cx="8324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Tratado Internacional de Recursos Genéticos </a:t>
            </a:r>
          </a:p>
          <a:p>
            <a:pPr lvl="0"/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Vegetales para la Alimentación y la Agricultura</a:t>
            </a:r>
            <a:endParaRPr lang="es-ES" sz="2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052" y="1412775"/>
            <a:ext cx="720000" cy="720000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535863" y="2501895"/>
            <a:ext cx="82607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Objetivo: conservación y uso sostenible de los recursos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genéticos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vegetales para la alimentación y la agricultura.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Reconocer la enorme contribución de agricultores que con la diversidad de cultivos alimentan al mundo.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539552" y="4029123"/>
            <a:ext cx="69846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Convenio Internacional de Protección de Flora</a:t>
            </a:r>
            <a:endParaRPr lang="es-ES" sz="2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419" y="4030390"/>
            <a:ext cx="952633" cy="495369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544951" y="4509120"/>
            <a:ext cx="7577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Objetivo: proteger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los recursos vegetales mundiales, incluyendo los cultivos y la flora silvestre para prevenir la introducción y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expansión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de parásitos de la vegetación y promover el uso de medidas para su control.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783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Resumen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251520" y="1540013"/>
            <a:ext cx="8640960" cy="2809220"/>
          </a:xfrm>
          <a:prstGeom prst="rect">
            <a:avLst/>
          </a:prstGeom>
          <a:solidFill>
            <a:schemeClr val="bg1"/>
          </a:solidFill>
          <a:ln>
            <a:solidFill>
              <a:srgbClr val="8F80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de-DE" b="1" dirty="0" smtClean="0">
                <a:solidFill>
                  <a:schemeClr val="accent2"/>
                </a:solidFill>
              </a:rPr>
              <a:t>            </a:t>
            </a:r>
          </a:p>
          <a:p>
            <a:pPr lvl="0"/>
            <a:endParaRPr lang="de-DE" b="1" dirty="0">
              <a:solidFill>
                <a:schemeClr val="accent2"/>
              </a:solidFill>
            </a:endParaRPr>
          </a:p>
          <a:p>
            <a:pPr lvl="0"/>
            <a:endParaRPr lang="de-DE" b="1" dirty="0" smtClean="0">
              <a:solidFill>
                <a:schemeClr val="accent2"/>
              </a:solidFill>
            </a:endParaRPr>
          </a:p>
          <a:p>
            <a:pPr lvl="0">
              <a:spcAft>
                <a:spcPts val="800"/>
              </a:spcAft>
            </a:pPr>
            <a:r>
              <a:rPr lang="de-DE" b="1" dirty="0">
                <a:solidFill>
                  <a:schemeClr val="accent2"/>
                </a:solidFill>
              </a:rPr>
              <a:t> </a:t>
            </a:r>
            <a:r>
              <a:rPr lang="de-DE" b="1" dirty="0" smtClean="0">
                <a:solidFill>
                  <a:schemeClr val="accent2"/>
                </a:solidFill>
              </a:rPr>
              <a:t> Tres instrumentos vinculantes legalmente</a:t>
            </a:r>
            <a:endParaRPr lang="de-DE" b="1" dirty="0">
              <a:solidFill>
                <a:schemeClr val="accent2"/>
              </a:solidFill>
            </a:endParaRPr>
          </a:p>
          <a:p>
            <a:pPr marL="450850" lvl="2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accent2"/>
                </a:solidFill>
              </a:rPr>
              <a:t>Regulaciones:</a:t>
            </a:r>
            <a:r>
              <a:rPr lang="es-ES" dirty="0" smtClean="0">
                <a:solidFill>
                  <a:schemeClr val="accent2"/>
                </a:solidFill>
              </a:rPr>
              <a:t>	Validez interna inmediata en los Estados miembros de la UE. </a:t>
            </a:r>
          </a:p>
          <a:p>
            <a:pPr marL="450850" lvl="2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accent2"/>
                </a:solidFill>
              </a:rPr>
              <a:t>Directivas: </a:t>
            </a:r>
            <a:r>
              <a:rPr lang="es-ES" dirty="0" smtClean="0">
                <a:solidFill>
                  <a:schemeClr val="accent2"/>
                </a:solidFill>
              </a:rPr>
              <a:t>	Deben ser transformadas por los Estados miembros de la UE a su 			legislación nacional. </a:t>
            </a:r>
          </a:p>
          <a:p>
            <a:pPr marL="450850" lvl="2" indent="-285750"/>
            <a:r>
              <a:rPr lang="es-ES" dirty="0" smtClean="0">
                <a:solidFill>
                  <a:schemeClr val="accent2"/>
                </a:solidFill>
              </a:rPr>
              <a:t>			Las directivas son vinculantes en cuanto a sus objetivos. </a:t>
            </a:r>
          </a:p>
          <a:p>
            <a:pPr marL="450850" lvl="2" indent="-285750"/>
            <a:r>
              <a:rPr lang="es-ES" dirty="0" smtClean="0">
                <a:solidFill>
                  <a:schemeClr val="accent2"/>
                </a:solidFill>
              </a:rPr>
              <a:t>			La elección de los instrumentos legales y el nivel de recursos se deja en 		mano de los Estados miembros. </a:t>
            </a:r>
          </a:p>
          <a:p>
            <a:pPr marL="450850" lvl="2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accent2"/>
                </a:solidFill>
              </a:rPr>
              <a:t>Decisiones: </a:t>
            </a:r>
            <a:r>
              <a:rPr lang="es-ES" dirty="0" smtClean="0">
                <a:solidFill>
                  <a:schemeClr val="accent2"/>
                </a:solidFill>
              </a:rPr>
              <a:t>	Es solo obligatorio para el grupo destinatario del mismo.</a:t>
            </a:r>
          </a:p>
          <a:p>
            <a:pPr algn="ctr"/>
            <a:endParaRPr lang="de-DE" dirty="0" smtClean="0"/>
          </a:p>
          <a:p>
            <a:pPr algn="ctr"/>
            <a:endParaRPr lang="en-GB" dirty="0"/>
          </a:p>
        </p:txBody>
      </p:sp>
      <p:sp>
        <p:nvSpPr>
          <p:cNvPr id="12" name="Abgerundetes Rechteck 11"/>
          <p:cNvSpPr/>
          <p:nvPr/>
        </p:nvSpPr>
        <p:spPr>
          <a:xfrm>
            <a:off x="827584" y="1179974"/>
            <a:ext cx="3672408" cy="756084"/>
          </a:xfrm>
          <a:prstGeom prst="roundRect">
            <a:avLst/>
          </a:prstGeom>
          <a:solidFill>
            <a:srgbClr val="6B665B"/>
          </a:solidFill>
          <a:ln>
            <a:solidFill>
              <a:srgbClr val="6C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Legislación Europea</a:t>
            </a:r>
            <a:endParaRPr lang="en-GB" sz="2400" b="1" dirty="0"/>
          </a:p>
        </p:txBody>
      </p:sp>
      <p:sp>
        <p:nvSpPr>
          <p:cNvPr id="16" name="Rechteck 15"/>
          <p:cNvSpPr/>
          <p:nvPr/>
        </p:nvSpPr>
        <p:spPr>
          <a:xfrm>
            <a:off x="251520" y="4695417"/>
            <a:ext cx="8640960" cy="1613903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2">
                    <a:lumMod val="25000"/>
                  </a:schemeClr>
                </a:solidFill>
              </a:rPr>
              <a:t>Ordenanzas y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</a:rPr>
              <a:t>leyes:</a:t>
            </a:r>
            <a:endParaRPr lang="de-DE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r>
              <a:rPr lang="de-DE" dirty="0" smtClean="0">
                <a:solidFill>
                  <a:schemeClr val="bg2">
                    <a:lumMod val="25000"/>
                  </a:schemeClr>
                </a:solidFill>
              </a:rPr>
              <a:t>Las ordenanzas son regulaciones que determinan cómo ciertas leyes deben ser implementadas. Por lo tanto estas dictan cómo una ley existente debe ser implementada en detalle</a:t>
            </a:r>
            <a:r>
              <a:rPr lang="en-GB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de-DE" dirty="0" smtClean="0">
                <a:solidFill>
                  <a:schemeClr val="bg2">
                    <a:lumMod val="25000"/>
                  </a:schemeClr>
                </a:solidFill>
              </a:rPr>
              <a:t>	</a:t>
            </a: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827584" y="4349233"/>
            <a:ext cx="3672408" cy="75608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Legislación Española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46900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0" y="111770"/>
            <a:ext cx="8676456" cy="940966"/>
          </a:xfrm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</a:rPr>
              <a:t>Protección de la Naturaleza y la Biodiversidad </a:t>
            </a:r>
            <a:r>
              <a:rPr lang="en-GB" sz="2400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de-DE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Inhaltsplatzhalter 22"/>
          <p:cNvSpPr>
            <a:spLocks noGrp="1"/>
          </p:cNvSpPr>
          <p:nvPr>
            <p:ph idx="1"/>
          </p:nvPr>
        </p:nvSpPr>
        <p:spPr>
          <a:xfrm>
            <a:off x="467544" y="1268759"/>
            <a:ext cx="8229600" cy="3553649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sz="2000" b="1" dirty="0" smtClean="0"/>
              <a:t>Conservación de los hábitats naturales y de la flora y fauna silvestres (Directiva Hábitats)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1800" dirty="0" smtClean="0"/>
              <a:t>Objetivo: Conservación de los hábitats naturales, y de las especies de fauna y flora silvestres en el territorio de los Estados </a:t>
            </a:r>
            <a:r>
              <a:rPr lang="de-DE" sz="1800" dirty="0" smtClean="0"/>
              <a:t>miembro.</a:t>
            </a:r>
            <a:endParaRPr lang="de-DE" sz="1800" dirty="0"/>
          </a:p>
          <a:p>
            <a:pPr marL="0" indent="0">
              <a:buNone/>
            </a:pPr>
            <a:r>
              <a:rPr lang="de-DE" sz="1800" dirty="0" smtClean="0"/>
              <a:t>Establece la </a:t>
            </a:r>
            <a:r>
              <a:rPr lang="de-DE" sz="1800" b="1" dirty="0" smtClean="0"/>
              <a:t>Red Natura 2000</a:t>
            </a:r>
            <a:r>
              <a:rPr lang="de-DE" sz="1800" dirty="0" smtClean="0"/>
              <a:t>: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sz="1600" dirty="0" smtClean="0">
                <a:solidFill>
                  <a:schemeClr val="accent2"/>
                </a:solidFill>
              </a:rPr>
              <a:t>Anexos I y II: tipos de hábitats y </a:t>
            </a:r>
            <a:r>
              <a:rPr lang="de-DE" sz="1600" dirty="0" smtClean="0">
                <a:solidFill>
                  <a:schemeClr val="accent2"/>
                </a:solidFill>
              </a:rPr>
              <a:t>especies. Zonas </a:t>
            </a:r>
            <a:r>
              <a:rPr lang="de-DE" sz="1600" dirty="0" smtClean="0">
                <a:solidFill>
                  <a:schemeClr val="accent2"/>
                </a:solidFill>
              </a:rPr>
              <a:t>de especial conservación.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sz="1600" dirty="0" smtClean="0">
                <a:solidFill>
                  <a:schemeClr val="accent2"/>
                </a:solidFill>
              </a:rPr>
              <a:t>Anexo III: criterios para la elección de las áreas.</a:t>
            </a:r>
            <a:endParaRPr lang="en-GB" sz="16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sz="1800" dirty="0" smtClean="0"/>
              <a:t>Una vez son designadas las </a:t>
            </a:r>
            <a:r>
              <a:rPr lang="es-ES" sz="1800" dirty="0" smtClean="0"/>
              <a:t>zonas</a:t>
            </a:r>
            <a:r>
              <a:rPr lang="es-ES" sz="1800" dirty="0" smtClean="0"/>
              <a:t> </a:t>
            </a:r>
            <a:r>
              <a:rPr lang="es-ES" sz="1800" dirty="0" smtClean="0"/>
              <a:t>de conservación, los países de la UE deben garantizar la conservación de los hábitats en estas áreas e impedir su deterioro ante cualquier perturbación para sus especies.</a:t>
            </a:r>
            <a:endParaRPr lang="es-ES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  <p:grpSp>
        <p:nvGrpSpPr>
          <p:cNvPr id="19" name="Gruppieren 18"/>
          <p:cNvGrpSpPr/>
          <p:nvPr/>
        </p:nvGrpSpPr>
        <p:grpSpPr>
          <a:xfrm>
            <a:off x="579475" y="4869163"/>
            <a:ext cx="3981128" cy="1249396"/>
            <a:chOff x="624379" y="4661495"/>
            <a:chExt cx="2413393" cy="1304443"/>
          </a:xfrm>
        </p:grpSpPr>
        <p:sp>
          <p:nvSpPr>
            <p:cNvPr id="20" name="Freihandform 19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Europea</a:t>
              </a:r>
              <a:endParaRPr lang="de-DE" sz="1300" b="1" dirty="0"/>
            </a:p>
          </p:txBody>
        </p:sp>
        <p:sp>
          <p:nvSpPr>
            <p:cNvPr id="21" name="Freihandform 20"/>
            <p:cNvSpPr/>
            <p:nvPr/>
          </p:nvSpPr>
          <p:spPr>
            <a:xfrm>
              <a:off x="624379" y="5037651"/>
              <a:ext cx="2413393" cy="928287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9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de-DE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Directiva Hábitats </a:t>
              </a:r>
              <a:r>
                <a:rPr lang="de-DE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92/43/EEC  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de-DE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Directiva Aves 2004/35/CE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endParaRPr lang="de-DE" sz="11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</a:pPr>
              <a:endParaRPr lang="de-DE" sz="11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Rechteck 14"/>
          <p:cNvSpPr/>
          <p:nvPr/>
        </p:nvSpPr>
        <p:spPr>
          <a:xfrm>
            <a:off x="579475" y="5788858"/>
            <a:ext cx="31032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 smtClean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Ver también Responsabilidad Ambiental</a:t>
            </a:r>
            <a:endParaRPr lang="de-DE" sz="1400" dirty="0">
              <a:solidFill>
                <a:schemeClr val="accent2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45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0" y="111769"/>
            <a:ext cx="8676456" cy="929933"/>
          </a:xfrm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</a:rPr>
              <a:t>Protección de la Naturaleza y la Biodiversidad II</a:t>
            </a:r>
            <a:endParaRPr lang="es-E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Inhaltsplatzhalter 2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04056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es-ES" sz="2000" b="1" dirty="0" smtClean="0"/>
              <a:t>Conservación de la avifauna silvestre (Directiva Aves</a:t>
            </a:r>
            <a:r>
              <a:rPr lang="en-US" sz="2000" b="1" dirty="0" smtClean="0"/>
              <a:t>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s-ES" sz="1800" dirty="0" smtClean="0"/>
              <a:t>Cubre la protección, gestión y control de todas las especies de aves </a:t>
            </a:r>
            <a:r>
              <a:rPr lang="es-ES" sz="1800" dirty="0" smtClean="0"/>
              <a:t>autóctonas, y establece </a:t>
            </a:r>
            <a:r>
              <a:rPr lang="es-ES" sz="1800" dirty="0" smtClean="0"/>
              <a:t>reglas para su </a:t>
            </a:r>
            <a:r>
              <a:rPr lang="es-ES" sz="1800" dirty="0" smtClean="0"/>
              <a:t>explotación </a:t>
            </a:r>
            <a:r>
              <a:rPr lang="es-ES" sz="1800" dirty="0" smtClean="0"/>
              <a:t>aplicadas a las aves, sus huevos, nidos y hábitats</a:t>
            </a:r>
            <a:r>
              <a:rPr lang="en-US" sz="1800" dirty="0" smtClean="0"/>
              <a:t>.</a:t>
            </a:r>
            <a:endParaRPr lang="en-US" sz="1800" dirty="0"/>
          </a:p>
          <a:p>
            <a:pPr marL="0" indent="0">
              <a:spcAft>
                <a:spcPts val="600"/>
              </a:spcAft>
              <a:buNone/>
            </a:pPr>
            <a:r>
              <a:rPr lang="es-ES" sz="1800" dirty="0" smtClean="0"/>
              <a:t>Estas medidas incluyen</a:t>
            </a:r>
            <a:r>
              <a:rPr lang="en-US" sz="1800" dirty="0" smtClean="0"/>
              <a:t>:</a:t>
            </a:r>
            <a:endParaRPr lang="en-US" sz="1800" dirty="0"/>
          </a:p>
          <a:p>
            <a:pPr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Los países europeos deben crear Zonas de Especial Protección de Aves (</a:t>
            </a:r>
            <a:r>
              <a:rPr lang="es-ES" sz="1600" dirty="0" err="1" smtClean="0">
                <a:solidFill>
                  <a:schemeClr val="tx2">
                    <a:lumMod val="50000"/>
                  </a:schemeClr>
                </a:solidFill>
              </a:rPr>
              <a:t>ZEPAs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) para las especies amenazadas y las aves migratorias. Las </a:t>
            </a:r>
            <a:r>
              <a:rPr lang="es-ES" sz="1600" dirty="0" err="1" smtClean="0">
                <a:solidFill>
                  <a:schemeClr val="tx2">
                    <a:lumMod val="50000"/>
                  </a:schemeClr>
                </a:solidFill>
              </a:rPr>
              <a:t>ZEPAs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 forman parte de la Red Natura 2000. </a:t>
            </a:r>
          </a:p>
          <a:p>
            <a:pPr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El manejo y la gestión serán acordes a las necesidades ecológica</a:t>
            </a:r>
            <a:r>
              <a:rPr lang="es-ES" sz="1600" dirty="0" smtClean="0"/>
              <a:t>s de los hábitats dentro y fuera de las zonas protegidas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pPr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Restablecimiento de los biotopos destruidos; creación de biotopos.</a:t>
            </a:r>
            <a:endParaRPr lang="es-ES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12</a:t>
            </a:fld>
            <a:endParaRPr lang="de-DE" dirty="0"/>
          </a:p>
        </p:txBody>
      </p:sp>
      <p:grpSp>
        <p:nvGrpSpPr>
          <p:cNvPr id="19" name="Gruppieren 18"/>
          <p:cNvGrpSpPr/>
          <p:nvPr/>
        </p:nvGrpSpPr>
        <p:grpSpPr>
          <a:xfrm>
            <a:off x="579475" y="5045214"/>
            <a:ext cx="3981128" cy="1249396"/>
            <a:chOff x="624379" y="4661495"/>
            <a:chExt cx="2413393" cy="1304443"/>
          </a:xfrm>
        </p:grpSpPr>
        <p:sp>
          <p:nvSpPr>
            <p:cNvPr id="20" name="Freihandform 19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Lesgislación Europea</a:t>
              </a:r>
              <a:endParaRPr lang="de-DE" sz="1300" b="1" dirty="0"/>
            </a:p>
          </p:txBody>
        </p:sp>
        <p:sp>
          <p:nvSpPr>
            <p:cNvPr id="21" name="Freihandform 20"/>
            <p:cNvSpPr/>
            <p:nvPr/>
          </p:nvSpPr>
          <p:spPr>
            <a:xfrm>
              <a:off x="624379" y="5037651"/>
              <a:ext cx="2413393" cy="928287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9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de-DE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Directiva Hábitat 92/43/EEC  </a:t>
              </a:r>
              <a:endParaRPr lang="de-DE" sz="11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de-DE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Directiva Aves 2004/35/CE</a:t>
              </a:r>
            </a:p>
            <a:p>
              <a:pPr lv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</a:pPr>
              <a:endParaRPr lang="de-DE" sz="11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Rechteck 14"/>
          <p:cNvSpPr/>
          <p:nvPr/>
        </p:nvSpPr>
        <p:spPr>
          <a:xfrm>
            <a:off x="579475" y="5973891"/>
            <a:ext cx="35046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dirty="0" smtClean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Ver también Responsabilidad Ambiental</a:t>
            </a:r>
            <a:endParaRPr lang="de-DE" sz="1600" dirty="0">
              <a:solidFill>
                <a:schemeClr val="accent2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43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0" y="111769"/>
            <a:ext cx="8676456" cy="929933"/>
          </a:xfrm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rgbClr val="8F8057"/>
                </a:solidFill>
              </a:rPr>
              <a:t>Protección de la Naturaleza y la Biodiversidad III</a:t>
            </a:r>
            <a:endParaRPr lang="es-ES" sz="2400" dirty="0">
              <a:solidFill>
                <a:srgbClr val="8F8057"/>
              </a:solidFill>
            </a:endParaRPr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3"/>
            </a:pPr>
            <a:r>
              <a:rPr lang="de-DE" sz="2000" b="1" dirty="0" smtClean="0">
                <a:solidFill>
                  <a:srgbClr val="8F8057"/>
                </a:solidFill>
              </a:rPr>
              <a:t>Normativa </a:t>
            </a:r>
            <a:r>
              <a:rPr lang="de-DE" sz="2000" b="1" dirty="0" smtClean="0">
                <a:solidFill>
                  <a:srgbClr val="8F8057"/>
                </a:solidFill>
              </a:rPr>
              <a:t>Nacional sobre el Patrimonio Natural y la Biodiversidad (en la legislación española)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es-ES" sz="1700" dirty="0" smtClean="0">
                <a:solidFill>
                  <a:srgbClr val="8F8057"/>
                </a:solidFill>
              </a:rPr>
              <a:t>Define el procedimiento para la designación de las áreas de protección de hábitats y aves, y la revisión de la compatibilidad y permisibilidad de las medidas de las zonas de la</a:t>
            </a:r>
            <a:r>
              <a:rPr lang="es-ES" sz="1700" b="1" dirty="0" smtClean="0">
                <a:solidFill>
                  <a:srgbClr val="8F8057"/>
                </a:solidFill>
              </a:rPr>
              <a:t> Red Natura 2000</a:t>
            </a:r>
            <a:r>
              <a:rPr lang="es-ES" sz="1700" dirty="0" smtClean="0">
                <a:solidFill>
                  <a:srgbClr val="8F8057"/>
                </a:solidFill>
              </a:rPr>
              <a:t>.</a:t>
            </a:r>
          </a:p>
          <a:p>
            <a:pPr lvl="0">
              <a:buFont typeface="Wingdings" panose="05000000000000000000" pitchFamily="2" charset="2"/>
              <a:buChar char="Ø"/>
              <a:defRPr/>
            </a:pPr>
            <a:r>
              <a:rPr lang="es-ES" sz="1700" b="1" dirty="0" smtClean="0">
                <a:solidFill>
                  <a:srgbClr val="8F8057"/>
                </a:solidFill>
              </a:rPr>
              <a:t>El objetivo de la ley </a:t>
            </a:r>
            <a:r>
              <a:rPr lang="es-ES" sz="1700" dirty="0" smtClean="0">
                <a:solidFill>
                  <a:srgbClr val="8F8057"/>
                </a:solidFill>
              </a:rPr>
              <a:t>es proteger la naturaleza y el paisaje en lo que respecta a la diversidad biológica, a las funciones de los ecosistemas, así como asegurar de forma sostenible la belleza de los paisajes. Para la agricultura, las pesquerías y la silvicultura, esto requiere de buenas prácticas profesionales.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es-ES" sz="1700" dirty="0" smtClean="0">
                <a:solidFill>
                  <a:srgbClr val="8F8057"/>
                </a:solidFill>
              </a:rPr>
              <a:t>Los agentes </a:t>
            </a:r>
            <a:r>
              <a:rPr lang="es-ES" sz="1700" dirty="0" smtClean="0">
                <a:solidFill>
                  <a:srgbClr val="8F8057"/>
                </a:solidFill>
              </a:rPr>
              <a:t>contaminadores deben evitar un daño significativo a las naturaleza y al paisaje.</a:t>
            </a:r>
          </a:p>
          <a:p>
            <a:pPr lvl="1"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es-ES" sz="1700" dirty="0" smtClean="0">
                <a:solidFill>
                  <a:srgbClr val="8F8057"/>
                </a:solidFill>
              </a:rPr>
              <a:t>Los daños inevitables y significativos deben ser compensados a través de medidas compensatorias o correctoras, o si esto no es posible, a través de una compensación económica. </a:t>
            </a:r>
          </a:p>
          <a:p>
            <a:pPr marL="0" lvl="0" indent="0">
              <a:buNone/>
              <a:defRPr/>
            </a:pPr>
            <a:endParaRPr lang="de-DE" sz="1800" dirty="0">
              <a:solidFill>
                <a:srgbClr val="8F8057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pPr/>
              <a:t>13</a:t>
            </a:fld>
            <a:endParaRPr lang="de-DE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4695328" y="5099220"/>
            <a:ext cx="3981128" cy="1210099"/>
            <a:chOff x="624379" y="4661495"/>
            <a:chExt cx="2413393" cy="1846531"/>
          </a:xfrm>
        </p:grpSpPr>
        <p:sp>
          <p:nvSpPr>
            <p:cNvPr id="9" name="Freihandform 8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Española</a:t>
              </a:r>
              <a:endParaRPr lang="de-DE" sz="1300" b="1" dirty="0"/>
            </a:p>
          </p:txBody>
        </p:sp>
        <p:sp>
          <p:nvSpPr>
            <p:cNvPr id="10" name="Freihandform 9"/>
            <p:cNvSpPr/>
            <p:nvPr/>
          </p:nvSpPr>
          <p:spPr>
            <a:xfrm>
              <a:off x="624379" y="5037653"/>
              <a:ext cx="2413393" cy="1470373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  <a:alpha val="90000"/>
              </a:schemeClr>
            </a:solidFill>
            <a:ln>
              <a:solidFill>
                <a:schemeClr val="bg2">
                  <a:lumMod val="90000"/>
                  <a:alpha val="9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de-DE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Ley del Patrimonio Natural y Biodiversidad (Ley 42/2007).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de-DE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Protección de la Biodiversidad a través de la Conservación de los Hábitats Naturales, la Flora y la </a:t>
              </a:r>
              <a:r>
                <a:rPr lang="de-DE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Fauna (Real decreto-ley 1997/1995</a:t>
              </a:r>
              <a:r>
                <a:rPr lang="de-DE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).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endParaRPr lang="de-DE" sz="1100" dirty="0">
                <a:solidFill>
                  <a:srgbClr val="8F8057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4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0" y="111770"/>
            <a:ext cx="8676456" cy="940966"/>
          </a:xfrm>
        </p:spPr>
        <p:txBody>
          <a:bodyPr>
            <a:normAutofit/>
          </a:bodyPr>
          <a:lstStyle/>
          <a:p>
            <a:r>
              <a:rPr lang="es-ES" sz="2500" dirty="0" smtClean="0">
                <a:solidFill>
                  <a:schemeClr val="accent6">
                    <a:lumMod val="50000"/>
                  </a:schemeClr>
                </a:solidFill>
              </a:rPr>
              <a:t>Protección de la Naturaleza y la Biodiversidad</a:t>
            </a:r>
            <a:endParaRPr lang="es-ES" sz="25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Inhaltsplatzhalter 22"/>
          <p:cNvSpPr>
            <a:spLocks noGrp="1"/>
          </p:cNvSpPr>
          <p:nvPr>
            <p:ph idx="1"/>
          </p:nvPr>
        </p:nvSpPr>
        <p:spPr>
          <a:xfrm>
            <a:off x="492926" y="1805285"/>
            <a:ext cx="8183530" cy="394029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s-ES" sz="1800" dirty="0" smtClean="0">
                <a:solidFill>
                  <a:schemeClr val="bg1"/>
                </a:solidFill>
              </a:rPr>
              <a:t>Las zonas de la </a:t>
            </a:r>
            <a:r>
              <a:rPr lang="es-ES" sz="1800" b="1" dirty="0" smtClean="0">
                <a:solidFill>
                  <a:schemeClr val="bg1"/>
                </a:solidFill>
              </a:rPr>
              <a:t>Red Natura 2000</a:t>
            </a:r>
            <a:r>
              <a:rPr lang="es-ES" sz="1800" dirty="0" smtClean="0">
                <a:solidFill>
                  <a:schemeClr val="bg1"/>
                </a:solidFill>
              </a:rPr>
              <a:t> </a:t>
            </a:r>
            <a:r>
              <a:rPr lang="es-ES" sz="1800" u="sng" dirty="0" smtClean="0">
                <a:solidFill>
                  <a:schemeClr val="bg1"/>
                </a:solidFill>
              </a:rPr>
              <a:t>no son estrictamente áreas protegidas </a:t>
            </a:r>
            <a:r>
              <a:rPr lang="es-ES" sz="1800" dirty="0" smtClean="0">
                <a:solidFill>
                  <a:schemeClr val="bg1"/>
                </a:solidFill>
              </a:rPr>
              <a:t>en las cuales </a:t>
            </a:r>
            <a:r>
              <a:rPr lang="es-ES" sz="1800" dirty="0" smtClean="0">
                <a:solidFill>
                  <a:schemeClr val="bg1"/>
                </a:solidFill>
              </a:rPr>
              <a:t>las </a:t>
            </a:r>
            <a:r>
              <a:rPr lang="es-ES" sz="1800" dirty="0" smtClean="0">
                <a:solidFill>
                  <a:schemeClr val="bg1"/>
                </a:solidFill>
              </a:rPr>
              <a:t>actividades están sistemáticamente excluidas: 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bg1"/>
                </a:solidFill>
              </a:rPr>
              <a:t>Tierras de cultivo con una ocupación de un 40% o más del total del área de la RN2000.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bg1"/>
                </a:solidFill>
              </a:rPr>
              <a:t>Muchos de los hábitats y especies protegidas por las Directivas Hábitats y Aves son dependientes o están asociadas con prácticas agrícolas.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bg1"/>
                </a:solidFill>
              </a:rPr>
              <a:t>En algunas áreas es necesario encontrar caminos para la reintroducción de sistemas ganaderos compatibles o la adaptación de las prácticas existentes </a:t>
            </a:r>
            <a:r>
              <a:rPr lang="es-ES" sz="1800" dirty="0" smtClean="0">
                <a:solidFill>
                  <a:schemeClr val="bg1"/>
                </a:solidFill>
              </a:rPr>
              <a:t>en pos de </a:t>
            </a:r>
            <a:r>
              <a:rPr lang="es-ES" sz="1800" dirty="0" smtClean="0">
                <a:solidFill>
                  <a:schemeClr val="bg1"/>
                </a:solidFill>
              </a:rPr>
              <a:t>la conservación de los hábitats y especies de las comunidades </a:t>
            </a:r>
            <a:r>
              <a:rPr lang="es-ES" sz="1800" dirty="0" smtClean="0">
                <a:solidFill>
                  <a:schemeClr val="bg1"/>
                </a:solidFill>
              </a:rPr>
              <a:t>afectadas y </a:t>
            </a:r>
            <a:r>
              <a:rPr lang="es-ES" sz="1800" dirty="0" smtClean="0">
                <a:solidFill>
                  <a:schemeClr val="bg1"/>
                </a:solidFill>
              </a:rPr>
              <a:t>por las cuales se ha designado a protección a dicha área.</a:t>
            </a:r>
          </a:p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		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3825982" y="5745575"/>
            <a:ext cx="4896544" cy="285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lang="en-US" sz="1200" dirty="0" smtClean="0">
                <a:solidFill>
                  <a:schemeClr val="accent2"/>
                </a:solidFill>
              </a:rPr>
              <a:t>European </a:t>
            </a:r>
            <a:r>
              <a:rPr lang="en-US" sz="1200" dirty="0">
                <a:solidFill>
                  <a:schemeClr val="accent2"/>
                </a:solidFill>
              </a:rPr>
              <a:t>Commission (2014): Farming for Natura </a:t>
            </a:r>
            <a:r>
              <a:rPr lang="en-US" sz="1200" dirty="0" smtClean="0">
                <a:solidFill>
                  <a:schemeClr val="accent2"/>
                </a:solidFill>
              </a:rPr>
              <a:t>2000</a:t>
            </a:r>
            <a:endParaRPr lang="en-US" sz="1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97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Responsabilidad Ambiental</a:t>
            </a:r>
            <a:endParaRPr lang="de-DE" dirty="0"/>
          </a:p>
        </p:txBody>
      </p:sp>
      <p:sp>
        <p:nvSpPr>
          <p:cNvPr id="13" name="Inhaltsplatzhalter 1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3528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b="1" dirty="0" smtClean="0"/>
              <a:t>La degradación ambiental </a:t>
            </a:r>
            <a:r>
              <a:rPr lang="es-ES" sz="1800" dirty="0" smtClean="0"/>
              <a:t>se define como: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Deterioro que afecta al estado ambiental de los recursos hídricos, como se define en la Directiva Marco del Agua (</a:t>
            </a:r>
            <a:r>
              <a:rPr lang="es-ES" sz="1800" dirty="0" smtClean="0"/>
              <a:t>y la </a:t>
            </a:r>
            <a:r>
              <a:rPr lang="es-ES" sz="1800" u="sng" dirty="0" smtClean="0"/>
              <a:t>Directiva de la Estrategia del Ambiente Marino</a:t>
            </a:r>
            <a:r>
              <a:rPr lang="es-ES" sz="1800" dirty="0" smtClean="0"/>
              <a:t>).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Deterioro a las especies protegidas y a los hábitats naturales </a:t>
            </a:r>
            <a:r>
              <a:rPr lang="es-ES" sz="1800" dirty="0" smtClean="0"/>
              <a:t>que afectan negativamente a la conservación como se define en la </a:t>
            </a:r>
            <a:r>
              <a:rPr lang="es-ES" sz="1800" u="sng" dirty="0" smtClean="0"/>
              <a:t>Directiva Hábitats</a:t>
            </a:r>
            <a:r>
              <a:rPr lang="es-ES" sz="1800" dirty="0" smtClean="0"/>
              <a:t> y en la </a:t>
            </a:r>
            <a:r>
              <a:rPr lang="es-ES" sz="1800" u="sng" dirty="0" smtClean="0"/>
              <a:t>Directiva Aves</a:t>
            </a:r>
            <a:r>
              <a:rPr lang="es-ES" sz="1800" dirty="0" smtClean="0"/>
              <a:t>.</a:t>
            </a:r>
            <a:endParaRPr lang="es-ES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Deterioro en la tierra, creando un riesgo significativo para la salud humana.</a:t>
            </a:r>
          </a:p>
          <a:p>
            <a:pPr marL="0" indent="0">
              <a:buNone/>
            </a:pPr>
            <a:r>
              <a:rPr lang="es-ES" sz="1800" dirty="0" smtClean="0"/>
              <a:t>Las empresas </a:t>
            </a:r>
            <a:r>
              <a:rPr lang="es-ES" sz="1800" b="1" dirty="0" smtClean="0"/>
              <a:t>que causen daños ambientales, son responsables de ello </a:t>
            </a:r>
            <a:r>
              <a:rPr lang="es-ES" sz="1800" dirty="0" smtClean="0"/>
              <a:t>y deben tomar las precauciones necesarias o medidas correctoras y </a:t>
            </a:r>
            <a:r>
              <a:rPr lang="es-ES" sz="1800" b="1" dirty="0" smtClean="0"/>
              <a:t>asumir todos los costes asociados.</a:t>
            </a:r>
            <a:endParaRPr lang="es-ES" sz="1800" dirty="0" smtClean="0"/>
          </a:p>
          <a:p>
            <a:pPr lvl="1"/>
            <a:endParaRPr lang="de-DE" sz="1900" dirty="0">
              <a:solidFill>
                <a:schemeClr val="tx2">
                  <a:lumMod val="50000"/>
                </a:schemeClr>
              </a:solidFill>
            </a:endParaRPr>
          </a:p>
          <a:p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4695328" y="4869163"/>
            <a:ext cx="3981128" cy="1224138"/>
            <a:chOff x="624379" y="4661495"/>
            <a:chExt cx="2413393" cy="1278072"/>
          </a:xfrm>
        </p:grpSpPr>
        <p:sp>
          <p:nvSpPr>
            <p:cNvPr id="7" name="Freihandform 6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Española</a:t>
              </a:r>
              <a:endParaRPr lang="de-DE" sz="1300" b="1" dirty="0"/>
            </a:p>
          </p:txBody>
        </p:sp>
        <p:sp>
          <p:nvSpPr>
            <p:cNvPr id="8" name="Freihandform 7"/>
            <p:cNvSpPr/>
            <p:nvPr/>
          </p:nvSpPr>
          <p:spPr>
            <a:xfrm>
              <a:off x="624379" y="5037657"/>
              <a:ext cx="2413393" cy="901910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  <a:alpha val="90000"/>
              </a:schemeClr>
            </a:solidFill>
            <a:ln>
              <a:solidFill>
                <a:schemeClr val="bg2">
                  <a:lumMod val="90000"/>
                  <a:alpha val="9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Ley de Responsabilidad Ambiental (Ley </a:t>
              </a:r>
              <a:r>
                <a:rPr lang="en-U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11/2014)</a:t>
              </a:r>
              <a:endParaRPr lang="de-DE" sz="1100" dirty="0">
                <a:solidFill>
                  <a:srgbClr val="8F8057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579475" y="4869170"/>
            <a:ext cx="3981128" cy="1224128"/>
            <a:chOff x="624379" y="4661495"/>
            <a:chExt cx="2413393" cy="1278060"/>
          </a:xfrm>
        </p:grpSpPr>
        <p:sp>
          <p:nvSpPr>
            <p:cNvPr id="10" name="Freihandform 9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Europea</a:t>
              </a:r>
              <a:endParaRPr lang="de-DE" sz="1300" b="1" dirty="0"/>
            </a:p>
          </p:txBody>
        </p:sp>
        <p:sp>
          <p:nvSpPr>
            <p:cNvPr id="11" name="Freihandform 10"/>
            <p:cNvSpPr/>
            <p:nvPr/>
          </p:nvSpPr>
          <p:spPr>
            <a:xfrm>
              <a:off x="624379" y="5037650"/>
              <a:ext cx="2413393" cy="901905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9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Responsabilidad ambiental con respecto a la prevención y reparación de daños ambientales (Directiva 2004/35/CE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de-DE" sz="11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7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chemeClr val="accent6">
                    <a:lumMod val="50000"/>
                  </a:schemeClr>
                </a:solidFill>
              </a:rPr>
              <a:t>Especies Exóticas Invasoras (EEI</a:t>
            </a:r>
            <a:r>
              <a:rPr lang="en-GB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Inhaltsplatzhalter 22"/>
          <p:cNvSpPr>
            <a:spLocks noGrp="1"/>
          </p:cNvSpPr>
          <p:nvPr>
            <p:ph idx="1"/>
          </p:nvPr>
        </p:nvSpPr>
        <p:spPr>
          <a:xfrm>
            <a:off x="413861" y="1223090"/>
            <a:ext cx="8229600" cy="3495651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s-ES" sz="1600" dirty="0" smtClean="0"/>
              <a:t>Normas para prevenir, minimizar y mitigar los efectos adversos del impacto sobre la biodiversidad de la introducción y distribución de </a:t>
            </a:r>
            <a:r>
              <a:rPr lang="es-ES" sz="1600" b="1" dirty="0" smtClean="0"/>
              <a:t>especies exóticas invasoras (EEI).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Las especies no pueden ser introducidas intencionadamente dentro de la UE, ni pueden ser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guardadas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criadas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transportadas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hacia, desde o dentro de la UE,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vendidas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cultivadas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o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liberadas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al medio ambiente.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s-ES" sz="1600" dirty="0" smtClean="0">
                <a:solidFill>
                  <a:schemeClr val="bg2">
                    <a:lumMod val="50000"/>
                  </a:schemeClr>
                </a:solidFill>
              </a:rPr>
              <a:t>Regulación legal que extiende e intensifica la protección de las especies por la regulación (EG) No. 338/97 de 1984, por el cual el convenio CITES entró en vigor en todos los Estados Miembros de la CE.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s-ES" sz="1400" dirty="0" smtClean="0">
                <a:solidFill>
                  <a:schemeClr val="bg2">
                    <a:lumMod val="50000"/>
                  </a:schemeClr>
                </a:solidFill>
              </a:rPr>
              <a:t>El Real Decreto 7/2018 gestiona las especies animales y vegetales especial y estrictamente protegidas.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16</a:t>
            </a:fld>
            <a:endParaRPr lang="de-DE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4649180" y="4282990"/>
            <a:ext cx="3981128" cy="2181378"/>
            <a:chOff x="624379" y="4661495"/>
            <a:chExt cx="2413393" cy="1907426"/>
          </a:xfrm>
        </p:grpSpPr>
        <p:sp>
          <p:nvSpPr>
            <p:cNvPr id="3" name="Freihandform 2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Española</a:t>
              </a:r>
            </a:p>
          </p:txBody>
        </p:sp>
        <p:sp>
          <p:nvSpPr>
            <p:cNvPr id="5" name="Freihandform 4"/>
            <p:cNvSpPr/>
            <p:nvPr/>
          </p:nvSpPr>
          <p:spPr>
            <a:xfrm>
              <a:off x="624379" y="5037654"/>
              <a:ext cx="2413393" cy="1531267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  <a:alpha val="90000"/>
              </a:schemeClr>
            </a:solidFill>
            <a:ln>
              <a:solidFill>
                <a:schemeClr val="bg2">
                  <a:lumMod val="90000"/>
                  <a:alpha val="9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Comercio de especies amenazadas de flora y fauna silvestres (Real Decreto 7/2018)</a:t>
              </a:r>
            </a:p>
            <a:p>
              <a:pPr marL="342900" indent="-34290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Reglamento de aplicación de prevención y gestión de la introducción y propagación de especies exóticas invasoras (Reglamento de aplicación No 2017/1454)</a:t>
              </a:r>
            </a:p>
          </p:txBody>
        </p:sp>
      </p:grpSp>
      <p:grpSp>
        <p:nvGrpSpPr>
          <p:cNvPr id="19" name="Gruppieren 18"/>
          <p:cNvGrpSpPr/>
          <p:nvPr/>
        </p:nvGrpSpPr>
        <p:grpSpPr>
          <a:xfrm>
            <a:off x="601216" y="4282989"/>
            <a:ext cx="3981128" cy="2181379"/>
            <a:chOff x="624379" y="4661495"/>
            <a:chExt cx="2413393" cy="1907427"/>
          </a:xfrm>
        </p:grpSpPr>
        <p:sp>
          <p:nvSpPr>
            <p:cNvPr id="20" name="Freihandform 19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Europea</a:t>
              </a:r>
              <a:endParaRPr lang="de-DE" sz="1300" b="1" dirty="0"/>
            </a:p>
          </p:txBody>
        </p:sp>
        <p:sp>
          <p:nvSpPr>
            <p:cNvPr id="21" name="Freihandform 20"/>
            <p:cNvSpPr/>
            <p:nvPr/>
          </p:nvSpPr>
          <p:spPr>
            <a:xfrm>
              <a:off x="624379" y="5037654"/>
              <a:ext cx="2413393" cy="1531268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9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indent="-34290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Protección de especies de flora y fauna silvestres por la regulación de su comercio (Reglamento del consejo (CE) No 338/97)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Prevención y gestión de la introducción y propagación de las especies exóticas invasoras (Regulación (EU) No 1143/2014 )</a:t>
              </a:r>
            </a:p>
            <a:p>
              <a:pPr marL="342900" indent="-34290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Directiva Aves (2004/35/CE)</a:t>
              </a:r>
            </a:p>
            <a:p>
              <a:pPr marL="342900" indent="-34290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Alimentos y alimentación modificados genéticamente (Regulación 1829/2003)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endParaRPr lang="en-US" sz="11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956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chemeClr val="accent6">
                    <a:lumMod val="50000"/>
                  </a:schemeClr>
                </a:solidFill>
              </a:rPr>
              <a:t>Especies Exóticas Invasoras (EEI)</a:t>
            </a:r>
            <a:endParaRPr lang="es-E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Inhaltsplatzhalter 22"/>
          <p:cNvSpPr>
            <a:spLocks noGrp="1"/>
          </p:cNvSpPr>
          <p:nvPr>
            <p:ph idx="1"/>
          </p:nvPr>
        </p:nvSpPr>
        <p:spPr>
          <a:xfrm>
            <a:off x="492926" y="1805285"/>
            <a:ext cx="8229600" cy="291985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s-ES" sz="1800" dirty="0" smtClean="0">
                <a:solidFill>
                  <a:schemeClr val="bg1"/>
                </a:solidFill>
              </a:rPr>
              <a:t>EEI son una de las mayores causas de pérdida de cosechas y presentan amenazas significativas PERO la expansión de la agricultura es uno de los </a:t>
            </a:r>
            <a:r>
              <a:rPr lang="es-ES" sz="1800" dirty="0" smtClean="0">
                <a:solidFill>
                  <a:schemeClr val="bg1"/>
                </a:solidFill>
              </a:rPr>
              <a:t>mayores </a:t>
            </a:r>
            <a:r>
              <a:rPr lang="es-ES" sz="1800" dirty="0" smtClean="0">
                <a:solidFill>
                  <a:schemeClr val="bg1"/>
                </a:solidFill>
              </a:rPr>
              <a:t>factores de perturbación para la propagación de las EEI.   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s-ES" sz="1800" dirty="0" smtClean="0">
                <a:solidFill>
                  <a:schemeClr val="bg1"/>
                </a:solidFill>
              </a:rPr>
              <a:t>Los agricultores deberían, por ejemplo,  </a:t>
            </a:r>
          </a:p>
          <a:p>
            <a:pPr lvl="1">
              <a:lnSpc>
                <a:spcPct val="110000"/>
              </a:lnSpc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bg1"/>
                </a:solidFill>
              </a:rPr>
              <a:t>Inspeccionar sus equipamientos</a:t>
            </a:r>
          </a:p>
          <a:p>
            <a:pPr lvl="1">
              <a:lnSpc>
                <a:spcPct val="110000"/>
              </a:lnSpc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bg1"/>
                </a:solidFill>
              </a:rPr>
              <a:t>No cultivar especies exóticas invasoras</a:t>
            </a:r>
          </a:p>
          <a:p>
            <a:pPr lvl="1">
              <a:lnSpc>
                <a:spcPct val="110000"/>
              </a:lnSpc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bg1"/>
                </a:solidFill>
              </a:rPr>
              <a:t>Informar de los avistamientos de especies no nativas</a:t>
            </a:r>
          </a:p>
          <a:p>
            <a:pPr lvl="1">
              <a:lnSpc>
                <a:spcPct val="110000"/>
              </a:lnSpc>
              <a:spcAft>
                <a:spcPts val="600"/>
              </a:spcAft>
              <a:buFont typeface="Symbol" panose="05050102010706020507" pitchFamily="18" charset="2"/>
              <a:buChar char="-"/>
            </a:pPr>
            <a:endParaRPr lang="en-US" sz="1400" dirty="0">
              <a:solidFill>
                <a:schemeClr val="bg1"/>
              </a:solidFill>
            </a:endParaRPr>
          </a:p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	</a:t>
            </a:r>
            <a:r>
              <a:rPr lang="en-US" sz="1800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17</a:t>
            </a:fld>
            <a:endParaRPr lang="de-DE" dirty="0"/>
          </a:p>
        </p:txBody>
      </p:sp>
      <p:sp>
        <p:nvSpPr>
          <p:cNvPr id="2" name="Rechteck 1"/>
          <p:cNvSpPr/>
          <p:nvPr/>
        </p:nvSpPr>
        <p:spPr>
          <a:xfrm>
            <a:off x="3995936" y="4797152"/>
            <a:ext cx="4824536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chemeClr val="accent2"/>
                </a:solidFill>
              </a:rPr>
              <a:t>Early</a:t>
            </a:r>
            <a:r>
              <a:rPr lang="es-ES" sz="1200" dirty="0" smtClean="0">
                <a:solidFill>
                  <a:schemeClr val="accent2"/>
                </a:solidFill>
              </a:rPr>
              <a:t>, R. et al. (2016): Amenazas globales de las especies exóticas invasoras en el s. XXI y las capacidades de respuesta nacional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200" dirty="0" smtClean="0">
                <a:solidFill>
                  <a:schemeClr val="accent2"/>
                </a:solidFill>
              </a:rPr>
              <a:t>Centro para las especies invasoras y la salud de los ecosistemas: soy un granjero o agricultor, ¿por qué debería tener preocupación acerca de las especies invasoras?</a:t>
            </a:r>
            <a:endParaRPr lang="es-ES" sz="1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47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>
                <a:solidFill>
                  <a:schemeClr val="accent2"/>
                </a:solidFill>
              </a:rPr>
              <a:t>Protección de las Masas de Agua</a:t>
            </a:r>
            <a:endParaRPr lang="de-DE" dirty="0">
              <a:solidFill>
                <a:schemeClr val="accent2"/>
              </a:solidFill>
            </a:endParaRPr>
          </a:p>
        </p:txBody>
      </p:sp>
      <p:sp>
        <p:nvSpPr>
          <p:cNvPr id="23" name="Inhaltsplatzhalter 2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279751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1800" dirty="0" smtClean="0"/>
              <a:t>El objetivo es conseguir un buen estado de las aguas. 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accent2"/>
                </a:solidFill>
              </a:rPr>
              <a:t>Protegiendo todas las masas de agua (superficiales*, subterráneas*, interiores* y de transición*);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accent2"/>
                </a:solidFill>
              </a:rPr>
              <a:t>Restaurando los ecosistemas interiores y adyacentes a estas masas de agua;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accent2"/>
                </a:solidFill>
              </a:rPr>
              <a:t>Reduciendo la contaminación en las masas de agua;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accent2"/>
                </a:solidFill>
              </a:rPr>
              <a:t>Garantizando un uso sostenible del agua por parte de particulares y empresas</a:t>
            </a:r>
          </a:p>
          <a:p>
            <a:pPr marL="0" indent="0">
              <a:buNone/>
            </a:pPr>
            <a:r>
              <a:rPr lang="es-ES" sz="1800" dirty="0" smtClean="0">
                <a:solidFill>
                  <a:schemeClr val="accent2"/>
                </a:solidFill>
              </a:rPr>
              <a:t>Los estándares ambientales de calidad (EAC) </a:t>
            </a:r>
            <a:r>
              <a:rPr lang="es-ES" sz="1800" dirty="0" smtClean="0">
                <a:solidFill>
                  <a:schemeClr val="accent2"/>
                </a:solidFill>
              </a:rPr>
              <a:t>referentes </a:t>
            </a:r>
            <a:r>
              <a:rPr lang="es-ES" sz="1800" dirty="0" smtClean="0">
                <a:solidFill>
                  <a:schemeClr val="accent2"/>
                </a:solidFill>
              </a:rPr>
              <a:t>a la presencia en aguas superficiales de ciertas sustancias o grupos de sustancias identificadas como contaminantes principales por cuenta del riesgo que suponen para el medio acuático o a través de él.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18</a:t>
            </a:fld>
            <a:endParaRPr lang="de-DE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4683580" y="3933053"/>
            <a:ext cx="3981128" cy="2304255"/>
            <a:chOff x="624379" y="4661495"/>
            <a:chExt cx="2413393" cy="2405780"/>
          </a:xfrm>
        </p:grpSpPr>
        <p:sp>
          <p:nvSpPr>
            <p:cNvPr id="3" name="Freihandform 2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Española</a:t>
              </a:r>
              <a:endParaRPr lang="de-DE" sz="1300" b="1" dirty="0"/>
            </a:p>
          </p:txBody>
        </p:sp>
        <p:sp>
          <p:nvSpPr>
            <p:cNvPr id="5" name="Freihandform 4"/>
            <p:cNvSpPr/>
            <p:nvPr/>
          </p:nvSpPr>
          <p:spPr>
            <a:xfrm>
              <a:off x="624379" y="5037654"/>
              <a:ext cx="2413393" cy="2029621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  <a:alpha val="90000"/>
              </a:schemeClr>
            </a:solidFill>
            <a:ln>
              <a:solidFill>
                <a:schemeClr val="bg2">
                  <a:lumMod val="90000"/>
                  <a:alpha val="9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Protección de los Recursos Hídricos  (Ley 62/2003)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Regulación de la Calidad Ambiental en la Política del Agua (Real Decreto 60/2011)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Protección de las Aguas Subterráneas contra la Contaminación y la Degradación (Real Decreto 1514/2009)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Protección de Aguas contra la Contaminación causada por Nitratos procedentes de Fuentes Agrarias (Real Decreto 261/1996)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endParaRPr lang="en-US" sz="11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endParaRPr lang="de-DE" sz="1100" dirty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uppieren 18"/>
          <p:cNvGrpSpPr/>
          <p:nvPr/>
        </p:nvGrpSpPr>
        <p:grpSpPr>
          <a:xfrm>
            <a:off x="580528" y="3933054"/>
            <a:ext cx="3981128" cy="2531315"/>
            <a:chOff x="624379" y="4661495"/>
            <a:chExt cx="2413393" cy="2405780"/>
          </a:xfrm>
        </p:grpSpPr>
        <p:sp>
          <p:nvSpPr>
            <p:cNvPr id="20" name="Freihandform 19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Europea</a:t>
              </a:r>
              <a:endParaRPr lang="de-DE" sz="1300" b="1" dirty="0"/>
            </a:p>
          </p:txBody>
        </p:sp>
        <p:sp>
          <p:nvSpPr>
            <p:cNvPr id="21" name="Freihandform 20"/>
            <p:cNvSpPr/>
            <p:nvPr/>
          </p:nvSpPr>
          <p:spPr>
            <a:xfrm>
              <a:off x="624379" y="5037653"/>
              <a:ext cx="2413393" cy="2029622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9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Directiva Marco del Agua (Directiva 2000/60/EC)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Estándares de Calidad </a:t>
              </a:r>
              <a:r>
                <a:rPr lang="es-ES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mbiental en el campo de la Política del Agua (Directiva 2008/105/EC)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Protección de las Aguas </a:t>
              </a:r>
              <a:r>
                <a:rPr lang="es-ES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ubterráneas contra la Contaminación y la Degradación (Directiva 2006/118/EC 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Protección de las Aguas contra la Contaminación </a:t>
              </a:r>
              <a:r>
                <a:rPr lang="es-ES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ausada por Nitratos provenientes de </a:t>
              </a:r>
              <a:r>
                <a:rPr lang="es-ES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uentes </a:t>
              </a:r>
              <a:r>
                <a:rPr lang="es-ES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grarias (Directiva del consejo 91/676/EEC)</a:t>
              </a:r>
            </a:p>
            <a:p>
              <a:pPr marL="342900" indent="-34290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Ø"/>
              </a:pPr>
              <a:r>
                <a:rPr lang="es-ES" sz="1100" b="1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Buenas Prácticas </a:t>
              </a:r>
              <a:r>
                <a:rPr lang="es-ES" sz="1100" b="1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s-ES" sz="1100" b="1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rofesionales *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Ø"/>
              </a:pPr>
              <a:endParaRPr lang="en-GB" sz="1100" dirty="0" smtClean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endParaRPr lang="de-DE" sz="11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491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0" y="111770"/>
            <a:ext cx="8676456" cy="724942"/>
          </a:xfrm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</a:rPr>
              <a:t>Protección de la Naturaleza y la Biodiversidad</a:t>
            </a:r>
            <a:endParaRPr lang="es-E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Inhaltsplatzhalter 22"/>
          <p:cNvSpPr>
            <a:spLocks noGrp="1"/>
          </p:cNvSpPr>
          <p:nvPr>
            <p:ph idx="1"/>
          </p:nvPr>
        </p:nvSpPr>
        <p:spPr>
          <a:xfrm>
            <a:off x="527399" y="2440015"/>
            <a:ext cx="8229600" cy="187197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s-ES" sz="1800" dirty="0" smtClean="0">
                <a:solidFill>
                  <a:schemeClr val="bg1"/>
                </a:solidFill>
              </a:rPr>
              <a:t>El 44 % del total de la extracción de agua en Europa se </a:t>
            </a:r>
            <a:r>
              <a:rPr lang="es-ES" sz="1800" dirty="0" smtClean="0">
                <a:solidFill>
                  <a:schemeClr val="bg1"/>
                </a:solidFill>
              </a:rPr>
              <a:t>destina a </a:t>
            </a:r>
            <a:r>
              <a:rPr lang="es-ES" sz="1800" dirty="0" smtClean="0">
                <a:solidFill>
                  <a:schemeClr val="bg1"/>
                </a:solidFill>
              </a:rPr>
              <a:t>a la agricultura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bg1"/>
                </a:solidFill>
              </a:rPr>
              <a:t>A menudo conduce a: sobreexplotación del agua de los acuíferos, erosión impulsada por el riego e incremento de la salinidad del suelo.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n-US" sz="1800" dirty="0" smtClean="0">
                <a:solidFill>
                  <a:schemeClr val="bg1"/>
                </a:solidFill>
              </a:rPr>
              <a:t>Los </a:t>
            </a:r>
            <a:r>
              <a:rPr lang="en-US" sz="1800" dirty="0" err="1" smtClean="0">
                <a:solidFill>
                  <a:schemeClr val="bg1"/>
                </a:solidFill>
              </a:rPr>
              <a:t>agricultores</a:t>
            </a:r>
            <a:r>
              <a:rPr lang="en-US" sz="1800" dirty="0" smtClean="0">
                <a:solidFill>
                  <a:schemeClr val="bg1"/>
                </a:solidFill>
              </a:rPr>
              <a:t>  </a:t>
            </a:r>
            <a:r>
              <a:rPr lang="en-US" sz="1800" dirty="0" smtClean="0">
                <a:solidFill>
                  <a:schemeClr val="bg1"/>
                </a:solidFill>
              </a:rPr>
              <a:t>son </a:t>
            </a:r>
            <a:r>
              <a:rPr lang="en-US" sz="1800" dirty="0" err="1" smtClean="0">
                <a:solidFill>
                  <a:schemeClr val="bg1"/>
                </a:solidFill>
              </a:rPr>
              <a:t>responsables</a:t>
            </a:r>
            <a:r>
              <a:rPr lang="en-US" sz="1800" dirty="0" smtClean="0">
                <a:solidFill>
                  <a:schemeClr val="bg1"/>
                </a:solidFill>
              </a:rPr>
              <a:t> de </a:t>
            </a:r>
            <a:r>
              <a:rPr lang="en-US" sz="1800" dirty="0" err="1" smtClean="0">
                <a:solidFill>
                  <a:schemeClr val="bg1"/>
                </a:solidFill>
              </a:rPr>
              <a:t>más</a:t>
            </a:r>
            <a:r>
              <a:rPr lang="en-US" sz="1800" dirty="0" smtClean="0">
                <a:solidFill>
                  <a:schemeClr val="bg1"/>
                </a:solidFill>
              </a:rPr>
              <a:t> del 50 </a:t>
            </a:r>
            <a:r>
              <a:rPr lang="en-US" sz="1800" dirty="0">
                <a:solidFill>
                  <a:schemeClr val="bg1"/>
                </a:solidFill>
              </a:rPr>
              <a:t>% </a:t>
            </a:r>
            <a:r>
              <a:rPr lang="en-US" sz="1800" dirty="0" smtClean="0">
                <a:solidFill>
                  <a:schemeClr val="bg1"/>
                </a:solidFill>
              </a:rPr>
              <a:t>de las </a:t>
            </a:r>
            <a:r>
              <a:rPr lang="en-US" sz="1800" dirty="0" err="1" smtClean="0">
                <a:solidFill>
                  <a:schemeClr val="bg1"/>
                </a:solidFill>
              </a:rPr>
              <a:t>descargas</a:t>
            </a:r>
            <a:r>
              <a:rPr lang="en-US" sz="1800" dirty="0" smtClean="0">
                <a:solidFill>
                  <a:schemeClr val="bg1"/>
                </a:solidFill>
              </a:rPr>
              <a:t> totals de </a:t>
            </a:r>
            <a:r>
              <a:rPr lang="en-US" sz="1800" dirty="0" err="1" smtClean="0">
                <a:solidFill>
                  <a:schemeClr val="bg1"/>
                </a:solidFill>
              </a:rPr>
              <a:t>nitrógeno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en</a:t>
            </a:r>
            <a:r>
              <a:rPr lang="en-US" sz="1800" dirty="0" smtClean="0">
                <a:solidFill>
                  <a:schemeClr val="bg1"/>
                </a:solidFill>
              </a:rPr>
              <a:t> las </a:t>
            </a:r>
            <a:r>
              <a:rPr lang="en-US" sz="1800" dirty="0" err="1" smtClean="0">
                <a:solidFill>
                  <a:schemeClr val="bg1"/>
                </a:solidFill>
              </a:rPr>
              <a:t>aguas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superficiales</a:t>
            </a:r>
            <a:r>
              <a:rPr lang="en-US" sz="1800" dirty="0" smtClean="0">
                <a:solidFill>
                  <a:schemeClr val="bg1"/>
                </a:solidFill>
              </a:rPr>
              <a:t>. </a:t>
            </a:r>
            <a:endParaRPr lang="en-US" sz="1800" dirty="0">
              <a:solidFill>
                <a:schemeClr val="bg1"/>
              </a:solidFill>
            </a:endParaRPr>
          </a:p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	</a:t>
            </a:r>
            <a:r>
              <a:rPr lang="en-US" sz="1800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19</a:t>
            </a:fld>
            <a:endParaRPr lang="de-DE" dirty="0"/>
          </a:p>
        </p:txBody>
      </p:sp>
      <p:sp>
        <p:nvSpPr>
          <p:cNvPr id="2" name="Rechteck 1"/>
          <p:cNvSpPr/>
          <p:nvPr/>
        </p:nvSpPr>
        <p:spPr>
          <a:xfrm>
            <a:off x="5220072" y="4311991"/>
            <a:ext cx="3744416" cy="77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200" dirty="0" err="1" smtClean="0">
                <a:solidFill>
                  <a:schemeClr val="accent2"/>
                </a:solidFill>
              </a:rPr>
              <a:t>Comisión</a:t>
            </a:r>
            <a:r>
              <a:rPr lang="en-US" sz="1200" dirty="0" smtClean="0">
                <a:solidFill>
                  <a:schemeClr val="accent2"/>
                </a:solidFill>
              </a:rPr>
              <a:t> </a:t>
            </a:r>
            <a:r>
              <a:rPr lang="en-US" sz="1200" dirty="0" err="1" smtClean="0">
                <a:solidFill>
                  <a:schemeClr val="accent2"/>
                </a:solidFill>
              </a:rPr>
              <a:t>Europea</a:t>
            </a:r>
            <a:r>
              <a:rPr lang="en-US" sz="1200" dirty="0" smtClean="0">
                <a:solidFill>
                  <a:schemeClr val="accent2"/>
                </a:solidFill>
              </a:rPr>
              <a:t>: </a:t>
            </a:r>
            <a:r>
              <a:rPr lang="en-US" sz="1200" dirty="0" err="1" smtClean="0">
                <a:solidFill>
                  <a:schemeClr val="accent2"/>
                </a:solidFill>
              </a:rPr>
              <a:t>Agricultura</a:t>
            </a:r>
            <a:r>
              <a:rPr lang="en-US" sz="1200" dirty="0" smtClean="0">
                <a:solidFill>
                  <a:schemeClr val="accent2"/>
                </a:solidFill>
              </a:rPr>
              <a:t> y Agua</a:t>
            </a:r>
            <a:endParaRPr lang="en-US" sz="1200" dirty="0" smtClean="0">
              <a:solidFill>
                <a:schemeClr val="accent2"/>
              </a:solidFill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200" dirty="0" smtClean="0">
                <a:solidFill>
                  <a:schemeClr val="accent2"/>
                </a:solidFill>
              </a:rPr>
              <a:t>EU-Lex</a:t>
            </a:r>
            <a:r>
              <a:rPr lang="en-US" sz="1200" dirty="0">
                <a:solidFill>
                  <a:schemeClr val="accent2"/>
                </a:solidFill>
              </a:rPr>
              <a:t>: </a:t>
            </a:r>
            <a:r>
              <a:rPr lang="en-US" sz="1200" dirty="0" err="1" smtClean="0">
                <a:solidFill>
                  <a:schemeClr val="accent2"/>
                </a:solidFill>
              </a:rPr>
              <a:t>Lucha</a:t>
            </a:r>
            <a:r>
              <a:rPr lang="en-US" sz="1200" dirty="0" smtClean="0">
                <a:solidFill>
                  <a:schemeClr val="accent2"/>
                </a:solidFill>
              </a:rPr>
              <a:t> contra la </a:t>
            </a:r>
            <a:r>
              <a:rPr lang="en-US" sz="1200" dirty="0" err="1" smtClean="0">
                <a:solidFill>
                  <a:schemeClr val="accent2"/>
                </a:solidFill>
              </a:rPr>
              <a:t>contaminación</a:t>
            </a:r>
            <a:r>
              <a:rPr lang="en-US" sz="1200" dirty="0">
                <a:solidFill>
                  <a:schemeClr val="accent2"/>
                </a:solidFill>
              </a:rPr>
              <a:t> del </a:t>
            </a:r>
            <a:r>
              <a:rPr lang="en-US" sz="1200" dirty="0" err="1">
                <a:solidFill>
                  <a:schemeClr val="accent2"/>
                </a:solidFill>
              </a:rPr>
              <a:t>agua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por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 smtClean="0">
                <a:solidFill>
                  <a:schemeClr val="accent2"/>
                </a:solidFill>
              </a:rPr>
              <a:t>nitratos</a:t>
            </a:r>
            <a:r>
              <a:rPr lang="en-US" sz="1200" dirty="0" smtClean="0">
                <a:solidFill>
                  <a:schemeClr val="accent2"/>
                </a:solidFill>
              </a:rPr>
              <a:t> </a:t>
            </a:r>
            <a:r>
              <a:rPr lang="en-US" sz="1200" dirty="0" err="1" smtClean="0">
                <a:solidFill>
                  <a:schemeClr val="accent2"/>
                </a:solidFill>
              </a:rPr>
              <a:t>agrarios</a:t>
            </a:r>
            <a:r>
              <a:rPr lang="en-US" sz="1200" dirty="0" smtClean="0">
                <a:solidFill>
                  <a:schemeClr val="accent2"/>
                </a:solidFill>
              </a:rPr>
              <a:t>.</a:t>
            </a:r>
            <a:endParaRPr lang="en-US" sz="1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18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23692" y="109337"/>
            <a:ext cx="8229600" cy="724942"/>
          </a:xfrm>
        </p:spPr>
        <p:txBody>
          <a:bodyPr>
            <a:normAutofit/>
          </a:bodyPr>
          <a:lstStyle/>
          <a:p>
            <a:r>
              <a:rPr lang="en-GB" dirty="0" err="1" smtClean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Buenas</a:t>
            </a:r>
            <a:r>
              <a:rPr lang="en-GB" dirty="0" smtClean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 smtClean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practicas</a:t>
            </a:r>
            <a:r>
              <a:rPr lang="en-GB" dirty="0" smtClean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 smtClean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profesionales</a:t>
            </a:r>
            <a:r>
              <a:rPr lang="en-GB" dirty="0" smtClean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dirty="0" err="1" smtClean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agrícolas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3456384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es-ES" sz="1800" dirty="0">
                <a:solidFill>
                  <a:srgbClr val="8F805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Como </a:t>
            </a:r>
            <a:r>
              <a:rPr lang="es-ES" sz="1800" b="1" dirty="0">
                <a:solidFill>
                  <a:srgbClr val="8F805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buena práctica profesional</a:t>
            </a:r>
            <a:r>
              <a:rPr lang="es-ES" sz="1800" dirty="0">
                <a:solidFill>
                  <a:srgbClr val="8F805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la legislación española se refiere al cumplimiento de ciertos principios de bienestar animal y protección ambiental en la agricultura, la silvicultura y la pesca. Puede verse como un marco de acción y representa una estrategia </a:t>
            </a:r>
            <a:r>
              <a:rPr lang="es-ES" sz="1800" dirty="0" smtClean="0">
                <a:solidFill>
                  <a:srgbClr val="8F805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básica.</a:t>
            </a:r>
          </a:p>
          <a:p>
            <a:pPr marL="0" indent="0"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1800" dirty="0" smtClean="0">
                <a:solidFill>
                  <a:srgbClr val="8F805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1800" dirty="0">
              <a:solidFill>
                <a:srgbClr val="8F8057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es-ES" sz="1800" dirty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En la legislación de la UE, las buenas prácticas agrícolas (BPA) son métodos específicos que </a:t>
            </a:r>
            <a:r>
              <a:rPr lang="es-ES" sz="1800" dirty="0" smtClean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fomentan </a:t>
            </a:r>
            <a:r>
              <a:rPr lang="es-ES" sz="1800" dirty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alimentos seguros y </a:t>
            </a:r>
            <a:r>
              <a:rPr lang="es-ES" sz="1800" dirty="0" smtClean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saludables, </a:t>
            </a:r>
            <a:r>
              <a:rPr lang="es-ES" sz="1800" dirty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ES" sz="1800" dirty="0" smtClean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pretenden el cumplimiento </a:t>
            </a:r>
            <a:r>
              <a:rPr lang="es-ES" sz="1800" dirty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ES" sz="1800" dirty="0" smtClean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principios </a:t>
            </a:r>
            <a:r>
              <a:rPr lang="es-ES" sz="1800" dirty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de bienestar animal y protección ambiental en la agricultura, la silvicultura y la pesca. Hay varios esquemas ampliamente aceptados </a:t>
            </a:r>
            <a:r>
              <a:rPr lang="es-ES" sz="1800" dirty="0" smtClean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 los que </a:t>
            </a:r>
            <a:r>
              <a:rPr lang="es-ES" sz="1800" dirty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los productores pueden adherirse</a:t>
            </a:r>
            <a:r>
              <a:rPr lang="es-ES" sz="1800" dirty="0" smtClean="0">
                <a:solidFill>
                  <a:srgbClr val="56565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15000"/>
              </a:lnSpc>
              <a:spcAft>
                <a:spcPts val="600"/>
              </a:spcAft>
              <a:buNone/>
            </a:pPr>
            <a:endParaRPr lang="en-GB" sz="1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600"/>
              </a:spcAft>
              <a:buNone/>
            </a:pPr>
            <a:endParaRPr lang="de-DE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20</a:t>
            </a:fld>
            <a:endParaRPr lang="de-DE" dirty="0"/>
          </a:p>
        </p:txBody>
      </p:sp>
      <p:grpSp>
        <p:nvGrpSpPr>
          <p:cNvPr id="9" name="Gruppieren 8"/>
          <p:cNvGrpSpPr/>
          <p:nvPr/>
        </p:nvGrpSpPr>
        <p:grpSpPr>
          <a:xfrm>
            <a:off x="4695328" y="4869165"/>
            <a:ext cx="4053136" cy="1224136"/>
            <a:chOff x="624379" y="4661495"/>
            <a:chExt cx="2457045" cy="1278069"/>
          </a:xfrm>
        </p:grpSpPr>
        <p:sp>
          <p:nvSpPr>
            <p:cNvPr id="10" name="Freihandform 9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Española</a:t>
              </a:r>
              <a:endParaRPr lang="de-DE" sz="1300" b="1" dirty="0"/>
            </a:p>
          </p:txBody>
        </p:sp>
        <p:sp>
          <p:nvSpPr>
            <p:cNvPr id="11" name="Freihandform 10"/>
            <p:cNvSpPr/>
            <p:nvPr/>
          </p:nvSpPr>
          <p:spPr>
            <a:xfrm>
              <a:off x="668031" y="5037653"/>
              <a:ext cx="2413393" cy="901911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  <a:alpha val="90000"/>
              </a:schemeClr>
            </a:solidFill>
            <a:ln>
              <a:solidFill>
                <a:schemeClr val="bg2">
                  <a:lumMod val="90000"/>
                  <a:alpha val="9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n-U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Ley de </a:t>
              </a:r>
              <a:r>
                <a:rPr lang="en-US" sz="1100" dirty="0" err="1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Patrimonio</a:t>
              </a:r>
              <a:r>
                <a:rPr lang="en-U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Natural y </a:t>
              </a:r>
              <a:r>
                <a:rPr lang="en-US" sz="1100" dirty="0" err="1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Biodiversidad</a:t>
              </a:r>
              <a:r>
                <a:rPr lang="en-U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(Ley </a:t>
              </a:r>
              <a:r>
                <a:rPr lang="en-U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42/2007)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n-U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Ley del </a:t>
              </a:r>
              <a:r>
                <a:rPr lang="en-US" sz="1100" dirty="0" err="1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Suelo</a:t>
              </a:r>
              <a:r>
                <a:rPr lang="en-U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(Real </a:t>
              </a:r>
              <a:r>
                <a:rPr lang="en-US" sz="1100" dirty="0" err="1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Decreto</a:t>
              </a:r>
              <a:r>
                <a:rPr lang="en-U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Ley 7/2015</a:t>
              </a:r>
              <a:r>
                <a:rPr lang="en-U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sz="1100" dirty="0">
                <a:solidFill>
                  <a:srgbClr val="8F8057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endParaRPr lang="de-DE" sz="1100" dirty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uppieren 11"/>
          <p:cNvGrpSpPr/>
          <p:nvPr/>
        </p:nvGrpSpPr>
        <p:grpSpPr>
          <a:xfrm>
            <a:off x="579475" y="4869160"/>
            <a:ext cx="3981128" cy="1224137"/>
            <a:chOff x="624379" y="4661495"/>
            <a:chExt cx="2413393" cy="1278072"/>
          </a:xfrm>
        </p:grpSpPr>
        <p:sp>
          <p:nvSpPr>
            <p:cNvPr id="13" name="Freihandform 12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Europea</a:t>
              </a:r>
              <a:endParaRPr lang="de-DE" sz="1300" b="1" dirty="0"/>
            </a:p>
          </p:txBody>
        </p:sp>
        <p:sp>
          <p:nvSpPr>
            <p:cNvPr id="14" name="Freihandform 13"/>
            <p:cNvSpPr/>
            <p:nvPr/>
          </p:nvSpPr>
          <p:spPr>
            <a:xfrm>
              <a:off x="624379" y="5037654"/>
              <a:ext cx="2413393" cy="901913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9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Directiva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Marco del Agua (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Directiva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2000/60/EC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de-DE" sz="11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246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de-DE" dirty="0" smtClean="0">
                <a:solidFill>
                  <a:schemeClr val="accent2"/>
                </a:solidFill>
              </a:rPr>
              <a:t>Política Agrícola Común (PAC)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23" name="Inhaltsplatzhalter 2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1800" dirty="0" smtClean="0"/>
              <a:t>Marco legal para la </a:t>
            </a:r>
            <a:r>
              <a:rPr lang="en-US" sz="1800" dirty="0" err="1" smtClean="0"/>
              <a:t>agricultura</a:t>
            </a:r>
            <a:r>
              <a:rPr lang="en-US" sz="1800" dirty="0" smtClean="0"/>
              <a:t> </a:t>
            </a:r>
            <a:r>
              <a:rPr lang="en-US" sz="1800" dirty="0" err="1" smtClean="0"/>
              <a:t>en</a:t>
            </a:r>
            <a:r>
              <a:rPr lang="en-US" sz="1800" dirty="0"/>
              <a:t> </a:t>
            </a:r>
            <a:r>
              <a:rPr lang="en-US" sz="1800" dirty="0" smtClean="0"/>
              <a:t>la Unión </a:t>
            </a:r>
            <a:r>
              <a:rPr lang="en-US" sz="1800" dirty="0" err="1" smtClean="0"/>
              <a:t>Europea</a:t>
            </a:r>
            <a:r>
              <a:rPr lang="en-US" sz="1800" dirty="0" smtClean="0"/>
              <a:t>.</a:t>
            </a:r>
            <a:endParaRPr lang="en-US" sz="1800" dirty="0" smtClean="0"/>
          </a:p>
          <a:p>
            <a:pPr marL="0" lvl="0" indent="0">
              <a:buNone/>
            </a:pPr>
            <a:r>
              <a:rPr lang="es-ES" sz="1800" dirty="0" smtClean="0"/>
              <a:t>Regula </a:t>
            </a:r>
            <a:r>
              <a:rPr lang="es-ES" sz="1800" dirty="0"/>
              <a:t>los subsidios a los agricultores, la protección del mercado de productos agrícolas y el desarrollo de las regiones rurales en Europa</a:t>
            </a:r>
            <a:r>
              <a:rPr lang="es-ES" sz="1800" dirty="0" smtClean="0"/>
              <a:t>.</a:t>
            </a:r>
          </a:p>
          <a:p>
            <a:pPr lvl="0">
              <a:buFont typeface="Symbol" panose="05050102010706020507" pitchFamily="18" charset="2"/>
              <a:buChar char="-"/>
            </a:pPr>
            <a:r>
              <a:rPr lang="en-US" sz="1800" dirty="0" err="1" smtClean="0"/>
              <a:t>En</a:t>
            </a:r>
            <a:r>
              <a:rPr lang="en-US" sz="1800" dirty="0" smtClean="0"/>
              <a:t> 2013 la PAC </a:t>
            </a:r>
            <a:r>
              <a:rPr lang="es-ES" sz="1800" dirty="0" smtClean="0"/>
              <a:t>se </a:t>
            </a:r>
            <a:r>
              <a:rPr lang="es-ES" sz="1800" dirty="0"/>
              <a:t>reformó para fortalecer la competitividad del sector y promover una agricultura sostenible </a:t>
            </a:r>
            <a:r>
              <a:rPr lang="es-ES" sz="1800" dirty="0" smtClean="0"/>
              <a:t>(cumplimiento </a:t>
            </a:r>
            <a:r>
              <a:rPr lang="es-ES" sz="1800" dirty="0"/>
              <a:t>c</a:t>
            </a:r>
            <a:r>
              <a:rPr lang="es-ES" sz="1800" dirty="0" smtClean="0"/>
              <a:t>ruzado).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es-ES" sz="1800" dirty="0" smtClean="0">
                <a:solidFill>
                  <a:schemeClr val="accent2"/>
                </a:solidFill>
              </a:rPr>
              <a:t>El </a:t>
            </a:r>
            <a:r>
              <a:rPr lang="es-ES" sz="1800" dirty="0">
                <a:solidFill>
                  <a:schemeClr val="accent2"/>
                </a:solidFill>
              </a:rPr>
              <a:t>30% de los fondos se debe utilizar para medidas que protejan el medio ambiente y combatan el cambio climático </a:t>
            </a:r>
            <a:r>
              <a:rPr lang="es-ES" sz="1800" dirty="0" smtClean="0">
                <a:solidFill>
                  <a:schemeClr val="accent2"/>
                </a:solidFill>
              </a:rPr>
              <a:t>(</a:t>
            </a:r>
            <a:r>
              <a:rPr lang="es-ES" sz="1800" b="1" dirty="0" err="1" smtClean="0">
                <a:solidFill>
                  <a:schemeClr val="accent2"/>
                </a:solidFill>
              </a:rPr>
              <a:t>greening</a:t>
            </a:r>
            <a:r>
              <a:rPr lang="es-ES" sz="1800" dirty="0" smtClean="0">
                <a:solidFill>
                  <a:schemeClr val="accent2"/>
                </a:solidFill>
              </a:rPr>
              <a:t> o pago verde)</a:t>
            </a:r>
          </a:p>
          <a:p>
            <a:pPr lvl="1"/>
            <a:r>
              <a:rPr lang="de-DE" sz="1800" dirty="0" smtClean="0">
                <a:solidFill>
                  <a:schemeClr val="accent2"/>
                </a:solidFill>
              </a:rPr>
              <a:t>Diversificación de cultivos; Mantenimiento de pastos permanentes.</a:t>
            </a:r>
            <a:endParaRPr lang="de-DE" sz="1800" dirty="0">
              <a:solidFill>
                <a:schemeClr val="accent2"/>
              </a:solidFill>
            </a:endParaRPr>
          </a:p>
          <a:p>
            <a:pPr lvl="1"/>
            <a:r>
              <a:rPr lang="es-ES" sz="1800" dirty="0" smtClean="0">
                <a:solidFill>
                  <a:schemeClr val="accent2"/>
                </a:solidFill>
              </a:rPr>
              <a:t>El </a:t>
            </a:r>
            <a:r>
              <a:rPr lang="es-ES" sz="1800" dirty="0">
                <a:solidFill>
                  <a:schemeClr val="accent2"/>
                </a:solidFill>
              </a:rPr>
              <a:t>5% de la tierra </a:t>
            </a:r>
            <a:r>
              <a:rPr lang="es-ES" sz="1800" dirty="0" smtClean="0">
                <a:solidFill>
                  <a:schemeClr val="accent2"/>
                </a:solidFill>
              </a:rPr>
              <a:t>de cultivo </a:t>
            </a:r>
            <a:r>
              <a:rPr lang="es-ES" sz="1800" dirty="0">
                <a:solidFill>
                  <a:schemeClr val="accent2"/>
                </a:solidFill>
              </a:rPr>
              <a:t>debe utilizarse para "elementos ecológicamente </a:t>
            </a:r>
            <a:r>
              <a:rPr lang="es-ES" sz="1800" dirty="0" smtClean="0">
                <a:solidFill>
                  <a:schemeClr val="accent2"/>
                </a:solidFill>
              </a:rPr>
              <a:t>valiosos”.</a:t>
            </a:r>
          </a:p>
          <a:p>
            <a:pPr marL="457200" lvl="1" indent="0">
              <a:buNone/>
            </a:pPr>
            <a:endParaRPr lang="de-DE" sz="1800" dirty="0">
              <a:solidFill>
                <a:schemeClr val="accent2"/>
              </a:solidFill>
            </a:endParaRPr>
          </a:p>
          <a:p>
            <a:pPr lvl="0"/>
            <a:endParaRPr lang="en-US" sz="1800" dirty="0"/>
          </a:p>
          <a:p>
            <a:pPr lvl="1"/>
            <a:endParaRPr lang="de-DE" sz="1600" dirty="0"/>
          </a:p>
        </p:txBody>
      </p:sp>
      <p:grpSp>
        <p:nvGrpSpPr>
          <p:cNvPr id="11" name="Gruppieren 10"/>
          <p:cNvGrpSpPr/>
          <p:nvPr/>
        </p:nvGrpSpPr>
        <p:grpSpPr>
          <a:xfrm>
            <a:off x="179512" y="4563358"/>
            <a:ext cx="4381091" cy="1677749"/>
            <a:chOff x="624379" y="4661495"/>
            <a:chExt cx="2413393" cy="1751670"/>
          </a:xfrm>
        </p:grpSpPr>
        <p:sp>
          <p:nvSpPr>
            <p:cNvPr id="12" name="Freihandform 11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Europea</a:t>
              </a:r>
              <a:endParaRPr lang="de-DE" sz="1300" b="1" dirty="0"/>
            </a:p>
          </p:txBody>
        </p:sp>
        <p:sp>
          <p:nvSpPr>
            <p:cNvPr id="13" name="Freihandform 12"/>
            <p:cNvSpPr/>
            <p:nvPr/>
          </p:nvSpPr>
          <p:spPr>
            <a:xfrm>
              <a:off x="624379" y="5037653"/>
              <a:ext cx="2413393" cy="1375512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9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indent="-34290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n-GB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Pagos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directos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a </a:t>
              </a:r>
              <a:r>
                <a:rPr lang="en-GB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los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agricultores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(</a:t>
              </a:r>
              <a:r>
                <a:rPr lang="en-GB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Reglamento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(EU) No 1307/2013 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 marL="342900" indent="-34290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n-GB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Apoyo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al </a:t>
              </a:r>
              <a:r>
                <a:rPr lang="en-GB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desarrollo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rural (</a:t>
              </a:r>
              <a:r>
                <a:rPr lang="en-GB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Reglamento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(EU) No 1305/2013 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 marL="342900" indent="-34290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Financiación, gestión y seguimiento de la </a:t>
              </a:r>
              <a:r>
                <a:rPr lang="es-E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Política Agrícola Común 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GB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Reglamento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(EU) No 1306/2013)</a:t>
              </a:r>
              <a:endParaRPr lang="de-DE" sz="11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pPr/>
              <a:t>21</a:t>
            </a:fld>
            <a:endParaRPr lang="de-DE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4695328" y="4563358"/>
            <a:ext cx="3981128" cy="1673954"/>
            <a:chOff x="624379" y="4661495"/>
            <a:chExt cx="2413393" cy="1747707"/>
          </a:xfrm>
        </p:grpSpPr>
        <p:sp>
          <p:nvSpPr>
            <p:cNvPr id="3" name="Freihandform 2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Española</a:t>
              </a:r>
              <a:endParaRPr lang="de-DE" sz="1300" b="1" dirty="0"/>
            </a:p>
          </p:txBody>
        </p:sp>
        <p:sp>
          <p:nvSpPr>
            <p:cNvPr id="5" name="Freihandform 4"/>
            <p:cNvSpPr/>
            <p:nvPr/>
          </p:nvSpPr>
          <p:spPr>
            <a:xfrm>
              <a:off x="624379" y="5037654"/>
              <a:ext cx="2413393" cy="1371548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  <a:alpha val="90000"/>
              </a:schemeClr>
            </a:solidFill>
            <a:ln>
              <a:solidFill>
                <a:schemeClr val="bg2">
                  <a:lumMod val="90000"/>
                  <a:alpha val="9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171450" indent="-17145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de-DE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Ley para el desarrollo sostenible del medio rural (Ley </a:t>
              </a:r>
              <a:r>
                <a:rPr lang="de-DE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45/2007)</a:t>
              </a:r>
            </a:p>
            <a:p>
              <a:pPr marL="171450" indent="-17145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de-DE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La normativa española sobre la PAC se encuentra en la siguiente URL</a:t>
              </a:r>
              <a:r>
                <a:rPr lang="de-DE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r>
                <a:rPr lang="de-DE" sz="1100" dirty="0"/>
                <a:t> https://www.mapa.gob.es/es/agricultura/legislacion/legislacion-pagos-directos.aspx </a:t>
              </a:r>
            </a:p>
            <a:p>
              <a:pPr marL="171450" indent="-17145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endParaRPr lang="de-DE" sz="11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</a:pPr>
              <a:endParaRPr lang="de-DE" sz="11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endParaRPr lang="en-US" sz="1100" dirty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482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 smtClean="0">
                <a:solidFill>
                  <a:schemeClr val="accent2"/>
                </a:solidFill>
              </a:rPr>
              <a:t>Protección Vegetal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23" name="Inhaltsplatzhalter 22"/>
          <p:cNvSpPr>
            <a:spLocks noGrp="1"/>
          </p:cNvSpPr>
          <p:nvPr>
            <p:ph idx="1"/>
          </p:nvPr>
        </p:nvSpPr>
        <p:spPr>
          <a:xfrm>
            <a:off x="251520" y="1197658"/>
            <a:ext cx="8229600" cy="2808312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s-ES" sz="1800" dirty="0"/>
              <a:t>Marco para lograr un uso sostenible de los pesticidas mediante la reducción de los riesgos e </a:t>
            </a:r>
            <a:r>
              <a:rPr lang="es-ES" sz="1800" dirty="0" smtClean="0"/>
              <a:t>impactos que el </a:t>
            </a:r>
            <a:r>
              <a:rPr lang="es-ES" sz="1800" dirty="0"/>
              <a:t>uso de fitosanitarios</a:t>
            </a:r>
            <a:r>
              <a:rPr lang="es-ES" sz="1800" dirty="0" smtClean="0"/>
              <a:t> tiene en la salud humana y el medio ambiente.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en-GB" sz="1800" dirty="0" err="1" smtClean="0"/>
              <a:t>Manejo</a:t>
            </a:r>
            <a:r>
              <a:rPr lang="en-GB" sz="1800" dirty="0" smtClean="0"/>
              <a:t> </a:t>
            </a:r>
            <a:r>
              <a:rPr lang="en-GB" sz="1800" dirty="0" err="1" smtClean="0"/>
              <a:t>Integrado</a:t>
            </a:r>
            <a:r>
              <a:rPr lang="en-GB" sz="1800" dirty="0" smtClean="0"/>
              <a:t> de </a:t>
            </a:r>
            <a:r>
              <a:rPr lang="en-GB" sz="1800" dirty="0" err="1" smtClean="0"/>
              <a:t>Plagas</a:t>
            </a:r>
            <a:r>
              <a:rPr lang="en-GB" sz="1800" dirty="0" smtClean="0"/>
              <a:t> (</a:t>
            </a:r>
            <a:r>
              <a:rPr lang="en-GB" sz="1800" b="1" dirty="0" smtClean="0"/>
              <a:t>MIP</a:t>
            </a:r>
            <a:r>
              <a:rPr lang="en-GB" sz="1800" dirty="0" smtClean="0"/>
              <a:t>)</a:t>
            </a: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800" dirty="0" smtClean="0"/>
              <a:t>Se </a:t>
            </a:r>
            <a:r>
              <a:rPr lang="en-GB" sz="1800" dirty="0" err="1" smtClean="0"/>
              <a:t>trata</a:t>
            </a:r>
            <a:r>
              <a:rPr lang="en-GB" sz="1800" dirty="0" smtClean="0"/>
              <a:t> </a:t>
            </a:r>
            <a:r>
              <a:rPr lang="es-ES" sz="1800" dirty="0" smtClean="0"/>
              <a:t>de conseguir cultivos saludables </a:t>
            </a:r>
            <a:r>
              <a:rPr lang="es-ES" sz="1800" dirty="0"/>
              <a:t>con la menor </a:t>
            </a:r>
            <a:r>
              <a:rPr lang="es-ES" sz="1800" dirty="0" smtClean="0"/>
              <a:t>alteración </a:t>
            </a:r>
            <a:r>
              <a:rPr lang="es-ES" sz="1800" dirty="0"/>
              <a:t>posible </a:t>
            </a:r>
            <a:r>
              <a:rPr lang="es-ES" sz="1800" dirty="0" smtClean="0"/>
              <a:t>de </a:t>
            </a:r>
            <a:r>
              <a:rPr lang="es-ES" sz="1800" dirty="0"/>
              <a:t>los </a:t>
            </a:r>
            <a:r>
              <a:rPr lang="es-ES" sz="1800" dirty="0" err="1"/>
              <a:t>agroecosistemas</a:t>
            </a:r>
            <a:r>
              <a:rPr lang="es-ES" sz="1800" dirty="0"/>
              <a:t>, </a:t>
            </a:r>
            <a:r>
              <a:rPr lang="es-ES" sz="1800" dirty="0" smtClean="0"/>
              <a:t>promoviendo </a:t>
            </a:r>
            <a:r>
              <a:rPr lang="es-ES" sz="1800" dirty="0"/>
              <a:t>mecanismos naturales de control de plagas, </a:t>
            </a:r>
            <a:r>
              <a:rPr lang="es-ES" sz="1800" dirty="0" smtClean="0"/>
              <a:t>mediante medidas como: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en-GB" sz="1800" dirty="0" err="1" smtClean="0">
                <a:solidFill>
                  <a:schemeClr val="accent2"/>
                </a:solidFill>
              </a:rPr>
              <a:t>Rotación</a:t>
            </a:r>
            <a:r>
              <a:rPr lang="en-GB" sz="1800" dirty="0" smtClean="0">
                <a:solidFill>
                  <a:schemeClr val="accent2"/>
                </a:solidFill>
              </a:rPr>
              <a:t> de </a:t>
            </a:r>
            <a:r>
              <a:rPr lang="en-GB" sz="1800" dirty="0" err="1" smtClean="0">
                <a:solidFill>
                  <a:schemeClr val="accent2"/>
                </a:solidFill>
              </a:rPr>
              <a:t>cultivos</a:t>
            </a:r>
            <a:r>
              <a:rPr lang="en-GB" sz="1800" dirty="0" smtClean="0">
                <a:solidFill>
                  <a:schemeClr val="accent2"/>
                </a:solidFill>
              </a:rPr>
              <a:t>, </a:t>
            </a:r>
            <a:r>
              <a:rPr lang="en-GB" sz="1800" dirty="0" err="1" smtClean="0">
                <a:solidFill>
                  <a:schemeClr val="accent2"/>
                </a:solidFill>
              </a:rPr>
              <a:t>aplicación</a:t>
            </a:r>
            <a:r>
              <a:rPr lang="en-GB" sz="1800" dirty="0" smtClean="0">
                <a:solidFill>
                  <a:schemeClr val="accent2"/>
                </a:solidFill>
              </a:rPr>
              <a:t> de </a:t>
            </a:r>
            <a:r>
              <a:rPr lang="en-GB" sz="1800" dirty="0" err="1" smtClean="0">
                <a:solidFill>
                  <a:schemeClr val="accent2"/>
                </a:solidFill>
              </a:rPr>
              <a:t>técnicas</a:t>
            </a:r>
            <a:r>
              <a:rPr lang="en-GB" sz="1800" dirty="0" smtClean="0">
                <a:solidFill>
                  <a:schemeClr val="accent2"/>
                </a:solidFill>
              </a:rPr>
              <a:t> de </a:t>
            </a:r>
            <a:r>
              <a:rPr lang="en-GB" sz="1800" dirty="0" err="1" smtClean="0">
                <a:solidFill>
                  <a:schemeClr val="accent2"/>
                </a:solidFill>
              </a:rPr>
              <a:t>cultivo</a:t>
            </a:r>
            <a:r>
              <a:rPr lang="en-GB" sz="1800" dirty="0" smtClean="0">
                <a:solidFill>
                  <a:schemeClr val="accent2"/>
                </a:solidFill>
              </a:rPr>
              <a:t> </a:t>
            </a:r>
            <a:r>
              <a:rPr lang="en-GB" sz="1800" dirty="0" err="1" smtClean="0">
                <a:solidFill>
                  <a:schemeClr val="accent2"/>
                </a:solidFill>
              </a:rPr>
              <a:t>adecuadas</a:t>
            </a:r>
            <a:r>
              <a:rPr lang="en-GB" sz="1800" dirty="0" smtClean="0">
                <a:solidFill>
                  <a:schemeClr val="accent2"/>
                </a:solidFill>
              </a:rPr>
              <a:t>, </a:t>
            </a:r>
            <a:r>
              <a:rPr lang="en-GB" sz="1800" dirty="0" err="1" smtClean="0">
                <a:solidFill>
                  <a:schemeClr val="accent2"/>
                </a:solidFill>
              </a:rPr>
              <a:t>variedades</a:t>
            </a:r>
            <a:r>
              <a:rPr lang="en-GB" sz="1800" dirty="0" smtClean="0">
                <a:solidFill>
                  <a:schemeClr val="accent2"/>
                </a:solidFill>
              </a:rPr>
              <a:t> de </a:t>
            </a:r>
            <a:r>
              <a:rPr lang="en-GB" sz="1800" dirty="0" err="1" smtClean="0">
                <a:solidFill>
                  <a:schemeClr val="accent2"/>
                </a:solidFill>
              </a:rPr>
              <a:t>cultivo</a:t>
            </a:r>
            <a:r>
              <a:rPr lang="en-GB" sz="1800" dirty="0" smtClean="0">
                <a:solidFill>
                  <a:schemeClr val="accent2"/>
                </a:solidFill>
              </a:rPr>
              <a:t> </a:t>
            </a:r>
            <a:r>
              <a:rPr lang="en-GB" sz="1800" dirty="0" err="1" smtClean="0">
                <a:solidFill>
                  <a:schemeClr val="accent2"/>
                </a:solidFill>
              </a:rPr>
              <a:t>resistentes</a:t>
            </a:r>
            <a:r>
              <a:rPr lang="en-GB" sz="1800" dirty="0" smtClean="0">
                <a:solidFill>
                  <a:schemeClr val="accent2"/>
                </a:solidFill>
              </a:rPr>
              <a:t> o </a:t>
            </a:r>
            <a:r>
              <a:rPr lang="en-GB" sz="1800" dirty="0" err="1" smtClean="0">
                <a:solidFill>
                  <a:schemeClr val="accent2"/>
                </a:solidFill>
              </a:rPr>
              <a:t>tolerantes</a:t>
            </a:r>
            <a:r>
              <a:rPr lang="en-GB" sz="1800" dirty="0" smtClean="0">
                <a:solidFill>
                  <a:schemeClr val="accent2"/>
                </a:solidFill>
              </a:rPr>
              <a:t>, </a:t>
            </a:r>
            <a:r>
              <a:rPr lang="en-GB" sz="1800" dirty="0" err="1" smtClean="0">
                <a:solidFill>
                  <a:schemeClr val="accent2"/>
                </a:solidFill>
              </a:rPr>
              <a:t>uso</a:t>
            </a:r>
            <a:r>
              <a:rPr lang="en-GB" sz="1800" dirty="0" smtClean="0">
                <a:solidFill>
                  <a:schemeClr val="accent2"/>
                </a:solidFill>
              </a:rPr>
              <a:t> </a:t>
            </a:r>
            <a:r>
              <a:rPr lang="en-GB" sz="1800" dirty="0" err="1" smtClean="0">
                <a:solidFill>
                  <a:schemeClr val="accent2"/>
                </a:solidFill>
              </a:rPr>
              <a:t>equilibrado</a:t>
            </a:r>
            <a:r>
              <a:rPr lang="en-GB" sz="1800" dirty="0" smtClean="0">
                <a:solidFill>
                  <a:schemeClr val="accent2"/>
                </a:solidFill>
              </a:rPr>
              <a:t> de </a:t>
            </a:r>
            <a:r>
              <a:rPr lang="en-GB" sz="1800" dirty="0" err="1" smtClean="0">
                <a:solidFill>
                  <a:schemeClr val="accent2"/>
                </a:solidFill>
              </a:rPr>
              <a:t>fertilizantes</a:t>
            </a:r>
            <a:r>
              <a:rPr lang="en-GB" sz="1800" dirty="0" smtClean="0">
                <a:solidFill>
                  <a:schemeClr val="accent2"/>
                </a:solidFill>
              </a:rPr>
              <a:t>,</a:t>
            </a:r>
            <a:r>
              <a:rPr lang="en-GB" sz="1800" dirty="0" smtClean="0">
                <a:solidFill>
                  <a:schemeClr val="accent2"/>
                </a:solidFill>
              </a:rPr>
              <a:t> </a:t>
            </a:r>
            <a:r>
              <a:rPr lang="en-GB" sz="1800" dirty="0" err="1" smtClean="0">
                <a:solidFill>
                  <a:schemeClr val="accent2"/>
                </a:solidFill>
              </a:rPr>
              <a:t>buenas</a:t>
            </a:r>
            <a:r>
              <a:rPr lang="en-GB" sz="1800" dirty="0" smtClean="0">
                <a:solidFill>
                  <a:schemeClr val="accent2"/>
                </a:solidFill>
              </a:rPr>
              <a:t> practices de </a:t>
            </a:r>
            <a:r>
              <a:rPr lang="en-GB" sz="1800" dirty="0" err="1" smtClean="0">
                <a:solidFill>
                  <a:schemeClr val="accent2"/>
                </a:solidFill>
              </a:rPr>
              <a:t>abonado</a:t>
            </a:r>
            <a:r>
              <a:rPr lang="en-GB" sz="1800" dirty="0" smtClean="0">
                <a:solidFill>
                  <a:schemeClr val="accent2"/>
                </a:solidFill>
              </a:rPr>
              <a:t> y </a:t>
            </a:r>
            <a:r>
              <a:rPr lang="en-GB" sz="1800" dirty="0" err="1" smtClean="0">
                <a:solidFill>
                  <a:schemeClr val="accent2"/>
                </a:solidFill>
              </a:rPr>
              <a:t>riego</a:t>
            </a:r>
            <a:r>
              <a:rPr lang="en-GB" sz="1800" dirty="0" smtClean="0">
                <a:solidFill>
                  <a:schemeClr val="accent2"/>
                </a:solidFill>
              </a:rPr>
              <a:t> o </a:t>
            </a:r>
            <a:r>
              <a:rPr lang="en-GB" sz="1800" dirty="0" err="1" smtClean="0">
                <a:solidFill>
                  <a:schemeClr val="accent2"/>
                </a:solidFill>
              </a:rPr>
              <a:t>protección</a:t>
            </a:r>
            <a:r>
              <a:rPr lang="en-GB" sz="1800" dirty="0" smtClean="0">
                <a:solidFill>
                  <a:schemeClr val="accent2"/>
                </a:solidFill>
              </a:rPr>
              <a:t> de </a:t>
            </a:r>
            <a:r>
              <a:rPr lang="en-GB" sz="1800" dirty="0" err="1" smtClean="0">
                <a:solidFill>
                  <a:schemeClr val="accent2"/>
                </a:solidFill>
              </a:rPr>
              <a:t>organismos</a:t>
            </a:r>
            <a:r>
              <a:rPr lang="en-GB" sz="1800" dirty="0" smtClean="0">
                <a:solidFill>
                  <a:schemeClr val="accent2"/>
                </a:solidFill>
              </a:rPr>
              <a:t> </a:t>
            </a:r>
            <a:r>
              <a:rPr lang="en-GB" sz="1800" dirty="0" err="1" smtClean="0">
                <a:solidFill>
                  <a:schemeClr val="accent2"/>
                </a:solidFill>
              </a:rPr>
              <a:t>beneficiosos</a:t>
            </a:r>
            <a:r>
              <a:rPr lang="en-GB" sz="1800" dirty="0" smtClean="0">
                <a:solidFill>
                  <a:schemeClr val="accent2"/>
                </a:solidFill>
              </a:rPr>
              <a:t>.</a:t>
            </a:r>
            <a:endParaRPr lang="en-US" sz="1800" dirty="0" smtClean="0">
              <a:solidFill>
                <a:schemeClr val="accent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pPr/>
              <a:t>22</a:t>
            </a:fld>
            <a:endParaRPr lang="de-DE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4682083" y="3939181"/>
            <a:ext cx="3981128" cy="2226123"/>
            <a:chOff x="624379" y="4661495"/>
            <a:chExt cx="2413393" cy="2324205"/>
          </a:xfrm>
        </p:grpSpPr>
        <p:sp>
          <p:nvSpPr>
            <p:cNvPr id="3" name="Freihandform 2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Española</a:t>
              </a:r>
              <a:endParaRPr lang="de-DE" sz="1300" b="1" dirty="0"/>
            </a:p>
          </p:txBody>
        </p:sp>
        <p:sp>
          <p:nvSpPr>
            <p:cNvPr id="5" name="Freihandform 4"/>
            <p:cNvSpPr/>
            <p:nvPr/>
          </p:nvSpPr>
          <p:spPr>
            <a:xfrm>
              <a:off x="624379" y="5037655"/>
              <a:ext cx="2413393" cy="1948045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  <a:alpha val="90000"/>
              </a:schemeClr>
            </a:solidFill>
            <a:ln>
              <a:solidFill>
                <a:schemeClr val="bg2">
                  <a:lumMod val="90000"/>
                  <a:alpha val="9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indent="-34290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Uso </a:t>
              </a:r>
              <a:r>
                <a:rPr lang="es-ES" sz="1100" dirty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sostenible </a:t>
              </a:r>
              <a:r>
                <a:rPr lang="es-E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de los </a:t>
              </a:r>
              <a:r>
                <a:rPr lang="es-ES" sz="1100" dirty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productos fitosanitarios</a:t>
              </a:r>
              <a:r>
                <a:rPr lang="de-DE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(Real Decreto </a:t>
              </a:r>
              <a:r>
                <a:rPr lang="de-DE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1311/2012)</a:t>
              </a:r>
            </a:p>
            <a:p>
              <a:pPr marL="342900" indent="-34290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medidas de protección </a:t>
              </a:r>
              <a:r>
                <a:rPr lang="es-E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contra la </a:t>
              </a:r>
              <a:r>
                <a:rPr lang="es-ES" sz="1100" dirty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introducción y difusión en el territorio </a:t>
              </a:r>
              <a:r>
                <a:rPr lang="es-E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nacional y </a:t>
              </a:r>
              <a:r>
                <a:rPr lang="es-ES" sz="1100" dirty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de la Comunidad Europea de </a:t>
              </a:r>
              <a:r>
                <a:rPr lang="es-E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organismos nocivos </a:t>
              </a:r>
              <a:r>
                <a:rPr lang="es-ES" sz="1100" dirty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para los vegetales o productos </a:t>
              </a:r>
              <a:r>
                <a:rPr lang="es-E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vegetales, así </a:t>
              </a:r>
              <a:r>
                <a:rPr lang="es-ES" sz="1100" dirty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como para la exportación y </a:t>
              </a:r>
              <a:r>
                <a:rPr lang="es-E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tránsito hacia </a:t>
              </a:r>
              <a:r>
                <a:rPr lang="es-ES" sz="1100" dirty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países </a:t>
              </a:r>
              <a:r>
                <a:rPr lang="es-E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terceros </a:t>
              </a:r>
              <a:r>
                <a:rPr lang="de-DE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(Real Decreto 58/2005</a:t>
              </a:r>
              <a:r>
                <a:rPr lang="de-DE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 marL="342900" indent="-34290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s-E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Registro </a:t>
              </a:r>
              <a:r>
                <a:rPr lang="es-ES" sz="1100" dirty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de variedades comerciales (Real Decreto </a:t>
              </a:r>
              <a:r>
                <a:rPr lang="es-E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170/2011)</a:t>
              </a:r>
              <a:endParaRPr lang="de-DE" sz="1100" dirty="0">
                <a:solidFill>
                  <a:srgbClr val="8F8057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uppieren 18"/>
          <p:cNvGrpSpPr/>
          <p:nvPr/>
        </p:nvGrpSpPr>
        <p:grpSpPr>
          <a:xfrm>
            <a:off x="579475" y="3933056"/>
            <a:ext cx="3981128" cy="2232249"/>
            <a:chOff x="624379" y="4661495"/>
            <a:chExt cx="2413393" cy="2255421"/>
          </a:xfrm>
        </p:grpSpPr>
        <p:sp>
          <p:nvSpPr>
            <p:cNvPr id="20" name="Freihandform 19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Europea</a:t>
              </a:r>
              <a:endParaRPr lang="de-DE" sz="1300" b="1" dirty="0"/>
            </a:p>
          </p:txBody>
        </p:sp>
        <p:sp>
          <p:nvSpPr>
            <p:cNvPr id="21" name="Freihandform 20"/>
            <p:cNvSpPr/>
            <p:nvPr/>
          </p:nvSpPr>
          <p:spPr>
            <a:xfrm>
              <a:off x="624379" y="5037654"/>
              <a:ext cx="2413393" cy="1879262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9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Uso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sostenible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de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pesticidas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(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Directiva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2009/128/EC)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Medidas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de Protección contra la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introducción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en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la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Comunidad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de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organismos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nocivos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para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los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vegetales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y contra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su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propagación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(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Directiva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del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Consejo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2000/29/EC</a:t>
              </a:r>
              <a:r>
                <a:rPr lang="en-US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Variedades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agrícolas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adaptadas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a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condiciones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locales (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Directiva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2008/62/EC</a:t>
              </a:r>
              <a:r>
                <a:rPr lang="en-US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Variedades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agrícola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tradicionales</a:t>
              </a:r>
              <a:r>
                <a:rPr lang="en-US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(</a:t>
              </a:r>
              <a:r>
                <a:rPr lang="en-GB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Directiva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2009/145/EC )</a:t>
              </a:r>
              <a:endParaRPr lang="de-DE" sz="11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012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15000"/>
              </a:lnSpc>
              <a:spcBef>
                <a:spcPts val="600"/>
              </a:spcBef>
              <a:buClr>
                <a:srgbClr val="7FB539"/>
              </a:buClr>
              <a:buSzPts val="1200"/>
            </a:pPr>
            <a:r>
              <a:rPr lang="en-GB" dirty="0" smtClean="0">
                <a:solidFill>
                  <a:schemeClr val="accent2"/>
                </a:solidFill>
              </a:rPr>
              <a:t>Protección del </a:t>
            </a:r>
            <a:r>
              <a:rPr lang="en-GB" dirty="0" err="1" smtClean="0">
                <a:solidFill>
                  <a:schemeClr val="accent2"/>
                </a:solidFill>
              </a:rPr>
              <a:t>suelo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23" name="Inhaltsplatzhalter 2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Mantener de manera sostenible o restaurar las funciones del </a:t>
            </a:r>
            <a:r>
              <a:rPr lang="es-E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suelo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Buenas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practicas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profesionales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aplicación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fertilizantes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otros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aditivos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suelo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sustratos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cultivo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coadyuvantes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tierras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agrícolas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de-DE" sz="1700" b="1" dirty="0" smtClean="0"/>
              <a:t>Abonos CE“ </a:t>
            </a:r>
            <a:r>
              <a:rPr lang="de-DE" sz="1700" dirty="0" smtClean="0"/>
              <a:t>=</a:t>
            </a:r>
            <a:r>
              <a:rPr lang="de-DE" sz="1700" b="1" dirty="0" smtClean="0"/>
              <a:t> </a:t>
            </a:r>
            <a:r>
              <a:rPr lang="es-ES" sz="1700" dirty="0"/>
              <a:t>garantiza </a:t>
            </a:r>
            <a:r>
              <a:rPr lang="es-ES" sz="1700" dirty="0"/>
              <a:t>a los agricultores que los fertilizantes contienen un contenido mínimo de nutrientes y no dañan la salud humana, </a:t>
            </a:r>
            <a:r>
              <a:rPr lang="es-ES" sz="1700" dirty="0" smtClean="0"/>
              <a:t>animal, vegetal </a:t>
            </a:r>
            <a:r>
              <a:rPr lang="es-ES" sz="1700" dirty="0"/>
              <a:t>o </a:t>
            </a:r>
            <a:r>
              <a:rPr lang="es-ES" sz="1700" dirty="0" smtClean="0"/>
              <a:t>al </a:t>
            </a:r>
            <a:r>
              <a:rPr lang="es-ES" sz="1700" dirty="0"/>
              <a:t>medio </a:t>
            </a:r>
            <a:r>
              <a:rPr lang="es-ES" sz="1700" dirty="0" smtClean="0"/>
              <a:t>ambiente.</a:t>
            </a:r>
            <a:endParaRPr lang="es-ES" sz="1700" dirty="0"/>
          </a:p>
          <a:p>
            <a:pPr>
              <a:buFont typeface="Symbol" panose="05050102010706020507" pitchFamily="18" charset="2"/>
              <a:buChar char="-"/>
            </a:pPr>
            <a:r>
              <a:rPr lang="es-ES" sz="1700" dirty="0" smtClean="0"/>
              <a:t>Esta regulación cubre </a:t>
            </a:r>
            <a:r>
              <a:rPr lang="es-ES" sz="1700" dirty="0"/>
              <a:t>únicamente los abonos minerales. Otros fertilizantes se rigen por la legislación nacional de los países de la UE</a:t>
            </a:r>
            <a:r>
              <a:rPr lang="es-ES" sz="1700" dirty="0" smtClean="0"/>
              <a:t>. </a:t>
            </a:r>
            <a:endParaRPr lang="en-US" sz="1800" dirty="0">
              <a:solidFill>
                <a:schemeClr val="bg2">
                  <a:lumMod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sz="1700" dirty="0"/>
              <a:t>Reglamentos sobre el uso de lodos de depuradora en la agricultura para prevenir efectos nocivos en el suelo, la vegetación, los animales y el hombre</a:t>
            </a:r>
            <a:r>
              <a:rPr lang="es-ES" sz="1700" dirty="0" smtClean="0"/>
              <a:t>.</a:t>
            </a:r>
          </a:p>
          <a:p>
            <a:pPr marL="0" indent="0">
              <a:buNone/>
            </a:pPr>
            <a:endParaRPr lang="de-DE" sz="17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23</a:t>
            </a:fld>
            <a:endParaRPr lang="de-DE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4716016" y="4365107"/>
            <a:ext cx="3981128" cy="1872205"/>
            <a:chOff x="624379" y="4661495"/>
            <a:chExt cx="2413393" cy="1954691"/>
          </a:xfrm>
        </p:grpSpPr>
        <p:sp>
          <p:nvSpPr>
            <p:cNvPr id="3" name="Freihandform 2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Española</a:t>
              </a:r>
              <a:endParaRPr lang="de-DE" sz="1300" b="1" dirty="0"/>
            </a:p>
          </p:txBody>
        </p:sp>
        <p:sp>
          <p:nvSpPr>
            <p:cNvPr id="5" name="Freihandform 4"/>
            <p:cNvSpPr/>
            <p:nvPr/>
          </p:nvSpPr>
          <p:spPr>
            <a:xfrm>
              <a:off x="624379" y="5037654"/>
              <a:ext cx="2413393" cy="1578532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  <a:alpha val="90000"/>
              </a:schemeClr>
            </a:solidFill>
            <a:ln>
              <a:solidFill>
                <a:schemeClr val="bg2">
                  <a:lumMod val="90000"/>
                  <a:alpha val="9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indent="-342900">
                <a:lnSpc>
                  <a:spcPct val="115000"/>
                </a:lnSpc>
                <a:spcBef>
                  <a:spcPts val="600"/>
                </a:spcBef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n-U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Ley del </a:t>
              </a:r>
              <a:r>
                <a:rPr lang="en-US" sz="1100" dirty="0" err="1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Suelo</a:t>
              </a:r>
              <a:r>
                <a:rPr lang="en-U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(Real </a:t>
              </a:r>
              <a:r>
                <a:rPr lang="en-US" sz="1100" dirty="0" err="1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Decreto</a:t>
              </a:r>
              <a:r>
                <a:rPr lang="en-U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7/2015</a:t>
              </a:r>
              <a:r>
                <a:rPr lang="en-US" sz="1100" dirty="0" smtClean="0">
                  <a:solidFill>
                    <a:srgbClr val="8F8057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sz="11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en-US" sz="1100" dirty="0" err="1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Productos</a:t>
              </a:r>
              <a:r>
                <a:rPr lang="en-US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Fertilizantes</a:t>
              </a:r>
              <a:r>
                <a:rPr lang="en-US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(Real </a:t>
              </a:r>
              <a:r>
                <a:rPr lang="en-US" sz="1100" dirty="0" err="1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Decreto</a:t>
              </a:r>
              <a:r>
                <a:rPr lang="en-US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506/2013</a:t>
              </a:r>
              <a:r>
                <a:rPr lang="en-US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de-DE" sz="11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de-DE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Uso de lodos de depuradora en el sector agrícola (Real Decreto 1310/1990</a:t>
              </a:r>
              <a:r>
                <a:rPr lang="de-DE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de-DE" sz="1100" dirty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Uso de lodos de depuradora en el sector </a:t>
              </a:r>
              <a:r>
                <a:rPr lang="de-DE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agrícola (Orden</a:t>
              </a:r>
              <a:r>
                <a:rPr lang="de-DE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de-DE" sz="1100" dirty="0" smtClean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AAA/1072/2013)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endParaRPr lang="de-DE" sz="11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uppieren 18"/>
          <p:cNvGrpSpPr/>
          <p:nvPr/>
        </p:nvGrpSpPr>
        <p:grpSpPr>
          <a:xfrm>
            <a:off x="621904" y="4360932"/>
            <a:ext cx="3981128" cy="1588349"/>
            <a:chOff x="624379" y="4661495"/>
            <a:chExt cx="2413393" cy="1658331"/>
          </a:xfrm>
        </p:grpSpPr>
        <p:sp>
          <p:nvSpPr>
            <p:cNvPr id="20" name="Freihandform 19"/>
            <p:cNvSpPr/>
            <p:nvPr/>
          </p:nvSpPr>
          <p:spPr>
            <a:xfrm>
              <a:off x="624379" y="4661495"/>
              <a:ext cx="2413393" cy="369630"/>
            </a:xfrm>
            <a:custGeom>
              <a:avLst/>
              <a:gdLst>
                <a:gd name="connsiteX0" fmla="*/ 0 w 2413393"/>
                <a:gd name="connsiteY0" fmla="*/ 0 h 655478"/>
                <a:gd name="connsiteX1" fmla="*/ 2413393 w 2413393"/>
                <a:gd name="connsiteY1" fmla="*/ 0 h 655478"/>
                <a:gd name="connsiteX2" fmla="*/ 2413393 w 2413393"/>
                <a:gd name="connsiteY2" fmla="*/ 655478 h 655478"/>
                <a:gd name="connsiteX3" fmla="*/ 0 w 2413393"/>
                <a:gd name="connsiteY3" fmla="*/ 655478 h 655478"/>
                <a:gd name="connsiteX4" fmla="*/ 0 w 2413393"/>
                <a:gd name="connsiteY4" fmla="*/ 0 h 65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655478">
                  <a:moveTo>
                    <a:pt x="0" y="0"/>
                  </a:moveTo>
                  <a:lnTo>
                    <a:pt x="2413393" y="0"/>
                  </a:lnTo>
                  <a:lnTo>
                    <a:pt x="2413393" y="655478"/>
                  </a:lnTo>
                  <a:lnTo>
                    <a:pt x="0" y="655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300" b="1" dirty="0" smtClean="0"/>
                <a:t>Legislación Europea</a:t>
              </a:r>
              <a:endParaRPr lang="de-DE" sz="1300" b="1" dirty="0"/>
            </a:p>
          </p:txBody>
        </p:sp>
        <p:sp>
          <p:nvSpPr>
            <p:cNvPr id="21" name="Freihandform 20"/>
            <p:cNvSpPr/>
            <p:nvPr/>
          </p:nvSpPr>
          <p:spPr>
            <a:xfrm>
              <a:off x="624379" y="5037653"/>
              <a:ext cx="2413393" cy="1282173"/>
            </a:xfrm>
            <a:custGeom>
              <a:avLst/>
              <a:gdLst>
                <a:gd name="connsiteX0" fmla="*/ 0 w 2413393"/>
                <a:gd name="connsiteY0" fmla="*/ 0 h 839970"/>
                <a:gd name="connsiteX1" fmla="*/ 2413393 w 2413393"/>
                <a:gd name="connsiteY1" fmla="*/ 0 h 839970"/>
                <a:gd name="connsiteX2" fmla="*/ 2413393 w 2413393"/>
                <a:gd name="connsiteY2" fmla="*/ 839970 h 839970"/>
                <a:gd name="connsiteX3" fmla="*/ 0 w 2413393"/>
                <a:gd name="connsiteY3" fmla="*/ 839970 h 839970"/>
                <a:gd name="connsiteX4" fmla="*/ 0 w 2413393"/>
                <a:gd name="connsiteY4" fmla="*/ 0 h 83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93" h="839970">
                  <a:moveTo>
                    <a:pt x="0" y="0"/>
                  </a:moveTo>
                  <a:lnTo>
                    <a:pt x="2413393" y="0"/>
                  </a:lnTo>
                  <a:lnTo>
                    <a:pt x="2413393" y="839970"/>
                  </a:lnTo>
                  <a:lnTo>
                    <a:pt x="0" y="83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9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de-DE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Fertilizantes (</a:t>
              </a:r>
              <a:r>
                <a:rPr lang="en-GB" sz="1100" dirty="0" err="1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Reglamento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1100" dirty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(EC) No 2003/2003</a:t>
              </a:r>
              <a:r>
                <a:rPr lang="en-GB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 marL="342900" lvl="0" indent="-34290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7FB539"/>
                </a:buClr>
                <a:buSzPts val="1200"/>
                <a:buFont typeface="Wingdings" panose="05000000000000000000" pitchFamily="2" charset="2"/>
                <a:buChar char="§"/>
              </a:pPr>
              <a:r>
                <a:rPr lang="de-DE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Protección de suelos en la utilización de lodos de depuradora en la agricultura (Directiva del Consejo 86/278/EEC</a:t>
              </a:r>
              <a:r>
                <a:rPr lang="de-DE" sz="1100" dirty="0" smtClean="0">
                  <a:solidFill>
                    <a:schemeClr val="accent2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de-DE" sz="11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018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1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1" id="{1EDEC049-53A0-4A4B-B9A4-6FD4B29A35E7}" vid="{908DFA53-5BFB-4122-B9A3-95F06CA5E3F0}"/>
    </a:ext>
  </a:extLst>
</a:theme>
</file>

<file path=ppt/theme/theme2.xml><?xml version="1.0" encoding="utf-8"?>
<a:theme xmlns:a="http://schemas.openxmlformats.org/drawingml/2006/main" name="3_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3003</Words>
  <Application>Microsoft Office PowerPoint</Application>
  <PresentationFormat>Presentación en pantalla (4:3)</PresentationFormat>
  <Paragraphs>305</Paragraphs>
  <Slides>23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23</vt:i4>
      </vt:variant>
    </vt:vector>
  </HeadingPairs>
  <TitlesOfParts>
    <vt:vector size="32" baseType="lpstr">
      <vt:lpstr>Aial</vt:lpstr>
      <vt:lpstr>Arial</vt:lpstr>
      <vt:lpstr>Calibri</vt:lpstr>
      <vt:lpstr>Symbol</vt:lpstr>
      <vt:lpstr>Times New Roman</vt:lpstr>
      <vt:lpstr>Wingdings</vt:lpstr>
      <vt:lpstr>Design1</vt:lpstr>
      <vt:lpstr>3_LIFE Content</vt:lpstr>
      <vt:lpstr>3_LIFE Partner Logos</vt:lpstr>
      <vt:lpstr>LEGISLACIÓN PARA LA CONSERVACIÓN DE LA BIODIVERSIDAD EN LA AGRICULTURA (ESPAÑA) </vt:lpstr>
      <vt:lpstr>Introducción</vt:lpstr>
      <vt:lpstr>Legislación</vt:lpstr>
      <vt:lpstr>Convenios Internacionales </vt:lpstr>
      <vt:lpstr>Convenios Internacionales</vt:lpstr>
      <vt:lpstr>Convenios Internacionales</vt:lpstr>
      <vt:lpstr>Convenios Internacionales</vt:lpstr>
      <vt:lpstr>Convenios Internacionales</vt:lpstr>
      <vt:lpstr>Convenios Internacionales</vt:lpstr>
      <vt:lpstr>Resumen </vt:lpstr>
      <vt:lpstr>Protección de la Naturaleza y la Biodiversidad I</vt:lpstr>
      <vt:lpstr>Protección de la Naturaleza y la Biodiversidad II</vt:lpstr>
      <vt:lpstr>Protección de la Naturaleza y la Biodiversidad III</vt:lpstr>
      <vt:lpstr>Protección de la Naturaleza y la Biodiversidad</vt:lpstr>
      <vt:lpstr>Responsabilidad Ambiental</vt:lpstr>
      <vt:lpstr>Especies Exóticas Invasoras (EEI)</vt:lpstr>
      <vt:lpstr>Especies Exóticas Invasoras (EEI)</vt:lpstr>
      <vt:lpstr>Protección de las Masas de Agua</vt:lpstr>
      <vt:lpstr>Protección de la Naturaleza y la Biodiversidad</vt:lpstr>
      <vt:lpstr>Buenas practicas profesionales/agrícolas</vt:lpstr>
      <vt:lpstr>Política Agrícola Común (PAC)</vt:lpstr>
      <vt:lpstr>Protección Vegetal</vt:lpstr>
      <vt:lpstr>Protección del suelo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María R. López Onieva</cp:lastModifiedBy>
  <cp:revision>703</cp:revision>
  <dcterms:created xsi:type="dcterms:W3CDTF">2017-08-09T08:14:08Z</dcterms:created>
  <dcterms:modified xsi:type="dcterms:W3CDTF">2018-12-03T14:53:56Z</dcterms:modified>
</cp:coreProperties>
</file>