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9"/>
  </p:notesMasterIdLst>
  <p:sldIdLst>
    <p:sldId id="256" r:id="rId4"/>
    <p:sldId id="260" r:id="rId5"/>
    <p:sldId id="263" r:id="rId6"/>
    <p:sldId id="264" r:id="rId7"/>
    <p:sldId id="281" r:id="rId8"/>
    <p:sldId id="282" r:id="rId9"/>
    <p:sldId id="267" r:id="rId10"/>
    <p:sldId id="269" r:id="rId11"/>
    <p:sldId id="270" r:id="rId12"/>
    <p:sldId id="271" r:id="rId13"/>
    <p:sldId id="277" r:id="rId14"/>
    <p:sldId id="278" r:id="rId15"/>
    <p:sldId id="279" r:id="rId16"/>
    <p:sldId id="284" r:id="rId17"/>
    <p:sldId id="273" r:id="rId1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3399FF"/>
    <a:srgbClr val="CCECFF"/>
    <a:srgbClr val="FF9900"/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319" autoAdjust="0"/>
  </p:normalViewPr>
  <p:slideViewPr>
    <p:cSldViewPr>
      <p:cViewPr varScale="1">
        <p:scale>
          <a:sx n="111" d="100"/>
          <a:sy n="111" d="100"/>
        </p:scale>
        <p:origin x="15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13.05.2019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Projekttitel</a:t>
            </a:r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375" y="538569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 KAPITEL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/>
              <a:t>Bildunterschrift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/>
              <a:t>Bildunterschrift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Fußzeile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tiff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11.jpe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pn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13.05.2019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/>
              <a:t>Fußzeile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194097"/>
                </a:solidFill>
              </a:rPr>
              <a:t>Funded by </a:t>
            </a: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30" y="6243720"/>
            <a:ext cx="2461237" cy="34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</a:t>
            </a:r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246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79746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rgbClr val="194097"/>
                </a:solidFill>
              </a:rPr>
              <a:t>Funded by </a:t>
            </a: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82186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feld 17"/>
          <p:cNvSpPr txBox="1"/>
          <p:nvPr userDrawn="1"/>
        </p:nvSpPr>
        <p:spPr>
          <a:xfrm>
            <a:off x="137947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52" y="6421701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014" y="6421661"/>
            <a:ext cx="360040" cy="360040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71" y="6559569"/>
            <a:ext cx="1554246" cy="2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‹Nº›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</a:t>
            </a:r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591923" y="6367729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673" y="6406241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625" y="6430327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" y="6400416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51" y="6400416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13" y="632151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486" y="6447207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00392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rgbClr val="194097"/>
                </a:solidFill>
              </a:rPr>
              <a:t>Funded by </a:t>
            </a: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5064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614" y="6436742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629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266" y="6420116"/>
            <a:ext cx="360040" cy="360040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228" y="6559569"/>
            <a:ext cx="1554246" cy="2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800" dirty="0" smtClean="0"/>
              <a:t>Biodiversidad, agricultura y sector agro alimentario</a:t>
            </a:r>
            <a:endParaRPr lang="de-DE" sz="4800" dirty="0"/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600" dirty="0"/>
              <a:t>Biodiversidad, agricultura y </a:t>
            </a:r>
            <a:r>
              <a:rPr lang="es-ES" sz="2600" dirty="0" smtClean="0"/>
              <a:t/>
            </a:r>
            <a:br>
              <a:rPr lang="es-ES" sz="2600" dirty="0" smtClean="0"/>
            </a:br>
            <a:r>
              <a:rPr lang="es-ES" sz="2600" dirty="0" smtClean="0"/>
              <a:t>sector </a:t>
            </a:r>
            <a:r>
              <a:rPr lang="es-ES" sz="2600" dirty="0"/>
              <a:t>agro alimentario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dirty="0" smtClean="0">
                <a:solidFill>
                  <a:srgbClr val="C00000"/>
                </a:solidFill>
              </a:rPr>
              <a:t>La pérdida de biodiversidad</a:t>
            </a:r>
            <a:r>
              <a:rPr lang="de-DE" b="1" dirty="0" smtClean="0">
                <a:solidFill>
                  <a:schemeClr val="tx1"/>
                </a:solidFill>
              </a:rPr>
              <a:t>– uno de los mayores retos de nuestro tiempo!</a:t>
            </a:r>
            <a:endParaRPr lang="de-DE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403925" y="2132856"/>
            <a:ext cx="835292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sabemos cuántos organismos viven en nuestro planeta y cuántos perdemos cada año. </a:t>
            </a:r>
            <a:r>
              <a:rPr lang="es-E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día de hoy están descritos alrededor </a:t>
            </a:r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1,8 millones de plantas y animales. Pero sabemos que la pérdida de especies provocada por las actividades humanas se produce 1.000 veces más rápido que en circunstancias naturales. La </a:t>
            </a:r>
            <a:r>
              <a:rPr lang="es-E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drástica </a:t>
            </a:r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 de biodiversidad no solo está ocurriendo en los llamados puntos calientes de biodiversidad, sino también en </a:t>
            </a:r>
            <a:r>
              <a:rPr lang="es-E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Europa.</a:t>
            </a:r>
            <a:endParaRPr lang="de-DE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46856" y="5338352"/>
            <a:ext cx="275699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Diversidad genética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228183" y="5323587"/>
            <a:ext cx="260885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Diversidad de especies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192516" y="5338352"/>
            <a:ext cx="29838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Diversidad de ecosistemas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705594" y="5773772"/>
            <a:ext cx="775289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…y la interrelación entre especies = Biodiversidad </a:t>
            </a: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de-DE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base de la vida!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r="10608"/>
          <a:stretch/>
        </p:blipFill>
        <p:spPr>
          <a:xfrm flipH="1">
            <a:off x="705594" y="3776486"/>
            <a:ext cx="2037605" cy="142190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30" y="3729298"/>
            <a:ext cx="2540660" cy="1442354"/>
          </a:xfrm>
          <a:prstGeom prst="rect">
            <a:avLst/>
          </a:prstGeom>
        </p:spPr>
      </p:pic>
      <p:grpSp>
        <p:nvGrpSpPr>
          <p:cNvPr id="18" name="Gruppieren 17"/>
          <p:cNvGrpSpPr/>
          <p:nvPr/>
        </p:nvGrpSpPr>
        <p:grpSpPr>
          <a:xfrm>
            <a:off x="6389192" y="3710127"/>
            <a:ext cx="2369606" cy="1488263"/>
            <a:chOff x="2995777" y="2208219"/>
            <a:chExt cx="1438011" cy="931032"/>
          </a:xfrm>
        </p:grpSpPr>
        <p:pic>
          <p:nvPicPr>
            <p:cNvPr id="19" name="Grafik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367"/>
            <a:stretch/>
          </p:blipFill>
          <p:spPr>
            <a:xfrm>
              <a:off x="3709844" y="2655923"/>
              <a:ext cx="718005" cy="483328"/>
            </a:xfrm>
            <a:prstGeom prst="rect">
              <a:avLst/>
            </a:prstGeom>
          </p:spPr>
        </p:pic>
        <p:pic>
          <p:nvPicPr>
            <p:cNvPr id="20" name="Picture 2" descr="C:\Users\Kerstin.Froehle\Desktop\Neuer Ordner\butterfly-142506_1280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47"/>
            <a:stretch/>
          </p:blipFill>
          <p:spPr bwMode="auto">
            <a:xfrm>
              <a:off x="2995777" y="2670686"/>
              <a:ext cx="718005" cy="467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778" y="2208219"/>
              <a:ext cx="718005" cy="478670"/>
            </a:xfrm>
            <a:prstGeom prst="rect">
              <a:avLst/>
            </a:prstGeom>
          </p:spPr>
        </p:pic>
        <p:pic>
          <p:nvPicPr>
            <p:cNvPr id="22" name="Picture 3" descr="C:\Users\Kerstin.Froehle\Desktop\Neuer Ordner\european-eagle-owl-2010346_192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3784" y="2208219"/>
              <a:ext cx="720004" cy="489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Textfeld 22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60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b="1" dirty="0" smtClean="0">
                <a:solidFill>
                  <a:schemeClr val="tx1"/>
                </a:solidFill>
              </a:rPr>
              <a:t>Principales causas de pérdida de biodiversidad</a:t>
            </a:r>
            <a:endParaRPr lang="de-DE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323528" y="3459462"/>
            <a:ext cx="327456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Destrucción de ecosistemas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707904" y="3462807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Contaminación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634516" y="5471641"/>
            <a:ext cx="267158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Sobreexplotación de los recursos naturales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785860" y="5518065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Cambio climático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6347751" y="3462807"/>
            <a:ext cx="2304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Especies invasoras</a:t>
            </a:r>
            <a:endParaRPr lang="de-DE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912192" y="3898210"/>
            <a:ext cx="33906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cs typeface="Arial" panose="020B0604020202020204" pitchFamily="34" charset="0"/>
              </a:rPr>
              <a:t>La agricultura intensiva es uno de los principales impulsores de la destrucción de los ecosistemas, la sobreexplotación de los recursos naturales y la </a:t>
            </a:r>
            <a:r>
              <a:rPr lang="es-ES" sz="1400" dirty="0" smtClean="0">
                <a:cs typeface="Arial" panose="020B0604020202020204" pitchFamily="34" charset="0"/>
              </a:rPr>
              <a:t>contaminación.</a:t>
            </a:r>
            <a:endParaRPr lang="de-DE" sz="1400" dirty="0"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5923408" y="4795237"/>
            <a:ext cx="325349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Las emisiones de amoniaco y metano tienen efectos negativos directos sobre la salud humana y los ecosistemas. El metano </a:t>
            </a:r>
            <a:r>
              <a:rPr lang="es-ES" sz="1400" dirty="0" smtClean="0"/>
              <a:t>propicia el </a:t>
            </a:r>
            <a:r>
              <a:rPr lang="es-ES" sz="1400" dirty="0"/>
              <a:t>calentamiento global (</a:t>
            </a:r>
            <a:r>
              <a:rPr lang="es-ES" sz="1400" dirty="0" err="1"/>
              <a:t>GWP</a:t>
            </a:r>
            <a:r>
              <a:rPr lang="es-ES" sz="1400" dirty="0"/>
              <a:t>, por sus siglas en inglés) aproximadamente 28 veces más </a:t>
            </a:r>
            <a:r>
              <a:rPr lang="es-ES" sz="1400" dirty="0" smtClean="0"/>
              <a:t>que </a:t>
            </a:r>
            <a:r>
              <a:rPr lang="es-ES" sz="1400" dirty="0"/>
              <a:t>el </a:t>
            </a:r>
            <a:r>
              <a:rPr lang="es-ES" sz="1400" dirty="0" err="1"/>
              <a:t>CO2</a:t>
            </a:r>
            <a:r>
              <a:rPr lang="es-ES" sz="1400" dirty="0"/>
              <a:t> (</a:t>
            </a:r>
            <a:r>
              <a:rPr lang="es-ES" sz="1400" dirty="0" err="1"/>
              <a:t>IPPC</a:t>
            </a:r>
            <a:r>
              <a:rPr lang="es-ES" sz="1400" dirty="0"/>
              <a:t>)</a:t>
            </a:r>
            <a:endParaRPr lang="de-DE" sz="14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16" y="1942643"/>
            <a:ext cx="2383390" cy="1287279"/>
          </a:xfrm>
          <a:prstGeom prst="rect">
            <a:avLst/>
          </a:prstGeom>
        </p:spPr>
      </p:pic>
      <p:pic>
        <p:nvPicPr>
          <p:cNvPr id="1026" name="Picture 2" descr="C:\Users\Kerstin.Froehle\Desktop\Neuer Ordner\factory-1647724_19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76" t="15948" r="4076" b="15948"/>
          <a:stretch/>
        </p:blipFill>
        <p:spPr bwMode="auto">
          <a:xfrm>
            <a:off x="3375283" y="1919589"/>
            <a:ext cx="2564869" cy="131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196" y="1919589"/>
            <a:ext cx="2240385" cy="1336063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 rot="16200000">
            <a:off x="-676032" y="5402192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C:\Users\Kerstin.Froehle\Desktop\Neuer Ordner\harvest-1907821_19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80" y="4024900"/>
            <a:ext cx="2048216" cy="138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erstin.Froehle\Desktop\Neuer Ordner\desert-279862_19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095" y="4015492"/>
            <a:ext cx="2119243" cy="144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el 6"/>
          <p:cNvSpPr txBox="1">
            <a:spLocks/>
          </p:cNvSpPr>
          <p:nvPr/>
        </p:nvSpPr>
        <p:spPr>
          <a:xfrm>
            <a:off x="542916" y="170011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ES" sz="2600" dirty="0" smtClean="0"/>
              <a:t>Biodiversidad, agricultura y </a:t>
            </a:r>
            <a:br>
              <a:rPr lang="es-ES" sz="2600" dirty="0" smtClean="0"/>
            </a:br>
            <a:r>
              <a:rPr lang="es-ES" sz="2600" dirty="0" smtClean="0"/>
              <a:t>sector agro alimentario</a:t>
            </a:r>
            <a:endParaRPr lang="de-DE" sz="2600" dirty="0"/>
          </a:p>
        </p:txBody>
      </p:sp>
    </p:spTree>
    <p:extLst>
      <p:ext uri="{BB962C8B-B14F-4D97-AF65-F5344CB8AC3E}">
        <p14:creationId xmlns:p14="http://schemas.microsoft.com/office/powerpoint/2010/main" val="6662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Agricultura y biodiversidad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uppieren 11"/>
          <p:cNvGrpSpPr/>
          <p:nvPr/>
        </p:nvGrpSpPr>
        <p:grpSpPr>
          <a:xfrm rot="20914389">
            <a:off x="647719" y="1729592"/>
            <a:ext cx="2159897" cy="1354863"/>
            <a:chOff x="996462" y="2640485"/>
            <a:chExt cx="2028092" cy="1251576"/>
          </a:xfrm>
          <a:solidFill>
            <a:schemeClr val="accent5"/>
          </a:solidFill>
        </p:grpSpPr>
        <p:sp>
          <p:nvSpPr>
            <p:cNvPr id="13" name="Ellipse 12"/>
            <p:cNvSpPr/>
            <p:nvPr/>
          </p:nvSpPr>
          <p:spPr>
            <a:xfrm>
              <a:off x="996462" y="2640485"/>
              <a:ext cx="2028092" cy="1251576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1260518" y="2844356"/>
              <a:ext cx="1498192" cy="81029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La agricultura depende de la </a:t>
              </a:r>
              <a:r>
                <a:rPr lang="de-DE" sz="1700" dirty="0" smtClean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Biodiversidad</a:t>
              </a:r>
              <a:endParaRPr lang="de-DE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feld 14"/>
          <p:cNvSpPr txBox="1"/>
          <p:nvPr/>
        </p:nvSpPr>
        <p:spPr>
          <a:xfrm>
            <a:off x="135214" y="3069148"/>
            <a:ext cx="479682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7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Alrededor del </a:t>
            </a:r>
            <a:r>
              <a:rPr lang="es-ES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84% de los 264 cultivos </a:t>
            </a:r>
            <a:r>
              <a:rPr lang="es-ES" sz="17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agrícolas europeos </a:t>
            </a:r>
            <a:r>
              <a:rPr lang="es-ES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polinizados por animales, </a:t>
            </a:r>
            <a:r>
              <a:rPr lang="es-ES" sz="17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particular </a:t>
            </a:r>
            <a:r>
              <a:rPr lang="es-ES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abejas.</a:t>
            </a:r>
            <a:endParaRPr lang="de-DE" sz="17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4874511" y="3083002"/>
            <a:ext cx="415374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7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Aproximadamente </a:t>
            </a:r>
            <a:r>
              <a:rPr lang="es-ES" sz="1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50% de las especies europeas dependen de los hábitats agrícolas.</a:t>
            </a:r>
            <a:endParaRPr lang="de-DE" sz="17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914203" y="3933056"/>
            <a:ext cx="7114181" cy="218528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embargo…</a:t>
            </a: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los años 70, la agricultura se ha intensificado mucho.</a:t>
            </a:r>
          </a:p>
          <a:p>
            <a:pPr algn="ctr"/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nivel mundial, el 50% de todos los hábitats se han convertido en tierras de </a:t>
            </a:r>
            <a:r>
              <a:rPr lang="es-E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cultivo. El superficie </a:t>
            </a:r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agrícola </a:t>
            </a:r>
            <a:r>
              <a:rPr lang="es-E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UE cubre el 40% del área total de la tierra</a:t>
            </a:r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7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Así, a nivel mundial, los sistemas alimentarios son responsables del 60% de la pérdida global de biodiversidad terrestre.</a:t>
            </a:r>
            <a:r>
              <a:rPr lang="de-DE" sz="17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7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uppieren 17"/>
          <p:cNvGrpSpPr/>
          <p:nvPr/>
        </p:nvGrpSpPr>
        <p:grpSpPr>
          <a:xfrm rot="782150">
            <a:off x="5730607" y="1775993"/>
            <a:ext cx="2159897" cy="1354863"/>
            <a:chOff x="996462" y="2640485"/>
            <a:chExt cx="2028092" cy="1251576"/>
          </a:xfrm>
          <a:solidFill>
            <a:schemeClr val="accent5"/>
          </a:solidFill>
        </p:grpSpPr>
        <p:sp>
          <p:nvSpPr>
            <p:cNvPr id="19" name="Ellipse 18"/>
            <p:cNvSpPr/>
            <p:nvPr/>
          </p:nvSpPr>
          <p:spPr>
            <a:xfrm>
              <a:off x="996462" y="2640485"/>
              <a:ext cx="2028092" cy="1251576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1260518" y="2723524"/>
              <a:ext cx="1498192" cy="10519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dirty="0" smtClean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 Biodiversidad depende de la  </a:t>
              </a:r>
              <a:r>
                <a:rPr lang="de-DE" sz="1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agricultura</a:t>
              </a:r>
              <a:endParaRPr lang="de-DE"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Titel 6"/>
          <p:cNvSpPr txBox="1">
            <a:spLocks/>
          </p:cNvSpPr>
          <p:nvPr/>
        </p:nvSpPr>
        <p:spPr>
          <a:xfrm>
            <a:off x="542916" y="170011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ES" sz="2600" dirty="0" smtClean="0"/>
              <a:t>Biodiversidad, agricultura y </a:t>
            </a:r>
            <a:br>
              <a:rPr lang="es-ES" sz="2600" dirty="0" smtClean="0"/>
            </a:br>
            <a:r>
              <a:rPr lang="es-ES" sz="2600" dirty="0" smtClean="0"/>
              <a:t>sector agro alimentario</a:t>
            </a:r>
            <a:endParaRPr lang="de-DE" sz="2600" dirty="0"/>
          </a:p>
        </p:txBody>
      </p:sp>
    </p:spTree>
    <p:extLst>
      <p:ext uri="{BB962C8B-B14F-4D97-AF65-F5344CB8AC3E}">
        <p14:creationId xmlns:p14="http://schemas.microsoft.com/office/powerpoint/2010/main" val="6662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600" dirty="0"/>
              <a:t>Biodiversidad, agricultura y </a:t>
            </a:r>
            <a:br>
              <a:rPr lang="es-ES" sz="2600" dirty="0"/>
            </a:br>
            <a:r>
              <a:rPr lang="es-ES" sz="2600" dirty="0"/>
              <a:t>sector agro alimentario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600" smtClean="0"/>
              <a:t>5</a:t>
            </a:fld>
            <a:endParaRPr lang="de-DE" sz="1600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Agricultura y biodiversidad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1110" y="1839018"/>
            <a:ext cx="16412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endParaRPr lang="de-DE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258174" y="2411672"/>
            <a:ext cx="2038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Variedad de cultivos y ganadería</a:t>
            </a:r>
            <a:endParaRPr lang="de-DE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605708" y="3167647"/>
            <a:ext cx="2110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 y ganadería a pequeña escala</a:t>
            </a:r>
            <a:endParaRPr lang="de-DE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930466" y="3174638"/>
            <a:ext cx="2538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Intensificación de los usos agrarios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7468240" y="1533069"/>
            <a:ext cx="1641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humano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7220536" y="2457458"/>
            <a:ext cx="1997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de la población</a:t>
            </a:r>
            <a:endParaRPr lang="de-DE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Nach rechts gekrümmter Pfeil 14"/>
          <p:cNvSpPr/>
          <p:nvPr/>
        </p:nvSpPr>
        <p:spPr>
          <a:xfrm rot="18472259">
            <a:off x="500917" y="207064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400361" y="2218095"/>
            <a:ext cx="94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Facilitada por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Nach rechts gekrümmter Pfeil 16"/>
          <p:cNvSpPr/>
          <p:nvPr/>
        </p:nvSpPr>
        <p:spPr>
          <a:xfrm rot="18472259">
            <a:off x="1893803" y="276465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Nach rechts gekrümmter Pfeil 18"/>
          <p:cNvSpPr/>
          <p:nvPr/>
        </p:nvSpPr>
        <p:spPr>
          <a:xfrm rot="16200000" flipH="1">
            <a:off x="5033174" y="-89110"/>
            <a:ext cx="493733" cy="4652064"/>
          </a:xfrm>
          <a:prstGeom prst="curved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Nach rechts gekrümmter Pfeil 20"/>
          <p:cNvSpPr/>
          <p:nvPr/>
        </p:nvSpPr>
        <p:spPr>
          <a:xfrm rot="3698591" flipH="1">
            <a:off x="7885740" y="2651020"/>
            <a:ext cx="372534" cy="1271331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feil nach rechts 21"/>
          <p:cNvSpPr/>
          <p:nvPr/>
        </p:nvSpPr>
        <p:spPr>
          <a:xfrm>
            <a:off x="4545876" y="3304025"/>
            <a:ext cx="339969" cy="96577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feil nach rechts 22"/>
          <p:cNvSpPr/>
          <p:nvPr/>
        </p:nvSpPr>
        <p:spPr>
          <a:xfrm rot="6761605">
            <a:off x="8340057" y="2132170"/>
            <a:ext cx="691581" cy="84648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590407" y="3085465"/>
            <a:ext cx="800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6161775" y="3843481"/>
            <a:ext cx="2862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Destrucción de ecosistemas</a:t>
            </a:r>
            <a:endParaRPr lang="de-DE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7762649" y="4532974"/>
            <a:ext cx="1454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Contaminación</a:t>
            </a:r>
            <a:endParaRPr lang="de-DE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7287308" y="4172627"/>
            <a:ext cx="1770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Sobreexplotación</a:t>
            </a:r>
            <a:endParaRPr lang="de-DE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5945575" y="3630208"/>
            <a:ext cx="743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Nach rechts gekrümmter Pfeil 28"/>
          <p:cNvSpPr/>
          <p:nvPr/>
        </p:nvSpPr>
        <p:spPr>
          <a:xfrm rot="17925480">
            <a:off x="6276916" y="3195729"/>
            <a:ext cx="516397" cy="212413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4775730" y="4838688"/>
            <a:ext cx="1302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Paisaje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Nach rechts gekrümmter Pfeil 31"/>
          <p:cNvSpPr/>
          <p:nvPr/>
        </p:nvSpPr>
        <p:spPr>
          <a:xfrm rot="4459436" flipH="1">
            <a:off x="6382433" y="3793267"/>
            <a:ext cx="474089" cy="275394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3418529" y="4082301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moldea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6161775" y="5073974"/>
            <a:ext cx="842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destruye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Nach rechts gekrümmter Pfeil 36"/>
          <p:cNvSpPr/>
          <p:nvPr/>
        </p:nvSpPr>
        <p:spPr>
          <a:xfrm rot="7166714" flipH="1">
            <a:off x="1959244" y="1148635"/>
            <a:ext cx="819589" cy="6123042"/>
          </a:xfrm>
          <a:prstGeom prst="curvedRightArrow">
            <a:avLst>
              <a:gd name="adj1" fmla="val 25000"/>
              <a:gd name="adj2" fmla="val 50000"/>
              <a:gd name="adj3" fmla="val 48054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8" name="Nach rechts gekrümmter Pfeil 37"/>
          <p:cNvSpPr/>
          <p:nvPr/>
        </p:nvSpPr>
        <p:spPr>
          <a:xfrm rot="19262780">
            <a:off x="3354061" y="3552600"/>
            <a:ext cx="321692" cy="1607684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15"/>
          <p:cNvSpPr txBox="1"/>
          <p:nvPr/>
        </p:nvSpPr>
        <p:spPr>
          <a:xfrm>
            <a:off x="1818355" y="2967592"/>
            <a:ext cx="94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Facilitada por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feld 15"/>
          <p:cNvSpPr txBox="1"/>
          <p:nvPr/>
        </p:nvSpPr>
        <p:spPr>
          <a:xfrm>
            <a:off x="4518632" y="2025959"/>
            <a:ext cx="94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Facilitada por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27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600" smtClean="0"/>
              <a:t>6</a:t>
            </a:fld>
            <a:endParaRPr lang="de-DE" sz="1600" dirty="0"/>
          </a:p>
        </p:txBody>
      </p:sp>
      <p:sp>
        <p:nvSpPr>
          <p:cNvPr id="15" name="Nach rechts gekrümmter Pfeil 14"/>
          <p:cNvSpPr/>
          <p:nvPr/>
        </p:nvSpPr>
        <p:spPr>
          <a:xfrm rot="18472259">
            <a:off x="500917" y="207064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Nach rechts gekrümmter Pfeil 16"/>
          <p:cNvSpPr/>
          <p:nvPr/>
        </p:nvSpPr>
        <p:spPr>
          <a:xfrm rot="18472259">
            <a:off x="1888016" y="2717001"/>
            <a:ext cx="321692" cy="1195625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Nach rechts gekrümmter Pfeil 18"/>
          <p:cNvSpPr/>
          <p:nvPr/>
        </p:nvSpPr>
        <p:spPr>
          <a:xfrm rot="16200000" flipH="1">
            <a:off x="5033174" y="-89110"/>
            <a:ext cx="493733" cy="4652064"/>
          </a:xfrm>
          <a:prstGeom prst="curved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Nach rechts gekrümmter Pfeil 20"/>
          <p:cNvSpPr/>
          <p:nvPr/>
        </p:nvSpPr>
        <p:spPr>
          <a:xfrm rot="3698591" flipH="1">
            <a:off x="7885740" y="2651020"/>
            <a:ext cx="372534" cy="1271331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feil nach rechts 21"/>
          <p:cNvSpPr/>
          <p:nvPr/>
        </p:nvSpPr>
        <p:spPr>
          <a:xfrm>
            <a:off x="4545876" y="3304025"/>
            <a:ext cx="339969" cy="96577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feil nach rechts 22"/>
          <p:cNvSpPr/>
          <p:nvPr/>
        </p:nvSpPr>
        <p:spPr>
          <a:xfrm rot="6761605">
            <a:off x="8340057" y="2132170"/>
            <a:ext cx="691581" cy="84648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Nach rechts gekrümmter Pfeil 28"/>
          <p:cNvSpPr/>
          <p:nvPr/>
        </p:nvSpPr>
        <p:spPr>
          <a:xfrm rot="17925480">
            <a:off x="6276916" y="3195729"/>
            <a:ext cx="516397" cy="212413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Nach rechts gekrümmter Pfeil 31"/>
          <p:cNvSpPr/>
          <p:nvPr/>
        </p:nvSpPr>
        <p:spPr>
          <a:xfrm rot="4459436" flipH="1">
            <a:off x="6382433" y="3793267"/>
            <a:ext cx="474089" cy="2753943"/>
          </a:xfrm>
          <a:prstGeom prst="curved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Nach rechts gekrümmter Pfeil 36"/>
          <p:cNvSpPr/>
          <p:nvPr/>
        </p:nvSpPr>
        <p:spPr>
          <a:xfrm rot="7166714" flipH="1">
            <a:off x="1959244" y="1148635"/>
            <a:ext cx="819589" cy="6123042"/>
          </a:xfrm>
          <a:prstGeom prst="curvedRightArrow">
            <a:avLst>
              <a:gd name="adj1" fmla="val 25000"/>
              <a:gd name="adj2" fmla="val 50000"/>
              <a:gd name="adj3" fmla="val 48054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8" name="Nach rechts gekrümmter Pfeil 37"/>
          <p:cNvSpPr/>
          <p:nvPr/>
        </p:nvSpPr>
        <p:spPr>
          <a:xfrm rot="19262780">
            <a:off x="3354061" y="3552600"/>
            <a:ext cx="321692" cy="1607684"/>
          </a:xfrm>
          <a:prstGeom prst="curved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4211271" y="3938803"/>
            <a:ext cx="136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 sostenible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uppieren 33"/>
          <p:cNvGrpSpPr/>
          <p:nvPr/>
        </p:nvGrpSpPr>
        <p:grpSpPr>
          <a:xfrm>
            <a:off x="6085495" y="3963554"/>
            <a:ext cx="2533967" cy="1562884"/>
            <a:chOff x="4711751" y="2542021"/>
            <a:chExt cx="2354396" cy="1021390"/>
          </a:xfrm>
        </p:grpSpPr>
        <p:cxnSp>
          <p:nvCxnSpPr>
            <p:cNvPr id="39" name="Gerade Verbindung 38"/>
            <p:cNvCxnSpPr/>
            <p:nvPr/>
          </p:nvCxnSpPr>
          <p:spPr>
            <a:xfrm>
              <a:off x="4888253" y="2542021"/>
              <a:ext cx="2177894" cy="64735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39"/>
            <p:cNvCxnSpPr/>
            <p:nvPr/>
          </p:nvCxnSpPr>
          <p:spPr>
            <a:xfrm flipH="1">
              <a:off x="4711751" y="2728483"/>
              <a:ext cx="2330320" cy="8349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Pfeil nach unten 1"/>
          <p:cNvSpPr/>
          <p:nvPr/>
        </p:nvSpPr>
        <p:spPr>
          <a:xfrm rot="2453233">
            <a:off x="4963811" y="3637046"/>
            <a:ext cx="194273" cy="4111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Pfeil nach unten 43"/>
          <p:cNvSpPr/>
          <p:nvPr/>
        </p:nvSpPr>
        <p:spPr>
          <a:xfrm rot="288178">
            <a:off x="4899447" y="4485170"/>
            <a:ext cx="184891" cy="3798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feld 40"/>
          <p:cNvSpPr txBox="1"/>
          <p:nvPr/>
        </p:nvSpPr>
        <p:spPr>
          <a:xfrm>
            <a:off x="1259632" y="6027850"/>
            <a:ext cx="7654338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Preguntas frecuentes</a:t>
            </a:r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3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63" y="6027850"/>
            <a:ext cx="877470" cy="83015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sp>
        <p:nvSpPr>
          <p:cNvPr id="43" name="Titel 6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s-ES" sz="2600" dirty="0"/>
              <a:t>Biodiversidad, agricultura y </a:t>
            </a:r>
            <a:br>
              <a:rPr lang="es-ES" sz="2600" dirty="0"/>
            </a:br>
            <a:r>
              <a:rPr lang="es-ES" sz="2600" dirty="0"/>
              <a:t>sector agro alimentario</a:t>
            </a:r>
            <a:endParaRPr lang="de-DE" sz="2600" dirty="0"/>
          </a:p>
        </p:txBody>
      </p:sp>
      <p:sp>
        <p:nvSpPr>
          <p:cNvPr id="45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Agricultura y biodiversidad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feld 8"/>
          <p:cNvSpPr txBox="1"/>
          <p:nvPr/>
        </p:nvSpPr>
        <p:spPr>
          <a:xfrm>
            <a:off x="91110" y="1839018"/>
            <a:ext cx="16412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</a:t>
            </a:r>
            <a:endParaRPr lang="de-DE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feld 9"/>
          <p:cNvSpPr txBox="1"/>
          <p:nvPr/>
        </p:nvSpPr>
        <p:spPr>
          <a:xfrm>
            <a:off x="1258174" y="2411672"/>
            <a:ext cx="2038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Variedad de cultivos y ganadería</a:t>
            </a:r>
            <a:endParaRPr lang="de-DE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feld 10"/>
          <p:cNvSpPr txBox="1"/>
          <p:nvPr/>
        </p:nvSpPr>
        <p:spPr>
          <a:xfrm>
            <a:off x="2605708" y="3167647"/>
            <a:ext cx="2110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 y ganadería a pequeña escala</a:t>
            </a:r>
            <a:endParaRPr lang="de-DE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feld 15"/>
          <p:cNvSpPr txBox="1"/>
          <p:nvPr/>
        </p:nvSpPr>
        <p:spPr>
          <a:xfrm>
            <a:off x="400361" y="2218095"/>
            <a:ext cx="94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Facilitada por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feld 30"/>
          <p:cNvSpPr txBox="1"/>
          <p:nvPr/>
        </p:nvSpPr>
        <p:spPr>
          <a:xfrm>
            <a:off x="4775730" y="4838688"/>
            <a:ext cx="1302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Paisaje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feld 34"/>
          <p:cNvSpPr txBox="1"/>
          <p:nvPr/>
        </p:nvSpPr>
        <p:spPr>
          <a:xfrm>
            <a:off x="3418529" y="4082301"/>
            <a:ext cx="726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moldea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feld 15"/>
          <p:cNvSpPr txBox="1"/>
          <p:nvPr/>
        </p:nvSpPr>
        <p:spPr>
          <a:xfrm>
            <a:off x="1818355" y="2967592"/>
            <a:ext cx="94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Facilitada por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feld 11"/>
          <p:cNvSpPr txBox="1"/>
          <p:nvPr/>
        </p:nvSpPr>
        <p:spPr>
          <a:xfrm>
            <a:off x="4927408" y="3183006"/>
            <a:ext cx="2538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Intensificación de los usos agrarios</a:t>
            </a:r>
            <a:endParaRPr lang="de-DE" dirty="0"/>
          </a:p>
        </p:txBody>
      </p:sp>
      <p:sp>
        <p:nvSpPr>
          <p:cNvPr id="54" name="Textfeld 12"/>
          <p:cNvSpPr txBox="1"/>
          <p:nvPr/>
        </p:nvSpPr>
        <p:spPr>
          <a:xfrm>
            <a:off x="7465182" y="1541437"/>
            <a:ext cx="1641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humano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feld 13"/>
          <p:cNvSpPr txBox="1"/>
          <p:nvPr/>
        </p:nvSpPr>
        <p:spPr>
          <a:xfrm>
            <a:off x="7217478" y="2465826"/>
            <a:ext cx="1997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de la población</a:t>
            </a:r>
            <a:endParaRPr lang="de-DE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feld 23"/>
          <p:cNvSpPr txBox="1"/>
          <p:nvPr/>
        </p:nvSpPr>
        <p:spPr>
          <a:xfrm>
            <a:off x="7587349" y="3093833"/>
            <a:ext cx="800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feld 15"/>
          <p:cNvSpPr txBox="1"/>
          <p:nvPr/>
        </p:nvSpPr>
        <p:spPr>
          <a:xfrm>
            <a:off x="4515574" y="2034327"/>
            <a:ext cx="94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Facilitada por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feld 24"/>
          <p:cNvSpPr txBox="1"/>
          <p:nvPr/>
        </p:nvSpPr>
        <p:spPr>
          <a:xfrm>
            <a:off x="6161775" y="3843481"/>
            <a:ext cx="2862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Destrucción de ecosistemas</a:t>
            </a:r>
            <a:endParaRPr lang="de-DE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feld 25"/>
          <p:cNvSpPr txBox="1"/>
          <p:nvPr/>
        </p:nvSpPr>
        <p:spPr>
          <a:xfrm>
            <a:off x="7762649" y="4532974"/>
            <a:ext cx="1454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Contaminación</a:t>
            </a:r>
            <a:endParaRPr lang="de-DE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feld 26"/>
          <p:cNvSpPr txBox="1"/>
          <p:nvPr/>
        </p:nvSpPr>
        <p:spPr>
          <a:xfrm>
            <a:off x="7287308" y="4172627"/>
            <a:ext cx="1770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Sobreexplotación</a:t>
            </a:r>
            <a:endParaRPr lang="de-DE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feld 27"/>
          <p:cNvSpPr txBox="1"/>
          <p:nvPr/>
        </p:nvSpPr>
        <p:spPr>
          <a:xfrm>
            <a:off x="5945575" y="3630208"/>
            <a:ext cx="743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feld 35"/>
          <p:cNvSpPr txBox="1"/>
          <p:nvPr/>
        </p:nvSpPr>
        <p:spPr>
          <a:xfrm>
            <a:off x="6161775" y="5073974"/>
            <a:ext cx="842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destruye</a:t>
            </a:r>
            <a:endParaRPr lang="de-DE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11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600" dirty="0"/>
              <a:t>Biodiversidad, agricultura y </a:t>
            </a:r>
            <a:br>
              <a:rPr lang="es-ES" sz="2600" dirty="0"/>
            </a:br>
            <a:r>
              <a:rPr lang="es-ES" sz="2600" dirty="0"/>
              <a:t>sector agro alimentario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Buenos argumentos para mejorar el desempeño de la biodiversidad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83619" y="2482082"/>
            <a:ext cx="6308037" cy="3826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 del suelo= la base de una agricultura exitosa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Ecosistemas intactos y especies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interrelacionadas 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proporcionan 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servicios </a:t>
            </a:r>
            <a:r>
              <a:rPr lang="es-ES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ecosistémicos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elemento clave para la resistencia frente a los impactos del cambio climático. 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Ecosistemas acuáticos = proporcionan agua y microclimas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Diversidad genética = elemento clave para la resiliencia contra los impactos del cambio climático </a:t>
            </a: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Variedades 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razas tradicionales (</a:t>
            </a:r>
            <a:r>
              <a:rPr lang="es-ES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agrobiodiversidad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= clave para la soberanía alimentaria y el desarrollo local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Z:\Bildarchiv\LIFE Lebensmittel\Pixabay - Keine Referenz nötig\Boden-3205257_960_720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0762" y="1991114"/>
            <a:ext cx="1786537" cy="203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7" t="13258" r="12181"/>
          <a:stretch/>
        </p:blipFill>
        <p:spPr>
          <a:xfrm>
            <a:off x="250762" y="4083627"/>
            <a:ext cx="1786537" cy="2131327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 rot="16200000">
            <a:off x="-676032" y="5402192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2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Buenos argumentos para mejorar el desempeño de la biodiversidad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01489" y="2052611"/>
            <a:ext cx="682714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sesibilidad de los consumidores aumenta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cambio en los hábitos de los consumidores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 para las empresas del sector 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involucrarse en escándalos relacionados con la destrucción de la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 vez más requerimientos 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las empresas alimentarias y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minoristas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Legislación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estricta (Directiva 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plaguicidas de la UE, Iniciativa de polinizadores de la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UE,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...)</a:t>
            </a:r>
            <a:endParaRPr lang="de-D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5" y="4913494"/>
            <a:ext cx="3009994" cy="1395826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10" y="1974767"/>
            <a:ext cx="1906300" cy="2541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431" y="4901439"/>
            <a:ext cx="2176827" cy="139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http://agrar.bayer.de/upload/BCS_Banner_Zauberer_ohne_Gewinnspiel_915x401_679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503" y="4938759"/>
            <a:ext cx="3099836" cy="135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el 6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s-ES" sz="2600" dirty="0"/>
              <a:t>Biodiversidad, agricultura y </a:t>
            </a:r>
            <a:br>
              <a:rPr lang="es-ES" sz="2600" dirty="0"/>
            </a:br>
            <a:r>
              <a:rPr lang="es-ES" sz="2600" dirty="0"/>
              <a:t>sector agro alimentario</a:t>
            </a:r>
            <a:endParaRPr lang="de-DE" sz="2600" dirty="0"/>
          </a:p>
        </p:txBody>
      </p:sp>
    </p:spTree>
    <p:extLst>
      <p:ext uri="{BB962C8B-B14F-4D97-AF65-F5344CB8AC3E}">
        <p14:creationId xmlns:p14="http://schemas.microsoft.com/office/powerpoint/2010/main" val="14572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Sensibilidad creciente de los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consumidores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1520" y="1745102"/>
            <a:ext cx="8119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UEBT </a:t>
            </a:r>
            <a:r>
              <a:rPr lang="de-DE" sz="2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Barómetro de la biodiversidad 2017</a:t>
            </a:r>
            <a:endParaRPr lang="de-DE" sz="20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6588224" y="2144632"/>
            <a:ext cx="2405776" cy="1121386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s-E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empresas tienen la obligación moral de asegurar que tienen un impacto positivo </a:t>
            </a:r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de-DE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74" y="3591494"/>
            <a:ext cx="1830350" cy="2405603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8494775" y="827639"/>
            <a:ext cx="158261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>
                <a:latin typeface="Arial" panose="020B0604020202020204" pitchFamily="34" charset="0"/>
                <a:cs typeface="Arial" panose="020B0604020202020204" pitchFamily="34" charset="0"/>
              </a:rPr>
              <a:t>79%</a:t>
            </a:r>
          </a:p>
        </p:txBody>
      </p:sp>
      <p:sp>
        <p:nvSpPr>
          <p:cNvPr id="13" name="Rechteck 12"/>
          <p:cNvSpPr/>
          <p:nvPr/>
        </p:nvSpPr>
        <p:spPr>
          <a:xfrm>
            <a:off x="251248" y="2468351"/>
            <a:ext cx="2808583" cy="797667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ES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conciencia </a:t>
            </a:r>
            <a:r>
              <a:rPr lang="es-ES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</a:t>
            </a:r>
            <a:r>
              <a:rPr lang="es-ES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biodiversidad sigue creciendo</a:t>
            </a:r>
            <a:r>
              <a:rPr lang="de-DE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de-DE" sz="17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3275152" y="2891933"/>
            <a:ext cx="3025040" cy="1090581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E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“Me siento bien </a:t>
            </a:r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 compro un producto que respeta a las personas y la biodiversidad.</a:t>
            </a:r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de-DE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6732240" y="3509178"/>
            <a:ext cx="2261761" cy="1625258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E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“... </a:t>
            </a:r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puede crear un impacto positivo para las personas y la biodiversidad a lo largo de la cadena de suministro</a:t>
            </a:r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  <a:endParaRPr lang="de-DE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3203848" y="5291014"/>
            <a:ext cx="4535916" cy="872012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E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“Se </a:t>
            </a:r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 mayor atención a las técnicas de cosecha, las condiciones de trabajo y la mitigación de los impactos ambientales.</a:t>
            </a:r>
            <a:r>
              <a:rPr lang="de-DE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  <a:endParaRPr lang="de-DE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608771" y="2332944"/>
            <a:ext cx="1582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73%</a:t>
            </a:r>
          </a:p>
        </p:txBody>
      </p:sp>
      <p:sp>
        <p:nvSpPr>
          <p:cNvPr id="18" name="Rechteck 17"/>
          <p:cNvSpPr/>
          <p:nvPr/>
        </p:nvSpPr>
        <p:spPr>
          <a:xfrm>
            <a:off x="2108003" y="4121111"/>
            <a:ext cx="4129805" cy="1108089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E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contribución activa a la conservación de la biodiversidad convence a las personas de que una marca respeta a las personas y la biodiversidad</a:t>
            </a:r>
            <a:endParaRPr lang="de-DE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399553" y="1514269"/>
            <a:ext cx="1582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79%</a:t>
            </a:r>
          </a:p>
        </p:txBody>
      </p:sp>
      <p:sp>
        <p:nvSpPr>
          <p:cNvPr id="21" name="Titel 6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s-ES" sz="2600" dirty="0"/>
              <a:t>Biodiversidad, agricultura y </a:t>
            </a:r>
            <a:br>
              <a:rPr lang="es-ES" sz="2600" dirty="0"/>
            </a:br>
            <a:r>
              <a:rPr lang="es-ES" sz="2600" dirty="0"/>
              <a:t>sector agro alimentario</a:t>
            </a:r>
            <a:endParaRPr lang="de-DE" sz="2600" dirty="0"/>
          </a:p>
        </p:txBody>
      </p:sp>
    </p:spTree>
    <p:extLst>
      <p:ext uri="{BB962C8B-B14F-4D97-AF65-F5344CB8AC3E}">
        <p14:creationId xmlns:p14="http://schemas.microsoft.com/office/powerpoint/2010/main" val="14572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Sensibilidad creciente de los consumidores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13404" y="2204864"/>
            <a:ext cx="8568952" cy="2913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de-DE" sz="20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Actitudes hacia la biodiversidad</a:t>
            </a: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de-DE" sz="2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20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" sz="20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más probable que los encuestados digan que han oído hablar del término “biodiversidad” y </a:t>
            </a:r>
            <a:r>
              <a:rPr lang="es-ES" sz="20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80% saben </a:t>
            </a:r>
            <a:r>
              <a:rPr lang="es-ES" sz="20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que significa en Austria, Alemania </a:t>
            </a:r>
            <a:r>
              <a:rPr lang="es-ES" sz="20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[...] </a:t>
            </a:r>
            <a:r>
              <a:rPr lang="es-ES" sz="20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”(UE-</a:t>
            </a:r>
            <a:r>
              <a:rPr lang="es-ES" sz="20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Eurobaromenter</a:t>
            </a:r>
            <a:r>
              <a:rPr lang="es-ES" sz="20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es-ES" sz="20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2013)</a:t>
            </a:r>
            <a:r>
              <a:rPr lang="en-US" sz="20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endParaRPr lang="en-US" sz="20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" sz="20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de las tres cuartas partes de los europeos están muy de acuerdo en que es importante detener la pérdida de biodiversidad porque es una obligación moral "(UE-</a:t>
            </a:r>
            <a:r>
              <a:rPr lang="es-ES" sz="20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Eurobaromenter</a:t>
            </a:r>
            <a:r>
              <a:rPr lang="es-ES" sz="20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es-ES" sz="20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2013)</a:t>
            </a:r>
            <a:endParaRPr lang="en-US" sz="17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el 6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s-ES" sz="2600" dirty="0"/>
              <a:t>Biodiversidad, agricultura y </a:t>
            </a:r>
            <a:br>
              <a:rPr lang="es-ES" sz="2600" dirty="0"/>
            </a:br>
            <a:r>
              <a:rPr lang="es-ES" sz="2600" dirty="0"/>
              <a:t>sector agro alimentario</a:t>
            </a:r>
            <a:endParaRPr lang="de-DE" sz="2600" dirty="0"/>
          </a:p>
        </p:txBody>
      </p:sp>
    </p:spTree>
    <p:extLst>
      <p:ext uri="{BB962C8B-B14F-4D97-AF65-F5344CB8AC3E}">
        <p14:creationId xmlns:p14="http://schemas.microsoft.com/office/powerpoint/2010/main" val="14572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Sensibilidad creciente de los consumidores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-540568" y="1687247"/>
            <a:ext cx="10225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s-E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Creciente demanda de productos certificados </a:t>
            </a:r>
            <a:endParaRPr lang="es-ES" sz="20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estándares de </a:t>
            </a:r>
            <a:r>
              <a:rPr lang="es-E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sostenibilidad</a:t>
            </a:r>
            <a:endParaRPr lang="de-DE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41540" y="2296107"/>
            <a:ext cx="8640231" cy="4234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1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UTZ</a:t>
            </a:r>
            <a:endParaRPr lang="es-ES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volumen de café certificado casi se duplicó de 2011 a 2016 (476.903 TM a 870.102 TM)</a:t>
            </a:r>
            <a:endParaRPr lang="en-US" sz="14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Volumen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cacao </a:t>
            </a:r>
            <a:r>
              <a:rPr lang="en-US" sz="14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certificado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casi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cinco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veces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mayor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2016 que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2011 (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212.690 TM a 1.188.166 TM) (</a:t>
            </a:r>
            <a:r>
              <a:rPr lang="en-US" sz="14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anual</a:t>
            </a:r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2017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Comercio</a:t>
            </a: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Justo</a:t>
            </a:r>
            <a:endParaRPr lang="es-ES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ingresos de productos alimenticios de comercio justo 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Europa aumentaron más del 50% de 2016 a 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mayor aumento se registra para las frutas tropicales con un aumento del 22% (77.406 T a 94.256 T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café, que tiene las ventas más altas de todos los productos 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comercio justo </a:t>
            </a:r>
            <a:r>
              <a:rPr lang="es-E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(34,3%), aumentó un 8% (20.014 T a 21.529 T) (</a:t>
            </a:r>
            <a:r>
              <a:rPr lang="es-ES" sz="14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Forum</a:t>
            </a:r>
            <a:r>
              <a:rPr lang="es-E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Fairer</a:t>
            </a:r>
            <a:r>
              <a:rPr lang="es-E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Handel</a:t>
            </a:r>
            <a:r>
              <a:rPr lang="es-E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2018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Consejo de Administración de Acuicultura (</a:t>
            </a:r>
            <a:r>
              <a:rPr lang="es-ES" sz="1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r>
              <a:rPr lang="es-ES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s-ES" sz="1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Fundado </a:t>
            </a:r>
            <a:r>
              <a:rPr lang="es-E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2010, alcanzó un volumen de producción de aproximadamente 1.1 TM en 2016 (</a:t>
            </a:r>
            <a:r>
              <a:rPr lang="es-E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Visión general estratégica de </a:t>
            </a:r>
            <a:r>
              <a:rPr lang="es-ES" sz="14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r>
              <a:rPr lang="es-E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2017-2021</a:t>
            </a:r>
            <a:r>
              <a:rPr lang="es-ES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5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el 6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s-ES" sz="2600" dirty="0"/>
              <a:t>Biodiversidad, agricultura y </a:t>
            </a:r>
            <a:br>
              <a:rPr lang="es-ES" sz="2600" dirty="0"/>
            </a:br>
            <a:r>
              <a:rPr lang="es-ES" sz="2600" dirty="0"/>
              <a:t>sector agro alimentario</a:t>
            </a:r>
            <a:endParaRPr lang="de-DE" sz="2600" dirty="0"/>
          </a:p>
        </p:txBody>
      </p:sp>
    </p:spTree>
    <p:extLst>
      <p:ext uri="{BB962C8B-B14F-4D97-AF65-F5344CB8AC3E}">
        <p14:creationId xmlns:p14="http://schemas.microsoft.com/office/powerpoint/2010/main" val="2409125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12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Sensibilidad creciente de los consumidores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79512" y="2423157"/>
            <a:ext cx="871296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ecológica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escala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mundial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eclógico 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auge = 57,8 millones de hectáreas / 90 mil millones de dólares estadounidenses (2016). Principales mercados en miles de millones de euros: Estados Unidos (38,9), Alemania (9,5) Francia (6,7). </a:t>
            </a:r>
            <a:r>
              <a:rPr lang="es-ES" sz="16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FIBL</a:t>
            </a:r>
            <a:r>
              <a:rPr lang="es-ES" sz="16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2018</a:t>
            </a:r>
            <a:endParaRPr lang="en-US" sz="16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ecológica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europa</a:t>
            </a:r>
            <a:endParaRPr lang="en-U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producción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ecológica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aumentando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2002:   5.6 </a:t>
            </a:r>
            <a:r>
              <a:rPr lang="en-US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millones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ha, 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2012: 10.0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millones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 </a:t>
            </a:r>
          </a:p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2016: 11.9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millones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Incremento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2012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2016: 18.7 %</a:t>
            </a:r>
          </a:p>
          <a:p>
            <a:endParaRPr lang="en-US" sz="16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1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CE: </a:t>
            </a:r>
            <a:r>
              <a:rPr lang="es-E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evolución de la agricultura ecológica (R) de la UE; </a:t>
            </a:r>
            <a:r>
              <a:rPr lang="es-ES" sz="14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Eurostad</a:t>
            </a:r>
            <a:r>
              <a:rPr lang="es-ES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datos del 10/2017)</a:t>
            </a:r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46856" y="1742165"/>
            <a:ext cx="84456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s-E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demanda creciente </a:t>
            </a:r>
            <a:r>
              <a:rPr lang="es-E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productos certificados por estándares </a:t>
            </a:r>
            <a:r>
              <a:rPr lang="es-E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ecológicos.</a:t>
            </a:r>
            <a:endParaRPr lang="de-DE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el 6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s-ES" sz="2600" dirty="0"/>
              <a:t>Biodiversidad, agricultura y </a:t>
            </a:r>
            <a:br>
              <a:rPr lang="es-ES" sz="2600" dirty="0"/>
            </a:br>
            <a:r>
              <a:rPr lang="es-ES" sz="2600" dirty="0"/>
              <a:t>sector agro alimentario</a:t>
            </a:r>
            <a:endParaRPr lang="de-DE" sz="2600" dirty="0"/>
          </a:p>
        </p:txBody>
      </p:sp>
    </p:spTree>
    <p:extLst>
      <p:ext uri="{BB962C8B-B14F-4D97-AF65-F5344CB8AC3E}">
        <p14:creationId xmlns:p14="http://schemas.microsoft.com/office/powerpoint/2010/main" val="1619783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13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39553" y="1891104"/>
            <a:ext cx="7661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s-ES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Crecientes </a:t>
            </a:r>
            <a:r>
              <a:rPr lang="es-E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requerimientos de las empresas alimentarias y minoristas</a:t>
            </a:r>
            <a:endParaRPr lang="de-DE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748985" y="4387023"/>
            <a:ext cx="3471087" cy="16264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objetivo del Grupo </a:t>
            </a:r>
            <a:r>
              <a:rPr lang="es-ES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REWE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[...] desarrollar y comercializar productos más sostenibles. La protección de la diversidad biológica es un componente esencial de la calidad ecológica de los productos.</a:t>
            </a:r>
            <a:r>
              <a:rPr lang="en-GB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846" y="3140968"/>
            <a:ext cx="2425084" cy="828826"/>
          </a:xfrm>
          <a:prstGeom prst="rect">
            <a:avLst/>
          </a:prstGeom>
        </p:spPr>
      </p:pic>
      <p:sp>
        <p:nvSpPr>
          <p:cNvPr id="15" name="Rechteck 14"/>
          <p:cNvSpPr/>
          <p:nvPr/>
        </p:nvSpPr>
        <p:spPr>
          <a:xfrm>
            <a:off x="5364088" y="2470977"/>
            <a:ext cx="3528392" cy="191604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su guía para la gestión sostenible, </a:t>
            </a:r>
            <a:r>
              <a:rPr lang="es-ES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REWE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está comprometido con la conservación y protección de los ecosistemas naturales y apoya los objetivos del Convenio de las Naciones Unidas sobre la Diversidad Biológica.</a:t>
            </a:r>
            <a:r>
              <a:rPr lang="en-GB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el 6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s-ES" sz="2600" dirty="0"/>
              <a:t>Biodiversidad, agricultura y </a:t>
            </a:r>
            <a:br>
              <a:rPr lang="es-ES" sz="2600" dirty="0"/>
            </a:br>
            <a:r>
              <a:rPr lang="es-ES" sz="2600" dirty="0"/>
              <a:t>sector agro alimentario</a:t>
            </a:r>
            <a:endParaRPr lang="de-DE" sz="2600" dirty="0"/>
          </a:p>
        </p:txBody>
      </p:sp>
      <p:sp>
        <p:nvSpPr>
          <p:cNvPr id="11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Sensibilidad creciente de los consumidores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961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942901" y="1891104"/>
            <a:ext cx="7258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s-E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Crecientes requerimientos de las empresas alimentarias y minoristas</a:t>
            </a:r>
          </a:p>
          <a:p>
            <a:pPr algn="ctr"/>
            <a:endParaRPr lang="de-DE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965" y="3431631"/>
            <a:ext cx="1759899" cy="1077489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7092280" y="2365831"/>
            <a:ext cx="1872208" cy="18700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600" i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</a:t>
            </a:r>
            <a:r>
              <a:rPr lang="es-ES" sz="16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proteger la biodiversidad es bastante simple. Sin biodiversidad, no hay negocio. 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5076056" y="4862336"/>
            <a:ext cx="3783758" cy="10149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Queremos inspirar a los agricultores para que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comiencen a implementar sus 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propios Planes de Acción de Biodiversidad </a:t>
            </a:r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1001989" y="2736747"/>
            <a:ext cx="3387586" cy="11281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-GOLD, la conservación de la biodiversidad es uno de los desafíos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principales 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nuestra sociedad ".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Alb • Gold Teigwaren"/>
          <p:cNvSpPr>
            <a:spLocks noChangeAspect="1" noChangeArrowheads="1"/>
          </p:cNvSpPr>
          <p:nvPr/>
        </p:nvSpPr>
        <p:spPr bwMode="auto">
          <a:xfrm>
            <a:off x="155575" y="-166688"/>
            <a:ext cx="22669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Alb • Gold Teigwaren"/>
          <p:cNvSpPr>
            <a:spLocks noChangeAspect="1" noChangeArrowheads="1"/>
          </p:cNvSpPr>
          <p:nvPr/>
        </p:nvSpPr>
        <p:spPr bwMode="auto">
          <a:xfrm>
            <a:off x="307975" y="-14288"/>
            <a:ext cx="22669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Alb • Gold Teigwaren"/>
          <p:cNvSpPr>
            <a:spLocks noChangeAspect="1" noChangeArrowheads="1"/>
          </p:cNvSpPr>
          <p:nvPr/>
        </p:nvSpPr>
        <p:spPr bwMode="auto">
          <a:xfrm>
            <a:off x="460375" y="138112"/>
            <a:ext cx="22669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1" name="Picture 7" descr="Z:\_LOGOS\ANDERE\Alb-Go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504" y="4013156"/>
            <a:ext cx="1778842" cy="103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el 6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s-ES" sz="2600" dirty="0"/>
              <a:t>Biodiversidad, agricultura y </a:t>
            </a:r>
            <a:br>
              <a:rPr lang="es-ES" sz="2600" dirty="0"/>
            </a:br>
            <a:r>
              <a:rPr lang="es-ES" sz="2600" dirty="0"/>
              <a:t>sector agro alimentario</a:t>
            </a:r>
            <a:endParaRPr lang="de-DE" sz="2600" dirty="0"/>
          </a:p>
        </p:txBody>
      </p:sp>
      <p:sp>
        <p:nvSpPr>
          <p:cNvPr id="17" name="Textfeld 5"/>
          <p:cNvSpPr txBox="1"/>
          <p:nvPr/>
        </p:nvSpPr>
        <p:spPr>
          <a:xfrm>
            <a:off x="914203" y="1221614"/>
            <a:ext cx="725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Sensibilidad creciente de los consumidores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300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845824" y="186488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Intercambio </a:t>
            </a:r>
            <a:r>
              <a:rPr lang="de-DE" sz="2400" b="1" smtClean="0">
                <a:latin typeface="Arial" panose="020B0604020202020204" pitchFamily="34" charset="0"/>
                <a:cs typeface="Arial" panose="020B0604020202020204" pitchFamily="34" charset="0"/>
              </a:rPr>
              <a:t>de experiencias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81449" y="3079598"/>
            <a:ext cx="7200800" cy="83099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¿Cómo percibes la biodiversidad en el día a día de tu entorno laboral?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el 6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s-ES" sz="2600" dirty="0"/>
              <a:t>Biodiversidad, agricultura y </a:t>
            </a:r>
            <a:br>
              <a:rPr lang="es-ES" sz="2600" dirty="0"/>
            </a:br>
            <a:r>
              <a:rPr lang="es-ES" sz="2600" dirty="0"/>
              <a:t>sector agro alimentario</a:t>
            </a:r>
            <a:endParaRPr lang="de-DE" sz="2600" dirty="0"/>
          </a:p>
        </p:txBody>
      </p:sp>
    </p:spTree>
    <p:extLst>
      <p:ext uri="{BB962C8B-B14F-4D97-AF65-F5344CB8AC3E}">
        <p14:creationId xmlns:p14="http://schemas.microsoft.com/office/powerpoint/2010/main" val="4141053364"/>
      </p:ext>
    </p:extLst>
  </p:cSld>
  <p:clrMapOvr>
    <a:masterClrMapping/>
  </p:clrMapOvr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1279</Words>
  <Application>Microsoft Office PowerPoint</Application>
  <PresentationFormat>Presentación en pantalla (4:3)</PresentationFormat>
  <Paragraphs>163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Wingdings</vt:lpstr>
      <vt:lpstr>LIFE Header</vt:lpstr>
      <vt:lpstr>LIFE Content</vt:lpstr>
      <vt:lpstr>LIFE Partner Logos</vt:lpstr>
      <vt:lpstr>Biodiversidad, agricultura y sector agro alimentario</vt:lpstr>
      <vt:lpstr>Biodiversidad, agricultura y  sector agro alimentario</vt:lpstr>
      <vt:lpstr>Presentación de PowerPoint</vt:lpstr>
      <vt:lpstr>Presentación de PowerPoint</vt:lpstr>
      <vt:lpstr>Biodiversidad, agricultura y  sector agro alimentario</vt:lpstr>
      <vt:lpstr>Biodiversidad, agricultura y  sector agro alimentario</vt:lpstr>
      <vt:lpstr>Biodiversidad, agricultura y  sector agro alimentario</vt:lpstr>
      <vt:lpstr>Biodiversidad, agricultura y  sector agro alimentario</vt:lpstr>
      <vt:lpstr>Biodiversidad, agricultura y  sector agro alimentario</vt:lpstr>
      <vt:lpstr>Biodiversidad, agricultura y  sector agro alimentario</vt:lpstr>
      <vt:lpstr>Biodiversidad, agricultura y  sector agro alimentario</vt:lpstr>
      <vt:lpstr>Biodiversidad, agricultura y  sector agro alimentario</vt:lpstr>
      <vt:lpstr>Biodiversidad, agricultura y  sector agro alimentario</vt:lpstr>
      <vt:lpstr>Biodiversidad, agricultura y  sector agro alimentario</vt:lpstr>
      <vt:lpstr>Biodiversidad, agricultura y  sector agro alimentario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María R. López Onieva</cp:lastModifiedBy>
  <cp:revision>144</cp:revision>
  <dcterms:created xsi:type="dcterms:W3CDTF">2017-08-09T08:14:08Z</dcterms:created>
  <dcterms:modified xsi:type="dcterms:W3CDTF">2019-05-13T13:08:55Z</dcterms:modified>
</cp:coreProperties>
</file>