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16"/>
  </p:notesMasterIdLst>
  <p:sldIdLst>
    <p:sldId id="256" r:id="rId4"/>
    <p:sldId id="267" r:id="rId5"/>
    <p:sldId id="266" r:id="rId6"/>
    <p:sldId id="262" r:id="rId7"/>
    <p:sldId id="264" r:id="rId8"/>
    <p:sldId id="268" r:id="rId9"/>
    <p:sldId id="258" r:id="rId10"/>
    <p:sldId id="271" r:id="rId11"/>
    <p:sldId id="272" r:id="rId12"/>
    <p:sldId id="273" r:id="rId13"/>
    <p:sldId id="270" r:id="rId14"/>
    <p:sldId id="269" r:id="rId1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03" autoAdjust="0"/>
    <p:restoredTop sz="92185" autoAdjust="0"/>
  </p:normalViewPr>
  <p:slideViewPr>
    <p:cSldViewPr>
      <p:cViewPr varScale="1">
        <p:scale>
          <a:sx n="102" d="100"/>
          <a:sy n="102" d="100"/>
        </p:scale>
        <p:origin x="205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13.05.2019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‹Nº›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22875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13.05.2019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tiff"/><Relationship Id="rId5" Type="http://schemas.openxmlformats.org/officeDocument/2006/relationships/image" Target="../media/image1.jpeg"/><Relationship Id="rId10" Type="http://schemas.openxmlformats.org/officeDocument/2006/relationships/image" Target="../media/image6.jpeg"/><Relationship Id="rId4" Type="http://schemas.openxmlformats.org/officeDocument/2006/relationships/theme" Target="../theme/theme1.xml"/><Relationship Id="rId9" Type="http://schemas.openxmlformats.org/officeDocument/2006/relationships/image" Target="../media/image5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.jpeg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7.tiff"/><Relationship Id="rId18" Type="http://schemas.openxmlformats.org/officeDocument/2006/relationships/image" Target="../media/image20.jpe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9.jpeg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jpeg"/><Relationship Id="rId11" Type="http://schemas.openxmlformats.org/officeDocument/2006/relationships/image" Target="../media/image16.jpeg"/><Relationship Id="rId5" Type="http://schemas.openxmlformats.org/officeDocument/2006/relationships/theme" Target="../theme/theme3.xml"/><Relationship Id="rId15" Type="http://schemas.openxmlformats.org/officeDocument/2006/relationships/image" Target="../media/image18.jpeg"/><Relationship Id="rId10" Type="http://schemas.openxmlformats.org/officeDocument/2006/relationships/image" Target="../media/image15.tiff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4.jpeg"/><Relationship Id="rId14" Type="http://schemas.openxmlformats.org/officeDocument/2006/relationships/image" Target="../media/image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13.05.2019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185034"/>
            <a:ext cx="2330539" cy="33010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988" y="5409011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9" r:id="rId3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368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8129868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sp>
        <p:nvSpPr>
          <p:cNvPr id="18" name="Textfeld 17"/>
          <p:cNvSpPr txBox="1"/>
          <p:nvPr userDrawn="1"/>
        </p:nvSpPr>
        <p:spPr>
          <a:xfrm>
            <a:off x="250069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78243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219" y="6436602"/>
            <a:ext cx="591864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08" y="6611872"/>
            <a:ext cx="1368152" cy="193789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1" y="6487472"/>
            <a:ext cx="314457" cy="31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604415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165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117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87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43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005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047" y="6467789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52439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666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R:\_Fotos_Logos_PPTs\Logos\Projekte\LIFEBiostandards\Fundación Biodiversidad\MAPAMA_FB_color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956" y="6486438"/>
            <a:ext cx="1554246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182535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106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34" y="6426490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923" y="6424270"/>
            <a:ext cx="358680" cy="35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33981" y="47358"/>
            <a:ext cx="8424936" cy="864096"/>
          </a:xfrm>
        </p:spPr>
        <p:txBody>
          <a:bodyPr/>
          <a:lstStyle/>
          <a:p>
            <a:r>
              <a:rPr lang="de-DE" sz="2400" dirty="0" smtClean="0"/>
              <a:t>Formación: Fomento de la biodiversidad en la producción agrícola</a:t>
            </a:r>
            <a:endParaRPr lang="de-DE" sz="24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69995" y="3673114"/>
            <a:ext cx="8230424" cy="684076"/>
          </a:xfrm>
          <a:noFill/>
        </p:spPr>
        <p:txBody>
          <a:bodyPr/>
          <a:lstStyle/>
          <a:p>
            <a:r>
              <a:rPr lang="de-DE" sz="2800" dirty="0" smtClean="0">
                <a:solidFill>
                  <a:schemeClr val="bg2">
                    <a:lumMod val="10000"/>
                  </a:schemeClr>
                </a:solidFill>
              </a:rPr>
              <a:t>Introducción y visión general del webinar</a:t>
            </a:r>
            <a:endParaRPr lang="de-DE" sz="28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983282" y="4634005"/>
            <a:ext cx="5177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Equipo técnico de la Fundación Global Nature</a:t>
            </a:r>
            <a:endParaRPr lang="en-GB" dirty="0"/>
          </a:p>
        </p:txBody>
      </p:sp>
      <p:sp>
        <p:nvSpPr>
          <p:cNvPr id="4" name="Textfeld 3"/>
          <p:cNvSpPr txBox="1"/>
          <p:nvPr/>
        </p:nvSpPr>
        <p:spPr>
          <a:xfrm>
            <a:off x="611560" y="1548403"/>
            <a:ext cx="7560840" cy="18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Módulo 1</a:t>
            </a:r>
          </a:p>
          <a:p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Biodiversidad, agricultura y sector agroalimentario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46856" y="111770"/>
            <a:ext cx="6717432" cy="724942"/>
          </a:xfrm>
          <a:noFill/>
        </p:spPr>
        <p:txBody>
          <a:bodyPr>
            <a:normAutofit/>
          </a:bodyPr>
          <a:lstStyle/>
          <a:p>
            <a:r>
              <a:rPr lang="de-DE" sz="2800" dirty="0" smtClean="0"/>
              <a:t>Ronda de presentaciones</a:t>
            </a:r>
            <a:endParaRPr lang="de-DE" sz="2800" dirty="0"/>
          </a:p>
        </p:txBody>
      </p:sp>
      <p:sp>
        <p:nvSpPr>
          <p:cNvPr id="17" name="Textfeld 16"/>
          <p:cNvSpPr txBox="1"/>
          <p:nvPr/>
        </p:nvSpPr>
        <p:spPr>
          <a:xfrm>
            <a:off x="679345" y="2780928"/>
            <a:ext cx="4464496" cy="1302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de-DE" b="1" u="sng" dirty="0" smtClean="0">
                <a:solidFill>
                  <a:schemeClr val="tx2">
                    <a:lumMod val="50000"/>
                  </a:schemeClr>
                </a:solidFill>
              </a:rPr>
              <a:t>Responsables técnicos del proyecto</a:t>
            </a:r>
          </a:p>
          <a:p>
            <a:r>
              <a:rPr lang="de-DE" b="1" dirty="0" smtClean="0">
                <a:solidFill>
                  <a:schemeClr val="tx2">
                    <a:lumMod val="50000"/>
                  </a:schemeClr>
                </a:solidFill>
              </a:rPr>
              <a:t>Vanessa Sánchez Ortega</a:t>
            </a:r>
          </a:p>
          <a:p>
            <a:r>
              <a:rPr lang="en-GB" b="1" dirty="0" smtClean="0">
                <a:solidFill>
                  <a:schemeClr val="tx2">
                    <a:lumMod val="50000"/>
                  </a:schemeClr>
                </a:solidFill>
              </a:rPr>
              <a:t>Laura García </a:t>
            </a:r>
            <a:r>
              <a:rPr lang="en-GB" b="1" dirty="0" err="1" smtClean="0">
                <a:solidFill>
                  <a:schemeClr val="tx2">
                    <a:lumMod val="50000"/>
                  </a:schemeClr>
                </a:solidFill>
              </a:rPr>
              <a:t>Pierna</a:t>
            </a:r>
            <a:endParaRPr lang="en-GB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GB" b="1" dirty="0" smtClean="0">
                <a:solidFill>
                  <a:schemeClr val="tx2">
                    <a:lumMod val="50000"/>
                  </a:schemeClr>
                </a:solidFill>
              </a:rPr>
              <a:t>Jordi </a:t>
            </a:r>
            <a:r>
              <a:rPr lang="en-GB" b="1" dirty="0">
                <a:solidFill>
                  <a:schemeClr val="tx2">
                    <a:lumMod val="50000"/>
                  </a:schemeClr>
                </a:solidFill>
              </a:rPr>
              <a:t>Domingo </a:t>
            </a:r>
            <a:r>
              <a:rPr lang="en-GB" b="1" dirty="0" err="1">
                <a:solidFill>
                  <a:schemeClr val="tx2">
                    <a:lumMod val="50000"/>
                  </a:schemeClr>
                </a:solidFill>
              </a:rPr>
              <a:t>Calabuig</a:t>
            </a:r>
            <a:endParaRPr lang="en-GB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feld 16"/>
          <p:cNvSpPr txBox="1"/>
          <p:nvPr/>
        </p:nvSpPr>
        <p:spPr>
          <a:xfrm>
            <a:off x="679345" y="4293096"/>
            <a:ext cx="4464496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de-DE" b="1" u="sng" dirty="0" smtClean="0">
                <a:solidFill>
                  <a:schemeClr val="tx2">
                    <a:lumMod val="50000"/>
                  </a:schemeClr>
                </a:solidFill>
              </a:rPr>
              <a:t>Coordinación</a:t>
            </a:r>
          </a:p>
          <a:p>
            <a:r>
              <a:rPr lang="es-ES" b="1" dirty="0" smtClean="0">
                <a:solidFill>
                  <a:schemeClr val="tx2">
                    <a:lumMod val="50000"/>
                  </a:schemeClr>
                </a:solidFill>
              </a:rPr>
              <a:t>María R. López Onieva</a:t>
            </a:r>
            <a:endParaRPr lang="en-GB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Textfeld 16"/>
          <p:cNvSpPr txBox="1"/>
          <p:nvPr/>
        </p:nvSpPr>
        <p:spPr>
          <a:xfrm>
            <a:off x="2699792" y="1604284"/>
            <a:ext cx="44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s-ES" sz="2000" b="1" dirty="0" smtClean="0">
                <a:solidFill>
                  <a:schemeClr val="tx2">
                    <a:lumMod val="50000"/>
                  </a:schemeClr>
                </a:solidFill>
              </a:rPr>
              <a:t>FUNDACIÓN GLOBAL </a:t>
            </a:r>
            <a:r>
              <a:rPr lang="es-ES" sz="2000" b="1" dirty="0" err="1" smtClean="0">
                <a:solidFill>
                  <a:schemeClr val="tx2">
                    <a:lumMod val="50000"/>
                  </a:schemeClr>
                </a:solidFill>
              </a:rPr>
              <a:t>NATURE</a:t>
            </a:r>
            <a:endParaRPr lang="en-GB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302082"/>
            <a:ext cx="1152128" cy="106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18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de-DE" sz="2800" dirty="0" smtClean="0"/>
              <a:t>Fundación Global Nature</a:t>
            </a:r>
            <a:endParaRPr lang="de-DE" sz="2800" dirty="0"/>
          </a:p>
        </p:txBody>
      </p:sp>
      <p:sp>
        <p:nvSpPr>
          <p:cNvPr id="16" name="Textfeld 15"/>
          <p:cNvSpPr txBox="1"/>
          <p:nvPr/>
        </p:nvSpPr>
        <p:spPr>
          <a:xfrm>
            <a:off x="239332" y="1122408"/>
            <a:ext cx="87849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tx2">
                    <a:lumMod val="50000"/>
                  </a:schemeClr>
                </a:solidFill>
              </a:rPr>
              <a:t>Experiencia</a:t>
            </a:r>
          </a:p>
          <a:p>
            <a:pPr algn="just"/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Nuestro trabajo se basa en el rigor técnico, el compromiso ético y la innovación. Desde nuestra creación en 1993 unimos teoría y práctica: combinamos la elaboración de estrategias y planes con el trabajo en campo y los proyectos aplicados. Más de 20 premios han reconocido nuestro trabajo en los últimos años.</a:t>
            </a:r>
            <a:endParaRPr lang="de-DE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203328" y="3693225"/>
            <a:ext cx="8856984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La Fundación Global </a:t>
            </a:r>
            <a:r>
              <a:rPr lang="es-ES" dirty="0" err="1">
                <a:solidFill>
                  <a:schemeClr val="tx2">
                    <a:lumMod val="50000"/>
                  </a:schemeClr>
                </a:solidFill>
              </a:rPr>
              <a:t>Nature</a:t>
            </a:r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 (</a:t>
            </a:r>
            <a:r>
              <a:rPr lang="es-ES" dirty="0" err="1">
                <a:solidFill>
                  <a:schemeClr val="tx2">
                    <a:lumMod val="50000"/>
                  </a:schemeClr>
                </a:solidFill>
              </a:rPr>
              <a:t>FGN</a:t>
            </a:r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) ha establecido tres </a:t>
            </a:r>
            <a:r>
              <a:rPr lang="es-ES" b="1" dirty="0">
                <a:solidFill>
                  <a:schemeClr val="tx2">
                    <a:lumMod val="50000"/>
                  </a:schemeClr>
                </a:solidFill>
              </a:rPr>
              <a:t>líneas estratégicas 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hasta </a:t>
            </a:r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el año 2020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:</a:t>
            </a:r>
          </a:p>
          <a:p>
            <a:endParaRPr lang="es-ES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s-ES" b="1" dirty="0">
                <a:solidFill>
                  <a:schemeClr val="tx2">
                    <a:lumMod val="50000"/>
                  </a:schemeClr>
                </a:solidFill>
              </a:rPr>
              <a:t>1- Conservación y restauración de hábitats y especies</a:t>
            </a:r>
          </a:p>
          <a:p>
            <a:r>
              <a:rPr lang="es-ES" b="1" dirty="0">
                <a:solidFill>
                  <a:schemeClr val="tx2">
                    <a:lumMod val="50000"/>
                  </a:schemeClr>
                </a:solidFill>
              </a:rPr>
              <a:t>2- Sostenibilidad del sector agroalimentario</a:t>
            </a:r>
          </a:p>
          <a:p>
            <a:r>
              <a:rPr lang="es-ES" b="1" dirty="0">
                <a:solidFill>
                  <a:schemeClr val="tx2">
                    <a:lumMod val="50000"/>
                  </a:schemeClr>
                </a:solidFill>
              </a:rPr>
              <a:t>3- Proyección nacional e internacional de la actividad fundacional</a:t>
            </a:r>
            <a:endParaRPr lang="en-GB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feld 15"/>
          <p:cNvSpPr txBox="1"/>
          <p:nvPr/>
        </p:nvSpPr>
        <p:spPr>
          <a:xfrm>
            <a:off x="239332" y="2492896"/>
            <a:ext cx="8784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tx2">
                    <a:lumMod val="50000"/>
                  </a:schemeClr>
                </a:solidFill>
              </a:rPr>
              <a:t>Presencia</a:t>
            </a:r>
          </a:p>
          <a:p>
            <a:pPr algn="just"/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Disponemos de cuatro sedes en España y varias áreas de trabajo adicionales. Además de proyectos de ámbito nacional y europeo, desarrollamos iniciativas en otros continentes dirigidas al cumplimiento de los Objetivos de Desarrollo Sostenible de Naciones Unidas</a:t>
            </a:r>
            <a:endParaRPr lang="de-DE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05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Programa LIFE de la EU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446856" y="1307923"/>
            <a:ext cx="849694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módulo de formación se ha desarrollado en el marco del proyecto LIFE </a:t>
            </a:r>
            <a:r>
              <a:rPr lang="de-DE" sz="2400" b="1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„Food and Biodiversity“: Biodiversidad en Sellos y Estándares del Sector Agroalimentario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proyecto ha sido financiado por el Programa LIFE de la UE y en España se desarrolla con el apoyo del Ministerio para la Transición Ecológica a través de Fundación Biodiversidad.</a:t>
            </a:r>
          </a:p>
        </p:txBody>
      </p:sp>
      <p:pic>
        <p:nvPicPr>
          <p:cNvPr id="1029" name="Picture 5" descr="Z:\Bildarchiv\LIFE Lebensmittel\Pixabay - Keine Referenz nötig\tree-3180985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54" y="3705488"/>
            <a:ext cx="3573478" cy="238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64"/>
          <a:stretch/>
        </p:blipFill>
        <p:spPr>
          <a:xfrm>
            <a:off x="4855964" y="3704612"/>
            <a:ext cx="3567787" cy="2387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03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Socios del proyecto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grpSp>
        <p:nvGrpSpPr>
          <p:cNvPr id="9" name="Gruppieren 8"/>
          <p:cNvGrpSpPr/>
          <p:nvPr/>
        </p:nvGrpSpPr>
        <p:grpSpPr>
          <a:xfrm>
            <a:off x="748003" y="1871194"/>
            <a:ext cx="7615708" cy="3540151"/>
            <a:chOff x="748003" y="1871194"/>
            <a:chExt cx="7615708" cy="3540151"/>
          </a:xfrm>
        </p:grpSpPr>
        <p:pic>
          <p:nvPicPr>
            <p:cNvPr id="10" name="Picture 2" descr="http://www.business-biodiversity.eu/bausteine.net/i/22167/webLogoFGNLogoblock.jpg?width=200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045" y="2209705"/>
              <a:ext cx="1296144" cy="1296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 Global Nature Fund 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003" y="1960646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 descr=" Bodensee-Stiftung 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4524" y="1871194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8" descr="http://www.business-biodiversity.eu/bausteine.net/i/22168/webLogoISTLogoblock.jpg?width=200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8711" y="1905277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0" descr="http://www.business-biodiversity.eu/bausteine.net/i/22169/webLogoAUFLogoblock.jpg?width=200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2127" y="350634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2" descr="http://www.business-biodiversity.eu/bausteine.net/i/22170/webLogoSolagroLogoblock.jpg?width=200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545" b="34930"/>
            <a:stretch/>
          </p:blipFill>
          <p:spPr bwMode="auto">
            <a:xfrm>
              <a:off x="3684865" y="4168088"/>
              <a:ext cx="1905000" cy="5815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Grafik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190" y="3794753"/>
            <a:ext cx="1313015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96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6"/>
          <p:cNvSpPr txBox="1">
            <a:spLocks/>
          </p:cNvSpPr>
          <p:nvPr/>
        </p:nvSpPr>
        <p:spPr>
          <a:xfrm>
            <a:off x="215516" y="87294"/>
            <a:ext cx="702078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400" dirty="0" smtClean="0"/>
              <a:t>Biodiversidad en Sellos y Estándares del Sector Agroalimentario</a:t>
            </a:r>
            <a:endParaRPr lang="de-DE" sz="2400" dirty="0"/>
          </a:p>
        </p:txBody>
      </p:sp>
      <p:sp>
        <p:nvSpPr>
          <p:cNvPr id="14" name="Titel 1"/>
          <p:cNvSpPr txBox="1">
            <a:spLocks/>
          </p:cNvSpPr>
          <p:nvPr/>
        </p:nvSpPr>
        <p:spPr>
          <a:xfrm>
            <a:off x="197327" y="970275"/>
            <a:ext cx="8534400" cy="7588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300" dirty="0" err="1" smtClean="0">
                <a:solidFill>
                  <a:schemeClr val="accent3"/>
                </a:solidFill>
              </a:rPr>
              <a:t>Objetivo</a:t>
            </a:r>
            <a:endParaRPr lang="en-US" sz="2300" dirty="0">
              <a:solidFill>
                <a:schemeClr val="accent3"/>
              </a:solidFill>
            </a:endParaRPr>
          </a:p>
        </p:txBody>
      </p:sp>
      <p:sp>
        <p:nvSpPr>
          <p:cNvPr id="16" name="Inhaltsplatzhalter 2"/>
          <p:cNvSpPr>
            <a:spLocks noGrp="1"/>
          </p:cNvSpPr>
          <p:nvPr>
            <p:ph sz="quarter" idx="4294967295"/>
          </p:nvPr>
        </p:nvSpPr>
        <p:spPr>
          <a:xfrm>
            <a:off x="197327" y="1556792"/>
            <a:ext cx="8519120" cy="492544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Mejorar</a:t>
            </a:r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US" sz="2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desempeño</a:t>
            </a:r>
            <a:r>
              <a:rPr lang="en-US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sz="2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biodiversidad</a:t>
            </a:r>
            <a:r>
              <a:rPr lang="en-US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estándares</a:t>
            </a:r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2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sellos</a:t>
            </a:r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sz="2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industria</a:t>
            </a:r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agroalimentaria</a:t>
            </a:r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…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ayudando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a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los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estándares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a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incluir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criterios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eficientes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de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biodiversidad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en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sus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esquemas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…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motivando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a las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empresas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procesadoras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y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distribuidoras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a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incluir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criterios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de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biodiversidad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en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sus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normas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de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aprovisionamiento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,</a:t>
            </a: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…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mejorando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el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conocimiento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sobre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biodiversidad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de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asesores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, auditors y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técnicos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de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producto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y de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calidad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,</a:t>
            </a: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…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proporcionando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una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herramienta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para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medir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la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biodiversidad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(</a:t>
            </a:r>
            <a:r>
              <a:rPr lang="en-US" sz="1800" b="1" dirty="0" smtClean="0">
                <a:solidFill>
                  <a:schemeClr val="bg2">
                    <a:lumMod val="25000"/>
                  </a:schemeClr>
                </a:solidFill>
              </a:rPr>
              <a:t>Biodiversity Performance Tool) 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y un </a:t>
            </a:r>
            <a:r>
              <a:rPr lang="en-US" sz="1800" b="1" dirty="0" err="1" smtClean="0">
                <a:solidFill>
                  <a:schemeClr val="bg2">
                    <a:lumMod val="25000"/>
                  </a:schemeClr>
                </a:solidFill>
              </a:rPr>
              <a:t>sistema</a:t>
            </a:r>
            <a:r>
              <a:rPr lang="en-US" sz="1800" b="1" dirty="0" smtClean="0">
                <a:solidFill>
                  <a:schemeClr val="bg2">
                    <a:lumMod val="25000"/>
                  </a:schemeClr>
                </a:solidFill>
              </a:rPr>
              <a:t> de </a:t>
            </a:r>
            <a:r>
              <a:rPr lang="en-US" sz="1800" b="1" dirty="0" err="1" smtClean="0">
                <a:solidFill>
                  <a:schemeClr val="bg2">
                    <a:lumMod val="25000"/>
                  </a:schemeClr>
                </a:solidFill>
              </a:rPr>
              <a:t>seguimiento</a:t>
            </a:r>
            <a:r>
              <a:rPr lang="en-US" sz="18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para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apoyar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la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implementación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de Planes de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Acción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de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Biodiversidad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de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calidad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y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evaluar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los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resultados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e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impactos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de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una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forma regular y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estructurada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,</a:t>
            </a: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…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impulsando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una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iniciativa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sectorial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europea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sobre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el “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Desempeño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de la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Biodiversidad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en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el sector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agroalimentario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”.</a:t>
            </a:r>
            <a:endParaRPr lang="en-US" sz="17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46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dirty="0" smtClean="0"/>
              <a:t>Un resumen de la formación</a:t>
            </a:r>
            <a:endParaRPr lang="de-DE" sz="28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41176" y="1213641"/>
            <a:ext cx="84712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2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Propósito</a:t>
            </a:r>
            <a:r>
              <a:rPr lang="en-US" sz="22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sz="22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formación</a:t>
            </a:r>
            <a:r>
              <a:rPr lang="en-US" sz="22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mejorar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conocimiento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fomenter la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biodiversidad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producción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agrícola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0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Existen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tres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módulos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diferentes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para: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32261" y="3114455"/>
            <a:ext cx="8640960" cy="46166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Asesores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agrícolas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estándares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empresas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cooperativas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41176" y="3815615"/>
            <a:ext cx="8640960" cy="46166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Certificadores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estándares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50497" y="4509399"/>
            <a:ext cx="8640960" cy="219547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Técnicos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responsables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product, </a:t>
            </a:r>
            <a:r>
              <a:rPr lang="en-GB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calidad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suministro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n-GB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GB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nunca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trabajado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biodiversidad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n-GB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ténicos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GB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gerentes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GB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están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manejando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aspectos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relacionados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la </a:t>
            </a:r>
            <a:r>
              <a:rPr lang="en-GB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biodiversidad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88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71445" y="116632"/>
            <a:ext cx="7380875" cy="724942"/>
          </a:xfrm>
        </p:spPr>
        <p:txBody>
          <a:bodyPr>
            <a:normAutofit/>
          </a:bodyPr>
          <a:lstStyle/>
          <a:p>
            <a:r>
              <a:rPr lang="de-DE" sz="2000" dirty="0" smtClean="0"/>
              <a:t>¿Por qué técnicos responsables de producto, calidad, cadena de suministro o aprovisionamiento? </a:t>
            </a:r>
            <a:endParaRPr lang="de-DE" sz="20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8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51242" y="1357227"/>
            <a:ext cx="8785254" cy="531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técnicos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gestores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deberían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considerer la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biodiversidad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aspecto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importante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calidad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producto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y: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Seleccionar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productos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estándares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producción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aseguren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buen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desempeño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biodiversidad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Analizar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las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normas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aprovisionamiento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propia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empresa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mejorar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requisites que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sean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relevantes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material de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biodiversidad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Mantener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reuniones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proveedores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productores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agricultores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ganaderos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las que se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ponga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manifiesto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que la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biodiversidad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prioridad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la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empresa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Motivar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la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propia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empresa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que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faciliten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tanto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formación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unas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directrices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claras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agricultores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ganaderos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productores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proveedores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Empezar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iniciativas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piloto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resolver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riesgos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retos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relacionados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la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biodiversidad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las principals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materias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primas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Motivar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la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propia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empresa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que incentive a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agricultores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ganaderos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un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buen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desempeño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biodiversidad</a:t>
            </a:r>
            <a:r>
              <a:rPr 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000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28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9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51242" y="1320730"/>
            <a:ext cx="847128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técnicos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gestores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deberían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considerer la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biodiversidad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aspecto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importante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calidad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producto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 </a:t>
            </a:r>
            <a:r>
              <a:rPr lang="en-US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añadido</a:t>
            </a:r>
            <a:r>
              <a:rPr 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producto</a:t>
            </a:r>
            <a:r>
              <a:rPr 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Valor </a:t>
            </a:r>
            <a:r>
              <a:rPr lang="en-US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añadido</a:t>
            </a:r>
            <a:r>
              <a:rPr 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la </a:t>
            </a:r>
            <a:r>
              <a:rPr lang="en-US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empresa</a:t>
            </a:r>
            <a:endParaRPr lang="en-US" sz="2000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s-ES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Estar preparados y pendientes con vistas a la próxima legislación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Oportunidades</a:t>
            </a:r>
            <a:r>
              <a:rPr 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marketing y </a:t>
            </a:r>
            <a:r>
              <a:rPr lang="en-US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comunicación</a:t>
            </a:r>
            <a:r>
              <a:rPr 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atractivas</a:t>
            </a:r>
            <a:r>
              <a:rPr 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innovadoras</a:t>
            </a:r>
            <a:r>
              <a:rPr 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Acceso</a:t>
            </a:r>
            <a:r>
              <a:rPr 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nuevos</a:t>
            </a:r>
            <a:r>
              <a:rPr 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grupos</a:t>
            </a:r>
            <a:r>
              <a:rPr 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consumidores</a:t>
            </a:r>
            <a:r>
              <a:rPr 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aquellos</a:t>
            </a:r>
            <a:r>
              <a:rPr 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buscan</a:t>
            </a:r>
            <a:r>
              <a:rPr 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productos</a:t>
            </a:r>
            <a:r>
              <a:rPr 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sostenibles</a:t>
            </a:r>
            <a:r>
              <a:rPr 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>
              <a:spcBef>
                <a:spcPct val="20000"/>
              </a:spcBef>
            </a:pPr>
            <a:endParaRPr lang="en-US" sz="2000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el 3"/>
          <p:cNvSpPr>
            <a:spLocks noGrp="1"/>
          </p:cNvSpPr>
          <p:nvPr>
            <p:ph type="title"/>
          </p:nvPr>
        </p:nvSpPr>
        <p:spPr>
          <a:xfrm>
            <a:off x="71445" y="116632"/>
            <a:ext cx="7380875" cy="724942"/>
          </a:xfrm>
        </p:spPr>
        <p:txBody>
          <a:bodyPr>
            <a:normAutofit/>
          </a:bodyPr>
          <a:lstStyle/>
          <a:p>
            <a:r>
              <a:rPr lang="de-DE" sz="2000" dirty="0" smtClean="0"/>
              <a:t>¿Por qué técnicos responsables de producto, calidad, cadena de suministro o aprovisionamiento? 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19983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¿Qué requisitos deben cumplir las guías de aprovisionamiento sostenible de las empresas?</a:t>
            </a:r>
            <a:endParaRPr lang="de-DE" sz="24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10</a:t>
            </a:fld>
            <a:endParaRPr lang="de-DE" dirty="0"/>
          </a:p>
        </p:txBody>
      </p:sp>
      <p:sp>
        <p:nvSpPr>
          <p:cNvPr id="5" name="Textfeld 5"/>
          <p:cNvSpPr txBox="1"/>
          <p:nvPr/>
        </p:nvSpPr>
        <p:spPr>
          <a:xfrm>
            <a:off x="251242" y="1320730"/>
            <a:ext cx="847128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n-US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ejemplo</a:t>
            </a:r>
            <a:r>
              <a:rPr 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Nestlé</a:t>
            </a:r>
            <a:endParaRPr lang="en-US" sz="2000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39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dirty="0" smtClean="0"/>
              <a:t>Webinar para técnicos</a:t>
            </a:r>
            <a:endParaRPr lang="de-DE" sz="28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11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77100" y="1213641"/>
            <a:ext cx="84353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2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Propósito</a:t>
            </a:r>
            <a:r>
              <a:rPr lang="en-US" sz="22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sz="22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formación</a:t>
            </a:r>
            <a:r>
              <a:rPr lang="en-US" sz="22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mejorar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conocimiento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cómo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fomenter la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biodiversidad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producción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agrícola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52854" y="2077249"/>
            <a:ext cx="8640960" cy="1297791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Módulo: </a:t>
            </a:r>
            <a:r>
              <a:rPr lang="de-DE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Visión general sobre biodiversidad y el sector agroalimentario</a:t>
            </a:r>
          </a:p>
          <a:p>
            <a:pPr marL="360363" lvl="2"/>
            <a:r>
              <a:rPr lang="de-DE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Contenido: 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Qué es </a:t>
            </a:r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biodiversidad, relación entre biodiversidad y agricultura, cómo y por qué debería un gestor/técnico mejorar el desempeño de la biodiversidad, aspectos legales, el papel real de la biodiversidad en estándares y normas de las empresas. 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51520" y="3445225"/>
            <a:ext cx="8640960" cy="154401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2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Módulo: Gestión de la biodiversidad</a:t>
            </a:r>
          </a:p>
          <a:p>
            <a:pPr marL="360363" lvl="2"/>
            <a:r>
              <a:rPr lang="de-DE" sz="1600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Contenido: </a:t>
            </a:r>
            <a:r>
              <a:rPr lang="de-DE" sz="16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definición de los términos relacionados con la biodiversidad, ejemplos de especies raras, amenazadas o invasoras, por qué es necesaria la gestión de la biodiversidad, cómo elaborar un Plan de Acción de Biodiversidad, y realizar un seguimiento.</a:t>
            </a:r>
            <a:endParaRPr lang="en-GB" sz="16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47918" y="5032112"/>
            <a:ext cx="8640960" cy="111312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3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Módulo: Mejores prácticas para fomentar la biodiversidad </a:t>
            </a:r>
          </a:p>
          <a:p>
            <a:pPr marL="360363" lvl="2"/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Contenido: </a:t>
            </a:r>
            <a:r>
              <a:rPr lang="de-DE" sz="16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diferencia entre buenas y mejores précticas en aspectos como suelo y fertilización, ganadería, protección vegetal, agua y agro-biodiversidad. </a:t>
            </a:r>
            <a:endParaRPr lang="en-GB" sz="16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131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Agenda para hoy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Biodiversidad</a:t>
            </a:r>
            <a:r>
              <a:rPr lang="en-GB" dirty="0" smtClean="0"/>
              <a:t>, </a:t>
            </a:r>
            <a:r>
              <a:rPr lang="en-GB" dirty="0" err="1" smtClean="0"/>
              <a:t>agricultura</a:t>
            </a:r>
            <a:r>
              <a:rPr lang="en-GB" dirty="0" smtClean="0"/>
              <a:t> y sector </a:t>
            </a:r>
            <a:r>
              <a:rPr lang="en-GB" dirty="0" err="1" smtClean="0"/>
              <a:t>agroalimentario</a:t>
            </a:r>
            <a:endParaRPr lang="de-DE" dirty="0" smtClean="0"/>
          </a:p>
          <a:p>
            <a:pPr lvl="1"/>
            <a:r>
              <a:rPr lang="de-DE" dirty="0" smtClean="0"/>
              <a:t>Qué es biodiversidad</a:t>
            </a:r>
          </a:p>
          <a:p>
            <a:pPr lvl="1"/>
            <a:r>
              <a:rPr lang="de-DE" dirty="0" smtClean="0"/>
              <a:t>Relación entre biodiversidad y  agricultura</a:t>
            </a:r>
          </a:p>
          <a:p>
            <a:pPr lvl="1"/>
            <a:r>
              <a:rPr lang="de-DE" dirty="0" smtClean="0"/>
              <a:t>Valor económico de la biodiversidad en el sector agroalimentario</a:t>
            </a:r>
          </a:p>
          <a:p>
            <a:pPr lvl="1"/>
            <a:r>
              <a:rPr lang="de-DE" dirty="0" smtClean="0"/>
              <a:t>Expectativas del consumidor</a:t>
            </a:r>
          </a:p>
          <a:p>
            <a:r>
              <a:rPr lang="de-DE" dirty="0" smtClean="0"/>
              <a:t>Aspectos legales</a:t>
            </a:r>
          </a:p>
          <a:p>
            <a:r>
              <a:rPr lang="de-DE" dirty="0" smtClean="0"/>
              <a:t>¿De qué forma está integrada actualmente la biodiversidad en los estándares y normas de las empresas? </a:t>
            </a:r>
          </a:p>
          <a:p>
            <a:r>
              <a:rPr lang="de-DE" dirty="0" smtClean="0"/>
              <a:t>Discusión</a:t>
            </a:r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553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934</Words>
  <Application>Microsoft Office PowerPoint</Application>
  <PresentationFormat>Presentación en pantalla (4:3)</PresentationFormat>
  <Paragraphs>87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Arial</vt:lpstr>
      <vt:lpstr>Calibri</vt:lpstr>
      <vt:lpstr>Wingdings</vt:lpstr>
      <vt:lpstr>LIFE Header</vt:lpstr>
      <vt:lpstr>LIFE Content</vt:lpstr>
      <vt:lpstr>LIFE Partner Logos</vt:lpstr>
      <vt:lpstr>Formación: Fomento de la biodiversidad en la producción agrícola</vt:lpstr>
      <vt:lpstr>Ronda de presentaciones</vt:lpstr>
      <vt:lpstr>Fundación Global Nature</vt:lpstr>
      <vt:lpstr>Programa LIFE de la EU</vt:lpstr>
      <vt:lpstr>Socios del proyecto</vt:lpstr>
      <vt:lpstr>Presentación de PowerPoint</vt:lpstr>
      <vt:lpstr>Un resumen de la formación</vt:lpstr>
      <vt:lpstr>¿Por qué técnicos responsables de producto, calidad, cadena de suministro o aprovisionamiento? </vt:lpstr>
      <vt:lpstr>¿Por qué técnicos responsables de producto, calidad, cadena de suministro o aprovisionamiento? </vt:lpstr>
      <vt:lpstr>¿Qué requisitos deben cumplir las guías de aprovisionamiento sostenible de las empresas?</vt:lpstr>
      <vt:lpstr>Webinar para técnicos</vt:lpstr>
      <vt:lpstr>Agenda para hoy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María R. López Onieva</cp:lastModifiedBy>
  <cp:revision>160</cp:revision>
  <dcterms:created xsi:type="dcterms:W3CDTF">2017-08-09T08:14:08Z</dcterms:created>
  <dcterms:modified xsi:type="dcterms:W3CDTF">2019-05-13T10:39:58Z</dcterms:modified>
</cp:coreProperties>
</file>