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4"/>
  </p:notesMasterIdLst>
  <p:sldIdLst>
    <p:sldId id="282" r:id="rId4"/>
    <p:sldId id="263" r:id="rId5"/>
    <p:sldId id="264" r:id="rId6"/>
    <p:sldId id="265" r:id="rId7"/>
    <p:sldId id="281" r:id="rId8"/>
    <p:sldId id="266" r:id="rId9"/>
    <p:sldId id="283" r:id="rId10"/>
    <p:sldId id="286" r:id="rId11"/>
    <p:sldId id="267" r:id="rId12"/>
    <p:sldId id="285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78" d="100"/>
          <a:sy n="78" d="100"/>
        </p:scale>
        <p:origin x="2496" y="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197F5-0438-1F4D-8AAB-48F94963B48F}" type="doc">
      <dgm:prSet loTypeId="urn:microsoft.com/office/officeart/2005/8/layout/venn2" loCatId="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de-DE"/>
        </a:p>
      </dgm:t>
    </dgm:pt>
    <dgm:pt modelId="{94D02DAE-B313-8744-A1D0-39332EE9B62B}">
      <dgm:prSet phldrT="[Text]" custT="1"/>
      <dgm:spPr/>
      <dgm:t>
        <a:bodyPr/>
        <a:lstStyle/>
        <a:p>
          <a:endParaRPr lang="de-DE" sz="1400" dirty="0"/>
        </a:p>
      </dgm:t>
    </dgm:pt>
    <dgm:pt modelId="{E9D3EC61-BD7B-FC40-8DF7-07968C1926D9}" type="parTrans" cxnId="{D11FEDE6-9DB9-964D-BC0C-D3864C781DED}">
      <dgm:prSet/>
      <dgm:spPr/>
      <dgm:t>
        <a:bodyPr/>
        <a:lstStyle/>
        <a:p>
          <a:endParaRPr lang="de-DE"/>
        </a:p>
      </dgm:t>
    </dgm:pt>
    <dgm:pt modelId="{0C27C985-C5A2-7147-9F64-DD10F51837E7}" type="sibTrans" cxnId="{D11FEDE6-9DB9-964D-BC0C-D3864C781DED}">
      <dgm:prSet/>
      <dgm:spPr/>
      <dgm:t>
        <a:bodyPr/>
        <a:lstStyle/>
        <a:p>
          <a:endParaRPr lang="de-DE"/>
        </a:p>
      </dgm:t>
    </dgm:pt>
    <dgm:pt modelId="{3B0135D1-4FD6-AB44-A0E3-597EDD5FDA42}">
      <dgm:prSet phldrT="[Text]"/>
      <dgm:spPr/>
      <dgm:t>
        <a:bodyPr/>
        <a:lstStyle/>
        <a:p>
          <a:endParaRPr lang="de-DE" dirty="0"/>
        </a:p>
      </dgm:t>
    </dgm:pt>
    <dgm:pt modelId="{83646D47-4E44-F348-850F-9379320259F5}" type="sibTrans" cxnId="{625789FA-FE5C-414A-BAB5-5146A3F6E05E}">
      <dgm:prSet/>
      <dgm:spPr/>
      <dgm:t>
        <a:bodyPr/>
        <a:lstStyle/>
        <a:p>
          <a:endParaRPr lang="de-DE"/>
        </a:p>
      </dgm:t>
    </dgm:pt>
    <dgm:pt modelId="{6B74ECC5-7D84-D244-958F-9B1F09B32CF5}" type="parTrans" cxnId="{625789FA-FE5C-414A-BAB5-5146A3F6E05E}">
      <dgm:prSet/>
      <dgm:spPr/>
      <dgm:t>
        <a:bodyPr/>
        <a:lstStyle/>
        <a:p>
          <a:endParaRPr lang="de-DE"/>
        </a:p>
      </dgm:t>
    </dgm:pt>
    <dgm:pt modelId="{A85A8B8F-FD47-3440-B011-4FEEE0BA21CB}">
      <dgm:prSet phldrT="[Text]" custT="1"/>
      <dgm:spPr/>
      <dgm:t>
        <a:bodyPr/>
        <a:lstStyle/>
        <a:p>
          <a:endParaRPr lang="de-DE" sz="1800" dirty="0"/>
        </a:p>
      </dgm:t>
    </dgm:pt>
    <dgm:pt modelId="{357CFFEB-560C-7248-B693-0C2590629119}" type="sibTrans" cxnId="{D6DC8F92-E56F-214E-9500-4483CF708F5B}">
      <dgm:prSet/>
      <dgm:spPr/>
      <dgm:t>
        <a:bodyPr/>
        <a:lstStyle/>
        <a:p>
          <a:endParaRPr lang="de-DE"/>
        </a:p>
      </dgm:t>
    </dgm:pt>
    <dgm:pt modelId="{93B7DA92-E987-2545-AE75-BA35EB4C47F7}" type="parTrans" cxnId="{D6DC8F92-E56F-214E-9500-4483CF708F5B}">
      <dgm:prSet/>
      <dgm:spPr/>
      <dgm:t>
        <a:bodyPr/>
        <a:lstStyle/>
        <a:p>
          <a:endParaRPr lang="de-DE"/>
        </a:p>
      </dgm:t>
    </dgm:pt>
    <dgm:pt modelId="{DB51D268-B772-024A-A040-AD3BB7755C9E}">
      <dgm:prSet phldrT="[Text]"/>
      <dgm:spPr/>
      <dgm:t>
        <a:bodyPr/>
        <a:lstStyle/>
        <a:p>
          <a:endParaRPr lang="de-DE" dirty="0"/>
        </a:p>
      </dgm:t>
    </dgm:pt>
    <dgm:pt modelId="{71062482-4929-9647-816F-623B6758AD09}" type="sibTrans" cxnId="{30F6ED9C-AA6C-0C40-B007-CA667D55452A}">
      <dgm:prSet/>
      <dgm:spPr/>
      <dgm:t>
        <a:bodyPr/>
        <a:lstStyle/>
        <a:p>
          <a:endParaRPr lang="de-DE"/>
        </a:p>
      </dgm:t>
    </dgm:pt>
    <dgm:pt modelId="{CFF7BE22-4864-6443-A902-30875686F5D5}" type="parTrans" cxnId="{30F6ED9C-AA6C-0C40-B007-CA667D55452A}">
      <dgm:prSet/>
      <dgm:spPr/>
      <dgm:t>
        <a:bodyPr/>
        <a:lstStyle/>
        <a:p>
          <a:endParaRPr lang="de-DE"/>
        </a:p>
      </dgm:t>
    </dgm:pt>
    <dgm:pt modelId="{916270FC-EB1E-C04E-8ABB-EE066EACBD35}" type="pres">
      <dgm:prSet presAssocID="{821197F5-0438-1F4D-8AAB-48F94963B48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5BE1CD2-DAC2-E24D-B938-CACA4544671A}" type="pres">
      <dgm:prSet presAssocID="{821197F5-0438-1F4D-8AAB-48F94963B48F}" presName="comp1" presStyleCnt="0"/>
      <dgm:spPr/>
    </dgm:pt>
    <dgm:pt modelId="{D83C66D8-3988-B24C-AF5D-271D02EA3073}" type="pres">
      <dgm:prSet presAssocID="{821197F5-0438-1F4D-8AAB-48F94963B48F}" presName="circle1" presStyleLbl="node1" presStyleIdx="0" presStyleCnt="4"/>
      <dgm:spPr/>
      <dgm:t>
        <a:bodyPr/>
        <a:lstStyle/>
        <a:p>
          <a:endParaRPr lang="de-DE"/>
        </a:p>
      </dgm:t>
    </dgm:pt>
    <dgm:pt modelId="{40ACA22F-2DEC-8143-AC83-742FE3010E55}" type="pres">
      <dgm:prSet presAssocID="{821197F5-0438-1F4D-8AAB-48F94963B48F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3D57D85-5991-0543-A7B6-8D2AAD79E638}" type="pres">
      <dgm:prSet presAssocID="{821197F5-0438-1F4D-8AAB-48F94963B48F}" presName="comp2" presStyleCnt="0"/>
      <dgm:spPr/>
    </dgm:pt>
    <dgm:pt modelId="{700A11BC-3E44-3C4D-9CA4-128FC040E979}" type="pres">
      <dgm:prSet presAssocID="{821197F5-0438-1F4D-8AAB-48F94963B48F}" presName="circle2" presStyleLbl="node1" presStyleIdx="1" presStyleCnt="4"/>
      <dgm:spPr/>
      <dgm:t>
        <a:bodyPr/>
        <a:lstStyle/>
        <a:p>
          <a:endParaRPr lang="de-DE"/>
        </a:p>
      </dgm:t>
    </dgm:pt>
    <dgm:pt modelId="{08F6F96A-9678-7944-B78C-8C401173A5C3}" type="pres">
      <dgm:prSet presAssocID="{821197F5-0438-1F4D-8AAB-48F94963B48F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8F58B24-18F7-E147-9A1F-84F4FB5C6BFC}" type="pres">
      <dgm:prSet presAssocID="{821197F5-0438-1F4D-8AAB-48F94963B48F}" presName="comp3" presStyleCnt="0"/>
      <dgm:spPr/>
    </dgm:pt>
    <dgm:pt modelId="{47EA36DC-DF23-5B42-AD95-169678E82748}" type="pres">
      <dgm:prSet presAssocID="{821197F5-0438-1F4D-8AAB-48F94963B48F}" presName="circle3" presStyleLbl="node1" presStyleIdx="2" presStyleCnt="4" custScaleX="64968" custScaleY="60760"/>
      <dgm:spPr/>
      <dgm:t>
        <a:bodyPr/>
        <a:lstStyle/>
        <a:p>
          <a:endParaRPr lang="de-DE"/>
        </a:p>
      </dgm:t>
    </dgm:pt>
    <dgm:pt modelId="{08AD0BA3-AF7C-7B4C-809F-2089143C3A8B}" type="pres">
      <dgm:prSet presAssocID="{821197F5-0438-1F4D-8AAB-48F94963B48F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E3D2EA-81A5-5247-A42D-DC134BD32C8E}" type="pres">
      <dgm:prSet presAssocID="{821197F5-0438-1F4D-8AAB-48F94963B48F}" presName="comp4" presStyleCnt="0"/>
      <dgm:spPr/>
    </dgm:pt>
    <dgm:pt modelId="{D7D011DE-D2A1-D042-9A7D-43AF2566D4B9}" type="pres">
      <dgm:prSet presAssocID="{821197F5-0438-1F4D-8AAB-48F94963B48F}" presName="circle4" presStyleLbl="node1" presStyleIdx="3" presStyleCnt="4" custScaleX="8859" custScaleY="8252"/>
      <dgm:spPr/>
      <dgm:t>
        <a:bodyPr/>
        <a:lstStyle/>
        <a:p>
          <a:endParaRPr lang="de-DE"/>
        </a:p>
      </dgm:t>
    </dgm:pt>
    <dgm:pt modelId="{058C0AA2-9421-D244-BFC0-49EF61131C0D}" type="pres">
      <dgm:prSet presAssocID="{821197F5-0438-1F4D-8AAB-48F94963B48F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25789FA-FE5C-414A-BAB5-5146A3F6E05E}" srcId="{821197F5-0438-1F4D-8AAB-48F94963B48F}" destId="{3B0135D1-4FD6-AB44-A0E3-597EDD5FDA42}" srcOrd="3" destOrd="0" parTransId="{6B74ECC5-7D84-D244-958F-9B1F09B32CF5}" sibTransId="{83646D47-4E44-F348-850F-9379320259F5}"/>
    <dgm:cxn modelId="{D11FEDE6-9DB9-964D-BC0C-D3864C781DED}" srcId="{821197F5-0438-1F4D-8AAB-48F94963B48F}" destId="{94D02DAE-B313-8744-A1D0-39332EE9B62B}" srcOrd="0" destOrd="0" parTransId="{E9D3EC61-BD7B-FC40-8DF7-07968C1926D9}" sibTransId="{0C27C985-C5A2-7147-9F64-DD10F51837E7}"/>
    <dgm:cxn modelId="{D6DC8F92-E56F-214E-9500-4483CF708F5B}" srcId="{821197F5-0438-1F4D-8AAB-48F94963B48F}" destId="{A85A8B8F-FD47-3440-B011-4FEEE0BA21CB}" srcOrd="1" destOrd="0" parTransId="{93B7DA92-E987-2545-AE75-BA35EB4C47F7}" sibTransId="{357CFFEB-560C-7248-B693-0C2590629119}"/>
    <dgm:cxn modelId="{FA34DE3D-2970-AA49-88E1-80A64F39DA87}" type="presOf" srcId="{DB51D268-B772-024A-A040-AD3BB7755C9E}" destId="{47EA36DC-DF23-5B42-AD95-169678E82748}" srcOrd="0" destOrd="0" presId="urn:microsoft.com/office/officeart/2005/8/layout/venn2"/>
    <dgm:cxn modelId="{8D3A23AB-748C-574E-BA6B-A72F7A0668DE}" type="presOf" srcId="{821197F5-0438-1F4D-8AAB-48F94963B48F}" destId="{916270FC-EB1E-C04E-8ABB-EE066EACBD35}" srcOrd="0" destOrd="0" presId="urn:microsoft.com/office/officeart/2005/8/layout/venn2"/>
    <dgm:cxn modelId="{30F6ED9C-AA6C-0C40-B007-CA667D55452A}" srcId="{821197F5-0438-1F4D-8AAB-48F94963B48F}" destId="{DB51D268-B772-024A-A040-AD3BB7755C9E}" srcOrd="2" destOrd="0" parTransId="{CFF7BE22-4864-6443-A902-30875686F5D5}" sibTransId="{71062482-4929-9647-816F-623B6758AD09}"/>
    <dgm:cxn modelId="{B8307A82-7B10-BA45-B539-9BEDADFB3DD2}" type="presOf" srcId="{3B0135D1-4FD6-AB44-A0E3-597EDD5FDA42}" destId="{058C0AA2-9421-D244-BFC0-49EF61131C0D}" srcOrd="1" destOrd="0" presId="urn:microsoft.com/office/officeart/2005/8/layout/venn2"/>
    <dgm:cxn modelId="{0CBB9C4C-E9DD-3A46-911C-6838A190FF40}" type="presOf" srcId="{A85A8B8F-FD47-3440-B011-4FEEE0BA21CB}" destId="{700A11BC-3E44-3C4D-9CA4-128FC040E979}" srcOrd="0" destOrd="0" presId="urn:microsoft.com/office/officeart/2005/8/layout/venn2"/>
    <dgm:cxn modelId="{A9CCAAD9-B92C-D64E-93E6-6EC28B51B251}" type="presOf" srcId="{A85A8B8F-FD47-3440-B011-4FEEE0BA21CB}" destId="{08F6F96A-9678-7944-B78C-8C401173A5C3}" srcOrd="1" destOrd="0" presId="urn:microsoft.com/office/officeart/2005/8/layout/venn2"/>
    <dgm:cxn modelId="{31F31508-E4EA-B841-B75C-5297F126B382}" type="presOf" srcId="{DB51D268-B772-024A-A040-AD3BB7755C9E}" destId="{08AD0BA3-AF7C-7B4C-809F-2089143C3A8B}" srcOrd="1" destOrd="0" presId="urn:microsoft.com/office/officeart/2005/8/layout/venn2"/>
    <dgm:cxn modelId="{E92E6BCE-59E9-4F4B-956A-8C8283A849AC}" type="presOf" srcId="{94D02DAE-B313-8744-A1D0-39332EE9B62B}" destId="{40ACA22F-2DEC-8143-AC83-742FE3010E55}" srcOrd="1" destOrd="0" presId="urn:microsoft.com/office/officeart/2005/8/layout/venn2"/>
    <dgm:cxn modelId="{8EE3015F-FCB2-F143-9748-5F798010000D}" type="presOf" srcId="{94D02DAE-B313-8744-A1D0-39332EE9B62B}" destId="{D83C66D8-3988-B24C-AF5D-271D02EA3073}" srcOrd="0" destOrd="0" presId="urn:microsoft.com/office/officeart/2005/8/layout/venn2"/>
    <dgm:cxn modelId="{68E4FD4E-09F2-EB48-98AC-0C84FB558A21}" type="presOf" srcId="{3B0135D1-4FD6-AB44-A0E3-597EDD5FDA42}" destId="{D7D011DE-D2A1-D042-9A7D-43AF2566D4B9}" srcOrd="0" destOrd="0" presId="urn:microsoft.com/office/officeart/2005/8/layout/venn2"/>
    <dgm:cxn modelId="{B856A8A6-9B50-C34E-8DB0-4E30636C66C2}" type="presParOf" srcId="{916270FC-EB1E-C04E-8ABB-EE066EACBD35}" destId="{95BE1CD2-DAC2-E24D-B938-CACA4544671A}" srcOrd="0" destOrd="0" presId="urn:microsoft.com/office/officeart/2005/8/layout/venn2"/>
    <dgm:cxn modelId="{3B8E2D54-4CFA-AA40-B2C0-61E43A703574}" type="presParOf" srcId="{95BE1CD2-DAC2-E24D-B938-CACA4544671A}" destId="{D83C66D8-3988-B24C-AF5D-271D02EA3073}" srcOrd="0" destOrd="0" presId="urn:microsoft.com/office/officeart/2005/8/layout/venn2"/>
    <dgm:cxn modelId="{3D04827E-484E-6E4B-A822-87CF9CA0A361}" type="presParOf" srcId="{95BE1CD2-DAC2-E24D-B938-CACA4544671A}" destId="{40ACA22F-2DEC-8143-AC83-742FE3010E55}" srcOrd="1" destOrd="0" presId="urn:microsoft.com/office/officeart/2005/8/layout/venn2"/>
    <dgm:cxn modelId="{BD8F9C44-622A-F74B-B531-AA6C31BB19C3}" type="presParOf" srcId="{916270FC-EB1E-C04E-8ABB-EE066EACBD35}" destId="{E3D57D85-5991-0543-A7B6-8D2AAD79E638}" srcOrd="1" destOrd="0" presId="urn:microsoft.com/office/officeart/2005/8/layout/venn2"/>
    <dgm:cxn modelId="{127FBC3A-18A2-0D4C-A2CB-C8A8FA9CDD38}" type="presParOf" srcId="{E3D57D85-5991-0543-A7B6-8D2AAD79E638}" destId="{700A11BC-3E44-3C4D-9CA4-128FC040E979}" srcOrd="0" destOrd="0" presId="urn:microsoft.com/office/officeart/2005/8/layout/venn2"/>
    <dgm:cxn modelId="{23EF1AF4-77A6-8749-925B-4BE1DAC3188D}" type="presParOf" srcId="{E3D57D85-5991-0543-A7B6-8D2AAD79E638}" destId="{08F6F96A-9678-7944-B78C-8C401173A5C3}" srcOrd="1" destOrd="0" presId="urn:microsoft.com/office/officeart/2005/8/layout/venn2"/>
    <dgm:cxn modelId="{9DB6F74D-8468-A140-80C1-72A29361495D}" type="presParOf" srcId="{916270FC-EB1E-C04E-8ABB-EE066EACBD35}" destId="{98F58B24-18F7-E147-9A1F-84F4FB5C6BFC}" srcOrd="2" destOrd="0" presId="urn:microsoft.com/office/officeart/2005/8/layout/venn2"/>
    <dgm:cxn modelId="{17D0167F-7071-FE41-A695-4049D125A240}" type="presParOf" srcId="{98F58B24-18F7-E147-9A1F-84F4FB5C6BFC}" destId="{47EA36DC-DF23-5B42-AD95-169678E82748}" srcOrd="0" destOrd="0" presId="urn:microsoft.com/office/officeart/2005/8/layout/venn2"/>
    <dgm:cxn modelId="{4991F17B-B7DA-3C49-8537-D2884AD53CE3}" type="presParOf" srcId="{98F58B24-18F7-E147-9A1F-84F4FB5C6BFC}" destId="{08AD0BA3-AF7C-7B4C-809F-2089143C3A8B}" srcOrd="1" destOrd="0" presId="urn:microsoft.com/office/officeart/2005/8/layout/venn2"/>
    <dgm:cxn modelId="{90831F67-4E23-2049-82A0-71CB8E979A0E}" type="presParOf" srcId="{916270FC-EB1E-C04E-8ABB-EE066EACBD35}" destId="{ECE3D2EA-81A5-5247-A42D-DC134BD32C8E}" srcOrd="3" destOrd="0" presId="urn:microsoft.com/office/officeart/2005/8/layout/venn2"/>
    <dgm:cxn modelId="{57E2913E-D63C-AB48-85D3-EFAEDAAB267D}" type="presParOf" srcId="{ECE3D2EA-81A5-5247-A42D-DC134BD32C8E}" destId="{D7D011DE-D2A1-D042-9A7D-43AF2566D4B9}" srcOrd="0" destOrd="0" presId="urn:microsoft.com/office/officeart/2005/8/layout/venn2"/>
    <dgm:cxn modelId="{9332571A-9872-4F41-ABBF-6458982F8A04}" type="presParOf" srcId="{ECE3D2EA-81A5-5247-A42D-DC134BD32C8E}" destId="{058C0AA2-9421-D244-BFC0-49EF61131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C66D8-3988-B24C-AF5D-271D02EA3073}">
      <dsp:nvSpPr>
        <dsp:cNvPr id="0" name=""/>
        <dsp:cNvSpPr/>
      </dsp:nvSpPr>
      <dsp:spPr>
        <a:xfrm>
          <a:off x="940048" y="0"/>
          <a:ext cx="4624288" cy="462428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400" kern="1200" dirty="0"/>
        </a:p>
      </dsp:txBody>
      <dsp:txXfrm>
        <a:off x="2605716" y="231214"/>
        <a:ext cx="1292950" cy="693643"/>
      </dsp:txXfrm>
    </dsp:sp>
    <dsp:sp modelId="{700A11BC-3E44-3C4D-9CA4-128FC040E979}">
      <dsp:nvSpPr>
        <dsp:cNvPr id="0" name=""/>
        <dsp:cNvSpPr/>
      </dsp:nvSpPr>
      <dsp:spPr>
        <a:xfrm>
          <a:off x="1402476" y="924857"/>
          <a:ext cx="3699430" cy="369943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59542"/>
                <a:satOff val="-16239"/>
                <a:lumOff val="1277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9542"/>
                <a:satOff val="-16239"/>
                <a:lumOff val="1277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9542"/>
                <a:satOff val="-16239"/>
                <a:lumOff val="127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800" kern="1200" dirty="0"/>
        </a:p>
      </dsp:txBody>
      <dsp:txXfrm>
        <a:off x="2605716" y="1146823"/>
        <a:ext cx="1292950" cy="665897"/>
      </dsp:txXfrm>
    </dsp:sp>
    <dsp:sp modelId="{47EA36DC-DF23-5B42-AD95-169678E82748}">
      <dsp:nvSpPr>
        <dsp:cNvPr id="0" name=""/>
        <dsp:cNvSpPr/>
      </dsp:nvSpPr>
      <dsp:spPr>
        <a:xfrm>
          <a:off x="2350899" y="2394086"/>
          <a:ext cx="1802584" cy="168583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19083"/>
                <a:satOff val="-32479"/>
                <a:lumOff val="25553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19083"/>
                <a:satOff val="-32479"/>
                <a:lumOff val="25553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19083"/>
                <a:satOff val="-32479"/>
                <a:lumOff val="255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300" kern="1200" dirty="0"/>
        </a:p>
      </dsp:txBody>
      <dsp:txXfrm>
        <a:off x="2832189" y="2520523"/>
        <a:ext cx="840004" cy="379311"/>
      </dsp:txXfrm>
    </dsp:sp>
    <dsp:sp modelId="{D7D011DE-D2A1-D042-9A7D-43AF2566D4B9}">
      <dsp:nvSpPr>
        <dsp:cNvPr id="0" name=""/>
        <dsp:cNvSpPr/>
      </dsp:nvSpPr>
      <dsp:spPr>
        <a:xfrm>
          <a:off x="3170258" y="3623111"/>
          <a:ext cx="163866" cy="15263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478625"/>
                <a:satOff val="-48718"/>
                <a:lumOff val="3832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478625"/>
                <a:satOff val="-48718"/>
                <a:lumOff val="3832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478625"/>
                <a:satOff val="-48718"/>
                <a:lumOff val="383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 dirty="0"/>
        </a:p>
      </dsp:txBody>
      <dsp:txXfrm>
        <a:off x="3194256" y="3661270"/>
        <a:ext cx="115870" cy="76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16.05.2019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31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106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16.05.2019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mer-einkorn.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agriculture/rural-development-2014-2020/country-files_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524188"/>
            <a:ext cx="8229600" cy="72494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Aft>
                <a:spcPts val="1500"/>
              </a:spcAft>
            </a:pPr>
            <a:r>
              <a:rPr lang="de-DE" sz="3600" dirty="0" smtClean="0"/>
              <a:t>Mejores prácticas agrarias</a:t>
            </a:r>
            <a:br>
              <a:rPr lang="de-DE" sz="3600" dirty="0" smtClean="0"/>
            </a:br>
            <a:r>
              <a:rPr lang="de-DE" sz="3600" dirty="0" smtClean="0"/>
              <a:t>Agro-biodiversidad</a:t>
            </a:r>
            <a:endParaRPr lang="de-DE" sz="3600" dirty="0"/>
          </a:p>
        </p:txBody>
      </p:sp>
      <p:pic>
        <p:nvPicPr>
          <p:cNvPr id="1026" name="Picture 2" descr="C:\Users\Kerstin.Froehle\Desktop\Neuer Ordner\tomatoes-1459069_19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t="23725" r="968" b="29425"/>
          <a:stretch/>
        </p:blipFill>
        <p:spPr bwMode="auto">
          <a:xfrm>
            <a:off x="0" y="2636912"/>
            <a:ext cx="9144000" cy="297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7534421" y="5323130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9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9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7" name="Rectángulo 6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09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1. </a:t>
            </a:r>
            <a:r>
              <a:rPr lang="de-DE" sz="2600" dirty="0" smtClean="0"/>
              <a:t>¿Qué es la agro-biodiversidad?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i="1" dirty="0" smtClean="0"/>
              <a:t>“</a:t>
            </a:r>
            <a:r>
              <a:rPr lang="es-ES" sz="2000" i="1" dirty="0"/>
              <a:t>La variedad y variabilidad de los animales, plantas y microorganismos que se utilizan directa o indirectamente para la alimentación y la agricultura, incluidos los cultivos, la ganadería, la silvicultura y la pesca. Comprende la diversidad de recursos genéticos (variedades, razas) y especies utilizadas para alimentos, forrajes, fibras, combustibles y productos farmacéuticos. También incluye la diversidad de especies no recolectadas que apoyan la producción (microorganismos del suelo, depredadores, polinizadores) y aquellas en el entorno más amplio que apoyan los ecosistemas agrícolas (agrícolas, pastorales, forestales y acuáticos), así como la diversidad de </a:t>
            </a:r>
            <a:r>
              <a:rPr lang="es-ES" sz="2000" i="1" dirty="0" smtClean="0"/>
              <a:t>los </a:t>
            </a:r>
            <a:r>
              <a:rPr lang="es-ES" sz="2000" i="1" dirty="0" err="1"/>
              <a:t>agroecosistemas</a:t>
            </a:r>
            <a:r>
              <a:rPr lang="es-ES" sz="2000" i="1" dirty="0"/>
              <a:t> ”. (FAO, </a:t>
            </a:r>
            <a:r>
              <a:rPr lang="es-ES" sz="2000" i="1" dirty="0" err="1"/>
              <a:t>1999a</a:t>
            </a:r>
            <a:r>
              <a:rPr lang="es-ES" sz="2000" i="1" dirty="0"/>
              <a:t>).</a:t>
            </a:r>
            <a:endParaRPr lang="en-GB" sz="2000" i="1" dirty="0" smtClean="0"/>
          </a:p>
          <a:p>
            <a:pPr marL="0" indent="0">
              <a:buNone/>
            </a:pPr>
            <a:endParaRPr lang="de-DE" sz="2000" dirty="0"/>
          </a:p>
          <a:p>
            <a:r>
              <a:rPr lang="es-ES" sz="2000" dirty="0" smtClean="0"/>
              <a:t>Este módulo de formación se </a:t>
            </a:r>
            <a:r>
              <a:rPr lang="es-ES" sz="2000" dirty="0"/>
              <a:t>centra en los recursos genéticos de plantas y animales (variedades y razas) y las especies utilizadas para la alimentación.</a:t>
            </a: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grpSp>
        <p:nvGrpSpPr>
          <p:cNvPr id="10" name="Grupo 9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11" name="Rectángulo 10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10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de-DE" sz="2600" dirty="0" smtClean="0"/>
              <a:t>2. </a:t>
            </a:r>
            <a:r>
              <a:rPr lang="de-DE" sz="2600" dirty="0" smtClean="0"/>
              <a:t>¿Por qué es relevante?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u="sng" dirty="0" err="1" smtClean="0"/>
              <a:t>Herencia</a:t>
            </a:r>
            <a:r>
              <a:rPr lang="en-GB" sz="1800" u="sng" dirty="0" smtClean="0"/>
              <a:t> cultural</a:t>
            </a:r>
            <a:endParaRPr lang="en-GB" sz="1800" u="sng" dirty="0"/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10.000 </a:t>
            </a:r>
            <a:r>
              <a:rPr lang="en-GB" sz="1800" dirty="0" err="1" smtClean="0">
                <a:solidFill>
                  <a:schemeClr val="tx1"/>
                </a:solidFill>
              </a:rPr>
              <a:t>años</a:t>
            </a:r>
            <a:r>
              <a:rPr lang="en-GB" sz="1800" dirty="0" smtClean="0">
                <a:solidFill>
                  <a:schemeClr val="tx1"/>
                </a:solidFill>
              </a:rPr>
              <a:t> de </a:t>
            </a:r>
            <a:r>
              <a:rPr lang="en-GB" sz="1800" dirty="0" err="1" smtClean="0">
                <a:solidFill>
                  <a:schemeClr val="tx1"/>
                </a:solidFill>
              </a:rPr>
              <a:t>intervención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humana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 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7.000 </a:t>
            </a:r>
            <a:r>
              <a:rPr lang="en-GB" sz="1800" dirty="0" err="1" smtClean="0">
                <a:solidFill>
                  <a:schemeClr val="tx1"/>
                </a:solidFill>
                <a:sym typeface="Wingdings"/>
              </a:rPr>
              <a:t>variedades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 de </a:t>
            </a:r>
            <a:r>
              <a:rPr lang="en-GB" sz="1800" dirty="0" err="1" smtClean="0">
                <a:solidFill>
                  <a:schemeClr val="tx1"/>
                </a:solidFill>
                <a:sym typeface="Wingdings"/>
              </a:rPr>
              <a:t>cultivo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 y 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7.600 </a:t>
            </a:r>
            <a:r>
              <a:rPr lang="en-GB" sz="1800" dirty="0" err="1" smtClean="0">
                <a:solidFill>
                  <a:schemeClr val="tx1"/>
                </a:solidFill>
                <a:sym typeface="Wingdings"/>
              </a:rPr>
              <a:t>razas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 de </a:t>
            </a:r>
            <a:r>
              <a:rPr lang="en-GB" sz="1800" dirty="0" err="1" smtClean="0">
                <a:solidFill>
                  <a:schemeClr val="tx1"/>
                </a:solidFill>
                <a:sym typeface="Wingdings"/>
              </a:rPr>
              <a:t>animales</a:t>
            </a:r>
            <a:endParaRPr lang="en-GB" sz="1800" dirty="0">
              <a:solidFill>
                <a:schemeClr val="tx1"/>
              </a:solidFill>
              <a:sym typeface="Wingdings"/>
            </a:endParaRPr>
          </a:p>
          <a:p>
            <a:pPr marL="0" indent="0">
              <a:buNone/>
            </a:pPr>
            <a:endParaRPr lang="en-GB" sz="1800" u="sng" dirty="0" smtClean="0"/>
          </a:p>
          <a:p>
            <a:pPr marL="0" indent="0">
              <a:buNone/>
            </a:pPr>
            <a:r>
              <a:rPr lang="en-GB" sz="1800" u="sng" dirty="0" err="1" smtClean="0"/>
              <a:t>Seguridad</a:t>
            </a:r>
            <a:r>
              <a:rPr lang="en-GB" sz="1800" u="sng" dirty="0" smtClean="0"/>
              <a:t> </a:t>
            </a:r>
            <a:r>
              <a:rPr lang="en-GB" sz="1800" u="sng" dirty="0" err="1" smtClean="0"/>
              <a:t>alimentaria</a:t>
            </a:r>
            <a:endParaRPr lang="en-GB" sz="1800" u="sng" dirty="0" smtClean="0"/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</a:rPr>
              <a:t>Medios de subsistencia para 1.200 millones de personas (pequeños agricultores</a:t>
            </a:r>
            <a:r>
              <a:rPr lang="es-ES" sz="18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GB" sz="1800" u="sng" dirty="0"/>
          </a:p>
          <a:p>
            <a:pPr marL="0" indent="0">
              <a:buNone/>
            </a:pPr>
            <a:r>
              <a:rPr lang="en-GB" sz="1800" u="sng" dirty="0" err="1" smtClean="0"/>
              <a:t>Relevancia</a:t>
            </a:r>
            <a:r>
              <a:rPr lang="en-GB" sz="1800" u="sng" dirty="0" smtClean="0"/>
              <a:t> </a:t>
            </a:r>
            <a:r>
              <a:rPr lang="en-GB" sz="1800" u="sng" dirty="0" err="1" smtClean="0"/>
              <a:t>económica</a:t>
            </a:r>
            <a:endParaRPr lang="en-GB" sz="1800" dirty="0" smtClean="0"/>
          </a:p>
          <a:p>
            <a:pPr marL="0" indent="0">
              <a:buNone/>
            </a:pPr>
            <a:r>
              <a:rPr lang="en-GB" sz="1800" dirty="0" err="1" smtClean="0">
                <a:solidFill>
                  <a:schemeClr val="tx1"/>
                </a:solidFill>
              </a:rPr>
              <a:t>Alimento</a:t>
            </a:r>
            <a:r>
              <a:rPr lang="en-GB" sz="1800" dirty="0" smtClean="0">
                <a:solidFill>
                  <a:schemeClr val="tx1"/>
                </a:solidFill>
              </a:rPr>
              <a:t>, </a:t>
            </a:r>
            <a:r>
              <a:rPr lang="en-GB" sz="1800" dirty="0" err="1" smtClean="0">
                <a:solidFill>
                  <a:schemeClr val="tx1"/>
                </a:solidFill>
              </a:rPr>
              <a:t>empleo</a:t>
            </a:r>
            <a:r>
              <a:rPr lang="en-GB" sz="1800" dirty="0" smtClean="0">
                <a:solidFill>
                  <a:schemeClr val="tx1"/>
                </a:solidFill>
              </a:rPr>
              <a:t> e </a:t>
            </a:r>
            <a:r>
              <a:rPr lang="en-GB" sz="1800" dirty="0" err="1" smtClean="0">
                <a:solidFill>
                  <a:schemeClr val="tx1"/>
                </a:solidFill>
              </a:rPr>
              <a:t>ingresos</a:t>
            </a:r>
            <a:r>
              <a:rPr lang="en-GB" sz="1800" dirty="0" smtClean="0">
                <a:solidFill>
                  <a:schemeClr val="tx1"/>
                </a:solidFill>
              </a:rPr>
              <a:t>: </a:t>
            </a:r>
            <a:r>
              <a:rPr lang="en-GB" sz="1800" dirty="0">
                <a:solidFill>
                  <a:schemeClr val="tx1"/>
                </a:solidFill>
              </a:rPr>
              <a:t>170.000 </a:t>
            </a:r>
            <a:r>
              <a:rPr lang="en-GB" sz="1800" dirty="0" err="1" smtClean="0">
                <a:solidFill>
                  <a:schemeClr val="tx1"/>
                </a:solidFill>
              </a:rPr>
              <a:t>productos</a:t>
            </a:r>
            <a:r>
              <a:rPr lang="en-GB" sz="1800" dirty="0" smtClean="0">
                <a:solidFill>
                  <a:schemeClr val="tx1"/>
                </a:solidFill>
              </a:rPr>
              <a:t>, </a:t>
            </a:r>
            <a:r>
              <a:rPr lang="en-GB" sz="1800" dirty="0">
                <a:solidFill>
                  <a:schemeClr val="tx1"/>
                </a:solidFill>
              </a:rPr>
              <a:t>600.000 </a:t>
            </a:r>
            <a:r>
              <a:rPr lang="en-GB" sz="1800" dirty="0" err="1" smtClean="0">
                <a:solidFill>
                  <a:schemeClr val="tx1"/>
                </a:solidFill>
              </a:rPr>
              <a:t>empleados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>
                <a:solidFill>
                  <a:schemeClr val="tx1"/>
                </a:solidFill>
              </a:rPr>
              <a:t>and 179,6 </a:t>
            </a:r>
            <a:r>
              <a:rPr lang="en-GB" sz="1800" dirty="0" err="1" smtClean="0">
                <a:solidFill>
                  <a:schemeClr val="tx1"/>
                </a:solidFill>
              </a:rPr>
              <a:t>billones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>
                <a:solidFill>
                  <a:schemeClr val="tx1"/>
                </a:solidFill>
              </a:rPr>
              <a:t>€ </a:t>
            </a:r>
            <a:r>
              <a:rPr lang="en-GB" sz="1800" dirty="0" err="1" smtClean="0">
                <a:solidFill>
                  <a:schemeClr val="tx1"/>
                </a:solidFill>
              </a:rPr>
              <a:t>anuales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en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ventas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en</a:t>
            </a:r>
            <a:r>
              <a:rPr lang="en-GB" sz="1800" dirty="0" smtClean="0">
                <a:solidFill>
                  <a:schemeClr val="tx1"/>
                </a:solidFill>
              </a:rPr>
              <a:t> un </a:t>
            </a:r>
            <a:r>
              <a:rPr lang="en-GB" sz="1800" dirty="0" err="1" smtClean="0">
                <a:solidFill>
                  <a:schemeClr val="tx1"/>
                </a:solidFill>
              </a:rPr>
              <a:t>pais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como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Alemania</a:t>
            </a:r>
            <a:r>
              <a:rPr lang="en-GB" sz="1800" dirty="0" smtClean="0">
                <a:solidFill>
                  <a:schemeClr val="tx1"/>
                </a:solidFill>
              </a:rPr>
              <a:t> (</a:t>
            </a:r>
            <a:r>
              <a:rPr lang="en-GB" sz="1800" dirty="0">
                <a:solidFill>
                  <a:schemeClr val="tx1"/>
                </a:solidFill>
              </a:rPr>
              <a:t>2017)</a:t>
            </a:r>
          </a:p>
          <a:p>
            <a:pPr marL="0" indent="0">
              <a:buNone/>
            </a:pPr>
            <a:endParaRPr lang="en-GB" sz="1800" u="sng" dirty="0" smtClean="0">
              <a:sym typeface="Wingdings"/>
            </a:endParaRPr>
          </a:p>
          <a:p>
            <a:pPr marL="0" indent="0">
              <a:buNone/>
            </a:pPr>
            <a:r>
              <a:rPr lang="en-GB" sz="1800" u="sng" dirty="0" smtClean="0">
                <a:sym typeface="Wingdings"/>
              </a:rPr>
              <a:t>Servicios </a:t>
            </a:r>
            <a:r>
              <a:rPr lang="en-GB" sz="1800" u="sng" dirty="0" err="1" smtClean="0">
                <a:sym typeface="Wingdings"/>
              </a:rPr>
              <a:t>ecosistémicoa</a:t>
            </a:r>
            <a:endParaRPr lang="en-GB" sz="1800" u="sng" dirty="0" smtClean="0">
              <a:sym typeface="Wingdings"/>
            </a:endParaRP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</a:rPr>
              <a:t>La diversidad genética de las </a:t>
            </a:r>
            <a:r>
              <a:rPr lang="es-ES" sz="1800" dirty="0" smtClean="0">
                <a:solidFill>
                  <a:schemeClr val="tx1"/>
                </a:solidFill>
              </a:rPr>
              <a:t>variedades </a:t>
            </a:r>
            <a:r>
              <a:rPr lang="es-ES" sz="1800" dirty="0">
                <a:solidFill>
                  <a:schemeClr val="tx1"/>
                </a:solidFill>
              </a:rPr>
              <a:t>de </a:t>
            </a:r>
            <a:r>
              <a:rPr lang="es-ES" sz="1800" dirty="0" smtClean="0">
                <a:solidFill>
                  <a:schemeClr val="tx1"/>
                </a:solidFill>
              </a:rPr>
              <a:t>cultivo </a:t>
            </a:r>
            <a:r>
              <a:rPr lang="es-ES" sz="1800" dirty="0">
                <a:solidFill>
                  <a:schemeClr val="tx1"/>
                </a:solidFill>
              </a:rPr>
              <a:t>y razas animales es un seguro para nuestra </a:t>
            </a:r>
            <a:r>
              <a:rPr lang="es-ES" sz="1800" dirty="0" smtClean="0">
                <a:solidFill>
                  <a:schemeClr val="tx1"/>
                </a:solidFill>
              </a:rPr>
              <a:t>alimentación en el futuro 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 </a:t>
            </a:r>
            <a:r>
              <a:rPr lang="en-GB" sz="1800" dirty="0" err="1" smtClean="0">
                <a:solidFill>
                  <a:schemeClr val="tx1"/>
                </a:solidFill>
                <a:sym typeface="Wingdings"/>
              </a:rPr>
              <a:t>condiciones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en-GB" sz="1800" dirty="0" err="1">
                <a:solidFill>
                  <a:schemeClr val="tx1"/>
                </a:solidFill>
                <a:sym typeface="Wingdings"/>
              </a:rPr>
              <a:t>ambientales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GB" sz="1800" dirty="0" err="1">
                <a:solidFill>
                  <a:schemeClr val="tx1"/>
                </a:solidFill>
                <a:sym typeface="Wingdings"/>
              </a:rPr>
              <a:t>cambiantes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, </a:t>
            </a:r>
            <a:r>
              <a:rPr lang="en-GB" sz="1800" dirty="0" err="1">
                <a:solidFill>
                  <a:schemeClr val="tx1"/>
                </a:solidFill>
                <a:sym typeface="Wingdings"/>
              </a:rPr>
              <a:t>nuevas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GB" sz="1800" dirty="0" err="1">
                <a:solidFill>
                  <a:schemeClr val="tx1"/>
                </a:solidFill>
                <a:sym typeface="Wingdings"/>
              </a:rPr>
              <a:t>plagas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, </a:t>
            </a:r>
            <a:r>
              <a:rPr lang="en-GB" sz="1800" dirty="0" err="1">
                <a:solidFill>
                  <a:schemeClr val="tx1"/>
                </a:solidFill>
                <a:sym typeface="Wingdings"/>
              </a:rPr>
              <a:t>escasez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 de </a:t>
            </a:r>
            <a:r>
              <a:rPr lang="en-GB" sz="1800" dirty="0" err="1" smtClean="0">
                <a:solidFill>
                  <a:schemeClr val="tx1"/>
                </a:solidFill>
                <a:sym typeface="Wingdings"/>
              </a:rPr>
              <a:t>recursos</a:t>
            </a:r>
            <a:r>
              <a:rPr lang="en-GB" sz="1800" dirty="0" smtClean="0">
                <a:solidFill>
                  <a:schemeClr val="tx1"/>
                </a:solidFill>
                <a:sym typeface="Wingdings"/>
              </a:rPr>
              <a:t>…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grpSp>
        <p:nvGrpSpPr>
          <p:cNvPr id="6" name="Grupo 5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8" name="Rectángulo 7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423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2. </a:t>
            </a:r>
            <a:r>
              <a:rPr lang="de-DE" sz="2600" dirty="0"/>
              <a:t>¿Por qué es relevante?</a:t>
            </a:r>
            <a:endParaRPr lang="en-GB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4248712854"/>
              </p:ext>
            </p:extLst>
          </p:nvPr>
        </p:nvGraphicFramePr>
        <p:xfrm>
          <a:off x="1524000" y="1397000"/>
          <a:ext cx="650438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3551380" y="1607671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300.000-500.000 </a:t>
            </a:r>
          </a:p>
          <a:p>
            <a:pPr lvl="0" algn="ctr"/>
            <a:r>
              <a:rPr lang="en-GB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Especies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vegetales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</a:t>
            </a:r>
            <a:endPara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563888" y="270892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30.000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comestibles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63888" y="4021921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7.000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usadas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cultivadas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563888" y="4509120"/>
            <a:ext cx="2376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30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especies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representan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 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alimentación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basada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vegetales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42066" y="1319639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situación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actual de </a:t>
            </a:r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genéticos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vegetales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14" name="Rectángulo 13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48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de-DE" sz="2600" dirty="0" smtClean="0"/>
              <a:t>Mejores prácticas: elementos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200" u="sng" dirty="0" smtClean="0"/>
              <a:t>Dos maneras de preservar y promover la agro-biodiversidad</a:t>
            </a:r>
            <a:r>
              <a:rPr lang="de-DE" sz="2200" dirty="0" smtClean="0"/>
              <a:t> </a:t>
            </a:r>
            <a:endParaRPr lang="de-DE" sz="2200" dirty="0" smtClean="0"/>
          </a:p>
          <a:p>
            <a:pPr marL="0" indent="0">
              <a:buNone/>
            </a:pP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000" b="1" dirty="0" smtClean="0"/>
              <a:t>Conservación </a:t>
            </a:r>
            <a:r>
              <a:rPr lang="de-DE" sz="2000" b="1" i="1" dirty="0" smtClean="0"/>
              <a:t>e</a:t>
            </a:r>
            <a:r>
              <a:rPr lang="de-DE" sz="2000" b="1" i="1" dirty="0" smtClean="0"/>
              <a:t>x-situ</a:t>
            </a:r>
            <a:endParaRPr lang="de-DE" sz="2000" b="1" i="1" dirty="0" smtClean="0"/>
          </a:p>
          <a:p>
            <a:pPr marL="0" indent="0">
              <a:buNone/>
            </a:pPr>
            <a:r>
              <a:rPr lang="en-GB" sz="2000" dirty="0" err="1" smtClean="0">
                <a:solidFill>
                  <a:schemeClr val="tx1"/>
                </a:solidFill>
              </a:rPr>
              <a:t>Preservación</a:t>
            </a:r>
            <a:r>
              <a:rPr lang="en-GB" sz="2000" dirty="0" smtClean="0">
                <a:solidFill>
                  <a:schemeClr val="tx1"/>
                </a:solidFill>
              </a:rPr>
              <a:t> de </a:t>
            </a:r>
            <a:r>
              <a:rPr lang="en-GB" sz="2000" dirty="0" err="1" smtClean="0">
                <a:solidFill>
                  <a:schemeClr val="tx1"/>
                </a:solidFill>
              </a:rPr>
              <a:t>germoplasma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fuera</a:t>
            </a:r>
            <a:r>
              <a:rPr lang="en-GB" sz="2000" dirty="0" smtClean="0">
                <a:solidFill>
                  <a:schemeClr val="tx1"/>
                </a:solidFill>
              </a:rPr>
              <a:t> de </a:t>
            </a:r>
            <a:r>
              <a:rPr lang="en-GB" sz="2000" dirty="0" err="1" smtClean="0">
                <a:solidFill>
                  <a:schemeClr val="tx1"/>
                </a:solidFill>
              </a:rPr>
              <a:t>su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ambiente</a:t>
            </a:r>
            <a:r>
              <a:rPr lang="en-GB" sz="2000" dirty="0" smtClean="0">
                <a:solidFill>
                  <a:schemeClr val="tx1"/>
                </a:solidFill>
              </a:rPr>
              <a:t> natural, </a:t>
            </a:r>
            <a:r>
              <a:rPr lang="en-GB" sz="2000" dirty="0" err="1" smtClean="0">
                <a:solidFill>
                  <a:schemeClr val="tx1"/>
                </a:solidFill>
              </a:rPr>
              <a:t>en</a:t>
            </a:r>
            <a:r>
              <a:rPr lang="en-GB" sz="2000" dirty="0" smtClean="0">
                <a:solidFill>
                  <a:schemeClr val="tx1"/>
                </a:solidFill>
              </a:rPr>
              <a:t> un banco de </a:t>
            </a:r>
            <a:r>
              <a:rPr lang="en-GB" sz="2000" dirty="0" err="1" smtClean="0">
                <a:solidFill>
                  <a:schemeClr val="tx1"/>
                </a:solidFill>
              </a:rPr>
              <a:t>germoplasma</a:t>
            </a:r>
            <a:r>
              <a:rPr lang="en-GB" sz="2000" dirty="0" smtClean="0">
                <a:solidFill>
                  <a:schemeClr val="tx1"/>
                </a:solidFill>
              </a:rPr>
              <a:t>. </a:t>
            </a:r>
            <a:endParaRPr lang="en-GB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u="sng" dirty="0" smtClean="0"/>
              <a:t>Datos</a:t>
            </a:r>
            <a:endParaRPr lang="en-GB" sz="2000" u="sng" dirty="0" smtClean="0"/>
          </a:p>
          <a:p>
            <a:pPr marL="285750" indent="-285750"/>
            <a:r>
              <a:rPr lang="en-GB" sz="2000" dirty="0" err="1" smtClean="0">
                <a:solidFill>
                  <a:schemeClr val="tx1"/>
                </a:solidFill>
              </a:rPr>
              <a:t>Más</a:t>
            </a:r>
            <a:r>
              <a:rPr lang="en-GB" sz="2000" dirty="0" smtClean="0">
                <a:solidFill>
                  <a:schemeClr val="tx1"/>
                </a:solidFill>
              </a:rPr>
              <a:t> de 1750 </a:t>
            </a:r>
            <a:r>
              <a:rPr lang="en-GB" sz="2000" dirty="0" err="1" smtClean="0">
                <a:solidFill>
                  <a:schemeClr val="tx1"/>
                </a:solidFill>
              </a:rPr>
              <a:t>bancos</a:t>
            </a:r>
            <a:r>
              <a:rPr lang="en-GB" sz="2000" dirty="0" smtClean="0">
                <a:solidFill>
                  <a:schemeClr val="tx1"/>
                </a:solidFill>
              </a:rPr>
              <a:t> de </a:t>
            </a:r>
            <a:r>
              <a:rPr lang="en-GB" sz="2000" dirty="0" err="1" smtClean="0">
                <a:solidFill>
                  <a:schemeClr val="tx1"/>
                </a:solidFill>
              </a:rPr>
              <a:t>germoplasma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en</a:t>
            </a:r>
            <a:r>
              <a:rPr lang="en-GB" sz="2000" dirty="0" smtClean="0">
                <a:solidFill>
                  <a:schemeClr val="tx1"/>
                </a:solidFill>
              </a:rPr>
              <a:t> el </a:t>
            </a:r>
            <a:r>
              <a:rPr lang="en-GB" sz="2000" dirty="0" err="1" smtClean="0">
                <a:solidFill>
                  <a:schemeClr val="tx1"/>
                </a:solidFill>
              </a:rPr>
              <a:t>mundo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/>
            <a:r>
              <a:rPr lang="en-GB" sz="2000" dirty="0" smtClean="0">
                <a:solidFill>
                  <a:schemeClr val="tx1"/>
                </a:solidFill>
              </a:rPr>
              <a:t>7.4 </a:t>
            </a:r>
            <a:r>
              <a:rPr lang="en-GB" sz="2000" dirty="0" err="1" smtClean="0">
                <a:solidFill>
                  <a:schemeClr val="tx1"/>
                </a:solidFill>
              </a:rPr>
              <a:t>millones</a:t>
            </a:r>
            <a:r>
              <a:rPr lang="en-GB" sz="2000" dirty="0" smtClean="0">
                <a:solidFill>
                  <a:schemeClr val="tx1"/>
                </a:solidFill>
              </a:rPr>
              <a:t> de </a:t>
            </a:r>
            <a:r>
              <a:rPr lang="en-GB" sz="2000" dirty="0" err="1" smtClean="0">
                <a:solidFill>
                  <a:schemeClr val="tx1"/>
                </a:solidFill>
              </a:rPr>
              <a:t>accesiones</a:t>
            </a:r>
            <a:r>
              <a:rPr lang="en-GB" sz="2000" dirty="0" smtClean="0">
                <a:solidFill>
                  <a:schemeClr val="tx1"/>
                </a:solidFill>
              </a:rPr>
              <a:t>; </a:t>
            </a:r>
            <a:r>
              <a:rPr lang="es-ES" sz="2000" dirty="0" smtClean="0">
                <a:solidFill>
                  <a:schemeClr val="tx1"/>
                </a:solidFill>
              </a:rPr>
              <a:t>d</a:t>
            </a:r>
            <a:r>
              <a:rPr lang="es-ES" sz="2000" dirty="0" smtClean="0">
                <a:solidFill>
                  <a:schemeClr val="tx1"/>
                </a:solidFill>
              </a:rPr>
              <a:t>e </a:t>
            </a:r>
            <a:r>
              <a:rPr lang="es-ES" sz="2000" dirty="0">
                <a:solidFill>
                  <a:schemeClr val="tx1"/>
                </a:solidFill>
              </a:rPr>
              <a:t>ellos, 6,6 </a:t>
            </a:r>
            <a:r>
              <a:rPr lang="es-ES" sz="2000" dirty="0" smtClean="0">
                <a:solidFill>
                  <a:schemeClr val="tx1"/>
                </a:solidFill>
              </a:rPr>
              <a:t>millones estarían en </a:t>
            </a:r>
            <a:r>
              <a:rPr lang="es-ES" sz="2000" dirty="0">
                <a:solidFill>
                  <a:schemeClr val="tx1"/>
                </a:solidFill>
              </a:rPr>
              <a:t>poder de los gobiernos nacionales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/>
            <a:r>
              <a:rPr lang="en-GB" sz="2000" dirty="0" smtClean="0">
                <a:solidFill>
                  <a:schemeClr val="tx1"/>
                </a:solidFill>
              </a:rPr>
              <a:t>Uno de </a:t>
            </a:r>
            <a:r>
              <a:rPr lang="en-GB" sz="2000" dirty="0" err="1" smtClean="0">
                <a:solidFill>
                  <a:schemeClr val="tx1"/>
                </a:solidFill>
              </a:rPr>
              <a:t>los</a:t>
            </a:r>
            <a:r>
              <a:rPr lang="en-GB" sz="2000" dirty="0" smtClean="0">
                <a:solidFill>
                  <a:schemeClr val="tx1"/>
                </a:solidFill>
              </a:rPr>
              <a:t> mayors </a:t>
            </a:r>
            <a:r>
              <a:rPr lang="en-GB" sz="2000" dirty="0" err="1" smtClean="0">
                <a:solidFill>
                  <a:schemeClr val="tx1"/>
                </a:solidFill>
              </a:rPr>
              <a:t>bancos</a:t>
            </a:r>
            <a:r>
              <a:rPr lang="en-GB" sz="2000" dirty="0" smtClean="0">
                <a:solidFill>
                  <a:schemeClr val="tx1"/>
                </a:solidFill>
              </a:rPr>
              <a:t> de </a:t>
            </a:r>
            <a:r>
              <a:rPr lang="en-GB" sz="2000" dirty="0" err="1" smtClean="0">
                <a:solidFill>
                  <a:schemeClr val="tx1"/>
                </a:solidFill>
              </a:rPr>
              <a:t>germoplasma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es</a:t>
            </a:r>
            <a:r>
              <a:rPr lang="en-GB" sz="2000" dirty="0" smtClean="0">
                <a:solidFill>
                  <a:schemeClr val="tx1"/>
                </a:solidFill>
              </a:rPr>
              <a:t> el Svalbard </a:t>
            </a:r>
            <a:r>
              <a:rPr lang="en-GB" sz="2000" dirty="0">
                <a:solidFill>
                  <a:schemeClr val="tx1"/>
                </a:solidFill>
              </a:rPr>
              <a:t>Global Seed Vault (</a:t>
            </a:r>
            <a:r>
              <a:rPr lang="en-GB" sz="2000" dirty="0" err="1">
                <a:solidFill>
                  <a:schemeClr val="tx1"/>
                </a:solidFill>
              </a:rPr>
              <a:t>SGSV</a:t>
            </a:r>
            <a:r>
              <a:rPr lang="en-GB" sz="2000" dirty="0" smtClean="0">
                <a:solidFill>
                  <a:schemeClr val="tx1"/>
                </a:solidFill>
              </a:rPr>
              <a:t>), </a:t>
            </a:r>
            <a:r>
              <a:rPr lang="en-GB" sz="2000" dirty="0" err="1" smtClean="0">
                <a:solidFill>
                  <a:schemeClr val="tx1"/>
                </a:solidFill>
              </a:rPr>
              <a:t>situado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en</a:t>
            </a:r>
            <a:r>
              <a:rPr lang="en-GB" sz="2000" dirty="0" smtClean="0">
                <a:solidFill>
                  <a:schemeClr val="tx1"/>
                </a:solidFill>
              </a:rPr>
              <a:t> el </a:t>
            </a:r>
            <a:r>
              <a:rPr lang="en-GB" sz="2000" dirty="0" err="1" smtClean="0">
                <a:solidFill>
                  <a:schemeClr val="tx1"/>
                </a:solidFill>
              </a:rPr>
              <a:t>archipiélago</a:t>
            </a:r>
            <a:r>
              <a:rPr lang="en-GB" sz="2000" dirty="0" smtClean="0">
                <a:solidFill>
                  <a:schemeClr val="tx1"/>
                </a:solidFill>
              </a:rPr>
              <a:t> de Spitzbergen (</a:t>
            </a:r>
            <a:r>
              <a:rPr lang="en-GB" sz="2000" dirty="0" err="1" smtClean="0">
                <a:solidFill>
                  <a:schemeClr val="tx1"/>
                </a:solidFill>
              </a:rPr>
              <a:t>Noruega</a:t>
            </a:r>
            <a:r>
              <a:rPr lang="en-GB" sz="2000" dirty="0" smtClean="0">
                <a:solidFill>
                  <a:schemeClr val="tx1"/>
                </a:solidFill>
              </a:rPr>
              <a:t>), y que </a:t>
            </a:r>
            <a:r>
              <a:rPr lang="en-GB" sz="2000" dirty="0" err="1" smtClean="0">
                <a:solidFill>
                  <a:schemeClr val="tx1"/>
                </a:solidFill>
              </a:rPr>
              <a:t>guarda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más</a:t>
            </a:r>
            <a:r>
              <a:rPr lang="en-GB" sz="2000" dirty="0" smtClean="0">
                <a:solidFill>
                  <a:schemeClr val="tx1"/>
                </a:solidFill>
              </a:rPr>
              <a:t> de 800.000 </a:t>
            </a:r>
            <a:r>
              <a:rPr lang="en-GB" sz="2000" dirty="0" err="1" smtClean="0">
                <a:solidFill>
                  <a:schemeClr val="tx1"/>
                </a:solidFill>
              </a:rPr>
              <a:t>accessiones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endParaRPr lang="en-GB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6" name="Grupo 5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8" name="Rectángulo 7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65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3. </a:t>
            </a:r>
            <a:r>
              <a:rPr lang="de-DE" sz="2800" dirty="0"/>
              <a:t>Mejores prácticas: elementos</a:t>
            </a:r>
            <a:endParaRPr lang="de-DE" sz="28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000" b="1" dirty="0" smtClean="0"/>
              <a:t>Conservación </a:t>
            </a:r>
            <a:r>
              <a:rPr lang="de-DE" sz="2000" b="1" i="1" dirty="0" smtClean="0"/>
              <a:t>ex-situ</a:t>
            </a:r>
            <a:endParaRPr lang="de-DE" sz="2000" b="1" i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en-GB" sz="1000" dirty="0" err="1" smtClean="0"/>
              <a:t>Distribución</a:t>
            </a:r>
            <a:r>
              <a:rPr lang="en-GB" sz="1000" dirty="0" smtClean="0"/>
              <a:t> </a:t>
            </a:r>
            <a:r>
              <a:rPr lang="en-GB" sz="1000" dirty="0" err="1" smtClean="0"/>
              <a:t>geográfica</a:t>
            </a:r>
            <a:r>
              <a:rPr lang="en-GB" sz="1000" dirty="0" smtClean="0"/>
              <a:t> de </a:t>
            </a:r>
            <a:r>
              <a:rPr lang="en-GB" sz="1000" dirty="0" err="1" smtClean="0"/>
              <a:t>los</a:t>
            </a:r>
            <a:r>
              <a:rPr lang="en-GB" sz="1000" dirty="0" smtClean="0"/>
              <a:t> </a:t>
            </a:r>
            <a:r>
              <a:rPr lang="en-GB" sz="1000" dirty="0" err="1" smtClean="0"/>
              <a:t>bancos</a:t>
            </a:r>
            <a:r>
              <a:rPr lang="en-GB" sz="1000" dirty="0" smtClean="0"/>
              <a:t> de </a:t>
            </a:r>
            <a:r>
              <a:rPr lang="en-GB" sz="1000" dirty="0" err="1" smtClean="0"/>
              <a:t>germoplasma</a:t>
            </a:r>
            <a:r>
              <a:rPr lang="en-GB" sz="1000" dirty="0" smtClean="0"/>
              <a:t> con </a:t>
            </a:r>
            <a:r>
              <a:rPr lang="en-GB" sz="1000" dirty="0" err="1" smtClean="0"/>
              <a:t>colecciones</a:t>
            </a:r>
            <a:r>
              <a:rPr lang="en-GB" sz="1000" dirty="0" smtClean="0"/>
              <a:t> de </a:t>
            </a:r>
            <a:r>
              <a:rPr lang="en-GB" sz="1000" dirty="0" smtClean="0"/>
              <a:t>&gt;</a:t>
            </a:r>
            <a:r>
              <a:rPr lang="en-GB" sz="1000" dirty="0"/>
              <a:t>10,000 </a:t>
            </a:r>
            <a:r>
              <a:rPr lang="en-GB" sz="1000" dirty="0" err="1" smtClean="0"/>
              <a:t>accessiones</a:t>
            </a:r>
            <a:r>
              <a:rPr lang="en-GB" sz="1000" dirty="0"/>
              <a:t>; </a:t>
            </a:r>
            <a:r>
              <a:rPr lang="en-GB" sz="1000" dirty="0" err="1" smtClean="0"/>
              <a:t>bancos</a:t>
            </a:r>
            <a:r>
              <a:rPr lang="en-GB" sz="1000" dirty="0" smtClean="0"/>
              <a:t> </a:t>
            </a:r>
            <a:r>
              <a:rPr lang="en-GB" sz="1000" dirty="0" err="1" smtClean="0"/>
              <a:t>nacionales</a:t>
            </a:r>
            <a:r>
              <a:rPr lang="en-GB" sz="1000" dirty="0" smtClean="0"/>
              <a:t> o regionals </a:t>
            </a:r>
            <a:r>
              <a:rPr lang="en-GB" sz="1000" dirty="0" err="1" smtClean="0"/>
              <a:t>en</a:t>
            </a:r>
            <a:r>
              <a:rPr lang="en-GB" sz="1000" dirty="0" smtClean="0"/>
              <a:t> </a:t>
            </a:r>
            <a:r>
              <a:rPr lang="en-GB" sz="1000" dirty="0" err="1" smtClean="0"/>
              <a:t>azul</a:t>
            </a:r>
            <a:r>
              <a:rPr lang="en-GB" sz="1000" dirty="0" smtClean="0"/>
              <a:t>, </a:t>
            </a:r>
            <a:r>
              <a:rPr lang="en-GB" sz="1000" dirty="0" err="1" smtClean="0"/>
              <a:t>Centros</a:t>
            </a:r>
            <a:r>
              <a:rPr lang="en-GB" sz="1000" dirty="0" smtClean="0"/>
              <a:t> </a:t>
            </a:r>
            <a:r>
              <a:rPr lang="en-GB" sz="1000" dirty="0" err="1" smtClean="0"/>
              <a:t>CGIAR</a:t>
            </a:r>
            <a:r>
              <a:rPr lang="en-GB" sz="1000" dirty="0" smtClean="0"/>
              <a:t> </a:t>
            </a:r>
            <a:r>
              <a:rPr lang="en-GB" sz="1000" dirty="0" err="1" smtClean="0"/>
              <a:t>en</a:t>
            </a:r>
            <a:r>
              <a:rPr lang="en-GB" sz="1000" dirty="0" smtClean="0"/>
              <a:t> </a:t>
            </a:r>
            <a:r>
              <a:rPr lang="en-GB" sz="1000" dirty="0"/>
              <a:t>beige, </a:t>
            </a:r>
            <a:r>
              <a:rPr lang="en-GB" sz="1000" dirty="0" err="1"/>
              <a:t>SGSV</a:t>
            </a:r>
            <a:r>
              <a:rPr lang="en-GB" sz="1000" dirty="0"/>
              <a:t> </a:t>
            </a:r>
            <a:r>
              <a:rPr lang="en-GB" sz="1000" dirty="0" err="1" smtClean="0"/>
              <a:t>en</a:t>
            </a:r>
            <a:r>
              <a:rPr lang="en-GB" sz="1000" dirty="0" smtClean="0"/>
              <a:t> </a:t>
            </a:r>
            <a:r>
              <a:rPr lang="en-GB" sz="1000" dirty="0" err="1" smtClean="0"/>
              <a:t>verde</a:t>
            </a:r>
            <a:r>
              <a:rPr lang="en-GB" sz="1000" dirty="0" smtClean="0"/>
              <a:t> (Fuente: </a:t>
            </a:r>
            <a:r>
              <a:rPr lang="en-GB" sz="1000" dirty="0"/>
              <a:t>FAO, 2010)</a:t>
            </a:r>
            <a:r>
              <a:rPr lang="de-DE" sz="1000" dirty="0"/>
              <a:t> </a:t>
            </a:r>
            <a:endParaRPr lang="de-DE" sz="1000" b="1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6" name="Bild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39025"/>
            <a:ext cx="7776864" cy="3384376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9" name="Rectángulo 8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396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</a:t>
            </a:r>
            <a:r>
              <a:rPr lang="de-DE" sz="2400" dirty="0"/>
              <a:t>Mejores prácticas: elementos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2. </a:t>
            </a:r>
            <a:r>
              <a:rPr lang="de-DE" sz="2000" b="1" dirty="0" smtClean="0"/>
              <a:t>Conservación en cultivos o en la naturaleza</a:t>
            </a:r>
            <a:endParaRPr lang="de-DE" sz="2000" b="1" dirty="0"/>
          </a:p>
          <a:p>
            <a:pPr marL="0" indent="0">
              <a:buNone/>
            </a:pPr>
            <a:r>
              <a:rPr lang="es-ES" sz="1600" dirty="0">
                <a:solidFill>
                  <a:schemeClr val="tx1"/>
                </a:solidFill>
              </a:rPr>
              <a:t>Una forma especial de conservación </a:t>
            </a:r>
            <a:r>
              <a:rPr lang="es-ES" sz="1600" i="1" dirty="0">
                <a:solidFill>
                  <a:schemeClr val="tx1"/>
                </a:solidFill>
              </a:rPr>
              <a:t>in situ </a:t>
            </a:r>
            <a:r>
              <a:rPr lang="es-ES" sz="1600" dirty="0">
                <a:solidFill>
                  <a:schemeClr val="tx1"/>
                </a:solidFill>
              </a:rPr>
              <a:t>donde el material genético se conserva a través del cultivo en su </a:t>
            </a:r>
            <a:r>
              <a:rPr lang="es-ES" sz="1600" dirty="0" smtClean="0">
                <a:solidFill>
                  <a:schemeClr val="tx1"/>
                </a:solidFill>
              </a:rPr>
              <a:t>hábitat natural o condiciones climáticas </a:t>
            </a:r>
            <a:r>
              <a:rPr lang="es-ES" sz="1600" dirty="0">
                <a:solidFill>
                  <a:schemeClr val="tx1"/>
                </a:solidFill>
              </a:rPr>
              <a:t>y, por lo tanto, está expuesto a condiciones naturales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de-DE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>
                <a:solidFill>
                  <a:schemeClr val="tx1"/>
                </a:solidFill>
              </a:rPr>
              <a:t>Ventajas comparadas con la conservación </a:t>
            </a:r>
            <a:r>
              <a:rPr lang="es-ES" sz="1600" i="1" dirty="0" smtClean="0">
                <a:solidFill>
                  <a:schemeClr val="tx1"/>
                </a:solidFill>
              </a:rPr>
              <a:t>ex situ</a:t>
            </a:r>
            <a:r>
              <a:rPr lang="es-ES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s-ES" sz="1600" dirty="0">
                <a:solidFill>
                  <a:schemeClr val="tx1"/>
                </a:solidFill>
              </a:rPr>
              <a:t>La exposición de los recursos genéticos a las condiciones de campo permite el desarrollo constante de una fuerte relación con la ubicación y la técnica de cultivo, la adaptación a las condiciones regionales y un entorno </a:t>
            </a:r>
            <a:r>
              <a:rPr lang="es-ES" sz="1600" dirty="0" smtClean="0">
                <a:solidFill>
                  <a:schemeClr val="tx1"/>
                </a:solidFill>
              </a:rPr>
              <a:t>cambiante.</a:t>
            </a: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dirty="0" err="1" smtClean="0">
                <a:solidFill>
                  <a:schemeClr val="tx1"/>
                </a:solidFill>
              </a:rPr>
              <a:t>Ejemplo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positivo</a:t>
            </a:r>
            <a:r>
              <a:rPr lang="en-GB" sz="1600" dirty="0" smtClean="0">
                <a:solidFill>
                  <a:schemeClr val="tx1"/>
                </a:solidFill>
              </a:rPr>
              <a:t>: </a:t>
            </a:r>
            <a:r>
              <a:rPr lang="en-GB" sz="1600" dirty="0" err="1" smtClean="0">
                <a:solidFill>
                  <a:schemeClr val="tx1"/>
                </a:solidFill>
              </a:rPr>
              <a:t>Redescubrimiento</a:t>
            </a:r>
            <a:r>
              <a:rPr lang="en-GB" sz="1600" dirty="0" smtClean="0">
                <a:solidFill>
                  <a:schemeClr val="tx1"/>
                </a:solidFill>
              </a:rPr>
              <a:t> del </a:t>
            </a:r>
            <a:r>
              <a:rPr lang="en-GB" sz="1600" dirty="0" err="1" smtClean="0">
                <a:solidFill>
                  <a:schemeClr val="tx1"/>
                </a:solidFill>
              </a:rPr>
              <a:t>farro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blanco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suizo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dirty="0">
                <a:hlinkClick r:id="rId3"/>
              </a:rPr>
              <a:t>http://www.emmer-einkorn.ch</a:t>
            </a:r>
            <a:r>
              <a:rPr lang="en-GB" sz="1600" dirty="0"/>
              <a:t> </a:t>
            </a:r>
            <a:endParaRPr lang="de-DE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25" y="3933056"/>
            <a:ext cx="2727353" cy="204551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299502" y="5729944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10" name="Rectángulo 9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78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3200" dirty="0"/>
              <a:t>3. </a:t>
            </a:r>
            <a:r>
              <a:rPr lang="de-DE" sz="3200" dirty="0"/>
              <a:t>Mejores prácticas: elementos</a:t>
            </a:r>
            <a:endParaRPr lang="de-DE" sz="3100" dirty="0"/>
          </a:p>
        </p:txBody>
      </p:sp>
      <p:sp>
        <p:nvSpPr>
          <p:cNvPr id="6" name="Inhaltsplatzhalter 4"/>
          <p:cNvSpPr>
            <a:spLocks noGrp="1"/>
          </p:cNvSpPr>
          <p:nvPr>
            <p:ph idx="1"/>
          </p:nvPr>
        </p:nvSpPr>
        <p:spPr>
          <a:xfrm>
            <a:off x="323528" y="1228361"/>
            <a:ext cx="8229600" cy="49685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000" u="sng" dirty="0" err="1" smtClean="0"/>
              <a:t>Ejemplo</a:t>
            </a:r>
            <a:r>
              <a:rPr lang="en-GB" sz="2000" u="sng" dirty="0" smtClean="0"/>
              <a:t> de </a:t>
            </a:r>
            <a:r>
              <a:rPr lang="en-GB" sz="2000" u="sng" dirty="0" err="1" smtClean="0"/>
              <a:t>promotores</a:t>
            </a:r>
            <a:r>
              <a:rPr lang="en-GB" sz="2000" u="sng" dirty="0" smtClean="0"/>
              <a:t> de la agro-</a:t>
            </a:r>
            <a:r>
              <a:rPr lang="en-GB" sz="2000" u="sng" dirty="0" err="1" smtClean="0"/>
              <a:t>biodiversidad</a:t>
            </a:r>
            <a:r>
              <a:rPr lang="en-GB" sz="2000" u="sng" dirty="0" smtClean="0"/>
              <a:t> </a:t>
            </a:r>
            <a:r>
              <a:rPr lang="en-GB" sz="2000" u="sng" dirty="0" err="1" smtClean="0"/>
              <a:t>en</a:t>
            </a:r>
            <a:r>
              <a:rPr lang="en-GB" sz="2000" u="sng" dirty="0" smtClean="0"/>
              <a:t> las </a:t>
            </a:r>
            <a:r>
              <a:rPr lang="en-GB" sz="2000" u="sng" dirty="0" err="1" smtClean="0"/>
              <a:t>explotaciones</a:t>
            </a:r>
            <a:r>
              <a:rPr lang="en-GB" sz="2000" u="sng" dirty="0" smtClean="0"/>
              <a:t> </a:t>
            </a:r>
            <a:r>
              <a:rPr lang="de-DE" sz="2000" dirty="0" smtClean="0"/>
              <a:t> </a:t>
            </a:r>
            <a:endParaRPr lang="de-DE" sz="2000" dirty="0" smtClean="0"/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Pro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Specie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Rara</a:t>
            </a:r>
          </a:p>
          <a:p>
            <a:pPr lvl="1"/>
            <a:r>
              <a:rPr lang="es-ES" sz="1600" dirty="0">
                <a:solidFill>
                  <a:schemeClr val="tx1"/>
                </a:solidFill>
              </a:rPr>
              <a:t>Protección de razas de animales de granja y plantas de cultivo en peligro de </a:t>
            </a:r>
            <a:r>
              <a:rPr lang="es-ES" sz="1600" dirty="0" smtClean="0">
                <a:solidFill>
                  <a:schemeClr val="tx1"/>
                </a:solidFill>
              </a:rPr>
              <a:t>extinción.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Fundación Slow Food por la biodiversidad </a:t>
            </a:r>
            <a:endParaRPr lang="de-DE" sz="2000" dirty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s-ES" sz="1600" dirty="0">
                <a:solidFill>
                  <a:schemeClr val="tx1"/>
                </a:solidFill>
              </a:rPr>
              <a:t>‚Arca del </a:t>
            </a:r>
            <a:r>
              <a:rPr lang="es-ES" sz="1600" dirty="0" smtClean="0">
                <a:solidFill>
                  <a:schemeClr val="tx1"/>
                </a:solidFill>
              </a:rPr>
              <a:t>sabor </a:t>
            </a:r>
            <a:r>
              <a:rPr lang="es-ES" sz="1600" dirty="0">
                <a:solidFill>
                  <a:schemeClr val="tx1"/>
                </a:solidFill>
              </a:rPr>
              <a:t>'catálogo de productos tradicionales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s-ES" sz="1600" dirty="0">
                <a:solidFill>
                  <a:schemeClr val="tx1"/>
                </a:solidFill>
              </a:rPr>
              <a:t>Etiqueta </a:t>
            </a:r>
            <a:r>
              <a:rPr lang="es-ES" sz="1600" dirty="0" smtClean="0">
                <a:solidFill>
                  <a:schemeClr val="tx1"/>
                </a:solidFill>
              </a:rPr>
              <a:t>“Presidia” </a:t>
            </a:r>
            <a:r>
              <a:rPr lang="es-ES" sz="1600" dirty="0">
                <a:solidFill>
                  <a:schemeClr val="tx1"/>
                </a:solidFill>
              </a:rPr>
              <a:t>para mantener la producción de calidad en riesgo de extinción, proteger regiones y ecosistemas únicos, recuperar métodos de procesamiento tradicionales, salvaguardar razas nativas y variedades de plantas </a:t>
            </a:r>
            <a:r>
              <a:rPr lang="es-ES" sz="1600" dirty="0" smtClean="0">
                <a:solidFill>
                  <a:schemeClr val="tx1"/>
                </a:solidFill>
              </a:rPr>
              <a:t>locales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bg2">
                    <a:lumMod val="25000"/>
                  </a:schemeClr>
                </a:solidFill>
              </a:rPr>
              <a:t>Proyecto CAPSELLA</a:t>
            </a:r>
            <a:endParaRPr lang="de-DE" sz="2100" dirty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ICT solutions tailored to the needs of food, field and seed related actors engaging in agro-biodiversity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Fundación SAVE</a:t>
            </a:r>
            <a:endParaRPr lang="es-ES" sz="1600" dirty="0">
              <a:solidFill>
                <a:schemeClr val="tx1"/>
              </a:solidFill>
            </a:endParaRPr>
          </a:p>
          <a:p>
            <a:pPr lvl="1"/>
            <a:r>
              <a:rPr lang="es-ES" sz="1600" dirty="0" smtClean="0">
                <a:solidFill>
                  <a:schemeClr val="tx1"/>
                </a:solidFill>
              </a:rPr>
              <a:t>“Salvaguarda </a:t>
            </a:r>
            <a:r>
              <a:rPr lang="es-ES" sz="1600" dirty="0">
                <a:solidFill>
                  <a:schemeClr val="tx1"/>
                </a:solidFill>
              </a:rPr>
              <a:t>para las variedades agrícolas en </a:t>
            </a:r>
            <a:r>
              <a:rPr lang="es-ES" sz="1600" dirty="0" smtClean="0">
                <a:solidFill>
                  <a:schemeClr val="tx1"/>
                </a:solidFill>
              </a:rPr>
              <a:t>Europa</a:t>
            </a:r>
            <a:r>
              <a:rPr lang="en-GB" sz="1600" dirty="0" smtClean="0">
                <a:solidFill>
                  <a:schemeClr val="tx1"/>
                </a:solidFill>
              </a:rPr>
              <a:t>”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Asociaciones </a:t>
            </a:r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de 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criadores</a:t>
            </a: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Iniciativas privadas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s-ES" sz="1600" dirty="0">
                <a:solidFill>
                  <a:schemeClr val="tx1"/>
                </a:solidFill>
              </a:rPr>
              <a:t>Banco de semillas privado de </a:t>
            </a:r>
            <a:r>
              <a:rPr lang="es-ES" sz="1600" dirty="0" err="1">
                <a:solidFill>
                  <a:schemeClr val="tx1"/>
                </a:solidFill>
              </a:rPr>
              <a:t>Manfred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err="1">
                <a:solidFill>
                  <a:schemeClr val="tx1"/>
                </a:solidFill>
              </a:rPr>
              <a:t>Hahm</a:t>
            </a:r>
            <a:r>
              <a:rPr lang="es-ES" sz="1600" dirty="0">
                <a:solidFill>
                  <a:schemeClr val="tx1"/>
                </a:solidFill>
              </a:rPr>
              <a:t>-Hartmann con&gt; 1000 variedades de </a:t>
            </a:r>
            <a:r>
              <a:rPr lang="es-ES" sz="1600" dirty="0" smtClean="0">
                <a:solidFill>
                  <a:schemeClr val="tx1"/>
                </a:solidFill>
              </a:rPr>
              <a:t>tomate</a:t>
            </a:r>
            <a:endParaRPr lang="de-DE" sz="1600" dirty="0">
              <a:solidFill>
                <a:schemeClr val="tx1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bg2">
                    <a:lumMod val="25000"/>
                  </a:schemeClr>
                </a:solidFill>
              </a:rPr>
              <a:t>Iniciativas </a:t>
            </a:r>
            <a:r>
              <a:rPr lang="de-DE" sz="2100" dirty="0" smtClean="0">
                <a:solidFill>
                  <a:schemeClr val="bg2">
                    <a:lumMod val="25000"/>
                  </a:schemeClr>
                </a:solidFill>
              </a:rPr>
              <a:t>públicas</a:t>
            </a:r>
          </a:p>
          <a:p>
            <a:pPr lvl="1"/>
            <a:r>
              <a:rPr lang="de-DE" sz="1600" dirty="0">
                <a:solidFill>
                  <a:schemeClr val="tx1"/>
                </a:solidFill>
              </a:rPr>
              <a:t>Catálogo de variedades tradicionales de la Comunidad Valenciana</a:t>
            </a:r>
            <a:endParaRPr lang="de-DE" sz="1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8" name="Rectángulo 7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915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endParaRPr lang="en-GB" sz="2000" b="1" dirty="0" smtClean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s-ES" sz="1800" dirty="0">
                <a:solidFill>
                  <a:schemeClr val="tx1"/>
                </a:solidFill>
              </a:rPr>
              <a:t>Oportunidades de </a:t>
            </a:r>
            <a:r>
              <a:rPr lang="es-ES" sz="1800" dirty="0" smtClean="0">
                <a:solidFill>
                  <a:schemeClr val="tx1"/>
                </a:solidFill>
              </a:rPr>
              <a:t>financiación pública </a:t>
            </a:r>
            <a:r>
              <a:rPr lang="es-ES" sz="1800" dirty="0">
                <a:solidFill>
                  <a:schemeClr val="tx1"/>
                </a:solidFill>
              </a:rPr>
              <a:t>a través del Segundo Pilar de la Política Agrícola Común (</a:t>
            </a:r>
            <a:r>
              <a:rPr lang="es-ES" sz="1800" dirty="0" err="1">
                <a:solidFill>
                  <a:schemeClr val="tx1"/>
                </a:solidFill>
              </a:rPr>
              <a:t>PAC</a:t>
            </a:r>
            <a:r>
              <a:rPr lang="es-ES" sz="1800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s-ES" sz="1800" dirty="0">
                <a:solidFill>
                  <a:schemeClr val="tx1"/>
                </a:solidFill>
              </a:rPr>
              <a:t>Financiación combinada de 161.000 millones de euros para el período 2014-2020</a:t>
            </a:r>
            <a:r>
              <a:rPr lang="es-ES" sz="1800" dirty="0" smtClean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s-ES" sz="1800" dirty="0">
                <a:solidFill>
                  <a:schemeClr val="tx1"/>
                </a:solidFill>
              </a:rPr>
              <a:t>Las oportunidades de financiación para las </a:t>
            </a:r>
            <a:r>
              <a:rPr lang="es-ES" sz="1800" dirty="0" smtClean="0">
                <a:solidFill>
                  <a:schemeClr val="tx1"/>
                </a:solidFill>
              </a:rPr>
              <a:t>variedades </a:t>
            </a:r>
            <a:r>
              <a:rPr lang="es-ES" sz="1800" dirty="0">
                <a:solidFill>
                  <a:schemeClr val="tx1"/>
                </a:solidFill>
              </a:rPr>
              <a:t>tradicionales se pueden encontrar en los programas de desarrollo rural formulados por los Estados miembros de la </a:t>
            </a:r>
            <a:r>
              <a:rPr lang="es-ES" sz="1800" dirty="0" smtClean="0">
                <a:solidFill>
                  <a:schemeClr val="tx1"/>
                </a:solidFill>
              </a:rPr>
              <a:t>UE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s-ES" sz="1800" dirty="0">
                <a:solidFill>
                  <a:schemeClr val="tx1"/>
                </a:solidFill>
              </a:rPr>
              <a:t>En total, hay 118 programas de desarrollo rural diferentes, ya que algunos estados decidieron formular más de uno. </a:t>
            </a:r>
            <a:r>
              <a:rPr lang="es-ES" sz="1800" dirty="0" smtClean="0">
                <a:solidFill>
                  <a:schemeClr val="tx1"/>
                </a:solidFill>
              </a:rPr>
              <a:t>Se </a:t>
            </a:r>
            <a:r>
              <a:rPr lang="es-ES" sz="1800" dirty="0">
                <a:solidFill>
                  <a:schemeClr val="tx1"/>
                </a:solidFill>
              </a:rPr>
              <a:t>pueden encontrar aquí</a:t>
            </a:r>
            <a:r>
              <a:rPr lang="en-GB" sz="1800" dirty="0" smtClean="0">
                <a:solidFill>
                  <a:schemeClr val="tx1"/>
                </a:solidFill>
              </a:rPr>
              <a:t>: </a:t>
            </a:r>
            <a:r>
              <a:rPr lang="en-GB" sz="1800" dirty="0" smtClean="0">
                <a:solidFill>
                  <a:schemeClr val="tx1"/>
                </a:solidFill>
                <a:hlinkClick r:id="rId3"/>
              </a:rPr>
              <a:t>ec.europa.eu</a:t>
            </a:r>
            <a:r>
              <a:rPr lang="en-GB" sz="1800" dirty="0">
                <a:solidFill>
                  <a:schemeClr val="tx1"/>
                </a:solidFill>
                <a:hlinkClick r:id="rId3"/>
              </a:rPr>
              <a:t>/agriculture/rural-development-2014-2020/country-</a:t>
            </a:r>
            <a:r>
              <a:rPr lang="en-GB" sz="1800" dirty="0" smtClean="0">
                <a:solidFill>
                  <a:schemeClr val="tx1"/>
                </a:solidFill>
                <a:hlinkClick r:id="rId3"/>
              </a:rPr>
              <a:t>files_en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endParaRPr lang="en-GB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1400" dirty="0"/>
          </a:p>
          <a:p>
            <a:pPr lvl="2"/>
            <a:endParaRPr lang="en-GB" sz="1400" dirty="0"/>
          </a:p>
          <a:p>
            <a:pPr lvl="1"/>
            <a:endParaRPr lang="en-GB" sz="16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4. </a:t>
            </a:r>
            <a:r>
              <a:rPr lang="en-GB" sz="2600" dirty="0" smtClean="0"/>
              <a:t>¿</a:t>
            </a:r>
            <a:r>
              <a:rPr lang="en-GB" sz="2600" dirty="0" err="1" smtClean="0"/>
              <a:t>Cuáles</a:t>
            </a:r>
            <a:r>
              <a:rPr lang="en-GB" sz="2600" dirty="0" smtClean="0"/>
              <a:t> son las </a:t>
            </a:r>
            <a:r>
              <a:rPr lang="en-GB" sz="2600" dirty="0" err="1" smtClean="0"/>
              <a:t>oportunidades</a:t>
            </a:r>
            <a:r>
              <a:rPr lang="en-GB" sz="2600" dirty="0" smtClean="0"/>
              <a:t>?</a:t>
            </a:r>
            <a:endParaRPr lang="en-GB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grpSp>
        <p:nvGrpSpPr>
          <p:cNvPr id="6" name="Grupo 5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8" name="Rectángulo 7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37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36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800" dirty="0" smtClean="0"/>
              <a:t>¡Gracias</a:t>
            </a:r>
            <a:r>
              <a:rPr lang="de-DE" sz="4800" dirty="0" smtClean="0"/>
              <a:t>! </a:t>
            </a:r>
            <a:endParaRPr lang="de-DE" sz="4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339752" y="3415921"/>
            <a:ext cx="3633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Repositorio de información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Fichas Técnicas de Medidas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Manuales de uso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Guías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Guía Fácil para sellos y estándares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44715" y="2780928"/>
            <a:ext cx="8100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GB" sz="20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0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/life-food-biodiversity</a:t>
            </a:r>
            <a:endParaRPr lang="en-GB" sz="2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59" y="3793190"/>
            <a:ext cx="840993" cy="795640"/>
          </a:xfrm>
          <a:prstGeom prst="rect">
            <a:avLst/>
          </a:prstGeom>
          <a:solidFill>
            <a:schemeClr val="bg2"/>
          </a:solidFill>
        </p:spPr>
      </p:pic>
      <p:grpSp>
        <p:nvGrpSpPr>
          <p:cNvPr id="9" name="Grupo 8"/>
          <p:cNvGrpSpPr/>
          <p:nvPr/>
        </p:nvGrpSpPr>
        <p:grpSpPr>
          <a:xfrm>
            <a:off x="6300192" y="6381328"/>
            <a:ext cx="1584177" cy="432048"/>
            <a:chOff x="6300192" y="6381328"/>
            <a:chExt cx="1584177" cy="432048"/>
          </a:xfrm>
        </p:grpSpPr>
        <p:sp>
          <p:nvSpPr>
            <p:cNvPr id="10" name="Rectángulo 9"/>
            <p:cNvSpPr/>
            <p:nvPr/>
          </p:nvSpPr>
          <p:spPr>
            <a:xfrm>
              <a:off x="6300192" y="6381328"/>
              <a:ext cx="1584177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6517532"/>
              <a:ext cx="1560395" cy="252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926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826</Words>
  <Application>Microsoft Office PowerPoint</Application>
  <PresentationFormat>Presentación en pantalla (4:3)</PresentationFormat>
  <Paragraphs>112</Paragraphs>
  <Slides>10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Wingdings</vt:lpstr>
      <vt:lpstr>LIFE Header</vt:lpstr>
      <vt:lpstr>LIFE Content</vt:lpstr>
      <vt:lpstr>LIFE Partner Logos</vt:lpstr>
      <vt:lpstr>Mejores prácticas agrarias Agro-biodiversidad</vt:lpstr>
      <vt:lpstr>1. ¿Qué es la agro-biodiversidad?</vt:lpstr>
      <vt:lpstr>2. ¿Por qué es relevante?</vt:lpstr>
      <vt:lpstr>2. ¿Por qué es relevante?</vt:lpstr>
      <vt:lpstr>3. Mejores prácticas: elementos</vt:lpstr>
      <vt:lpstr>3. Mejores prácticas: elementos</vt:lpstr>
      <vt:lpstr>3. Mejores prácticas: elementos</vt:lpstr>
      <vt:lpstr>3. Mejores prácticas: elementos</vt:lpstr>
      <vt:lpstr>4. ¿Cuáles son las oportunidades?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María R. López Onieva</cp:lastModifiedBy>
  <cp:revision>139</cp:revision>
  <dcterms:created xsi:type="dcterms:W3CDTF">2017-08-09T08:14:08Z</dcterms:created>
  <dcterms:modified xsi:type="dcterms:W3CDTF">2019-05-16T13:08:30Z</dcterms:modified>
</cp:coreProperties>
</file>