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22"/>
  </p:notesMasterIdLst>
  <p:sldIdLst>
    <p:sldId id="316" r:id="rId4"/>
    <p:sldId id="300" r:id="rId5"/>
    <p:sldId id="299" r:id="rId6"/>
    <p:sldId id="318" r:id="rId7"/>
    <p:sldId id="319" r:id="rId8"/>
    <p:sldId id="320" r:id="rId9"/>
    <p:sldId id="317" r:id="rId10"/>
    <p:sldId id="321" r:id="rId11"/>
    <p:sldId id="322" r:id="rId12"/>
    <p:sldId id="307" r:id="rId13"/>
    <p:sldId id="308" r:id="rId14"/>
    <p:sldId id="309" r:id="rId15"/>
    <p:sldId id="310" r:id="rId16"/>
    <p:sldId id="311" r:id="rId17"/>
    <p:sldId id="312" r:id="rId18"/>
    <p:sldId id="313" r:id="rId19"/>
    <p:sldId id="323" r:id="rId20"/>
    <p:sldId id="315" r:id="rId21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iel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185" autoAdjust="0"/>
  </p:normalViewPr>
  <p:slideViewPr>
    <p:cSldViewPr>
      <p:cViewPr varScale="1">
        <p:scale>
          <a:sx n="77" d="100"/>
          <a:sy n="77" d="100"/>
        </p:scale>
        <p:origin x="15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78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8.png"/><Relationship Id="rId4" Type="http://schemas.openxmlformats.org/officeDocument/2006/relationships/image" Target="../media/image41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8.png"/><Relationship Id="rId4" Type="http://schemas.openxmlformats.org/officeDocument/2006/relationships/image" Target="../media/image4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99AC4E-FBAF-415C-A094-CA31114BD041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8783E2A-0C40-4897-87C3-0D19E872FD69}">
      <dgm:prSet phldrT="[Texto]"/>
      <dgm:spPr>
        <a:blipFill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</dgm:spPr>
      <dgm:t>
        <a:bodyPr/>
        <a:lstStyle/>
        <a:p>
          <a:r>
            <a:rPr lang="es-ES" dirty="0" smtClean="0"/>
            <a:t>GIRASOL</a:t>
          </a:r>
          <a:endParaRPr lang="es-ES" dirty="0"/>
        </a:p>
      </dgm:t>
    </dgm:pt>
    <dgm:pt modelId="{BE088ABF-45C1-433E-9013-0772B907A1EB}" type="parTrans" cxnId="{6B8A9E80-42B0-4304-B192-7DDA6C90E9F2}">
      <dgm:prSet/>
      <dgm:spPr/>
      <dgm:t>
        <a:bodyPr/>
        <a:lstStyle/>
        <a:p>
          <a:endParaRPr lang="es-ES"/>
        </a:p>
      </dgm:t>
    </dgm:pt>
    <dgm:pt modelId="{FDB4B4F7-135F-45C9-A383-96BA2E476191}" type="sibTrans" cxnId="{6B8A9E80-42B0-4304-B192-7DDA6C90E9F2}">
      <dgm:prSet/>
      <dgm:spPr/>
      <dgm:t>
        <a:bodyPr/>
        <a:lstStyle/>
        <a:p>
          <a:endParaRPr lang="es-ES"/>
        </a:p>
      </dgm:t>
    </dgm:pt>
    <dgm:pt modelId="{3B6715B0-91C0-48F5-A391-7ACA7FF5535B}">
      <dgm:prSet phldrT="[Texto]"/>
      <dgm:spPr>
        <a:blipFill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</dgm:spPr>
      <dgm:t>
        <a:bodyPr/>
        <a:lstStyle/>
        <a:p>
          <a:r>
            <a:rPr lang="es-ES" dirty="0" smtClean="0"/>
            <a:t>LEGUMBRE</a:t>
          </a:r>
          <a:endParaRPr lang="es-ES" dirty="0"/>
        </a:p>
      </dgm:t>
    </dgm:pt>
    <dgm:pt modelId="{0066F1E4-5EEE-4B31-B7F5-BFBD4E8CD3FC}" type="parTrans" cxnId="{07EE06E6-B423-41A0-81A0-458E0F6B2899}">
      <dgm:prSet/>
      <dgm:spPr/>
      <dgm:t>
        <a:bodyPr/>
        <a:lstStyle/>
        <a:p>
          <a:endParaRPr lang="es-ES"/>
        </a:p>
      </dgm:t>
    </dgm:pt>
    <dgm:pt modelId="{2C78A87F-40C2-4906-9A56-78921BEA9263}" type="sibTrans" cxnId="{07EE06E6-B423-41A0-81A0-458E0F6B2899}">
      <dgm:prSet/>
      <dgm:spPr/>
      <dgm:t>
        <a:bodyPr/>
        <a:lstStyle/>
        <a:p>
          <a:endParaRPr lang="es-ES"/>
        </a:p>
      </dgm:t>
    </dgm:pt>
    <dgm:pt modelId="{339AA3BC-7895-49B8-8840-17E3BF886F97}">
      <dgm:prSet phldrT="[Texto]"/>
      <dgm:spPr>
        <a:blipFill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</dgm:spPr>
      <dgm:t>
        <a:bodyPr/>
        <a:lstStyle/>
        <a:p>
          <a:r>
            <a:rPr lang="es-ES" dirty="0" smtClean="0"/>
            <a:t>TRIGO</a:t>
          </a:r>
          <a:endParaRPr lang="es-ES" dirty="0"/>
        </a:p>
      </dgm:t>
    </dgm:pt>
    <dgm:pt modelId="{D874BE3B-3899-469F-B272-9E5D258E20AB}" type="parTrans" cxnId="{566D0417-CB2F-4ED5-BCDD-651D8A744C31}">
      <dgm:prSet/>
      <dgm:spPr/>
      <dgm:t>
        <a:bodyPr/>
        <a:lstStyle/>
        <a:p>
          <a:endParaRPr lang="es-ES"/>
        </a:p>
      </dgm:t>
    </dgm:pt>
    <dgm:pt modelId="{DADFE092-F536-4D2D-A7E6-62987220C683}" type="sibTrans" cxnId="{566D0417-CB2F-4ED5-BCDD-651D8A744C31}">
      <dgm:prSet/>
      <dgm:spPr/>
      <dgm:t>
        <a:bodyPr/>
        <a:lstStyle/>
        <a:p>
          <a:endParaRPr lang="es-ES"/>
        </a:p>
      </dgm:t>
    </dgm:pt>
    <dgm:pt modelId="{4AAA78D0-D417-467F-A4AD-885588B7A5E5}">
      <dgm:prSet phldrT="[Texto]"/>
      <dgm:spPr>
        <a:blipFill rotWithShape="0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</dgm:spPr>
      <dgm:t>
        <a:bodyPr/>
        <a:lstStyle/>
        <a:p>
          <a:r>
            <a:rPr lang="es-ES" dirty="0" smtClean="0"/>
            <a:t>ALFALFA</a:t>
          </a:r>
          <a:endParaRPr lang="es-ES" dirty="0"/>
        </a:p>
      </dgm:t>
    </dgm:pt>
    <dgm:pt modelId="{C4E983FA-D6C6-4898-86F6-A2C9719A4C09}" type="parTrans" cxnId="{D97F84A0-DD09-4C0E-A0F7-C04C79D3D3E8}">
      <dgm:prSet/>
      <dgm:spPr/>
      <dgm:t>
        <a:bodyPr/>
        <a:lstStyle/>
        <a:p>
          <a:endParaRPr lang="es-ES"/>
        </a:p>
      </dgm:t>
    </dgm:pt>
    <dgm:pt modelId="{34E4AC51-0276-4AE8-A8C3-CB21E8113CC9}" type="sibTrans" cxnId="{D97F84A0-DD09-4C0E-A0F7-C04C79D3D3E8}">
      <dgm:prSet/>
      <dgm:spPr/>
      <dgm:t>
        <a:bodyPr/>
        <a:lstStyle/>
        <a:p>
          <a:endParaRPr lang="es-ES"/>
        </a:p>
      </dgm:t>
    </dgm:pt>
    <dgm:pt modelId="{ED0040DA-858B-4C45-907D-D688F4A47806}" type="pres">
      <dgm:prSet presAssocID="{7399AC4E-FBAF-415C-A094-CA31114BD04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0BA7E50-6697-4320-B6D1-44312DF7D683}" type="pres">
      <dgm:prSet presAssocID="{78783E2A-0C40-4897-87C3-0D19E872FD69}" presName="node" presStyleLbl="node1" presStyleIdx="0" presStyleCnt="4" custScaleX="135752" custScaleY="138443" custRadScaleRad="87984" custRadScaleInc="1208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D101103-42AF-44CC-B673-FD9990A053F7}" type="pres">
      <dgm:prSet presAssocID="{78783E2A-0C40-4897-87C3-0D19E872FD69}" presName="spNode" presStyleCnt="0"/>
      <dgm:spPr/>
    </dgm:pt>
    <dgm:pt modelId="{CB9D1736-9C36-4AD5-8230-29F8A2CFDB88}" type="pres">
      <dgm:prSet presAssocID="{FDB4B4F7-135F-45C9-A383-96BA2E476191}" presName="sibTrans" presStyleLbl="sibTrans1D1" presStyleIdx="0" presStyleCnt="4"/>
      <dgm:spPr/>
      <dgm:t>
        <a:bodyPr/>
        <a:lstStyle/>
        <a:p>
          <a:endParaRPr lang="es-ES"/>
        </a:p>
      </dgm:t>
    </dgm:pt>
    <dgm:pt modelId="{86C864F2-DDA3-4362-B9CD-398090C74701}" type="pres">
      <dgm:prSet presAssocID="{3B6715B0-91C0-48F5-A391-7ACA7FF5535B}" presName="node" presStyleLbl="node1" presStyleIdx="1" presStyleCnt="4" custScaleX="152400" custScaleY="156574" custRadScaleRad="143711" custRadScaleInc="1944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80B9033-ED3D-43B1-BD49-09E6C37D26F2}" type="pres">
      <dgm:prSet presAssocID="{3B6715B0-91C0-48F5-A391-7ACA7FF5535B}" presName="spNode" presStyleCnt="0"/>
      <dgm:spPr/>
    </dgm:pt>
    <dgm:pt modelId="{02A34DCF-683C-40F5-A8B8-1EAE4857BE9D}" type="pres">
      <dgm:prSet presAssocID="{2C78A87F-40C2-4906-9A56-78921BEA9263}" presName="sibTrans" presStyleLbl="sibTrans1D1" presStyleIdx="1" presStyleCnt="4"/>
      <dgm:spPr/>
      <dgm:t>
        <a:bodyPr/>
        <a:lstStyle/>
        <a:p>
          <a:endParaRPr lang="es-ES"/>
        </a:p>
      </dgm:t>
    </dgm:pt>
    <dgm:pt modelId="{F65716E3-2C2F-4C81-BD16-7FD52C84EEE6}" type="pres">
      <dgm:prSet presAssocID="{339AA3BC-7895-49B8-8840-17E3BF886F97}" presName="node" presStyleLbl="node1" presStyleIdx="2" presStyleCnt="4" custScaleX="145303" custScaleY="15192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1695A2E-B5AF-4B0F-B34E-581DE1A862E3}" type="pres">
      <dgm:prSet presAssocID="{339AA3BC-7895-49B8-8840-17E3BF886F97}" presName="spNode" presStyleCnt="0"/>
      <dgm:spPr/>
    </dgm:pt>
    <dgm:pt modelId="{01D6985E-463F-4266-9D23-FF67E8419CDF}" type="pres">
      <dgm:prSet presAssocID="{DADFE092-F536-4D2D-A7E6-62987220C683}" presName="sibTrans" presStyleLbl="sibTrans1D1" presStyleIdx="2" presStyleCnt="4"/>
      <dgm:spPr/>
      <dgm:t>
        <a:bodyPr/>
        <a:lstStyle/>
        <a:p>
          <a:endParaRPr lang="es-ES"/>
        </a:p>
      </dgm:t>
    </dgm:pt>
    <dgm:pt modelId="{B74EC708-EE3E-4212-9CC4-F8D5F0B28CB4}" type="pres">
      <dgm:prSet presAssocID="{4AAA78D0-D417-467F-A4AD-885588B7A5E5}" presName="node" presStyleLbl="node1" presStyleIdx="3" presStyleCnt="4" custScaleX="142075" custScaleY="137280" custRadScaleRad="139234" custRadScaleInc="-1312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AE297F5-BF91-4A0C-87C5-34DF98351CEB}" type="pres">
      <dgm:prSet presAssocID="{4AAA78D0-D417-467F-A4AD-885588B7A5E5}" presName="spNode" presStyleCnt="0"/>
      <dgm:spPr/>
    </dgm:pt>
    <dgm:pt modelId="{4D8D82C2-D9B2-4C25-BD5B-F5F469D422CD}" type="pres">
      <dgm:prSet presAssocID="{34E4AC51-0276-4AE8-A8C3-CB21E8113CC9}" presName="sibTrans" presStyleLbl="sibTrans1D1" presStyleIdx="3" presStyleCnt="4"/>
      <dgm:spPr/>
      <dgm:t>
        <a:bodyPr/>
        <a:lstStyle/>
        <a:p>
          <a:endParaRPr lang="es-ES"/>
        </a:p>
      </dgm:t>
    </dgm:pt>
  </dgm:ptLst>
  <dgm:cxnLst>
    <dgm:cxn modelId="{D97F84A0-DD09-4C0E-A0F7-C04C79D3D3E8}" srcId="{7399AC4E-FBAF-415C-A094-CA31114BD041}" destId="{4AAA78D0-D417-467F-A4AD-885588B7A5E5}" srcOrd="3" destOrd="0" parTransId="{C4E983FA-D6C6-4898-86F6-A2C9719A4C09}" sibTransId="{34E4AC51-0276-4AE8-A8C3-CB21E8113CC9}"/>
    <dgm:cxn modelId="{3C35AD8F-AB2C-714F-A752-279ABF34287C}" type="presOf" srcId="{DADFE092-F536-4D2D-A7E6-62987220C683}" destId="{01D6985E-463F-4266-9D23-FF67E8419CDF}" srcOrd="0" destOrd="0" presId="urn:microsoft.com/office/officeart/2005/8/layout/cycle5"/>
    <dgm:cxn modelId="{F7942EE9-C6C7-7347-9A76-99CDB1E34414}" type="presOf" srcId="{7399AC4E-FBAF-415C-A094-CA31114BD041}" destId="{ED0040DA-858B-4C45-907D-D688F4A47806}" srcOrd="0" destOrd="0" presId="urn:microsoft.com/office/officeart/2005/8/layout/cycle5"/>
    <dgm:cxn modelId="{2387190B-F5B3-7940-A2DC-615356D24987}" type="presOf" srcId="{339AA3BC-7895-49B8-8840-17E3BF886F97}" destId="{F65716E3-2C2F-4C81-BD16-7FD52C84EEE6}" srcOrd="0" destOrd="0" presId="urn:microsoft.com/office/officeart/2005/8/layout/cycle5"/>
    <dgm:cxn modelId="{E4421DD2-A806-E74A-AF28-F17C12E51A1D}" type="presOf" srcId="{34E4AC51-0276-4AE8-A8C3-CB21E8113CC9}" destId="{4D8D82C2-D9B2-4C25-BD5B-F5F469D422CD}" srcOrd="0" destOrd="0" presId="urn:microsoft.com/office/officeart/2005/8/layout/cycle5"/>
    <dgm:cxn modelId="{6C3534FC-0F43-904F-B340-1A8C391929CD}" type="presOf" srcId="{3B6715B0-91C0-48F5-A391-7ACA7FF5535B}" destId="{86C864F2-DDA3-4362-B9CD-398090C74701}" srcOrd="0" destOrd="0" presId="urn:microsoft.com/office/officeart/2005/8/layout/cycle5"/>
    <dgm:cxn modelId="{812BB9AE-124D-DB4D-878F-A616A10BB410}" type="presOf" srcId="{FDB4B4F7-135F-45C9-A383-96BA2E476191}" destId="{CB9D1736-9C36-4AD5-8230-29F8A2CFDB88}" srcOrd="0" destOrd="0" presId="urn:microsoft.com/office/officeart/2005/8/layout/cycle5"/>
    <dgm:cxn modelId="{8E34DB5F-8956-5445-963C-48279364D236}" type="presOf" srcId="{4AAA78D0-D417-467F-A4AD-885588B7A5E5}" destId="{B74EC708-EE3E-4212-9CC4-F8D5F0B28CB4}" srcOrd="0" destOrd="0" presId="urn:microsoft.com/office/officeart/2005/8/layout/cycle5"/>
    <dgm:cxn modelId="{566D0417-CB2F-4ED5-BCDD-651D8A744C31}" srcId="{7399AC4E-FBAF-415C-A094-CA31114BD041}" destId="{339AA3BC-7895-49B8-8840-17E3BF886F97}" srcOrd="2" destOrd="0" parTransId="{D874BE3B-3899-469F-B272-9E5D258E20AB}" sibTransId="{DADFE092-F536-4D2D-A7E6-62987220C683}"/>
    <dgm:cxn modelId="{6B8A9E80-42B0-4304-B192-7DDA6C90E9F2}" srcId="{7399AC4E-FBAF-415C-A094-CA31114BD041}" destId="{78783E2A-0C40-4897-87C3-0D19E872FD69}" srcOrd="0" destOrd="0" parTransId="{BE088ABF-45C1-433E-9013-0772B907A1EB}" sibTransId="{FDB4B4F7-135F-45C9-A383-96BA2E476191}"/>
    <dgm:cxn modelId="{B34596F8-B1FC-DA4F-8354-C21B88EEC182}" type="presOf" srcId="{78783E2A-0C40-4897-87C3-0D19E872FD69}" destId="{90BA7E50-6697-4320-B6D1-44312DF7D683}" srcOrd="0" destOrd="0" presId="urn:microsoft.com/office/officeart/2005/8/layout/cycle5"/>
    <dgm:cxn modelId="{07EE06E6-B423-41A0-81A0-458E0F6B2899}" srcId="{7399AC4E-FBAF-415C-A094-CA31114BD041}" destId="{3B6715B0-91C0-48F5-A391-7ACA7FF5535B}" srcOrd="1" destOrd="0" parTransId="{0066F1E4-5EEE-4B31-B7F5-BFBD4E8CD3FC}" sibTransId="{2C78A87F-40C2-4906-9A56-78921BEA9263}"/>
    <dgm:cxn modelId="{76C5806D-AAC4-6841-AA12-7AB3AA3D2241}" type="presOf" srcId="{2C78A87F-40C2-4906-9A56-78921BEA9263}" destId="{02A34DCF-683C-40F5-A8B8-1EAE4857BE9D}" srcOrd="0" destOrd="0" presId="urn:microsoft.com/office/officeart/2005/8/layout/cycle5"/>
    <dgm:cxn modelId="{B3493283-5D2A-7848-8ED7-AB9369D43844}" type="presParOf" srcId="{ED0040DA-858B-4C45-907D-D688F4A47806}" destId="{90BA7E50-6697-4320-B6D1-44312DF7D683}" srcOrd="0" destOrd="0" presId="urn:microsoft.com/office/officeart/2005/8/layout/cycle5"/>
    <dgm:cxn modelId="{5BCF1D8C-B384-3444-9701-0CCFA5BFB408}" type="presParOf" srcId="{ED0040DA-858B-4C45-907D-D688F4A47806}" destId="{1D101103-42AF-44CC-B673-FD9990A053F7}" srcOrd="1" destOrd="0" presId="urn:microsoft.com/office/officeart/2005/8/layout/cycle5"/>
    <dgm:cxn modelId="{66B6EE2D-FFAA-DB41-88C8-227DEADE87F6}" type="presParOf" srcId="{ED0040DA-858B-4C45-907D-D688F4A47806}" destId="{CB9D1736-9C36-4AD5-8230-29F8A2CFDB88}" srcOrd="2" destOrd="0" presId="urn:microsoft.com/office/officeart/2005/8/layout/cycle5"/>
    <dgm:cxn modelId="{62EDF613-8A1C-4449-BA52-29FDBD98AC2C}" type="presParOf" srcId="{ED0040DA-858B-4C45-907D-D688F4A47806}" destId="{86C864F2-DDA3-4362-B9CD-398090C74701}" srcOrd="3" destOrd="0" presId="urn:microsoft.com/office/officeart/2005/8/layout/cycle5"/>
    <dgm:cxn modelId="{5FE1E5B8-3C0E-6A41-9846-F5EFDC693FFF}" type="presParOf" srcId="{ED0040DA-858B-4C45-907D-D688F4A47806}" destId="{180B9033-ED3D-43B1-BD49-09E6C37D26F2}" srcOrd="4" destOrd="0" presId="urn:microsoft.com/office/officeart/2005/8/layout/cycle5"/>
    <dgm:cxn modelId="{EC6E9DB8-489F-5344-AE95-D05C8275A20D}" type="presParOf" srcId="{ED0040DA-858B-4C45-907D-D688F4A47806}" destId="{02A34DCF-683C-40F5-A8B8-1EAE4857BE9D}" srcOrd="5" destOrd="0" presId="urn:microsoft.com/office/officeart/2005/8/layout/cycle5"/>
    <dgm:cxn modelId="{96220EFD-1676-7847-AB3C-84D7620C08FF}" type="presParOf" srcId="{ED0040DA-858B-4C45-907D-D688F4A47806}" destId="{F65716E3-2C2F-4C81-BD16-7FD52C84EEE6}" srcOrd="6" destOrd="0" presId="urn:microsoft.com/office/officeart/2005/8/layout/cycle5"/>
    <dgm:cxn modelId="{CAA53EE0-0EE0-0C4A-B4BE-4511C604D910}" type="presParOf" srcId="{ED0040DA-858B-4C45-907D-D688F4A47806}" destId="{51695A2E-B5AF-4B0F-B34E-581DE1A862E3}" srcOrd="7" destOrd="0" presId="urn:microsoft.com/office/officeart/2005/8/layout/cycle5"/>
    <dgm:cxn modelId="{851AF34A-1B91-8847-9F7B-A8EEE76F432A}" type="presParOf" srcId="{ED0040DA-858B-4C45-907D-D688F4A47806}" destId="{01D6985E-463F-4266-9D23-FF67E8419CDF}" srcOrd="8" destOrd="0" presId="urn:microsoft.com/office/officeart/2005/8/layout/cycle5"/>
    <dgm:cxn modelId="{D9625A2B-70EE-4847-BCBA-88C1BBDCFDF7}" type="presParOf" srcId="{ED0040DA-858B-4C45-907D-D688F4A47806}" destId="{B74EC708-EE3E-4212-9CC4-F8D5F0B28CB4}" srcOrd="9" destOrd="0" presId="urn:microsoft.com/office/officeart/2005/8/layout/cycle5"/>
    <dgm:cxn modelId="{DEC41F4A-A717-064D-B1DF-E6886BD6980F}" type="presParOf" srcId="{ED0040DA-858B-4C45-907D-D688F4A47806}" destId="{5AE297F5-BF91-4A0C-87C5-34DF98351CEB}" srcOrd="10" destOrd="0" presId="urn:microsoft.com/office/officeart/2005/8/layout/cycle5"/>
    <dgm:cxn modelId="{7D7EEAA0-5CF9-4E40-8A26-D8BE61FF1925}" type="presParOf" srcId="{ED0040DA-858B-4C45-907D-D688F4A47806}" destId="{4D8D82C2-D9B2-4C25-BD5B-F5F469D422CD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BA7E50-6697-4320-B6D1-44312DF7D683}">
      <dsp:nvSpPr>
        <dsp:cNvPr id="0" name=""/>
        <dsp:cNvSpPr/>
      </dsp:nvSpPr>
      <dsp:spPr>
        <a:xfrm>
          <a:off x="1638431" y="-14572"/>
          <a:ext cx="1340786" cy="888786"/>
        </a:xfrm>
        <a:prstGeom prst="roundRect">
          <a:avLst/>
        </a:prstGeom>
        <a:blipFill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GIRASOL</a:t>
          </a:r>
          <a:endParaRPr lang="es-ES" sz="2100" kern="1200" dirty="0"/>
        </a:p>
      </dsp:txBody>
      <dsp:txXfrm>
        <a:off x="1681818" y="28815"/>
        <a:ext cx="1254012" cy="802012"/>
      </dsp:txXfrm>
    </dsp:sp>
    <dsp:sp modelId="{CB9D1736-9C36-4AD5-8230-29F8A2CFDB88}">
      <dsp:nvSpPr>
        <dsp:cNvPr id="0" name=""/>
        <dsp:cNvSpPr/>
      </dsp:nvSpPr>
      <dsp:spPr>
        <a:xfrm>
          <a:off x="2003991" y="775626"/>
          <a:ext cx="2121229" cy="2121229"/>
        </a:xfrm>
        <a:custGeom>
          <a:avLst/>
          <a:gdLst/>
          <a:ahLst/>
          <a:cxnLst/>
          <a:rect l="0" t="0" r="0" b="0"/>
          <a:pathLst>
            <a:path>
              <a:moveTo>
                <a:pt x="1133114" y="2480"/>
              </a:moveTo>
              <a:arcTo wR="1060614" hR="1060614" stAng="16435177" swAng="160001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C864F2-DDA3-4362-B9CD-398090C74701}">
      <dsp:nvSpPr>
        <dsp:cNvPr id="0" name=""/>
        <dsp:cNvSpPr/>
      </dsp:nvSpPr>
      <dsp:spPr>
        <a:xfrm>
          <a:off x="3013541" y="1013434"/>
          <a:ext cx="1505213" cy="1005185"/>
        </a:xfrm>
        <a:prstGeom prst="roundRect">
          <a:avLst/>
        </a:prstGeom>
        <a:blipFill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LEGUMBRE</a:t>
          </a:r>
          <a:endParaRPr lang="es-ES" sz="2100" kern="1200" dirty="0"/>
        </a:p>
      </dsp:txBody>
      <dsp:txXfrm>
        <a:off x="3062610" y="1062503"/>
        <a:ext cx="1407075" cy="907047"/>
      </dsp:txXfrm>
    </dsp:sp>
    <dsp:sp modelId="{02A34DCF-683C-40F5-A8B8-1EAE4857BE9D}">
      <dsp:nvSpPr>
        <dsp:cNvPr id="0" name=""/>
        <dsp:cNvSpPr/>
      </dsp:nvSpPr>
      <dsp:spPr>
        <a:xfrm>
          <a:off x="2049705" y="30604"/>
          <a:ext cx="2121229" cy="2121229"/>
        </a:xfrm>
        <a:custGeom>
          <a:avLst/>
          <a:gdLst/>
          <a:ahLst/>
          <a:cxnLst/>
          <a:rect l="0" t="0" r="0" b="0"/>
          <a:pathLst>
            <a:path>
              <a:moveTo>
                <a:pt x="1454445" y="2045399"/>
              </a:moveTo>
              <a:arcTo wR="1060614" hR="1060614" stAng="4092164" swAng="133883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5716E3-2C2F-4C81-BD16-7FD52C84EEE6}">
      <dsp:nvSpPr>
        <dsp:cNvPr id="0" name=""/>
        <dsp:cNvSpPr/>
      </dsp:nvSpPr>
      <dsp:spPr>
        <a:xfrm>
          <a:off x="1532260" y="1934059"/>
          <a:ext cx="1435118" cy="975358"/>
        </a:xfrm>
        <a:prstGeom prst="roundRect">
          <a:avLst/>
        </a:prstGeom>
        <a:blipFill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TRIGO</a:t>
          </a:r>
          <a:endParaRPr lang="es-ES" sz="2100" kern="1200" dirty="0"/>
        </a:p>
      </dsp:txBody>
      <dsp:txXfrm>
        <a:off x="1579873" y="1981672"/>
        <a:ext cx="1339892" cy="880132"/>
      </dsp:txXfrm>
    </dsp:sp>
    <dsp:sp modelId="{01D6985E-463F-4266-9D23-FF67E8419CDF}">
      <dsp:nvSpPr>
        <dsp:cNvPr id="0" name=""/>
        <dsp:cNvSpPr/>
      </dsp:nvSpPr>
      <dsp:spPr>
        <a:xfrm>
          <a:off x="486383" y="21030"/>
          <a:ext cx="2121229" cy="2121229"/>
        </a:xfrm>
        <a:custGeom>
          <a:avLst/>
          <a:gdLst/>
          <a:ahLst/>
          <a:cxnLst/>
          <a:rect l="0" t="0" r="0" b="0"/>
          <a:pathLst>
            <a:path>
              <a:moveTo>
                <a:pt x="906764" y="2110011"/>
              </a:moveTo>
              <a:arcTo wR="1060614" hR="1060614" stAng="5900435" swAng="140100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4EC708-EE3E-4212-9CC4-F8D5F0B28CB4}">
      <dsp:nvSpPr>
        <dsp:cNvPr id="0" name=""/>
        <dsp:cNvSpPr/>
      </dsp:nvSpPr>
      <dsp:spPr>
        <a:xfrm>
          <a:off x="74948" y="1021830"/>
          <a:ext cx="1403236" cy="881320"/>
        </a:xfrm>
        <a:prstGeom prst="roundRect">
          <a:avLst/>
        </a:prstGeom>
        <a:blipFill rotWithShape="0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ALFALFA</a:t>
          </a:r>
          <a:endParaRPr lang="es-ES" sz="2100" kern="1200" dirty="0"/>
        </a:p>
      </dsp:txBody>
      <dsp:txXfrm>
        <a:off x="117970" y="1064852"/>
        <a:ext cx="1317192" cy="795276"/>
      </dsp:txXfrm>
    </dsp:sp>
    <dsp:sp modelId="{4D8D82C2-D9B2-4C25-BD5B-F5F469D422CD}">
      <dsp:nvSpPr>
        <dsp:cNvPr id="0" name=""/>
        <dsp:cNvSpPr/>
      </dsp:nvSpPr>
      <dsp:spPr>
        <a:xfrm>
          <a:off x="553462" y="655854"/>
          <a:ext cx="2121229" cy="2121229"/>
        </a:xfrm>
        <a:custGeom>
          <a:avLst/>
          <a:gdLst/>
          <a:ahLst/>
          <a:cxnLst/>
          <a:rect l="0" t="0" r="0" b="0"/>
          <a:pathLst>
            <a:path>
              <a:moveTo>
                <a:pt x="388459" y="240181"/>
              </a:moveTo>
              <a:arcTo wR="1060614" hR="1060614" stAng="13840399" swAng="185304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21.05.2019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42539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7261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54213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72612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72612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532489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20867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802014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329331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3812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803459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407673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195247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820030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478522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000673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925296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18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02538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62736" y="6426652"/>
            <a:ext cx="2133600" cy="365125"/>
          </a:xfrm>
          <a:prstGeom prst="rect">
            <a:avLst/>
          </a:prstGeom>
        </p:spPr>
        <p:txBody>
          <a:bodyPr/>
          <a:lstStyle/>
          <a:p>
            <a:fld id="{A99288C3-F33C-4D98-8867-F0674C22DB36}" type="datetime1">
              <a:rPr lang="de-DE" smtClean="0"/>
              <a:t>21.05.2019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375" y="5385698"/>
            <a:ext cx="72008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946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heme" Target="../theme/them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tiff"/><Relationship Id="rId4" Type="http://schemas.openxmlformats.org/officeDocument/2006/relationships/image" Target="../media/image1.jpeg"/><Relationship Id="rId9" Type="http://schemas.openxmlformats.org/officeDocument/2006/relationships/image" Target="../media/image6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13" Type="http://schemas.openxmlformats.org/officeDocument/2006/relationships/image" Target="../media/image11.jpeg"/><Relationship Id="rId3" Type="http://schemas.openxmlformats.org/officeDocument/2006/relationships/slideLayout" Target="../slideLayouts/slideLayout5.xml"/><Relationship Id="rId7" Type="http://schemas.openxmlformats.org/officeDocument/2006/relationships/theme" Target="../theme/theme2.xml"/><Relationship Id="rId12" Type="http://schemas.openxmlformats.org/officeDocument/2006/relationships/image" Target="../media/image10.jpe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image" Target="../media/image9.jpe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8.jpe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7.tif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7.tiff"/><Relationship Id="rId18" Type="http://schemas.openxmlformats.org/officeDocument/2006/relationships/image" Target="../media/image21.jpe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17" Type="http://schemas.openxmlformats.org/officeDocument/2006/relationships/image" Target="../media/image9.jpeg"/><Relationship Id="rId2" Type="http://schemas.openxmlformats.org/officeDocument/2006/relationships/slideLayout" Target="../slideLayouts/slideLayout10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jpeg"/><Relationship Id="rId11" Type="http://schemas.openxmlformats.org/officeDocument/2006/relationships/image" Target="../media/image17.jpeg"/><Relationship Id="rId5" Type="http://schemas.openxmlformats.org/officeDocument/2006/relationships/theme" Target="../theme/theme3.xml"/><Relationship Id="rId15" Type="http://schemas.openxmlformats.org/officeDocument/2006/relationships/image" Target="../media/image19.jpeg"/><Relationship Id="rId10" Type="http://schemas.openxmlformats.org/officeDocument/2006/relationships/image" Target="../media/image16.tiff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5.jpeg"/><Relationship Id="rId14" Type="http://schemas.openxmlformats.org/officeDocument/2006/relationships/image" Target="../media/image8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21.05.2019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185034"/>
            <a:ext cx="2330539" cy="330105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988" y="5409011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-1588" y="6326656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368" y="6442743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8129868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sp>
        <p:nvSpPr>
          <p:cNvPr id="18" name="Textfeld 17"/>
          <p:cNvSpPr txBox="1"/>
          <p:nvPr userDrawn="1"/>
        </p:nvSpPr>
        <p:spPr>
          <a:xfrm>
            <a:off x="250069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78243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219" y="6436602"/>
            <a:ext cx="591864" cy="360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08" y="6611872"/>
            <a:ext cx="1368152" cy="193789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01" y="6487472"/>
            <a:ext cx="314457" cy="31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  <p:sldLayoutId id="2147483700" r:id="rId6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04415" y="6384355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165" y="6422867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117" y="6446953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87" y="6417042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43" y="6417042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005" y="633814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047" y="6467789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52439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1666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R:\_Fotos_Logos_PPTs\Logos\Projekte\LIFEBiostandards\Fundación Biodiversidad\MAPAMA_FB_color.jp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956" y="6486438"/>
            <a:ext cx="1554246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182535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106" y="6453368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934" y="6426490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923" y="6424270"/>
            <a:ext cx="358680" cy="35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jpeg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jpeg"/><Relationship Id="rId4" Type="http://schemas.openxmlformats.org/officeDocument/2006/relationships/image" Target="../media/image37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3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4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jpe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446856" y="1608020"/>
            <a:ext cx="8229600" cy="724942"/>
          </a:xfrm>
        </p:spPr>
        <p:txBody>
          <a:bodyPr>
            <a:noAutofit/>
          </a:bodyPr>
          <a:lstStyle/>
          <a:p>
            <a:pPr algn="ctr"/>
            <a:r>
              <a:rPr lang="de-DE" sz="3600" dirty="0" smtClean="0"/>
              <a:t>Mejores prácticas agrícolas</a:t>
            </a:r>
            <a:r>
              <a:rPr lang="de-DE" sz="3600" dirty="0"/>
              <a:t/>
            </a:r>
            <a:br>
              <a:rPr lang="de-DE" sz="3600" dirty="0"/>
            </a:br>
            <a:r>
              <a:rPr lang="de-DE" sz="3600" dirty="0" smtClean="0"/>
              <a:t>Agua / Riego</a:t>
            </a:r>
            <a:endParaRPr lang="de-DE" sz="3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</a:t>
            </a:fld>
            <a:endParaRPr lang="de-DE" dirty="0"/>
          </a:p>
        </p:txBody>
      </p:sp>
      <p:pic>
        <p:nvPicPr>
          <p:cNvPr id="1026" name="Picture 2" descr="C:\Users\KERSTI~1.FRO\AppData\Local\Temp\irrigation-588941_192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8"/>
          <a:stretch/>
        </p:blipFill>
        <p:spPr bwMode="auto">
          <a:xfrm>
            <a:off x="-11440" y="2703614"/>
            <a:ext cx="9144000" cy="317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7260352" y="6043421"/>
            <a:ext cx="18722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Photo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credit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© </a:t>
            </a:r>
            <a:r>
              <a:rPr lang="de-DE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upo 5"/>
          <p:cNvGrpSpPr/>
          <p:nvPr/>
        </p:nvGrpSpPr>
        <p:grpSpPr>
          <a:xfrm>
            <a:off x="6300192" y="6464368"/>
            <a:ext cx="1440160" cy="365125"/>
            <a:chOff x="6345007" y="6525344"/>
            <a:chExt cx="1368152" cy="288032"/>
          </a:xfrm>
        </p:grpSpPr>
        <p:sp>
          <p:nvSpPr>
            <p:cNvPr id="7" name="Rectángulo 6"/>
            <p:cNvSpPr/>
            <p:nvPr/>
          </p:nvSpPr>
          <p:spPr>
            <a:xfrm>
              <a:off x="6345007" y="6525344"/>
              <a:ext cx="1368152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2200" y="6596158"/>
              <a:ext cx="1340959" cy="2172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1070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lipse 19"/>
          <p:cNvSpPr/>
          <p:nvPr/>
        </p:nvSpPr>
        <p:spPr>
          <a:xfrm>
            <a:off x="6372200" y="5175572"/>
            <a:ext cx="1800200" cy="957673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Elipse 18"/>
          <p:cNvSpPr/>
          <p:nvPr/>
        </p:nvSpPr>
        <p:spPr>
          <a:xfrm>
            <a:off x="3004295" y="5175572"/>
            <a:ext cx="2861085" cy="957673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Elipse 17"/>
          <p:cNvSpPr/>
          <p:nvPr/>
        </p:nvSpPr>
        <p:spPr>
          <a:xfrm>
            <a:off x="706442" y="5157192"/>
            <a:ext cx="1633310" cy="957673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de-DE" sz="2800" dirty="0"/>
              <a:t>1</a:t>
            </a:r>
            <a:r>
              <a:rPr lang="de-DE" sz="2800" dirty="0" smtClean="0"/>
              <a:t>. </a:t>
            </a:r>
            <a:r>
              <a:rPr lang="de-DE" sz="2600" dirty="0" smtClean="0"/>
              <a:t>La relevancia del agua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2</a:t>
            </a:fld>
            <a:endParaRPr lang="de-DE" dirty="0"/>
          </a:p>
        </p:txBody>
      </p:sp>
      <p:sp>
        <p:nvSpPr>
          <p:cNvPr id="6" name="Inhaltsplatzhalter 4"/>
          <p:cNvSpPr>
            <a:spLocks noGrp="1"/>
          </p:cNvSpPr>
          <p:nvPr>
            <p:ph idx="1"/>
          </p:nvPr>
        </p:nvSpPr>
        <p:spPr>
          <a:xfrm>
            <a:off x="482947" y="1520787"/>
            <a:ext cx="3735246" cy="63801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sz="2000" b="1" dirty="0" smtClean="0"/>
              <a:t>Principales servicios del agua en el sector agrario</a:t>
            </a:r>
            <a:endParaRPr lang="de-DE" sz="2000" b="1" dirty="0"/>
          </a:p>
        </p:txBody>
      </p:sp>
      <p:sp>
        <p:nvSpPr>
          <p:cNvPr id="8" name="Inhaltsplatzhalter 4"/>
          <p:cNvSpPr txBox="1">
            <a:spLocks/>
          </p:cNvSpPr>
          <p:nvPr/>
        </p:nvSpPr>
        <p:spPr>
          <a:xfrm>
            <a:off x="467543" y="2164214"/>
            <a:ext cx="3312369" cy="155281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b="1" dirty="0" err="1" smtClean="0">
                <a:solidFill>
                  <a:schemeClr val="tx1"/>
                </a:solidFill>
              </a:rPr>
              <a:t>Salud</a:t>
            </a:r>
            <a:r>
              <a:rPr lang="en-US" sz="2200" b="1" dirty="0" smtClean="0">
                <a:solidFill>
                  <a:schemeClr val="tx1"/>
                </a:solidFill>
              </a:rPr>
              <a:t> </a:t>
            </a:r>
            <a:r>
              <a:rPr lang="en-US" sz="2200" dirty="0" smtClean="0">
                <a:solidFill>
                  <a:schemeClr val="tx1"/>
                </a:solidFill>
              </a:rPr>
              <a:t>e </a:t>
            </a:r>
            <a:r>
              <a:rPr lang="en-US" sz="2200" dirty="0" err="1" smtClean="0">
                <a:solidFill>
                  <a:schemeClr val="tx1"/>
                </a:solidFill>
              </a:rPr>
              <a:t>higiene</a:t>
            </a:r>
            <a:r>
              <a:rPr lang="en-US" sz="2200" dirty="0" smtClean="0">
                <a:solidFill>
                  <a:schemeClr val="tx1"/>
                </a:solidFill>
              </a:rPr>
              <a:t> a </a:t>
            </a:r>
            <a:r>
              <a:rPr lang="en-US" sz="2200" dirty="0" err="1" smtClean="0">
                <a:solidFill>
                  <a:schemeClr val="tx1"/>
                </a:solidFill>
              </a:rPr>
              <a:t>escala</a:t>
            </a:r>
            <a:r>
              <a:rPr lang="en-US" sz="2200" dirty="0" smtClean="0">
                <a:solidFill>
                  <a:schemeClr val="tx1"/>
                </a:solidFill>
              </a:rPr>
              <a:t> de la </a:t>
            </a:r>
            <a:r>
              <a:rPr lang="en-US" sz="2200" dirty="0" err="1" smtClean="0">
                <a:solidFill>
                  <a:schemeClr val="tx1"/>
                </a:solidFill>
              </a:rPr>
              <a:t>explitación</a:t>
            </a:r>
            <a:endParaRPr lang="en-US" sz="2200" dirty="0" smtClean="0">
              <a:solidFill>
                <a:schemeClr val="tx1"/>
              </a:solidFill>
            </a:endParaRPr>
          </a:p>
          <a:p>
            <a:r>
              <a:rPr lang="en-US" sz="2200" dirty="0" err="1" smtClean="0">
                <a:solidFill>
                  <a:schemeClr val="tx1"/>
                </a:solidFill>
              </a:rPr>
              <a:t>Una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adecuada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b="1" dirty="0" err="1" smtClean="0">
                <a:solidFill>
                  <a:schemeClr val="tx1"/>
                </a:solidFill>
              </a:rPr>
              <a:t>nutrición</a:t>
            </a:r>
            <a:r>
              <a:rPr lang="en-US" sz="2200" dirty="0" smtClean="0">
                <a:solidFill>
                  <a:schemeClr val="tx1"/>
                </a:solidFill>
              </a:rPr>
              <a:t> del </a:t>
            </a:r>
            <a:r>
              <a:rPr lang="en-US" sz="2200" dirty="0" err="1">
                <a:solidFill>
                  <a:schemeClr val="tx1"/>
                </a:solidFill>
              </a:rPr>
              <a:t>g</a:t>
            </a:r>
            <a:r>
              <a:rPr lang="en-US" sz="2200" dirty="0" err="1" smtClean="0">
                <a:solidFill>
                  <a:schemeClr val="tx1"/>
                </a:solidFill>
              </a:rPr>
              <a:t>anado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</a:p>
          <a:p>
            <a:r>
              <a:rPr lang="es-ES" sz="2200" dirty="0" smtClean="0">
                <a:solidFill>
                  <a:schemeClr val="tx1"/>
                </a:solidFill>
              </a:rPr>
              <a:t>Papel fundamental en el </a:t>
            </a:r>
            <a:r>
              <a:rPr lang="es-ES" sz="2200" b="1" dirty="0" smtClean="0">
                <a:solidFill>
                  <a:schemeClr val="tx1"/>
                </a:solidFill>
              </a:rPr>
              <a:t>riego</a:t>
            </a:r>
            <a:endParaRPr lang="es-ES" sz="22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e-DE" sz="2000" dirty="0"/>
          </a:p>
        </p:txBody>
      </p:sp>
      <p:sp>
        <p:nvSpPr>
          <p:cNvPr id="9" name="Rectángulo 8"/>
          <p:cNvSpPr/>
          <p:nvPr/>
        </p:nvSpPr>
        <p:spPr>
          <a:xfrm>
            <a:off x="4593624" y="1903360"/>
            <a:ext cx="4572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Recurso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escaso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disponibilidad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está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cuestión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próximos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años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Recurso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vulnerable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riesgo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contaminación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salinización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Distribución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iregular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/>
          </a:p>
        </p:txBody>
      </p:sp>
      <p:sp>
        <p:nvSpPr>
          <p:cNvPr id="10" name="Rectángulo 9"/>
          <p:cNvSpPr/>
          <p:nvPr/>
        </p:nvSpPr>
        <p:spPr>
          <a:xfrm>
            <a:off x="925268" y="5225325"/>
            <a:ext cx="15841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Reducir el consumo de agua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3257930" y="5287469"/>
            <a:ext cx="26074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Aumentar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eficiencia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sistemas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6445768" y="5302219"/>
            <a:ext cx="17932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Reutilizar y reciclar el agua</a:t>
            </a:r>
          </a:p>
        </p:txBody>
      </p:sp>
      <p:sp>
        <p:nvSpPr>
          <p:cNvPr id="13" name="Rectángulo redondeado 12"/>
          <p:cNvSpPr/>
          <p:nvPr/>
        </p:nvSpPr>
        <p:spPr>
          <a:xfrm>
            <a:off x="251520" y="1453525"/>
            <a:ext cx="4176464" cy="248682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 13"/>
          <p:cNvSpPr/>
          <p:nvPr/>
        </p:nvSpPr>
        <p:spPr>
          <a:xfrm>
            <a:off x="5059756" y="1503250"/>
            <a:ext cx="28777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s-E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Riesgos y debilidades</a:t>
            </a:r>
            <a:endParaRPr lang="es-E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ángulo redondeado 14"/>
          <p:cNvSpPr/>
          <p:nvPr/>
        </p:nvSpPr>
        <p:spPr>
          <a:xfrm>
            <a:off x="4572000" y="1467724"/>
            <a:ext cx="4293592" cy="247262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 15"/>
          <p:cNvSpPr/>
          <p:nvPr/>
        </p:nvSpPr>
        <p:spPr>
          <a:xfrm>
            <a:off x="1541118" y="4231248"/>
            <a:ext cx="59062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eficiente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agua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asunto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crucias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regions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cálidas</a:t>
            </a:r>
            <a:endParaRPr lang="de-DE" sz="24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ángulo redondeado 16"/>
          <p:cNvSpPr/>
          <p:nvPr/>
        </p:nvSpPr>
        <p:spPr>
          <a:xfrm>
            <a:off x="482948" y="4068168"/>
            <a:ext cx="7977484" cy="221720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33" name="Grupo 32"/>
          <p:cNvGrpSpPr/>
          <p:nvPr/>
        </p:nvGrpSpPr>
        <p:grpSpPr>
          <a:xfrm>
            <a:off x="6345007" y="6525344"/>
            <a:ext cx="1395345" cy="288032"/>
            <a:chOff x="6345007" y="6525344"/>
            <a:chExt cx="1368152" cy="288032"/>
          </a:xfrm>
        </p:grpSpPr>
        <p:sp>
          <p:nvSpPr>
            <p:cNvPr id="34" name="Rectángulo 33"/>
            <p:cNvSpPr/>
            <p:nvPr/>
          </p:nvSpPr>
          <p:spPr>
            <a:xfrm>
              <a:off x="6345007" y="6525344"/>
              <a:ext cx="1368152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5" name="Imagen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2200" y="6596158"/>
              <a:ext cx="1340959" cy="2172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1930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6632"/>
            <a:ext cx="8229600" cy="724942"/>
          </a:xfrm>
        </p:spPr>
        <p:txBody>
          <a:bodyPr>
            <a:normAutofit/>
          </a:bodyPr>
          <a:lstStyle/>
          <a:p>
            <a:r>
              <a:rPr lang="de-DE" sz="2800" dirty="0" smtClean="0"/>
              <a:t>2. </a:t>
            </a:r>
            <a:r>
              <a:rPr lang="es-ES" sz="2600" dirty="0" smtClean="0"/>
              <a:t>El agua en el sector agrario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3</a:t>
            </a:fld>
            <a:endParaRPr lang="de-DE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6816" y="1023702"/>
            <a:ext cx="8229600" cy="5330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/>
              <a:t>Principales sistemas de gestión del riego en la UE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321089"/>
            <a:ext cx="2813626" cy="1875563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6358317" y="1736686"/>
            <a:ext cx="24093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dirty="0" smtClean="0"/>
              <a:t>Riego por goteo</a:t>
            </a:r>
            <a:endParaRPr lang="es-ES" sz="2400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93127" y="2321089"/>
            <a:ext cx="2893949" cy="1871578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2868042" y="1736686"/>
            <a:ext cx="31441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dirty="0" smtClean="0"/>
              <a:t>Riego por aspersión</a:t>
            </a:r>
            <a:endParaRPr lang="es-ES" sz="2400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22" y="2321089"/>
            <a:ext cx="2520280" cy="189021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-106047" y="1621612"/>
            <a:ext cx="30790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dirty="0" smtClean="0"/>
              <a:t>Riego en superficie (´riego por inundación`) </a:t>
            </a:r>
            <a:endParaRPr lang="es-ES" sz="2000" dirty="0"/>
          </a:p>
        </p:txBody>
      </p:sp>
      <p:sp>
        <p:nvSpPr>
          <p:cNvPr id="12" name="Rectángulo 11"/>
          <p:cNvSpPr/>
          <p:nvPr/>
        </p:nvSpPr>
        <p:spPr>
          <a:xfrm>
            <a:off x="111536" y="4779780"/>
            <a:ext cx="26244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chemeClr val="tx1">
                    <a:lumMod val="50000"/>
                  </a:schemeClr>
                </a:solidFill>
              </a:rPr>
              <a:t>Mínima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 inversion de capital y costs de </a:t>
            </a:r>
            <a:r>
              <a:rPr lang="en-US" dirty="0" err="1" smtClean="0">
                <a:solidFill>
                  <a:schemeClr val="tx1">
                    <a:lumMod val="50000"/>
                  </a:schemeClr>
                </a:solidFill>
              </a:rPr>
              <a:t>energía</a:t>
            </a:r>
            <a:endParaRPr lang="es-ES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107504" y="4318000"/>
            <a:ext cx="1984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1">
                    <a:lumMod val="50000"/>
                  </a:schemeClr>
                </a:solidFill>
              </a:rPr>
              <a:t>Menos eficiente</a:t>
            </a:r>
            <a:endParaRPr lang="es-ES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993127" y="5662989"/>
            <a:ext cx="29832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chemeClr val="tx1">
                    <a:lumMod val="50000"/>
                  </a:schemeClr>
                </a:solidFill>
              </a:rPr>
              <a:t>Costes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</a:schemeClr>
                </a:solidFill>
              </a:rPr>
              <a:t>más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 altos que </a:t>
            </a:r>
            <a:r>
              <a:rPr lang="en-US" dirty="0" err="1" smtClean="0">
                <a:solidFill>
                  <a:schemeClr val="tx1">
                    <a:lumMod val="50000"/>
                  </a:schemeClr>
                </a:solidFill>
              </a:rPr>
              <a:t>en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 el </a:t>
            </a:r>
            <a:r>
              <a:rPr lang="en-US" dirty="0" err="1" smtClean="0">
                <a:solidFill>
                  <a:schemeClr val="tx1">
                    <a:lumMod val="50000"/>
                  </a:schemeClr>
                </a:solidFill>
              </a:rPr>
              <a:t>riego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</a:schemeClr>
                </a:solidFill>
              </a:rPr>
              <a:t>por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</a:schemeClr>
                </a:solidFill>
              </a:rPr>
              <a:t>inundación</a:t>
            </a:r>
            <a:endParaRPr lang="es-ES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2989408" y="5056779"/>
            <a:ext cx="28976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1">
                    <a:lumMod val="50000"/>
                  </a:schemeClr>
                </a:solidFill>
              </a:rPr>
              <a:t>Uniformidad en la distribución del agua</a:t>
            </a:r>
            <a:endParaRPr lang="es-ES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973012" y="4318000"/>
            <a:ext cx="17827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1">
                    <a:lumMod val="50000"/>
                  </a:schemeClr>
                </a:solidFill>
              </a:rPr>
              <a:t>Alta eficiencia</a:t>
            </a:r>
            <a:endParaRPr lang="es-ES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993127" y="4653136"/>
            <a:ext cx="2173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1">
                    <a:lumMod val="50000"/>
                  </a:schemeClr>
                </a:solidFill>
              </a:rPr>
              <a:t>Ahorro de energía</a:t>
            </a:r>
            <a:endParaRPr lang="es-ES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6156176" y="4149080"/>
            <a:ext cx="25569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Eficiencia en el consumo </a:t>
            </a:r>
          </a:p>
          <a:p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de agua y energía</a:t>
            </a:r>
            <a:endParaRPr lang="es-ES" sz="16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6156176" y="5085184"/>
            <a:ext cx="26155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Fácilmente automatizable</a:t>
            </a:r>
            <a:endParaRPr lang="es-ES" sz="16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6156176" y="5343019"/>
            <a:ext cx="28408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 smtClean="0">
                <a:solidFill>
                  <a:schemeClr val="tx1">
                    <a:lumMod val="50000"/>
                  </a:schemeClr>
                </a:solidFill>
              </a:rPr>
              <a:t>Menos</a:t>
            </a: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tx1">
                    <a:lumMod val="50000"/>
                  </a:schemeClr>
                </a:solidFill>
              </a:rPr>
              <a:t>problemas</a:t>
            </a: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 con </a:t>
            </a:r>
            <a:r>
              <a:rPr lang="en-US" sz="1600" dirty="0" err="1" smtClean="0">
                <a:solidFill>
                  <a:schemeClr val="tx1">
                    <a:lumMod val="50000"/>
                  </a:schemeClr>
                </a:solidFill>
              </a:rPr>
              <a:t>hongos</a:t>
            </a: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 y </a:t>
            </a:r>
            <a:r>
              <a:rPr lang="en-US" sz="1600" dirty="0" err="1" smtClean="0">
                <a:solidFill>
                  <a:schemeClr val="tx1">
                    <a:lumMod val="50000"/>
                  </a:schemeClr>
                </a:solidFill>
              </a:rPr>
              <a:t>hierbas</a:t>
            </a: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tx1">
                    <a:lumMod val="50000"/>
                  </a:schemeClr>
                </a:solidFill>
              </a:rPr>
              <a:t>adventicias</a:t>
            </a:r>
            <a:endParaRPr lang="es-ES" sz="16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6156176" y="5897399"/>
            <a:ext cx="27419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Caro y </a:t>
            </a:r>
            <a:r>
              <a:rPr lang="en-US" sz="1600" dirty="0" err="1" smtClean="0">
                <a:solidFill>
                  <a:schemeClr val="tx1">
                    <a:lumMod val="50000"/>
                  </a:schemeClr>
                </a:solidFill>
              </a:rPr>
              <a:t>difícil</a:t>
            </a: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 de </a:t>
            </a:r>
            <a:r>
              <a:rPr lang="en-US" sz="1600" dirty="0" err="1" smtClean="0">
                <a:solidFill>
                  <a:schemeClr val="tx1">
                    <a:lumMod val="50000"/>
                  </a:schemeClr>
                </a:solidFill>
              </a:rPr>
              <a:t>mantener</a:t>
            </a:r>
            <a:endParaRPr lang="es-ES" sz="16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6156176" y="4581128"/>
            <a:ext cx="27508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Precisión en la distribución </a:t>
            </a:r>
          </a:p>
          <a:p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del agua</a:t>
            </a:r>
            <a:endParaRPr lang="es-ES" sz="1600" dirty="0">
              <a:solidFill>
                <a:schemeClr val="tx1">
                  <a:lumMod val="50000"/>
                </a:schemeClr>
              </a:solidFill>
            </a:endParaRPr>
          </a:p>
        </p:txBody>
      </p:sp>
      <p:grpSp>
        <p:nvGrpSpPr>
          <p:cNvPr id="24" name="Grupo 23"/>
          <p:cNvGrpSpPr/>
          <p:nvPr/>
        </p:nvGrpSpPr>
        <p:grpSpPr>
          <a:xfrm>
            <a:off x="6345007" y="6525344"/>
            <a:ext cx="1395345" cy="288032"/>
            <a:chOff x="6345007" y="6525344"/>
            <a:chExt cx="1368152" cy="288032"/>
          </a:xfrm>
        </p:grpSpPr>
        <p:sp>
          <p:nvSpPr>
            <p:cNvPr id="25" name="Rectángulo 24"/>
            <p:cNvSpPr/>
            <p:nvPr/>
          </p:nvSpPr>
          <p:spPr>
            <a:xfrm>
              <a:off x="6345007" y="6525344"/>
              <a:ext cx="1368152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6" name="Imagen 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2200" y="6596158"/>
              <a:ext cx="1340959" cy="2172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9372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3. </a:t>
            </a:r>
            <a:r>
              <a:rPr lang="de-DE" sz="2600" dirty="0" smtClean="0"/>
              <a:t>Elementos de las mejores prácticas</a:t>
            </a:r>
            <a:endParaRPr lang="de-DE" sz="26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206337" y="1268760"/>
            <a:ext cx="9021132" cy="48245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1600" u="sng" dirty="0" smtClean="0"/>
              <a:t>Hay muchas formas de mejorar la eficiencia en la gestión del agua en el sector agrario</a:t>
            </a:r>
            <a:endParaRPr lang="de-DE" sz="1600" dirty="0" smtClean="0"/>
          </a:p>
          <a:p>
            <a:pPr marL="0" indent="0">
              <a:spcAft>
                <a:spcPts val="400"/>
              </a:spcAft>
              <a:buNone/>
            </a:pPr>
            <a:r>
              <a:rPr lang="de-DE" sz="1600" b="1" dirty="0" smtClean="0"/>
              <a:t>1. </a:t>
            </a:r>
            <a:r>
              <a:rPr lang="de-DE" sz="1400" b="1" dirty="0" smtClean="0"/>
              <a:t>Hoja de registro del riego</a:t>
            </a:r>
          </a:p>
          <a:p>
            <a:pPr marL="0" indent="0">
              <a:spcAft>
                <a:spcPts val="400"/>
              </a:spcAft>
              <a:buNone/>
            </a:pPr>
            <a:r>
              <a:rPr lang="en-US" sz="1600" b="1" dirty="0" smtClean="0"/>
              <a:t>2. </a:t>
            </a:r>
            <a:r>
              <a:rPr lang="en-US" sz="1400" b="1" dirty="0" err="1" smtClean="0"/>
              <a:t>Sistemas</a:t>
            </a:r>
            <a:r>
              <a:rPr lang="en-US" sz="1400" b="1" dirty="0" smtClean="0"/>
              <a:t> de </a:t>
            </a:r>
            <a:r>
              <a:rPr lang="en-US" sz="1400" b="1" dirty="0" err="1" smtClean="0"/>
              <a:t>riego</a:t>
            </a:r>
            <a:r>
              <a:rPr lang="en-US" sz="1400" b="1" dirty="0" smtClean="0"/>
              <a:t> de </a:t>
            </a:r>
            <a:r>
              <a:rPr lang="en-US" sz="1400" b="1" dirty="0" err="1" smtClean="0"/>
              <a:t>máxima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eficiencia</a:t>
            </a:r>
            <a:endParaRPr lang="en-US" sz="1400" b="1" dirty="0" smtClean="0"/>
          </a:p>
          <a:p>
            <a:pPr marL="0" indent="0">
              <a:spcAft>
                <a:spcPts val="400"/>
              </a:spcAft>
              <a:buNone/>
            </a:pPr>
            <a:r>
              <a:rPr lang="en-US" sz="1600" b="1" dirty="0" smtClean="0"/>
              <a:t>	2.1. </a:t>
            </a:r>
            <a:r>
              <a:rPr lang="en-US" sz="1400" b="1" dirty="0" err="1"/>
              <a:t>Riego</a:t>
            </a:r>
            <a:r>
              <a:rPr lang="en-US" sz="1400" b="1" dirty="0"/>
              <a:t> </a:t>
            </a:r>
            <a:r>
              <a:rPr lang="en-US" sz="1400" b="1" dirty="0" err="1"/>
              <a:t>por</a:t>
            </a:r>
            <a:r>
              <a:rPr lang="en-US" sz="1400" b="1" dirty="0"/>
              <a:t> </a:t>
            </a:r>
            <a:r>
              <a:rPr lang="en-US" sz="1400" b="1" dirty="0" err="1"/>
              <a:t>goteo</a:t>
            </a:r>
            <a:endParaRPr lang="en-US" sz="1400" b="1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600" b="1" dirty="0" smtClean="0"/>
              <a:t>	2.2. </a:t>
            </a:r>
            <a:r>
              <a:rPr lang="en-US" sz="1400" b="1" dirty="0" err="1"/>
              <a:t>Riego</a:t>
            </a:r>
            <a:r>
              <a:rPr lang="en-US" sz="1400" b="1" dirty="0"/>
              <a:t> </a:t>
            </a:r>
            <a:r>
              <a:rPr lang="en-US" sz="1400" b="1" dirty="0" err="1"/>
              <a:t>por</a:t>
            </a:r>
            <a:r>
              <a:rPr lang="en-US" sz="1400" b="1" dirty="0"/>
              <a:t> </a:t>
            </a:r>
            <a:r>
              <a:rPr lang="en-US" sz="1400" b="1" dirty="0" err="1"/>
              <a:t>goteo</a:t>
            </a:r>
            <a:r>
              <a:rPr lang="en-US" sz="1400" b="1" dirty="0"/>
              <a:t> </a:t>
            </a:r>
            <a:r>
              <a:rPr lang="en-US" sz="1400" b="1" dirty="0" err="1"/>
              <a:t>enterrado</a:t>
            </a:r>
            <a:r>
              <a:rPr lang="en-US" sz="1400" b="1" dirty="0"/>
              <a:t> y </a:t>
            </a:r>
            <a:r>
              <a:rPr lang="en-US" sz="1400" b="1" dirty="0" err="1"/>
              <a:t>semienterrado</a:t>
            </a:r>
            <a:endParaRPr lang="de-DE" sz="1400" b="1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600" b="1" dirty="0" smtClean="0"/>
              <a:t>3. </a:t>
            </a:r>
            <a:r>
              <a:rPr lang="en-US" sz="1400" b="1" dirty="0" err="1" smtClean="0"/>
              <a:t>Herramientas</a:t>
            </a:r>
            <a:r>
              <a:rPr lang="en-US" sz="1400" b="1" dirty="0" smtClean="0"/>
              <a:t> de </a:t>
            </a:r>
            <a:r>
              <a:rPr lang="en-US" sz="1400" b="1" dirty="0" err="1" smtClean="0"/>
              <a:t>apoyo</a:t>
            </a:r>
            <a:r>
              <a:rPr lang="en-US" sz="1400" b="1" dirty="0" smtClean="0"/>
              <a:t> a la </a:t>
            </a:r>
            <a:r>
              <a:rPr lang="en-US" sz="1400" b="1" dirty="0" err="1" smtClean="0"/>
              <a:t>toma</a:t>
            </a:r>
            <a:r>
              <a:rPr lang="en-US" sz="1400" b="1" dirty="0" smtClean="0"/>
              <a:t> de decisions </a:t>
            </a:r>
            <a:r>
              <a:rPr lang="en-US" sz="1400" b="1" dirty="0" err="1" smtClean="0"/>
              <a:t>sobre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riego</a:t>
            </a:r>
            <a:endParaRPr lang="en-US" sz="1400" b="1" dirty="0" smtClean="0"/>
          </a:p>
          <a:p>
            <a:pPr marL="0" indent="0">
              <a:spcAft>
                <a:spcPts val="400"/>
              </a:spcAft>
              <a:buNone/>
            </a:pPr>
            <a:r>
              <a:rPr lang="en-US" sz="1600" b="1" dirty="0" smtClean="0"/>
              <a:t>	3.1. </a:t>
            </a:r>
            <a:r>
              <a:rPr lang="en-US" sz="1400" b="1" dirty="0" err="1" smtClean="0"/>
              <a:t>Herramientaspara</a:t>
            </a:r>
            <a:r>
              <a:rPr lang="en-US" sz="1400" b="1" dirty="0" smtClean="0"/>
              <a:t> el control del </a:t>
            </a:r>
            <a:r>
              <a:rPr lang="en-US" sz="1400" b="1" dirty="0" err="1" smtClean="0"/>
              <a:t>suelo</a:t>
            </a:r>
            <a:r>
              <a:rPr lang="en-US" sz="1400" b="1" dirty="0" smtClean="0"/>
              <a:t> y el </a:t>
            </a:r>
            <a:r>
              <a:rPr lang="en-US" sz="1400" b="1" dirty="0" err="1" smtClean="0"/>
              <a:t>clima</a:t>
            </a:r>
            <a:endParaRPr lang="en-GB" sz="1400" b="1" dirty="0" smtClean="0"/>
          </a:p>
          <a:p>
            <a:pPr marL="0" indent="0">
              <a:spcAft>
                <a:spcPts val="400"/>
              </a:spcAft>
              <a:buNone/>
            </a:pPr>
            <a:r>
              <a:rPr lang="en-GB" sz="1600" b="1" dirty="0" smtClean="0"/>
              <a:t>	3.2. </a:t>
            </a:r>
            <a:r>
              <a:rPr lang="en-US" sz="1400" b="1" dirty="0" err="1"/>
              <a:t>Herramientas</a:t>
            </a:r>
            <a:r>
              <a:rPr lang="en-US" sz="1400" b="1" dirty="0"/>
              <a:t> de </a:t>
            </a:r>
            <a:r>
              <a:rPr lang="en-US" sz="1400" b="1" dirty="0" err="1"/>
              <a:t>teledetección</a:t>
            </a:r>
            <a:r>
              <a:rPr lang="en-US" sz="1400" b="1" dirty="0"/>
              <a:t> y SIG</a:t>
            </a:r>
          </a:p>
          <a:p>
            <a:pPr marL="0" indent="0">
              <a:spcAft>
                <a:spcPts val="400"/>
              </a:spcAft>
              <a:buNone/>
            </a:pPr>
            <a:r>
              <a:rPr lang="en-US" sz="1600" b="1" dirty="0" smtClean="0"/>
              <a:t>	3.3. </a:t>
            </a:r>
            <a:r>
              <a:rPr lang="en-US" sz="1400" b="1" dirty="0" err="1" smtClean="0"/>
              <a:t>Herramientas</a:t>
            </a:r>
            <a:r>
              <a:rPr lang="en-US" sz="1400" b="1" dirty="0" smtClean="0"/>
              <a:t> de control de la </a:t>
            </a:r>
            <a:r>
              <a:rPr lang="en-US" sz="1400" b="1" dirty="0" err="1" smtClean="0"/>
              <a:t>fertilización</a:t>
            </a:r>
            <a:endParaRPr lang="en-US" sz="1400" b="1" dirty="0" smtClean="0"/>
          </a:p>
          <a:p>
            <a:pPr marL="0" indent="0">
              <a:spcAft>
                <a:spcPts val="400"/>
              </a:spcAft>
              <a:buNone/>
            </a:pPr>
            <a:r>
              <a:rPr lang="en-US" sz="1600" b="1" dirty="0" smtClean="0"/>
              <a:t>4. </a:t>
            </a:r>
            <a:r>
              <a:rPr lang="en-GB" sz="1400" b="1" dirty="0" err="1"/>
              <a:t>Cambio</a:t>
            </a:r>
            <a:r>
              <a:rPr lang="en-GB" sz="1400" b="1" dirty="0"/>
              <a:t> del </a:t>
            </a:r>
            <a:r>
              <a:rPr lang="en-GB" sz="1400" b="1" dirty="0" err="1"/>
              <a:t>tipo</a:t>
            </a:r>
            <a:r>
              <a:rPr lang="en-GB" sz="1400" b="1" dirty="0"/>
              <a:t> de </a:t>
            </a:r>
            <a:r>
              <a:rPr lang="en-GB" sz="1400" b="1" dirty="0" err="1"/>
              <a:t>cultivo</a:t>
            </a:r>
            <a:endParaRPr lang="en-GB" sz="1400" b="1" dirty="0"/>
          </a:p>
          <a:p>
            <a:pPr marL="0" indent="0">
              <a:spcAft>
                <a:spcPts val="400"/>
              </a:spcAft>
              <a:buNone/>
            </a:pPr>
            <a:r>
              <a:rPr lang="es-ES" sz="1600" b="1" dirty="0" smtClean="0"/>
              <a:t>5. </a:t>
            </a:r>
            <a:r>
              <a:rPr lang="es-ES" sz="1400" b="1" dirty="0" smtClean="0"/>
              <a:t>Reciclar y recoger agua (explotaciones ganaderas)</a:t>
            </a:r>
          </a:p>
          <a:p>
            <a:pPr marL="0" indent="0">
              <a:spcAft>
                <a:spcPts val="400"/>
              </a:spcAft>
              <a:buNone/>
            </a:pPr>
            <a:r>
              <a:rPr lang="es-ES" sz="1600" b="1" dirty="0" smtClean="0"/>
              <a:t>6. </a:t>
            </a:r>
            <a:r>
              <a:rPr lang="es-ES" sz="1400" b="1" dirty="0" smtClean="0"/>
              <a:t>Establecimiento de franjas de amortiguación</a:t>
            </a:r>
          </a:p>
          <a:p>
            <a:pPr marL="0" indent="0">
              <a:spcAft>
                <a:spcPts val="400"/>
              </a:spcAft>
              <a:buNone/>
            </a:pPr>
            <a:r>
              <a:rPr lang="es-ES" sz="1600" b="1" dirty="0" smtClean="0"/>
              <a:t>7. </a:t>
            </a:r>
            <a:r>
              <a:rPr lang="es-ES" sz="1400" b="1" dirty="0"/>
              <a:t>Cultivos intermedios y cubiertas verdes</a:t>
            </a:r>
          </a:p>
          <a:p>
            <a:pPr marL="0" indent="0">
              <a:spcAft>
                <a:spcPts val="400"/>
              </a:spcAft>
              <a:buNone/>
            </a:pPr>
            <a:r>
              <a:rPr lang="es-ES" sz="1600" b="1" dirty="0" smtClean="0"/>
              <a:t>8. </a:t>
            </a:r>
            <a:r>
              <a:rPr lang="es-ES" sz="1400" b="1" dirty="0"/>
              <a:t>Charcas y áreas de retención del agua</a:t>
            </a:r>
          </a:p>
          <a:p>
            <a:pPr marL="0" indent="0">
              <a:spcAft>
                <a:spcPts val="400"/>
              </a:spcAft>
              <a:buNone/>
            </a:pPr>
            <a:r>
              <a:rPr lang="es-ES" sz="1600" b="1" dirty="0" smtClean="0"/>
              <a:t>9. </a:t>
            </a:r>
            <a:r>
              <a:rPr lang="es-ES" sz="1400" b="1" dirty="0" smtClean="0"/>
              <a:t>Puntos de agua</a:t>
            </a:r>
            <a:endParaRPr lang="de-DE" sz="1400" b="1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sp>
        <p:nvSpPr>
          <p:cNvPr id="2" name="Cerrar corchete 1"/>
          <p:cNvSpPr/>
          <p:nvPr/>
        </p:nvSpPr>
        <p:spPr>
          <a:xfrm>
            <a:off x="5617956" y="1988840"/>
            <a:ext cx="250188" cy="2954717"/>
          </a:xfrm>
          <a:prstGeom prst="rightBracket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errar corchete 5"/>
          <p:cNvSpPr/>
          <p:nvPr/>
        </p:nvSpPr>
        <p:spPr>
          <a:xfrm>
            <a:off x="4283968" y="5085184"/>
            <a:ext cx="144016" cy="504056"/>
          </a:xfrm>
          <a:prstGeom prst="rightBracket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errar corchete 7"/>
          <p:cNvSpPr/>
          <p:nvPr/>
        </p:nvSpPr>
        <p:spPr>
          <a:xfrm>
            <a:off x="3779912" y="5725304"/>
            <a:ext cx="144016" cy="504056"/>
          </a:xfrm>
          <a:prstGeom prst="rightBracket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5898207" y="2924944"/>
            <a:ext cx="342222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Mejores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prácticas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para un </a:t>
            </a:r>
            <a:r>
              <a:rPr lang="en-US" sz="17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uso</a:t>
            </a:r>
            <a:r>
              <a:rPr lang="en-US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eficiente</a:t>
            </a:r>
            <a:r>
              <a:rPr lang="en-US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17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agua</a:t>
            </a:r>
            <a:endParaRPr lang="es-ES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406627" y="5014371"/>
            <a:ext cx="590465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Mejores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prácticas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para la </a:t>
            </a:r>
          </a:p>
          <a:p>
            <a:r>
              <a:rPr lang="en-US" sz="17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lang="en-US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7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cuerpos</a:t>
            </a:r>
            <a:r>
              <a:rPr lang="en-US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7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agua</a:t>
            </a:r>
            <a:endParaRPr lang="es-ES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3923928" y="5671013"/>
            <a:ext cx="432048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Mejores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prácticas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para el </a:t>
            </a:r>
            <a:r>
              <a:rPr lang="en-US" sz="17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fomento</a:t>
            </a:r>
            <a:r>
              <a:rPr lang="en-US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US" sz="17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biodiversidad</a:t>
            </a:r>
            <a:endParaRPr lang="es-ES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upo 10"/>
          <p:cNvGrpSpPr/>
          <p:nvPr/>
        </p:nvGrpSpPr>
        <p:grpSpPr>
          <a:xfrm>
            <a:off x="6345007" y="6525344"/>
            <a:ext cx="1395345" cy="288032"/>
            <a:chOff x="6345007" y="6525344"/>
            <a:chExt cx="1368152" cy="288032"/>
          </a:xfrm>
        </p:grpSpPr>
        <p:sp>
          <p:nvSpPr>
            <p:cNvPr id="12" name="Rectángulo 11"/>
            <p:cNvSpPr/>
            <p:nvPr/>
          </p:nvSpPr>
          <p:spPr>
            <a:xfrm>
              <a:off x="6345007" y="6525344"/>
              <a:ext cx="1368152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2200" y="6596158"/>
              <a:ext cx="1340959" cy="2172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8445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/>
          <p:cNvSpPr/>
          <p:nvPr/>
        </p:nvSpPr>
        <p:spPr>
          <a:xfrm>
            <a:off x="4745636" y="5212008"/>
            <a:ext cx="3865952" cy="990105"/>
          </a:xfrm>
          <a:prstGeom prst="round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ángulo redondeado 15"/>
          <p:cNvSpPr/>
          <p:nvPr/>
        </p:nvSpPr>
        <p:spPr>
          <a:xfrm>
            <a:off x="446856" y="5218418"/>
            <a:ext cx="3432057" cy="990105"/>
          </a:xfrm>
          <a:prstGeom prst="round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de-DE" sz="2600" dirty="0"/>
              <a:t>Elementos de las mejores prácticas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67544" y="1268760"/>
            <a:ext cx="4248472" cy="64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b="1" dirty="0" smtClean="0"/>
              <a:t>1</a:t>
            </a:r>
            <a:r>
              <a:rPr lang="de-DE" sz="2000" b="1" dirty="0"/>
              <a:t>. </a:t>
            </a:r>
            <a:r>
              <a:rPr lang="de-DE" sz="2000" b="1" dirty="0" smtClean="0"/>
              <a:t>Hoja de registro del riego</a:t>
            </a:r>
            <a:endParaRPr lang="de-DE" sz="2000" b="1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  <p:sp>
        <p:nvSpPr>
          <p:cNvPr id="3" name="Rectángulo 2"/>
          <p:cNvSpPr/>
          <p:nvPr/>
        </p:nvSpPr>
        <p:spPr>
          <a:xfrm>
            <a:off x="352933" y="5256219"/>
            <a:ext cx="36199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u="sng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Situación en la agricultura de la UE</a:t>
            </a:r>
            <a:endParaRPr lang="es-ES" sz="1600" b="1" u="sng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712444" y="5218418"/>
            <a:ext cx="35285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u="sng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Retos</a:t>
            </a:r>
            <a:r>
              <a:rPr lang="en-US" sz="1600" b="1" u="sng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600" b="1" u="sng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implementar</a:t>
            </a:r>
            <a:r>
              <a:rPr lang="en-US" sz="1600" b="1" u="sng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600" b="1" u="sng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medida</a:t>
            </a:r>
            <a:endParaRPr lang="es-ES" sz="1600" b="1" u="sng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4603673" y="5562192"/>
            <a:ext cx="400791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Sin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requerimiento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económicos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técnicos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59930" y="2704283"/>
            <a:ext cx="3134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Medida fácil de implementar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163726" y="1763921"/>
            <a:ext cx="3736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Seguimiento del consumo de agua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39649" y="2133253"/>
            <a:ext cx="53861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Recomendado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consumos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agua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medios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y altos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446856" y="5590981"/>
            <a:ext cx="33233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Su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aplicación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Europa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aún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no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está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muy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extendida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620716" y="3602721"/>
            <a:ext cx="4124920" cy="1600438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línea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cada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episodio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riego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incluyendo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Tiempo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dedicado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cada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riego</a:t>
            </a: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Tasa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cuadal</a:t>
            </a:r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Volumen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agua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usado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surante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ciclo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cultivo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(volume total y volume/ha)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Precipitaciones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temperature y 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datos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anemómetros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268760"/>
            <a:ext cx="2961410" cy="3804591"/>
          </a:xfrm>
          <a:prstGeom prst="rect">
            <a:avLst/>
          </a:prstGeom>
        </p:spPr>
      </p:pic>
      <p:sp>
        <p:nvSpPr>
          <p:cNvPr id="15" name="Rectángulo 14"/>
          <p:cNvSpPr/>
          <p:nvPr/>
        </p:nvSpPr>
        <p:spPr>
          <a:xfrm rot="16200000">
            <a:off x="6557565" y="3125303"/>
            <a:ext cx="4007915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Fuente: “Manual de </a:t>
            </a:r>
            <a:r>
              <a:rPr lang="en-US" sz="105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buenas</a:t>
            </a:r>
            <a:r>
              <a:rPr lang="en-US" sz="105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practicas</a:t>
            </a:r>
            <a:r>
              <a:rPr lang="en-US" sz="105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05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riego</a:t>
            </a:r>
            <a:r>
              <a:rPr lang="en-US" sz="105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(WWF, 2009)</a:t>
            </a:r>
            <a:endParaRPr lang="es-ES" sz="105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561466" y="3178387"/>
            <a:ext cx="42114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Algunos datos que se pueden registrar</a:t>
            </a:r>
            <a:endParaRPr lang="es-ES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upo 18"/>
          <p:cNvGrpSpPr/>
          <p:nvPr/>
        </p:nvGrpSpPr>
        <p:grpSpPr>
          <a:xfrm>
            <a:off x="6345007" y="6525344"/>
            <a:ext cx="1395345" cy="288032"/>
            <a:chOff x="6345007" y="6525344"/>
            <a:chExt cx="1368152" cy="288032"/>
          </a:xfrm>
        </p:grpSpPr>
        <p:sp>
          <p:nvSpPr>
            <p:cNvPr id="20" name="Rectángulo 19"/>
            <p:cNvSpPr/>
            <p:nvPr/>
          </p:nvSpPr>
          <p:spPr>
            <a:xfrm>
              <a:off x="6345007" y="6525344"/>
              <a:ext cx="1368152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1" name="Imagen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2200" y="6596158"/>
              <a:ext cx="1340959" cy="2172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116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redondeado 15"/>
          <p:cNvSpPr/>
          <p:nvPr/>
        </p:nvSpPr>
        <p:spPr>
          <a:xfrm>
            <a:off x="4745636" y="5013178"/>
            <a:ext cx="3865952" cy="1188935"/>
          </a:xfrm>
          <a:prstGeom prst="round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ángulo redondeado 14"/>
          <p:cNvSpPr/>
          <p:nvPr/>
        </p:nvSpPr>
        <p:spPr>
          <a:xfrm>
            <a:off x="446856" y="4799919"/>
            <a:ext cx="3945124" cy="1408605"/>
          </a:xfrm>
          <a:prstGeom prst="round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3. Elementos de las mejores prácticas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67544" y="1268760"/>
            <a:ext cx="7848872" cy="64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b="1" dirty="0" smtClean="0"/>
              <a:t>2. </a:t>
            </a:r>
            <a:r>
              <a:rPr lang="en-US" sz="2000" b="1" dirty="0" err="1" smtClean="0"/>
              <a:t>Sisteas</a:t>
            </a:r>
            <a:r>
              <a:rPr lang="en-US" sz="2000" b="1" dirty="0" smtClean="0"/>
              <a:t> de </a:t>
            </a:r>
            <a:r>
              <a:rPr lang="en-US" sz="2000" b="1" dirty="0" err="1" smtClean="0"/>
              <a:t>riego</a:t>
            </a:r>
            <a:r>
              <a:rPr lang="en-US" sz="2000" b="1" dirty="0" smtClean="0"/>
              <a:t> de </a:t>
            </a:r>
            <a:r>
              <a:rPr lang="en-US" sz="2000" b="1" dirty="0" err="1" smtClean="0"/>
              <a:t>máxima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eficiencia</a:t>
            </a:r>
            <a:r>
              <a:rPr lang="en-US" sz="2000" b="1" dirty="0" smtClean="0"/>
              <a:t>: </a:t>
            </a:r>
            <a:r>
              <a:rPr lang="en-US" sz="2000" b="1" dirty="0" err="1" smtClean="0"/>
              <a:t>Riego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por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goteo</a:t>
            </a:r>
            <a:endParaRPr lang="de-DE" sz="2000" b="1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6</a:t>
            </a:fld>
            <a:endParaRPr lang="de-DE" dirty="0"/>
          </a:p>
        </p:txBody>
      </p:sp>
      <p:sp>
        <p:nvSpPr>
          <p:cNvPr id="2" name="Rectángulo 1"/>
          <p:cNvSpPr/>
          <p:nvPr/>
        </p:nvSpPr>
        <p:spPr>
          <a:xfrm>
            <a:off x="277544" y="2417212"/>
            <a:ext cx="1582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BENEFICIOS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84838" y="2826648"/>
            <a:ext cx="33123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Menor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impacto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hierbas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adventicias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debido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a la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menor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superficie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suelo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húmedo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84838" y="3735653"/>
            <a:ext cx="32287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Menos herbicidas son necesarios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72020" y="3481156"/>
            <a:ext cx="36984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Aplicación de fertilizantes más eficiente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750181" y="1619508"/>
            <a:ext cx="8430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Se debe usar cuando el consumo de agua de riego exceda los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2,500 </a:t>
            </a:r>
            <a:r>
              <a:rPr lang="es-E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m3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/ha/año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383849" y="5161845"/>
            <a:ext cx="40711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El 33% de las zonas irrigadas en la UE-28 tenía riego por goteo en 2010. En algunos países mediterráneos el uso de este método alcanza el 50% (</a:t>
            </a: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Spain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o incluso el 75% en Chipre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623458" y="4832672"/>
            <a:ext cx="36199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u="sng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Situación en la agricultura de la UE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663927" y="5239629"/>
            <a:ext cx="40079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Costes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adicionales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para la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explotación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ejemplo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el consume annual de combustible para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bombear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el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coste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las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tuberías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y la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inspección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goteros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56856" y="2417211"/>
            <a:ext cx="3773446" cy="21437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1250" y="2125071"/>
            <a:ext cx="2247619" cy="2736305"/>
          </a:xfrm>
          <a:prstGeom prst="rect">
            <a:avLst/>
          </a:prstGeom>
        </p:spPr>
      </p:pic>
      <p:sp>
        <p:nvSpPr>
          <p:cNvPr id="19" name="Rectángulo 18"/>
          <p:cNvSpPr/>
          <p:nvPr/>
        </p:nvSpPr>
        <p:spPr>
          <a:xfrm>
            <a:off x="4391980" y="2260568"/>
            <a:ext cx="157058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ejemplo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riego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olivar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r"/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instalación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debería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revisada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se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debería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contabilizar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pérdida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agua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pobre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mantenimiento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0" name="Rectángulo 19"/>
          <p:cNvSpPr/>
          <p:nvPr/>
        </p:nvSpPr>
        <p:spPr>
          <a:xfrm rot="16200000">
            <a:off x="7172923" y="2965507"/>
            <a:ext cx="223811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Deyan </a:t>
            </a:r>
            <a:r>
              <a:rPr lang="en-US" sz="1000" dirty="0" err="1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Georgiev</a:t>
            </a:r>
            <a:r>
              <a:rPr lang="en-US" sz="10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000" dirty="0" err="1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www.fotolia.com</a:t>
            </a:r>
            <a:endParaRPr lang="es-ES" sz="10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274146" y="4037717"/>
            <a:ext cx="27109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Funciona a bajas presiones </a:t>
            </a:r>
          </a:p>
          <a:p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(menos costes de energía)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Grupo 21"/>
          <p:cNvGrpSpPr/>
          <p:nvPr/>
        </p:nvGrpSpPr>
        <p:grpSpPr>
          <a:xfrm>
            <a:off x="6345007" y="6525344"/>
            <a:ext cx="1395345" cy="288032"/>
            <a:chOff x="6345007" y="6525344"/>
            <a:chExt cx="1368152" cy="288032"/>
          </a:xfrm>
        </p:grpSpPr>
        <p:sp>
          <p:nvSpPr>
            <p:cNvPr id="23" name="Rectángulo 22"/>
            <p:cNvSpPr/>
            <p:nvPr/>
          </p:nvSpPr>
          <p:spPr>
            <a:xfrm>
              <a:off x="6345007" y="6525344"/>
              <a:ext cx="1368152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4" name="Imagen 2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2200" y="6596158"/>
              <a:ext cx="1340959" cy="217218"/>
            </a:xfrm>
            <a:prstGeom prst="rect">
              <a:avLst/>
            </a:prstGeom>
          </p:spPr>
        </p:pic>
      </p:grpSp>
      <p:sp>
        <p:nvSpPr>
          <p:cNvPr id="25" name="Rectángulo 24"/>
          <p:cNvSpPr/>
          <p:nvPr/>
        </p:nvSpPr>
        <p:spPr>
          <a:xfrm>
            <a:off x="4949041" y="4954355"/>
            <a:ext cx="35285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u="sng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Retos</a:t>
            </a:r>
            <a:r>
              <a:rPr lang="en-US" sz="1600" b="1" u="sng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600" b="1" u="sng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implementar</a:t>
            </a:r>
            <a:r>
              <a:rPr lang="en-US" sz="1600" b="1" u="sng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600" b="1" u="sng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medida</a:t>
            </a:r>
            <a:endParaRPr lang="es-ES" sz="1600" b="1" u="sng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84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3</a:t>
            </a:r>
            <a:r>
              <a:rPr lang="de-DE" sz="2600" dirty="0" smtClean="0"/>
              <a:t>. </a:t>
            </a:r>
            <a:r>
              <a:rPr lang="de-DE" sz="2600" dirty="0"/>
              <a:t>Elementos de las mejores prácticas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67544" y="1268760"/>
            <a:ext cx="7488832" cy="64807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sz="2000" b="1" dirty="0" smtClean="0"/>
              <a:t>2. Sistemas de riego de máxima eficiencia: RIEGO ENTERRADO Y SEMIENTERRADO</a:t>
            </a:r>
            <a:endParaRPr lang="de-DE" sz="2200" b="1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  <p:sp>
        <p:nvSpPr>
          <p:cNvPr id="6" name="Rectángulo redondeado 5"/>
          <p:cNvSpPr/>
          <p:nvPr/>
        </p:nvSpPr>
        <p:spPr>
          <a:xfrm>
            <a:off x="4744483" y="4508231"/>
            <a:ext cx="4094321" cy="1705765"/>
          </a:xfrm>
          <a:prstGeom prst="round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redondeado 7"/>
          <p:cNvSpPr/>
          <p:nvPr/>
        </p:nvSpPr>
        <p:spPr>
          <a:xfrm>
            <a:off x="235177" y="4534148"/>
            <a:ext cx="4154191" cy="1674376"/>
          </a:xfrm>
          <a:prstGeom prst="round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4705322" y="4819630"/>
            <a:ext cx="42410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Enterrado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a 15 cm: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Costes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adicionales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instalación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y el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tuberías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más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resistentes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Riesgo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obstrucción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las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tuberías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acceso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limitado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para la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reparación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35178" y="1839194"/>
            <a:ext cx="57769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tuberías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entierran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(al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menos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15 cm) o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semientierran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unos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5 cm)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4707088" y="5718682"/>
            <a:ext cx="42870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Enterrado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a 5 cm: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menores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riesgos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beneficios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mantienen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sin embargo.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429375" y="2733909"/>
            <a:ext cx="499801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uso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agua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optimiza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aportación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realiza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más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cerca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radicular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Se reduce la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evapotranspiración</a:t>
            </a: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Se reduce el riesgo de daño a las tuberías por parte de mamíferos y aves </a:t>
            </a:r>
          </a:p>
          <a:p>
            <a:pPr marL="285750" indent="-285750">
              <a:buFontTx/>
              <a:buChar char="-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Se reduce el riesgo de daño en las tuberías por fuertes vientos</a:t>
            </a:r>
          </a:p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    Menos enfermedades por hongos en los tallos de las plantas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446856" y="2511408"/>
            <a:ext cx="1582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BENEFICIOS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436196" y="2507823"/>
            <a:ext cx="4866062" cy="177794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718926"/>
            <a:ext cx="2339254" cy="2725300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202278" y="4892277"/>
            <a:ext cx="41853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muy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extendido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Europa</a:t>
            </a:r>
          </a:p>
          <a:p>
            <a:pPr algn="ctr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requieren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conocimientos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más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avanzados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riego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y se 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necesitan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ciertas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limitaciones</a:t>
            </a: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principales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motivos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implementar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medida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son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daños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fauna y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fuertes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vientos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upo 16"/>
          <p:cNvGrpSpPr/>
          <p:nvPr/>
        </p:nvGrpSpPr>
        <p:grpSpPr>
          <a:xfrm>
            <a:off x="6345007" y="6525344"/>
            <a:ext cx="1395345" cy="288032"/>
            <a:chOff x="6345007" y="6525344"/>
            <a:chExt cx="1368152" cy="288032"/>
          </a:xfrm>
        </p:grpSpPr>
        <p:sp>
          <p:nvSpPr>
            <p:cNvPr id="18" name="Rectángulo 17"/>
            <p:cNvSpPr/>
            <p:nvPr/>
          </p:nvSpPr>
          <p:spPr>
            <a:xfrm>
              <a:off x="6345007" y="6525344"/>
              <a:ext cx="1368152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9" name="Imagen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2200" y="6596158"/>
              <a:ext cx="1340959" cy="217218"/>
            </a:xfrm>
            <a:prstGeom prst="rect">
              <a:avLst/>
            </a:prstGeom>
          </p:spPr>
        </p:pic>
      </p:grpSp>
      <p:sp>
        <p:nvSpPr>
          <p:cNvPr id="20" name="Rectángulo 19"/>
          <p:cNvSpPr/>
          <p:nvPr/>
        </p:nvSpPr>
        <p:spPr>
          <a:xfrm>
            <a:off x="592058" y="4573551"/>
            <a:ext cx="36199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u="sng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Situación en la agricultura de la UE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5027378" y="4486091"/>
            <a:ext cx="35285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u="sng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Retos</a:t>
            </a:r>
            <a:r>
              <a:rPr lang="en-US" sz="1600" b="1" u="sng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600" b="1" u="sng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implementar</a:t>
            </a:r>
            <a:r>
              <a:rPr lang="en-US" sz="1600" b="1" u="sng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600" b="1" u="sng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medida</a:t>
            </a:r>
            <a:endParaRPr lang="es-ES" sz="1600" b="1" u="sng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71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3. Elementos de las mejores prácticas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67544" y="1268760"/>
            <a:ext cx="7128792" cy="48496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e-DE" sz="2000" b="1" dirty="0" smtClean="0"/>
              <a:t>3. </a:t>
            </a:r>
            <a:r>
              <a:rPr lang="en-US" sz="2000" b="1" dirty="0" err="1" smtClean="0"/>
              <a:t>Herramientas</a:t>
            </a:r>
            <a:r>
              <a:rPr lang="en-US" sz="2000" b="1" dirty="0" smtClean="0"/>
              <a:t> de </a:t>
            </a:r>
            <a:r>
              <a:rPr lang="en-US" sz="2000" b="1" dirty="0" err="1" smtClean="0"/>
              <a:t>apoyo</a:t>
            </a:r>
            <a:r>
              <a:rPr lang="en-US" sz="2000" b="1" dirty="0" smtClean="0"/>
              <a:t> a la </a:t>
            </a:r>
            <a:r>
              <a:rPr lang="en-US" sz="2000" b="1" dirty="0" err="1" smtClean="0"/>
              <a:t>toma</a:t>
            </a:r>
            <a:r>
              <a:rPr lang="en-US" sz="2000" b="1" dirty="0" smtClean="0"/>
              <a:t> de decisions </a:t>
            </a:r>
            <a:r>
              <a:rPr lang="en-US" sz="2000" b="1" dirty="0" err="1" smtClean="0"/>
              <a:t>en</a:t>
            </a:r>
            <a:r>
              <a:rPr lang="en-US" sz="2000" b="1" dirty="0" smtClean="0"/>
              <a:t> el </a:t>
            </a:r>
            <a:r>
              <a:rPr lang="en-US" sz="2000" b="1" dirty="0" err="1" smtClean="0"/>
              <a:t>riego</a:t>
            </a:r>
            <a:endParaRPr lang="de-DE" sz="2000" b="1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8</a:t>
            </a:fld>
            <a:endParaRPr lang="de-DE" dirty="0"/>
          </a:p>
        </p:txBody>
      </p:sp>
      <p:sp>
        <p:nvSpPr>
          <p:cNvPr id="8" name="Rectángulo 7"/>
          <p:cNvSpPr/>
          <p:nvPr/>
        </p:nvSpPr>
        <p:spPr>
          <a:xfrm>
            <a:off x="239018" y="1744699"/>
            <a:ext cx="87309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trata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tecnología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ayuda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agricultores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toma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de decisions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cuanto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al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riego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cultivos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Proporcionan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conocimiento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muy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exacto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delas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necesidades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hídricas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cultivo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305518" y="2833274"/>
            <a:ext cx="84513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BUENOS </a:t>
            </a:r>
            <a:r>
              <a:rPr lang="en-US" sz="2200" b="1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EJEMPLOS</a:t>
            </a:r>
            <a:endParaRPr lang="en-US" sz="2200" b="1" dirty="0" smtClean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n-US" sz="2000" b="1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</a:t>
            </a:r>
            <a:r>
              <a:rPr lang="en-US" sz="2000" b="1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b="1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2000" b="1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datos</a:t>
            </a:r>
            <a:r>
              <a:rPr lang="en-US" sz="2000" b="1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obtenidos</a:t>
            </a:r>
            <a:r>
              <a:rPr lang="en-US" sz="2000" b="1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las </a:t>
            </a:r>
            <a:r>
              <a:rPr lang="en-US" sz="2000" b="1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</a:t>
            </a:r>
            <a:r>
              <a:rPr lang="en-US" sz="2000" b="1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b="1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apoyo</a:t>
            </a:r>
            <a:endParaRPr lang="es-ES" sz="2000" b="1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686088"/>
            <a:ext cx="2664296" cy="1776197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179512" y="5446896"/>
            <a:ext cx="346562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Cambio</a:t>
            </a:r>
            <a:r>
              <a:rPr lang="en-US" sz="1400" b="1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b="1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horario</a:t>
            </a:r>
            <a:r>
              <a:rPr lang="en-US" sz="1400" b="1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400" b="1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n-US" sz="1400" b="1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riego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algunos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cultivos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hacen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más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eficiente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agua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noche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Para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saberlo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medir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consumo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agua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diferentes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horas del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mismo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día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ES" sz="14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 rot="16200000">
            <a:off x="2714663" y="4979941"/>
            <a:ext cx="76815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sz="10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s-ES" sz="10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3650352" y="3571938"/>
            <a:ext cx="2646892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1400" b="1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Practicar el riego deficiente</a:t>
            </a:r>
            <a:r>
              <a:rPr lang="es-E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incrementar la eficiencia en el uso del agua de un cultivo </a:t>
            </a:r>
            <a:r>
              <a:rPr lang="es-ES" sz="1400" u="sng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eliminando episodios de riego </a:t>
            </a:r>
            <a:r>
              <a:rPr lang="es-E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tienen un pequeño impacto en el rendimiento</a:t>
            </a:r>
            <a:r>
              <a:rPr lang="de-DE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r"/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riego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principalmente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durante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época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que el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cultivo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más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sensible a la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sequía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normalmente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período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vegetativo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el final de la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maduración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ES" sz="14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7244" y="3695985"/>
            <a:ext cx="2752909" cy="2280820"/>
          </a:xfrm>
          <a:prstGeom prst="rect">
            <a:avLst/>
          </a:prstGeom>
        </p:spPr>
      </p:pic>
      <p:grpSp>
        <p:nvGrpSpPr>
          <p:cNvPr id="15" name="Grupo 14"/>
          <p:cNvGrpSpPr/>
          <p:nvPr/>
        </p:nvGrpSpPr>
        <p:grpSpPr>
          <a:xfrm>
            <a:off x="6345007" y="6525344"/>
            <a:ext cx="1395345" cy="288032"/>
            <a:chOff x="6345007" y="6525344"/>
            <a:chExt cx="1368152" cy="288032"/>
          </a:xfrm>
        </p:grpSpPr>
        <p:sp>
          <p:nvSpPr>
            <p:cNvPr id="16" name="Rectángulo 15"/>
            <p:cNvSpPr/>
            <p:nvPr/>
          </p:nvSpPr>
          <p:spPr>
            <a:xfrm>
              <a:off x="6345007" y="6525344"/>
              <a:ext cx="1368152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2200" y="6596158"/>
              <a:ext cx="1340959" cy="2172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5056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redondeado 22"/>
          <p:cNvSpPr/>
          <p:nvPr/>
        </p:nvSpPr>
        <p:spPr>
          <a:xfrm>
            <a:off x="3286324" y="5050718"/>
            <a:ext cx="5606156" cy="54094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redondeado 21"/>
          <p:cNvSpPr/>
          <p:nvPr/>
        </p:nvSpPr>
        <p:spPr>
          <a:xfrm>
            <a:off x="3286324" y="5646358"/>
            <a:ext cx="5606156" cy="56757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ángulo redondeado 20"/>
          <p:cNvSpPr/>
          <p:nvPr/>
        </p:nvSpPr>
        <p:spPr>
          <a:xfrm>
            <a:off x="3286324" y="3925211"/>
            <a:ext cx="5606156" cy="106795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3. Elementos de las mejores prácticas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46856" y="1212230"/>
            <a:ext cx="7848872" cy="3507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000" b="1" dirty="0" smtClean="0"/>
              <a:t>3. </a:t>
            </a:r>
            <a:r>
              <a:rPr lang="en-US" sz="2000" b="1" dirty="0" err="1"/>
              <a:t>Herramientas</a:t>
            </a:r>
            <a:r>
              <a:rPr lang="en-US" sz="2000" b="1" dirty="0"/>
              <a:t> de </a:t>
            </a:r>
            <a:r>
              <a:rPr lang="en-US" sz="2000" b="1" dirty="0" err="1"/>
              <a:t>apoyo</a:t>
            </a:r>
            <a:r>
              <a:rPr lang="en-US" sz="2000" b="1" dirty="0"/>
              <a:t> a la </a:t>
            </a:r>
            <a:r>
              <a:rPr lang="en-US" sz="2000" b="1" dirty="0" err="1"/>
              <a:t>toma</a:t>
            </a:r>
            <a:r>
              <a:rPr lang="en-US" sz="2000" b="1" dirty="0"/>
              <a:t> de decisions </a:t>
            </a:r>
            <a:r>
              <a:rPr lang="en-US" sz="2000" b="1" dirty="0" err="1"/>
              <a:t>en</a:t>
            </a:r>
            <a:r>
              <a:rPr lang="en-US" sz="2000" b="1" dirty="0"/>
              <a:t> el </a:t>
            </a:r>
            <a:r>
              <a:rPr lang="en-US" sz="2000" b="1" dirty="0" err="1"/>
              <a:t>riego</a:t>
            </a:r>
            <a:endParaRPr lang="en-US" sz="2000" b="1" dirty="0" smtClean="0"/>
          </a:p>
          <a:p>
            <a:pPr marL="0" indent="0">
              <a:buNone/>
            </a:pPr>
            <a:endParaRPr lang="de-DE" sz="2000" b="1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9</a:t>
            </a:fld>
            <a:endParaRPr lang="de-DE" dirty="0"/>
          </a:p>
        </p:txBody>
      </p:sp>
      <p:sp>
        <p:nvSpPr>
          <p:cNvPr id="16" name="Rectángulo 15"/>
          <p:cNvSpPr/>
          <p:nvPr/>
        </p:nvSpPr>
        <p:spPr>
          <a:xfrm>
            <a:off x="7199469" y="2208482"/>
            <a:ext cx="2002471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Tensiómetros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GB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Sondas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capacidad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GB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Sondas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neutrones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r>
              <a:rPr lang="en-GB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Bloques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de Resistencia </a:t>
            </a:r>
          </a:p>
          <a:p>
            <a:r>
              <a:rPr lang="en-GB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eléctrica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GB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Detectores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humedad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GB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Atmómetros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modificados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19022" y="1619532"/>
            <a:ext cx="51139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de sensores de clima, suelo y control vegetal</a:t>
            </a:r>
            <a:endParaRPr lang="es-ES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23" y="2035047"/>
            <a:ext cx="1462491" cy="134498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441" y="2038758"/>
            <a:ext cx="2004853" cy="1336317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 rot="16200000">
            <a:off x="1123827" y="2320845"/>
            <a:ext cx="104387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sz="10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Greg Goebel</a:t>
            </a:r>
            <a:endParaRPr lang="es-ES" sz="10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 rot="16200000">
            <a:off x="3534552" y="2152529"/>
            <a:ext cx="72006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sz="10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CSIRO</a:t>
            </a:r>
            <a:endParaRPr lang="es-ES" sz="10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214" y="2050234"/>
            <a:ext cx="1581984" cy="1338719"/>
          </a:xfrm>
          <a:prstGeom prst="rect">
            <a:avLst/>
          </a:prstGeom>
        </p:spPr>
      </p:pic>
      <p:sp>
        <p:nvSpPr>
          <p:cNvPr id="15" name="Rectángulo 14"/>
          <p:cNvSpPr/>
          <p:nvPr/>
        </p:nvSpPr>
        <p:spPr>
          <a:xfrm>
            <a:off x="28625" y="2781094"/>
            <a:ext cx="1422184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Sensores de clima</a:t>
            </a:r>
          </a:p>
          <a:p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(estaciones </a:t>
            </a:r>
          </a:p>
          <a:p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meteorológicas)</a:t>
            </a:r>
            <a:endParaRPr lang="es-E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837266" y="3081176"/>
            <a:ext cx="21804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Sensores en las plantas</a:t>
            </a:r>
            <a:endParaRPr lang="es-ES" sz="1200" b="1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3875592" y="2018179"/>
            <a:ext cx="178502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Dendrómetros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Miden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crecimiento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y el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uso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agua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registrando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pequeñas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contracciones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y expansions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tejidos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vegetales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938616" y="1991122"/>
            <a:ext cx="12490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Sensores de suelo</a:t>
            </a:r>
            <a:endParaRPr lang="es-E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119022" y="3590067"/>
            <a:ext cx="44630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de herramientas de </a:t>
            </a:r>
            <a:r>
              <a:rPr lang="es-E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</a:t>
            </a:r>
            <a:r>
              <a:rPr lang="es-E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teledetección</a:t>
            </a:r>
            <a:endParaRPr lang="es-ES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3341553" y="5137088"/>
            <a:ext cx="497486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Sistemas de Posicionamiento Global (GPS</a:t>
            </a: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3327589" y="3973745"/>
            <a:ext cx="5774358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Sensores Remotos (SR)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satélites, aeroplanos/drones con cámaras </a:t>
            </a: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multiespectrales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 identifican áreas con estrés hídrico, detectan deficiencia de nutrientes, identifican de forma prematura las plagas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3341553" y="5747729"/>
            <a:ext cx="45105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Sistemas de Información Geográfica (</a:t>
            </a: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GIS) </a:t>
            </a: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25" y="4035316"/>
            <a:ext cx="2926080" cy="1950720"/>
          </a:xfrm>
          <a:prstGeom prst="rect">
            <a:avLst/>
          </a:prstGeom>
        </p:spPr>
      </p:pic>
      <p:grpSp>
        <p:nvGrpSpPr>
          <p:cNvPr id="24" name="Grupo 23"/>
          <p:cNvGrpSpPr/>
          <p:nvPr/>
        </p:nvGrpSpPr>
        <p:grpSpPr>
          <a:xfrm>
            <a:off x="6345007" y="6525344"/>
            <a:ext cx="1395345" cy="288032"/>
            <a:chOff x="6345007" y="6525344"/>
            <a:chExt cx="1368152" cy="288032"/>
          </a:xfrm>
        </p:grpSpPr>
        <p:sp>
          <p:nvSpPr>
            <p:cNvPr id="25" name="Rectángulo 24"/>
            <p:cNvSpPr/>
            <p:nvPr/>
          </p:nvSpPr>
          <p:spPr>
            <a:xfrm>
              <a:off x="6345007" y="6525344"/>
              <a:ext cx="1368152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6" name="Imagen 2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2200" y="6596158"/>
              <a:ext cx="1340959" cy="2172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5780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3</a:t>
            </a:r>
            <a:r>
              <a:rPr lang="de-DE" sz="2600" dirty="0" smtClean="0"/>
              <a:t>. </a:t>
            </a:r>
            <a:r>
              <a:rPr lang="de-DE" sz="2600" dirty="0"/>
              <a:t>Elementos de las mejores prácticas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67544" y="1268760"/>
            <a:ext cx="6624736" cy="35077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de-DE" sz="2000" b="1" dirty="0" smtClean="0"/>
              <a:t>3. </a:t>
            </a:r>
            <a:r>
              <a:rPr lang="en-US" sz="2000" b="1" dirty="0" err="1"/>
              <a:t>Herramientas</a:t>
            </a:r>
            <a:r>
              <a:rPr lang="en-US" sz="2000" b="1" dirty="0"/>
              <a:t> de </a:t>
            </a:r>
            <a:r>
              <a:rPr lang="en-US" sz="2000" b="1" dirty="0" err="1"/>
              <a:t>apoyo</a:t>
            </a:r>
            <a:r>
              <a:rPr lang="en-US" sz="2000" b="1" dirty="0"/>
              <a:t> a la </a:t>
            </a:r>
            <a:r>
              <a:rPr lang="en-US" sz="2000" b="1" dirty="0" err="1"/>
              <a:t>toma</a:t>
            </a:r>
            <a:r>
              <a:rPr lang="en-US" sz="2000" b="1" dirty="0"/>
              <a:t> de decisions </a:t>
            </a:r>
            <a:r>
              <a:rPr lang="en-US" sz="2000" b="1" dirty="0" err="1"/>
              <a:t>en</a:t>
            </a:r>
            <a:r>
              <a:rPr lang="en-US" sz="2000" b="1" dirty="0"/>
              <a:t> el </a:t>
            </a:r>
            <a:r>
              <a:rPr lang="en-US" sz="2000" b="1" dirty="0" err="1"/>
              <a:t>riego</a:t>
            </a:r>
            <a:r>
              <a:rPr lang="en-US" sz="2000" b="1" dirty="0"/>
              <a:t> : </a:t>
            </a:r>
            <a:endParaRPr lang="en-US" sz="2000" b="1" dirty="0" smtClean="0"/>
          </a:p>
          <a:p>
            <a:pPr marL="0" indent="0">
              <a:buNone/>
            </a:pPr>
            <a:endParaRPr lang="de-DE" sz="2000" b="1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10</a:t>
            </a:fld>
            <a:endParaRPr lang="de-DE" dirty="0"/>
          </a:p>
        </p:txBody>
      </p:sp>
      <p:sp>
        <p:nvSpPr>
          <p:cNvPr id="2" name="Rectángulo 1"/>
          <p:cNvSpPr/>
          <p:nvPr/>
        </p:nvSpPr>
        <p:spPr>
          <a:xfrm>
            <a:off x="1259632" y="1577618"/>
            <a:ext cx="69377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DE HERRAMIENTAS PARA EL CONTROL DE LA FERTILIZACIÓN</a:t>
            </a:r>
            <a:endParaRPr lang="es-ES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227770" y="1863086"/>
            <a:ext cx="88027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fertilización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conducer a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problemas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contaminación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agua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alta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concentración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nutrientes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6621835" y="2364454"/>
            <a:ext cx="23042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Sondas</a:t>
            </a:r>
            <a:r>
              <a:rPr lang="en-US" sz="14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succión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usadas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tomar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muestras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agua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suelo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analizar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las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sustancias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disueltas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evaluar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necesita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nueva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aplicación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fertilizante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qué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cantidad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sería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óptima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4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Imagen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82899"/>
            <a:ext cx="2960939" cy="1680623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187" y="2546093"/>
            <a:ext cx="2510436" cy="1815882"/>
          </a:xfrm>
          <a:prstGeom prst="rect">
            <a:avLst/>
          </a:prstGeom>
        </p:spPr>
      </p:pic>
      <p:sp>
        <p:nvSpPr>
          <p:cNvPr id="25" name="Rectángulo 24"/>
          <p:cNvSpPr/>
          <p:nvPr/>
        </p:nvSpPr>
        <p:spPr>
          <a:xfrm>
            <a:off x="216558" y="2395417"/>
            <a:ext cx="40334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Imagen de cámara </a:t>
            </a:r>
            <a:r>
              <a:rPr lang="es-ES" sz="1400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multiespectral</a:t>
            </a:r>
            <a:r>
              <a:rPr lang="es-ES" sz="14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un dron</a:t>
            </a:r>
            <a:endParaRPr lang="es-ES" sz="14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ángulo redondeado 28"/>
          <p:cNvSpPr/>
          <p:nvPr/>
        </p:nvSpPr>
        <p:spPr>
          <a:xfrm>
            <a:off x="4745636" y="4437112"/>
            <a:ext cx="3865952" cy="1765001"/>
          </a:xfrm>
          <a:prstGeom prst="round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ángulo redondeado 29"/>
          <p:cNvSpPr/>
          <p:nvPr/>
        </p:nvSpPr>
        <p:spPr>
          <a:xfrm>
            <a:off x="446856" y="4451862"/>
            <a:ext cx="3909120" cy="1857458"/>
          </a:xfrm>
          <a:prstGeom prst="round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ángulo 32"/>
          <p:cNvSpPr/>
          <p:nvPr/>
        </p:nvSpPr>
        <p:spPr>
          <a:xfrm>
            <a:off x="4435440" y="4849415"/>
            <a:ext cx="42870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Coste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equipamiento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4470586" y="5176304"/>
            <a:ext cx="42870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interpretación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compleja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395908" y="4665900"/>
            <a:ext cx="39838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herramientas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para el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riego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son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relativamente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novedosas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todavía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no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está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muy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extendido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Europa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ángulo 35"/>
          <p:cNvSpPr/>
          <p:nvPr/>
        </p:nvSpPr>
        <p:spPr>
          <a:xfrm>
            <a:off x="391176" y="5305964"/>
            <a:ext cx="38285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manera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abaratar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costs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estas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tecnologías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usarlas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manera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colectiva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ángulo 36"/>
          <p:cNvSpPr/>
          <p:nvPr/>
        </p:nvSpPr>
        <p:spPr>
          <a:xfrm>
            <a:off x="446856" y="5764558"/>
            <a:ext cx="39278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Estas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tecnologías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veces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pueden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alquilar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y a menudo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incluyen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Servicios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asesoramiento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upo 19"/>
          <p:cNvGrpSpPr/>
          <p:nvPr/>
        </p:nvGrpSpPr>
        <p:grpSpPr>
          <a:xfrm>
            <a:off x="6345007" y="6525344"/>
            <a:ext cx="1395345" cy="288032"/>
            <a:chOff x="6345007" y="6525344"/>
            <a:chExt cx="1368152" cy="288032"/>
          </a:xfrm>
        </p:grpSpPr>
        <p:sp>
          <p:nvSpPr>
            <p:cNvPr id="21" name="Rectángulo 20"/>
            <p:cNvSpPr/>
            <p:nvPr/>
          </p:nvSpPr>
          <p:spPr>
            <a:xfrm>
              <a:off x="6345007" y="6525344"/>
              <a:ext cx="1368152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2" name="Imagen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2200" y="6596158"/>
              <a:ext cx="1340959" cy="217218"/>
            </a:xfrm>
            <a:prstGeom prst="rect">
              <a:avLst/>
            </a:prstGeom>
          </p:spPr>
        </p:pic>
      </p:grpSp>
      <p:sp>
        <p:nvSpPr>
          <p:cNvPr id="23" name="Rectángulo 22"/>
          <p:cNvSpPr/>
          <p:nvPr/>
        </p:nvSpPr>
        <p:spPr>
          <a:xfrm>
            <a:off x="565991" y="4432769"/>
            <a:ext cx="36199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u="sng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Situación en la agricultura de la UE</a:t>
            </a:r>
          </a:p>
        </p:txBody>
      </p:sp>
      <p:sp>
        <p:nvSpPr>
          <p:cNvPr id="38" name="Rectángulo 37"/>
          <p:cNvSpPr/>
          <p:nvPr/>
        </p:nvSpPr>
        <p:spPr>
          <a:xfrm>
            <a:off x="5027378" y="4486091"/>
            <a:ext cx="35285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u="sng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Retos</a:t>
            </a:r>
            <a:r>
              <a:rPr lang="en-US" sz="1600" b="1" u="sng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600" b="1" u="sng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implementar</a:t>
            </a:r>
            <a:r>
              <a:rPr lang="en-US" sz="1600" b="1" u="sng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600" b="1" u="sng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medida</a:t>
            </a:r>
            <a:endParaRPr lang="es-ES" sz="1600" b="1" u="sng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04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/>
          <p:cNvSpPr/>
          <p:nvPr/>
        </p:nvSpPr>
        <p:spPr>
          <a:xfrm>
            <a:off x="7614870" y="2321612"/>
            <a:ext cx="1170028" cy="945042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6789829" y="2321612"/>
            <a:ext cx="762565" cy="945042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5449387" y="2321612"/>
            <a:ext cx="1277967" cy="945042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4211960" y="2314895"/>
            <a:ext cx="1174952" cy="945042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3</a:t>
            </a:r>
            <a:r>
              <a:rPr lang="de-DE" sz="2600" dirty="0" smtClean="0"/>
              <a:t>. </a:t>
            </a:r>
            <a:r>
              <a:rPr lang="de-DE" sz="2600" dirty="0"/>
              <a:t>Elementos de las mejores prácticas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215007" y="1263748"/>
            <a:ext cx="8928993" cy="7131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b="1" dirty="0" smtClean="0"/>
              <a:t>4. Cambio de tipo de cultivo y/o implementar un buen sistema de rotación de cultivos</a:t>
            </a:r>
            <a:endParaRPr lang="en-GB" sz="2000" b="1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11</a:t>
            </a:fld>
            <a:endParaRPr lang="de-DE" dirty="0"/>
          </a:p>
        </p:txBody>
      </p:sp>
      <p:sp>
        <p:nvSpPr>
          <p:cNvPr id="3" name="Rectángulo 2"/>
          <p:cNvSpPr/>
          <p:nvPr/>
        </p:nvSpPr>
        <p:spPr>
          <a:xfrm>
            <a:off x="4716016" y="1855819"/>
            <a:ext cx="38121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Variables que 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afectan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decisión</a:t>
            </a:r>
            <a:endParaRPr lang="es-ES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573404" y="2432730"/>
            <a:ext cx="12114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Clima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región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6917531" y="2611523"/>
            <a:ext cx="5757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Suelo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5424234" y="2470967"/>
            <a:ext cx="13557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Disponibilidad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agua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a lo largo del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año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109027" y="2525064"/>
            <a:ext cx="13403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Consideraciones del mercado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Diagrama 15"/>
          <p:cNvGraphicFramePr/>
          <p:nvPr>
            <p:extLst>
              <p:ext uri="{D42A27DB-BD31-4B8C-83A1-F6EECF244321}">
                <p14:modId xmlns:p14="http://schemas.microsoft.com/office/powerpoint/2010/main" val="1256761238"/>
              </p:ext>
            </p:extLst>
          </p:nvPr>
        </p:nvGraphicFramePr>
        <p:xfrm>
          <a:off x="4486448" y="3509873"/>
          <a:ext cx="4550629" cy="2765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Rectángulo 19"/>
          <p:cNvSpPr/>
          <p:nvPr/>
        </p:nvSpPr>
        <p:spPr>
          <a:xfrm>
            <a:off x="478956" y="2436702"/>
            <a:ext cx="329153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Menor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consume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agua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cuando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combinan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cultivos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variedades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momentos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necesidad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fuera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período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más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seco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Maximizar la eficiencia del agua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470178" y="2074533"/>
            <a:ext cx="1582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BENEFICIOS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458118" y="2074533"/>
            <a:ext cx="3312368" cy="15745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4096010" y="1797198"/>
            <a:ext cx="4824536" cy="15745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5940705" y="4600252"/>
            <a:ext cx="16223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DE 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ROTACIÓN</a:t>
            </a:r>
            <a:endParaRPr lang="es-ES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Imagen 3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06" y="4064547"/>
            <a:ext cx="1174658" cy="1656184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9788" y="4064546"/>
            <a:ext cx="1174658" cy="1656184"/>
          </a:xfrm>
          <a:prstGeom prst="rect">
            <a:avLst/>
          </a:prstGeom>
        </p:spPr>
      </p:pic>
      <p:sp>
        <p:nvSpPr>
          <p:cNvPr id="33" name="Pentágono 32"/>
          <p:cNvSpPr/>
          <p:nvPr/>
        </p:nvSpPr>
        <p:spPr>
          <a:xfrm>
            <a:off x="1613980" y="5185027"/>
            <a:ext cx="944992" cy="336561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1463705" y="3992917"/>
            <a:ext cx="1153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CAMBIO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CULTIVO</a:t>
            </a:r>
            <a:endParaRPr lang="es-ES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Grupo 24"/>
          <p:cNvGrpSpPr/>
          <p:nvPr/>
        </p:nvGrpSpPr>
        <p:grpSpPr>
          <a:xfrm>
            <a:off x="6345007" y="6525344"/>
            <a:ext cx="1395345" cy="288032"/>
            <a:chOff x="6345007" y="6525344"/>
            <a:chExt cx="1368152" cy="288032"/>
          </a:xfrm>
        </p:grpSpPr>
        <p:sp>
          <p:nvSpPr>
            <p:cNvPr id="35" name="Rectángulo 34"/>
            <p:cNvSpPr/>
            <p:nvPr/>
          </p:nvSpPr>
          <p:spPr>
            <a:xfrm>
              <a:off x="6345007" y="6525344"/>
              <a:ext cx="1368152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6" name="Imagen 35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2200" y="6596158"/>
              <a:ext cx="1340959" cy="2172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5680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3</a:t>
            </a:r>
            <a:r>
              <a:rPr lang="de-DE" sz="2600" dirty="0" smtClean="0"/>
              <a:t>. </a:t>
            </a:r>
            <a:r>
              <a:rPr lang="de-DE" sz="2600" dirty="0"/>
              <a:t>Elementos de las mejores prácticas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12</a:t>
            </a:fld>
            <a:endParaRPr lang="de-DE" dirty="0"/>
          </a:p>
        </p:txBody>
      </p:sp>
      <p:sp>
        <p:nvSpPr>
          <p:cNvPr id="25" name="Rectángulo redondeado 24"/>
          <p:cNvSpPr/>
          <p:nvPr/>
        </p:nvSpPr>
        <p:spPr>
          <a:xfrm>
            <a:off x="4745636" y="4437112"/>
            <a:ext cx="3865952" cy="1765001"/>
          </a:xfrm>
          <a:prstGeom prst="round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ángulo redondeado 34"/>
          <p:cNvSpPr/>
          <p:nvPr/>
        </p:nvSpPr>
        <p:spPr>
          <a:xfrm>
            <a:off x="446856" y="4451862"/>
            <a:ext cx="3909120" cy="1756662"/>
          </a:xfrm>
          <a:prstGeom prst="round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ángulo 37"/>
          <p:cNvSpPr/>
          <p:nvPr/>
        </p:nvSpPr>
        <p:spPr>
          <a:xfrm>
            <a:off x="4732480" y="4938004"/>
            <a:ext cx="38790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necesita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creatividad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nuevos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estudios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experimentación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ángulo 38"/>
          <p:cNvSpPr/>
          <p:nvPr/>
        </p:nvSpPr>
        <p:spPr>
          <a:xfrm>
            <a:off x="4528538" y="5605150"/>
            <a:ext cx="42870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Se require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tiempo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encontrar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las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mejores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alternativas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ángulo 39"/>
          <p:cNvSpPr/>
          <p:nvPr/>
        </p:nvSpPr>
        <p:spPr>
          <a:xfrm>
            <a:off x="611560" y="4752981"/>
            <a:ext cx="3600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fomenter la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experimentación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nuevas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variedades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Europa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ángulo 40"/>
          <p:cNvSpPr/>
          <p:nvPr/>
        </p:nvSpPr>
        <p:spPr>
          <a:xfrm>
            <a:off x="505150" y="5257859"/>
            <a:ext cx="38285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necesario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desarrollar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nuevos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estudios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explotaciones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piloto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encontrar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soluciones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mejores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rendimientos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mejores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suelos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calidad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agua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y mayor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biodiversidad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" name="Grupo 29"/>
          <p:cNvGrpSpPr/>
          <p:nvPr/>
        </p:nvGrpSpPr>
        <p:grpSpPr>
          <a:xfrm>
            <a:off x="6345007" y="6525344"/>
            <a:ext cx="1395345" cy="288032"/>
            <a:chOff x="6345007" y="6525344"/>
            <a:chExt cx="1368152" cy="288032"/>
          </a:xfrm>
        </p:grpSpPr>
        <p:sp>
          <p:nvSpPr>
            <p:cNvPr id="31" name="Rectángulo 30"/>
            <p:cNvSpPr/>
            <p:nvPr/>
          </p:nvSpPr>
          <p:spPr>
            <a:xfrm>
              <a:off x="6345007" y="6525344"/>
              <a:ext cx="1368152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2" name="Imagen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2200" y="6596158"/>
              <a:ext cx="1340959" cy="217218"/>
            </a:xfrm>
            <a:prstGeom prst="rect">
              <a:avLst/>
            </a:prstGeom>
          </p:spPr>
        </p:pic>
      </p:grpSp>
      <p:sp>
        <p:nvSpPr>
          <p:cNvPr id="54" name="Rectángulo 53"/>
          <p:cNvSpPr/>
          <p:nvPr/>
        </p:nvSpPr>
        <p:spPr>
          <a:xfrm>
            <a:off x="7614870" y="2321612"/>
            <a:ext cx="1170028" cy="945042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6789829" y="2321612"/>
            <a:ext cx="762565" cy="945042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ectángulo 55"/>
          <p:cNvSpPr/>
          <p:nvPr/>
        </p:nvSpPr>
        <p:spPr>
          <a:xfrm>
            <a:off x="5449387" y="2321612"/>
            <a:ext cx="1277967" cy="945042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ectángulo 56"/>
          <p:cNvSpPr/>
          <p:nvPr/>
        </p:nvSpPr>
        <p:spPr>
          <a:xfrm>
            <a:off x="4211960" y="2314895"/>
            <a:ext cx="1174952" cy="945042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Inhaltsplatzhalter 4"/>
          <p:cNvSpPr>
            <a:spLocks noGrp="1"/>
          </p:cNvSpPr>
          <p:nvPr>
            <p:ph idx="1"/>
          </p:nvPr>
        </p:nvSpPr>
        <p:spPr>
          <a:xfrm>
            <a:off x="215007" y="1263748"/>
            <a:ext cx="8928993" cy="7131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b="1" dirty="0" smtClean="0"/>
              <a:t>4. Cambio de tipo de cultivo y/o implementar un buen sistema de rotación de cultivos</a:t>
            </a:r>
            <a:endParaRPr lang="en-GB" sz="2000" b="1" dirty="0"/>
          </a:p>
        </p:txBody>
      </p:sp>
      <p:sp>
        <p:nvSpPr>
          <p:cNvPr id="59" name="Rectángulo 58"/>
          <p:cNvSpPr/>
          <p:nvPr/>
        </p:nvSpPr>
        <p:spPr>
          <a:xfrm>
            <a:off x="4716016" y="1855819"/>
            <a:ext cx="38121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Variables que 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afectan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decisión</a:t>
            </a:r>
            <a:endParaRPr lang="es-ES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ectángulo 59"/>
          <p:cNvSpPr/>
          <p:nvPr/>
        </p:nvSpPr>
        <p:spPr>
          <a:xfrm>
            <a:off x="7573404" y="2432730"/>
            <a:ext cx="12114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Clima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región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ectángulo 60"/>
          <p:cNvSpPr/>
          <p:nvPr/>
        </p:nvSpPr>
        <p:spPr>
          <a:xfrm>
            <a:off x="6917531" y="2611523"/>
            <a:ext cx="5757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Suelo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Rectángulo 61"/>
          <p:cNvSpPr/>
          <p:nvPr/>
        </p:nvSpPr>
        <p:spPr>
          <a:xfrm>
            <a:off x="5424234" y="2470967"/>
            <a:ext cx="13557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Disponibilidad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agua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a lo largo del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año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Rectángulo 62"/>
          <p:cNvSpPr/>
          <p:nvPr/>
        </p:nvSpPr>
        <p:spPr>
          <a:xfrm>
            <a:off x="4109027" y="2525064"/>
            <a:ext cx="13403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Consideraciones del mercado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78956" y="2436702"/>
            <a:ext cx="329153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Menor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consume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agua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cuando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combinan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cultivos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variedades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momentos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necesidad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fuera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período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más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seco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Maximizar la eficiencia del agua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ángulo 64"/>
          <p:cNvSpPr/>
          <p:nvPr/>
        </p:nvSpPr>
        <p:spPr>
          <a:xfrm>
            <a:off x="470178" y="2074533"/>
            <a:ext cx="1582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BENEFICIOS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ángulo 65"/>
          <p:cNvSpPr/>
          <p:nvPr/>
        </p:nvSpPr>
        <p:spPr>
          <a:xfrm>
            <a:off x="458118" y="2074533"/>
            <a:ext cx="3312368" cy="15745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4096010" y="1797198"/>
            <a:ext cx="4824536" cy="15745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565991" y="4432769"/>
            <a:ext cx="36199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u="sng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Situación en la agricultura de la UE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5027378" y="4486091"/>
            <a:ext cx="35285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u="sng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Retos</a:t>
            </a:r>
            <a:r>
              <a:rPr lang="en-US" sz="1600" b="1" u="sng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600" b="1" u="sng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implementar</a:t>
            </a:r>
            <a:r>
              <a:rPr lang="en-US" sz="1600" b="1" u="sng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600" b="1" u="sng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medida</a:t>
            </a:r>
            <a:endParaRPr lang="es-ES" sz="1600" b="1" u="sng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83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3</a:t>
            </a:r>
            <a:r>
              <a:rPr lang="de-DE" sz="2600" dirty="0" smtClean="0"/>
              <a:t>. </a:t>
            </a:r>
            <a:r>
              <a:rPr lang="de-DE" sz="2600" dirty="0"/>
              <a:t>Elementos de las mejores prácticas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67544" y="1268760"/>
            <a:ext cx="6624736" cy="64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b="1" dirty="0" smtClean="0"/>
              <a:t>5. </a:t>
            </a:r>
            <a:r>
              <a:rPr lang="es-ES" sz="2000" b="1" dirty="0"/>
              <a:t>Reciclar y recoger agua (explotaciones ganaderas)</a:t>
            </a:r>
          </a:p>
          <a:p>
            <a:pPr marL="0" indent="0">
              <a:buNone/>
            </a:pPr>
            <a:endParaRPr lang="es-ES" sz="2000" b="1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13</a:t>
            </a:fld>
            <a:endParaRPr lang="de-DE" dirty="0"/>
          </a:p>
        </p:txBody>
      </p:sp>
      <p:sp>
        <p:nvSpPr>
          <p:cNvPr id="2" name="Rectángulo 1"/>
          <p:cNvSpPr/>
          <p:nvPr/>
        </p:nvSpPr>
        <p:spPr>
          <a:xfrm>
            <a:off x="446855" y="2242603"/>
            <a:ext cx="8420105" cy="1774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El agua consumida por los animales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algunas explotaciones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ganaderas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(por ejemplo, en la sala de ordeño) necesita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tener una alta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calidad y, a menudo, proviene de la red de suministro de agua.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Esta agua es cara y tiene una huella más alta que la que se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recoge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o recicla.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Otras operaciones de la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explotación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(por ejemplo, limpieza de graneros) no necesitan agua de alta calidad, por lo que se puede usar agua reciclada en ellas.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462728" y="4553059"/>
            <a:ext cx="7494359" cy="10361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Conocer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cuáles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son las entradas y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salidas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agua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Aft>
                <a:spcPts val="800"/>
              </a:spcAft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Reducir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al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mínimo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uso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agua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limpia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mediante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reciclaje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recogiéndola</a:t>
            </a: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Incrementar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eficiencia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de las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operaciones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explotación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434106" y="1886653"/>
            <a:ext cx="17876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Algunos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datos</a:t>
            </a:r>
            <a:endParaRPr lang="en-US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46856" y="4154148"/>
            <a:ext cx="6032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Principales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de las </a:t>
            </a:r>
            <a:r>
              <a:rPr lang="en-US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explotaciones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ganaderas</a:t>
            </a:r>
            <a:endParaRPr lang="en-US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6345007" y="6525344"/>
            <a:ext cx="1395345" cy="288032"/>
            <a:chOff x="6345007" y="6525344"/>
            <a:chExt cx="1368152" cy="288032"/>
          </a:xfrm>
        </p:grpSpPr>
        <p:sp>
          <p:nvSpPr>
            <p:cNvPr id="10" name="Rectángulo 9"/>
            <p:cNvSpPr/>
            <p:nvPr/>
          </p:nvSpPr>
          <p:spPr>
            <a:xfrm>
              <a:off x="6345007" y="6525344"/>
              <a:ext cx="1368152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2200" y="6596158"/>
              <a:ext cx="1340959" cy="2172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082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3</a:t>
            </a:r>
            <a:r>
              <a:rPr lang="de-DE" sz="2600" dirty="0" smtClean="0"/>
              <a:t>. </a:t>
            </a:r>
            <a:r>
              <a:rPr lang="es-ES" sz="2600" dirty="0"/>
              <a:t>Elementos de las mejores prácticas</a:t>
            </a:r>
            <a:endParaRPr lang="de-DE" sz="26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67544" y="1268760"/>
            <a:ext cx="6624736" cy="64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b="1" dirty="0" smtClean="0"/>
              <a:t>5. </a:t>
            </a:r>
            <a:r>
              <a:rPr lang="es-ES" sz="2000" b="1" dirty="0"/>
              <a:t>Reciclar y recoger agua (explotaciones ganaderas)</a:t>
            </a:r>
          </a:p>
          <a:p>
            <a:pPr marL="0" indent="0">
              <a:buNone/>
            </a:pPr>
            <a:endParaRPr lang="es-ES" sz="2000" b="1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14</a:t>
            </a:fld>
            <a:endParaRPr lang="de-DE" dirty="0"/>
          </a:p>
        </p:txBody>
      </p:sp>
      <p:sp>
        <p:nvSpPr>
          <p:cNvPr id="6" name="Rectángulo redondeado 5"/>
          <p:cNvSpPr/>
          <p:nvPr/>
        </p:nvSpPr>
        <p:spPr>
          <a:xfrm>
            <a:off x="4233920" y="4437112"/>
            <a:ext cx="4894717" cy="1872208"/>
          </a:xfrm>
          <a:prstGeom prst="round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redondeado 7"/>
          <p:cNvSpPr/>
          <p:nvPr/>
        </p:nvSpPr>
        <p:spPr>
          <a:xfrm>
            <a:off x="123172" y="4451862"/>
            <a:ext cx="3909120" cy="1857458"/>
          </a:xfrm>
          <a:prstGeom prst="round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371641" y="4610105"/>
            <a:ext cx="46716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explotaciones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ganaderas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Europa son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muy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diversas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retos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son,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tanto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difíciles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prever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4223917" y="5080975"/>
            <a:ext cx="496344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asesores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deben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apoyar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ganaderos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revisar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consumo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agua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explotación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sugerir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soluciones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medida</a:t>
            </a: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Pueden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surgir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oportunidades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locales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dependiendo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naturaleza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explotación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el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tipo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gestión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o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ganado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277530" y="4870253"/>
            <a:ext cx="3600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implementación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estas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practices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aún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insuficiente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muchas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explotaciones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Europa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107504" y="5551029"/>
            <a:ext cx="39404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necesaria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formación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ganaderos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respecto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45831" y="1600446"/>
            <a:ext cx="3570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Ejemplos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mejores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prácticas</a:t>
            </a:r>
            <a:endParaRPr lang="es-ES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126178" y="1980280"/>
            <a:ext cx="27606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Recogida de agua de </a:t>
            </a:r>
            <a:r>
              <a:rPr lang="es-E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lluva</a:t>
            </a:r>
            <a:endParaRPr lang="es-E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609" y="2571627"/>
            <a:ext cx="2174410" cy="1627561"/>
          </a:xfrm>
          <a:prstGeom prst="rect">
            <a:avLst/>
          </a:prstGeom>
        </p:spPr>
      </p:pic>
      <p:sp>
        <p:nvSpPr>
          <p:cNvPr id="20" name="Rectángulo 19"/>
          <p:cNvSpPr/>
          <p:nvPr/>
        </p:nvSpPr>
        <p:spPr>
          <a:xfrm>
            <a:off x="4686285" y="1980495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Reciclaje de agua de los intercambiadores de calor de placas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74" b="-793"/>
          <a:stretch/>
        </p:blipFill>
        <p:spPr>
          <a:xfrm>
            <a:off x="4776536" y="2492895"/>
            <a:ext cx="1495507" cy="1795365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148881" y="2263850"/>
            <a:ext cx="20345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Práctica muy </a:t>
            </a:r>
            <a:r>
              <a:rPr lang="es-ES" sz="1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sencilla</a:t>
            </a:r>
            <a:endParaRPr lang="es-ES" sz="1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2317230" y="2259031"/>
            <a:ext cx="22279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2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Colecta</a:t>
            </a: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pasiva</a:t>
            </a: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agua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lluvia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un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canales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un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tanque</a:t>
            </a:r>
            <a:endParaRPr lang="es-ES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2363704" y="2998859"/>
            <a:ext cx="21070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explotación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porcino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region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colectando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300 </a:t>
            </a:r>
            <a:r>
              <a:rPr lang="en-US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mm 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agua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año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 un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tejado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200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vendría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acumular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60,000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litros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año</a:t>
            </a:r>
            <a:endParaRPr lang="es-ES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77995" y="2026807"/>
            <a:ext cx="4415960" cy="23326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4668140" y="2026807"/>
            <a:ext cx="4415960" cy="23326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6536702" y="2360809"/>
            <a:ext cx="28565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s-ES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intercambiadores de calor de </a:t>
            </a:r>
            <a:r>
              <a:rPr lang="es-E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placas necesitan 4 litros de agua fría/litro de leche para reducir la temperatura de la misma antes de entrar al tanque</a:t>
            </a:r>
            <a:endParaRPr lang="es-ES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6310902" y="3292927"/>
            <a:ext cx="28588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La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reutilización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agua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limpiar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y/o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beber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animals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supone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explotación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80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vacas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leecheras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un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ahorro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entre 6,400 y </a:t>
            </a:r>
            <a:r>
              <a:rPr lang="en-US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12,800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litros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agua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día</a:t>
            </a:r>
            <a:endParaRPr lang="es-ES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6345007" y="6525344"/>
            <a:ext cx="1395345" cy="288032"/>
            <a:chOff x="6345007" y="6525344"/>
            <a:chExt cx="1368152" cy="288032"/>
          </a:xfrm>
        </p:grpSpPr>
        <p:sp>
          <p:nvSpPr>
            <p:cNvPr id="30" name="Rectángulo 29"/>
            <p:cNvSpPr/>
            <p:nvPr/>
          </p:nvSpPr>
          <p:spPr>
            <a:xfrm>
              <a:off x="6345007" y="6525344"/>
              <a:ext cx="1368152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1" name="Imagen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2200" y="6596158"/>
              <a:ext cx="1340959" cy="217218"/>
            </a:xfrm>
            <a:prstGeom prst="rect">
              <a:avLst/>
            </a:prstGeom>
          </p:spPr>
        </p:pic>
      </p:grpSp>
      <p:sp>
        <p:nvSpPr>
          <p:cNvPr id="32" name="Rectángulo 31"/>
          <p:cNvSpPr/>
          <p:nvPr/>
        </p:nvSpPr>
        <p:spPr>
          <a:xfrm>
            <a:off x="242307" y="4432769"/>
            <a:ext cx="36199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u="sng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Situación en la agricultura de la UE</a:t>
            </a:r>
          </a:p>
        </p:txBody>
      </p:sp>
      <p:sp>
        <p:nvSpPr>
          <p:cNvPr id="33" name="Rectángulo 32"/>
          <p:cNvSpPr/>
          <p:nvPr/>
        </p:nvSpPr>
        <p:spPr>
          <a:xfrm>
            <a:off x="5027585" y="4380222"/>
            <a:ext cx="35285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u="sng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Retos</a:t>
            </a:r>
            <a:r>
              <a:rPr lang="en-US" sz="1600" b="1" u="sng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600" b="1" u="sng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implementar</a:t>
            </a:r>
            <a:r>
              <a:rPr lang="en-US" sz="1600" b="1" u="sng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600" b="1" u="sng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medida</a:t>
            </a:r>
            <a:endParaRPr lang="es-ES" sz="1600" b="1" u="sng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74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3</a:t>
            </a:r>
            <a:r>
              <a:rPr lang="de-DE" sz="2600" dirty="0" smtClean="0"/>
              <a:t>. </a:t>
            </a:r>
            <a:r>
              <a:rPr lang="es-ES" sz="2600" dirty="0"/>
              <a:t>Elementos de las mejores prácticas</a:t>
            </a:r>
            <a:endParaRPr lang="de-DE" sz="26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67544" y="1173760"/>
            <a:ext cx="6624736" cy="64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b="1" dirty="0" smtClean="0"/>
              <a:t>6. </a:t>
            </a:r>
            <a:r>
              <a:rPr lang="es-ES" sz="2000" b="1" dirty="0" smtClean="0"/>
              <a:t>Franjas de amortiguación (franjas de ribera)</a:t>
            </a:r>
            <a:endParaRPr lang="es-ES" sz="2000" b="1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15</a:t>
            </a:fld>
            <a:endParaRPr lang="de-DE" dirty="0"/>
          </a:p>
        </p:txBody>
      </p:sp>
      <p:sp>
        <p:nvSpPr>
          <p:cNvPr id="29" name="Rectángulo redondeado 28"/>
          <p:cNvSpPr/>
          <p:nvPr/>
        </p:nvSpPr>
        <p:spPr>
          <a:xfrm>
            <a:off x="4745635" y="4437112"/>
            <a:ext cx="4242359" cy="1991626"/>
          </a:xfrm>
          <a:prstGeom prst="round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ángulo redondeado 29"/>
          <p:cNvSpPr/>
          <p:nvPr/>
        </p:nvSpPr>
        <p:spPr>
          <a:xfrm>
            <a:off x="252620" y="4451862"/>
            <a:ext cx="4247372" cy="1976876"/>
          </a:xfrm>
          <a:prstGeom prst="round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ángulo 32"/>
          <p:cNvSpPr/>
          <p:nvPr/>
        </p:nvSpPr>
        <p:spPr>
          <a:xfrm>
            <a:off x="4709220" y="4798902"/>
            <a:ext cx="427187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Requere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implicación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distintos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actores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gestores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ríos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agricultores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etc…</a:t>
            </a:r>
          </a:p>
          <a:p>
            <a:pPr algn="ctr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éxito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dependerá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factores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el ancho de la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franja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gradient de la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pendiente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tipo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suelo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y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variedad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densidad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vegetación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4775723" y="5898275"/>
            <a:ext cx="42870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suponer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ligera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reducción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superficie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cultivo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271507" y="4718776"/>
            <a:ext cx="42284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Actualmente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obligatorio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Política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Agraria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Común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(PAC).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ángulo 35"/>
          <p:cNvSpPr/>
          <p:nvPr/>
        </p:nvSpPr>
        <p:spPr>
          <a:xfrm>
            <a:off x="177765" y="5107079"/>
            <a:ext cx="438389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qué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no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está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siendo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correctamente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implementada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Carencia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programas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que incentive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medida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definición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común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para “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franja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amortiguación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”,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pobremente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definidos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falta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mantenimiento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oposición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propietarios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ángulo 20"/>
          <p:cNvSpPr/>
          <p:nvPr/>
        </p:nvSpPr>
        <p:spPr>
          <a:xfrm>
            <a:off x="446856" y="2281801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BENEFICIOS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ángulo 19"/>
          <p:cNvSpPr/>
          <p:nvPr/>
        </p:nvSpPr>
        <p:spPr>
          <a:xfrm>
            <a:off x="415522" y="2524047"/>
            <a:ext cx="436878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Actúan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atrapando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sedimentos</a:t>
            </a: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Previenen concentraciones excesivas de nutrientes, pesticidas y </a:t>
            </a: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metalespesados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en el agua</a:t>
            </a:r>
          </a:p>
          <a:p>
            <a:pPr marL="285750" indent="-285750">
              <a:buFontTx/>
              <a:buChar char="-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Previenen la erosión y los </a:t>
            </a: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derrumbres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Restauran la conectividad ecológica </a:t>
            </a:r>
          </a:p>
          <a:p>
            <a:pPr marL="285750" indent="-285750">
              <a:buFontTx/>
              <a:buChar char="-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Promueven la biodiversidad (dan alimento y refugio a muchos organismos)</a:t>
            </a:r>
          </a:p>
        </p:txBody>
      </p:sp>
      <p:sp>
        <p:nvSpPr>
          <p:cNvPr id="15" name="Rectángulo 7"/>
          <p:cNvSpPr/>
          <p:nvPr/>
        </p:nvSpPr>
        <p:spPr>
          <a:xfrm>
            <a:off x="252620" y="1457008"/>
            <a:ext cx="87284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riberas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son zonas de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vegetación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que se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a lo largo de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cursos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agua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alrededor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otros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cuerpos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agua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Ayudan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controlar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calidad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aire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del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suelo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y del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agua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Cuando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hay que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implamantarlas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hay que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usar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especies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autóctonas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15522" y="2243071"/>
            <a:ext cx="4156478" cy="209685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 descr="D:\FGN Daniel\Agua\Fotos\Riparian strip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824" y="2397240"/>
            <a:ext cx="1964588" cy="1696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ángulo 25"/>
          <p:cNvSpPr/>
          <p:nvPr/>
        </p:nvSpPr>
        <p:spPr>
          <a:xfrm>
            <a:off x="6817537" y="2368364"/>
            <a:ext cx="214283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n-US" sz="1400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vegetación</a:t>
            </a:r>
            <a:r>
              <a:rPr lang="en-US" sz="14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ribera</a:t>
            </a:r>
            <a:r>
              <a:rPr lang="en-US" sz="14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tener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distintas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configuraciones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La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complejidad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structural que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combina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especies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herbáceas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matorral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arbolado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representará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 mayor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beneficio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4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upo 18"/>
          <p:cNvGrpSpPr/>
          <p:nvPr/>
        </p:nvGrpSpPr>
        <p:grpSpPr>
          <a:xfrm>
            <a:off x="6345007" y="6525344"/>
            <a:ext cx="1395345" cy="288032"/>
            <a:chOff x="6345007" y="6525344"/>
            <a:chExt cx="1368152" cy="288032"/>
          </a:xfrm>
        </p:grpSpPr>
        <p:sp>
          <p:nvSpPr>
            <p:cNvPr id="21" name="Rectángulo 20"/>
            <p:cNvSpPr/>
            <p:nvPr/>
          </p:nvSpPr>
          <p:spPr>
            <a:xfrm>
              <a:off x="6345007" y="6525344"/>
              <a:ext cx="1368152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2" name="Imagen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2200" y="6596158"/>
              <a:ext cx="1340959" cy="217218"/>
            </a:xfrm>
            <a:prstGeom prst="rect">
              <a:avLst/>
            </a:prstGeom>
          </p:spPr>
        </p:pic>
      </p:grpSp>
      <p:sp>
        <p:nvSpPr>
          <p:cNvPr id="23" name="Rectángulo 22"/>
          <p:cNvSpPr/>
          <p:nvPr/>
        </p:nvSpPr>
        <p:spPr>
          <a:xfrm>
            <a:off x="683810" y="4437112"/>
            <a:ext cx="36199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u="sng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Situación en la agricultura de la UE</a:t>
            </a:r>
          </a:p>
        </p:txBody>
      </p:sp>
      <p:sp>
        <p:nvSpPr>
          <p:cNvPr id="24" name="Rectángulo 23"/>
          <p:cNvSpPr/>
          <p:nvPr/>
        </p:nvSpPr>
        <p:spPr>
          <a:xfrm>
            <a:off x="5027585" y="4380222"/>
            <a:ext cx="35285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u="sng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Retos</a:t>
            </a:r>
            <a:r>
              <a:rPr lang="en-US" sz="1600" b="1" u="sng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600" b="1" u="sng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implementar</a:t>
            </a:r>
            <a:r>
              <a:rPr lang="en-US" sz="1600" b="1" u="sng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600" b="1" u="sng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medida</a:t>
            </a:r>
            <a:endParaRPr lang="es-ES" sz="1600" b="1" u="sng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2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3</a:t>
            </a:r>
            <a:r>
              <a:rPr lang="de-DE" sz="2600" dirty="0" smtClean="0"/>
              <a:t>. </a:t>
            </a:r>
            <a:r>
              <a:rPr lang="es-ES" sz="2600" dirty="0"/>
              <a:t>Elementos de las mejores prácticas</a:t>
            </a:r>
            <a:endParaRPr lang="de-DE" sz="26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67544" y="1126260"/>
            <a:ext cx="6624736" cy="64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b="1" dirty="0" smtClean="0"/>
              <a:t>7. </a:t>
            </a:r>
            <a:r>
              <a:rPr lang="es-ES" sz="2000" b="1" dirty="0"/>
              <a:t>Cultivos intermedios y cubiertas verdes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16</a:t>
            </a:fld>
            <a:endParaRPr lang="de-DE" dirty="0"/>
          </a:p>
        </p:txBody>
      </p:sp>
      <p:sp>
        <p:nvSpPr>
          <p:cNvPr id="29" name="Rectángulo redondeado 28"/>
          <p:cNvSpPr/>
          <p:nvPr/>
        </p:nvSpPr>
        <p:spPr>
          <a:xfrm>
            <a:off x="4732577" y="4389612"/>
            <a:ext cx="4255417" cy="1933239"/>
          </a:xfrm>
          <a:prstGeom prst="round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ángulo redondeado 29"/>
          <p:cNvSpPr/>
          <p:nvPr/>
        </p:nvSpPr>
        <p:spPr>
          <a:xfrm>
            <a:off x="446856" y="4404361"/>
            <a:ext cx="3909120" cy="1918489"/>
          </a:xfrm>
          <a:prstGeom prst="round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ángulo 32"/>
          <p:cNvSpPr/>
          <p:nvPr/>
        </p:nvSpPr>
        <p:spPr>
          <a:xfrm>
            <a:off x="4653457" y="4722413"/>
            <a:ext cx="447518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Poco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conocimiento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encontrar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la major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opción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Costes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preparación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terreno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semillado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plantación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cosecha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El contenido en humedad del suelo se pude agotar antes de la siembra en muchos cultivos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Roedores y conejos encuentran su hábitat en estas cubiertas y cultivos intermedios.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524035" y="4796601"/>
            <a:ext cx="375476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algunos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países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implementación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cubiertas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cultivos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intermedios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obligatoria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gracias a la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Directiva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Nitratos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ctr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Sin embargo,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medida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está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lejos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contar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amplia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implementación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pesar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beneficios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reporta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ángulo 7"/>
          <p:cNvSpPr/>
          <p:nvPr/>
        </p:nvSpPr>
        <p:spPr>
          <a:xfrm>
            <a:off x="97160" y="1417196"/>
            <a:ext cx="89289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Los cultivos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intermedios y cubiertas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verdes son cultivos que crecen en el período que transcurre entre dos cultivos principales o entre hileras del del cultivo principal de forma simultánea, beneficiando y protegiendo el suelo desnudo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9"/>
          <p:cNvSpPr/>
          <p:nvPr/>
        </p:nvSpPr>
        <p:spPr>
          <a:xfrm>
            <a:off x="431209" y="2495897"/>
            <a:ext cx="401246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Reducción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la erosion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agua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viento</a:t>
            </a: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Incremento de la materia orgánica del suelo</a:t>
            </a:r>
          </a:p>
          <a:p>
            <a:pPr marL="285750" indent="-285750">
              <a:buFontTx/>
              <a:buChar char="-"/>
            </a:pP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Iinmovilización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y almacenamiento de nutrientes </a:t>
            </a:r>
          </a:p>
          <a:p>
            <a:pPr marL="285750" indent="-285750">
              <a:buFontTx/>
              <a:buChar char="-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Fijación biológica del N</a:t>
            </a:r>
          </a:p>
          <a:p>
            <a:pPr marL="285750" indent="-285750">
              <a:buFontTx/>
              <a:buChar char="-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Aumento de la biodiversidad</a:t>
            </a:r>
          </a:p>
          <a:p>
            <a:pPr marL="285750" indent="-285750">
              <a:buFontTx/>
              <a:buChar char="-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Reducción de malas hierbas y plagas</a:t>
            </a:r>
          </a:p>
          <a:p>
            <a:pPr marL="285750" indent="-285750">
              <a:buFontTx/>
              <a:buChar char="-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Reducción de la compactación del suelo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ángulo 20"/>
          <p:cNvSpPr/>
          <p:nvPr/>
        </p:nvSpPr>
        <p:spPr>
          <a:xfrm>
            <a:off x="446856" y="2234301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BENEFICIOS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446856" y="2234301"/>
            <a:ext cx="3909120" cy="20204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ángulo 25"/>
          <p:cNvSpPr/>
          <p:nvPr/>
        </p:nvSpPr>
        <p:spPr>
          <a:xfrm>
            <a:off x="6656312" y="1944122"/>
            <a:ext cx="2304256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3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cultivos </a:t>
            </a:r>
            <a:r>
              <a:rPr lang="es-ES" sz="13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intermedios y cubiertas </a:t>
            </a:r>
            <a:r>
              <a:rPr lang="es-ES" sz="13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verdes </a:t>
            </a:r>
            <a:r>
              <a:rPr lang="en-US" sz="13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reducen</a:t>
            </a:r>
            <a:r>
              <a:rPr lang="en-US" sz="13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n-US" sz="13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</a:t>
            </a:r>
            <a:r>
              <a:rPr lang="en-US" sz="13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3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fertilizantes</a:t>
            </a:r>
            <a:r>
              <a:rPr lang="en-US" sz="13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3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pesticidas</a:t>
            </a:r>
            <a:r>
              <a:rPr lang="en-US" sz="13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13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herbicidas</a:t>
            </a:r>
            <a:r>
              <a:rPr lang="en-US" sz="13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y </a:t>
            </a:r>
            <a:r>
              <a:rPr lang="en-US" sz="13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previenen</a:t>
            </a:r>
            <a:r>
              <a:rPr lang="en-US" sz="13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3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contaminación</a:t>
            </a:r>
            <a:r>
              <a:rPr lang="en-US" sz="13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13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turbidez</a:t>
            </a:r>
            <a:r>
              <a:rPr lang="en-US" sz="13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13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agua</a:t>
            </a:r>
            <a:r>
              <a:rPr lang="en-US" sz="13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La </a:t>
            </a:r>
            <a:r>
              <a:rPr lang="en-US" sz="13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efectividad</a:t>
            </a:r>
            <a:r>
              <a:rPr lang="en-US" sz="13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depende</a:t>
            </a:r>
            <a:r>
              <a:rPr lang="en-US" sz="13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13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tiempo</a:t>
            </a:r>
            <a:r>
              <a:rPr lang="en-US" sz="13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3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establecimiento</a:t>
            </a:r>
            <a:r>
              <a:rPr lang="en-US" sz="13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el </a:t>
            </a:r>
            <a:r>
              <a:rPr lang="en-US" sz="13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tiempo</a:t>
            </a:r>
            <a:r>
              <a:rPr lang="en-US" sz="13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3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cosecha</a:t>
            </a:r>
            <a:r>
              <a:rPr lang="en-US" sz="13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la </a:t>
            </a:r>
            <a:r>
              <a:rPr lang="en-US" sz="13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tasa</a:t>
            </a:r>
            <a:r>
              <a:rPr lang="en-US" sz="13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3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crecimiento</a:t>
            </a:r>
            <a:r>
              <a:rPr lang="en-US" sz="13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la </a:t>
            </a:r>
            <a:r>
              <a:rPr lang="en-US" sz="13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profundidad</a:t>
            </a:r>
            <a:r>
              <a:rPr lang="en-US" sz="13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13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densidad</a:t>
            </a:r>
            <a:r>
              <a:rPr lang="en-US" sz="13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las </a:t>
            </a:r>
            <a:r>
              <a:rPr lang="en-US" sz="13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raíces</a:t>
            </a:r>
            <a:endParaRPr lang="es-ES" sz="13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578" y="2278921"/>
            <a:ext cx="1855646" cy="1975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7" name="Grupo 16"/>
          <p:cNvGrpSpPr/>
          <p:nvPr/>
        </p:nvGrpSpPr>
        <p:grpSpPr>
          <a:xfrm>
            <a:off x="6345007" y="6525344"/>
            <a:ext cx="1395345" cy="288032"/>
            <a:chOff x="6345007" y="6525344"/>
            <a:chExt cx="1368152" cy="288032"/>
          </a:xfrm>
        </p:grpSpPr>
        <p:sp>
          <p:nvSpPr>
            <p:cNvPr id="18" name="Rectángulo 17"/>
            <p:cNvSpPr/>
            <p:nvPr/>
          </p:nvSpPr>
          <p:spPr>
            <a:xfrm>
              <a:off x="6345007" y="6525344"/>
              <a:ext cx="1368152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9" name="Imagen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2200" y="6596158"/>
              <a:ext cx="1340959" cy="217218"/>
            </a:xfrm>
            <a:prstGeom prst="rect">
              <a:avLst/>
            </a:prstGeom>
          </p:spPr>
        </p:pic>
      </p:grpSp>
      <p:sp>
        <p:nvSpPr>
          <p:cNvPr id="20" name="Rectángulo 19"/>
          <p:cNvSpPr/>
          <p:nvPr/>
        </p:nvSpPr>
        <p:spPr>
          <a:xfrm>
            <a:off x="683810" y="4437112"/>
            <a:ext cx="36199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u="sng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Situación en la agricultura de la UE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5027585" y="4380222"/>
            <a:ext cx="35285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u="sng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Retos</a:t>
            </a:r>
            <a:r>
              <a:rPr lang="en-US" sz="1600" b="1" u="sng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600" b="1" u="sng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implementar</a:t>
            </a:r>
            <a:r>
              <a:rPr lang="en-US" sz="1600" b="1" u="sng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600" b="1" u="sng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medida</a:t>
            </a:r>
            <a:endParaRPr lang="es-ES" sz="1600" b="1" u="sng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9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3. </a:t>
            </a:r>
            <a:r>
              <a:rPr lang="es-ES" sz="2600" dirty="0"/>
              <a:t>Elementos de las mejores prácticas</a:t>
            </a:r>
            <a:endParaRPr lang="de-DE" sz="26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67544" y="1119135"/>
            <a:ext cx="6624736" cy="64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b="1" dirty="0" smtClean="0"/>
              <a:t>8. </a:t>
            </a:r>
            <a:r>
              <a:rPr lang="es-ES" sz="2000" b="1" dirty="0"/>
              <a:t>Charcas y áreas de retención del agua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17</a:t>
            </a:fld>
            <a:endParaRPr lang="de-DE" dirty="0"/>
          </a:p>
        </p:txBody>
      </p:sp>
      <p:sp>
        <p:nvSpPr>
          <p:cNvPr id="29" name="Rectángulo redondeado 28"/>
          <p:cNvSpPr/>
          <p:nvPr/>
        </p:nvSpPr>
        <p:spPr>
          <a:xfrm>
            <a:off x="4732577" y="4643433"/>
            <a:ext cx="4255417" cy="1558680"/>
          </a:xfrm>
          <a:prstGeom prst="round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ángulo redondeado 29"/>
          <p:cNvSpPr/>
          <p:nvPr/>
        </p:nvSpPr>
        <p:spPr>
          <a:xfrm>
            <a:off x="375295" y="4643432"/>
            <a:ext cx="3980681" cy="1694552"/>
          </a:xfrm>
          <a:prstGeom prst="round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742691" y="4643433"/>
            <a:ext cx="34243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u="sng" dirty="0" err="1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ES" sz="1600" b="1" u="sng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ituation</a:t>
            </a:r>
            <a:r>
              <a:rPr lang="es-ES" sz="1600" b="1" u="sng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b="1" u="sng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s-ES" sz="1600" b="1" u="sng" dirty="0" err="1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</a:t>
            </a:r>
            <a:r>
              <a:rPr lang="es-ES" sz="1600" b="1" u="sng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b="1" u="sng" dirty="0" err="1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endParaRPr lang="es-ES" sz="1600" b="1" u="sng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ángulo 31"/>
          <p:cNvSpPr/>
          <p:nvPr/>
        </p:nvSpPr>
        <p:spPr>
          <a:xfrm>
            <a:off x="4809539" y="4650157"/>
            <a:ext cx="40527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u="sng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Challenges to implement </a:t>
            </a:r>
            <a:r>
              <a:rPr lang="en-US" sz="1600" b="1" u="sng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measures </a:t>
            </a:r>
            <a:endParaRPr lang="es-ES" sz="1600" b="1" u="sng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ángulo 32"/>
          <p:cNvSpPr/>
          <p:nvPr/>
        </p:nvSpPr>
        <p:spPr>
          <a:xfrm>
            <a:off x="4619500" y="4971027"/>
            <a:ext cx="447518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Se necesita la orientación de expertos para evitar problemas tales como deslizamientos de tierra e inundaciones.</a:t>
            </a:r>
          </a:p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Si el área es grande, se necesita la aprobación de la autoridad reguladora del agua.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375295" y="4952989"/>
            <a:ext cx="40522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Las áreas de retención de agua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se dan de forma natural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en regiones húmedas.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pueden utilizar para el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cultivo. Los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sistemas de drenaje normalmente se instalan para desviar esa agua.</a:t>
            </a:r>
          </a:p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En lugares secos, la implementación de esta medida es aún más inusual.</a:t>
            </a:r>
          </a:p>
        </p:txBody>
      </p:sp>
      <p:sp>
        <p:nvSpPr>
          <p:cNvPr id="11" name="Rectángulo 7"/>
          <p:cNvSpPr/>
          <p:nvPr/>
        </p:nvSpPr>
        <p:spPr>
          <a:xfrm>
            <a:off x="155004" y="1471595"/>
            <a:ext cx="8928992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Las zonas de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retención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agua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pueden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implementados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estanques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pequeñas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charcas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Pueden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construirse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usando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revestimiento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de la charka o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directamente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excavando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compactando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suelo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contenido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arcilla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suelo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suficiente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E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9"/>
          <p:cNvSpPr/>
          <p:nvPr/>
        </p:nvSpPr>
        <p:spPr>
          <a:xfrm>
            <a:off x="429294" y="2708121"/>
            <a:ext cx="401246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Suplemento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para el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riego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zonas con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acceso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limitado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al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agua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Posibilidad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usar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gravedad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energía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impulsar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riego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Incremento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biodiversidad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atrayendo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insectos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y fauna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beneficiosa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para el control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plagas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serpientes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anfibios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aves</a:t>
            </a:r>
            <a:endParaRPr lang="es-E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ángulo 20"/>
          <p:cNvSpPr/>
          <p:nvPr/>
        </p:nvSpPr>
        <p:spPr>
          <a:xfrm>
            <a:off x="446856" y="2397484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BENEFICIOS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ángulo 25"/>
          <p:cNvSpPr/>
          <p:nvPr/>
        </p:nvSpPr>
        <p:spPr>
          <a:xfrm>
            <a:off x="6683738" y="2245576"/>
            <a:ext cx="2352758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Charcas</a:t>
            </a:r>
            <a:r>
              <a:rPr lang="en-US" sz="13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1300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estanques</a:t>
            </a:r>
            <a:r>
              <a:rPr lang="en-US" sz="13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pueden</a:t>
            </a:r>
            <a:r>
              <a:rPr lang="en-US" sz="13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construirse</a:t>
            </a:r>
            <a:r>
              <a:rPr lang="en-US" sz="13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13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mano</a:t>
            </a:r>
            <a:r>
              <a:rPr lang="en-US" sz="13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US" sz="13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usando</a:t>
            </a:r>
            <a:r>
              <a:rPr lang="en-US" sz="13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US" sz="13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excavadora</a:t>
            </a:r>
            <a:r>
              <a:rPr lang="en-US" sz="13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3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compactar</a:t>
            </a:r>
            <a:r>
              <a:rPr lang="en-US" sz="13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las </a:t>
            </a:r>
            <a:r>
              <a:rPr lang="en-US" sz="13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paredes</a:t>
            </a:r>
            <a:r>
              <a:rPr lang="en-US" sz="13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el </a:t>
            </a:r>
            <a:r>
              <a:rPr lang="en-US" sz="13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fondo</a:t>
            </a:r>
            <a:r>
              <a:rPr lang="en-US" sz="13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la balsa (</a:t>
            </a:r>
            <a:r>
              <a:rPr lang="en-US" sz="13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muy</a:t>
            </a:r>
            <a:r>
              <a:rPr lang="en-US" sz="13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importante</a:t>
            </a:r>
            <a:r>
              <a:rPr lang="en-US" sz="13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se ha de </a:t>
            </a:r>
            <a:r>
              <a:rPr lang="es-ES" sz="13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desviar </a:t>
            </a:r>
            <a:r>
              <a:rPr lang="es-ES" sz="13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agua de drenaje en ellos en lugar de sacar el agua de la </a:t>
            </a:r>
            <a:r>
              <a:rPr lang="es-ES" sz="13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explotación, </a:t>
            </a:r>
            <a:r>
              <a:rPr lang="es-ES" sz="13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colocarlos donde convergen los canales de agua de escorrentía</a:t>
            </a:r>
            <a:r>
              <a:rPr lang="en-US" sz="13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ES" sz="13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75295" y="2368119"/>
            <a:ext cx="4066461" cy="206899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D:\FGN Daniel\Agua\Fotos\Pond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575" y="2368119"/>
            <a:ext cx="1951161" cy="1952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upo 16"/>
          <p:cNvGrpSpPr/>
          <p:nvPr/>
        </p:nvGrpSpPr>
        <p:grpSpPr>
          <a:xfrm>
            <a:off x="6345007" y="6525344"/>
            <a:ext cx="1395345" cy="288032"/>
            <a:chOff x="6345007" y="6525344"/>
            <a:chExt cx="1368152" cy="288032"/>
          </a:xfrm>
        </p:grpSpPr>
        <p:sp>
          <p:nvSpPr>
            <p:cNvPr id="18" name="Rectángulo 17"/>
            <p:cNvSpPr/>
            <p:nvPr/>
          </p:nvSpPr>
          <p:spPr>
            <a:xfrm>
              <a:off x="6345007" y="6525344"/>
              <a:ext cx="1368152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9" name="Imagen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2200" y="6596158"/>
              <a:ext cx="1340959" cy="2172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8491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3</a:t>
            </a:r>
            <a:r>
              <a:rPr lang="de-DE" sz="2600" dirty="0" smtClean="0"/>
              <a:t>. </a:t>
            </a:r>
            <a:r>
              <a:rPr lang="es-ES" sz="2600" dirty="0"/>
              <a:t>Elementos de las mejores prácticas</a:t>
            </a:r>
            <a:endParaRPr lang="de-DE" sz="26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67544" y="1268760"/>
            <a:ext cx="6624736" cy="64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b="1" dirty="0" smtClean="0"/>
              <a:t>8. </a:t>
            </a:r>
            <a:r>
              <a:rPr lang="es-ES" sz="2000" b="1" dirty="0" smtClean="0"/>
              <a:t>Puntos de agua</a:t>
            </a:r>
            <a:endParaRPr lang="es-ES" sz="2000" b="1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18</a:t>
            </a:fld>
            <a:endParaRPr lang="de-DE" dirty="0"/>
          </a:p>
        </p:txBody>
      </p:sp>
      <p:sp>
        <p:nvSpPr>
          <p:cNvPr id="11" name="Rectángulo 7"/>
          <p:cNvSpPr/>
          <p:nvPr/>
        </p:nvSpPr>
        <p:spPr>
          <a:xfrm>
            <a:off x="323528" y="1718029"/>
            <a:ext cx="892899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1700" dirty="0">
                <a:latin typeface="Arial" panose="020B0604020202020204" pitchFamily="34" charset="0"/>
                <a:cs typeface="Arial" panose="020B0604020202020204" pitchFamily="34" charset="0"/>
              </a:rPr>
              <a:t>agua no debe ser desperdiciada. Identificar los puntos en la granja donde se produce eso e implementar una solución creativa mejorará la biodiversidad.</a:t>
            </a:r>
          </a:p>
        </p:txBody>
      </p:sp>
      <p:sp>
        <p:nvSpPr>
          <p:cNvPr id="12" name="Rectángulo 20"/>
          <p:cNvSpPr/>
          <p:nvPr/>
        </p:nvSpPr>
        <p:spPr>
          <a:xfrm>
            <a:off x="446855" y="2740278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BENEFICIOS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ángulo 19"/>
          <p:cNvSpPr/>
          <p:nvPr/>
        </p:nvSpPr>
        <p:spPr>
          <a:xfrm>
            <a:off x="446856" y="3109671"/>
            <a:ext cx="40124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Fomento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biodiversidad</a:t>
            </a: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Creación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habitats para fauna (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útil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para el control de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plagas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ángulo 25"/>
          <p:cNvSpPr/>
          <p:nvPr/>
        </p:nvSpPr>
        <p:spPr>
          <a:xfrm>
            <a:off x="446856" y="4664843"/>
            <a:ext cx="4629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n-US" sz="1400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puntos</a:t>
            </a:r>
            <a:r>
              <a:rPr lang="en-US" sz="14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agua</a:t>
            </a:r>
            <a:r>
              <a:rPr lang="en-US" sz="14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pueden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implementar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pequeñas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soluciones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colocar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recipiete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debajo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un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grifo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debajo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goteros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que se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irán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llenado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atrayendo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diversas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especies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fauna. </a:t>
            </a:r>
            <a:endParaRPr lang="es-ES" sz="14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446854" y="2564904"/>
            <a:ext cx="3909121" cy="1800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D:\FGN Daniel\Agua\Fotos\Water point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707" y="2420888"/>
            <a:ext cx="3754873" cy="3136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feld 14"/>
          <p:cNvSpPr txBox="1"/>
          <p:nvPr/>
        </p:nvSpPr>
        <p:spPr>
          <a:xfrm>
            <a:off x="1331640" y="6308377"/>
            <a:ext cx="7654338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Guía sobre la Gestión del Agua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6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3" descr="C:\Program Files\Microsoft Office\MEDIA\CAGCAT10\j0293236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6263385"/>
            <a:ext cx="648073" cy="61312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592445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2684</Words>
  <Application>Microsoft Office PowerPoint</Application>
  <PresentationFormat>Bildschirmpräsentation (4:3)</PresentationFormat>
  <Paragraphs>310</Paragraphs>
  <Slides>18</Slides>
  <Notes>18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18</vt:i4>
      </vt:variant>
    </vt:vector>
  </HeadingPairs>
  <TitlesOfParts>
    <vt:vector size="23" baseType="lpstr">
      <vt:lpstr>Arial</vt:lpstr>
      <vt:lpstr>Calibri</vt:lpstr>
      <vt:lpstr>LIFE Header</vt:lpstr>
      <vt:lpstr>LIFE Content</vt:lpstr>
      <vt:lpstr>LIFE Partner Logos</vt:lpstr>
      <vt:lpstr>Mejores prácticas agrícolas Agua / Riego</vt:lpstr>
      <vt:lpstr>1. La relevancia del agua</vt:lpstr>
      <vt:lpstr>2. El agua en el sector agrario</vt:lpstr>
      <vt:lpstr>3. Elementos de las mejores prácticas</vt:lpstr>
      <vt:lpstr>Elementos de las mejores prácticas</vt:lpstr>
      <vt:lpstr>3. Elementos de las mejores prácticas</vt:lpstr>
      <vt:lpstr>3. Elementos de las mejores prácticas</vt:lpstr>
      <vt:lpstr>3. Elementos de las mejores prácticas</vt:lpstr>
      <vt:lpstr>3. Elementos de las mejores prácticas</vt:lpstr>
      <vt:lpstr>3. Elementos de las mejores prácticas</vt:lpstr>
      <vt:lpstr>3. Elementos de las mejores prácticas</vt:lpstr>
      <vt:lpstr>3. Elementos de las mejores prácticas</vt:lpstr>
      <vt:lpstr>3. Elementos de las mejores prácticas</vt:lpstr>
      <vt:lpstr>3. Elementos de las mejores prácticas</vt:lpstr>
      <vt:lpstr>3. Elementos de las mejores prácticas</vt:lpstr>
      <vt:lpstr>3. Elementos de las mejores prácticas</vt:lpstr>
      <vt:lpstr>3. Elementos de las mejores prácticas</vt:lpstr>
      <vt:lpstr>3. Elementos de las mejores prácticas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Julia Gossenberger</cp:lastModifiedBy>
  <cp:revision>184</cp:revision>
  <dcterms:created xsi:type="dcterms:W3CDTF">2017-08-09T08:14:08Z</dcterms:created>
  <dcterms:modified xsi:type="dcterms:W3CDTF">2019-05-21T15:29:31Z</dcterms:modified>
</cp:coreProperties>
</file>