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9" r:id="rId1"/>
    <p:sldMasterId id="2147483660" r:id="rId2"/>
    <p:sldMasterId id="2147483693" r:id="rId3"/>
  </p:sldMasterIdLst>
  <p:notesMasterIdLst>
    <p:notesMasterId r:id="rId8"/>
  </p:notesMasterIdLst>
  <p:sldIdLst>
    <p:sldId id="288" r:id="rId4"/>
    <p:sldId id="340" r:id="rId5"/>
    <p:sldId id="344" r:id="rId6"/>
    <p:sldId id="342" r:id="rId7"/>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aniel"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94097"/>
    <a:srgbClr val="EDEB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6387" autoAdjust="0"/>
  </p:normalViewPr>
  <p:slideViewPr>
    <p:cSldViewPr>
      <p:cViewPr varScale="1">
        <p:scale>
          <a:sx n="111" d="100"/>
          <a:sy n="111" d="100"/>
        </p:scale>
        <p:origin x="1536" y="11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85" d="100"/>
          <a:sy n="85" d="100"/>
        </p:scale>
        <p:origin x="-3786"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viewProps" Target="viewProps.xml"/><Relationship Id="rId5" Type="http://schemas.openxmlformats.org/officeDocument/2006/relationships/slide" Target="slides/slide2.xml"/><Relationship Id="rId10"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dirty="0"/>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BC3CB1-38C0-4FD0-9F12-529F4F1C4ECC}" type="datetimeFigureOut">
              <a:rPr lang="de-DE" smtClean="0"/>
              <a:t>16.05.2019</a:t>
            </a:fld>
            <a:endParaRPr lang="de-DE" dirty="0"/>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dirty="0"/>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3B50A3-C166-41F4-9BF9-32E7293B3A18}" type="slidenum">
              <a:rPr lang="de-DE" smtClean="0"/>
              <a:t>‹Nº›</a:t>
            </a:fld>
            <a:endParaRPr lang="de-DE" dirty="0"/>
          </a:p>
        </p:txBody>
      </p:sp>
    </p:spTree>
    <p:extLst>
      <p:ext uri="{BB962C8B-B14F-4D97-AF65-F5344CB8AC3E}">
        <p14:creationId xmlns:p14="http://schemas.microsoft.com/office/powerpoint/2010/main" val="40427643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civileats.com/2016/02/17/fda-to-start-testing-for-glyphosate-in-food/"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ec.europa.eu/food/plant/pesticides/sustainable_use_pesticides/ipm_en" TargetMode="External"/><Relationship Id="rId2" Type="http://schemas.openxmlformats.org/officeDocument/2006/relationships/slide" Target="../slides/slide3.xml"/><Relationship Id="rId1" Type="http://schemas.openxmlformats.org/officeDocument/2006/relationships/notesMaster" Target="../notesMasters/notesMaster1.xml"/><Relationship Id="rId5" Type="http://schemas.openxmlformats.org/officeDocument/2006/relationships/hyperlink" Target="http://ec.europa.eu/food/audits-analysis/overview_reports/details.cfm?rep_id=114" TargetMode="External"/><Relationship Id="rId4" Type="http://schemas.openxmlformats.org/officeDocument/2006/relationships/hyperlink" Target="http://eur-lex.europa.eu/legal-content/EN/ALL/?uri=CELEX:02009L0128-20091125"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a:t>
            </a:fld>
            <a:endParaRPr lang="de-DE" dirty="0"/>
          </a:p>
        </p:txBody>
      </p:sp>
    </p:spTree>
    <p:extLst>
      <p:ext uri="{BB962C8B-B14F-4D97-AF65-F5344CB8AC3E}">
        <p14:creationId xmlns:p14="http://schemas.microsoft.com/office/powerpoint/2010/main" val="15056720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https://www.theguardian.com/us-news/2018/apr/30/fda-weedkiller-glyphosate-in-food-internal-emails</a:t>
            </a:r>
          </a:p>
          <a:p>
            <a:endParaRPr lang="de-DE" dirty="0" smtClean="0"/>
          </a:p>
          <a:p>
            <a:r>
              <a:rPr lang="en-US" dirty="0" smtClean="0"/>
              <a:t>US government scientists have detected a </a:t>
            </a:r>
            <a:r>
              <a:rPr lang="en-US" dirty="0" err="1" smtClean="0"/>
              <a:t>weedkiller</a:t>
            </a:r>
            <a:r>
              <a:rPr lang="en-US" dirty="0" smtClean="0"/>
              <a:t> linked to cancer in an array of commonly consumed foods, emails obtained through a freedom of information request show. </a:t>
            </a:r>
          </a:p>
          <a:p>
            <a:r>
              <a:rPr lang="en-US" dirty="0" smtClean="0"/>
              <a:t>The Food and Drug Administration (FDA) has been </a:t>
            </a:r>
            <a:r>
              <a:rPr lang="en-US" dirty="0" smtClean="0">
                <a:hlinkClick r:id="rId3"/>
              </a:rPr>
              <a:t>testing</a:t>
            </a:r>
            <a:r>
              <a:rPr lang="en-US" dirty="0" smtClean="0"/>
              <a:t> food samples for residues of glyphosate, the active ingredient in hundreds of widely used herbicide products, for two years, but has not yet released any official results.</a:t>
            </a:r>
          </a:p>
          <a:p>
            <a:r>
              <a:rPr lang="en-US" dirty="0" smtClean="0"/>
              <a:t>But the internal documents obtained by the Guardian show the FDA has had trouble finding any food that does not carry traces of the pesticide. […]</a:t>
            </a:r>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2</a:t>
            </a:fld>
            <a:endParaRPr lang="de-DE" dirty="0"/>
          </a:p>
        </p:txBody>
      </p:sp>
    </p:spTree>
    <p:extLst>
      <p:ext uri="{BB962C8B-B14F-4D97-AF65-F5344CB8AC3E}">
        <p14:creationId xmlns:p14="http://schemas.microsoft.com/office/powerpoint/2010/main" val="40261887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smtClean="0">
                <a:solidFill>
                  <a:schemeClr val="tx1"/>
                </a:solidFill>
                <a:effectLst/>
                <a:latin typeface="+mn-lt"/>
                <a:ea typeface="+mn-ea"/>
                <a:cs typeface="+mn-cs"/>
              </a:rPr>
              <a:t>In </a:t>
            </a:r>
            <a:r>
              <a:rPr lang="en-US" sz="1200" kern="1200" dirty="0" smtClean="0">
                <a:solidFill>
                  <a:schemeClr val="tx1"/>
                </a:solidFill>
                <a:effectLst/>
                <a:latin typeface="+mn-lt"/>
                <a:ea typeface="+mn-ea"/>
                <a:cs typeface="+mn-cs"/>
              </a:rPr>
              <a:t>Europe, the application of have pesticides as to comply with the integrated pest management concept. Monitoring of the pest levels, crop rotation, mechanical soil preparation, good water and nutrient management, seeding rates and depths, and biological pest control must proceed the inevitable use of pesticides. Crop rotation e.g. focuses on the reduction of crop infections by reducing build-ups of insect pests, weeds, nematodes or other soil-borne diseases. Pesticides should only be applied when pests and diseases exceed economic thresholds. The amount of active matter applied needs to be adjusted to the degree of infection. Preventive (i.e. pre-emergent) and calendar spraying, i.e. the application of pesticides without reported signs of diseases or risk assessment, is not allowed according to applicable EU legislation. </a:t>
            </a:r>
            <a:endParaRPr lang="de-DE" sz="1200" kern="1200" dirty="0" smtClean="0">
              <a:solidFill>
                <a:schemeClr val="tx1"/>
              </a:solidFill>
              <a:effectLst/>
              <a:latin typeface="+mn-lt"/>
              <a:ea typeface="+mn-ea"/>
              <a:cs typeface="+mn-cs"/>
            </a:endParaRPr>
          </a:p>
          <a:p>
            <a:endParaRPr lang="en-US" sz="1200" b="1" u="sng" kern="1200" dirty="0" smtClean="0">
              <a:solidFill>
                <a:schemeClr val="tx1"/>
              </a:solidFill>
              <a:effectLst/>
              <a:latin typeface="+mn-lt"/>
              <a:ea typeface="+mn-ea"/>
              <a:cs typeface="+mn-cs"/>
            </a:endParaRPr>
          </a:p>
          <a:p>
            <a:r>
              <a:rPr lang="en-US" sz="1200" b="1" u="sng" kern="1200" dirty="0" smtClean="0">
                <a:solidFill>
                  <a:schemeClr val="tx1"/>
                </a:solidFill>
                <a:effectLst/>
                <a:latin typeface="+mn-lt"/>
                <a:ea typeface="+mn-ea"/>
                <a:cs typeface="+mn-cs"/>
              </a:rPr>
              <a:t>[…]</a:t>
            </a:r>
          </a:p>
          <a:p>
            <a:endParaRPr lang="en-US" sz="1200" b="1" u="sng" kern="1200" dirty="0" smtClean="0">
              <a:solidFill>
                <a:schemeClr val="tx1"/>
              </a:solidFill>
              <a:effectLst/>
              <a:latin typeface="+mn-lt"/>
              <a:ea typeface="+mn-ea"/>
              <a:cs typeface="+mn-cs"/>
            </a:endParaRPr>
          </a:p>
          <a:p>
            <a:r>
              <a:rPr lang="en-US" sz="1200" b="1" u="sng" kern="1200" dirty="0" smtClean="0">
                <a:solidFill>
                  <a:schemeClr val="tx1"/>
                </a:solidFill>
                <a:effectLst/>
                <a:latin typeface="+mn-lt"/>
                <a:ea typeface="+mn-ea"/>
                <a:cs typeface="+mn-cs"/>
              </a:rPr>
              <a:t>Integrated Pest Management (IPM)</a:t>
            </a:r>
            <a:r>
              <a:rPr lang="en-US" sz="1200" b="1" kern="1200" dirty="0" smtClean="0">
                <a:solidFill>
                  <a:schemeClr val="tx1"/>
                </a:solidFill>
                <a:effectLst/>
                <a:latin typeface="+mn-lt"/>
                <a:ea typeface="+mn-ea"/>
                <a:cs typeface="+mn-cs"/>
              </a:rPr>
              <a:t> </a:t>
            </a:r>
            <a:endParaRPr lang="de-DE" sz="1200" b="1" kern="1200" dirty="0" smtClean="0">
              <a:solidFill>
                <a:schemeClr val="tx1"/>
              </a:solidFill>
              <a:effectLst/>
              <a:latin typeface="+mn-lt"/>
              <a:ea typeface="+mn-ea"/>
              <a:cs typeface="+mn-cs"/>
            </a:endParaRPr>
          </a:p>
          <a:p>
            <a:endParaRPr lang="en-US" sz="1200" b="1" u="sng" kern="1200" dirty="0" smtClean="0">
              <a:solidFill>
                <a:schemeClr val="tx1"/>
              </a:solidFill>
              <a:effectLst/>
              <a:latin typeface="+mn-lt"/>
              <a:ea typeface="+mn-ea"/>
              <a:cs typeface="+mn-cs"/>
            </a:endParaRPr>
          </a:p>
          <a:p>
            <a:r>
              <a:rPr lang="en-US" sz="1200" b="1" u="sng" kern="1200" dirty="0" smtClean="0">
                <a:solidFill>
                  <a:schemeClr val="tx1"/>
                </a:solidFill>
                <a:effectLst/>
                <a:latin typeface="+mn-lt"/>
                <a:ea typeface="+mn-ea"/>
                <a:cs typeface="+mn-cs"/>
              </a:rPr>
              <a:t>General Overview</a:t>
            </a:r>
            <a:endParaRPr lang="de-DE" sz="1200" b="1"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 cornerstone of the Directive is the promotion of IPM, for which general principles are laid down in Annex III to the Directive. Along with the promotion of organic farming, IPM is one of the tools for low-pesticide-input pest management, and </a:t>
            </a:r>
            <a:r>
              <a:rPr lang="en-US" sz="1200" u="sng" kern="1200" dirty="0" smtClean="0">
                <a:solidFill>
                  <a:schemeClr val="tx1"/>
                </a:solidFill>
                <a:effectLst/>
                <a:latin typeface="+mn-lt"/>
                <a:ea typeface="+mn-ea"/>
                <a:cs typeface="+mn-cs"/>
              </a:rPr>
              <a:t>IPM must be implemented</a:t>
            </a:r>
            <a:r>
              <a:rPr lang="en-US" sz="1200" kern="1200" dirty="0" smtClean="0">
                <a:solidFill>
                  <a:schemeClr val="tx1"/>
                </a:solidFill>
                <a:effectLst/>
                <a:latin typeface="+mn-lt"/>
                <a:ea typeface="+mn-ea"/>
                <a:cs typeface="+mn-cs"/>
              </a:rPr>
              <a:t> by all professional users.</a:t>
            </a:r>
            <a:endParaRPr lang="de-DE"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IPM involves an integrated approach to the prevention and/or suppression of organisms harmful to plants through the use of all available information, tools and methods</a:t>
            </a:r>
            <a:endParaRPr lang="de-DE"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IPM aims to keep the use of pesticides and other forms of intervention only to levels that are economically and ecologically justified and which reduce or </a:t>
            </a:r>
            <a:r>
              <a:rPr lang="en-US" sz="1200" kern="1200" dirty="0" err="1" smtClean="0">
                <a:solidFill>
                  <a:schemeClr val="tx1"/>
                </a:solidFill>
                <a:effectLst/>
                <a:latin typeface="+mn-lt"/>
                <a:ea typeface="+mn-ea"/>
                <a:cs typeface="+mn-cs"/>
              </a:rPr>
              <a:t>minimise</a:t>
            </a:r>
            <a:r>
              <a:rPr lang="en-US" sz="1200" kern="1200" dirty="0" smtClean="0">
                <a:solidFill>
                  <a:schemeClr val="tx1"/>
                </a:solidFill>
                <a:effectLst/>
                <a:latin typeface="+mn-lt"/>
                <a:ea typeface="+mn-ea"/>
                <a:cs typeface="+mn-cs"/>
              </a:rPr>
              <a:t> risk to human health and the environment.</a:t>
            </a:r>
            <a:endParaRPr lang="de-DE"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Sustainable biological, physical and other non-chemical methods must be preferred to chemical methods if they provide satisfactory pest control.</a:t>
            </a:r>
            <a:endParaRPr lang="de-DE" sz="1200" kern="1200" dirty="0" smtClean="0">
              <a:solidFill>
                <a:schemeClr val="tx1"/>
              </a:solidFill>
              <a:effectLst/>
              <a:latin typeface="+mn-lt"/>
              <a:ea typeface="+mn-ea"/>
              <a:cs typeface="+mn-cs"/>
            </a:endParaRPr>
          </a:p>
          <a:p>
            <a:endParaRPr lang="en-US" sz="1200" b="1" u="sng" kern="1200" dirty="0" smtClean="0">
              <a:solidFill>
                <a:schemeClr val="tx1"/>
              </a:solidFill>
              <a:effectLst/>
              <a:latin typeface="+mn-lt"/>
              <a:ea typeface="+mn-ea"/>
              <a:cs typeface="+mn-cs"/>
            </a:endParaRPr>
          </a:p>
          <a:p>
            <a:r>
              <a:rPr lang="en-US" sz="1200" b="1" u="sng" kern="1200" dirty="0" smtClean="0">
                <a:solidFill>
                  <a:schemeClr val="tx1"/>
                </a:solidFill>
                <a:effectLst/>
                <a:latin typeface="+mn-lt"/>
                <a:ea typeface="+mn-ea"/>
                <a:cs typeface="+mn-cs"/>
              </a:rPr>
              <a:t>Definition</a:t>
            </a:r>
            <a:endParaRPr lang="de-DE" sz="1200" b="1"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Integrated pest management means careful consideration of all available plant protection methods and subsequent integration of appropriate measures that discourage the development of populations of harmful organisms and keep the use of plant protection products and other forms of intervention to levels that are economically and ecologically justified and reduce or </a:t>
            </a:r>
            <a:r>
              <a:rPr lang="en-US" sz="1200" kern="1200" dirty="0" err="1" smtClean="0">
                <a:solidFill>
                  <a:schemeClr val="tx1"/>
                </a:solidFill>
                <a:effectLst/>
                <a:latin typeface="+mn-lt"/>
                <a:ea typeface="+mn-ea"/>
                <a:cs typeface="+mn-cs"/>
              </a:rPr>
              <a:t>minimise</a:t>
            </a:r>
            <a:r>
              <a:rPr lang="en-US" sz="1200" kern="1200" dirty="0" smtClean="0">
                <a:solidFill>
                  <a:schemeClr val="tx1"/>
                </a:solidFill>
                <a:effectLst/>
                <a:latin typeface="+mn-lt"/>
                <a:ea typeface="+mn-ea"/>
                <a:cs typeface="+mn-cs"/>
              </a:rPr>
              <a:t> risks to human health and the environment. 'Integrated pest management' </a:t>
            </a:r>
            <a:r>
              <a:rPr lang="en-US" sz="1200" kern="1200" dirty="0" err="1" smtClean="0">
                <a:solidFill>
                  <a:schemeClr val="tx1"/>
                </a:solidFill>
                <a:effectLst/>
                <a:latin typeface="+mn-lt"/>
                <a:ea typeface="+mn-ea"/>
                <a:cs typeface="+mn-cs"/>
              </a:rPr>
              <a:t>emphasises</a:t>
            </a:r>
            <a:r>
              <a:rPr lang="en-US" sz="1200" kern="1200" dirty="0" smtClean="0">
                <a:solidFill>
                  <a:schemeClr val="tx1"/>
                </a:solidFill>
                <a:effectLst/>
                <a:latin typeface="+mn-lt"/>
                <a:ea typeface="+mn-ea"/>
                <a:cs typeface="+mn-cs"/>
              </a:rPr>
              <a:t> the growth of a healthy crop with the least possible disruption to agro-ecosystems and encourages natural pest control mechanisms.</a:t>
            </a:r>
            <a:endParaRPr lang="de-DE" sz="1200" kern="1200" dirty="0" smtClean="0">
              <a:solidFill>
                <a:schemeClr val="tx1"/>
              </a:solidFill>
              <a:effectLst/>
              <a:latin typeface="+mn-lt"/>
              <a:ea typeface="+mn-ea"/>
              <a:cs typeface="+mn-cs"/>
            </a:endParaRPr>
          </a:p>
          <a:p>
            <a:endParaRPr lang="de-DE" sz="1200" b="1" u="sng" kern="1200" dirty="0" smtClean="0">
              <a:solidFill>
                <a:schemeClr val="tx1"/>
              </a:solidFill>
              <a:effectLst/>
              <a:latin typeface="+mn-lt"/>
              <a:ea typeface="+mn-ea"/>
              <a:cs typeface="+mn-cs"/>
            </a:endParaRPr>
          </a:p>
          <a:p>
            <a:r>
              <a:rPr lang="de-DE" sz="1200" b="1" u="sng" kern="1200" dirty="0" err="1" smtClean="0">
                <a:solidFill>
                  <a:schemeClr val="tx1"/>
                </a:solidFill>
                <a:effectLst/>
                <a:latin typeface="+mn-lt"/>
                <a:ea typeface="+mn-ea"/>
                <a:cs typeface="+mn-cs"/>
              </a:rPr>
              <a:t>Principles</a:t>
            </a:r>
            <a:endParaRPr lang="de-DE" sz="1200" b="1"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The prevention and/or suppression of harmful organisms should be achieved or supported among other options especially by:</a:t>
            </a:r>
          </a:p>
          <a:p>
            <a:pPr lvl="0"/>
            <a:endParaRPr lang="de-DE" sz="1200" kern="1200" dirty="0" smtClean="0">
              <a:solidFill>
                <a:schemeClr val="tx1"/>
              </a:solidFill>
              <a:effectLst/>
              <a:latin typeface="+mn-lt"/>
              <a:ea typeface="+mn-ea"/>
              <a:cs typeface="+mn-cs"/>
            </a:endParaRPr>
          </a:p>
          <a:p>
            <a:pPr marL="628650" lvl="1" indent="-171450">
              <a:buFont typeface="Arial" panose="020B0604020202020204" pitchFamily="34" charset="0"/>
              <a:buChar char="•"/>
            </a:pPr>
            <a:r>
              <a:rPr lang="de-DE" sz="1200" kern="1200" dirty="0" err="1" smtClean="0">
                <a:solidFill>
                  <a:schemeClr val="tx1"/>
                </a:solidFill>
                <a:effectLst/>
                <a:latin typeface="+mn-lt"/>
                <a:ea typeface="+mn-ea"/>
                <a:cs typeface="+mn-cs"/>
              </a:rPr>
              <a:t>crop</a:t>
            </a:r>
            <a:r>
              <a:rPr lang="de-DE" sz="1200" kern="1200" dirty="0" smtClean="0">
                <a:solidFill>
                  <a:schemeClr val="tx1"/>
                </a:solidFill>
                <a:effectLst/>
                <a:latin typeface="+mn-lt"/>
                <a:ea typeface="+mn-ea"/>
                <a:cs typeface="+mn-cs"/>
              </a:rPr>
              <a:t> </a:t>
            </a:r>
            <a:r>
              <a:rPr lang="de-DE" sz="1200" kern="1200" dirty="0" err="1" smtClean="0">
                <a:solidFill>
                  <a:schemeClr val="tx1"/>
                </a:solidFill>
                <a:effectLst/>
                <a:latin typeface="+mn-lt"/>
                <a:ea typeface="+mn-ea"/>
                <a:cs typeface="+mn-cs"/>
              </a:rPr>
              <a:t>rotation</a:t>
            </a:r>
            <a:r>
              <a:rPr lang="de-DE" sz="1200" kern="1200" dirty="0" smtClean="0">
                <a:solidFill>
                  <a:schemeClr val="tx1"/>
                </a:solidFill>
                <a:effectLst/>
                <a:latin typeface="+mn-lt"/>
                <a:ea typeface="+mn-ea"/>
                <a:cs typeface="+mn-cs"/>
              </a:rPr>
              <a:t>,</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use of adequate cultivation techniques (e.g. stale seedbed technique, sowing dates and densities, under-sowing, conservation tillage, pruning and direct sowing),</a:t>
            </a:r>
            <a:endParaRPr lang="de-DE" sz="1200" kern="1200" dirty="0" smtClean="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use, where appropriate, of resistant/tolerant cultivars and standard/certified seed and planting material,</a:t>
            </a:r>
            <a:endParaRPr lang="de-DE" sz="1200" kern="1200" dirty="0" smtClean="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use of balanced </a:t>
            </a:r>
            <a:r>
              <a:rPr lang="en-US" sz="1200" kern="1200" dirty="0" err="1" smtClean="0">
                <a:solidFill>
                  <a:schemeClr val="tx1"/>
                </a:solidFill>
                <a:effectLst/>
                <a:latin typeface="+mn-lt"/>
                <a:ea typeface="+mn-ea"/>
                <a:cs typeface="+mn-cs"/>
              </a:rPr>
              <a:t>fertilisation</a:t>
            </a:r>
            <a:r>
              <a:rPr lang="en-US" sz="1200" kern="1200" dirty="0" smtClean="0">
                <a:solidFill>
                  <a:schemeClr val="tx1"/>
                </a:solidFill>
                <a:effectLst/>
                <a:latin typeface="+mn-lt"/>
                <a:ea typeface="+mn-ea"/>
                <a:cs typeface="+mn-cs"/>
              </a:rPr>
              <a:t>, liming and irrigation/drainage practices,</a:t>
            </a:r>
            <a:endParaRPr lang="de-DE" sz="1200" kern="1200" dirty="0" smtClean="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preventing the spreading of harmful organisms by hygiene measures (e.g. by regular cleansing of machinery and equipment),</a:t>
            </a:r>
            <a:endParaRPr lang="de-DE" sz="1200" kern="1200" dirty="0" smtClean="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protection and enhancement of important beneficial organisms, e.g. by adequate plant protection measures or the </a:t>
            </a:r>
            <a:r>
              <a:rPr lang="en-US" sz="1200" kern="1200" dirty="0" err="1" smtClean="0">
                <a:solidFill>
                  <a:schemeClr val="tx1"/>
                </a:solidFill>
                <a:effectLst/>
                <a:latin typeface="+mn-lt"/>
                <a:ea typeface="+mn-ea"/>
                <a:cs typeface="+mn-cs"/>
              </a:rPr>
              <a:t>utilisation</a:t>
            </a:r>
            <a:r>
              <a:rPr lang="en-US" sz="1200" kern="1200" dirty="0" smtClean="0">
                <a:solidFill>
                  <a:schemeClr val="tx1"/>
                </a:solidFill>
                <a:effectLst/>
                <a:latin typeface="+mn-lt"/>
                <a:ea typeface="+mn-ea"/>
                <a:cs typeface="+mn-cs"/>
              </a:rPr>
              <a:t> of ecological infrastructures inside and outside production sites.</a:t>
            </a:r>
          </a:p>
          <a:p>
            <a:pPr marL="457200" lvl="1" indent="0">
              <a:buFont typeface="Arial" panose="020B0604020202020204" pitchFamily="34" charset="0"/>
              <a:buNone/>
            </a:pPr>
            <a:endParaRPr lang="de-DE"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Harmful organisms must be monitored by adequate methods and tools, where available. Such adequate tools should include observations in the field as well as scientifically sound warning, forecasting and early diagnosis systems, where feasible, as well as the use of advice from professionally qualified advisors.</a:t>
            </a:r>
          </a:p>
          <a:p>
            <a:pPr lvl="0"/>
            <a:endParaRPr lang="de-DE"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Based on the results of the monitoring the professional user has to decide whether and when to apply plant protection measures. Robust and scientifically sound threshold values are essential components for decision making. For harmful organisms threshold levels defined for the region, specific areas, crops and particular climatic conditions must be taken into account before treatments, where feasible.</a:t>
            </a:r>
            <a:endParaRPr lang="de-DE"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Sustainable biological, physical and other non-chemical methods must be preferred to chemical methods if they provide satisfactory pest control.</a:t>
            </a:r>
          </a:p>
          <a:p>
            <a:pPr lvl="0"/>
            <a:endParaRPr lang="de-DE"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The pesticides applied shall be as specific as possible for the target and shall have the least side effects on human health, non-target organisms and the environment.</a:t>
            </a:r>
            <a:endParaRPr lang="de-DE"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The professional user should keep the use of pesticides and other forms of intervention to levels that are necessary, e.g. by reduced doses, reduced application frequency or partial applications, considering that the level of risk in vegetation is acceptable and they do not increase the risk for development of resistance in populations of harmful organisms.</a:t>
            </a:r>
            <a:endParaRPr lang="de-DE"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Where the risk of resistance against a plant protection measure is known and where the level of harmful organisms requires repeated application of pesticides to the crops, available anti-resistance strategies should be applied to maintain the effectiveness of the products. This may include the use of multiple pesticides with different modes of action.</a:t>
            </a:r>
            <a:endParaRPr lang="de-DE"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Based on the records on the use of pesticides and on the monitoring of harmful organisms the professional user should check the success of the applied plant protection measures</a:t>
            </a:r>
          </a:p>
          <a:p>
            <a:pPr lvl="0"/>
            <a:endParaRPr lang="de-DE" sz="1200" kern="1200" dirty="0" smtClean="0">
              <a:solidFill>
                <a:schemeClr val="tx1"/>
              </a:solidFill>
              <a:effectLst/>
              <a:latin typeface="+mn-lt"/>
              <a:ea typeface="+mn-ea"/>
              <a:cs typeface="+mn-cs"/>
            </a:endParaRPr>
          </a:p>
          <a:p>
            <a:r>
              <a:rPr lang="fr-FR" sz="1200" u="sng" kern="1200" dirty="0" smtClean="0">
                <a:solidFill>
                  <a:schemeClr val="tx1"/>
                </a:solidFill>
                <a:effectLst/>
                <a:latin typeface="+mn-lt"/>
                <a:ea typeface="+mn-ea"/>
                <a:cs typeface="+mn-cs"/>
              </a:rPr>
              <a:t>(source: </a:t>
            </a:r>
            <a:r>
              <a:rPr lang="fr-FR" sz="1200" u="sng" kern="1200" dirty="0" smtClean="0">
                <a:solidFill>
                  <a:schemeClr val="tx1"/>
                </a:solidFill>
                <a:effectLst/>
                <a:latin typeface="+mn-lt"/>
                <a:ea typeface="+mn-ea"/>
                <a:cs typeface="+mn-cs"/>
                <a:hlinkClick r:id="rId3"/>
              </a:rPr>
              <a:t>ec.europa.eu/</a:t>
            </a:r>
            <a:r>
              <a:rPr lang="fr-FR" sz="1200" u="sng" kern="1200" dirty="0" err="1" smtClean="0">
                <a:solidFill>
                  <a:schemeClr val="tx1"/>
                </a:solidFill>
                <a:effectLst/>
                <a:latin typeface="+mn-lt"/>
                <a:ea typeface="+mn-ea"/>
                <a:cs typeface="+mn-cs"/>
                <a:hlinkClick r:id="rId3"/>
              </a:rPr>
              <a:t>food</a:t>
            </a:r>
            <a:r>
              <a:rPr lang="fr-FR" sz="1200" u="sng" kern="1200" dirty="0" smtClean="0">
                <a:solidFill>
                  <a:schemeClr val="tx1"/>
                </a:solidFill>
                <a:effectLst/>
                <a:latin typeface="+mn-lt"/>
                <a:ea typeface="+mn-ea"/>
                <a:cs typeface="+mn-cs"/>
                <a:hlinkClick r:id="rId3"/>
              </a:rPr>
              <a:t>/plant/pesticides/</a:t>
            </a:r>
            <a:r>
              <a:rPr lang="fr-FR" sz="1200" u="sng" kern="1200" dirty="0" err="1" smtClean="0">
                <a:solidFill>
                  <a:schemeClr val="tx1"/>
                </a:solidFill>
                <a:effectLst/>
                <a:latin typeface="+mn-lt"/>
                <a:ea typeface="+mn-ea"/>
                <a:cs typeface="+mn-cs"/>
                <a:hlinkClick r:id="rId3"/>
              </a:rPr>
              <a:t>sustainable_use_pesticides</a:t>
            </a:r>
            <a:r>
              <a:rPr lang="fr-FR" sz="1200" kern="1200" dirty="0" smtClean="0">
                <a:solidFill>
                  <a:schemeClr val="tx1"/>
                </a:solidFill>
                <a:effectLst/>
                <a:latin typeface="+mn-lt"/>
                <a:ea typeface="+mn-ea"/>
                <a:cs typeface="+mn-cs"/>
              </a:rPr>
              <a:t>)</a:t>
            </a:r>
            <a:r>
              <a:rPr lang="de-DE" sz="1050" kern="1200" dirty="0" smtClean="0">
                <a:solidFill>
                  <a:schemeClr val="tx1"/>
                </a:solidFill>
                <a:effectLst/>
                <a:latin typeface="+mn-lt"/>
                <a:ea typeface="+mn-ea"/>
                <a:cs typeface="+mn-cs"/>
              </a:rPr>
              <a:t> </a:t>
            </a:r>
            <a:endParaRPr lang="de-DE" sz="1200"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 </a:t>
            </a:r>
          </a:p>
          <a:p>
            <a:endParaRPr lang="de-DE"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r>
              <a:rPr lang="en-US" sz="1200" b="1" u="sng" kern="1200" dirty="0" smtClean="0">
                <a:solidFill>
                  <a:schemeClr val="tx1"/>
                </a:solidFill>
                <a:effectLst/>
                <a:latin typeface="+mn-lt"/>
                <a:ea typeface="+mn-ea"/>
                <a:cs typeface="+mn-cs"/>
              </a:rPr>
              <a:t>EU Pesticides Directive</a:t>
            </a:r>
          </a:p>
          <a:p>
            <a:r>
              <a:rPr lang="en-US" sz="1200" kern="1200" dirty="0" smtClean="0">
                <a:solidFill>
                  <a:schemeClr val="tx1"/>
                </a:solidFill>
                <a:effectLst/>
                <a:latin typeface="+mn-lt"/>
                <a:ea typeface="+mn-ea"/>
                <a:cs typeface="+mn-cs"/>
              </a:rPr>
              <a:t>„</a:t>
            </a:r>
            <a:r>
              <a:rPr lang="en-US" sz="1200" u="sng" kern="1200" dirty="0" smtClean="0">
                <a:solidFill>
                  <a:schemeClr val="tx1"/>
                </a:solidFill>
                <a:effectLst/>
                <a:latin typeface="+mn-lt"/>
                <a:ea typeface="+mn-ea"/>
                <a:cs typeface="+mn-cs"/>
                <a:hlinkClick r:id="rId4"/>
              </a:rPr>
              <a:t>Directive 2009/128/EC</a:t>
            </a:r>
            <a:r>
              <a:rPr lang="en-US" sz="1200" kern="1200" dirty="0" smtClean="0">
                <a:solidFill>
                  <a:schemeClr val="tx1"/>
                </a:solidFill>
                <a:effectLst/>
                <a:latin typeface="+mn-lt"/>
                <a:ea typeface="+mn-ea"/>
                <a:cs typeface="+mn-cs"/>
              </a:rPr>
              <a:t> “Pesticides Directive” aims to achieve a sustainable use of pesticides in the EU by reducing the risks and impacts of pesticide use on human health and the environment and promoting the use of Integrated Pest Management (IPM) and of alternative approaches or techniques, such as non-chemical alternatives to pesticides. Member States have drawn up National Action Plans to implement the range of actions set out in the Directive. The main actions relate to training of users, advisors and distributors of pesticides, inspection of pesticide application equipment, the prohibition of aerial spraying, limitation of pesticide use in sensitive areas, and information and awareness raising about pesticide risks. Member States must also promote Integrated Pest Management, for which you find general principles in Annex III to the Directive.</a:t>
            </a:r>
            <a:endParaRPr lang="de-DE" sz="1200" kern="1200" dirty="0" smtClean="0">
              <a:solidFill>
                <a:schemeClr val="tx1"/>
              </a:solidFill>
              <a:effectLst/>
              <a:latin typeface="+mn-lt"/>
              <a:ea typeface="+mn-ea"/>
              <a:cs typeface="+mn-cs"/>
            </a:endParaRPr>
          </a:p>
          <a:p>
            <a:endParaRPr lang="en-US" sz="1200" b="1" u="sng" kern="1200" dirty="0" smtClean="0">
              <a:solidFill>
                <a:schemeClr val="tx1"/>
              </a:solidFill>
              <a:effectLst/>
              <a:latin typeface="+mn-lt"/>
              <a:ea typeface="+mn-ea"/>
              <a:cs typeface="+mn-cs"/>
            </a:endParaRPr>
          </a:p>
          <a:p>
            <a:r>
              <a:rPr lang="en-US" sz="1200" b="1" u="sng" kern="1200" dirty="0" smtClean="0">
                <a:solidFill>
                  <a:schemeClr val="tx1"/>
                </a:solidFill>
                <a:effectLst/>
                <a:latin typeface="+mn-lt"/>
                <a:ea typeface="+mn-ea"/>
                <a:cs typeface="+mn-cs"/>
              </a:rPr>
              <a:t>Main Actions</a:t>
            </a:r>
            <a:endParaRPr lang="de-DE" sz="1200" b="1"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Member States were required to adopt National Action Plans (NAPs) to implement the Directive for the first time by November 2012. These plans should contain quantitative objectives, targets, measurements and timetables to reduce the risks and impacts of pesticide use. You should review these plans should at least every five years. The Directive identifies specific measures that Member States are required to include in their plans for proper implementation. The main actions relate to</a:t>
            </a:r>
            <a:endParaRPr lang="de-DE"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training of users, advisors and distributors</a:t>
            </a:r>
            <a:endParaRPr lang="de-DE"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inspection of pesticide application equipment</a:t>
            </a:r>
            <a:endParaRPr lang="de-DE"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the prohibition of aerial spraying</a:t>
            </a:r>
            <a:endParaRPr lang="de-DE"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limitation of pesticide use in sensitive areas</a:t>
            </a:r>
            <a:endParaRPr lang="de-DE"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information and awareness raising about pesticide risks</a:t>
            </a:r>
            <a:endParaRPr lang="de-DE"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systems for gathering information on pesticide acute poisoning incidents, as well as chronic poisoning developments, where available”</a:t>
            </a:r>
            <a:endParaRPr lang="de-DE"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(source: ec.europa.eu/food/plant/pesticides/</a:t>
            </a:r>
            <a:r>
              <a:rPr lang="en-GB" sz="1200" kern="1200" dirty="0" err="1" smtClean="0">
                <a:solidFill>
                  <a:schemeClr val="tx1"/>
                </a:solidFill>
                <a:effectLst/>
                <a:latin typeface="+mn-lt"/>
                <a:ea typeface="+mn-ea"/>
                <a:cs typeface="+mn-cs"/>
              </a:rPr>
              <a:t>sustainable_use_pesticides</a:t>
            </a:r>
            <a:r>
              <a:rPr lang="en-GB" sz="1200" kern="1200" dirty="0" smtClean="0">
                <a:solidFill>
                  <a:schemeClr val="tx1"/>
                </a:solidFill>
                <a:effectLst/>
                <a:latin typeface="+mn-lt"/>
                <a:ea typeface="+mn-ea"/>
                <a:cs typeface="+mn-cs"/>
              </a:rPr>
              <a:t>)</a:t>
            </a:r>
            <a:endParaRPr lang="de-DE" sz="1200" kern="1200" dirty="0" smtClean="0">
              <a:solidFill>
                <a:schemeClr val="tx1"/>
              </a:solidFill>
              <a:effectLst/>
              <a:latin typeface="+mn-lt"/>
              <a:ea typeface="+mn-ea"/>
              <a:cs typeface="+mn-cs"/>
            </a:endParaRPr>
          </a:p>
          <a:p>
            <a:endParaRPr lang="en-US" sz="1200" b="1" u="sng" kern="1200" dirty="0" smtClean="0">
              <a:solidFill>
                <a:schemeClr val="tx1"/>
              </a:solidFill>
              <a:effectLst/>
              <a:latin typeface="+mn-lt"/>
              <a:ea typeface="+mn-ea"/>
              <a:cs typeface="+mn-cs"/>
            </a:endParaRPr>
          </a:p>
          <a:p>
            <a:r>
              <a:rPr lang="en-US" sz="1200" b="1" u="sng" kern="1200" dirty="0" smtClean="0">
                <a:solidFill>
                  <a:schemeClr val="tx1"/>
                </a:solidFill>
                <a:effectLst/>
                <a:latin typeface="+mn-lt"/>
                <a:ea typeface="+mn-ea"/>
                <a:cs typeface="+mn-cs"/>
              </a:rPr>
              <a:t>Status quo of implementation in Europe</a:t>
            </a:r>
            <a:endParaRPr lang="de-DE" sz="1200" b="1"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The commission report published in October 2017 (</a:t>
            </a:r>
            <a:r>
              <a:rPr lang="en-US" sz="1200" b="1" u="sng" kern="1200" dirty="0" smtClean="0">
                <a:solidFill>
                  <a:schemeClr val="tx1"/>
                </a:solidFill>
                <a:effectLst/>
                <a:latin typeface="+mn-lt"/>
                <a:ea typeface="+mn-ea"/>
                <a:cs typeface="+mn-cs"/>
                <a:hlinkClick r:id="rId5"/>
              </a:rPr>
              <a:t>ec.europa.eu/food/audits-analysis/</a:t>
            </a:r>
            <a:r>
              <a:rPr lang="en-US" sz="1200" b="1" u="sng" kern="1200" dirty="0" err="1" smtClean="0">
                <a:solidFill>
                  <a:schemeClr val="tx1"/>
                </a:solidFill>
                <a:effectLst/>
                <a:latin typeface="+mn-lt"/>
                <a:ea typeface="+mn-ea"/>
                <a:cs typeface="+mn-cs"/>
                <a:hlinkClick r:id="rId5"/>
              </a:rPr>
              <a:t>overview_reports</a:t>
            </a:r>
            <a:r>
              <a:rPr lang="en-US" sz="1200" b="1" u="sng" kern="1200" dirty="0" smtClean="0">
                <a:solidFill>
                  <a:schemeClr val="tx1"/>
                </a:solidFill>
                <a:effectLst/>
                <a:latin typeface="+mn-lt"/>
                <a:ea typeface="+mn-ea"/>
                <a:cs typeface="+mn-cs"/>
                <a:hlinkClick r:id="rId5"/>
              </a:rPr>
              <a:t>/</a:t>
            </a:r>
            <a:r>
              <a:rPr lang="en-US" sz="1200" b="1" u="sng" kern="1200" dirty="0" err="1" smtClean="0">
                <a:solidFill>
                  <a:schemeClr val="tx1"/>
                </a:solidFill>
                <a:effectLst/>
                <a:latin typeface="+mn-lt"/>
                <a:ea typeface="+mn-ea"/>
                <a:cs typeface="+mn-cs"/>
                <a:hlinkClick r:id="rId5"/>
              </a:rPr>
              <a:t>details.cfm?rep_id</a:t>
            </a:r>
            <a:r>
              <a:rPr lang="en-US" sz="1200" b="1" u="sng" kern="1200" dirty="0" smtClean="0">
                <a:solidFill>
                  <a:schemeClr val="tx1"/>
                </a:solidFill>
                <a:effectLst/>
                <a:latin typeface="+mn-lt"/>
                <a:ea typeface="+mn-ea"/>
                <a:cs typeface="+mn-cs"/>
                <a:hlinkClick r:id="rId5"/>
              </a:rPr>
              <a:t>=114</a:t>
            </a:r>
            <a:r>
              <a:rPr lang="en-US" sz="1200" b="1" kern="1200" dirty="0" smtClean="0">
                <a:solidFill>
                  <a:schemeClr val="tx1"/>
                </a:solidFill>
                <a:effectLst/>
                <a:latin typeface="+mn-lt"/>
                <a:ea typeface="+mn-ea"/>
                <a:cs typeface="+mn-cs"/>
              </a:rPr>
              <a:t>) indicates a hesitant and delayed implementation of the pesticides directive in the member states</a:t>
            </a:r>
            <a:r>
              <a:rPr lang="en-US" sz="1200" kern="1200" dirty="0" smtClean="0">
                <a:solidFill>
                  <a:schemeClr val="tx1"/>
                </a:solidFill>
                <a:effectLst/>
                <a:latin typeface="+mn-lt"/>
                <a:ea typeface="+mn-ea"/>
                <a:cs typeface="+mn-cs"/>
              </a:rPr>
              <a:t>. After all, Member States adopted National Action Plans (NAPs), with significant delays in many cases, and with recognizable differences in completeness and coverage. Only five Member State NAPs set measurable targets, which was in the spirit of the directive. Hence, four of these relate to risk reduction and only one to use reduction. IPM is a cornerstone of the Directive, but Member States do not check compliance with the principles of IPM at individual grower level systematically. Furthermore, Member States have not yet set clear criteria in order to ensure that the general principles of IPM are implemented by all professional users. Observing </a:t>
            </a:r>
            <a:r>
              <a:rPr lang="en-US" sz="1200" kern="1200" dirty="0" err="1" smtClean="0">
                <a:solidFill>
                  <a:schemeClr val="tx1"/>
                </a:solidFill>
                <a:effectLst/>
                <a:latin typeface="+mn-lt"/>
                <a:ea typeface="+mn-ea"/>
                <a:cs typeface="+mn-cs"/>
              </a:rPr>
              <a:t>organisations</a:t>
            </a:r>
            <a:r>
              <a:rPr lang="en-US" sz="1200" kern="1200" dirty="0" smtClean="0">
                <a:solidFill>
                  <a:schemeClr val="tx1"/>
                </a:solidFill>
                <a:effectLst/>
                <a:latin typeface="+mn-lt"/>
                <a:ea typeface="+mn-ea"/>
                <a:cs typeface="+mn-cs"/>
              </a:rPr>
              <a:t>, such as the Pesticides Action Network assume, that the Commission will not accept this diversity and will insist on the proper implementation of the pesticides directive, infringement procedures are to be expected here. </a:t>
            </a:r>
            <a:endParaRPr lang="de-DE" sz="1200" kern="1200" dirty="0" smtClean="0">
              <a:solidFill>
                <a:schemeClr val="tx1"/>
              </a:solidFill>
              <a:effectLst/>
              <a:latin typeface="+mn-lt"/>
              <a:ea typeface="+mn-ea"/>
              <a:cs typeface="+mn-cs"/>
            </a:endParaRPr>
          </a:p>
          <a:p>
            <a:endParaRPr lang="de-DE"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de-DE"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de-DE" sz="1200" kern="1200" dirty="0" smtClean="0">
              <a:solidFill>
                <a:schemeClr val="tx1"/>
              </a:solidFill>
              <a:effectLst/>
              <a:latin typeface="+mn-lt"/>
              <a:ea typeface="+mn-ea"/>
              <a:cs typeface="+mn-cs"/>
            </a:endParaRPr>
          </a:p>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3</a:t>
            </a:fld>
            <a:endParaRPr lang="de-DE" dirty="0"/>
          </a:p>
        </p:txBody>
      </p:sp>
    </p:spTree>
    <p:extLst>
      <p:ext uri="{BB962C8B-B14F-4D97-AF65-F5344CB8AC3E}">
        <p14:creationId xmlns:p14="http://schemas.microsoft.com/office/powerpoint/2010/main" val="29201081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200" b="1" i="0" u="none" strike="noStrike" kern="1200" baseline="0" dirty="0" smtClean="0">
                <a:solidFill>
                  <a:schemeClr val="tx1"/>
                </a:solidFill>
                <a:latin typeface="+mn-lt"/>
                <a:ea typeface="+mn-ea"/>
                <a:cs typeface="+mn-cs"/>
              </a:rPr>
              <a:t>Handling of very critical substances for biodiversity:</a:t>
            </a:r>
          </a:p>
          <a:p>
            <a:r>
              <a:rPr lang="en-US" sz="1200" b="1"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The standard </a:t>
            </a:r>
            <a:r>
              <a:rPr lang="en-US" sz="1200" b="0" i="0" u="none" strike="noStrike" kern="1200" baseline="0" dirty="0" err="1" smtClean="0">
                <a:solidFill>
                  <a:schemeClr val="tx1"/>
                </a:solidFill>
                <a:latin typeface="+mn-lt"/>
                <a:ea typeface="+mn-ea"/>
                <a:cs typeface="+mn-cs"/>
              </a:rPr>
              <a:t>organisation</a:t>
            </a:r>
            <a:r>
              <a:rPr lang="en-US" sz="1200" b="0" i="0" u="none" strike="noStrike" kern="1200" baseline="0" dirty="0" smtClean="0">
                <a:solidFill>
                  <a:schemeClr val="tx1"/>
                </a:solidFill>
                <a:latin typeface="+mn-lt"/>
                <a:ea typeface="+mn-ea"/>
                <a:cs typeface="+mn-cs"/>
              </a:rPr>
              <a:t> /company defines a negative list (list</a:t>
            </a:r>
          </a:p>
          <a:p>
            <a:r>
              <a:rPr lang="en-US" sz="1200" b="0" i="0" u="none" strike="noStrike" kern="1200" baseline="0" dirty="0" smtClean="0">
                <a:solidFill>
                  <a:schemeClr val="tx1"/>
                </a:solidFill>
                <a:latin typeface="+mn-lt"/>
                <a:ea typeface="+mn-ea"/>
                <a:cs typeface="+mn-cs"/>
              </a:rPr>
              <a:t>of all pesticides that are NOT allowed) and a strategy with clear</a:t>
            </a:r>
          </a:p>
          <a:p>
            <a:r>
              <a:rPr lang="en-US" sz="1200" b="0" i="0" u="none" strike="noStrike" kern="1200" baseline="0" dirty="0" smtClean="0">
                <a:solidFill>
                  <a:schemeClr val="tx1"/>
                </a:solidFill>
                <a:latin typeface="+mn-lt"/>
                <a:ea typeface="+mn-ea"/>
                <a:cs typeface="+mn-cs"/>
              </a:rPr>
              <a:t>time-bound targets aimed at the continuous reduction of substances</a:t>
            </a:r>
          </a:p>
          <a:p>
            <a:r>
              <a:rPr lang="en-US" sz="1200" b="0" i="0" u="none" strike="noStrike" kern="1200" baseline="0" dirty="0" smtClean="0">
                <a:solidFill>
                  <a:schemeClr val="tx1"/>
                </a:solidFill>
                <a:latin typeface="+mn-lt"/>
                <a:ea typeface="+mn-ea"/>
                <a:cs typeface="+mn-cs"/>
              </a:rPr>
              <a:t>considered harmful to humans and the environment.</a:t>
            </a:r>
          </a:p>
          <a:p>
            <a:endParaRPr lang="en-US" sz="1200" b="0"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Certified farms do not use any pesticides from the current negative</a:t>
            </a:r>
          </a:p>
          <a:p>
            <a:r>
              <a:rPr lang="en-US" sz="1200" b="0" i="0" u="none" strike="noStrike" kern="1200" baseline="0" dirty="0" smtClean="0">
                <a:solidFill>
                  <a:schemeClr val="tx1"/>
                </a:solidFill>
                <a:latin typeface="+mn-lt"/>
                <a:ea typeface="+mn-ea"/>
                <a:cs typeface="+mn-cs"/>
              </a:rPr>
              <a:t>list. The standard </a:t>
            </a:r>
            <a:r>
              <a:rPr lang="en-US" sz="1200" b="0" i="0" u="none" strike="noStrike" kern="1200" baseline="0" dirty="0" err="1" smtClean="0">
                <a:solidFill>
                  <a:schemeClr val="tx1"/>
                </a:solidFill>
                <a:latin typeface="+mn-lt"/>
                <a:ea typeface="+mn-ea"/>
                <a:cs typeface="+mn-cs"/>
              </a:rPr>
              <a:t>organisation</a:t>
            </a:r>
            <a:r>
              <a:rPr lang="en-US" sz="1200" b="0" i="0" u="none" strike="noStrike" kern="1200" baseline="0" dirty="0" smtClean="0">
                <a:solidFill>
                  <a:schemeClr val="tx1"/>
                </a:solidFill>
                <a:latin typeface="+mn-lt"/>
                <a:ea typeface="+mn-ea"/>
                <a:cs typeface="+mn-cs"/>
              </a:rPr>
              <a:t> /company has defined clear</a:t>
            </a:r>
          </a:p>
          <a:p>
            <a:r>
              <a:rPr lang="en-US" sz="1200" b="0" i="0" u="none" strike="noStrike" kern="1200" baseline="0" dirty="0" smtClean="0">
                <a:solidFill>
                  <a:schemeClr val="tx1"/>
                </a:solidFill>
                <a:latin typeface="+mn-lt"/>
                <a:ea typeface="+mn-ea"/>
                <a:cs typeface="+mn-cs"/>
              </a:rPr>
              <a:t>sanctions in case of violations.</a:t>
            </a:r>
          </a:p>
          <a:p>
            <a:endParaRPr lang="en-US" sz="1200" b="0"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Certified farms and farm operators only use substances not</a:t>
            </a:r>
          </a:p>
          <a:p>
            <a:r>
              <a:rPr lang="en-US" sz="1200" b="0" i="0" u="none" strike="noStrike" kern="1200" baseline="0" dirty="0" smtClean="0">
                <a:solidFill>
                  <a:schemeClr val="tx1"/>
                </a:solidFill>
                <a:latin typeface="+mn-lt"/>
                <a:ea typeface="+mn-ea"/>
                <a:cs typeface="+mn-cs"/>
              </a:rPr>
              <a:t>included in the current negative list. The standard </a:t>
            </a:r>
            <a:r>
              <a:rPr lang="en-US" sz="1200" b="0" i="0" u="none" strike="noStrike" kern="1200" baseline="0" dirty="0" err="1" smtClean="0">
                <a:solidFill>
                  <a:schemeClr val="tx1"/>
                </a:solidFill>
                <a:latin typeface="+mn-lt"/>
                <a:ea typeface="+mn-ea"/>
                <a:cs typeface="+mn-cs"/>
              </a:rPr>
              <a:t>organisation</a:t>
            </a:r>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/company defined appropriate penalties in case infringements</a:t>
            </a:r>
          </a:p>
          <a:p>
            <a:r>
              <a:rPr lang="de-DE" sz="1200" b="0" i="0" u="none" strike="noStrike" kern="1200" baseline="0" dirty="0" err="1" smtClean="0">
                <a:solidFill>
                  <a:schemeClr val="tx1"/>
                </a:solidFill>
                <a:latin typeface="+mn-lt"/>
                <a:ea typeface="+mn-ea"/>
                <a:cs typeface="+mn-cs"/>
              </a:rPr>
              <a:t>should</a:t>
            </a:r>
            <a:r>
              <a:rPr lang="de-DE" sz="1200" b="0" i="0" u="none" strike="noStrike" kern="1200" baseline="0" dirty="0" smtClean="0">
                <a:solidFill>
                  <a:schemeClr val="tx1"/>
                </a:solidFill>
                <a:latin typeface="+mn-lt"/>
                <a:ea typeface="+mn-ea"/>
                <a:cs typeface="+mn-cs"/>
              </a:rPr>
              <a:t> </a:t>
            </a:r>
            <a:r>
              <a:rPr lang="de-DE" sz="1200" b="0" i="0" u="none" strike="noStrike" kern="1200" baseline="0" dirty="0" err="1" smtClean="0">
                <a:solidFill>
                  <a:schemeClr val="tx1"/>
                </a:solidFill>
                <a:latin typeface="+mn-lt"/>
                <a:ea typeface="+mn-ea"/>
                <a:cs typeface="+mn-cs"/>
              </a:rPr>
              <a:t>occur</a:t>
            </a:r>
            <a:r>
              <a:rPr lang="de-DE" sz="1200" b="0" i="0" u="none" strike="noStrike" kern="1200" baseline="0" dirty="0" smtClean="0">
                <a:solidFill>
                  <a:schemeClr val="tx1"/>
                </a:solidFill>
                <a:latin typeface="+mn-lt"/>
                <a:ea typeface="+mn-ea"/>
                <a:cs typeface="+mn-cs"/>
              </a:rPr>
              <a:t>.</a:t>
            </a:r>
          </a:p>
          <a:p>
            <a:endParaRPr lang="de-DE" sz="1200" b="0" i="0" u="none" strike="noStrike" kern="1200" baseline="0" dirty="0" smtClean="0">
              <a:solidFill>
                <a:schemeClr val="tx1"/>
              </a:solidFill>
              <a:latin typeface="+mn-lt"/>
              <a:ea typeface="+mn-ea"/>
              <a:cs typeface="+mn-cs"/>
            </a:endParaRPr>
          </a:p>
          <a:p>
            <a:r>
              <a:rPr lang="de-DE" sz="1200" b="1" i="0" u="none" strike="noStrike" kern="1200" baseline="0" dirty="0" smtClean="0">
                <a:solidFill>
                  <a:schemeClr val="tx1"/>
                </a:solidFill>
                <a:latin typeface="+mn-lt"/>
                <a:ea typeface="+mn-ea"/>
                <a:cs typeface="+mn-cs"/>
              </a:rPr>
              <a:t>• </a:t>
            </a:r>
            <a:r>
              <a:rPr lang="de-DE" sz="1200" b="0" i="0" u="none" strike="noStrike" kern="1200" baseline="0" dirty="0" smtClean="0">
                <a:solidFill>
                  <a:schemeClr val="tx1"/>
                </a:solidFill>
                <a:latin typeface="+mn-lt"/>
                <a:ea typeface="+mn-ea"/>
                <a:cs typeface="+mn-cs"/>
              </a:rPr>
              <a:t>The </a:t>
            </a:r>
            <a:r>
              <a:rPr lang="de-DE" sz="1200" b="0" i="0" u="none" strike="noStrike" kern="1200" baseline="0" dirty="0" err="1" smtClean="0">
                <a:solidFill>
                  <a:schemeClr val="tx1"/>
                </a:solidFill>
                <a:latin typeface="+mn-lt"/>
                <a:ea typeface="+mn-ea"/>
                <a:cs typeface="+mn-cs"/>
              </a:rPr>
              <a:t>standard</a:t>
            </a:r>
            <a:r>
              <a:rPr lang="de-DE" sz="1200" b="0" i="0" u="none" strike="noStrike" kern="1200" baseline="0" dirty="0" smtClean="0">
                <a:solidFill>
                  <a:schemeClr val="tx1"/>
                </a:solidFill>
                <a:latin typeface="+mn-lt"/>
                <a:ea typeface="+mn-ea"/>
                <a:cs typeface="+mn-cs"/>
              </a:rPr>
              <a:t> </a:t>
            </a:r>
            <a:r>
              <a:rPr lang="de-DE" sz="1200" b="0" i="0" u="none" strike="noStrike" kern="1200" baseline="0" dirty="0" err="1" smtClean="0">
                <a:solidFill>
                  <a:schemeClr val="tx1"/>
                </a:solidFill>
                <a:latin typeface="+mn-lt"/>
                <a:ea typeface="+mn-ea"/>
                <a:cs typeface="+mn-cs"/>
              </a:rPr>
              <a:t>organisation</a:t>
            </a:r>
            <a:r>
              <a:rPr lang="de-DE" sz="1200" b="0" i="0" u="none" strike="noStrike" kern="1200" baseline="0" dirty="0" smtClean="0">
                <a:solidFill>
                  <a:schemeClr val="tx1"/>
                </a:solidFill>
                <a:latin typeface="+mn-lt"/>
                <a:ea typeface="+mn-ea"/>
                <a:cs typeface="+mn-cs"/>
              </a:rPr>
              <a:t> /</a:t>
            </a:r>
            <a:r>
              <a:rPr lang="de-DE" sz="1200" b="0" i="0" u="none" strike="noStrike" kern="1200" baseline="0" dirty="0" err="1" smtClean="0">
                <a:solidFill>
                  <a:schemeClr val="tx1"/>
                </a:solidFill>
                <a:latin typeface="+mn-lt"/>
                <a:ea typeface="+mn-ea"/>
                <a:cs typeface="+mn-cs"/>
              </a:rPr>
              <a:t>company</a:t>
            </a:r>
            <a:r>
              <a:rPr lang="de-DE" sz="1200" b="0" i="0" u="none" strike="noStrike" kern="1200" baseline="0" dirty="0" smtClean="0">
                <a:solidFill>
                  <a:schemeClr val="tx1"/>
                </a:solidFill>
                <a:latin typeface="+mn-lt"/>
                <a:ea typeface="+mn-ea"/>
                <a:cs typeface="+mn-cs"/>
              </a:rPr>
              <a:t> </a:t>
            </a:r>
            <a:r>
              <a:rPr lang="de-DE" sz="1200" b="0" i="0" u="none" strike="noStrike" kern="1200" baseline="0" dirty="0" err="1" smtClean="0">
                <a:solidFill>
                  <a:schemeClr val="tx1"/>
                </a:solidFill>
                <a:latin typeface="+mn-lt"/>
                <a:ea typeface="+mn-ea"/>
                <a:cs typeface="+mn-cs"/>
              </a:rPr>
              <a:t>excludes</a:t>
            </a:r>
            <a:r>
              <a:rPr lang="de-DE" sz="1200" b="0" i="0" u="none" strike="noStrike" kern="1200" baseline="0" dirty="0" smtClean="0">
                <a:solidFill>
                  <a:schemeClr val="tx1"/>
                </a:solidFill>
                <a:latin typeface="+mn-lt"/>
                <a:ea typeface="+mn-ea"/>
                <a:cs typeface="+mn-cs"/>
              </a:rPr>
              <a:t> </a:t>
            </a:r>
            <a:r>
              <a:rPr lang="de-DE" sz="1200" b="0" i="0" u="none" strike="noStrike" kern="1200" baseline="0" dirty="0" err="1" smtClean="0">
                <a:solidFill>
                  <a:schemeClr val="tx1"/>
                </a:solidFill>
                <a:latin typeface="+mn-lt"/>
                <a:ea typeface="+mn-ea"/>
                <a:cs typeface="+mn-cs"/>
              </a:rPr>
              <a:t>pesticides</a:t>
            </a:r>
            <a:r>
              <a:rPr lang="de-DE" sz="1200" b="0" i="0" u="none" strike="noStrike" kern="1200" baseline="0" dirty="0" smtClean="0">
                <a:solidFill>
                  <a:schemeClr val="tx1"/>
                </a:solidFill>
                <a:latin typeface="+mn-lt"/>
                <a:ea typeface="+mn-ea"/>
                <a:cs typeface="+mn-cs"/>
              </a:rPr>
              <a:t> </a:t>
            </a:r>
            <a:r>
              <a:rPr lang="de-DE" sz="1200" b="0" i="0" u="none" strike="noStrike" kern="1200" baseline="0" dirty="0" err="1" smtClean="0">
                <a:solidFill>
                  <a:schemeClr val="tx1"/>
                </a:solidFill>
                <a:latin typeface="+mn-lt"/>
                <a:ea typeface="+mn-ea"/>
                <a:cs typeface="+mn-cs"/>
              </a:rPr>
              <a:t>proven</a:t>
            </a:r>
            <a:endParaRPr lang="de-DE"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to have damaging effects on bees, pollinating insects, beneficial</a:t>
            </a:r>
          </a:p>
          <a:p>
            <a:r>
              <a:rPr lang="de-DE" sz="1200" b="0" i="0" u="none" strike="noStrike" kern="1200" baseline="0" dirty="0" err="1" smtClean="0">
                <a:solidFill>
                  <a:schemeClr val="tx1"/>
                </a:solidFill>
                <a:latin typeface="+mn-lt"/>
                <a:ea typeface="+mn-ea"/>
                <a:cs typeface="+mn-cs"/>
              </a:rPr>
              <a:t>organisms</a:t>
            </a:r>
            <a:r>
              <a:rPr lang="de-DE" sz="1200" b="0" i="0" u="none" strike="noStrike" kern="1200" baseline="0" dirty="0" smtClean="0">
                <a:solidFill>
                  <a:schemeClr val="tx1"/>
                </a:solidFill>
                <a:latin typeface="+mn-lt"/>
                <a:ea typeface="+mn-ea"/>
                <a:cs typeface="+mn-cs"/>
              </a:rPr>
              <a:t>, </a:t>
            </a:r>
            <a:r>
              <a:rPr lang="de-DE" sz="1200" b="0" i="0" u="none" strike="noStrike" kern="1200" baseline="0" dirty="0" err="1" smtClean="0">
                <a:solidFill>
                  <a:schemeClr val="tx1"/>
                </a:solidFill>
                <a:latin typeface="+mn-lt"/>
                <a:ea typeface="+mn-ea"/>
                <a:cs typeface="+mn-cs"/>
              </a:rPr>
              <a:t>amphibians</a:t>
            </a:r>
            <a:r>
              <a:rPr lang="de-DE" sz="1200" b="0" i="0" u="none" strike="noStrike" kern="1200" baseline="0" dirty="0" smtClean="0">
                <a:solidFill>
                  <a:schemeClr val="tx1"/>
                </a:solidFill>
                <a:latin typeface="+mn-lt"/>
                <a:ea typeface="+mn-ea"/>
                <a:cs typeface="+mn-cs"/>
              </a:rPr>
              <a:t> </a:t>
            </a:r>
            <a:r>
              <a:rPr lang="de-DE" sz="1200" b="0" i="0" u="none" strike="noStrike" kern="1200" baseline="0" dirty="0" err="1" smtClean="0">
                <a:solidFill>
                  <a:schemeClr val="tx1"/>
                </a:solidFill>
                <a:latin typeface="+mn-lt"/>
                <a:ea typeface="+mn-ea"/>
                <a:cs typeface="+mn-cs"/>
              </a:rPr>
              <a:t>or</a:t>
            </a:r>
            <a:r>
              <a:rPr lang="de-DE" sz="1200" b="0" i="0" u="none" strike="noStrike" kern="1200" baseline="0" dirty="0" smtClean="0">
                <a:solidFill>
                  <a:schemeClr val="tx1"/>
                </a:solidFill>
                <a:latin typeface="+mn-lt"/>
                <a:ea typeface="+mn-ea"/>
                <a:cs typeface="+mn-cs"/>
              </a:rPr>
              <a:t> </a:t>
            </a:r>
            <a:r>
              <a:rPr lang="de-DE" sz="1200" b="0" i="0" u="none" strike="noStrike" kern="1200" baseline="0" dirty="0" err="1" smtClean="0">
                <a:solidFill>
                  <a:schemeClr val="tx1"/>
                </a:solidFill>
                <a:latin typeface="+mn-lt"/>
                <a:ea typeface="+mn-ea"/>
                <a:cs typeface="+mn-cs"/>
              </a:rPr>
              <a:t>fish</a:t>
            </a:r>
            <a:r>
              <a:rPr lang="de-DE" sz="1200" b="0" i="0" u="none" strike="noStrike" kern="1200" baseline="0" dirty="0" smtClean="0">
                <a:solidFill>
                  <a:schemeClr val="tx1"/>
                </a:solidFill>
                <a:latin typeface="+mn-lt"/>
                <a:ea typeface="+mn-ea"/>
                <a:cs typeface="+mn-cs"/>
              </a:rPr>
              <a:t>.</a:t>
            </a:r>
          </a:p>
          <a:p>
            <a:endParaRPr lang="de-DE" sz="1200" b="0"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None of the herbicides are really “selective”. The use of very</a:t>
            </a:r>
          </a:p>
          <a:p>
            <a:r>
              <a:rPr lang="de-DE" sz="1200" b="0" i="0" u="none" strike="noStrike" kern="1200" baseline="0" dirty="0" err="1" smtClean="0">
                <a:solidFill>
                  <a:schemeClr val="tx1"/>
                </a:solidFill>
                <a:latin typeface="+mn-lt"/>
                <a:ea typeface="+mn-ea"/>
                <a:cs typeface="+mn-cs"/>
              </a:rPr>
              <a:t>harmful</a:t>
            </a:r>
            <a:r>
              <a:rPr lang="de-DE" sz="1200" b="0" i="0" u="none" strike="noStrike" kern="1200" baseline="0" dirty="0" smtClean="0">
                <a:solidFill>
                  <a:schemeClr val="tx1"/>
                </a:solidFill>
                <a:latin typeface="+mn-lt"/>
                <a:ea typeface="+mn-ea"/>
                <a:cs typeface="+mn-cs"/>
              </a:rPr>
              <a:t> </a:t>
            </a:r>
            <a:r>
              <a:rPr lang="de-DE" sz="1200" b="0" i="0" u="none" strike="noStrike" kern="1200" baseline="0" dirty="0" err="1" smtClean="0">
                <a:solidFill>
                  <a:schemeClr val="tx1"/>
                </a:solidFill>
                <a:latin typeface="+mn-lt"/>
                <a:ea typeface="+mn-ea"/>
                <a:cs typeface="+mn-cs"/>
              </a:rPr>
              <a:t>substances</a:t>
            </a:r>
            <a:r>
              <a:rPr lang="de-DE" sz="1200" b="0" i="0" u="none" strike="noStrike" kern="1200" baseline="0" dirty="0" smtClean="0">
                <a:solidFill>
                  <a:schemeClr val="tx1"/>
                </a:solidFill>
                <a:latin typeface="+mn-lt"/>
                <a:ea typeface="+mn-ea"/>
                <a:cs typeface="+mn-cs"/>
              </a:rPr>
              <a:t> (e.g. </a:t>
            </a:r>
            <a:r>
              <a:rPr lang="de-DE" sz="1200" b="0" i="0" u="none" strike="noStrike" kern="1200" baseline="0" dirty="0" err="1" smtClean="0">
                <a:solidFill>
                  <a:schemeClr val="tx1"/>
                </a:solidFill>
                <a:latin typeface="+mn-lt"/>
                <a:ea typeface="+mn-ea"/>
                <a:cs typeface="+mn-cs"/>
              </a:rPr>
              <a:t>Glyphosat</a:t>
            </a:r>
            <a:r>
              <a:rPr lang="de-DE" sz="1200" b="0" i="0" u="none" strike="noStrike" kern="1200" baseline="0" dirty="0" smtClean="0">
                <a:solidFill>
                  <a:schemeClr val="tx1"/>
                </a:solidFill>
                <a:latin typeface="+mn-lt"/>
                <a:ea typeface="+mn-ea"/>
                <a:cs typeface="+mn-cs"/>
              </a:rPr>
              <a:t>, </a:t>
            </a:r>
            <a:r>
              <a:rPr lang="de-DE" sz="1200" b="0" i="0" u="none" strike="noStrike" kern="1200" baseline="0" dirty="0" err="1" smtClean="0">
                <a:solidFill>
                  <a:schemeClr val="tx1"/>
                </a:solidFill>
                <a:latin typeface="+mn-lt"/>
                <a:ea typeface="+mn-ea"/>
                <a:cs typeface="+mn-cs"/>
              </a:rPr>
              <a:t>Diquat</a:t>
            </a:r>
            <a:r>
              <a:rPr lang="de-DE" sz="1200" b="0" i="0" u="none" strike="noStrike" kern="1200" baseline="0" dirty="0" smtClean="0">
                <a:solidFill>
                  <a:schemeClr val="tx1"/>
                </a:solidFill>
                <a:latin typeface="+mn-lt"/>
                <a:ea typeface="+mn-ea"/>
                <a:cs typeface="+mn-cs"/>
              </a:rPr>
              <a:t>, </a:t>
            </a:r>
            <a:r>
              <a:rPr lang="de-DE" sz="1200" b="0" i="0" u="none" strike="noStrike" kern="1200" baseline="0" dirty="0" err="1" smtClean="0">
                <a:solidFill>
                  <a:schemeClr val="tx1"/>
                </a:solidFill>
                <a:latin typeface="+mn-lt"/>
                <a:ea typeface="+mn-ea"/>
                <a:cs typeface="+mn-cs"/>
              </a:rPr>
              <a:t>Paraquat</a:t>
            </a:r>
            <a:r>
              <a:rPr lang="de-DE" sz="1200" b="0" i="0" u="none" strike="noStrike" kern="1200" baseline="0" dirty="0" smtClean="0">
                <a:solidFill>
                  <a:schemeClr val="tx1"/>
                </a:solidFill>
                <a:latin typeface="+mn-lt"/>
                <a:ea typeface="+mn-ea"/>
                <a:cs typeface="+mn-cs"/>
              </a:rPr>
              <a:t>, </a:t>
            </a:r>
            <a:r>
              <a:rPr lang="de-DE" sz="1200" b="0" i="0" u="none" strike="noStrike" kern="1200" baseline="0" dirty="0" err="1" smtClean="0">
                <a:solidFill>
                  <a:schemeClr val="tx1"/>
                </a:solidFill>
                <a:latin typeface="+mn-lt"/>
                <a:ea typeface="+mn-ea"/>
                <a:cs typeface="+mn-cs"/>
              </a:rPr>
              <a:t>Glufosinate</a:t>
            </a:r>
            <a:endParaRPr lang="de-DE"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ammonium, </a:t>
            </a:r>
            <a:r>
              <a:rPr lang="en-US" sz="1200" b="0" i="0" u="none" strike="noStrike" kern="1200" baseline="0" dirty="0" err="1" smtClean="0">
                <a:solidFill>
                  <a:schemeClr val="tx1"/>
                </a:solidFill>
                <a:latin typeface="+mn-lt"/>
                <a:ea typeface="+mn-ea"/>
                <a:cs typeface="+mn-cs"/>
              </a:rPr>
              <a:t>Indaziflam</a:t>
            </a:r>
            <a:r>
              <a:rPr lang="en-US" sz="1200" b="0" i="0" u="none" strike="noStrike" kern="1200" baseline="0" dirty="0" smtClean="0">
                <a:solidFill>
                  <a:schemeClr val="tx1"/>
                </a:solidFill>
                <a:latin typeface="+mn-lt"/>
                <a:ea typeface="+mn-ea"/>
                <a:cs typeface="+mn-cs"/>
              </a:rPr>
              <a:t> and the salt equivalent versions) is not</a:t>
            </a:r>
          </a:p>
          <a:p>
            <a:r>
              <a:rPr lang="en-US" sz="1200" b="0" i="0" u="none" strike="noStrike" kern="1200" baseline="0" dirty="0" smtClean="0">
                <a:solidFill>
                  <a:schemeClr val="tx1"/>
                </a:solidFill>
                <a:latin typeface="+mn-lt"/>
                <a:ea typeface="+mn-ea"/>
                <a:cs typeface="+mn-cs"/>
              </a:rPr>
              <a:t>allowed. If these substances are still used, the standard </a:t>
            </a:r>
            <a:r>
              <a:rPr lang="en-US" sz="1200" b="0" i="0" u="none" strike="noStrike" kern="1200" baseline="0" dirty="0" err="1" smtClean="0">
                <a:solidFill>
                  <a:schemeClr val="tx1"/>
                </a:solidFill>
                <a:latin typeface="+mn-lt"/>
                <a:ea typeface="+mn-ea"/>
                <a:cs typeface="+mn-cs"/>
              </a:rPr>
              <a:t>organisation</a:t>
            </a:r>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/company clearly defines where and when application is</a:t>
            </a:r>
          </a:p>
          <a:p>
            <a:r>
              <a:rPr lang="en-US" sz="1200" b="0" i="0" u="none" strike="noStrike" kern="1200" baseline="0" dirty="0" smtClean="0">
                <a:solidFill>
                  <a:schemeClr val="tx1"/>
                </a:solidFill>
                <a:latin typeface="+mn-lt"/>
                <a:ea typeface="+mn-ea"/>
                <a:cs typeface="+mn-cs"/>
              </a:rPr>
              <a:t>permitted (e.g. not in flowering crops, not for </a:t>
            </a:r>
            <a:r>
              <a:rPr lang="en-US" sz="1200" b="0" i="0" u="none" strike="noStrike" kern="1200" baseline="0" dirty="0" err="1" smtClean="0">
                <a:solidFill>
                  <a:schemeClr val="tx1"/>
                </a:solidFill>
                <a:latin typeface="+mn-lt"/>
                <a:ea typeface="+mn-ea"/>
                <a:cs typeface="+mn-cs"/>
              </a:rPr>
              <a:t>siccation</a:t>
            </a:r>
            <a:r>
              <a:rPr lang="en-US" sz="1200" b="0" i="0" u="none" strike="noStrike" kern="1200" baseline="0" dirty="0" smtClean="0">
                <a:solidFill>
                  <a:schemeClr val="tx1"/>
                </a:solidFill>
                <a:latin typeface="+mn-lt"/>
                <a:ea typeface="+mn-ea"/>
                <a:cs typeface="+mn-cs"/>
              </a:rPr>
              <a:t>).</a:t>
            </a:r>
          </a:p>
          <a:p>
            <a:r>
              <a:rPr lang="de-DE" sz="1200" b="0" i="0" u="none" strike="noStrike" kern="1200" baseline="0" dirty="0" err="1" smtClean="0">
                <a:solidFill>
                  <a:schemeClr val="tx1"/>
                </a:solidFill>
                <a:latin typeface="+mn-lt"/>
                <a:ea typeface="+mn-ea"/>
                <a:cs typeface="+mn-cs"/>
              </a:rPr>
              <a:t>BOSTI_Empfehlungen_English_DRUCK.indd</a:t>
            </a:r>
            <a:r>
              <a:rPr lang="de-DE" sz="1200" b="0" i="0" u="none" strike="noStrike" kern="1200" baseline="0" dirty="0" smtClean="0">
                <a:solidFill>
                  <a:schemeClr val="tx1"/>
                </a:solidFill>
                <a:latin typeface="+mn-lt"/>
                <a:ea typeface="+mn-ea"/>
                <a:cs typeface="+mn-cs"/>
              </a:rPr>
              <a:t> 30 23.01.2018 15:31:28</a:t>
            </a:r>
          </a:p>
          <a:p>
            <a:r>
              <a:rPr lang="de-DE" sz="1200" b="0" i="0" u="none" strike="noStrike" kern="1200" baseline="0" dirty="0" smtClean="0">
                <a:solidFill>
                  <a:schemeClr val="tx1"/>
                </a:solidFill>
                <a:latin typeface="+mn-lt"/>
                <a:ea typeface="+mn-ea"/>
                <a:cs typeface="+mn-cs"/>
              </a:rPr>
              <a:t>31</a:t>
            </a:r>
          </a:p>
          <a:p>
            <a:endParaRPr lang="en-US" sz="1200" b="1"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Recommendations for very good practices to ensure more biodiversity</a:t>
            </a:r>
          </a:p>
          <a:p>
            <a:r>
              <a:rPr lang="en-US" sz="1200" b="1"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The use of pre-emergence herbicides is not allowed and can be</a:t>
            </a:r>
          </a:p>
          <a:p>
            <a:r>
              <a:rPr lang="en-US" sz="1200" b="0" i="0" u="none" strike="noStrike" kern="1200" baseline="0" dirty="0" smtClean="0">
                <a:solidFill>
                  <a:schemeClr val="tx1"/>
                </a:solidFill>
                <a:latin typeface="+mn-lt"/>
                <a:ea typeface="+mn-ea"/>
                <a:cs typeface="+mn-cs"/>
              </a:rPr>
              <a:t>substituted, e.g. by mechanical weeding in early stages.</a:t>
            </a:r>
          </a:p>
          <a:p>
            <a:endParaRPr lang="en-US" sz="1200" b="0"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The use of herbicides is not permitted in the </a:t>
            </a:r>
            <a:r>
              <a:rPr lang="en-US" sz="1200" b="0" i="0" u="none" strike="noStrike" kern="1200" baseline="0" dirty="0" err="1" smtClean="0">
                <a:solidFill>
                  <a:schemeClr val="tx1"/>
                </a:solidFill>
                <a:latin typeface="+mn-lt"/>
                <a:ea typeface="+mn-ea"/>
                <a:cs typeface="+mn-cs"/>
              </a:rPr>
              <a:t>interrow</a:t>
            </a:r>
            <a:r>
              <a:rPr lang="en-US" sz="1200" b="0" i="0" u="none" strike="noStrike" kern="1200" baseline="0" dirty="0" smtClean="0">
                <a:solidFill>
                  <a:schemeClr val="tx1"/>
                </a:solidFill>
                <a:latin typeface="+mn-lt"/>
                <a:ea typeface="+mn-ea"/>
                <a:cs typeface="+mn-cs"/>
              </a:rPr>
              <a:t> of permanent</a:t>
            </a:r>
          </a:p>
          <a:p>
            <a:r>
              <a:rPr lang="en-US" sz="1200" b="0" i="0" u="none" strike="noStrike" kern="1200" baseline="0" dirty="0" smtClean="0">
                <a:solidFill>
                  <a:schemeClr val="tx1"/>
                </a:solidFill>
                <a:latin typeface="+mn-lt"/>
                <a:ea typeface="+mn-ea"/>
                <a:cs typeface="+mn-cs"/>
              </a:rPr>
              <a:t>crops (e.g. vineyards, fruits, hop).</a:t>
            </a:r>
          </a:p>
          <a:p>
            <a:endParaRPr lang="en-US" sz="1200" b="0"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The application of fertilizers and pesticides in riparian buffer zones</a:t>
            </a:r>
          </a:p>
          <a:p>
            <a:r>
              <a:rPr lang="en-US" sz="1200" b="0" i="0" u="none" strike="noStrike" kern="1200" baseline="0" dirty="0" smtClean="0">
                <a:solidFill>
                  <a:schemeClr val="tx1"/>
                </a:solidFill>
                <a:latin typeface="+mn-lt"/>
                <a:ea typeface="+mn-ea"/>
                <a:cs typeface="+mn-cs"/>
              </a:rPr>
              <a:t>is generally prohibited. The standard </a:t>
            </a:r>
            <a:r>
              <a:rPr lang="en-US" sz="1200" b="0" i="0" u="none" strike="noStrike" kern="1200" baseline="0" dirty="0" err="1" smtClean="0">
                <a:solidFill>
                  <a:schemeClr val="tx1"/>
                </a:solidFill>
                <a:latin typeface="+mn-lt"/>
                <a:ea typeface="+mn-ea"/>
                <a:cs typeface="+mn-cs"/>
              </a:rPr>
              <a:t>organisation</a:t>
            </a:r>
            <a:r>
              <a:rPr lang="en-US" sz="1200" b="0" i="0" u="none" strike="noStrike" kern="1200" baseline="0" dirty="0" smtClean="0">
                <a:solidFill>
                  <a:schemeClr val="tx1"/>
                </a:solidFill>
                <a:latin typeface="+mn-lt"/>
                <a:ea typeface="+mn-ea"/>
                <a:cs typeface="+mn-cs"/>
              </a:rPr>
              <a:t> /company</a:t>
            </a:r>
          </a:p>
          <a:p>
            <a:r>
              <a:rPr lang="en-US" sz="1200" b="0" i="0" u="none" strike="noStrike" kern="1200" baseline="0" dirty="0" smtClean="0">
                <a:solidFill>
                  <a:schemeClr val="tx1"/>
                </a:solidFill>
                <a:latin typeface="+mn-lt"/>
                <a:ea typeface="+mn-ea"/>
                <a:cs typeface="+mn-cs"/>
              </a:rPr>
              <a:t>provides cultivar and application specific rules for pesticide use</a:t>
            </a:r>
          </a:p>
          <a:p>
            <a:r>
              <a:rPr lang="en-US" sz="1200" b="0" i="0" u="none" strike="noStrike" kern="1200" baseline="0" dirty="0" smtClean="0">
                <a:solidFill>
                  <a:schemeClr val="tx1"/>
                </a:solidFill>
                <a:latin typeface="+mn-lt"/>
                <a:ea typeface="+mn-ea"/>
                <a:cs typeface="+mn-cs"/>
              </a:rPr>
              <a:t>adjacent to water bodies and gives precise information about the</a:t>
            </a:r>
          </a:p>
          <a:p>
            <a:r>
              <a:rPr lang="en-US" sz="1200" b="0" i="0" u="none" strike="noStrike" kern="1200" baseline="0" dirty="0" smtClean="0">
                <a:solidFill>
                  <a:schemeClr val="tx1"/>
                </a:solidFill>
                <a:latin typeface="+mn-lt"/>
                <a:ea typeface="+mn-ea"/>
                <a:cs typeface="+mn-cs"/>
              </a:rPr>
              <a:t>minimum distance (minimum 10 meters) and quality of riparian</a:t>
            </a:r>
          </a:p>
          <a:p>
            <a:r>
              <a:rPr lang="en-US" sz="1200" b="0" i="0" u="none" strike="noStrike" kern="1200" baseline="0" dirty="0" smtClean="0">
                <a:solidFill>
                  <a:schemeClr val="tx1"/>
                </a:solidFill>
                <a:latin typeface="+mn-lt"/>
                <a:ea typeface="+mn-ea"/>
                <a:cs typeface="+mn-cs"/>
              </a:rPr>
              <a:t>buffer zones (height, width, vegetation density). The height has</a:t>
            </a:r>
          </a:p>
          <a:p>
            <a:r>
              <a:rPr lang="en-US" sz="1200" b="0" i="0" u="none" strike="noStrike" kern="1200" baseline="0" dirty="0" smtClean="0">
                <a:solidFill>
                  <a:schemeClr val="tx1"/>
                </a:solidFill>
                <a:latin typeface="+mn-lt"/>
                <a:ea typeface="+mn-ea"/>
                <a:cs typeface="+mn-cs"/>
              </a:rPr>
              <a:t>to be defined depending on the height of the cultivated crop and</a:t>
            </a:r>
          </a:p>
          <a:p>
            <a:r>
              <a:rPr lang="de-DE" sz="1200" b="0" i="0" u="none" strike="noStrike" kern="1200" baseline="0" dirty="0" err="1" smtClean="0">
                <a:solidFill>
                  <a:schemeClr val="tx1"/>
                </a:solidFill>
                <a:latin typeface="+mn-lt"/>
                <a:ea typeface="+mn-ea"/>
                <a:cs typeface="+mn-cs"/>
              </a:rPr>
              <a:t>the</a:t>
            </a:r>
            <a:r>
              <a:rPr lang="de-DE" sz="1200" b="0" i="0" u="none" strike="noStrike" kern="1200" baseline="0" dirty="0" smtClean="0">
                <a:solidFill>
                  <a:schemeClr val="tx1"/>
                </a:solidFill>
                <a:latin typeface="+mn-lt"/>
                <a:ea typeface="+mn-ea"/>
                <a:cs typeface="+mn-cs"/>
              </a:rPr>
              <a:t> </a:t>
            </a:r>
            <a:r>
              <a:rPr lang="de-DE" sz="1200" b="0" i="0" u="none" strike="noStrike" kern="1200" baseline="0" dirty="0" err="1" smtClean="0">
                <a:solidFill>
                  <a:schemeClr val="tx1"/>
                </a:solidFill>
                <a:latin typeface="+mn-lt"/>
                <a:ea typeface="+mn-ea"/>
                <a:cs typeface="+mn-cs"/>
              </a:rPr>
              <a:t>application</a:t>
            </a:r>
            <a:r>
              <a:rPr lang="de-DE" sz="1200" b="0" i="0" u="none" strike="noStrike" kern="1200" baseline="0" dirty="0" smtClean="0">
                <a:solidFill>
                  <a:schemeClr val="tx1"/>
                </a:solidFill>
                <a:latin typeface="+mn-lt"/>
                <a:ea typeface="+mn-ea"/>
                <a:cs typeface="+mn-cs"/>
              </a:rPr>
              <a:t> </a:t>
            </a:r>
            <a:r>
              <a:rPr lang="de-DE" sz="1200" b="0" i="0" u="none" strike="noStrike" kern="1200" baseline="0" dirty="0" err="1" smtClean="0">
                <a:solidFill>
                  <a:schemeClr val="tx1"/>
                </a:solidFill>
                <a:latin typeface="+mn-lt"/>
                <a:ea typeface="+mn-ea"/>
                <a:cs typeface="+mn-cs"/>
              </a:rPr>
              <a:t>method</a:t>
            </a:r>
            <a:r>
              <a:rPr lang="de-DE" sz="1200" b="0" i="0" u="none" strike="noStrike" kern="1200" baseline="0" dirty="0" smtClean="0">
                <a:solidFill>
                  <a:schemeClr val="tx1"/>
                </a:solidFill>
                <a:latin typeface="+mn-lt"/>
                <a:ea typeface="+mn-ea"/>
                <a:cs typeface="+mn-cs"/>
              </a:rPr>
              <a:t>.</a:t>
            </a:r>
          </a:p>
          <a:p>
            <a:endParaRPr lang="de-DE" sz="1200" b="0"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Only max. 80% of very large cultivation areas (the standard</a:t>
            </a:r>
          </a:p>
          <a:p>
            <a:r>
              <a:rPr lang="en-US" sz="1200" b="0" i="0" u="none" strike="noStrike" kern="1200" baseline="0" dirty="0" err="1" smtClean="0">
                <a:solidFill>
                  <a:schemeClr val="tx1"/>
                </a:solidFill>
                <a:latin typeface="+mn-lt"/>
                <a:ea typeface="+mn-ea"/>
                <a:cs typeface="+mn-cs"/>
              </a:rPr>
              <a:t>Organisation</a:t>
            </a:r>
            <a:r>
              <a:rPr lang="en-US" sz="1200" b="0" i="0" u="none" strike="noStrike" kern="1200" baseline="0" dirty="0" smtClean="0">
                <a:solidFill>
                  <a:schemeClr val="tx1"/>
                </a:solidFill>
                <a:latin typeface="+mn-lt"/>
                <a:ea typeface="+mn-ea"/>
                <a:cs typeface="+mn-cs"/>
              </a:rPr>
              <a:t> /company has to define the critical size, suggestion</a:t>
            </a:r>
          </a:p>
          <a:p>
            <a:r>
              <a:rPr lang="en-US" sz="1200" b="0" i="0" u="none" strike="noStrike" kern="1200" baseline="0" dirty="0" smtClean="0">
                <a:solidFill>
                  <a:schemeClr val="tx1"/>
                </a:solidFill>
                <a:latin typeface="+mn-lt"/>
                <a:ea typeface="+mn-ea"/>
                <a:cs typeface="+mn-cs"/>
              </a:rPr>
              <a:t>for arable farming in Europe: &gt;20ha) are treated with pesticides</a:t>
            </a:r>
          </a:p>
          <a:p>
            <a:r>
              <a:rPr lang="en-US" sz="1200" b="0" i="0" u="none" strike="noStrike" kern="1200" baseline="0" dirty="0" smtClean="0">
                <a:solidFill>
                  <a:schemeClr val="tx1"/>
                </a:solidFill>
                <a:latin typeface="+mn-lt"/>
                <a:ea typeface="+mn-ea"/>
                <a:cs typeface="+mn-cs"/>
              </a:rPr>
              <a:t>per annum. 20% of the area is free of pesticide application and</a:t>
            </a:r>
          </a:p>
          <a:p>
            <a:r>
              <a:rPr lang="en-US" sz="1200" b="0" i="0" u="none" strike="noStrike" kern="1200" baseline="0" dirty="0" smtClean="0">
                <a:solidFill>
                  <a:schemeClr val="tx1"/>
                </a:solidFill>
                <a:latin typeface="+mn-lt"/>
                <a:ea typeface="+mn-ea"/>
                <a:cs typeface="+mn-cs"/>
              </a:rPr>
              <a:t>can be managed with alternative techniques (mechanical and/or</a:t>
            </a:r>
          </a:p>
          <a:p>
            <a:r>
              <a:rPr lang="en-US" sz="1200" b="0" i="0" u="none" strike="noStrike" kern="1200" baseline="0" dirty="0" smtClean="0">
                <a:solidFill>
                  <a:schemeClr val="tx1"/>
                </a:solidFill>
                <a:latin typeface="+mn-lt"/>
                <a:ea typeface="+mn-ea"/>
                <a:cs typeface="+mn-cs"/>
              </a:rPr>
              <a:t>biological pest control). This has been shown to lead to a considerable</a:t>
            </a:r>
          </a:p>
          <a:p>
            <a:r>
              <a:rPr lang="en-US" sz="1200" b="0" i="0" u="none" strike="noStrike" kern="1200" baseline="0" dirty="0" smtClean="0">
                <a:solidFill>
                  <a:schemeClr val="tx1"/>
                </a:solidFill>
                <a:latin typeface="+mn-lt"/>
                <a:ea typeface="+mn-ea"/>
                <a:cs typeface="+mn-cs"/>
              </a:rPr>
              <a:t>increase in biodiversity. The 20% surface ratio can rotate</a:t>
            </a:r>
          </a:p>
          <a:p>
            <a:r>
              <a:rPr lang="de-DE" sz="1200" b="0" i="0" u="none" strike="noStrike" kern="1200" baseline="0" dirty="0" err="1" smtClean="0">
                <a:solidFill>
                  <a:schemeClr val="tx1"/>
                </a:solidFill>
                <a:latin typeface="+mn-lt"/>
                <a:ea typeface="+mn-ea"/>
                <a:cs typeface="+mn-cs"/>
              </a:rPr>
              <a:t>annually</a:t>
            </a:r>
            <a:r>
              <a:rPr lang="de-DE" sz="1200" b="0" i="0" u="none" strike="noStrike" kern="1200" baseline="0" dirty="0" smtClean="0">
                <a:solidFill>
                  <a:schemeClr val="tx1"/>
                </a:solidFill>
                <a:latin typeface="+mn-lt"/>
                <a:ea typeface="+mn-ea"/>
                <a:cs typeface="+mn-cs"/>
              </a:rPr>
              <a:t>.</a:t>
            </a:r>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4</a:t>
            </a:fld>
            <a:endParaRPr lang="de-DE" dirty="0"/>
          </a:p>
        </p:txBody>
      </p:sp>
    </p:spTree>
    <p:extLst>
      <p:ext uri="{BB962C8B-B14F-4D97-AF65-F5344CB8AC3E}">
        <p14:creationId xmlns:p14="http://schemas.microsoft.com/office/powerpoint/2010/main" val="2721911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685800" y="2060848"/>
            <a:ext cx="7772400" cy="1586607"/>
          </a:xfrm>
          <a:prstGeom prst="rect">
            <a:avLst/>
          </a:prstGeom>
        </p:spPr>
        <p:txBody>
          <a:bodyPr/>
          <a:lstStyle>
            <a:lvl1pPr algn="l">
              <a:defRPr sz="5400" b="1" cap="none" baseline="0">
                <a:latin typeface="Arial" panose="020B0604020202020204" pitchFamily="34" charset="0"/>
                <a:cs typeface="Arial" panose="020B0604020202020204" pitchFamily="34" charset="0"/>
              </a:defRPr>
            </a:lvl1pPr>
          </a:lstStyle>
          <a:p>
            <a:r>
              <a:rPr lang="de-DE" dirty="0" smtClean="0"/>
              <a:t>TITEL DER PRÄSENTATION</a:t>
            </a:r>
            <a:endParaRPr lang="de-DE" dirty="0"/>
          </a:p>
        </p:txBody>
      </p:sp>
      <p:sp>
        <p:nvSpPr>
          <p:cNvPr id="3" name="Untertitel 2"/>
          <p:cNvSpPr>
            <a:spLocks noGrp="1"/>
          </p:cNvSpPr>
          <p:nvPr>
            <p:ph type="subTitle" idx="1" hasCustomPrompt="1"/>
          </p:nvPr>
        </p:nvSpPr>
        <p:spPr>
          <a:xfrm>
            <a:off x="683568" y="3861048"/>
            <a:ext cx="6400800" cy="648072"/>
          </a:xfrm>
          <a:prstGeom prst="rect">
            <a:avLst/>
          </a:prstGeom>
        </p:spPr>
        <p:txBody>
          <a:bodyPr/>
          <a:lstStyle>
            <a:lvl1pPr marL="0" indent="0" algn="l">
              <a:buNone/>
              <a:defRPr>
                <a:solidFill>
                  <a:schemeClr val="bg2">
                    <a:lumMod val="50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smtClean="0"/>
              <a:t>Projekttitel</a:t>
            </a:r>
            <a:endParaRPr lang="de-DE" dirty="0"/>
          </a:p>
        </p:txBody>
      </p:sp>
    </p:spTree>
    <p:extLst>
      <p:ext uri="{BB962C8B-B14F-4D97-AF65-F5344CB8AC3E}">
        <p14:creationId xmlns:p14="http://schemas.microsoft.com/office/powerpoint/2010/main" val="401850465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722313" y="4406900"/>
            <a:ext cx="7772400" cy="1362075"/>
          </a:xfrm>
          <a:prstGeom prst="rect">
            <a:avLst/>
          </a:prstGeom>
        </p:spPr>
        <p:txBody>
          <a:bodyPr anchor="t"/>
          <a:lstStyle>
            <a:lvl1pPr algn="l">
              <a:defRPr sz="4000" b="1" cap="all" baseline="0">
                <a:solidFill>
                  <a:schemeClr val="accent1"/>
                </a:solidFill>
                <a:latin typeface="Arial" panose="020B0604020202020204" pitchFamily="34" charset="0"/>
                <a:cs typeface="Arial" panose="020B0604020202020204" pitchFamily="34" charset="0"/>
              </a:defRPr>
            </a:lvl1pPr>
          </a:lstStyle>
          <a:p>
            <a:r>
              <a:rPr lang="de-DE" dirty="0" smtClean="0"/>
              <a:t>Titel KAPITEL</a:t>
            </a:r>
            <a:endParaRPr lang="de-DE" dirty="0"/>
          </a:p>
        </p:txBody>
      </p:sp>
      <p:sp>
        <p:nvSpPr>
          <p:cNvPr id="3" name="Textplatzhalter 2"/>
          <p:cNvSpPr>
            <a:spLocks noGrp="1"/>
          </p:cNvSpPr>
          <p:nvPr>
            <p:ph type="body" idx="1" hasCustomPrompt="1"/>
          </p:nvPr>
        </p:nvSpPr>
        <p:spPr>
          <a:xfrm>
            <a:off x="722313" y="2906713"/>
            <a:ext cx="7772400" cy="1500187"/>
          </a:xfrm>
          <a:prstGeom prst="rect">
            <a:avLst/>
          </a:prstGeom>
        </p:spPr>
        <p:txBody>
          <a:bodyPr anchor="b"/>
          <a:lstStyle>
            <a:lvl1pPr marL="0" indent="0">
              <a:buNone/>
              <a:defRPr sz="2000">
                <a:solidFill>
                  <a:schemeClr val="bg2">
                    <a:lumMod val="50000"/>
                  </a:schemeClr>
                </a:solidFill>
                <a:latin typeface="Arial" panose="020B060402020202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dirty="0" smtClean="0"/>
              <a:t>ERLÄUTERUNGEN</a:t>
            </a:r>
          </a:p>
        </p:txBody>
      </p:sp>
    </p:spTree>
    <p:extLst>
      <p:ext uri="{BB962C8B-B14F-4D97-AF65-F5344CB8AC3E}">
        <p14:creationId xmlns:p14="http://schemas.microsoft.com/office/powerpoint/2010/main" val="276595584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dirty="0" smtClean="0"/>
              <a:t>Titel</a:t>
            </a:r>
            <a:endParaRPr lang="de-DE" dirty="0"/>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6" name="Foliennummernplatzhalter 5"/>
          <p:cNvSpPr>
            <a:spLocks noGrp="1"/>
          </p:cNvSpPr>
          <p:nvPr>
            <p:ph type="sldNum" sz="quarter" idx="12"/>
          </p:nvPr>
        </p:nvSpPr>
        <p:spPr>
          <a:xfrm>
            <a:off x="8316416" y="6464369"/>
            <a:ext cx="812221" cy="365125"/>
          </a:xfrm>
        </p:spPr>
        <p:txBody>
          <a:bodyPr/>
          <a:lstStyle/>
          <a:p>
            <a:fld id="{94C51DEF-A0F2-436A-B446-D206BED377C1}" type="slidenum">
              <a:rPr lang="de-DE" smtClean="0"/>
              <a:t>‹Nº›</a:t>
            </a:fld>
            <a:endParaRPr lang="de-DE" dirty="0"/>
          </a:p>
        </p:txBody>
      </p:sp>
    </p:spTree>
    <p:extLst>
      <p:ext uri="{BB962C8B-B14F-4D97-AF65-F5344CB8AC3E}">
        <p14:creationId xmlns:p14="http://schemas.microsoft.com/office/powerpoint/2010/main" val="379705413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Inhaltsplatzhalter 3"/>
          <p:cNvSpPr>
            <a:spLocks noGrp="1"/>
          </p:cNvSpPr>
          <p:nvPr>
            <p:ph sz="half" idx="2"/>
          </p:nvPr>
        </p:nvSpPr>
        <p:spPr>
          <a:xfrm>
            <a:off x="4648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‹Nº›</a:t>
            </a:fld>
            <a:endParaRPr lang="de-DE" dirty="0"/>
          </a:p>
        </p:txBody>
      </p:sp>
      <p:sp>
        <p:nvSpPr>
          <p:cNvPr id="8" name="Titel 1"/>
          <p:cNvSpPr>
            <a:spLocks noGrp="1"/>
          </p:cNvSpPr>
          <p:nvPr>
            <p:ph type="title"/>
          </p:nvPr>
        </p:nvSpPr>
        <p:spPr>
          <a:xfrm>
            <a:off x="446856" y="111770"/>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46038880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67544" y="1268760"/>
            <a:ext cx="4040188"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4" name="Inhaltsplatzhalter 3"/>
          <p:cNvSpPr>
            <a:spLocks noGrp="1"/>
          </p:cNvSpPr>
          <p:nvPr>
            <p:ph sz="half" idx="2"/>
          </p:nvPr>
        </p:nvSpPr>
        <p:spPr>
          <a:xfrm>
            <a:off x="457200" y="2132857"/>
            <a:ext cx="4040188"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5" name="Textplatzhalter 4"/>
          <p:cNvSpPr>
            <a:spLocks noGrp="1"/>
          </p:cNvSpPr>
          <p:nvPr>
            <p:ph type="body" sz="quarter" idx="3"/>
          </p:nvPr>
        </p:nvSpPr>
        <p:spPr>
          <a:xfrm>
            <a:off x="4644008" y="1268760"/>
            <a:ext cx="4041775"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6" name="Inhaltsplatzhalter 5"/>
          <p:cNvSpPr>
            <a:spLocks noGrp="1"/>
          </p:cNvSpPr>
          <p:nvPr>
            <p:ph sz="quarter" idx="4"/>
          </p:nvPr>
        </p:nvSpPr>
        <p:spPr>
          <a:xfrm>
            <a:off x="4645025" y="2132857"/>
            <a:ext cx="4041775"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a:xfrm>
            <a:off x="5462736" y="6426652"/>
            <a:ext cx="2133600" cy="365125"/>
          </a:xfrm>
          <a:prstGeom prst="rect">
            <a:avLst/>
          </a:prstGeom>
        </p:spPr>
        <p:txBody>
          <a:bodyPr/>
          <a:lstStyle/>
          <a:p>
            <a:fld id="{A99288C3-F33C-4D98-8867-F0674C22DB36}" type="datetime1">
              <a:rPr lang="de-DE" smtClean="0"/>
              <a:t>16.05.2019</a:t>
            </a:fld>
            <a:endParaRPr lang="de-DE" dirty="0"/>
          </a:p>
        </p:txBody>
      </p:sp>
      <p:sp>
        <p:nvSpPr>
          <p:cNvPr id="9" name="Foliennummernplatzhalter 8"/>
          <p:cNvSpPr>
            <a:spLocks noGrp="1"/>
          </p:cNvSpPr>
          <p:nvPr>
            <p:ph type="sldNum" sz="quarter" idx="12"/>
          </p:nvPr>
        </p:nvSpPr>
        <p:spPr/>
        <p:txBody>
          <a:bodyPr/>
          <a:lstStyle/>
          <a:p>
            <a:fld id="{94C51DEF-A0F2-436A-B446-D206BED377C1}" type="slidenum">
              <a:rPr lang="de-DE" smtClean="0"/>
              <a:t>‹Nº›</a:t>
            </a:fld>
            <a:endParaRPr lang="de-DE" dirty="0"/>
          </a:p>
        </p:txBody>
      </p:sp>
      <p:sp>
        <p:nvSpPr>
          <p:cNvPr id="10" name="Titel 1"/>
          <p:cNvSpPr>
            <a:spLocks noGrp="1"/>
          </p:cNvSpPr>
          <p:nvPr>
            <p:ph type="title"/>
          </p:nvPr>
        </p:nvSpPr>
        <p:spPr>
          <a:xfrm>
            <a:off x="467544" y="116632"/>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7271163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0" y="4725144"/>
            <a:ext cx="9144000" cy="566738"/>
          </a:xfrm>
          <a:prstGeom prst="rect">
            <a:avLst/>
          </a:prstGeom>
        </p:spPr>
        <p:txBody>
          <a:bodyPr anchor="b"/>
          <a:lstStyle>
            <a:lvl1pPr algn="l">
              <a:defRPr sz="2000" b="1"/>
            </a:lvl1pPr>
          </a:lstStyle>
          <a:p>
            <a:r>
              <a:rPr lang="de-DE" dirty="0" smtClean="0"/>
              <a:t>Bildunterschrift</a:t>
            </a:r>
            <a:endParaRPr lang="de-DE" dirty="0"/>
          </a:p>
        </p:txBody>
      </p:sp>
      <p:sp>
        <p:nvSpPr>
          <p:cNvPr id="3" name="Bildplatzhalter 2"/>
          <p:cNvSpPr>
            <a:spLocks noGrp="1"/>
          </p:cNvSpPr>
          <p:nvPr>
            <p:ph type="pic" idx="1"/>
          </p:nvPr>
        </p:nvSpPr>
        <p:spPr>
          <a:xfrm>
            <a:off x="0" y="1268760"/>
            <a:ext cx="9144000" cy="34588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hasCustomPrompt="1"/>
          </p:nvPr>
        </p:nvSpPr>
        <p:spPr>
          <a:xfrm>
            <a:off x="0" y="5301208"/>
            <a:ext cx="9144000" cy="804862"/>
          </a:xfrm>
          <a:prstGeom prst="rect">
            <a:avLst/>
          </a:prstGeom>
        </p:spPr>
        <p:txBody>
          <a:bodyPr/>
          <a:lstStyle>
            <a:lvl1pPr marL="0" indent="0">
              <a:buNone/>
              <a:defRPr sz="1400">
                <a:solidFill>
                  <a:schemeClr val="bg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Erklärung</a:t>
            </a:r>
          </a:p>
        </p:txBody>
      </p:sp>
      <p:sp>
        <p:nvSpPr>
          <p:cNvPr id="7" name="Foliennummernplatzhalter 6"/>
          <p:cNvSpPr>
            <a:spLocks noGrp="1"/>
          </p:cNvSpPr>
          <p:nvPr>
            <p:ph type="sldNum" sz="quarter" idx="12"/>
          </p:nvPr>
        </p:nvSpPr>
        <p:spPr/>
        <p:txBody>
          <a:bodyPr/>
          <a:lstStyle/>
          <a:p>
            <a:fld id="{94C51DEF-A0F2-436A-B446-D206BED377C1}" type="slidenum">
              <a:rPr lang="de-DE" smtClean="0"/>
              <a:t>‹Nº›</a:t>
            </a:fld>
            <a:endParaRPr lang="de-DE" dirty="0"/>
          </a:p>
        </p:txBody>
      </p:sp>
    </p:spTree>
    <p:extLst>
      <p:ext uri="{BB962C8B-B14F-4D97-AF65-F5344CB8AC3E}">
        <p14:creationId xmlns:p14="http://schemas.microsoft.com/office/powerpoint/2010/main" val="20696047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2_Titel und Inhalt">
    <p:spTree>
      <p:nvGrpSpPr>
        <p:cNvPr id="1" name=""/>
        <p:cNvGrpSpPr/>
        <p:nvPr/>
      </p:nvGrpSpPr>
      <p:grpSpPr>
        <a:xfrm>
          <a:off x="0" y="0"/>
          <a:ext cx="0" cy="0"/>
          <a:chOff x="0" y="0"/>
          <a:chExt cx="0" cy="0"/>
        </a:xfrm>
      </p:grpSpPr>
      <p:sp>
        <p:nvSpPr>
          <p:cNvPr id="6" name="Foliennummernplatzhalter 5"/>
          <p:cNvSpPr>
            <a:spLocks noGrp="1"/>
          </p:cNvSpPr>
          <p:nvPr>
            <p:ph type="sldNum" sz="quarter" idx="12"/>
          </p:nvPr>
        </p:nvSpPr>
        <p:spPr/>
        <p:txBody>
          <a:bodyPr/>
          <a:lstStyle/>
          <a:p>
            <a:fld id="{94C51DEF-A0F2-436A-B446-D206BED377C1}" type="slidenum">
              <a:rPr lang="de-DE" smtClean="0"/>
              <a:t>‹Nº›</a:t>
            </a:fld>
            <a:endParaRPr lang="de-DE" dirty="0"/>
          </a:p>
        </p:txBody>
      </p:sp>
      <p:sp>
        <p:nvSpPr>
          <p:cNvPr id="8" name="Textplatzhalter 10"/>
          <p:cNvSpPr>
            <a:spLocks noGrp="1"/>
          </p:cNvSpPr>
          <p:nvPr>
            <p:ph idx="1"/>
          </p:nvPr>
        </p:nvSpPr>
        <p:spPr>
          <a:xfrm>
            <a:off x="457200" y="1196752"/>
            <a:ext cx="8229600" cy="4929411"/>
          </a:xfrm>
          <a:prstGeom prst="rect">
            <a:avLst/>
          </a:prstGeom>
        </p:spPr>
        <p:txBody>
          <a:bodyPr vert="horz" lIns="91440" tIns="45720" rIns="91440" bIns="45720" rtlCol="0">
            <a:normAutofit/>
          </a:bodyPr>
          <a:lstStyle>
            <a:lvl1pPr marL="571500" indent="-571500">
              <a:buFont typeface="Arial" panose="020B0604020202020204" pitchFamily="34" charset="0"/>
              <a:buChar char="•"/>
              <a:defRPr sz="4400">
                <a:solidFill>
                  <a:schemeClr val="bg2"/>
                </a:solidFill>
              </a:defRPr>
            </a:lvl1pPr>
            <a:lvl2pPr marL="1028700" indent="-571500">
              <a:buFont typeface="Arial" panose="020B0604020202020204" pitchFamily="34" charset="0"/>
              <a:buChar char="•"/>
              <a:defRPr sz="4000">
                <a:solidFill>
                  <a:schemeClr val="bg2"/>
                </a:solidFill>
              </a:defRPr>
            </a:lvl2pPr>
            <a:lvl3pPr marL="1485900" indent="-571500">
              <a:buFont typeface="Arial" panose="020B0604020202020204" pitchFamily="34" charset="0"/>
              <a:buChar char="•"/>
              <a:defRPr sz="3600">
                <a:solidFill>
                  <a:schemeClr val="bg2"/>
                </a:solidFill>
              </a:defRPr>
            </a:lvl3pPr>
            <a:lvl4pPr marL="1943100" indent="-571500">
              <a:buFont typeface="Arial" panose="020B0604020202020204" pitchFamily="34" charset="0"/>
              <a:buChar char="•"/>
              <a:defRPr sz="3600">
                <a:solidFill>
                  <a:schemeClr val="bg2"/>
                </a:solidFill>
              </a:defRPr>
            </a:lvl4pPr>
            <a:lvl5pPr marL="2286000" indent="-457200">
              <a:buFont typeface="Arial" panose="020B0604020202020204" pitchFamily="34" charset="0"/>
              <a:buChar char="•"/>
              <a:defRPr sz="3200">
                <a:solidFill>
                  <a:schemeClr val="bg2"/>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Tree>
    <p:extLst>
      <p:ext uri="{BB962C8B-B14F-4D97-AF65-F5344CB8AC3E}">
        <p14:creationId xmlns:p14="http://schemas.microsoft.com/office/powerpoint/2010/main" val="712696736"/>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elfolie">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685800" y="2060848"/>
            <a:ext cx="7772400" cy="1586607"/>
          </a:xfrm>
          <a:prstGeom prst="rect">
            <a:avLst/>
          </a:prstGeom>
        </p:spPr>
        <p:txBody>
          <a:bodyPr/>
          <a:lstStyle>
            <a:lvl1pPr algn="l">
              <a:defRPr sz="5400" b="1" cap="none" baseline="0">
                <a:latin typeface="Arial" panose="020B0604020202020204" pitchFamily="34" charset="0"/>
                <a:cs typeface="Arial" panose="020B0604020202020204" pitchFamily="34" charset="0"/>
              </a:defRPr>
            </a:lvl1pPr>
          </a:lstStyle>
          <a:p>
            <a:r>
              <a:rPr lang="de-DE" dirty="0" smtClean="0"/>
              <a:t>TITEL DER PRÄSENTATION</a:t>
            </a:r>
            <a:endParaRPr lang="de-DE" dirty="0"/>
          </a:p>
        </p:txBody>
      </p:sp>
      <p:sp>
        <p:nvSpPr>
          <p:cNvPr id="3" name="Untertitel 2"/>
          <p:cNvSpPr>
            <a:spLocks noGrp="1"/>
          </p:cNvSpPr>
          <p:nvPr>
            <p:ph type="subTitle" idx="1" hasCustomPrompt="1"/>
          </p:nvPr>
        </p:nvSpPr>
        <p:spPr>
          <a:xfrm>
            <a:off x="683568" y="3861048"/>
            <a:ext cx="6400800" cy="648072"/>
          </a:xfrm>
          <a:prstGeom prst="rect">
            <a:avLst/>
          </a:prstGeom>
        </p:spPr>
        <p:txBody>
          <a:bodyPr/>
          <a:lstStyle>
            <a:lvl1pPr marL="0" indent="0" algn="l">
              <a:buNone/>
              <a:defRPr>
                <a:solidFill>
                  <a:schemeClr val="bg2">
                    <a:lumMod val="50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smtClean="0"/>
              <a:t>Projekttitel</a:t>
            </a:r>
            <a:endParaRPr lang="de-DE" dirty="0"/>
          </a:p>
        </p:txBody>
      </p:sp>
      <p:pic>
        <p:nvPicPr>
          <p:cNvPr id="4" name="Grafik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251375" y="5385698"/>
            <a:ext cx="720080" cy="720080"/>
          </a:xfrm>
          <a:prstGeom prst="rect">
            <a:avLst/>
          </a:prstGeom>
        </p:spPr>
      </p:pic>
    </p:spTree>
    <p:extLst>
      <p:ext uri="{BB962C8B-B14F-4D97-AF65-F5344CB8AC3E}">
        <p14:creationId xmlns:p14="http://schemas.microsoft.com/office/powerpoint/2010/main" val="3139946635"/>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dirty="0" smtClean="0"/>
              <a:t>Titel</a:t>
            </a:r>
            <a:endParaRPr lang="de-DE" dirty="0"/>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6" name="Foliennummernplatzhalter 5"/>
          <p:cNvSpPr>
            <a:spLocks noGrp="1"/>
          </p:cNvSpPr>
          <p:nvPr>
            <p:ph type="sldNum" sz="quarter" idx="12"/>
          </p:nvPr>
        </p:nvSpPr>
        <p:spPr/>
        <p:txBody>
          <a:bodyPr/>
          <a:lstStyle/>
          <a:p>
            <a:fld id="{94C51DEF-A0F2-436A-B446-D206BED377C1}" type="slidenum">
              <a:rPr lang="de-DE" smtClean="0"/>
              <a:t>‹Nº›</a:t>
            </a:fld>
            <a:endParaRPr lang="de-DE" dirty="0"/>
          </a:p>
        </p:txBody>
      </p:sp>
    </p:spTree>
    <p:extLst>
      <p:ext uri="{BB962C8B-B14F-4D97-AF65-F5344CB8AC3E}">
        <p14:creationId xmlns:p14="http://schemas.microsoft.com/office/powerpoint/2010/main" val="891260105"/>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Inhaltsplatzhalter 3"/>
          <p:cNvSpPr>
            <a:spLocks noGrp="1"/>
          </p:cNvSpPr>
          <p:nvPr>
            <p:ph sz="half" idx="2"/>
          </p:nvPr>
        </p:nvSpPr>
        <p:spPr>
          <a:xfrm>
            <a:off x="4648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‹Nº›</a:t>
            </a:fld>
            <a:endParaRPr lang="de-DE" dirty="0"/>
          </a:p>
        </p:txBody>
      </p:sp>
      <p:sp>
        <p:nvSpPr>
          <p:cNvPr id="8" name="Titel 1"/>
          <p:cNvSpPr>
            <a:spLocks noGrp="1"/>
          </p:cNvSpPr>
          <p:nvPr>
            <p:ph type="title"/>
          </p:nvPr>
        </p:nvSpPr>
        <p:spPr>
          <a:xfrm>
            <a:off x="446856" y="111770"/>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547987819"/>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67544" y="1268760"/>
            <a:ext cx="4040188"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4" name="Inhaltsplatzhalter 3"/>
          <p:cNvSpPr>
            <a:spLocks noGrp="1"/>
          </p:cNvSpPr>
          <p:nvPr>
            <p:ph sz="half" idx="2"/>
          </p:nvPr>
        </p:nvSpPr>
        <p:spPr>
          <a:xfrm>
            <a:off x="457200" y="2132857"/>
            <a:ext cx="4040188"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5" name="Textplatzhalter 4"/>
          <p:cNvSpPr>
            <a:spLocks noGrp="1"/>
          </p:cNvSpPr>
          <p:nvPr>
            <p:ph type="body" sz="quarter" idx="3"/>
          </p:nvPr>
        </p:nvSpPr>
        <p:spPr>
          <a:xfrm>
            <a:off x="4644008" y="1268760"/>
            <a:ext cx="4041775"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6" name="Inhaltsplatzhalter 5"/>
          <p:cNvSpPr>
            <a:spLocks noGrp="1"/>
          </p:cNvSpPr>
          <p:nvPr>
            <p:ph sz="quarter" idx="4"/>
          </p:nvPr>
        </p:nvSpPr>
        <p:spPr>
          <a:xfrm>
            <a:off x="4645025" y="2132857"/>
            <a:ext cx="4041775"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9" name="Foliennummernplatzhalter 8"/>
          <p:cNvSpPr>
            <a:spLocks noGrp="1"/>
          </p:cNvSpPr>
          <p:nvPr>
            <p:ph type="sldNum" sz="quarter" idx="12"/>
          </p:nvPr>
        </p:nvSpPr>
        <p:spPr/>
        <p:txBody>
          <a:bodyPr/>
          <a:lstStyle/>
          <a:p>
            <a:fld id="{94C51DEF-A0F2-436A-B446-D206BED377C1}" type="slidenum">
              <a:rPr lang="de-DE" smtClean="0"/>
              <a:t>‹Nº›</a:t>
            </a:fld>
            <a:endParaRPr lang="de-DE" dirty="0"/>
          </a:p>
        </p:txBody>
      </p:sp>
      <p:sp>
        <p:nvSpPr>
          <p:cNvPr id="10" name="Titel 1"/>
          <p:cNvSpPr>
            <a:spLocks noGrp="1"/>
          </p:cNvSpPr>
          <p:nvPr>
            <p:ph type="title"/>
          </p:nvPr>
        </p:nvSpPr>
        <p:spPr>
          <a:xfrm>
            <a:off x="467544" y="116632"/>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971315804"/>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0" y="4725144"/>
            <a:ext cx="9144000" cy="566738"/>
          </a:xfrm>
          <a:prstGeom prst="rect">
            <a:avLst/>
          </a:prstGeom>
        </p:spPr>
        <p:txBody>
          <a:bodyPr anchor="b"/>
          <a:lstStyle>
            <a:lvl1pPr algn="l">
              <a:defRPr sz="2000" b="1"/>
            </a:lvl1pPr>
          </a:lstStyle>
          <a:p>
            <a:r>
              <a:rPr lang="de-DE" dirty="0" smtClean="0"/>
              <a:t>Bildunterschrift</a:t>
            </a:r>
            <a:endParaRPr lang="de-DE" dirty="0"/>
          </a:p>
        </p:txBody>
      </p:sp>
      <p:sp>
        <p:nvSpPr>
          <p:cNvPr id="3" name="Bildplatzhalter 2"/>
          <p:cNvSpPr>
            <a:spLocks noGrp="1"/>
          </p:cNvSpPr>
          <p:nvPr>
            <p:ph type="pic" idx="1"/>
          </p:nvPr>
        </p:nvSpPr>
        <p:spPr>
          <a:xfrm>
            <a:off x="0" y="1268760"/>
            <a:ext cx="9144000" cy="34588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hasCustomPrompt="1"/>
          </p:nvPr>
        </p:nvSpPr>
        <p:spPr>
          <a:xfrm>
            <a:off x="0" y="5301208"/>
            <a:ext cx="9144000" cy="804862"/>
          </a:xfrm>
          <a:prstGeom prst="rect">
            <a:avLst/>
          </a:prstGeom>
        </p:spPr>
        <p:txBody>
          <a:bodyPr/>
          <a:lstStyle>
            <a:lvl1pPr marL="0" indent="0">
              <a:buNone/>
              <a:defRPr sz="1400">
                <a:solidFill>
                  <a:schemeClr val="bg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Erklärung</a:t>
            </a:r>
          </a:p>
        </p:txBody>
      </p:sp>
      <p:sp>
        <p:nvSpPr>
          <p:cNvPr id="6" name="Fußzeilenplatzhalter 5"/>
          <p:cNvSpPr>
            <a:spLocks noGrp="1"/>
          </p:cNvSpPr>
          <p:nvPr>
            <p:ph type="ftr" sz="quarter" idx="11"/>
          </p:nvPr>
        </p:nvSpPr>
        <p:spPr>
          <a:xfrm>
            <a:off x="20588" y="6492279"/>
            <a:ext cx="2895600" cy="365125"/>
          </a:xfrm>
          <a:prstGeom prst="rect">
            <a:avLst/>
          </a:prstGeom>
        </p:spPr>
        <p:txBody>
          <a:bodyPr/>
          <a:lstStyle/>
          <a:p>
            <a:r>
              <a:rPr lang="de-DE" dirty="0" smtClean="0"/>
              <a:t>Fußzeile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‹Nº›</a:t>
            </a:fld>
            <a:endParaRPr lang="de-DE" dirty="0"/>
          </a:p>
        </p:txBody>
      </p:sp>
    </p:spTree>
    <p:extLst>
      <p:ext uri="{BB962C8B-B14F-4D97-AF65-F5344CB8AC3E}">
        <p14:creationId xmlns:p14="http://schemas.microsoft.com/office/powerpoint/2010/main" val="184112590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theme" Target="../theme/theme1.xml"/><Relationship Id="rId7"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2.tiff"/><Relationship Id="rId4" Type="http://schemas.openxmlformats.org/officeDocument/2006/relationships/image" Target="../media/image1.jpeg"/><Relationship Id="rId9" Type="http://schemas.openxmlformats.org/officeDocument/2006/relationships/image" Target="../media/image6.jpe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jpeg"/><Relationship Id="rId13" Type="http://schemas.openxmlformats.org/officeDocument/2006/relationships/image" Target="../media/image11.jpeg"/><Relationship Id="rId3" Type="http://schemas.openxmlformats.org/officeDocument/2006/relationships/slideLayout" Target="../slideLayouts/slideLayout5.xml"/><Relationship Id="rId7" Type="http://schemas.openxmlformats.org/officeDocument/2006/relationships/theme" Target="../theme/theme2.xml"/><Relationship Id="rId12" Type="http://schemas.openxmlformats.org/officeDocument/2006/relationships/image" Target="../media/image10.jpeg"/><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image" Target="../media/image9.jpeg"/><Relationship Id="rId5" Type="http://schemas.openxmlformats.org/officeDocument/2006/relationships/slideLayout" Target="../slideLayouts/slideLayout7.xml"/><Relationship Id="rId10" Type="http://schemas.openxmlformats.org/officeDocument/2006/relationships/image" Target="../media/image8.jpeg"/><Relationship Id="rId4" Type="http://schemas.openxmlformats.org/officeDocument/2006/relationships/slideLayout" Target="../slideLayouts/slideLayout6.xml"/><Relationship Id="rId9" Type="http://schemas.openxmlformats.org/officeDocument/2006/relationships/image" Target="../media/image7.tiff"/></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7.tiff"/><Relationship Id="rId18" Type="http://schemas.openxmlformats.org/officeDocument/2006/relationships/image" Target="../media/image21.jpeg"/><Relationship Id="rId3" Type="http://schemas.openxmlformats.org/officeDocument/2006/relationships/slideLayout" Target="../slideLayouts/slideLayout11.xml"/><Relationship Id="rId7" Type="http://schemas.openxmlformats.org/officeDocument/2006/relationships/image" Target="../media/image13.jpeg"/><Relationship Id="rId12" Type="http://schemas.openxmlformats.org/officeDocument/2006/relationships/image" Target="../media/image18.jpeg"/><Relationship Id="rId17" Type="http://schemas.openxmlformats.org/officeDocument/2006/relationships/image" Target="../media/image9.jpeg"/><Relationship Id="rId2" Type="http://schemas.openxmlformats.org/officeDocument/2006/relationships/slideLayout" Target="../slideLayouts/slideLayout10.xml"/><Relationship Id="rId16" Type="http://schemas.openxmlformats.org/officeDocument/2006/relationships/image" Target="../media/image20.png"/><Relationship Id="rId1" Type="http://schemas.openxmlformats.org/officeDocument/2006/relationships/slideLayout" Target="../slideLayouts/slideLayout9.xml"/><Relationship Id="rId6" Type="http://schemas.openxmlformats.org/officeDocument/2006/relationships/image" Target="../media/image1.jpeg"/><Relationship Id="rId11" Type="http://schemas.openxmlformats.org/officeDocument/2006/relationships/image" Target="../media/image17.jpeg"/><Relationship Id="rId5" Type="http://schemas.openxmlformats.org/officeDocument/2006/relationships/theme" Target="../theme/theme3.xml"/><Relationship Id="rId15" Type="http://schemas.openxmlformats.org/officeDocument/2006/relationships/image" Target="../media/image19.jpeg"/><Relationship Id="rId10" Type="http://schemas.openxmlformats.org/officeDocument/2006/relationships/image" Target="../media/image16.tiff"/><Relationship Id="rId4" Type="http://schemas.openxmlformats.org/officeDocument/2006/relationships/slideLayout" Target="../slideLayouts/slideLayout12.xml"/><Relationship Id="rId9" Type="http://schemas.openxmlformats.org/officeDocument/2006/relationships/image" Target="../media/image15.jpeg"/><Relationship Id="rId14" Type="http://schemas.openxmlformats.org/officeDocument/2006/relationships/image" Target="../media/image8.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A80E4E-9FB5-4159-8C8C-4F330FDB9CE4}" type="datetime1">
              <a:rPr lang="de-DE" smtClean="0"/>
              <a:t>16.05.2019</a:t>
            </a:fld>
            <a:endParaRPr lang="de-DE" dirty="0"/>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DE" dirty="0" smtClean="0"/>
              <a:t>Fußzeile</a:t>
            </a:r>
            <a:endParaRPr lang="de-DE" dirty="0"/>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0AA071-8F62-40A8-AF53-86D5342D4DCF}" type="slidenum">
              <a:rPr lang="de-DE" smtClean="0"/>
              <a:t>‹Nº›</a:t>
            </a:fld>
            <a:endParaRPr lang="de-DE" dirty="0"/>
          </a:p>
        </p:txBody>
      </p:sp>
      <p:sp>
        <p:nvSpPr>
          <p:cNvPr id="7" name="Rechteck 6"/>
          <p:cNvSpPr/>
          <p:nvPr userDrawn="1"/>
        </p:nvSpPr>
        <p:spPr>
          <a:xfrm>
            <a:off x="118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8" name="Rechteck 7"/>
          <p:cNvSpPr/>
          <p:nvPr userDrawn="1"/>
        </p:nvSpPr>
        <p:spPr>
          <a:xfrm>
            <a:off x="11832" y="5229200"/>
            <a:ext cx="9144000" cy="16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0"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pic>
        <p:nvPicPr>
          <p:cNvPr id="1026" name="Picture 2" descr="http://www.business-biodiversity.eu/bausteine.net/i/21938/Logo_Food-and-Biodiversity_gross.jpg?width=300"/>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196145"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_Fotos_Logos_PPTs\Logos\Projekte\B&amp;B Campaign\Logo_life.tif"/>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631986" y="5542703"/>
            <a:ext cx="1260494" cy="900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feld 1"/>
          <p:cNvSpPr txBox="1"/>
          <p:nvPr userDrawn="1"/>
        </p:nvSpPr>
        <p:spPr>
          <a:xfrm>
            <a:off x="7559978" y="5301208"/>
            <a:ext cx="1332502" cy="276999"/>
          </a:xfrm>
          <a:prstGeom prst="rect">
            <a:avLst/>
          </a:prstGeom>
          <a:noFill/>
        </p:spPr>
        <p:txBody>
          <a:bodyPr wrap="square" rtlCol="0">
            <a:spAutoFit/>
          </a:bodyPr>
          <a:lstStyle/>
          <a:p>
            <a:r>
              <a:rPr lang="de-DE" sz="1200" dirty="0" smtClean="0">
                <a:solidFill>
                  <a:srgbClr val="194097"/>
                </a:solidFill>
              </a:rPr>
              <a:t>Funded by </a:t>
            </a:r>
            <a:endParaRPr lang="de-DE" sz="1200" dirty="0">
              <a:solidFill>
                <a:srgbClr val="194097"/>
              </a:solidFill>
            </a:endParaRPr>
          </a:p>
        </p:txBody>
      </p:sp>
      <p:pic>
        <p:nvPicPr>
          <p:cNvPr id="12" name="Picture 2" descr="R:\_Fotos_Logos_PPTs\Logos\Projekte\LIFEBiostandards\DBU\DBU gefoerdert durch_200x20.jpg"/>
          <p:cNvPicPr>
            <a:picLocks noChangeAspect="1" noChangeArrowheads="1"/>
          </p:cNvPicPr>
          <p:nvPr userDrawn="1"/>
        </p:nvPicPr>
        <p:blipFill rotWithShape="1">
          <a:blip r:embed="rId6">
            <a:extLst>
              <a:ext uri="{28A0092B-C50C-407E-A947-70E740481C1C}">
                <a14:useLocalDpi xmlns:a14="http://schemas.microsoft.com/office/drawing/2010/main" val="0"/>
              </a:ext>
            </a:extLst>
          </a:blip>
          <a:stretch/>
        </p:blipFill>
        <p:spPr bwMode="auto">
          <a:xfrm>
            <a:off x="6376445" y="5338800"/>
            <a:ext cx="1260000" cy="126000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4" name="Textfeld 13"/>
          <p:cNvSpPr txBox="1"/>
          <p:nvPr userDrawn="1"/>
        </p:nvSpPr>
        <p:spPr>
          <a:xfrm>
            <a:off x="588051" y="5507135"/>
            <a:ext cx="290382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Biodiversity in Standards and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Labels for the Food Sector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LIFE15GIE/DE/000737</a:t>
            </a:r>
            <a:endParaRPr kumimoji="0" lang="de-DE" sz="1800" b="0" i="0" u="none" strike="noStrike" kern="1200" cap="none" spc="0" normalizeH="0" baseline="0" noProof="0" dirty="0">
              <a:ln>
                <a:noFill/>
              </a:ln>
              <a:solidFill>
                <a:srgbClr val="56731D">
                  <a:tint val="75000"/>
                </a:srgbClr>
              </a:solidFill>
              <a:effectLst/>
              <a:uLnTx/>
              <a:uFillTx/>
              <a:latin typeface="+mn-lt"/>
              <a:ea typeface="+mn-ea"/>
              <a:cs typeface="+mn-cs"/>
            </a:endParaRPr>
          </a:p>
        </p:txBody>
      </p:sp>
      <p:pic>
        <p:nvPicPr>
          <p:cNvPr id="15" name="Grafik 14"/>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5104242" y="5409010"/>
            <a:ext cx="1124538" cy="684000"/>
          </a:xfrm>
          <a:prstGeom prst="rect">
            <a:avLst/>
          </a:prstGeom>
        </p:spPr>
      </p:pic>
      <p:pic>
        <p:nvPicPr>
          <p:cNvPr id="11" name="Grafik 10"/>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3923928" y="6185034"/>
            <a:ext cx="2330539" cy="330105"/>
          </a:xfrm>
          <a:prstGeom prst="rect">
            <a:avLst/>
          </a:prstGeom>
        </p:spPr>
      </p:pic>
      <p:pic>
        <p:nvPicPr>
          <p:cNvPr id="13" name="Grafik 12"/>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4248988" y="5409011"/>
            <a:ext cx="684000" cy="684000"/>
          </a:xfrm>
          <a:prstGeom prst="rect">
            <a:avLst/>
          </a:prstGeom>
        </p:spPr>
      </p:pic>
    </p:spTree>
    <p:extLst>
      <p:ext uri="{BB962C8B-B14F-4D97-AF65-F5344CB8AC3E}">
        <p14:creationId xmlns:p14="http://schemas.microsoft.com/office/powerpoint/2010/main" val="1132308"/>
      </p:ext>
    </p:extLst>
  </p:cSld>
  <p:clrMap bg1="lt1" tx1="dk1" bg2="lt2" tx2="dk2" accent1="accent1" accent2="accent2" accent3="accent3" accent4="accent4" accent5="accent5" accent6="accent6" hlink="hlink" folHlink="folHlink"/>
  <p:sldLayoutIdLst>
    <p:sldLayoutId id="2147483680" r:id="rId1"/>
    <p:sldLayoutId id="2147483681" r:id="rId2"/>
  </p:sldLayoutIdLst>
  <p:timing>
    <p:tnLst>
      <p:par>
        <p:cTn id="1" dur="indefinite" restart="never" nodeType="tmRoot"/>
      </p:par>
    </p:tnLst>
  </p:timing>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8" name="Rechteck 7"/>
          <p:cNvSpPr/>
          <p:nvPr userDrawn="1"/>
        </p:nvSpPr>
        <p:spPr>
          <a:xfrm>
            <a:off x="-1588" y="6326656"/>
            <a:ext cx="9144000" cy="534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Foliennummernplatzhalter 5"/>
          <p:cNvSpPr>
            <a:spLocks noGrp="1"/>
          </p:cNvSpPr>
          <p:nvPr>
            <p:ph type="sldNum" sz="quarter" idx="4"/>
          </p:nvPr>
        </p:nvSpPr>
        <p:spPr>
          <a:xfrm>
            <a:off x="8316416" y="6464369"/>
            <a:ext cx="81222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51DEF-A0F2-436A-B446-D206BED377C1}" type="slidenum">
              <a:rPr lang="de-DE" smtClean="0"/>
              <a:t>‹Nº›</a:t>
            </a:fld>
            <a:endParaRPr lang="de-DE" dirty="0"/>
          </a:p>
        </p:txBody>
      </p:sp>
      <p:sp>
        <p:nvSpPr>
          <p:cNvPr id="11" name="Textplatzhalter 10"/>
          <p:cNvSpPr>
            <a:spLocks noGrp="1"/>
          </p:cNvSpPr>
          <p:nvPr>
            <p:ph type="body" idx="1"/>
          </p:nvPr>
        </p:nvSpPr>
        <p:spPr>
          <a:xfrm>
            <a:off x="455612" y="1284784"/>
            <a:ext cx="8229600" cy="5024536"/>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5" name="Rechteck 14"/>
          <p:cNvSpPr/>
          <p:nvPr userDrawn="1"/>
        </p:nvSpPr>
        <p:spPr>
          <a:xfrm>
            <a:off x="44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sp>
        <p:nvSpPr>
          <p:cNvPr id="10" name="Titelplatzhalter 9"/>
          <p:cNvSpPr>
            <a:spLocks noGrp="1"/>
          </p:cNvSpPr>
          <p:nvPr>
            <p:ph type="title"/>
          </p:nvPr>
        </p:nvSpPr>
        <p:spPr>
          <a:xfrm>
            <a:off x="455612" y="107912"/>
            <a:ext cx="8229600" cy="728800"/>
          </a:xfrm>
          <a:prstGeom prst="rect">
            <a:avLst/>
          </a:prstGeom>
        </p:spPr>
        <p:txBody>
          <a:bodyPr vert="horz" lIns="91440" tIns="45720" rIns="91440" bIns="45720" rtlCol="0" anchor="ctr">
            <a:normAutofit/>
          </a:bodyPr>
          <a:lstStyle/>
          <a:p>
            <a:r>
              <a:rPr lang="de-DE" dirty="0" smtClean="0"/>
              <a:t>Titel</a:t>
            </a:r>
            <a:endParaRPr lang="de-DE" dirty="0"/>
          </a:p>
        </p:txBody>
      </p:sp>
      <p:pic>
        <p:nvPicPr>
          <p:cNvPr id="17" name="Picture 2" descr="http://www.business-biodiversity.eu/bausteine.net/i/21938/Logo_Food-and-Biodiversity_gross.jpg?width=300"/>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7196489"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R:\_Fotos_Logos_PPTs\Logos\Projekte\B&amp;B Campaign\Logo_life.tif"/>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8212368" y="6442743"/>
            <a:ext cx="504197" cy="360000"/>
          </a:xfrm>
          <a:prstGeom prst="rect">
            <a:avLst/>
          </a:prstGeom>
          <a:noFill/>
          <a:extLst>
            <a:ext uri="{909E8E84-426E-40DD-AFC4-6F175D3DCCD1}">
              <a14:hiddenFill xmlns:a14="http://schemas.microsoft.com/office/drawing/2010/main">
                <a:solidFill>
                  <a:srgbClr val="FFFFFF"/>
                </a:solidFill>
              </a14:hiddenFill>
            </a:ext>
          </a:extLst>
        </p:spPr>
      </p:pic>
      <p:sp>
        <p:nvSpPr>
          <p:cNvPr id="14" name="Textfeld 13"/>
          <p:cNvSpPr txBox="1"/>
          <p:nvPr userDrawn="1"/>
        </p:nvSpPr>
        <p:spPr>
          <a:xfrm>
            <a:off x="8129868" y="6272669"/>
            <a:ext cx="648072" cy="215444"/>
          </a:xfrm>
          <a:prstGeom prst="rect">
            <a:avLst/>
          </a:prstGeom>
          <a:noFill/>
        </p:spPr>
        <p:txBody>
          <a:bodyPr wrap="square" rtlCol="0">
            <a:spAutoFit/>
          </a:bodyPr>
          <a:lstStyle/>
          <a:p>
            <a:r>
              <a:rPr lang="de-DE" sz="800" dirty="0" smtClean="0">
                <a:solidFill>
                  <a:srgbClr val="194097"/>
                </a:solidFill>
              </a:rPr>
              <a:t>Funded by </a:t>
            </a:r>
            <a:endParaRPr lang="de-DE" sz="800" dirty="0">
              <a:solidFill>
                <a:srgbClr val="194097"/>
              </a:solidFill>
            </a:endParaRPr>
          </a:p>
        </p:txBody>
      </p:sp>
      <p:sp>
        <p:nvSpPr>
          <p:cNvPr id="18" name="Textfeld 17"/>
          <p:cNvSpPr txBox="1"/>
          <p:nvPr userDrawn="1"/>
        </p:nvSpPr>
        <p:spPr>
          <a:xfrm>
            <a:off x="250069" y="6464369"/>
            <a:ext cx="568863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srgbClr val="56731D">
                    <a:tint val="75000"/>
                  </a:srgbClr>
                </a:solidFill>
                <a:effectLst/>
                <a:uLnTx/>
                <a:uFillTx/>
                <a:latin typeface="+mn-lt"/>
                <a:ea typeface="+mn-ea"/>
                <a:cs typeface="+mn-cs"/>
              </a:rPr>
              <a:t>Biodiversity in Standards and Labels for the Food Sector | LIFE15GIE/DE/000737 |</a:t>
            </a:r>
            <a:endParaRPr kumimoji="0" lang="de-DE" sz="1200" b="0" i="0" u="none" strike="noStrike" kern="1200" cap="none" spc="0" normalizeH="0" baseline="0" noProof="0" dirty="0">
              <a:ln>
                <a:noFill/>
              </a:ln>
              <a:solidFill>
                <a:srgbClr val="56731D">
                  <a:tint val="75000"/>
                </a:srgbClr>
              </a:solidFill>
              <a:effectLst/>
              <a:uLnTx/>
              <a:uFillTx/>
              <a:latin typeface="+mn-lt"/>
              <a:ea typeface="+mn-ea"/>
              <a:cs typeface="+mn-cs"/>
            </a:endParaRPr>
          </a:p>
        </p:txBody>
      </p:sp>
      <p:pic>
        <p:nvPicPr>
          <p:cNvPr id="13" name="Picture 2" descr="R:\_Fotos_Logos_PPTs\Logos\Projekte\LIFEBiostandards\DBU\DBU gefoerdert durch_200x20.jpg"/>
          <p:cNvPicPr>
            <a:picLocks noChangeAspect="1" noChangeArrowheads="1"/>
          </p:cNvPicPr>
          <p:nvPr userDrawn="1"/>
        </p:nvPicPr>
        <p:blipFill rotWithShape="1">
          <a:blip r:embed="rId10" cstate="print">
            <a:extLst>
              <a:ext uri="{28A0092B-C50C-407E-A947-70E740481C1C}">
                <a14:useLocalDpi xmlns:a14="http://schemas.microsoft.com/office/drawing/2010/main" val="0"/>
              </a:ext>
            </a:extLst>
          </a:blip>
          <a:stretch/>
        </p:blipFill>
        <p:spPr bwMode="auto">
          <a:xfrm>
            <a:off x="7782430" y="6395720"/>
            <a:ext cx="413096" cy="41309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0" name="Grafik 19"/>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5391219" y="6436602"/>
            <a:ext cx="591864" cy="360000"/>
          </a:xfrm>
          <a:prstGeom prst="rect">
            <a:avLst/>
          </a:prstGeom>
        </p:spPr>
      </p:pic>
      <p:pic>
        <p:nvPicPr>
          <p:cNvPr id="21" name="Grafik 20"/>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6355608" y="6611872"/>
            <a:ext cx="1368152" cy="193789"/>
          </a:xfrm>
          <a:prstGeom prst="rect">
            <a:avLst/>
          </a:prstGeom>
        </p:spPr>
      </p:pic>
      <p:pic>
        <p:nvPicPr>
          <p:cNvPr id="22" name="Grafik 21"/>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6016701" y="6487472"/>
            <a:ext cx="314457" cy="314457"/>
          </a:xfrm>
          <a:prstGeom prst="rect">
            <a:avLst/>
          </a:prstGeom>
        </p:spPr>
      </p:pic>
    </p:spTree>
    <p:extLst>
      <p:ext uri="{BB962C8B-B14F-4D97-AF65-F5344CB8AC3E}">
        <p14:creationId xmlns:p14="http://schemas.microsoft.com/office/powerpoint/2010/main" val="2275208997"/>
      </p:ext>
    </p:extLst>
  </p:cSld>
  <p:clrMap bg1="lt1" tx1="dk1" bg2="lt2" tx2="dk2" accent1="accent1" accent2="accent2" accent3="accent3" accent4="accent4" accent5="accent5" accent6="accent6" hlink="hlink" folHlink="folHlink"/>
  <p:sldLayoutIdLst>
    <p:sldLayoutId id="2147483662" r:id="rId1"/>
    <p:sldLayoutId id="2147483664" r:id="rId2"/>
    <p:sldLayoutId id="2147483665" r:id="rId3"/>
    <p:sldLayoutId id="2147483669" r:id="rId4"/>
    <p:sldLayoutId id="2147483678" r:id="rId5"/>
    <p:sldLayoutId id="2147483700" r:id="rId6"/>
  </p:sldLayoutIdLst>
  <p:timing>
    <p:tnLst>
      <p:par>
        <p:cTn id="1" dur="indefinite" restart="never" nodeType="tmRoot"/>
      </p:par>
    </p:tnLst>
  </p:timing>
  <p:hf hdr="0"/>
  <p:txStyles>
    <p:title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8" name="Rechteck 7"/>
          <p:cNvSpPr/>
          <p:nvPr userDrawn="1"/>
        </p:nvSpPr>
        <p:spPr>
          <a:xfrm>
            <a:off x="5053" y="6323983"/>
            <a:ext cx="9144000" cy="534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Foliennummernplatzhalter 5"/>
          <p:cNvSpPr>
            <a:spLocks noGrp="1"/>
          </p:cNvSpPr>
          <p:nvPr>
            <p:ph type="sldNum" sz="quarter" idx="4"/>
          </p:nvPr>
        </p:nvSpPr>
        <p:spPr>
          <a:xfrm>
            <a:off x="8422954" y="6467191"/>
            <a:ext cx="69940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51DEF-A0F2-436A-B446-D206BED377C1}" type="slidenum">
              <a:rPr lang="de-DE" smtClean="0"/>
              <a:t>‹Nº›</a:t>
            </a:fld>
            <a:endParaRPr lang="de-DE" dirty="0"/>
          </a:p>
        </p:txBody>
      </p:sp>
      <p:sp>
        <p:nvSpPr>
          <p:cNvPr id="11" name="Textplatzhalter 10"/>
          <p:cNvSpPr>
            <a:spLocks noGrp="1"/>
          </p:cNvSpPr>
          <p:nvPr>
            <p:ph type="body" idx="1"/>
          </p:nvPr>
        </p:nvSpPr>
        <p:spPr>
          <a:xfrm>
            <a:off x="455612" y="1284784"/>
            <a:ext cx="8229600" cy="5024536"/>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5" name="Rechteck 14"/>
          <p:cNvSpPr/>
          <p:nvPr userDrawn="1"/>
        </p:nvSpPr>
        <p:spPr>
          <a:xfrm>
            <a:off x="44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sp>
        <p:nvSpPr>
          <p:cNvPr id="10" name="Titelplatzhalter 9"/>
          <p:cNvSpPr>
            <a:spLocks noGrp="1"/>
          </p:cNvSpPr>
          <p:nvPr>
            <p:ph type="title"/>
          </p:nvPr>
        </p:nvSpPr>
        <p:spPr>
          <a:xfrm>
            <a:off x="455612" y="107912"/>
            <a:ext cx="8229600" cy="728800"/>
          </a:xfrm>
          <a:prstGeom prst="rect">
            <a:avLst/>
          </a:prstGeom>
        </p:spPr>
        <p:txBody>
          <a:bodyPr vert="horz" lIns="91440" tIns="45720" rIns="91440" bIns="45720" rtlCol="0" anchor="ctr">
            <a:normAutofit/>
          </a:bodyPr>
          <a:lstStyle/>
          <a:p>
            <a:r>
              <a:rPr lang="de-DE" dirty="0" smtClean="0"/>
              <a:t>Titel</a:t>
            </a:r>
            <a:endParaRPr lang="de-DE" dirty="0"/>
          </a:p>
        </p:txBody>
      </p:sp>
      <p:pic>
        <p:nvPicPr>
          <p:cNvPr id="17" name="Picture 2" descr="http://www.business-biodiversity.eu/bausteine.net/i/21938/Logo_Food-and-Biodiversity_gross.jpg?width=300"/>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7196489"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5" descr="R:\_Fotos_Logos_PPTs\Logos\Projekte\LIFEBiostandards\IST Technico\IST_A_RGB_Pos.jpg"/>
          <p:cNvPicPr>
            <a:picLocks noChangeAspect="1" noChangeArrowheads="1"/>
          </p:cNvPicPr>
          <p:nvPr userDrawn="1"/>
        </p:nvPicPr>
        <p:blipFill rotWithShape="1">
          <a:blip r:embed="rId7" cstate="print">
            <a:extLst>
              <a:ext uri="{28A0092B-C50C-407E-A947-70E740481C1C}">
                <a14:useLocalDpi xmlns:a14="http://schemas.microsoft.com/office/drawing/2010/main" val="0"/>
              </a:ext>
            </a:extLst>
          </a:blip>
          <a:srcRect l="7706" t="26422" b="32203"/>
          <a:stretch/>
        </p:blipFill>
        <p:spPr bwMode="auto">
          <a:xfrm>
            <a:off x="1604415" y="6384355"/>
            <a:ext cx="1378800" cy="43702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R:\_Fotos_Logos_PPTs\Logos\Projekte\LIFEBiostandards\Solagro\Solagro_moyen.png"/>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3180165" y="6422867"/>
            <a:ext cx="1200000" cy="36000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8" descr="R:\_Fotos_Logos_PPTs\Logos\Projekte\LIFEBiostandards\AUF\auf 2.jpg"/>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2748117" y="6446953"/>
            <a:ext cx="377605" cy="36000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1" descr="R:\_Fotos_Logos_PPTs\Logos\GNF\Gnf1.tif"/>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115287" y="6417042"/>
            <a:ext cx="460349" cy="36000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2" descr="R:\_Fotos_Logos_PPTs\Logos\bodensee.jpg"/>
          <p:cNvPicPr>
            <a:picLocks noChangeAspect="1" noChangeArrowheads="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609143" y="6417042"/>
            <a:ext cx="568782" cy="36000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14" descr="http://www.business-biodiversity.eu/bausteine.net/i/22167/webLogoFGNLogoblock.jpg?width=200"/>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1200005" y="6338142"/>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R:\_Fotos_Logos_PPTs\Logos\Projekte\B&amp;B Campaign\Logo_life.tif"/>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8239047" y="6467789"/>
            <a:ext cx="504197" cy="360000"/>
          </a:xfrm>
          <a:prstGeom prst="rect">
            <a:avLst/>
          </a:prstGeom>
          <a:noFill/>
          <a:extLst>
            <a:ext uri="{909E8E84-426E-40DD-AFC4-6F175D3DCCD1}">
              <a14:hiddenFill xmlns:a14="http://schemas.microsoft.com/office/drawing/2010/main">
                <a:solidFill>
                  <a:srgbClr val="FFFFFF"/>
                </a:solidFill>
              </a14:hiddenFill>
            </a:ext>
          </a:extLst>
        </p:spPr>
      </p:pic>
      <p:sp>
        <p:nvSpPr>
          <p:cNvPr id="25" name="Textfeld 24"/>
          <p:cNvSpPr txBox="1"/>
          <p:nvPr userDrawn="1"/>
        </p:nvSpPr>
        <p:spPr>
          <a:xfrm>
            <a:off x="8152439" y="6272669"/>
            <a:ext cx="648072" cy="215444"/>
          </a:xfrm>
          <a:prstGeom prst="rect">
            <a:avLst/>
          </a:prstGeom>
          <a:noFill/>
        </p:spPr>
        <p:txBody>
          <a:bodyPr wrap="square" rtlCol="0">
            <a:spAutoFit/>
          </a:bodyPr>
          <a:lstStyle/>
          <a:p>
            <a:r>
              <a:rPr lang="de-DE" sz="800" dirty="0" smtClean="0">
                <a:solidFill>
                  <a:srgbClr val="194097"/>
                </a:solidFill>
              </a:rPr>
              <a:t>Funded by </a:t>
            </a:r>
            <a:endParaRPr lang="de-DE" sz="800" dirty="0">
              <a:solidFill>
                <a:srgbClr val="194097"/>
              </a:solidFill>
            </a:endParaRPr>
          </a:p>
        </p:txBody>
      </p:sp>
      <p:pic>
        <p:nvPicPr>
          <p:cNvPr id="28" name="Picture 2" descr="R:\_Fotos_Logos_PPTs\Logos\Projekte\LIFEBiostandards\DBU\DBU gefoerdert durch_200x20.jpg"/>
          <p:cNvPicPr>
            <a:picLocks noChangeAspect="1" noChangeArrowheads="1"/>
          </p:cNvPicPr>
          <p:nvPr userDrawn="1"/>
        </p:nvPicPr>
        <p:blipFill rotWithShape="1">
          <a:blip r:embed="rId14" cstate="print">
            <a:extLst>
              <a:ext uri="{28A0092B-C50C-407E-A947-70E740481C1C}">
                <a14:useLocalDpi xmlns:a14="http://schemas.microsoft.com/office/drawing/2010/main" val="0"/>
              </a:ext>
            </a:extLst>
          </a:blip>
          <a:stretch/>
        </p:blipFill>
        <p:spPr bwMode="auto">
          <a:xfrm>
            <a:off x="7816660" y="6395720"/>
            <a:ext cx="413096" cy="41309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9" name="Picture 2" descr="R:\_Fotos_Logos_PPTs\Logos\Projekte\LIFEBiostandards\Fundación Biodiversidad\MAPAMA_FB_color.jpg"/>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6220956" y="6486438"/>
            <a:ext cx="1554246" cy="360000"/>
          </a:xfrm>
          <a:prstGeom prst="rect">
            <a:avLst/>
          </a:prstGeom>
          <a:noFill/>
          <a:extLst>
            <a:ext uri="{909E8E84-426E-40DD-AFC4-6F175D3DCCD1}">
              <a14:hiddenFill xmlns:a14="http://schemas.microsoft.com/office/drawing/2010/main">
                <a:solidFill>
                  <a:srgbClr val="FFFFFF"/>
                </a:solidFill>
              </a14:hiddenFill>
            </a:ext>
          </a:extLst>
        </p:spPr>
      </p:pic>
      <p:cxnSp>
        <p:nvCxnSpPr>
          <p:cNvPr id="3" name="Gerade Verbindung 2"/>
          <p:cNvCxnSpPr/>
          <p:nvPr userDrawn="1"/>
        </p:nvCxnSpPr>
        <p:spPr>
          <a:xfrm>
            <a:off x="5182535" y="6364495"/>
            <a:ext cx="0" cy="470674"/>
          </a:xfrm>
          <a:prstGeom prst="line">
            <a:avLst/>
          </a:prstGeom>
        </p:spPr>
        <p:style>
          <a:lnRef idx="1">
            <a:schemeClr val="accent1"/>
          </a:lnRef>
          <a:fillRef idx="0">
            <a:schemeClr val="accent1"/>
          </a:fillRef>
          <a:effectRef idx="0">
            <a:schemeClr val="accent1"/>
          </a:effectRef>
          <a:fontRef idx="minor">
            <a:schemeClr val="tx1"/>
          </a:fontRef>
        </p:style>
      </p:cxnSp>
      <p:pic>
        <p:nvPicPr>
          <p:cNvPr id="26" name="Grafik 25"/>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4424106" y="6453368"/>
            <a:ext cx="700275" cy="288000"/>
          </a:xfrm>
          <a:prstGeom prst="rect">
            <a:avLst/>
          </a:prstGeom>
        </p:spPr>
      </p:pic>
      <p:pic>
        <p:nvPicPr>
          <p:cNvPr id="2" name="Grafik 1"/>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5208934" y="6426490"/>
            <a:ext cx="591864" cy="360000"/>
          </a:xfrm>
          <a:prstGeom prst="rect">
            <a:avLst/>
          </a:prstGeom>
        </p:spPr>
      </p:pic>
      <p:pic>
        <p:nvPicPr>
          <p:cNvPr id="27" name="Grafik 26"/>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5853923" y="6424270"/>
            <a:ext cx="358680" cy="358680"/>
          </a:xfrm>
          <a:prstGeom prst="rect">
            <a:avLst/>
          </a:prstGeom>
        </p:spPr>
      </p:pic>
    </p:spTree>
    <p:extLst>
      <p:ext uri="{BB962C8B-B14F-4D97-AF65-F5344CB8AC3E}">
        <p14:creationId xmlns:p14="http://schemas.microsoft.com/office/powerpoint/2010/main" val="3512748023"/>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8" r:id="rId4"/>
  </p:sldLayoutIdLst>
  <p:timing>
    <p:tnLst>
      <p:par>
        <p:cTn id="1" dur="indefinite" restart="never" nodeType="tmRoot"/>
      </p:par>
    </p:tnLst>
  </p:timing>
  <p:hf hdr="0"/>
  <p:txStyles>
    <p:title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23.jpeg"/></Relationships>
</file>

<file path=ppt/slides/_rels/slide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image" Target="../media/image23.jpeg"/><Relationship Id="rId4" Type="http://schemas.openxmlformats.org/officeDocument/2006/relationships/image" Target="../media/image25.png"/></Relationships>
</file>

<file path=ppt/slides/_rels/slide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23.jpeg"/></Relationships>
</file>

<file path=ppt/slides/_rels/slide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2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p:txBody>
          <a:bodyPr/>
          <a:lstStyle/>
          <a:p>
            <a:fld id="{94C51DEF-A0F2-436A-B446-D206BED377C1}" type="slidenum">
              <a:rPr lang="de-DE" smtClean="0"/>
              <a:t>1</a:t>
            </a:fld>
            <a:endParaRPr lang="de-DE" dirty="0"/>
          </a:p>
        </p:txBody>
      </p:sp>
      <p:sp>
        <p:nvSpPr>
          <p:cNvPr id="2" name="Textfeld 1"/>
          <p:cNvSpPr txBox="1"/>
          <p:nvPr/>
        </p:nvSpPr>
        <p:spPr>
          <a:xfrm>
            <a:off x="470277" y="1395424"/>
            <a:ext cx="8352928" cy="830997"/>
          </a:xfrm>
          <a:prstGeom prst="rect">
            <a:avLst/>
          </a:prstGeom>
          <a:noFill/>
        </p:spPr>
        <p:txBody>
          <a:bodyPr wrap="square" rtlCol="0">
            <a:spAutoFit/>
          </a:bodyPr>
          <a:lstStyle/>
          <a:p>
            <a:pPr algn="ctr">
              <a:spcAft>
                <a:spcPts val="1500"/>
              </a:spcAft>
            </a:pPr>
            <a:r>
              <a:rPr lang="de-DE" sz="4800" b="1" dirty="0" smtClean="0">
                <a:latin typeface="Arial" panose="020B0604020202020204" pitchFamily="34" charset="0"/>
                <a:cs typeface="Arial" panose="020B0604020202020204" pitchFamily="34" charset="0"/>
              </a:rPr>
              <a:t>Protección vegetal</a:t>
            </a:r>
            <a:endParaRPr lang="de-DE" sz="4800" b="1" dirty="0" smtClean="0">
              <a:latin typeface="Arial" panose="020B0604020202020204" pitchFamily="34" charset="0"/>
              <a:cs typeface="Arial" panose="020B0604020202020204" pitchFamily="34" charset="0"/>
            </a:endParaRPr>
          </a:p>
        </p:txBody>
      </p:sp>
      <p:pic>
        <p:nvPicPr>
          <p:cNvPr id="3"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853818"/>
            <a:ext cx="9144000" cy="3450566"/>
          </a:xfrm>
          <a:prstGeom prst="rect">
            <a:avLst/>
          </a:prstGeom>
        </p:spPr>
      </p:pic>
      <p:sp>
        <p:nvSpPr>
          <p:cNvPr id="5" name="Textfeld 4"/>
          <p:cNvSpPr txBox="1"/>
          <p:nvPr/>
        </p:nvSpPr>
        <p:spPr>
          <a:xfrm>
            <a:off x="7526574" y="6014129"/>
            <a:ext cx="1584176" cy="215444"/>
          </a:xfrm>
          <a:prstGeom prst="rect">
            <a:avLst/>
          </a:prstGeom>
          <a:noFill/>
        </p:spPr>
        <p:txBody>
          <a:bodyPr wrap="square" rtlCol="0">
            <a:spAutoFit/>
          </a:bodyPr>
          <a:lstStyle/>
          <a:p>
            <a:pPr algn="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pictures</a:t>
            </a: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pixabay</a:t>
            </a:r>
            <a:endParaRPr lang="en-GB" sz="800" dirty="0">
              <a:solidFill>
                <a:schemeClr val="bg1"/>
              </a:solidFill>
              <a:latin typeface="Arial" panose="020B0604020202020204" pitchFamily="34" charset="0"/>
              <a:cs typeface="Arial" panose="020B0604020202020204" pitchFamily="34" charset="0"/>
            </a:endParaRPr>
          </a:p>
        </p:txBody>
      </p:sp>
      <p:grpSp>
        <p:nvGrpSpPr>
          <p:cNvPr id="6" name="Grupo 5"/>
          <p:cNvGrpSpPr/>
          <p:nvPr/>
        </p:nvGrpSpPr>
        <p:grpSpPr>
          <a:xfrm>
            <a:off x="6300192" y="6464368"/>
            <a:ext cx="1440160" cy="365125"/>
            <a:chOff x="6345007" y="6525344"/>
            <a:chExt cx="1368152" cy="288032"/>
          </a:xfrm>
        </p:grpSpPr>
        <p:sp>
          <p:nvSpPr>
            <p:cNvPr id="8" name="Rectángulo 7"/>
            <p:cNvSpPr/>
            <p:nvPr/>
          </p:nvSpPr>
          <p:spPr>
            <a:xfrm>
              <a:off x="6345007" y="6525344"/>
              <a:ext cx="136815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srgbClr val="FFFFFF"/>
                </a:solidFill>
                <a:effectLst/>
                <a:uLnTx/>
                <a:uFillTx/>
                <a:latin typeface="Calibri"/>
                <a:ea typeface="+mn-ea"/>
                <a:cs typeface="+mn-cs"/>
              </a:endParaRPr>
            </a:p>
          </p:txBody>
        </p:sp>
        <p:pic>
          <p:nvPicPr>
            <p:cNvPr id="9" name="Imagen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72200" y="6596158"/>
              <a:ext cx="1340959" cy="217218"/>
            </a:xfrm>
            <a:prstGeom prst="rect">
              <a:avLst/>
            </a:prstGeom>
          </p:spPr>
        </p:pic>
      </p:grpSp>
    </p:spTree>
    <p:extLst>
      <p:ext uri="{BB962C8B-B14F-4D97-AF65-F5344CB8AC3E}">
        <p14:creationId xmlns:p14="http://schemas.microsoft.com/office/powerpoint/2010/main" val="31854854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fld id="{94C51DEF-A0F2-436A-B446-D206BED377C1}" type="slidenum">
              <a:rPr lang="de-DE" smtClean="0"/>
              <a:t>2</a:t>
            </a:fld>
            <a:endParaRPr lang="de-DE" dirty="0"/>
          </a:p>
        </p:txBody>
      </p:sp>
      <p:sp>
        <p:nvSpPr>
          <p:cNvPr id="8" name="Titel 4"/>
          <p:cNvSpPr>
            <a:spLocks noGrp="1"/>
          </p:cNvSpPr>
          <p:nvPr>
            <p:ph type="title"/>
          </p:nvPr>
        </p:nvSpPr>
        <p:spPr>
          <a:xfrm>
            <a:off x="446856" y="111770"/>
            <a:ext cx="8229600" cy="724942"/>
          </a:xfrm>
        </p:spPr>
        <p:txBody>
          <a:bodyPr>
            <a:noAutofit/>
          </a:bodyPr>
          <a:lstStyle/>
          <a:p>
            <a:r>
              <a:rPr lang="de-DE" sz="2600" dirty="0" smtClean="0"/>
              <a:t>Protección vegetal</a:t>
            </a:r>
            <a:endParaRPr lang="de-DE" sz="2600" dirty="0"/>
          </a:p>
        </p:txBody>
      </p:sp>
      <p:pic>
        <p:nvPicPr>
          <p:cNvPr id="4099"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32075" t="4591" r="32264" b="4675"/>
          <a:stretch/>
        </p:blipFill>
        <p:spPr bwMode="auto">
          <a:xfrm>
            <a:off x="323529" y="1268760"/>
            <a:ext cx="3456384" cy="49468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descr="http://www.pan-uk.org/site/wp-content/uploads/Impacts-of-pesticides-infographic.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85202" y="2174669"/>
            <a:ext cx="4896539" cy="2448270"/>
          </a:xfrm>
          <a:prstGeom prst="rect">
            <a:avLst/>
          </a:prstGeom>
          <a:noFill/>
          <a:extLst>
            <a:ext uri="{909E8E84-426E-40DD-AFC4-6F175D3DCCD1}">
              <a14:hiddenFill xmlns:a14="http://schemas.microsoft.com/office/drawing/2010/main">
                <a:solidFill>
                  <a:srgbClr val="FFFFFF"/>
                </a:solidFill>
              </a14:hiddenFill>
            </a:ext>
          </a:extLst>
        </p:spPr>
      </p:pic>
      <p:sp>
        <p:nvSpPr>
          <p:cNvPr id="10" name="Textfeld 9"/>
          <p:cNvSpPr txBox="1"/>
          <p:nvPr/>
        </p:nvSpPr>
        <p:spPr>
          <a:xfrm>
            <a:off x="3877076" y="4838963"/>
            <a:ext cx="5198859" cy="246221"/>
          </a:xfrm>
          <a:prstGeom prst="rect">
            <a:avLst/>
          </a:prstGeom>
          <a:noFill/>
        </p:spPr>
        <p:txBody>
          <a:bodyPr wrap="none" rtlCol="0">
            <a:spAutoFit/>
          </a:bodyPr>
          <a:lstStyle/>
          <a:p>
            <a:r>
              <a:rPr lang="de-DE" sz="1000" dirty="0" smtClean="0"/>
              <a:t>Fuente: </a:t>
            </a:r>
            <a:r>
              <a:rPr lang="de-DE" sz="1000" dirty="0"/>
              <a:t>http://www.pan-uk.org/site/wp-content/uploads/Impacts-of-pesticides-infographic.png</a:t>
            </a:r>
          </a:p>
        </p:txBody>
      </p:sp>
      <p:grpSp>
        <p:nvGrpSpPr>
          <p:cNvPr id="7" name="Grupo 6"/>
          <p:cNvGrpSpPr/>
          <p:nvPr/>
        </p:nvGrpSpPr>
        <p:grpSpPr>
          <a:xfrm>
            <a:off x="6345007" y="6525344"/>
            <a:ext cx="1395345" cy="288032"/>
            <a:chOff x="6345007" y="6525344"/>
            <a:chExt cx="1368152" cy="288032"/>
          </a:xfrm>
        </p:grpSpPr>
        <p:sp>
          <p:nvSpPr>
            <p:cNvPr id="11" name="Rectángulo 10"/>
            <p:cNvSpPr/>
            <p:nvPr/>
          </p:nvSpPr>
          <p:spPr>
            <a:xfrm>
              <a:off x="6345007" y="6525344"/>
              <a:ext cx="136815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srgbClr val="FFFFFF"/>
                </a:solidFill>
                <a:effectLst/>
                <a:uLnTx/>
                <a:uFillTx/>
                <a:latin typeface="Calibri"/>
                <a:ea typeface="+mn-ea"/>
                <a:cs typeface="+mn-cs"/>
              </a:endParaRPr>
            </a:p>
          </p:txBody>
        </p:sp>
        <p:pic>
          <p:nvPicPr>
            <p:cNvPr id="12" name="Imagen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72200" y="6596158"/>
              <a:ext cx="1340959" cy="217218"/>
            </a:xfrm>
            <a:prstGeom prst="rect">
              <a:avLst/>
            </a:prstGeom>
          </p:spPr>
        </p:pic>
      </p:grpSp>
    </p:spTree>
    <p:extLst>
      <p:ext uri="{BB962C8B-B14F-4D97-AF65-F5344CB8AC3E}">
        <p14:creationId xmlns:p14="http://schemas.microsoft.com/office/powerpoint/2010/main" val="200963900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fld id="{94C51DEF-A0F2-436A-B446-D206BED377C1}" type="slidenum">
              <a:rPr lang="de-DE" smtClean="0"/>
              <a:t>3</a:t>
            </a:fld>
            <a:endParaRPr lang="de-DE" dirty="0"/>
          </a:p>
        </p:txBody>
      </p:sp>
      <p:pic>
        <p:nvPicPr>
          <p:cNvPr id="6" name="Grafik 5"/>
          <p:cNvPicPr>
            <a:picLocks noChangeAspect="1"/>
          </p:cNvPicPr>
          <p:nvPr/>
        </p:nvPicPr>
        <p:blipFill>
          <a:blip r:embed="rId3"/>
          <a:stretch>
            <a:fillRect/>
          </a:stretch>
        </p:blipFill>
        <p:spPr>
          <a:xfrm>
            <a:off x="446856" y="1828236"/>
            <a:ext cx="4263150" cy="4444333"/>
          </a:xfrm>
          <a:prstGeom prst="rect">
            <a:avLst/>
          </a:prstGeom>
        </p:spPr>
      </p:pic>
      <p:sp>
        <p:nvSpPr>
          <p:cNvPr id="7" name="Textfeld 6"/>
          <p:cNvSpPr txBox="1"/>
          <p:nvPr/>
        </p:nvSpPr>
        <p:spPr>
          <a:xfrm>
            <a:off x="5436096" y="1779615"/>
            <a:ext cx="3384376" cy="3970318"/>
          </a:xfrm>
          <a:prstGeom prst="rect">
            <a:avLst/>
          </a:prstGeom>
          <a:noFill/>
        </p:spPr>
        <p:txBody>
          <a:bodyPr wrap="square" rtlCol="0">
            <a:spAutoFit/>
          </a:bodyPr>
          <a:lstStyle/>
          <a:p>
            <a:r>
              <a:rPr lang="de-DE" b="1" dirty="0" smtClean="0">
                <a:latin typeface="Arial" panose="020B0604020202020204" pitchFamily="34" charset="0"/>
                <a:cs typeface="Arial" panose="020B0604020202020204" pitchFamily="34" charset="0"/>
              </a:rPr>
              <a:t>MIP </a:t>
            </a:r>
            <a:r>
              <a:rPr lang="de-DE" b="1" i="1" dirty="0" smtClean="0">
                <a:latin typeface="Arial" panose="020B0604020202020204" pitchFamily="34" charset="0"/>
                <a:cs typeface="Arial" panose="020B0604020202020204" pitchFamily="34" charset="0"/>
              </a:rPr>
              <a:t>Statu </a:t>
            </a:r>
            <a:r>
              <a:rPr lang="de-DE" b="1" i="1" dirty="0" smtClean="0">
                <a:latin typeface="Arial" panose="020B0604020202020204" pitchFamily="34" charset="0"/>
                <a:cs typeface="Arial" panose="020B0604020202020204" pitchFamily="34" charset="0"/>
              </a:rPr>
              <a:t>Quo</a:t>
            </a:r>
          </a:p>
          <a:p>
            <a:endParaRPr lang="de-DE"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dirty="0" smtClean="0">
                <a:latin typeface="Arial" panose="020B0604020202020204" pitchFamily="34" charset="0"/>
                <a:cs typeface="Arial" panose="020B0604020202020204" pitchFamily="34" charset="0"/>
              </a:rPr>
              <a:t>8 </a:t>
            </a:r>
            <a:r>
              <a:rPr lang="de-DE" dirty="0" smtClean="0">
                <a:latin typeface="Arial" panose="020B0604020202020204" pitchFamily="34" charset="0"/>
                <a:cs typeface="Arial" panose="020B0604020202020204" pitchFamily="34" charset="0"/>
              </a:rPr>
              <a:t>principios</a:t>
            </a:r>
            <a:endParaRPr lang="de-DE"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dirty="0" smtClean="0">
                <a:latin typeface="Arial" panose="020B0604020202020204" pitchFamily="34" charset="0"/>
                <a:cs typeface="Arial" panose="020B0604020202020204" pitchFamily="34" charset="0"/>
              </a:rPr>
              <a:t>Generalmente evita psm</a:t>
            </a:r>
            <a:endParaRPr lang="de-DE"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s-ES" dirty="0">
                <a:latin typeface="Arial" panose="020B0604020202020204" pitchFamily="34" charset="0"/>
                <a:cs typeface="Arial" panose="020B0604020202020204" pitchFamily="34" charset="0"/>
              </a:rPr>
              <a:t>Exigido por la directiva de </a:t>
            </a:r>
            <a:r>
              <a:rPr lang="es-ES" dirty="0" smtClean="0">
                <a:latin typeface="Arial" panose="020B0604020202020204" pitchFamily="34" charset="0"/>
                <a:cs typeface="Arial" panose="020B0604020202020204" pitchFamily="34" charset="0"/>
              </a:rPr>
              <a:t>pesticidas, </a:t>
            </a:r>
            <a:r>
              <a:rPr lang="es-ES" dirty="0">
                <a:latin typeface="Arial" panose="020B0604020202020204" pitchFamily="34" charset="0"/>
                <a:cs typeface="Arial" panose="020B0604020202020204" pitchFamily="34" charset="0"/>
              </a:rPr>
              <a:t>pero no se hace cumplir </a:t>
            </a:r>
            <a:r>
              <a:rPr lang="es-ES" dirty="0" smtClean="0">
                <a:latin typeface="Arial" panose="020B0604020202020204" pitchFamily="34" charset="0"/>
                <a:cs typeface="Arial" panose="020B0604020202020204" pitchFamily="34" charset="0"/>
              </a:rPr>
              <a:t>adecuadamente</a:t>
            </a:r>
          </a:p>
          <a:p>
            <a:pPr marL="285750" indent="-285750">
              <a:buFont typeface="Arial" panose="020B0604020202020204" pitchFamily="34" charset="0"/>
              <a:buChar char="•"/>
            </a:pPr>
            <a:endParaRPr lang="de-DE" dirty="0">
              <a:latin typeface="Arial" panose="020B0604020202020204" pitchFamily="34" charset="0"/>
              <a:cs typeface="Arial" panose="020B0604020202020204" pitchFamily="34" charset="0"/>
            </a:endParaRPr>
          </a:p>
          <a:p>
            <a:r>
              <a:rPr lang="de-DE" b="1" dirty="0" smtClean="0">
                <a:latin typeface="Arial" panose="020B0604020202020204" pitchFamily="34" charset="0"/>
                <a:cs typeface="Arial" panose="020B0604020202020204" pitchFamily="34" charset="0"/>
              </a:rPr>
              <a:t>MIP Recomendación</a:t>
            </a:r>
            <a:endParaRPr lang="de-DE" b="1" dirty="0" smtClean="0">
              <a:latin typeface="Arial" panose="020B0604020202020204" pitchFamily="34" charset="0"/>
              <a:cs typeface="Arial" panose="020B0604020202020204" pitchFamily="34" charset="0"/>
            </a:endParaRPr>
          </a:p>
          <a:p>
            <a:endParaRPr lang="de-DE" b="1"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s-ES" dirty="0" smtClean="0">
                <a:latin typeface="Arial" panose="020B0604020202020204" pitchFamily="34" charset="0"/>
                <a:cs typeface="Arial" panose="020B0604020202020204" pitchFamily="34" charset="0"/>
              </a:rPr>
              <a:t>Implementación</a:t>
            </a:r>
            <a:r>
              <a:rPr lang="en-US" dirty="0" smtClean="0">
                <a:latin typeface="Arial" panose="020B0604020202020204" pitchFamily="34" charset="0"/>
                <a:cs typeface="Arial" panose="020B0604020202020204" pitchFamily="34" charset="0"/>
              </a:rPr>
              <a:t> co</a:t>
            </a:r>
            <a:r>
              <a:rPr lang="es-ES" dirty="0" err="1" smtClean="0">
                <a:latin typeface="Arial" panose="020B0604020202020204" pitchFamily="34" charset="0"/>
                <a:cs typeface="Arial" panose="020B0604020202020204" pitchFamily="34" charset="0"/>
              </a:rPr>
              <a:t>nsecuente</a:t>
            </a:r>
            <a:r>
              <a:rPr lang="es-ES" dirty="0" smtClean="0">
                <a:latin typeface="Arial" panose="020B0604020202020204" pitchFamily="34" charset="0"/>
                <a:cs typeface="Arial" panose="020B0604020202020204" pitchFamily="34" charset="0"/>
              </a:rPr>
              <a:t> de </a:t>
            </a:r>
            <a:r>
              <a:rPr lang="es-ES" dirty="0">
                <a:latin typeface="Arial" panose="020B0604020202020204" pitchFamily="34" charset="0"/>
                <a:cs typeface="Arial" panose="020B0604020202020204" pitchFamily="34" charset="0"/>
              </a:rPr>
              <a:t>todos los principios del manejo integrado de plagas</a:t>
            </a:r>
            <a:r>
              <a:rPr lang="es-ES" dirty="0" smtClean="0">
                <a:latin typeface="Arial" panose="020B0604020202020204" pitchFamily="34" charset="0"/>
                <a:cs typeface="Arial" panose="020B0604020202020204" pitchFamily="34" charset="0"/>
              </a:rPr>
              <a:t>.</a:t>
            </a:r>
            <a:endParaRPr lang="de-DE" dirty="0" smtClean="0">
              <a:latin typeface="Arial" panose="020B0604020202020204" pitchFamily="34" charset="0"/>
              <a:cs typeface="Arial" panose="020B0604020202020204" pitchFamily="34" charset="0"/>
            </a:endParaRPr>
          </a:p>
        </p:txBody>
      </p:sp>
      <p:sp>
        <p:nvSpPr>
          <p:cNvPr id="2" name="Rechteck 1"/>
          <p:cNvSpPr/>
          <p:nvPr/>
        </p:nvSpPr>
        <p:spPr>
          <a:xfrm>
            <a:off x="252886" y="1268760"/>
            <a:ext cx="5116337" cy="461665"/>
          </a:xfrm>
          <a:prstGeom prst="rect">
            <a:avLst/>
          </a:prstGeom>
        </p:spPr>
        <p:txBody>
          <a:bodyPr wrap="none">
            <a:spAutoFit/>
          </a:bodyPr>
          <a:lstStyle/>
          <a:p>
            <a:r>
              <a:rPr lang="de-DE" sz="2400" b="1" dirty="0" smtClean="0">
                <a:latin typeface="Arial" panose="020B0604020202020204" pitchFamily="34" charset="0"/>
                <a:cs typeface="Arial" panose="020B0604020202020204" pitchFamily="34" charset="0"/>
              </a:rPr>
              <a:t>MIP </a:t>
            </a:r>
            <a:r>
              <a:rPr lang="de-DE" sz="2400" b="1" dirty="0">
                <a:latin typeface="Arial" panose="020B0604020202020204" pitchFamily="34" charset="0"/>
                <a:cs typeface="Arial" panose="020B0604020202020204" pitchFamily="34" charset="0"/>
              </a:rPr>
              <a:t>– </a:t>
            </a:r>
            <a:r>
              <a:rPr lang="de-DE" sz="2400" b="1" dirty="0" smtClean="0">
                <a:latin typeface="Arial" panose="020B0604020202020204" pitchFamily="34" charset="0"/>
                <a:cs typeface="Arial" panose="020B0604020202020204" pitchFamily="34" charset="0"/>
              </a:rPr>
              <a:t>Manejo integrado de plagas</a:t>
            </a:r>
            <a:endParaRPr lang="de-DE" sz="2400" b="1" dirty="0">
              <a:latin typeface="Arial" panose="020B0604020202020204" pitchFamily="34" charset="0"/>
              <a:cs typeface="Arial" panose="020B0604020202020204" pitchFamily="34" charset="0"/>
            </a:endParaRPr>
          </a:p>
        </p:txBody>
      </p:sp>
      <p:sp>
        <p:nvSpPr>
          <p:cNvPr id="3" name="Rechteck 2"/>
          <p:cNvSpPr/>
          <p:nvPr/>
        </p:nvSpPr>
        <p:spPr>
          <a:xfrm rot="16200000">
            <a:off x="-2090335" y="3905209"/>
            <a:ext cx="4572000" cy="369332"/>
          </a:xfrm>
          <a:prstGeom prst="rect">
            <a:avLst/>
          </a:prstGeom>
        </p:spPr>
        <p:txBody>
          <a:bodyPr>
            <a:spAutoFit/>
          </a:bodyPr>
          <a:lstStyle/>
          <a:p>
            <a:r>
              <a:rPr lang="de-DE" sz="900" dirty="0" smtClean="0">
                <a:latin typeface="Arial" panose="020B0604020202020204" pitchFamily="34" charset="0"/>
                <a:cs typeface="Arial" panose="020B0604020202020204" pitchFamily="34" charset="0"/>
              </a:rPr>
              <a:t>Fuente: </a:t>
            </a:r>
            <a:r>
              <a:rPr lang="de-DE" sz="900" dirty="0">
                <a:latin typeface="Arial" panose="020B0604020202020204" pitchFamily="34" charset="0"/>
                <a:cs typeface="Arial" panose="020B0604020202020204" pitchFamily="34" charset="0"/>
              </a:rPr>
              <a:t>www.low-impact-farming.info</a:t>
            </a:r>
            <a:endParaRPr lang="en-GB" sz="900" dirty="0">
              <a:latin typeface="Arial" panose="020B0604020202020204" pitchFamily="34" charset="0"/>
              <a:cs typeface="Arial" panose="020B0604020202020204" pitchFamily="34" charset="0"/>
            </a:endParaRPr>
          </a:p>
          <a:p>
            <a:endParaRPr lang="en-GB" sz="900" u="sng" dirty="0">
              <a:latin typeface="Arial" panose="020B0604020202020204" pitchFamily="34" charset="0"/>
              <a:cs typeface="Arial" panose="020B0604020202020204" pitchFamily="34" charset="0"/>
            </a:endParaRPr>
          </a:p>
        </p:txBody>
      </p:sp>
      <p:grpSp>
        <p:nvGrpSpPr>
          <p:cNvPr id="9" name="Grupo 8"/>
          <p:cNvGrpSpPr/>
          <p:nvPr/>
        </p:nvGrpSpPr>
        <p:grpSpPr>
          <a:xfrm>
            <a:off x="6345007" y="6525344"/>
            <a:ext cx="1395345" cy="288032"/>
            <a:chOff x="6345007" y="6525344"/>
            <a:chExt cx="1368152" cy="288032"/>
          </a:xfrm>
        </p:grpSpPr>
        <p:sp>
          <p:nvSpPr>
            <p:cNvPr id="10" name="Rectángulo 9"/>
            <p:cNvSpPr/>
            <p:nvPr/>
          </p:nvSpPr>
          <p:spPr>
            <a:xfrm>
              <a:off x="6345007" y="6525344"/>
              <a:ext cx="136815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srgbClr val="FFFFFF"/>
                </a:solidFill>
                <a:effectLst/>
                <a:uLnTx/>
                <a:uFillTx/>
                <a:latin typeface="Calibri"/>
                <a:ea typeface="+mn-ea"/>
                <a:cs typeface="+mn-cs"/>
              </a:endParaRPr>
            </a:p>
          </p:txBody>
        </p:sp>
        <p:pic>
          <p:nvPicPr>
            <p:cNvPr id="11" name="Imagen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72200" y="6596158"/>
              <a:ext cx="1340959" cy="217218"/>
            </a:xfrm>
            <a:prstGeom prst="rect">
              <a:avLst/>
            </a:prstGeom>
          </p:spPr>
        </p:pic>
      </p:grpSp>
      <p:sp>
        <p:nvSpPr>
          <p:cNvPr id="12" name="Titel 4"/>
          <p:cNvSpPr>
            <a:spLocks noGrp="1"/>
          </p:cNvSpPr>
          <p:nvPr>
            <p:ph type="title"/>
          </p:nvPr>
        </p:nvSpPr>
        <p:spPr>
          <a:xfrm>
            <a:off x="446856" y="111770"/>
            <a:ext cx="8229600" cy="724942"/>
          </a:xfrm>
        </p:spPr>
        <p:txBody>
          <a:bodyPr>
            <a:noAutofit/>
          </a:bodyPr>
          <a:lstStyle/>
          <a:p>
            <a:r>
              <a:rPr lang="de-DE" sz="2600" dirty="0" smtClean="0"/>
              <a:t>Protección vegetal</a:t>
            </a:r>
            <a:endParaRPr lang="de-DE" sz="2600" dirty="0"/>
          </a:p>
        </p:txBody>
      </p:sp>
    </p:spTree>
    <p:extLst>
      <p:ext uri="{BB962C8B-B14F-4D97-AF65-F5344CB8AC3E}">
        <p14:creationId xmlns:p14="http://schemas.microsoft.com/office/powerpoint/2010/main" val="82834034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nhaltsplatzhalter 6"/>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1043608" y="1988840"/>
            <a:ext cx="1941999" cy="1872208"/>
          </a:xfrm>
        </p:spPr>
      </p:pic>
      <p:sp>
        <p:nvSpPr>
          <p:cNvPr id="4" name="Foliennummernplatzhalter 3"/>
          <p:cNvSpPr>
            <a:spLocks noGrp="1"/>
          </p:cNvSpPr>
          <p:nvPr>
            <p:ph type="sldNum" sz="quarter" idx="12"/>
          </p:nvPr>
        </p:nvSpPr>
        <p:spPr/>
        <p:txBody>
          <a:bodyPr/>
          <a:lstStyle/>
          <a:p>
            <a:fld id="{94C51DEF-A0F2-436A-B446-D206BED377C1}" type="slidenum">
              <a:rPr lang="de-DE" smtClean="0"/>
              <a:t>4</a:t>
            </a:fld>
            <a:endParaRPr lang="de-DE" dirty="0"/>
          </a:p>
        </p:txBody>
      </p:sp>
      <p:sp>
        <p:nvSpPr>
          <p:cNvPr id="8" name="Inhaltsplatzhalter 2"/>
          <p:cNvSpPr>
            <a:spLocks noGrp="1"/>
          </p:cNvSpPr>
          <p:nvPr>
            <p:ph sz="half" idx="2"/>
          </p:nvPr>
        </p:nvSpPr>
        <p:spPr>
          <a:xfrm>
            <a:off x="4648200" y="1772816"/>
            <a:ext cx="4244280" cy="4176464"/>
          </a:xfrm>
        </p:spPr>
        <p:style>
          <a:lnRef idx="2">
            <a:schemeClr val="accent3"/>
          </a:lnRef>
          <a:fillRef idx="1">
            <a:schemeClr val="lt1"/>
          </a:fillRef>
          <a:effectRef idx="0">
            <a:schemeClr val="accent3"/>
          </a:effectRef>
          <a:fontRef idx="minor">
            <a:schemeClr val="dk1"/>
          </a:fontRef>
        </p:style>
        <p:txBody>
          <a:bodyPr>
            <a:noAutofit/>
          </a:bodyPr>
          <a:lstStyle/>
          <a:p>
            <a:pPr marL="0" indent="0">
              <a:spcAft>
                <a:spcPts val="1200"/>
              </a:spcAft>
              <a:buNone/>
            </a:pPr>
            <a:r>
              <a:rPr lang="de-DE" sz="2600" dirty="0" smtClean="0">
                <a:latin typeface="Arial" panose="020B0604020202020204" pitchFamily="34" charset="0"/>
                <a:cs typeface="Arial" panose="020B0604020202020204" pitchFamily="34" charset="0"/>
              </a:rPr>
              <a:t>Recomendaciones</a:t>
            </a:r>
            <a:endParaRPr lang="de-DE" sz="2600" dirty="0">
              <a:latin typeface="Arial" panose="020B0604020202020204" pitchFamily="34" charset="0"/>
              <a:cs typeface="Arial" panose="020B0604020202020204" pitchFamily="34" charset="0"/>
            </a:endParaRPr>
          </a:p>
          <a:p>
            <a:pPr>
              <a:spcAft>
                <a:spcPts val="800"/>
              </a:spcAft>
            </a:pPr>
            <a:r>
              <a:rPr lang="es-ES" sz="1600" dirty="0">
                <a:solidFill>
                  <a:schemeClr val="tx1"/>
                </a:solidFill>
                <a:latin typeface="Arial" panose="020B0604020202020204" pitchFamily="34" charset="0"/>
                <a:cs typeface="Arial" panose="020B0604020202020204" pitchFamily="34" charset="0"/>
              </a:rPr>
              <a:t>Las empresas / estándares </a:t>
            </a:r>
            <a:r>
              <a:rPr lang="es-ES" sz="1600" dirty="0" smtClean="0">
                <a:solidFill>
                  <a:schemeClr val="tx1"/>
                </a:solidFill>
                <a:latin typeface="Arial" panose="020B0604020202020204" pitchFamily="34" charset="0"/>
                <a:cs typeface="Arial" panose="020B0604020202020204" pitchFamily="34" charset="0"/>
              </a:rPr>
              <a:t>definen </a:t>
            </a:r>
            <a:r>
              <a:rPr lang="es-ES" sz="1600" dirty="0">
                <a:solidFill>
                  <a:schemeClr val="tx1"/>
                </a:solidFill>
                <a:latin typeface="Arial" panose="020B0604020202020204" pitchFamily="34" charset="0"/>
                <a:cs typeface="Arial" panose="020B0604020202020204" pitchFamily="34" charset="0"/>
              </a:rPr>
              <a:t>una lista negativa (lista de todos los pesticidas que NO están permitidos) y una estrategia con objetivos claros en el tiempo orientados a la reducción continua de sustancias consideradas nocivas para los seres humanos y el medio ambiente.</a:t>
            </a:r>
            <a:endParaRPr lang="en-US" sz="1600" dirty="0" smtClean="0">
              <a:solidFill>
                <a:schemeClr val="tx1"/>
              </a:solidFill>
              <a:latin typeface="Arial" panose="020B0604020202020204" pitchFamily="34" charset="0"/>
              <a:cs typeface="Arial" panose="020B0604020202020204" pitchFamily="34" charset="0"/>
            </a:endParaRPr>
          </a:p>
          <a:p>
            <a:pPr>
              <a:spcAft>
                <a:spcPts val="800"/>
              </a:spcAft>
            </a:pPr>
            <a:r>
              <a:rPr lang="es-ES" sz="1600" dirty="0">
                <a:solidFill>
                  <a:schemeClr val="tx1"/>
                </a:solidFill>
                <a:latin typeface="Arial" panose="020B0604020202020204" pitchFamily="34" charset="0"/>
                <a:cs typeface="Arial" panose="020B0604020202020204" pitchFamily="34" charset="0"/>
              </a:rPr>
              <a:t>Las </a:t>
            </a:r>
            <a:r>
              <a:rPr lang="es-ES" sz="1600" dirty="0" smtClean="0">
                <a:solidFill>
                  <a:schemeClr val="tx1"/>
                </a:solidFill>
                <a:latin typeface="Arial" panose="020B0604020202020204" pitchFamily="34" charset="0"/>
                <a:cs typeface="Arial" panose="020B0604020202020204" pitchFamily="34" charset="0"/>
              </a:rPr>
              <a:t>explotaciones </a:t>
            </a:r>
            <a:r>
              <a:rPr lang="es-ES" sz="1600" dirty="0">
                <a:solidFill>
                  <a:schemeClr val="tx1"/>
                </a:solidFill>
                <a:latin typeface="Arial" panose="020B0604020202020204" pitchFamily="34" charset="0"/>
                <a:cs typeface="Arial" panose="020B0604020202020204" pitchFamily="34" charset="0"/>
              </a:rPr>
              <a:t>certificadas no usan ningún pesticida de la lista negativa actual. </a:t>
            </a:r>
            <a:r>
              <a:rPr lang="es-ES" sz="1600" dirty="0" smtClean="0">
                <a:solidFill>
                  <a:schemeClr val="tx1"/>
                </a:solidFill>
                <a:latin typeface="Arial" panose="020B0604020202020204" pitchFamily="34" charset="0"/>
                <a:cs typeface="Arial" panose="020B0604020202020204" pitchFamily="34" charset="0"/>
              </a:rPr>
              <a:t>Las empresas </a:t>
            </a:r>
            <a:r>
              <a:rPr lang="es-ES" sz="1600" dirty="0">
                <a:solidFill>
                  <a:schemeClr val="tx1"/>
                </a:solidFill>
                <a:latin typeface="Arial" panose="020B0604020202020204" pitchFamily="34" charset="0"/>
                <a:cs typeface="Arial" panose="020B0604020202020204" pitchFamily="34" charset="0"/>
              </a:rPr>
              <a:t>/ </a:t>
            </a:r>
            <a:r>
              <a:rPr lang="es-ES" sz="1600" dirty="0" smtClean="0">
                <a:solidFill>
                  <a:schemeClr val="tx1"/>
                </a:solidFill>
                <a:latin typeface="Arial" panose="020B0604020202020204" pitchFamily="34" charset="0"/>
                <a:cs typeface="Arial" panose="020B0604020202020204" pitchFamily="34" charset="0"/>
              </a:rPr>
              <a:t>estándares </a:t>
            </a:r>
            <a:r>
              <a:rPr lang="es-ES" sz="1600" dirty="0">
                <a:solidFill>
                  <a:schemeClr val="tx1"/>
                </a:solidFill>
                <a:latin typeface="Arial" panose="020B0604020202020204" pitchFamily="34" charset="0"/>
                <a:cs typeface="Arial" panose="020B0604020202020204" pitchFamily="34" charset="0"/>
              </a:rPr>
              <a:t>ha definido sanciones claras en caso de </a:t>
            </a:r>
            <a:r>
              <a:rPr lang="es-ES" sz="1600" dirty="0" smtClean="0">
                <a:solidFill>
                  <a:schemeClr val="tx1"/>
                </a:solidFill>
                <a:latin typeface="Arial" panose="020B0604020202020204" pitchFamily="34" charset="0"/>
                <a:cs typeface="Arial" panose="020B0604020202020204" pitchFamily="34" charset="0"/>
              </a:rPr>
              <a:t>no cumplir.</a:t>
            </a:r>
            <a:endParaRPr lang="de-DE" sz="1800" dirty="0"/>
          </a:p>
        </p:txBody>
      </p:sp>
      <p:sp>
        <p:nvSpPr>
          <p:cNvPr id="2" name="Rechteck 1"/>
          <p:cNvSpPr/>
          <p:nvPr/>
        </p:nvSpPr>
        <p:spPr>
          <a:xfrm>
            <a:off x="252886" y="1268760"/>
            <a:ext cx="2973891" cy="461665"/>
          </a:xfrm>
          <a:prstGeom prst="rect">
            <a:avLst/>
          </a:prstGeom>
        </p:spPr>
        <p:txBody>
          <a:bodyPr wrap="none">
            <a:spAutoFit/>
          </a:bodyPr>
          <a:lstStyle/>
          <a:p>
            <a:r>
              <a:rPr lang="de-DE" sz="2400" b="1" dirty="0" smtClean="0">
                <a:latin typeface="Arial" panose="020B0604020202020204" pitchFamily="34" charset="0"/>
                <a:cs typeface="Arial" panose="020B0604020202020204" pitchFamily="34" charset="0"/>
              </a:rPr>
              <a:t>Sustancias críticas</a:t>
            </a:r>
            <a:endParaRPr lang="de-DE" sz="2400" b="1" dirty="0">
              <a:latin typeface="Arial" panose="020B0604020202020204" pitchFamily="34" charset="0"/>
              <a:cs typeface="Arial" panose="020B0604020202020204" pitchFamily="34" charset="0"/>
            </a:endParaRPr>
          </a:p>
        </p:txBody>
      </p:sp>
      <p:grpSp>
        <p:nvGrpSpPr>
          <p:cNvPr id="9" name="Grupo 8"/>
          <p:cNvGrpSpPr/>
          <p:nvPr/>
        </p:nvGrpSpPr>
        <p:grpSpPr>
          <a:xfrm>
            <a:off x="6345007" y="6525344"/>
            <a:ext cx="1395345" cy="288032"/>
            <a:chOff x="6345007" y="6525344"/>
            <a:chExt cx="1368152" cy="288032"/>
          </a:xfrm>
        </p:grpSpPr>
        <p:sp>
          <p:nvSpPr>
            <p:cNvPr id="10" name="Rectángulo 9"/>
            <p:cNvSpPr/>
            <p:nvPr/>
          </p:nvSpPr>
          <p:spPr>
            <a:xfrm>
              <a:off x="6345007" y="6525344"/>
              <a:ext cx="136815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srgbClr val="FFFFFF"/>
                </a:solidFill>
                <a:effectLst/>
                <a:uLnTx/>
                <a:uFillTx/>
                <a:latin typeface="Calibri"/>
                <a:ea typeface="+mn-ea"/>
                <a:cs typeface="+mn-cs"/>
              </a:endParaRPr>
            </a:p>
          </p:txBody>
        </p:sp>
        <p:pic>
          <p:nvPicPr>
            <p:cNvPr id="11" name="Imagen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72200" y="6596158"/>
              <a:ext cx="1340959" cy="217218"/>
            </a:xfrm>
            <a:prstGeom prst="rect">
              <a:avLst/>
            </a:prstGeom>
          </p:spPr>
        </p:pic>
      </p:grpSp>
      <p:sp>
        <p:nvSpPr>
          <p:cNvPr id="12" name="Titel 4"/>
          <p:cNvSpPr>
            <a:spLocks noGrp="1"/>
          </p:cNvSpPr>
          <p:nvPr>
            <p:ph type="title"/>
          </p:nvPr>
        </p:nvSpPr>
        <p:spPr>
          <a:xfrm>
            <a:off x="446856" y="111770"/>
            <a:ext cx="8229600" cy="724942"/>
          </a:xfrm>
        </p:spPr>
        <p:txBody>
          <a:bodyPr>
            <a:noAutofit/>
          </a:bodyPr>
          <a:lstStyle/>
          <a:p>
            <a:r>
              <a:rPr lang="de-DE" sz="2600" dirty="0" smtClean="0"/>
              <a:t>Protección vegetal</a:t>
            </a:r>
            <a:endParaRPr lang="de-DE" sz="2600" dirty="0"/>
          </a:p>
        </p:txBody>
      </p:sp>
    </p:spTree>
    <p:extLst>
      <p:ext uri="{BB962C8B-B14F-4D97-AF65-F5344CB8AC3E}">
        <p14:creationId xmlns:p14="http://schemas.microsoft.com/office/powerpoint/2010/main" val="2677895686"/>
      </p:ext>
    </p:extLst>
  </p:cSld>
  <p:clrMapOvr>
    <a:masterClrMapping/>
  </p:clrMapOvr>
  <p:timing>
    <p:tnLst>
      <p:par>
        <p:cTn id="1" dur="indefinite" restart="never" nodeType="tmRoot"/>
      </p:par>
    </p:tnLst>
  </p:timing>
</p:sld>
</file>

<file path=ppt/theme/theme1.xml><?xml version="1.0" encoding="utf-8"?>
<a:theme xmlns:a="http://schemas.openxmlformats.org/drawingml/2006/main" name="LIFE Header">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IFE Content">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IFE Partner Logos">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TotalTime>
  <Words>1488</Words>
  <Application>Microsoft Office PowerPoint</Application>
  <PresentationFormat>Presentación en pantalla (4:3)</PresentationFormat>
  <Paragraphs>142</Paragraphs>
  <Slides>4</Slides>
  <Notes>4</Notes>
  <HiddenSlides>0</HiddenSlides>
  <MMClips>0</MMClips>
  <ScaleCrop>false</ScaleCrop>
  <HeadingPairs>
    <vt:vector size="6" baseType="variant">
      <vt:variant>
        <vt:lpstr>Fuentes usadas</vt:lpstr>
      </vt:variant>
      <vt:variant>
        <vt:i4>2</vt:i4>
      </vt:variant>
      <vt:variant>
        <vt:lpstr>Tema</vt:lpstr>
      </vt:variant>
      <vt:variant>
        <vt:i4>3</vt:i4>
      </vt:variant>
      <vt:variant>
        <vt:lpstr>Títulos de diapositiva</vt:lpstr>
      </vt:variant>
      <vt:variant>
        <vt:i4>4</vt:i4>
      </vt:variant>
    </vt:vector>
  </HeadingPairs>
  <TitlesOfParts>
    <vt:vector size="9" baseType="lpstr">
      <vt:lpstr>Arial</vt:lpstr>
      <vt:lpstr>Calibri</vt:lpstr>
      <vt:lpstr>LIFE Header</vt:lpstr>
      <vt:lpstr>LIFE Content</vt:lpstr>
      <vt:lpstr>LIFE Partner Logos</vt:lpstr>
      <vt:lpstr>Presentación de PowerPoint</vt:lpstr>
      <vt:lpstr>Protección vegetal</vt:lpstr>
      <vt:lpstr>Protección vegetal</vt:lpstr>
      <vt:lpstr>Protección vegetal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Julia Gossenberger</dc:creator>
  <cp:lastModifiedBy>María R. López Onieva</cp:lastModifiedBy>
  <cp:revision>144</cp:revision>
  <dcterms:created xsi:type="dcterms:W3CDTF">2017-08-09T08:14:08Z</dcterms:created>
  <dcterms:modified xsi:type="dcterms:W3CDTF">2019-05-16T10:30:43Z</dcterms:modified>
</cp:coreProperties>
</file>