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1"/>
  </p:notesMasterIdLst>
  <p:sldIdLst>
    <p:sldId id="256" r:id="rId4"/>
    <p:sldId id="288" r:id="rId5"/>
    <p:sldId id="289" r:id="rId6"/>
    <p:sldId id="290" r:id="rId7"/>
    <p:sldId id="291" r:id="rId8"/>
    <p:sldId id="292" r:id="rId9"/>
    <p:sldId id="269" r:id="rId1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24" autoAdjust="0"/>
    <p:restoredTop sz="92193" autoAdjust="0"/>
  </p:normalViewPr>
  <p:slideViewPr>
    <p:cSldViewPr>
      <p:cViewPr varScale="1">
        <p:scale>
          <a:sx n="102" d="100"/>
          <a:sy n="102" d="100"/>
        </p:scale>
        <p:origin x="2052" y="114"/>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14.05.2019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3B50A3-C166-41F4-9BF9-32E7293B3A18}"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958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4922875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14.05.2019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6.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8.xml"/><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20.jpeg"/><Relationship Id="rId3" Type="http://schemas.openxmlformats.org/officeDocument/2006/relationships/slideLayout" Target="../slideLayouts/slideLayout11.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jpeg"/><Relationship Id="rId10" Type="http://schemas.openxmlformats.org/officeDocument/2006/relationships/image" Target="../media/image15.tiff"/><Relationship Id="rId4" Type="http://schemas.openxmlformats.org/officeDocument/2006/relationships/slideLayout" Target="../slideLayouts/slideLayout12.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14.05.2019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9"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46470" y="0"/>
            <a:ext cx="8438189" cy="864096"/>
          </a:xfrm>
        </p:spPr>
        <p:txBody>
          <a:bodyPr/>
          <a:lstStyle/>
          <a:p>
            <a:r>
              <a:rPr lang="de-DE" sz="2500" dirty="0" smtClean="0">
                <a:solidFill>
                  <a:schemeClr val="tx2">
                    <a:lumMod val="50000"/>
                  </a:schemeClr>
                </a:solidFill>
              </a:rPr>
              <a:t>Cómo apoyar la biodiversidad </a:t>
            </a:r>
            <a:br>
              <a:rPr lang="de-DE" sz="2500" dirty="0" smtClean="0">
                <a:solidFill>
                  <a:schemeClr val="tx2">
                    <a:lumMod val="50000"/>
                  </a:schemeClr>
                </a:solidFill>
              </a:rPr>
            </a:br>
            <a:r>
              <a:rPr lang="de-DE" sz="2500" dirty="0" smtClean="0">
                <a:solidFill>
                  <a:schemeClr val="tx2">
                    <a:lumMod val="50000"/>
                  </a:schemeClr>
                </a:solidFill>
              </a:rPr>
              <a:t>en la agricultura</a:t>
            </a:r>
            <a:endParaRPr lang="de-DE" sz="2500" dirty="0">
              <a:solidFill>
                <a:schemeClr val="tx2">
                  <a:lumMod val="50000"/>
                </a:schemeClr>
              </a:solidFill>
            </a:endParaRPr>
          </a:p>
        </p:txBody>
      </p:sp>
      <p:sp>
        <p:nvSpPr>
          <p:cNvPr id="3" name="Untertitel 2"/>
          <p:cNvSpPr>
            <a:spLocks noGrp="1"/>
          </p:cNvSpPr>
          <p:nvPr>
            <p:ph type="subTitle" idx="1"/>
          </p:nvPr>
        </p:nvSpPr>
        <p:spPr>
          <a:xfrm>
            <a:off x="569995" y="3621159"/>
            <a:ext cx="8230424" cy="684076"/>
          </a:xfrm>
          <a:noFill/>
        </p:spPr>
        <p:txBody>
          <a:bodyPr/>
          <a:lstStyle/>
          <a:p>
            <a:pPr algn="ctr"/>
            <a:r>
              <a:rPr lang="de-DE" sz="2400" dirty="0" smtClean="0">
                <a:solidFill>
                  <a:schemeClr val="tx2">
                    <a:lumMod val="50000"/>
                  </a:schemeClr>
                </a:solidFill>
              </a:rPr>
              <a:t>Introducción y datos básicos del webinar</a:t>
            </a:r>
            <a:endParaRPr lang="de-DE" sz="2400" dirty="0">
              <a:solidFill>
                <a:schemeClr val="tx2">
                  <a:lumMod val="50000"/>
                </a:schemeClr>
              </a:solidFill>
            </a:endParaRPr>
          </a:p>
        </p:txBody>
      </p:sp>
      <p:sp>
        <p:nvSpPr>
          <p:cNvPr id="4" name="Textfeld 3"/>
          <p:cNvSpPr txBox="1"/>
          <p:nvPr/>
        </p:nvSpPr>
        <p:spPr>
          <a:xfrm>
            <a:off x="251519" y="1556792"/>
            <a:ext cx="8640960" cy="1302921"/>
          </a:xfrm>
          <a:prstGeom prst="rect">
            <a:avLst/>
          </a:prstGeom>
          <a:noFill/>
        </p:spPr>
        <p:txBody>
          <a:bodyPr wrap="square" rtlCol="0">
            <a:spAutoFit/>
          </a:bodyPr>
          <a:lstStyle/>
          <a:p>
            <a:pPr algn="ctr">
              <a:spcAft>
                <a:spcPts val="800"/>
              </a:spcAft>
            </a:pPr>
            <a:r>
              <a:rPr lang="de-DE" sz="3600" b="1" dirty="0" smtClean="0">
                <a:latin typeface="Arial" panose="020B0604020202020204" pitchFamily="34" charset="0"/>
                <a:cs typeface="Arial" panose="020B0604020202020204" pitchFamily="34" charset="0"/>
              </a:rPr>
              <a:t>Módulo </a:t>
            </a:r>
            <a:r>
              <a:rPr lang="de-DE" sz="3600" b="1" dirty="0" smtClean="0">
                <a:latin typeface="Arial" panose="020B0604020202020204" pitchFamily="34" charset="0"/>
                <a:cs typeface="Arial" panose="020B0604020202020204" pitchFamily="34" charset="0"/>
              </a:rPr>
              <a:t>3</a:t>
            </a:r>
          </a:p>
          <a:p>
            <a:pPr algn="ctr"/>
            <a:r>
              <a:rPr lang="de-DE" sz="3600" b="1" dirty="0" smtClean="0">
                <a:latin typeface="Arial" panose="020B0604020202020204" pitchFamily="34" charset="0"/>
                <a:cs typeface="Arial" panose="020B0604020202020204" pitchFamily="34" charset="0"/>
              </a:rPr>
              <a:t>Mejores Prácticas Agrícolas</a:t>
            </a:r>
            <a:endParaRPr lang="en-GB" sz="3600" b="1"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6165304"/>
            <a:ext cx="2555454" cy="413950"/>
          </a:xfrm>
          <a:prstGeom prst="rect">
            <a:avLst/>
          </a:prstGeom>
        </p:spPr>
      </p:pic>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6345007" y="6525344"/>
            <a:ext cx="1395345" cy="288032"/>
            <a:chOff x="6345007" y="6525344"/>
            <a:chExt cx="1368152" cy="288032"/>
          </a:xfrm>
        </p:grpSpPr>
        <p:sp>
          <p:nvSpPr>
            <p:cNvPr id="4" name="Rectángulo 3"/>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8" name="Título 7"/>
          <p:cNvSpPr>
            <a:spLocks noGrp="1"/>
          </p:cNvSpPr>
          <p:nvPr>
            <p:ph type="title"/>
          </p:nvPr>
        </p:nvSpPr>
        <p:spPr/>
        <p:txBody>
          <a:bodyPr>
            <a:normAutofit/>
          </a:bodyPr>
          <a:lstStyle/>
          <a:p>
            <a:r>
              <a:rPr lang="es-ES" sz="2800" dirty="0" smtClean="0"/>
              <a:t>Organiza: Fundación Global </a:t>
            </a:r>
            <a:r>
              <a:rPr lang="es-ES" sz="2800" dirty="0" err="1" smtClean="0"/>
              <a:t>Nature</a:t>
            </a:r>
            <a:endParaRPr lang="es-ES" sz="2800" dirty="0"/>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1358429"/>
            <a:ext cx="1256072" cy="1160769"/>
          </a:xfrm>
          <a:prstGeom prst="rect">
            <a:avLst/>
          </a:prstGeom>
        </p:spPr>
      </p:pic>
      <p:pic>
        <p:nvPicPr>
          <p:cNvPr id="10" name="Imagen 9"/>
          <p:cNvPicPr>
            <a:picLocks noChangeAspect="1"/>
          </p:cNvPicPr>
          <p:nvPr/>
        </p:nvPicPr>
        <p:blipFill rotWithShape="1">
          <a:blip r:embed="rId5"/>
          <a:srcRect l="10330" t="20422" r="5202" b="42337"/>
          <a:stretch/>
        </p:blipFill>
        <p:spPr>
          <a:xfrm>
            <a:off x="3491880" y="1338565"/>
            <a:ext cx="4680520" cy="1160769"/>
          </a:xfrm>
          <a:prstGeom prst="rect">
            <a:avLst/>
          </a:prstGeom>
        </p:spPr>
      </p:pic>
      <p:pic>
        <p:nvPicPr>
          <p:cNvPr id="11" name="Imagen 10"/>
          <p:cNvPicPr>
            <a:picLocks noChangeAspect="1"/>
          </p:cNvPicPr>
          <p:nvPr/>
        </p:nvPicPr>
        <p:blipFill rotWithShape="1">
          <a:blip r:embed="rId6"/>
          <a:srcRect l="21712" t="23375" r="22361" b="41534"/>
          <a:stretch/>
        </p:blipFill>
        <p:spPr>
          <a:xfrm>
            <a:off x="3491880" y="2584691"/>
            <a:ext cx="4680520" cy="1651948"/>
          </a:xfrm>
          <a:prstGeom prst="rect">
            <a:avLst/>
          </a:prstGeom>
        </p:spPr>
      </p:pic>
      <p:pic>
        <p:nvPicPr>
          <p:cNvPr id="12" name="Imagen 11"/>
          <p:cNvPicPr>
            <a:picLocks noChangeAspect="1"/>
          </p:cNvPicPr>
          <p:nvPr/>
        </p:nvPicPr>
        <p:blipFill rotWithShape="1">
          <a:blip r:embed="rId7"/>
          <a:srcRect l="18752" t="18520" r="61107" b="22215"/>
          <a:stretch/>
        </p:blipFill>
        <p:spPr>
          <a:xfrm>
            <a:off x="446856" y="2708920"/>
            <a:ext cx="2088232" cy="3456384"/>
          </a:xfrm>
          <a:prstGeom prst="rect">
            <a:avLst/>
          </a:prstGeom>
        </p:spPr>
      </p:pic>
    </p:spTree>
    <p:extLst>
      <p:ext uri="{BB962C8B-B14F-4D97-AF65-F5344CB8AC3E}">
        <p14:creationId xmlns:p14="http://schemas.microsoft.com/office/powerpoint/2010/main" val="3801453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normAutofit/>
          </a:bodyPr>
          <a:lstStyle/>
          <a:p>
            <a:r>
              <a:rPr lang="de-DE" sz="2600" dirty="0" smtClean="0"/>
              <a:t>Welcome</a:t>
            </a:r>
            <a:endParaRPr lang="de-DE" sz="2600" dirty="0"/>
          </a:p>
        </p:txBody>
      </p:sp>
      <p:sp>
        <p:nvSpPr>
          <p:cNvPr id="8" name="Inhaltsplatzhalter 7"/>
          <p:cNvSpPr>
            <a:spLocks noGrp="1"/>
          </p:cNvSpPr>
          <p:nvPr>
            <p:ph idx="1"/>
          </p:nvPr>
        </p:nvSpPr>
        <p:spPr/>
        <p:txBody>
          <a:bodyPr>
            <a:normAutofit/>
          </a:bodyPr>
          <a:lstStyle/>
          <a:p>
            <a:pPr marL="0" indent="0">
              <a:buNone/>
            </a:pPr>
            <a:endParaRPr lang="de-DE" sz="2000" dirty="0" smtClean="0"/>
          </a:p>
          <a:p>
            <a:pPr marL="0" indent="0">
              <a:buNone/>
            </a:pPr>
            <a:endParaRPr lang="de-DE" sz="2000" dirty="0"/>
          </a:p>
          <a:p>
            <a:pPr marL="0" indent="0">
              <a:buNone/>
            </a:pPr>
            <a:r>
              <a:rPr lang="de-DE" dirty="0" smtClean="0"/>
              <a:t>Ronda de presentaciones de los participantes. </a:t>
            </a:r>
          </a:p>
          <a:p>
            <a:pPr marL="0" indent="0">
              <a:buNone/>
            </a:pPr>
            <a:endParaRPr lang="de-DE" dirty="0" smtClean="0"/>
          </a:p>
          <a:p>
            <a:pPr lvl="2">
              <a:buFont typeface="Wingdings" panose="05000000000000000000" pitchFamily="2" charset="2"/>
              <a:buChar char="§"/>
            </a:pPr>
            <a:r>
              <a:rPr lang="de-DE" sz="2400" dirty="0" smtClean="0">
                <a:solidFill>
                  <a:srgbClr val="C00000"/>
                </a:solidFill>
              </a:rPr>
              <a:t>Tu nombre</a:t>
            </a:r>
          </a:p>
          <a:p>
            <a:pPr lvl="2">
              <a:buFont typeface="Wingdings" panose="05000000000000000000" pitchFamily="2" charset="2"/>
              <a:buChar char="§"/>
            </a:pPr>
            <a:r>
              <a:rPr lang="de-DE" sz="2400" dirty="0" smtClean="0">
                <a:solidFill>
                  <a:srgbClr val="C00000"/>
                </a:solidFill>
              </a:rPr>
              <a:t>Tu área de responsabilidad</a:t>
            </a:r>
          </a:p>
          <a:p>
            <a:pPr lvl="2">
              <a:buFont typeface="Wingdings" panose="05000000000000000000" pitchFamily="2" charset="2"/>
              <a:buChar char="§"/>
            </a:pPr>
            <a:r>
              <a:rPr lang="de-DE" sz="2400" dirty="0" smtClean="0">
                <a:solidFill>
                  <a:srgbClr val="C00000"/>
                </a:solidFill>
              </a:rPr>
              <a:t>Tu experiencia y conocimientos en biodiversidad</a:t>
            </a:r>
            <a:endParaRPr lang="de-DE" sz="2400" dirty="0">
              <a:solidFill>
                <a:srgbClr val="C00000"/>
              </a:solidFill>
            </a:endParaRPr>
          </a:p>
        </p:txBody>
      </p:sp>
      <p:grpSp>
        <p:nvGrpSpPr>
          <p:cNvPr id="4" name="Grupo 3"/>
          <p:cNvGrpSpPr/>
          <p:nvPr/>
        </p:nvGrpSpPr>
        <p:grpSpPr>
          <a:xfrm>
            <a:off x="6345007" y="6525344"/>
            <a:ext cx="1395345" cy="288032"/>
            <a:chOff x="6345007" y="6525344"/>
            <a:chExt cx="1368152" cy="288032"/>
          </a:xfrm>
        </p:grpSpPr>
        <p:sp>
          <p:nvSpPr>
            <p:cNvPr id="5" name="Rectángulo 4"/>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492186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249427" y="111770"/>
            <a:ext cx="8229600" cy="724942"/>
          </a:xfrm>
        </p:spPr>
        <p:txBody>
          <a:bodyPr>
            <a:normAutofit/>
          </a:bodyPr>
          <a:lstStyle/>
          <a:p>
            <a:r>
              <a:rPr lang="de-DE" sz="2600" dirty="0" smtClean="0"/>
              <a:t>El proyecto LIFE Food &amp; Biodiversity</a:t>
            </a:r>
            <a:endParaRPr lang="de-DE" sz="2600" dirty="0"/>
          </a:p>
        </p:txBody>
      </p:sp>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C51DEF-A0F2-436A-B446-D206BED377C1}" type="slidenum">
              <a:rPr kumimoji="0" lang="de-DE" sz="1200" b="0" i="0" u="none" strike="noStrike" kern="1200" cap="none" spc="0" normalizeH="0" baseline="0" noProof="0" smtClean="0">
                <a:ln>
                  <a:noFill/>
                </a:ln>
                <a:solidFill>
                  <a:srgbClr val="56731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dirty="0">
              <a:ln>
                <a:noFill/>
              </a:ln>
              <a:solidFill>
                <a:srgbClr val="56731D">
                  <a:tint val="75000"/>
                </a:srgbClr>
              </a:solidFill>
              <a:effectLst/>
              <a:uLnTx/>
              <a:uFillTx/>
              <a:latin typeface="Calibri"/>
              <a:ea typeface="+mn-ea"/>
              <a:cs typeface="+mn-cs"/>
            </a:endParaRPr>
          </a:p>
        </p:txBody>
      </p:sp>
      <p:sp>
        <p:nvSpPr>
          <p:cNvPr id="2" name="Textfeld 1"/>
          <p:cNvSpPr txBox="1"/>
          <p:nvPr/>
        </p:nvSpPr>
        <p:spPr>
          <a:xfrm>
            <a:off x="417034" y="1267613"/>
            <a:ext cx="849694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Este módulo de formación ha sido desarrollado en el parco del proyecto europeo LIFE „Biodiversidad en sellos y estándares en el sector agroalimentario“</a:t>
            </a:r>
            <a:endParaRPr kumimoji="0" lang="en-GB" sz="2400" b="1" i="0" u="none" strike="noStrike" kern="1200" cap="none" spc="0" normalizeH="0" baseline="0" noProof="0" dirty="0">
              <a:ln>
                <a:noFill/>
              </a:ln>
              <a:solidFill>
                <a:srgbClr val="AAA49A">
                  <a:lumMod val="50000"/>
                </a:srgbClr>
              </a:solidFill>
              <a:effectLst/>
              <a:uLnTx/>
              <a:uFillTx/>
              <a:latin typeface="Arial" panose="020B0604020202020204" pitchFamily="34" charset="0"/>
              <a:ea typeface="+mn-ea"/>
              <a:cs typeface="Arial" panose="020B0604020202020204" pitchFamily="34" charset="0"/>
            </a:endParaRPr>
          </a:p>
        </p:txBody>
      </p:sp>
      <p:sp>
        <p:nvSpPr>
          <p:cNvPr id="10" name="Textfeld 9"/>
          <p:cNvSpPr txBox="1"/>
          <p:nvPr/>
        </p:nvSpPr>
        <p:spPr>
          <a:xfrm>
            <a:off x="7452320" y="6033776"/>
            <a:ext cx="1584176"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smtClean="0">
                <a:ln>
                  <a:noFill/>
                </a:ln>
                <a:solidFill>
                  <a:srgbClr val="59594D">
                    <a:lumMod val="60000"/>
                    <a:lumOff val="40000"/>
                  </a:srgbClr>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err="1" smtClean="0">
                <a:ln>
                  <a:noFill/>
                </a:ln>
                <a:solidFill>
                  <a:srgbClr val="59594D">
                    <a:lumMod val="60000"/>
                    <a:lumOff val="40000"/>
                  </a:srgbClr>
                </a:solidFill>
                <a:effectLst/>
                <a:uLnTx/>
                <a:uFillTx/>
                <a:latin typeface="Arial" panose="020B0604020202020204" pitchFamily="34" charset="0"/>
                <a:ea typeface="+mn-ea"/>
                <a:cs typeface="Arial" panose="020B0604020202020204" pitchFamily="34" charset="0"/>
              </a:rPr>
              <a:t>pictures</a:t>
            </a:r>
            <a:r>
              <a:rPr kumimoji="0" lang="de-DE" sz="800" b="0" i="0" u="none" strike="noStrike" kern="1200" cap="none" spc="0" normalizeH="0" baseline="0" noProof="0" dirty="0" smtClean="0">
                <a:ln>
                  <a:noFill/>
                </a:ln>
                <a:solidFill>
                  <a:srgbClr val="59594D">
                    <a:lumMod val="60000"/>
                    <a:lumOff val="40000"/>
                  </a:srgbClr>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err="1" smtClean="0">
                <a:ln>
                  <a:noFill/>
                </a:ln>
                <a:solidFill>
                  <a:srgbClr val="59594D">
                    <a:lumMod val="60000"/>
                    <a:lumOff val="40000"/>
                  </a:srgbClr>
                </a:solidFill>
                <a:effectLst/>
                <a:uLnTx/>
                <a:uFillTx/>
                <a:latin typeface="Arial" panose="020B0604020202020204" pitchFamily="34" charset="0"/>
                <a:ea typeface="+mn-ea"/>
                <a:cs typeface="Arial" panose="020B0604020202020204" pitchFamily="34" charset="0"/>
              </a:rPr>
              <a:t>pixabay</a:t>
            </a:r>
            <a:endParaRPr kumimoji="0" lang="en-GB" sz="800" b="0" i="0" u="none" strike="noStrike" kern="1200" cap="none" spc="0" normalizeH="0" baseline="0" noProof="0" dirty="0">
              <a:ln>
                <a:noFill/>
              </a:ln>
              <a:solidFill>
                <a:srgbClr val="59594D">
                  <a:lumMod val="60000"/>
                  <a:lumOff val="40000"/>
                </a:srgbClr>
              </a:solidFill>
              <a:effectLst/>
              <a:uLnTx/>
              <a:uFillTx/>
              <a:latin typeface="Arial" panose="020B0604020202020204" pitchFamily="34" charset="0"/>
              <a:ea typeface="+mn-ea"/>
              <a:cs typeface="Arial" panose="020B0604020202020204" pitchFamily="34" charset="0"/>
            </a:endParaRPr>
          </a:p>
        </p:txBody>
      </p:sp>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706694"/>
            <a:ext cx="3763011" cy="2822258"/>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27" y="2706694"/>
            <a:ext cx="4246750" cy="2820603"/>
          </a:xfrm>
          <a:prstGeom prst="rect">
            <a:avLst/>
          </a:prstGeom>
        </p:spPr>
      </p:pic>
    </p:spTree>
    <p:extLst>
      <p:ext uri="{BB962C8B-B14F-4D97-AF65-F5344CB8AC3E}">
        <p14:creationId xmlns:p14="http://schemas.microsoft.com/office/powerpoint/2010/main" val="691369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49427" y="111770"/>
            <a:ext cx="8229600" cy="724942"/>
          </a:xfrm>
        </p:spPr>
        <p:txBody>
          <a:bodyPr>
            <a:normAutofit/>
          </a:bodyPr>
          <a:lstStyle/>
          <a:p>
            <a:r>
              <a:rPr lang="de-DE" sz="2600" dirty="0" smtClean="0"/>
              <a:t>Sobre la formación...</a:t>
            </a:r>
            <a:endParaRPr lang="de-DE" sz="2600" dirty="0"/>
          </a:p>
        </p:txBody>
      </p:sp>
      <p:sp>
        <p:nvSpPr>
          <p:cNvPr id="7" name="Foliennummernplatzhalt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C51DEF-A0F2-436A-B446-D206BED377C1}" type="slidenum">
              <a:rPr kumimoji="0" lang="de-DE" sz="1200" b="0" i="0" u="none" strike="noStrike" kern="1200" cap="none" spc="0" normalizeH="0" baseline="0" noProof="0" smtClean="0">
                <a:ln>
                  <a:noFill/>
                </a:ln>
                <a:solidFill>
                  <a:srgbClr val="56731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srgbClr val="56731D">
                  <a:tint val="75000"/>
                </a:srgbClr>
              </a:solidFill>
              <a:effectLst/>
              <a:uLnTx/>
              <a:uFillTx/>
              <a:latin typeface="Calibri"/>
              <a:ea typeface="+mn-ea"/>
              <a:cs typeface="+mn-cs"/>
            </a:endParaRPr>
          </a:p>
        </p:txBody>
      </p:sp>
      <p:sp>
        <p:nvSpPr>
          <p:cNvPr id="6" name="Textfeld 5"/>
          <p:cNvSpPr txBox="1"/>
          <p:nvPr/>
        </p:nvSpPr>
        <p:spPr>
          <a:xfrm>
            <a:off x="251567" y="1359115"/>
            <a:ext cx="8471284"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200" b="1" i="0" u="none" strike="noStrike" kern="1200" cap="none" spc="0" normalizeH="0" baseline="0" noProof="0" dirty="0" err="1" smtClean="0">
                <a:ln>
                  <a:noFill/>
                </a:ln>
                <a:solidFill>
                  <a:srgbClr val="71A72B"/>
                </a:solidFill>
                <a:effectLst/>
                <a:uLnTx/>
                <a:uFillTx/>
                <a:latin typeface="Arial" panose="020B0604020202020204" pitchFamily="34" charset="0"/>
                <a:ea typeface="+mn-ea"/>
                <a:cs typeface="Arial" panose="020B0604020202020204" pitchFamily="34" charset="0"/>
              </a:rPr>
              <a:t>Es</a:t>
            </a:r>
            <a:r>
              <a:rPr kumimoji="0" lang="en-US" sz="2200" b="1" i="0" u="none" strike="noStrike" kern="1200" cap="none" spc="0" normalizeH="0" baseline="0" noProof="0" dirty="0" smtClean="0">
                <a:ln>
                  <a:noFill/>
                </a:ln>
                <a:solidFill>
                  <a:srgbClr val="71A72B"/>
                </a:solidFill>
                <a:effectLst/>
                <a:uLnTx/>
                <a:uFillTx/>
                <a:latin typeface="Arial" panose="020B0604020202020204" pitchFamily="34" charset="0"/>
                <a:ea typeface="+mn-ea"/>
                <a:cs typeface="Arial" panose="020B0604020202020204" pitchFamily="34" charset="0"/>
              </a:rPr>
              <a:t> </a:t>
            </a:r>
            <a:r>
              <a:rPr kumimoji="0" lang="en-US" sz="2200" b="1" i="0" u="none" strike="noStrike" kern="1200" cap="none" spc="0" normalizeH="0" baseline="0" noProof="0" dirty="0" err="1" smtClean="0">
                <a:ln>
                  <a:noFill/>
                </a:ln>
                <a:solidFill>
                  <a:srgbClr val="71A72B"/>
                </a:solidFill>
                <a:effectLst/>
                <a:uLnTx/>
                <a:uFillTx/>
                <a:latin typeface="Arial" panose="020B0604020202020204" pitchFamily="34" charset="0"/>
                <a:ea typeface="+mn-ea"/>
                <a:cs typeface="Arial" panose="020B0604020202020204" pitchFamily="34" charset="0"/>
              </a:rPr>
              <a:t>propósito</a:t>
            </a:r>
            <a:r>
              <a:rPr kumimoji="0" lang="en-US" sz="2200" b="1" i="0" u="none" strike="noStrike" kern="1200" cap="none" spc="0" normalizeH="0" baseline="0" noProof="0" dirty="0" smtClean="0">
                <a:ln>
                  <a:noFill/>
                </a:ln>
                <a:solidFill>
                  <a:srgbClr val="71A72B"/>
                </a:solidFill>
                <a:effectLst/>
                <a:uLnTx/>
                <a:uFillTx/>
                <a:latin typeface="Arial" panose="020B0604020202020204" pitchFamily="34" charset="0"/>
                <a:ea typeface="+mn-ea"/>
                <a:cs typeface="Arial" panose="020B0604020202020204" pitchFamily="34" charset="0"/>
              </a:rPr>
              <a:t> de </a:t>
            </a:r>
            <a:r>
              <a:rPr kumimoji="0" lang="en-US" sz="2200" b="1" i="0" u="none" strike="noStrike" kern="1200" cap="none" spc="0" normalizeH="0" baseline="0" noProof="0" dirty="0" err="1" smtClean="0">
                <a:ln>
                  <a:noFill/>
                </a:ln>
                <a:solidFill>
                  <a:srgbClr val="71A72B"/>
                </a:solidFill>
                <a:effectLst/>
                <a:uLnTx/>
                <a:uFillTx/>
                <a:latin typeface="Arial" panose="020B0604020202020204" pitchFamily="34" charset="0"/>
                <a:ea typeface="+mn-ea"/>
                <a:cs typeface="Arial" panose="020B0604020202020204" pitchFamily="34" charset="0"/>
              </a:rPr>
              <a:t>estos</a:t>
            </a:r>
            <a:r>
              <a:rPr kumimoji="0" lang="en-US" sz="2200" b="1" i="0" u="none" strike="noStrike" kern="1200" cap="none" spc="0" normalizeH="0" baseline="0" noProof="0" dirty="0" smtClean="0">
                <a:ln>
                  <a:noFill/>
                </a:ln>
                <a:solidFill>
                  <a:srgbClr val="71A72B"/>
                </a:solidFill>
                <a:effectLst/>
                <a:uLnTx/>
                <a:uFillTx/>
                <a:latin typeface="Arial" panose="020B0604020202020204" pitchFamily="34" charset="0"/>
                <a:ea typeface="+mn-ea"/>
                <a:cs typeface="Arial" panose="020B0604020202020204" pitchFamily="34" charset="0"/>
              </a:rPr>
              <a:t> </a:t>
            </a:r>
            <a:r>
              <a:rPr kumimoji="0" lang="en-US" sz="2200" b="1" i="0" u="none" strike="noStrike" kern="1200" cap="none" spc="0" normalizeH="0" baseline="0" noProof="0" dirty="0" err="1" smtClean="0">
                <a:ln>
                  <a:noFill/>
                </a:ln>
                <a:solidFill>
                  <a:srgbClr val="71A72B"/>
                </a:solidFill>
                <a:effectLst/>
                <a:uLnTx/>
                <a:uFillTx/>
                <a:latin typeface="Arial" panose="020B0604020202020204" pitchFamily="34" charset="0"/>
                <a:ea typeface="+mn-ea"/>
                <a:cs typeface="Arial" panose="020B0604020202020204" pitchFamily="34" charset="0"/>
              </a:rPr>
              <a:t>módulos</a:t>
            </a:r>
            <a:r>
              <a:rPr kumimoji="0" lang="en-US" sz="2200" b="1" i="0" u="none" strike="noStrike" kern="1200" cap="none" spc="0" normalizeH="0" baseline="0" noProof="0" dirty="0" smtClean="0">
                <a:ln>
                  <a:noFill/>
                </a:ln>
                <a:solidFill>
                  <a:srgbClr val="71A72B"/>
                </a:solidFill>
                <a:effectLst/>
                <a:uLnTx/>
                <a:uFillTx/>
                <a:latin typeface="Arial" panose="020B0604020202020204" pitchFamily="34" charset="0"/>
                <a:ea typeface="+mn-ea"/>
                <a:cs typeface="Arial" panose="020B0604020202020204" pitchFamily="34" charset="0"/>
              </a:rPr>
              <a:t> de </a:t>
            </a:r>
            <a:r>
              <a:rPr kumimoji="0" lang="en-US" sz="2200" b="1" i="0" u="none" strike="noStrike" kern="1200" cap="none" spc="0" normalizeH="0" baseline="0" noProof="0" dirty="0" err="1" smtClean="0">
                <a:ln>
                  <a:noFill/>
                </a:ln>
                <a:solidFill>
                  <a:srgbClr val="71A72B"/>
                </a:solidFill>
                <a:effectLst/>
                <a:uLnTx/>
                <a:uFillTx/>
                <a:latin typeface="Arial" panose="020B0604020202020204" pitchFamily="34" charset="0"/>
                <a:ea typeface="+mn-ea"/>
                <a:cs typeface="Arial" panose="020B0604020202020204" pitchFamily="34" charset="0"/>
              </a:rPr>
              <a:t>formación</a:t>
            </a:r>
            <a:r>
              <a:rPr kumimoji="0" lang="en-US" sz="2200" b="1" i="0" u="none" strike="noStrike" kern="1200" cap="none" spc="0" normalizeH="0" baseline="0" noProof="0" dirty="0" smtClean="0">
                <a:ln>
                  <a:noFill/>
                </a:ln>
                <a:solidFill>
                  <a:srgbClr val="71A72B"/>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es</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mejorar</a:t>
            </a:r>
            <a:r>
              <a:rPr kumimoji="0" lang="en-US" sz="20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el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conocimiento</a:t>
            </a:r>
            <a:r>
              <a:rPr kumimoji="0" lang="en-US" sz="20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y la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comprensión</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sobre</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como</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fomentar</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y </a:t>
            </a:r>
            <a:r>
              <a:rPr kumimoji="0" lang="en-US" sz="2000" b="0"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apoyar</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la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biodiversidad</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en</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la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agricultura</a:t>
            </a:r>
            <a:r>
              <a:rPr kumimoji="0" lang="en-US" sz="2000" b="0"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0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La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formación</a:t>
            </a:r>
            <a:r>
              <a:rPr kumimoji="0" lang="en-US" sz="20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está</a:t>
            </a:r>
            <a:r>
              <a:rPr kumimoji="0" lang="en-US" sz="20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dirigida</a:t>
            </a:r>
            <a:r>
              <a:rPr kumimoji="0" lang="en-US" sz="2000" b="1" i="0" u="none" strike="noStrike" kern="1200" cap="none" spc="0" normalizeH="0" baseline="0" noProof="0" dirty="0" smtClean="0">
                <a:ln>
                  <a:noFill/>
                </a:ln>
                <a:solidFill>
                  <a:srgbClr val="AAA49A">
                    <a:lumMod val="50000"/>
                  </a:srgbClr>
                </a:solidFill>
                <a:effectLst/>
                <a:uLnTx/>
                <a:uFillTx/>
                <a:latin typeface="Arial" panose="020B0604020202020204" pitchFamily="34" charset="0"/>
                <a:ea typeface="+mn-ea"/>
                <a:cs typeface="Arial" panose="020B0604020202020204" pitchFamily="34" charset="0"/>
              </a:rPr>
              <a:t> a: </a:t>
            </a:r>
            <a:endParaRPr kumimoji="0" lang="en-US" sz="2000" b="1" i="0" u="none" strike="noStrike" kern="1200" cap="none" spc="0" normalizeH="0" baseline="0" noProof="0" dirty="0">
              <a:ln>
                <a:noFill/>
              </a:ln>
              <a:solidFill>
                <a:srgbClr val="AAA49A">
                  <a:lumMod val="50000"/>
                </a:srgbClr>
              </a:solidFill>
              <a:effectLst/>
              <a:uLnTx/>
              <a:uFillTx/>
              <a:latin typeface="Arial" panose="020B0604020202020204" pitchFamily="34" charset="0"/>
              <a:ea typeface="+mn-ea"/>
              <a:cs typeface="Arial" panose="020B0604020202020204" pitchFamily="34" charset="0"/>
            </a:endParaRPr>
          </a:p>
        </p:txBody>
      </p:sp>
      <p:sp>
        <p:nvSpPr>
          <p:cNvPr id="9" name="Textfeld 8"/>
          <p:cNvSpPr txBox="1"/>
          <p:nvPr/>
        </p:nvSpPr>
        <p:spPr>
          <a:xfrm>
            <a:off x="253043" y="2896244"/>
            <a:ext cx="8640960" cy="461665"/>
          </a:xfrm>
          <a:prstGeom prst="rect">
            <a:avLst/>
          </a:prstGeom>
          <a:solidFill>
            <a:schemeClr val="tx1">
              <a:lumMod val="75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Asesores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agrarioa</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de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estándares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empresas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o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cooperativas</a:t>
            </a:r>
            <a:endParaRPr kumimoji="0" lang="en-GB"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feld 7"/>
          <p:cNvSpPr txBox="1"/>
          <p:nvPr/>
        </p:nvSpPr>
        <p:spPr>
          <a:xfrm>
            <a:off x="241176" y="3576622"/>
            <a:ext cx="8640960" cy="461665"/>
          </a:xfrm>
          <a:prstGeom prst="rect">
            <a:avLst/>
          </a:prstGeom>
          <a:solidFill>
            <a:schemeClr val="tx1">
              <a:lumMod val="75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Certificadores</a:t>
            </a:r>
            <a:endParaRPr kumimoji="0" lang="en-GB"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feld 9"/>
          <p:cNvSpPr txBox="1"/>
          <p:nvPr/>
        </p:nvSpPr>
        <p:spPr>
          <a:xfrm>
            <a:off x="250497" y="4291188"/>
            <a:ext cx="8640960" cy="1569660"/>
          </a:xfrm>
          <a:prstGeom prst="rect">
            <a:avLst/>
          </a:prstGeom>
          <a:solidFill>
            <a:schemeClr val="tx1">
              <a:lumMod val="75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Gerentes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responsables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de product,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calidad</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compras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Tanto</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si</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es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su</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primer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contacto</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con la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biodiversidad</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como</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si</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ya</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están</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actualmente</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gestionando</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aspectos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relacionados</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 con la </a:t>
            </a:r>
            <a:r>
              <a:rPr kumimoji="0" lang="en-GB" sz="2400" b="0" i="0" u="none" strike="noStrike" kern="1200" cap="none" spc="0" normalizeH="0" baseline="0" noProof="0" dirty="0" err="1" smtClean="0">
                <a:ln>
                  <a:noFill/>
                </a:ln>
                <a:solidFill>
                  <a:srgbClr val="FFFFFF"/>
                </a:solidFill>
                <a:effectLst/>
                <a:uLnTx/>
                <a:uFillTx/>
                <a:latin typeface="Arial" panose="020B0604020202020204" pitchFamily="34" charset="0"/>
                <a:ea typeface="+mn-ea"/>
                <a:cs typeface="Arial" panose="020B0604020202020204" pitchFamily="34" charset="0"/>
              </a:rPr>
              <a:t>misma</a:t>
            </a:r>
            <a:r>
              <a:rPr kumimoji="0" lang="en-GB" sz="24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a:t>
            </a:r>
          </a:p>
        </p:txBody>
      </p:sp>
      <p:grpSp>
        <p:nvGrpSpPr>
          <p:cNvPr id="11" name="Grupo 10"/>
          <p:cNvGrpSpPr/>
          <p:nvPr/>
        </p:nvGrpSpPr>
        <p:grpSpPr>
          <a:xfrm>
            <a:off x="6345007" y="6525344"/>
            <a:ext cx="1395345" cy="288032"/>
            <a:chOff x="6345007" y="6525344"/>
            <a:chExt cx="1368152" cy="288032"/>
          </a:xfrm>
        </p:grpSpPr>
        <p:sp>
          <p:nvSpPr>
            <p:cNvPr id="12" name="Rectángulo 11"/>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203925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49427" y="111770"/>
            <a:ext cx="8229600" cy="724942"/>
          </a:xfrm>
        </p:spPr>
        <p:txBody>
          <a:bodyPr>
            <a:normAutofit/>
          </a:bodyPr>
          <a:lstStyle/>
          <a:p>
            <a:r>
              <a:rPr lang="de-DE" sz="2600" dirty="0" smtClean="0"/>
              <a:t>Webinar </a:t>
            </a:r>
            <a:r>
              <a:rPr lang="de-DE" sz="2600" dirty="0" err="1" smtClean="0"/>
              <a:t>for</a:t>
            </a:r>
            <a:r>
              <a:rPr lang="de-DE" sz="2600" dirty="0" smtClean="0"/>
              <a:t> </a:t>
            </a:r>
            <a:r>
              <a:rPr lang="de-DE" sz="2600" dirty="0" err="1" smtClean="0"/>
              <a:t>advisors</a:t>
            </a:r>
            <a:endParaRPr lang="de-DE" sz="2600" dirty="0"/>
          </a:p>
        </p:txBody>
      </p:sp>
      <p:sp>
        <p:nvSpPr>
          <p:cNvPr id="7" name="Foliennummernplatzhalt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C51DEF-A0F2-436A-B446-D206BED377C1}" type="slidenum">
              <a:rPr kumimoji="0" lang="de-DE" sz="1200" b="0" i="0" u="none" strike="noStrike" kern="1200" cap="none" spc="0" normalizeH="0" baseline="0" noProof="0" smtClean="0">
                <a:ln>
                  <a:noFill/>
                </a:ln>
                <a:solidFill>
                  <a:srgbClr val="56731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srgbClr val="56731D">
                  <a:tint val="75000"/>
                </a:srgbClr>
              </a:solidFill>
              <a:effectLst/>
              <a:uLnTx/>
              <a:uFillTx/>
              <a:latin typeface="Calibri"/>
              <a:ea typeface="+mn-ea"/>
              <a:cs typeface="+mn-cs"/>
            </a:endParaRPr>
          </a:p>
        </p:txBody>
      </p:sp>
      <p:sp>
        <p:nvSpPr>
          <p:cNvPr id="9" name="Textfeld 8"/>
          <p:cNvSpPr txBox="1"/>
          <p:nvPr/>
        </p:nvSpPr>
        <p:spPr>
          <a:xfrm>
            <a:off x="252854" y="1303685"/>
            <a:ext cx="8640960" cy="1451679"/>
          </a:xfrm>
          <a:prstGeom prst="rect">
            <a:avLst/>
          </a:prstGeom>
          <a:solidFill>
            <a:schemeClr val="tx1">
              <a:lumMod val="75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de-DE" sz="16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Módulo 1: Biodiversidad, agricultura y el sector agroalimentario</a:t>
            </a:r>
          </a:p>
          <a:p>
            <a:pPr marL="360363" marR="0" lvl="2" indent="0" algn="l" defTabSz="914400" rtl="0" eaLnBrk="1" fontAlgn="auto" latinLnBrk="0" hangingPunct="1">
              <a:lnSpc>
                <a:spcPct val="100000"/>
              </a:lnSpc>
              <a:spcBef>
                <a:spcPts val="0"/>
              </a:spcBef>
              <a:spcAft>
                <a:spcPts val="0"/>
              </a:spcAft>
              <a:buClrTx/>
              <a:buSzTx/>
              <a:buFontTx/>
              <a:buNone/>
              <a:tabLst/>
              <a:defRPr/>
            </a:pPr>
            <a:r>
              <a:rPr kumimoji="0" lang="de-DE" sz="1600" b="0" i="1"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Contenido: ¿Qué es la biodiversidad? Relación entre la biodiversidad y la agricultura. Por qué es necesario y como puede un asesor mejorar el desempeño de la biodiversidad. Marco legal, consideración de la biodiversidad en los estándares y normativas empresariales. </a:t>
            </a:r>
            <a:endParaRPr kumimoji="0" lang="en-GB" sz="16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feld 10"/>
          <p:cNvSpPr txBox="1"/>
          <p:nvPr/>
        </p:nvSpPr>
        <p:spPr>
          <a:xfrm>
            <a:off x="252854" y="2780928"/>
            <a:ext cx="8640960" cy="1451679"/>
          </a:xfrm>
          <a:prstGeom prst="rect">
            <a:avLst/>
          </a:prstGeom>
          <a:solidFill>
            <a:schemeClr val="accent3">
              <a:lumMod val="75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de-DE" sz="16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Módulo 2: Gestión de la biodiversidad</a:t>
            </a:r>
          </a:p>
          <a:p>
            <a:pPr marL="360363" marR="0" lvl="2" indent="0" algn="l" defTabSz="914400" rtl="0" eaLnBrk="1" fontAlgn="auto" latinLnBrk="0" hangingPunct="1">
              <a:lnSpc>
                <a:spcPct val="100000"/>
              </a:lnSpc>
              <a:spcBef>
                <a:spcPts val="0"/>
              </a:spcBef>
              <a:spcAft>
                <a:spcPts val="0"/>
              </a:spcAft>
              <a:buClrTx/>
              <a:buSzTx/>
              <a:buFontTx/>
              <a:buNone/>
              <a:tabLst/>
              <a:defRPr/>
            </a:pPr>
            <a:r>
              <a:rPr kumimoji="0" lang="de-DE" sz="1600" b="0" i="1" u="none" strike="noStrike" kern="1200" cap="none" spc="0" normalizeH="0" baseline="0" noProof="0" dirty="0" smtClean="0">
                <a:ln>
                  <a:noFill/>
                </a:ln>
                <a:solidFill>
                  <a:srgbClr val="EDEBDE"/>
                </a:solidFill>
                <a:effectLst/>
                <a:uLnTx/>
                <a:uFillTx/>
                <a:latin typeface="Arial" panose="020B0604020202020204" pitchFamily="34" charset="0"/>
                <a:ea typeface="+mn-ea"/>
                <a:cs typeface="Arial" panose="020B0604020202020204" pitchFamily="34" charset="0"/>
              </a:rPr>
              <a:t>Contenido: datos sobre pérdida de biodiversidad y la influencia de la agricultura, definición de términos relacionados con la biodiversidad, qué medidas se pueden tomar, por qué es necesaria la gestión de la biodiversidad, cómo elaborar un Plan de Acción de Biodiversidad, seguimiento.</a:t>
            </a:r>
            <a:endParaRPr kumimoji="0" lang="en-GB" sz="1600" b="0" i="1" u="none" strike="noStrike" kern="1200" cap="none" spc="0" normalizeH="0" baseline="0" noProof="0" dirty="0">
              <a:ln>
                <a:noFill/>
              </a:ln>
              <a:solidFill>
                <a:srgbClr val="EDEBDE"/>
              </a:solidFill>
              <a:effectLst/>
              <a:uLnTx/>
              <a:uFillTx/>
              <a:latin typeface="Arial" panose="020B0604020202020204" pitchFamily="34" charset="0"/>
              <a:ea typeface="+mn-ea"/>
              <a:cs typeface="Arial" panose="020B0604020202020204" pitchFamily="34" charset="0"/>
            </a:endParaRPr>
          </a:p>
        </p:txBody>
      </p:sp>
      <p:sp>
        <p:nvSpPr>
          <p:cNvPr id="12" name="Textfeld 11"/>
          <p:cNvSpPr txBox="1"/>
          <p:nvPr/>
        </p:nvSpPr>
        <p:spPr>
          <a:xfrm>
            <a:off x="252854" y="4258171"/>
            <a:ext cx="8640960" cy="959237"/>
          </a:xfrm>
          <a:prstGeom prst="rect">
            <a:avLst/>
          </a:prstGeom>
          <a:solidFill>
            <a:schemeClr val="accent5">
              <a:lumMod val="50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de-DE" sz="16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Módulo 3: Mejores prácticas para mejorar la biodiversidad</a:t>
            </a:r>
            <a:endParaRPr kumimoji="0" lang="de-DE"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60363" marR="0" lvl="2" indent="0" algn="l" defTabSz="914400" rtl="0" eaLnBrk="1" fontAlgn="auto" latinLnBrk="0" hangingPunct="1">
              <a:lnSpc>
                <a:spcPct val="100000"/>
              </a:lnSpc>
              <a:spcBef>
                <a:spcPts val="0"/>
              </a:spcBef>
              <a:spcAft>
                <a:spcPts val="0"/>
              </a:spcAft>
              <a:buClrTx/>
              <a:buSzTx/>
              <a:buFontTx/>
              <a:buNone/>
              <a:tabLst/>
              <a:defRPr/>
            </a:pPr>
            <a:r>
              <a:rPr kumimoji="0" lang="de-DE" sz="1600" b="0" i="1" u="none" strike="noStrike" kern="1200" cap="none" spc="0" normalizeH="0" baseline="0" noProof="0" dirty="0" smtClean="0">
                <a:ln>
                  <a:noFill/>
                </a:ln>
                <a:solidFill>
                  <a:srgbClr val="EDEBDE"/>
                </a:solidFill>
                <a:effectLst/>
                <a:uLnTx/>
                <a:uFillTx/>
                <a:latin typeface="Arial" panose="020B0604020202020204" pitchFamily="34" charset="0"/>
                <a:ea typeface="+mn-ea"/>
                <a:cs typeface="Arial" panose="020B0604020202020204" pitchFamily="34" charset="0"/>
              </a:rPr>
              <a:t>Contenido: diferencias entre buenas y mejores prácticas en asuntos como suelo y fertilización, ganado, protección vegetal, agua y agro-biodiversidad</a:t>
            </a:r>
            <a:endParaRPr kumimoji="0" lang="en-GB" sz="1600" b="0" i="0" u="none" strike="noStrike" kern="1200" cap="none" spc="0" normalizeH="0" baseline="0" noProof="0" dirty="0">
              <a:ln>
                <a:noFill/>
              </a:ln>
              <a:solidFill>
                <a:srgbClr val="EDEBDE"/>
              </a:solidFill>
              <a:effectLst/>
              <a:uLnTx/>
              <a:uFillTx/>
              <a:latin typeface="Arial" panose="020B0604020202020204" pitchFamily="34" charset="0"/>
              <a:ea typeface="+mn-ea"/>
              <a:cs typeface="Arial" panose="020B0604020202020204" pitchFamily="34" charset="0"/>
            </a:endParaRPr>
          </a:p>
        </p:txBody>
      </p:sp>
      <p:sp>
        <p:nvSpPr>
          <p:cNvPr id="8" name="Textfeld 7"/>
          <p:cNvSpPr txBox="1"/>
          <p:nvPr/>
        </p:nvSpPr>
        <p:spPr>
          <a:xfrm>
            <a:off x="252854" y="5254637"/>
            <a:ext cx="8640960" cy="959237"/>
          </a:xfrm>
          <a:prstGeom prst="rect">
            <a:avLst/>
          </a:prstGeom>
          <a:solidFill>
            <a:schemeClr val="accent4">
              <a:lumMod val="75000"/>
            </a:schemeClr>
          </a:solidFill>
          <a:ln>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de-DE" sz="16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t>Módulo 4: Biodiversity Performance Tool (BPT)</a:t>
            </a:r>
          </a:p>
          <a:p>
            <a:pPr marL="360363" marR="0" lvl="0" indent="0" algn="l" defTabSz="914400" rtl="0" eaLnBrk="1" fontAlgn="auto" latinLnBrk="0" hangingPunct="1">
              <a:lnSpc>
                <a:spcPct val="100000"/>
              </a:lnSpc>
              <a:spcBef>
                <a:spcPts val="0"/>
              </a:spcBef>
              <a:spcAft>
                <a:spcPts val="1000"/>
              </a:spcAft>
              <a:buClrTx/>
              <a:buSzTx/>
              <a:buFontTx/>
              <a:buNone/>
              <a:tabLst/>
              <a:defRPr/>
            </a:pPr>
            <a:r>
              <a:rPr kumimoji="0" lang="de-DE" sz="1600" b="0" i="1" u="none" strike="noStrike" kern="1200" cap="none" spc="0" normalizeH="0" baseline="0" noProof="0" dirty="0" smtClean="0">
                <a:ln>
                  <a:noFill/>
                </a:ln>
                <a:solidFill>
                  <a:srgbClr val="EDEBDE"/>
                </a:solidFill>
                <a:effectLst/>
                <a:uLnTx/>
                <a:uFillTx/>
                <a:latin typeface="Arial" panose="020B0604020202020204" pitchFamily="34" charset="0"/>
                <a:ea typeface="+mn-ea"/>
                <a:cs typeface="Arial" panose="020B0604020202020204" pitchFamily="34" charset="0"/>
              </a:rPr>
              <a:t>Contenido: Introducción a la BPT (herramienta para la evaluación de la biodiversidad en explotaciones agrarias), cómo usarla, resultados esperados, seguimiento</a:t>
            </a:r>
            <a:endParaRPr kumimoji="0" lang="en-GB" sz="1600" b="0" i="1" u="none" strike="noStrike" kern="1200" cap="none" spc="0" normalizeH="0" baseline="0" noProof="0" dirty="0">
              <a:ln>
                <a:noFill/>
              </a:ln>
              <a:solidFill>
                <a:srgbClr val="EDEBDE"/>
              </a:solidFill>
              <a:effectLst/>
              <a:uLnTx/>
              <a:uFillTx/>
              <a:latin typeface="Arial" panose="020B0604020202020204" pitchFamily="34" charset="0"/>
              <a:ea typeface="+mn-ea"/>
              <a:cs typeface="Arial" panose="020B0604020202020204" pitchFamily="34" charset="0"/>
            </a:endParaRPr>
          </a:p>
        </p:txBody>
      </p:sp>
      <p:grpSp>
        <p:nvGrpSpPr>
          <p:cNvPr id="10" name="Grupo 9"/>
          <p:cNvGrpSpPr/>
          <p:nvPr/>
        </p:nvGrpSpPr>
        <p:grpSpPr>
          <a:xfrm>
            <a:off x="6345007" y="6525344"/>
            <a:ext cx="1395345" cy="288032"/>
            <a:chOff x="6345007" y="6525344"/>
            <a:chExt cx="1368152" cy="288032"/>
          </a:xfrm>
        </p:grpSpPr>
        <p:sp>
          <p:nvSpPr>
            <p:cNvPr id="13" name="Rectángulo 12"/>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86591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57200" y="1745175"/>
            <a:ext cx="8507288" cy="3318385"/>
          </a:xfrm>
        </p:spPr>
        <p:txBody>
          <a:bodyPr>
            <a:normAutofit/>
          </a:bodyPr>
          <a:lstStyle/>
          <a:p>
            <a:r>
              <a:rPr lang="de-DE" dirty="0" smtClean="0"/>
              <a:t>Mejores prácticas agrícolas para una mayor biodiversidad</a:t>
            </a:r>
            <a:endParaRPr lang="de-DE" dirty="0"/>
          </a:p>
          <a:p>
            <a:pPr lvl="1"/>
            <a:r>
              <a:rPr lang="de-DE" dirty="0" smtClean="0"/>
              <a:t>Suelo y feritlización</a:t>
            </a:r>
            <a:endParaRPr lang="de-DE" dirty="0"/>
          </a:p>
          <a:p>
            <a:pPr lvl="1"/>
            <a:r>
              <a:rPr lang="de-DE" dirty="0" smtClean="0"/>
              <a:t>Protección vegetal</a:t>
            </a:r>
            <a:endParaRPr lang="de-DE" dirty="0"/>
          </a:p>
          <a:p>
            <a:pPr lvl="1"/>
            <a:r>
              <a:rPr lang="de-DE" dirty="0" smtClean="0"/>
              <a:t>Agua</a:t>
            </a:r>
            <a:endParaRPr lang="de-DE" dirty="0"/>
          </a:p>
          <a:p>
            <a:pPr lvl="1"/>
            <a:r>
              <a:rPr lang="de-DE" dirty="0" smtClean="0"/>
              <a:t>Agro-biodiversidad</a:t>
            </a:r>
            <a:endParaRPr lang="de-DE" dirty="0"/>
          </a:p>
          <a:p>
            <a:r>
              <a:rPr lang="de-DE" smtClean="0"/>
              <a:t>Discusión </a:t>
            </a:r>
            <a:r>
              <a:rPr lang="de-DE" dirty="0"/>
              <a:t>+ Feedback</a:t>
            </a:r>
          </a:p>
          <a:p>
            <a:pPr marL="0" indent="0">
              <a:buNone/>
            </a:pPr>
            <a:endParaRPr lang="de-DE" dirty="0" smtClean="0">
              <a:solidFill>
                <a:srgbClr val="FF0000"/>
              </a:solidFill>
            </a:endParaRPr>
          </a:p>
          <a:p>
            <a:pPr marL="0" indent="0">
              <a:buNone/>
            </a:pPr>
            <a:endParaRPr lang="de-DE" dirty="0">
              <a:solidFill>
                <a:srgbClr val="FF0000"/>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grpSp>
        <p:nvGrpSpPr>
          <p:cNvPr id="6" name="Grupo 5"/>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0" name="Titel 3"/>
          <p:cNvSpPr>
            <a:spLocks noGrp="1"/>
          </p:cNvSpPr>
          <p:nvPr>
            <p:ph type="title"/>
          </p:nvPr>
        </p:nvSpPr>
        <p:spPr>
          <a:xfrm>
            <a:off x="251520" y="116632"/>
            <a:ext cx="8229600" cy="724942"/>
          </a:xfrm>
        </p:spPr>
        <p:txBody>
          <a:bodyPr>
            <a:normAutofit/>
          </a:bodyPr>
          <a:lstStyle/>
          <a:p>
            <a:r>
              <a:rPr lang="de-DE" sz="2600" dirty="0" smtClean="0"/>
              <a:t>Agenda para hoy</a:t>
            </a:r>
            <a:endParaRPr lang="de-DE" sz="2600" dirty="0"/>
          </a:p>
        </p:txBody>
      </p:sp>
    </p:spTree>
    <p:extLst>
      <p:ext uri="{BB962C8B-B14F-4D97-AF65-F5344CB8AC3E}">
        <p14:creationId xmlns:p14="http://schemas.microsoft.com/office/powerpoint/2010/main" val="3915532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355</Words>
  <Application>Microsoft Office PowerPoint</Application>
  <PresentationFormat>Presentación en pantalla (4:3)</PresentationFormat>
  <Paragraphs>43</Paragraphs>
  <Slides>7</Slides>
  <Notes>1</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7</vt:i4>
      </vt:variant>
    </vt:vector>
  </HeadingPairs>
  <TitlesOfParts>
    <vt:vector size="13" baseType="lpstr">
      <vt:lpstr>Arial</vt:lpstr>
      <vt:lpstr>Calibri</vt:lpstr>
      <vt:lpstr>Wingdings</vt:lpstr>
      <vt:lpstr>LIFE Header</vt:lpstr>
      <vt:lpstr>LIFE Content</vt:lpstr>
      <vt:lpstr>LIFE Partner Logos</vt:lpstr>
      <vt:lpstr>Cómo apoyar la biodiversidad  en la agricultura</vt:lpstr>
      <vt:lpstr>Organiza: Fundación Global Nature</vt:lpstr>
      <vt:lpstr>Welcome</vt:lpstr>
      <vt:lpstr>El proyecto LIFE Food &amp; Biodiversity</vt:lpstr>
      <vt:lpstr>Sobre la formación...</vt:lpstr>
      <vt:lpstr>Webinar for advisors</vt:lpstr>
      <vt:lpstr>Agenda para hoy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158</cp:revision>
  <dcterms:created xsi:type="dcterms:W3CDTF">2017-08-09T08:14:08Z</dcterms:created>
  <dcterms:modified xsi:type="dcterms:W3CDTF">2019-05-14T13:13:01Z</dcterms:modified>
</cp:coreProperties>
</file>