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16"/>
  </p:notesMasterIdLst>
  <p:sldIdLst>
    <p:sldId id="271" r:id="rId4"/>
    <p:sldId id="352" r:id="rId5"/>
    <p:sldId id="353" r:id="rId6"/>
    <p:sldId id="415" r:id="rId7"/>
    <p:sldId id="384" r:id="rId8"/>
    <p:sldId id="395" r:id="rId9"/>
    <p:sldId id="396" r:id="rId10"/>
    <p:sldId id="397" r:id="rId11"/>
    <p:sldId id="400" r:id="rId12"/>
    <p:sldId id="402" r:id="rId13"/>
    <p:sldId id="417" r:id="rId14"/>
    <p:sldId id="416" r:id="rId15"/>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4065">
          <p15:clr>
            <a:srgbClr val="A4A3A4"/>
          </p15:clr>
        </p15:guide>
        <p15:guide id="4" pos="387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iel" initials="" lastIdx="1" clrIdx="0"/>
  <p:cmAuthor id="1" name="Tobias Ludes" initials="TL"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FF"/>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59" autoAdjust="0"/>
    <p:restoredTop sz="75561" autoAdjust="0"/>
  </p:normalViewPr>
  <p:slideViewPr>
    <p:cSldViewPr>
      <p:cViewPr varScale="1">
        <p:scale>
          <a:sx n="83" d="100"/>
          <a:sy n="83" d="100"/>
        </p:scale>
        <p:origin x="2574" y="90"/>
      </p:cViewPr>
      <p:guideLst>
        <p:guide orient="horz" pos="2160"/>
        <p:guide pos="2880"/>
        <p:guide orient="horz" pos="4065"/>
        <p:guide pos="3878"/>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5" d="100"/>
          <a:sy n="85" d="100"/>
        </p:scale>
        <p:origin x="-378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14.05.2019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‹Nº›</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13B50A3-C166-41F4-9BF9-32E7293B3A18}" type="slidenum">
              <a:rPr lang="de-DE" smtClean="0"/>
              <a:t>3</a:t>
            </a:fld>
            <a:endParaRPr lang="de-DE" dirty="0"/>
          </a:p>
        </p:txBody>
      </p:sp>
    </p:spTree>
    <p:extLst>
      <p:ext uri="{BB962C8B-B14F-4D97-AF65-F5344CB8AC3E}">
        <p14:creationId xmlns:p14="http://schemas.microsoft.com/office/powerpoint/2010/main" val="2836593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13B50A3-C166-41F4-9BF9-32E7293B3A18}" type="slidenum">
              <a:rPr lang="de-DE" smtClean="0"/>
              <a:t>4</a:t>
            </a:fld>
            <a:endParaRPr lang="de-DE" dirty="0"/>
          </a:p>
        </p:txBody>
      </p:sp>
    </p:spTree>
    <p:extLst>
      <p:ext uri="{BB962C8B-B14F-4D97-AF65-F5344CB8AC3E}">
        <p14:creationId xmlns:p14="http://schemas.microsoft.com/office/powerpoint/2010/main" val="2836593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Why?: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Primary (natural) ecosystems, semi-natural habitats and protected areas have a high diversity of animals and plants and are therefore particularly valuable. A disturbance of the balance between organisms in an ecosystem/habitat but also the interactions of the organisms and the environment can result in significant and irreversible damage. For example, eliminating parts of a forest can alter its biodiversity and thus influencing the oxygen level in the air, dries the climate, enhances erosion, reduces the number of predators and increases other populations – often pests or invasive species - that cause major economic and social problems.</a:t>
            </a:r>
          </a:p>
          <a:p>
            <a:endParaRPr lang="de-DE" dirty="0" smtClean="0"/>
          </a:p>
          <a:p>
            <a:r>
              <a:rPr lang="de-DE" dirty="0" smtClean="0"/>
              <a:t>Additional</a:t>
            </a:r>
            <a:r>
              <a:rPr lang="de-DE" baseline="0" dirty="0" smtClean="0"/>
              <a:t> </a:t>
            </a:r>
            <a:r>
              <a:rPr lang="de-DE" baseline="0" dirty="0" err="1" smtClean="0"/>
              <a:t>possible</a:t>
            </a:r>
            <a:r>
              <a:rPr lang="de-DE" baseline="0" dirty="0" smtClean="0"/>
              <a:t> </a:t>
            </a:r>
            <a:r>
              <a:rPr lang="de-DE" baseline="0" dirty="0" err="1" smtClean="0"/>
              <a:t>actions</a:t>
            </a:r>
            <a:r>
              <a:rPr lang="de-DE" baseline="0" dirty="0" smtClean="0"/>
              <a:t>: </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If drainage is inevitable, natural soil drainage is preferred over installed water drainage canals.</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If peatland is agriculturally used, proof must be given that these activities are compatible with biodiversity protection. If biodiversity friendly farming is not possible, it should be checked whether there are possibilities for subsidies in order to exclude these areas from cultivation. </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Water drainage canals are removed wherever possible and the restoration of former wetland sites is supported. </a:t>
            </a:r>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5</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i="1" kern="1200" dirty="0" smtClean="0">
                <a:solidFill>
                  <a:schemeClr val="tx1"/>
                </a:solidFill>
                <a:effectLst/>
                <a:latin typeface="+mn-lt"/>
                <a:ea typeface="+mn-ea"/>
                <a:cs typeface="+mn-cs"/>
              </a:rPr>
              <a:t>Why? </a:t>
            </a:r>
          </a:p>
          <a:p>
            <a:r>
              <a:rPr lang="en-GB" sz="1200" kern="1200" dirty="0" smtClean="0">
                <a:solidFill>
                  <a:schemeClr val="tx1"/>
                </a:solidFill>
                <a:effectLst/>
                <a:latin typeface="+mn-lt"/>
                <a:ea typeface="+mn-ea"/>
                <a:cs typeface="+mn-cs"/>
              </a:rPr>
              <a:t>Water is basis of all living organisms. Therefore, water bodies such as lakes and rivers are habitats for many animals and plants and must be protected from pollution. Leaving or creating a broad riparian strip, with vegetation that is not or at least extensively managed, is a very important contribution here.</a:t>
            </a:r>
          </a:p>
          <a:p>
            <a:endParaRPr lang="de-DE"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6</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i="1" kern="1200" dirty="0" smtClean="0">
                <a:solidFill>
                  <a:schemeClr val="tx1"/>
                </a:solidFill>
                <a:effectLst/>
                <a:latin typeface="+mn-lt"/>
                <a:ea typeface="+mn-ea"/>
                <a:cs typeface="+mn-cs"/>
              </a:rPr>
              <a:t>Why? </a:t>
            </a:r>
          </a:p>
          <a:p>
            <a:r>
              <a:rPr lang="en-GB" sz="1200" kern="1200" dirty="0" smtClean="0">
                <a:solidFill>
                  <a:schemeClr val="tx1"/>
                </a:solidFill>
                <a:effectLst/>
                <a:latin typeface="+mn-lt"/>
                <a:ea typeface="+mn-ea"/>
                <a:cs typeface="+mn-cs"/>
              </a:rPr>
              <a:t>Semi-natural habitats are important elements to promote biodiversity on farm operations. They provide refuge and food for animals and plants. Sufficient size, each area independently and in summary, and a well-designed implementation of semi-natural habitats can compensate for habitat losses caused by agricultural activities. </a:t>
            </a:r>
          </a:p>
          <a:p>
            <a:endParaRPr lang="de-D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i="1" dirty="0" smtClean="0"/>
              <a:t>Additional</a:t>
            </a:r>
            <a:r>
              <a:rPr lang="de-DE" i="1" baseline="0" dirty="0" smtClean="0"/>
              <a:t> </a:t>
            </a:r>
            <a:r>
              <a:rPr lang="de-DE" i="1" baseline="0" dirty="0" err="1" smtClean="0"/>
              <a:t>possible</a:t>
            </a:r>
            <a:r>
              <a:rPr lang="de-DE" i="1" baseline="0" dirty="0" smtClean="0"/>
              <a:t> </a:t>
            </a:r>
            <a:r>
              <a:rPr lang="de-DE" i="1" baseline="0" dirty="0" err="1" smtClean="0"/>
              <a:t>actions</a:t>
            </a:r>
            <a:r>
              <a:rPr lang="de-DE" i="1" baseline="0" dirty="0" smtClean="0"/>
              <a:t>: </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Identify areas on the farm that are in a beneficial position for semi natural habitats or less productive (stony areas, steep slopes, wet areas etc.) or already covered by natural vegetation and use them as or create semi-natural habitat on them (e.g. planting trees, hedges and other refuges for wildlife).</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Existing semi-natural habitats /ecological structures are conserved.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kern="1200" dirty="0" smtClean="0">
                <a:solidFill>
                  <a:schemeClr val="tx1"/>
                </a:solidFill>
                <a:effectLst/>
                <a:latin typeface="+mn-lt"/>
                <a:ea typeface="+mn-ea"/>
                <a:cs typeface="+mn-cs"/>
              </a:rPr>
              <a:t>For newly developed agricultural areas: </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If areas will be converted into farm land an independent environmental impact assessment prior to the conversion should be carried out</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If areas were recently converted into farmland, the loss of biodiversity/habitats must be compensated/restored</a:t>
            </a:r>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e-DE" baseline="0"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7</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i="1" kern="1200" dirty="0" smtClean="0">
                <a:solidFill>
                  <a:schemeClr val="tx1"/>
                </a:solidFill>
                <a:effectLst/>
                <a:latin typeface="+mn-lt"/>
                <a:ea typeface="+mn-ea"/>
                <a:cs typeface="+mn-cs"/>
              </a:rPr>
              <a:t>Why? </a:t>
            </a:r>
          </a:p>
          <a:p>
            <a:r>
              <a:rPr lang="en-GB" sz="1200" kern="1200" dirty="0" smtClean="0">
                <a:solidFill>
                  <a:schemeClr val="tx1"/>
                </a:solidFill>
                <a:effectLst/>
                <a:latin typeface="+mn-lt"/>
                <a:ea typeface="+mn-ea"/>
                <a:cs typeface="+mn-cs"/>
              </a:rPr>
              <a:t>Diverse vegetation, natural or planted such as hedges flower strips etc. provide habitat, shelter and food for a variety of animals and plants. In addition to the size, semi-natural habitats must also have a certain quality in order to be optimally used by the animals and plants as described above. Quality is expressed, among other things, in the diversity of landscape elements, plant selection and suitable maintenance.</a:t>
            </a:r>
          </a:p>
          <a:p>
            <a:endParaRPr lang="de-DE" dirty="0" smtClean="0"/>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e-DE" baseline="0"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8</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i="1" kern="1200" dirty="0" err="1" smtClean="0">
                <a:solidFill>
                  <a:schemeClr val="tx1"/>
                </a:solidFill>
                <a:effectLst/>
                <a:latin typeface="+mn-lt"/>
                <a:ea typeface="+mn-ea"/>
                <a:cs typeface="+mn-cs"/>
              </a:rPr>
              <a:t>What</a:t>
            </a:r>
            <a:r>
              <a:rPr lang="de-DE" sz="1200" i="1" kern="1200" dirty="0" smtClean="0">
                <a:solidFill>
                  <a:schemeClr val="tx1"/>
                </a:solidFill>
                <a:effectLst/>
                <a:latin typeface="+mn-lt"/>
                <a:ea typeface="+mn-ea"/>
                <a:cs typeface="+mn-cs"/>
              </a:rPr>
              <a:t>?</a:t>
            </a:r>
            <a:endParaRPr lang="en-GB" sz="1200" i="1" kern="1200" dirty="0" smtClean="0">
              <a:solidFill>
                <a:schemeClr val="tx1"/>
              </a:solidFill>
              <a:effectLst/>
              <a:latin typeface="+mn-lt"/>
              <a:ea typeface="+mn-ea"/>
              <a:cs typeface="+mn-cs"/>
            </a:endParaRPr>
          </a:p>
          <a:p>
            <a:r>
              <a:rPr lang="de-DE" dirty="0" smtClean="0">
                <a:cs typeface="Arial" panose="020B0604020202020204" pitchFamily="34" charset="0"/>
              </a:rPr>
              <a:t>……. </a:t>
            </a:r>
            <a:r>
              <a:rPr lang="de-DE" dirty="0" err="1" smtClean="0">
                <a:cs typeface="Arial" panose="020B0604020202020204" pitchFamily="34" charset="0"/>
              </a:rPr>
              <a:t>is</a:t>
            </a:r>
            <a:r>
              <a:rPr lang="de-DE" dirty="0" smtClean="0">
                <a:cs typeface="Arial" panose="020B0604020202020204" pitchFamily="34" charset="0"/>
              </a:rPr>
              <a:t> an </a:t>
            </a:r>
            <a:r>
              <a:rPr lang="de-DE" dirty="0" err="1" smtClean="0">
                <a:cs typeface="Arial" panose="020B0604020202020204" pitchFamily="34" charset="0"/>
              </a:rPr>
              <a:t>area</a:t>
            </a:r>
            <a:r>
              <a:rPr lang="de-DE" dirty="0" smtClean="0">
                <a:cs typeface="Arial" panose="020B0604020202020204" pitchFamily="34" charset="0"/>
              </a:rPr>
              <a:t> </a:t>
            </a:r>
            <a:r>
              <a:rPr lang="de-DE" dirty="0" err="1" smtClean="0">
                <a:cs typeface="Arial" panose="020B0604020202020204" pitchFamily="34" charset="0"/>
              </a:rPr>
              <a:t>of</a:t>
            </a:r>
            <a:r>
              <a:rPr lang="de-DE" dirty="0" smtClean="0">
                <a:cs typeface="Arial" panose="020B0604020202020204" pitchFamily="34" charset="0"/>
              </a:rPr>
              <a:t> </a:t>
            </a:r>
            <a:r>
              <a:rPr lang="de-DE" dirty="0" err="1" smtClean="0">
                <a:cs typeface="Arial" panose="020B0604020202020204" pitchFamily="34" charset="0"/>
              </a:rPr>
              <a:t>habitat</a:t>
            </a:r>
            <a:r>
              <a:rPr lang="de-DE" dirty="0" smtClean="0">
                <a:cs typeface="Arial" panose="020B0604020202020204" pitchFamily="34" charset="0"/>
              </a:rPr>
              <a:t> </a:t>
            </a:r>
            <a:r>
              <a:rPr lang="de-DE" dirty="0" err="1" smtClean="0">
                <a:cs typeface="Arial" panose="020B0604020202020204" pitchFamily="34" charset="0"/>
              </a:rPr>
              <a:t>connecting</a:t>
            </a:r>
            <a:r>
              <a:rPr lang="de-DE" dirty="0" smtClean="0">
                <a:cs typeface="Arial" panose="020B0604020202020204" pitchFamily="34" charset="0"/>
              </a:rPr>
              <a:t> </a:t>
            </a:r>
            <a:r>
              <a:rPr lang="de-DE" dirty="0" err="1" smtClean="0">
                <a:cs typeface="Arial" panose="020B0604020202020204" pitchFamily="34" charset="0"/>
              </a:rPr>
              <a:t>wildlife</a:t>
            </a:r>
            <a:r>
              <a:rPr lang="de-DE" dirty="0" smtClean="0">
                <a:cs typeface="Arial" panose="020B0604020202020204" pitchFamily="34" charset="0"/>
              </a:rPr>
              <a:t> </a:t>
            </a:r>
            <a:r>
              <a:rPr lang="de-DE" dirty="0" err="1" smtClean="0">
                <a:cs typeface="Arial" panose="020B0604020202020204" pitchFamily="34" charset="0"/>
              </a:rPr>
              <a:t>populations</a:t>
            </a:r>
            <a:r>
              <a:rPr lang="de-DE" dirty="0" smtClean="0">
                <a:cs typeface="Arial" panose="020B0604020202020204" pitchFamily="34" charset="0"/>
              </a:rPr>
              <a:t> </a:t>
            </a:r>
            <a:r>
              <a:rPr lang="de-DE" dirty="0" err="1" smtClean="0">
                <a:cs typeface="Arial" panose="020B0604020202020204" pitchFamily="34" charset="0"/>
              </a:rPr>
              <a:t>separated</a:t>
            </a:r>
            <a:r>
              <a:rPr lang="de-DE" dirty="0" smtClean="0">
                <a:cs typeface="Arial" panose="020B0604020202020204" pitchFamily="34" charset="0"/>
              </a:rPr>
              <a:t> </a:t>
            </a:r>
            <a:r>
              <a:rPr lang="de-DE" dirty="0" err="1" smtClean="0">
                <a:cs typeface="Arial" panose="020B0604020202020204" pitchFamily="34" charset="0"/>
              </a:rPr>
              <a:t>by</a:t>
            </a:r>
            <a:r>
              <a:rPr lang="de-DE" dirty="0" smtClean="0">
                <a:cs typeface="Arial" panose="020B0604020202020204" pitchFamily="34" charset="0"/>
              </a:rPr>
              <a:t> human </a:t>
            </a:r>
            <a:r>
              <a:rPr lang="de-DE" dirty="0" err="1" smtClean="0">
                <a:cs typeface="Arial" panose="020B0604020202020204" pitchFamily="34" charset="0"/>
              </a:rPr>
              <a:t>activities</a:t>
            </a:r>
            <a:r>
              <a:rPr lang="de-DE" dirty="0" smtClean="0">
                <a:cs typeface="Arial" panose="020B0604020202020204" pitchFamily="34" charset="0"/>
              </a:rPr>
              <a:t> </a:t>
            </a:r>
            <a:r>
              <a:rPr lang="de-DE" dirty="0" err="1" smtClean="0">
                <a:cs typeface="Arial" panose="020B0604020202020204" pitchFamily="34" charset="0"/>
              </a:rPr>
              <a:t>or</a:t>
            </a:r>
            <a:r>
              <a:rPr lang="de-DE" dirty="0" smtClean="0">
                <a:cs typeface="Arial" panose="020B0604020202020204" pitchFamily="34" charset="0"/>
              </a:rPr>
              <a:t> </a:t>
            </a:r>
            <a:r>
              <a:rPr lang="de-DE" dirty="0" err="1" smtClean="0">
                <a:cs typeface="Arial" panose="020B0604020202020204" pitchFamily="34" charset="0"/>
              </a:rPr>
              <a:t>structures</a:t>
            </a:r>
            <a:r>
              <a:rPr lang="de-DE" dirty="0" smtClean="0">
                <a:cs typeface="Arial" panose="020B0604020202020204" pitchFamily="34" charset="0"/>
              </a:rPr>
              <a:t> (e.g. </a:t>
            </a:r>
            <a:r>
              <a:rPr lang="de-DE" dirty="0" err="1" smtClean="0">
                <a:cs typeface="Arial" panose="020B0604020202020204" pitchFamily="34" charset="0"/>
              </a:rPr>
              <a:t>roads</a:t>
            </a:r>
            <a:r>
              <a:rPr lang="de-DE" dirty="0" smtClean="0">
                <a:cs typeface="Arial" panose="020B0604020202020204" pitchFamily="34" charset="0"/>
              </a:rPr>
              <a:t>, </a:t>
            </a:r>
            <a:r>
              <a:rPr lang="de-DE" dirty="0" err="1" smtClean="0">
                <a:cs typeface="Arial" panose="020B0604020202020204" pitchFamily="34" charset="0"/>
              </a:rPr>
              <a:t>logging</a:t>
            </a:r>
            <a:r>
              <a:rPr lang="de-DE" dirty="0" smtClean="0">
                <a:cs typeface="Arial" panose="020B0604020202020204" pitchFamily="34" charset="0"/>
              </a:rPr>
              <a:t>, </a:t>
            </a:r>
            <a:r>
              <a:rPr lang="de-DE" dirty="0" err="1" smtClean="0">
                <a:cs typeface="Arial" panose="020B0604020202020204" pitchFamily="34" charset="0"/>
              </a:rPr>
              <a:t>production</a:t>
            </a:r>
            <a:r>
              <a:rPr lang="de-DE" dirty="0" smtClean="0">
                <a:cs typeface="Arial" panose="020B0604020202020204" pitchFamily="34" charset="0"/>
              </a:rPr>
              <a:t> </a:t>
            </a:r>
            <a:r>
              <a:rPr lang="de-DE" dirty="0" err="1" smtClean="0">
                <a:cs typeface="Arial" panose="020B0604020202020204" pitchFamily="34" charset="0"/>
              </a:rPr>
              <a:t>sides</a:t>
            </a:r>
            <a:r>
              <a:rPr lang="de-DE" dirty="0" smtClean="0">
                <a:cs typeface="Arial" panose="020B0604020202020204" pitchFamily="34" charset="0"/>
              </a:rPr>
              <a:t> on </a:t>
            </a:r>
            <a:r>
              <a:rPr lang="de-DE" dirty="0" err="1" smtClean="0">
                <a:cs typeface="Arial" panose="020B0604020202020204" pitchFamily="34" charset="0"/>
              </a:rPr>
              <a:t>farms</a:t>
            </a:r>
            <a:r>
              <a:rPr lang="de-DE" dirty="0" smtClean="0">
                <a:cs typeface="Arial" panose="020B0604020202020204" pitchFamily="34" charset="0"/>
              </a:rPr>
              <a:t> etc.)</a:t>
            </a:r>
          </a:p>
          <a:p>
            <a:endParaRPr lang="de-DE" dirty="0" smtClean="0">
              <a:cs typeface="Arial" panose="020B0604020202020204" pitchFamily="34" charset="0"/>
            </a:endParaRPr>
          </a:p>
          <a:p>
            <a:r>
              <a:rPr lang="de-DE" dirty="0" smtClean="0">
                <a:cs typeface="Arial" panose="020B0604020202020204" pitchFamily="34" charset="0"/>
              </a:rPr>
              <a:t>…… </a:t>
            </a:r>
            <a:r>
              <a:rPr lang="de-DE" dirty="0" err="1" smtClean="0">
                <a:cs typeface="Arial" panose="020B0604020202020204" pitchFamily="34" charset="0"/>
              </a:rPr>
              <a:t>are</a:t>
            </a:r>
            <a:r>
              <a:rPr lang="de-DE" dirty="0" smtClean="0">
                <a:cs typeface="Arial" panose="020B0604020202020204" pitchFamily="34" charset="0"/>
              </a:rPr>
              <a:t> </a:t>
            </a:r>
            <a:r>
              <a:rPr lang="de-DE" dirty="0" err="1" smtClean="0">
                <a:cs typeface="Arial" panose="020B0604020202020204" pitchFamily="34" charset="0"/>
              </a:rPr>
              <a:t>allowing</a:t>
            </a:r>
            <a:r>
              <a:rPr lang="de-DE" dirty="0" smtClean="0">
                <a:cs typeface="Arial" panose="020B0604020202020204" pitchFamily="34" charset="0"/>
              </a:rPr>
              <a:t> an </a:t>
            </a:r>
            <a:r>
              <a:rPr lang="de-DE" dirty="0" err="1" smtClean="0">
                <a:cs typeface="Arial" panose="020B0604020202020204" pitchFamily="34" charset="0"/>
              </a:rPr>
              <a:t>exchange</a:t>
            </a:r>
            <a:r>
              <a:rPr lang="de-DE" dirty="0" smtClean="0">
                <a:cs typeface="Arial" panose="020B0604020202020204" pitchFamily="34" charset="0"/>
              </a:rPr>
              <a:t> </a:t>
            </a:r>
            <a:r>
              <a:rPr lang="de-DE" dirty="0" err="1" smtClean="0">
                <a:cs typeface="Arial" panose="020B0604020202020204" pitchFamily="34" charset="0"/>
              </a:rPr>
              <a:t>of</a:t>
            </a:r>
            <a:r>
              <a:rPr lang="de-DE" dirty="0" smtClean="0">
                <a:cs typeface="Arial" panose="020B0604020202020204" pitchFamily="34" charset="0"/>
              </a:rPr>
              <a:t> </a:t>
            </a:r>
            <a:r>
              <a:rPr lang="de-DE" dirty="0" err="1" smtClean="0">
                <a:cs typeface="Arial" panose="020B0604020202020204" pitchFamily="34" charset="0"/>
              </a:rPr>
              <a:t>individuals</a:t>
            </a:r>
            <a:r>
              <a:rPr lang="de-DE" dirty="0" smtClean="0">
                <a:cs typeface="Arial" panose="020B0604020202020204" pitchFamily="34" charset="0"/>
              </a:rPr>
              <a:t> </a:t>
            </a:r>
            <a:r>
              <a:rPr lang="de-DE" dirty="0" err="1" smtClean="0">
                <a:cs typeface="Arial" panose="020B0604020202020204" pitchFamily="34" charset="0"/>
              </a:rPr>
              <a:t>between</a:t>
            </a:r>
            <a:r>
              <a:rPr lang="de-DE" dirty="0" smtClean="0">
                <a:cs typeface="Arial" panose="020B0604020202020204" pitchFamily="34" charset="0"/>
              </a:rPr>
              <a:t> </a:t>
            </a:r>
            <a:r>
              <a:rPr lang="de-DE" dirty="0" err="1" smtClean="0">
                <a:cs typeface="Arial" panose="020B0604020202020204" pitchFamily="34" charset="0"/>
              </a:rPr>
              <a:t>populations</a:t>
            </a:r>
            <a:r>
              <a:rPr lang="de-DE" dirty="0" smtClean="0">
                <a:cs typeface="Arial" panose="020B0604020202020204" pitchFamily="34" charset="0"/>
              </a:rPr>
              <a:t>, </a:t>
            </a:r>
            <a:r>
              <a:rPr lang="de-DE" dirty="0" err="1" smtClean="0">
                <a:cs typeface="Arial" panose="020B0604020202020204" pitchFamily="34" charset="0"/>
              </a:rPr>
              <a:t>which</a:t>
            </a:r>
            <a:r>
              <a:rPr lang="de-DE" dirty="0" smtClean="0">
                <a:cs typeface="Arial" panose="020B0604020202020204" pitchFamily="34" charset="0"/>
              </a:rPr>
              <a:t> </a:t>
            </a:r>
            <a:r>
              <a:rPr lang="de-DE" dirty="0" err="1" smtClean="0">
                <a:cs typeface="Arial" panose="020B0604020202020204" pitchFamily="34" charset="0"/>
              </a:rPr>
              <a:t>may</a:t>
            </a:r>
            <a:r>
              <a:rPr lang="de-DE" dirty="0" smtClean="0">
                <a:cs typeface="Arial" panose="020B0604020202020204" pitchFamily="34" charset="0"/>
              </a:rPr>
              <a:t> </a:t>
            </a:r>
            <a:r>
              <a:rPr lang="de-DE" dirty="0" err="1" smtClean="0">
                <a:cs typeface="Arial" panose="020B0604020202020204" pitchFamily="34" charset="0"/>
              </a:rPr>
              <a:t>help</a:t>
            </a:r>
            <a:r>
              <a:rPr lang="de-DE" dirty="0" smtClean="0">
                <a:cs typeface="Arial" panose="020B0604020202020204" pitchFamily="34" charset="0"/>
              </a:rPr>
              <a:t> </a:t>
            </a:r>
            <a:r>
              <a:rPr lang="de-DE" dirty="0" err="1" smtClean="0">
                <a:cs typeface="Arial" panose="020B0604020202020204" pitchFamily="34" charset="0"/>
              </a:rPr>
              <a:t>prevent</a:t>
            </a:r>
            <a:r>
              <a:rPr lang="de-DE" dirty="0" smtClean="0">
                <a:cs typeface="Arial" panose="020B0604020202020204" pitchFamily="34" charset="0"/>
              </a:rPr>
              <a:t> </a:t>
            </a:r>
            <a:r>
              <a:rPr lang="de-DE" dirty="0" err="1" smtClean="0">
                <a:cs typeface="Arial" panose="020B0604020202020204" pitchFamily="34" charset="0"/>
              </a:rPr>
              <a:t>the</a:t>
            </a:r>
            <a:r>
              <a:rPr lang="de-DE" dirty="0" smtClean="0">
                <a:cs typeface="Arial" panose="020B0604020202020204" pitchFamily="34" charset="0"/>
              </a:rPr>
              <a:t> negative </a:t>
            </a:r>
            <a:r>
              <a:rPr lang="de-DE" dirty="0" err="1" smtClean="0">
                <a:cs typeface="Arial" panose="020B0604020202020204" pitchFamily="34" charset="0"/>
              </a:rPr>
              <a:t>effects</a:t>
            </a:r>
            <a:r>
              <a:rPr lang="de-DE" dirty="0" smtClean="0">
                <a:cs typeface="Arial" panose="020B0604020202020204" pitchFamily="34" charset="0"/>
              </a:rPr>
              <a:t> on </a:t>
            </a:r>
            <a:r>
              <a:rPr lang="de-DE" dirty="0" err="1" smtClean="0">
                <a:cs typeface="Arial" panose="020B0604020202020204" pitchFamily="34" charset="0"/>
              </a:rPr>
              <a:t>inbreeding</a:t>
            </a:r>
            <a:r>
              <a:rPr lang="de-DE" dirty="0" smtClean="0">
                <a:cs typeface="Arial" panose="020B0604020202020204" pitchFamily="34" charset="0"/>
              </a:rPr>
              <a:t> </a:t>
            </a:r>
            <a:r>
              <a:rPr lang="de-DE" dirty="0" err="1" smtClean="0">
                <a:cs typeface="Arial" panose="020B0604020202020204" pitchFamily="34" charset="0"/>
              </a:rPr>
              <a:t>and</a:t>
            </a:r>
            <a:r>
              <a:rPr lang="de-DE" dirty="0" smtClean="0">
                <a:cs typeface="Arial" panose="020B0604020202020204" pitchFamily="34" charset="0"/>
              </a:rPr>
              <a:t> </a:t>
            </a:r>
            <a:r>
              <a:rPr lang="de-DE" dirty="0" err="1" smtClean="0">
                <a:cs typeface="Arial" panose="020B0604020202020204" pitchFamily="34" charset="0"/>
              </a:rPr>
              <a:t>reduced</a:t>
            </a:r>
            <a:r>
              <a:rPr lang="de-DE" dirty="0" smtClean="0">
                <a:cs typeface="Arial" panose="020B0604020202020204" pitchFamily="34" charset="0"/>
              </a:rPr>
              <a:t> </a:t>
            </a:r>
            <a:r>
              <a:rPr lang="de-DE" dirty="0" err="1" smtClean="0">
                <a:cs typeface="Arial" panose="020B0604020202020204" pitchFamily="34" charset="0"/>
              </a:rPr>
              <a:t>genetic</a:t>
            </a:r>
            <a:r>
              <a:rPr lang="de-DE" dirty="0" smtClean="0">
                <a:cs typeface="Arial" panose="020B0604020202020204" pitchFamily="34" charset="0"/>
              </a:rPr>
              <a:t> </a:t>
            </a:r>
            <a:r>
              <a:rPr lang="de-DE" dirty="0" err="1" smtClean="0">
                <a:cs typeface="Arial" panose="020B0604020202020204" pitchFamily="34" charset="0"/>
              </a:rPr>
              <a:t>diversity</a:t>
            </a:r>
            <a:r>
              <a:rPr lang="de-DE" dirty="0" smtClean="0">
                <a:cs typeface="Arial" panose="020B0604020202020204" pitchFamily="34" charset="0"/>
              </a:rPr>
              <a:t> </a:t>
            </a:r>
            <a:r>
              <a:rPr lang="de-DE" dirty="0" err="1" smtClean="0">
                <a:cs typeface="Arial" panose="020B0604020202020204" pitchFamily="34" charset="0"/>
              </a:rPr>
              <a:t>that</a:t>
            </a:r>
            <a:r>
              <a:rPr lang="de-DE" dirty="0" smtClean="0">
                <a:cs typeface="Arial" panose="020B0604020202020204" pitchFamily="34" charset="0"/>
              </a:rPr>
              <a:t> </a:t>
            </a:r>
            <a:r>
              <a:rPr lang="de-DE" dirty="0" err="1" smtClean="0">
                <a:cs typeface="Arial" panose="020B0604020202020204" pitchFamily="34" charset="0"/>
              </a:rPr>
              <a:t>often</a:t>
            </a:r>
            <a:r>
              <a:rPr lang="de-DE" dirty="0" smtClean="0">
                <a:cs typeface="Arial" panose="020B0604020202020204" pitchFamily="34" charset="0"/>
              </a:rPr>
              <a:t> </a:t>
            </a:r>
            <a:r>
              <a:rPr lang="de-DE" dirty="0" err="1" smtClean="0">
                <a:cs typeface="Arial" panose="020B0604020202020204" pitchFamily="34" charset="0"/>
              </a:rPr>
              <a:t>occur</a:t>
            </a:r>
            <a:r>
              <a:rPr lang="de-DE" dirty="0" smtClean="0">
                <a:cs typeface="Arial" panose="020B0604020202020204" pitchFamily="34" charset="0"/>
              </a:rPr>
              <a:t> </a:t>
            </a:r>
            <a:r>
              <a:rPr lang="de-DE" dirty="0" err="1" smtClean="0">
                <a:cs typeface="Arial" panose="020B0604020202020204" pitchFamily="34" charset="0"/>
              </a:rPr>
              <a:t>within</a:t>
            </a:r>
            <a:r>
              <a:rPr lang="de-DE" dirty="0" smtClean="0">
                <a:cs typeface="Arial" panose="020B0604020202020204" pitchFamily="34" charset="0"/>
              </a:rPr>
              <a:t> </a:t>
            </a:r>
            <a:r>
              <a:rPr lang="de-DE" dirty="0" err="1" smtClean="0">
                <a:cs typeface="Arial" panose="020B0604020202020204" pitchFamily="34" charset="0"/>
              </a:rPr>
              <a:t>isolated</a:t>
            </a:r>
            <a:r>
              <a:rPr lang="de-DE" dirty="0" smtClean="0">
                <a:cs typeface="Arial" panose="020B0604020202020204" pitchFamily="34" charset="0"/>
              </a:rPr>
              <a:t> </a:t>
            </a:r>
            <a:r>
              <a:rPr lang="de-DE" dirty="0" err="1" smtClean="0">
                <a:cs typeface="Arial" panose="020B0604020202020204" pitchFamily="34" charset="0"/>
              </a:rPr>
              <a:t>populations</a:t>
            </a:r>
            <a:r>
              <a:rPr lang="de-DE" dirty="0" smtClean="0">
                <a:cs typeface="Arial" panose="020B0604020202020204" pitchFamily="34" charset="0"/>
              </a:rPr>
              <a:t>. </a:t>
            </a:r>
          </a:p>
          <a:p>
            <a:endParaRPr lang="en-GB" sz="1200" i="1" kern="1200" dirty="0" smtClean="0">
              <a:solidFill>
                <a:schemeClr val="tx1"/>
              </a:solidFill>
              <a:effectLst/>
              <a:latin typeface="+mn-lt"/>
              <a:ea typeface="+mn-ea"/>
              <a:cs typeface="+mn-cs"/>
            </a:endParaRPr>
          </a:p>
          <a:p>
            <a:r>
              <a:rPr lang="en-GB" sz="1200" i="1" kern="1200" dirty="0" smtClean="0">
                <a:solidFill>
                  <a:schemeClr val="tx1"/>
                </a:solidFill>
                <a:effectLst/>
                <a:latin typeface="+mn-lt"/>
                <a:ea typeface="+mn-ea"/>
                <a:cs typeface="+mn-cs"/>
              </a:rPr>
              <a:t>Why? </a:t>
            </a:r>
          </a:p>
          <a:p>
            <a:r>
              <a:rPr lang="en-GB" sz="1200" kern="1200" dirty="0" smtClean="0">
                <a:solidFill>
                  <a:schemeClr val="tx1"/>
                </a:solidFill>
                <a:effectLst/>
                <a:latin typeface="+mn-lt"/>
                <a:ea typeface="+mn-ea"/>
                <a:cs typeface="+mn-cs"/>
              </a:rPr>
              <a:t>Habitat corridors connect habitats separated by human activities or structures, allowing an exchange of individuals between populations. Wide corridors provide for greater diversity and are effected less from adjoining land uses and associated edge effects. In general, the wider the corridor is the better it is for biodiversity.</a:t>
            </a:r>
          </a:p>
          <a:p>
            <a:endParaRPr lang="de-DE" dirty="0" smtClean="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i="1" dirty="0" smtClean="0"/>
              <a:t>Additional</a:t>
            </a:r>
            <a:r>
              <a:rPr lang="de-DE" i="1" baseline="0" dirty="0" smtClean="0"/>
              <a:t> </a:t>
            </a:r>
            <a:r>
              <a:rPr lang="de-DE" i="1" baseline="0" dirty="0" err="1" smtClean="0"/>
              <a:t>possible</a:t>
            </a:r>
            <a:r>
              <a:rPr lang="de-DE" i="1" baseline="0" dirty="0" smtClean="0"/>
              <a:t> </a:t>
            </a:r>
            <a:r>
              <a:rPr lang="de-DE" i="1" baseline="0" dirty="0" err="1" smtClean="0"/>
              <a:t>actions</a:t>
            </a:r>
            <a:r>
              <a:rPr lang="de-DE" i="1" baseline="0" dirty="0" smtClean="0"/>
              <a:t>: </a:t>
            </a:r>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e-DE" baseline="0"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9</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i="1" kern="1200" dirty="0" smtClean="0">
                <a:solidFill>
                  <a:schemeClr val="tx1"/>
                </a:solidFill>
                <a:effectLst/>
                <a:latin typeface="+mn-lt"/>
                <a:ea typeface="+mn-ea"/>
                <a:cs typeface="+mn-cs"/>
              </a:rPr>
              <a:t>Why? </a:t>
            </a:r>
          </a:p>
          <a:p>
            <a:r>
              <a:rPr lang="en-GB" sz="1200" kern="1200" dirty="0" smtClean="0">
                <a:solidFill>
                  <a:schemeClr val="tx1"/>
                </a:solidFill>
                <a:effectLst/>
                <a:latin typeface="+mn-lt"/>
                <a:ea typeface="+mn-ea"/>
                <a:cs typeface="+mn-cs"/>
              </a:rPr>
              <a:t>Populations of protected and/or endangered animals and plants are often decreasing. Accordingly, measures or combination of measures should be implemented in order to counteract the main causes and to protect and conserve those species. Identification of endangered species is not always easy, and the same applies for the identification of measures. We recommend cooperating with local experts from the early beginning.</a:t>
            </a:r>
          </a:p>
          <a:p>
            <a:endParaRPr lang="en-GB" sz="1200" i="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i="1" dirty="0" smtClean="0"/>
              <a:t>Additional</a:t>
            </a:r>
            <a:r>
              <a:rPr lang="de-DE" i="1" baseline="0" dirty="0" smtClean="0"/>
              <a:t> </a:t>
            </a:r>
            <a:r>
              <a:rPr lang="de-DE" i="1" baseline="0" dirty="0" err="1" smtClean="0"/>
              <a:t>possible</a:t>
            </a:r>
            <a:r>
              <a:rPr lang="de-DE" i="1" baseline="0" dirty="0" smtClean="0"/>
              <a:t> </a:t>
            </a:r>
            <a:r>
              <a:rPr lang="de-DE" i="1" baseline="0" dirty="0" err="1" smtClean="0"/>
              <a:t>actions</a:t>
            </a:r>
            <a:r>
              <a:rPr lang="de-DE" i="1" baseline="0" dirty="0" smtClean="0"/>
              <a:t>: </a:t>
            </a:r>
          </a:p>
        </p:txBody>
      </p:sp>
      <p:sp>
        <p:nvSpPr>
          <p:cNvPr id="4" name="Foliennummernplatzhalter 3"/>
          <p:cNvSpPr>
            <a:spLocks noGrp="1"/>
          </p:cNvSpPr>
          <p:nvPr>
            <p:ph type="sldNum" sz="quarter" idx="10"/>
          </p:nvPr>
        </p:nvSpPr>
        <p:spPr/>
        <p:txBody>
          <a:bodyPr/>
          <a:lstStyle/>
          <a:p>
            <a:fld id="{213B50A3-C166-41F4-9BF9-32E7293B3A18}" type="slidenum">
              <a:rPr lang="de-DE" smtClean="0"/>
              <a:t>10</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11</a:t>
            </a:fld>
            <a:endParaRPr lang="de-DE" dirty="0"/>
          </a:p>
        </p:txBody>
      </p:sp>
    </p:spTree>
    <p:extLst>
      <p:ext uri="{BB962C8B-B14F-4D97-AF65-F5344CB8AC3E}">
        <p14:creationId xmlns:p14="http://schemas.microsoft.com/office/powerpoint/2010/main" val="498744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‹Nº›</a:t>
            </a:fld>
            <a:endParaRPr lang="de-DE" dirty="0"/>
          </a:p>
        </p:txBody>
      </p:sp>
    </p:spTree>
    <p:extLst>
      <p:ext uri="{BB962C8B-B14F-4D97-AF65-F5344CB8AC3E}">
        <p14:creationId xmlns:p14="http://schemas.microsoft.com/office/powerpoint/2010/main" val="37970541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‹Nº›</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14.05.2019</a:t>
            </a:fld>
            <a:endParaRPr lang="de-DE" dirty="0"/>
          </a:p>
        </p:txBody>
      </p:sp>
      <p:sp>
        <p:nvSpPr>
          <p:cNvPr id="9" name="Foliennummernplatzhalter 8"/>
          <p:cNvSpPr>
            <a:spLocks noGrp="1"/>
          </p:cNvSpPr>
          <p:nvPr>
            <p:ph type="sldNum" sz="quarter" idx="12"/>
          </p:nvPr>
        </p:nvSpPr>
        <p:spPr/>
        <p:txBody>
          <a:bodyPr/>
          <a:lstStyle/>
          <a:p>
            <a:fld id="{94C51DEF-A0F2-436A-B446-D206BED377C1}" type="slidenum">
              <a:rPr lang="de-DE" smtClean="0"/>
              <a:t>‹Nº›</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‹Nº›</a:t>
            </a:fld>
            <a:endParaRPr lang="de-DE" dirty="0"/>
          </a:p>
        </p:txBody>
      </p:sp>
    </p:spTree>
    <p:extLst>
      <p:ext uri="{BB962C8B-B14F-4D97-AF65-F5344CB8AC3E}">
        <p14:creationId xmlns:p14="http://schemas.microsoft.com/office/powerpoint/2010/main" val="20696047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pic>
        <p:nvPicPr>
          <p:cNvPr id="4"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51375" y="5385698"/>
            <a:ext cx="720080" cy="720080"/>
          </a:xfrm>
          <a:prstGeom prst="rect">
            <a:avLst/>
          </a:prstGeom>
        </p:spPr>
      </p:pic>
    </p:spTree>
    <p:extLst>
      <p:ext uri="{BB962C8B-B14F-4D97-AF65-F5344CB8AC3E}">
        <p14:creationId xmlns:p14="http://schemas.microsoft.com/office/powerpoint/2010/main" val="313994663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‹Nº›</a:t>
            </a:fld>
            <a:endParaRPr lang="de-DE" dirty="0"/>
          </a:p>
        </p:txBody>
      </p:sp>
    </p:spTree>
    <p:extLst>
      <p:ext uri="{BB962C8B-B14F-4D97-AF65-F5344CB8AC3E}">
        <p14:creationId xmlns:p14="http://schemas.microsoft.com/office/powerpoint/2010/main" val="89126010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‹Nº›</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‹Nº›</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‹Nº›</a:t>
            </a:fld>
            <a:endParaRPr lang="de-DE" dirty="0"/>
          </a:p>
        </p:txBody>
      </p:sp>
    </p:spTree>
    <p:extLst>
      <p:ext uri="{BB962C8B-B14F-4D97-AF65-F5344CB8AC3E}">
        <p14:creationId xmlns:p14="http://schemas.microsoft.com/office/powerpoint/2010/main" val="18411259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heme" Target="../theme/theme1.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tiff"/><Relationship Id="rId4" Type="http://schemas.openxmlformats.org/officeDocument/2006/relationships/image" Target="../media/image1.jpeg"/><Relationship Id="rId9" Type="http://schemas.openxmlformats.org/officeDocument/2006/relationships/image" Target="../media/image6.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tiff"/><Relationship Id="rId3" Type="http://schemas.openxmlformats.org/officeDocument/2006/relationships/slideLayout" Target="../slideLayouts/slideLayout5.xml"/><Relationship Id="rId7" Type="http://schemas.openxmlformats.org/officeDocument/2006/relationships/image" Target="../media/image1.jpeg"/><Relationship Id="rId12" Type="http://schemas.openxmlformats.org/officeDocument/2006/relationships/image" Target="../media/image11.jpe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11" Type="http://schemas.openxmlformats.org/officeDocument/2006/relationships/image" Target="../media/image10.jpeg"/><Relationship Id="rId5" Type="http://schemas.openxmlformats.org/officeDocument/2006/relationships/slideLayout" Target="../slideLayouts/slideLayout7.xml"/><Relationship Id="rId10" Type="http://schemas.openxmlformats.org/officeDocument/2006/relationships/image" Target="../media/image9.jpeg"/><Relationship Id="rId4" Type="http://schemas.openxmlformats.org/officeDocument/2006/relationships/slideLayout" Target="../slideLayouts/slideLayout6.xml"/><Relationship Id="rId9" Type="http://schemas.openxmlformats.org/officeDocument/2006/relationships/image" Target="../media/image8.jpe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7.tiff"/><Relationship Id="rId18" Type="http://schemas.openxmlformats.org/officeDocument/2006/relationships/image" Target="../media/image21.jpeg"/><Relationship Id="rId3" Type="http://schemas.openxmlformats.org/officeDocument/2006/relationships/slideLayout" Target="../slideLayouts/slideLayout10.xml"/><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9.jpeg"/><Relationship Id="rId2" Type="http://schemas.openxmlformats.org/officeDocument/2006/relationships/slideLayout" Target="../slideLayouts/slideLayout9.xml"/><Relationship Id="rId16" Type="http://schemas.openxmlformats.org/officeDocument/2006/relationships/image" Target="../media/image20.png"/><Relationship Id="rId1" Type="http://schemas.openxmlformats.org/officeDocument/2006/relationships/slideLayout" Target="../slideLayouts/slideLayout8.xml"/><Relationship Id="rId6" Type="http://schemas.openxmlformats.org/officeDocument/2006/relationships/image" Target="../media/image1.jpeg"/><Relationship Id="rId11" Type="http://schemas.openxmlformats.org/officeDocument/2006/relationships/image" Target="../media/image17.jpeg"/><Relationship Id="rId5" Type="http://schemas.openxmlformats.org/officeDocument/2006/relationships/theme" Target="../theme/theme3.xml"/><Relationship Id="rId15" Type="http://schemas.openxmlformats.org/officeDocument/2006/relationships/image" Target="../media/image19.jpeg"/><Relationship Id="rId10" Type="http://schemas.openxmlformats.org/officeDocument/2006/relationships/image" Target="../media/image16.tiff"/><Relationship Id="rId4" Type="http://schemas.openxmlformats.org/officeDocument/2006/relationships/slideLayout" Target="../slideLayouts/slideLayout11.xml"/><Relationship Id="rId9" Type="http://schemas.openxmlformats.org/officeDocument/2006/relationships/image" Target="../media/image15.jpeg"/><Relationship Id="rId1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14.05.2019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‹Nº›</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6">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923928" y="6185034"/>
            <a:ext cx="2330539" cy="330105"/>
          </a:xfrm>
          <a:prstGeom prst="rect">
            <a:avLst/>
          </a:prstGeom>
        </p:spPr>
      </p:pic>
      <p:pic>
        <p:nvPicPr>
          <p:cNvPr id="13" name="Grafik 1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248988" y="5409011"/>
            <a:ext cx="684000" cy="684000"/>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‹Nº›</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userDrawn="1"/>
        </p:nvSpPr>
        <p:spPr>
          <a:xfrm>
            <a:off x="25006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9"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391219" y="6436602"/>
            <a:ext cx="591864" cy="360000"/>
          </a:xfrm>
          <a:prstGeom prst="rect">
            <a:avLst/>
          </a:prstGeom>
        </p:spPr>
      </p:pic>
      <p:pic>
        <p:nvPicPr>
          <p:cNvPr id="21" name="Grafik 20"/>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6355608" y="6611872"/>
            <a:ext cx="1368152" cy="193789"/>
          </a:xfrm>
          <a:prstGeom prst="rect">
            <a:avLst/>
          </a:prstGeom>
        </p:spPr>
      </p:pic>
      <p:pic>
        <p:nvPicPr>
          <p:cNvPr id="22" name="Grafik 21"/>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016701" y="6487472"/>
            <a:ext cx="314457" cy="314457"/>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700" r:id="rId5"/>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‹Nº›</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604415"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80165"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48117"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5287"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09143"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200005" y="633814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239047" y="6467789"/>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52439"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81666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2" descr="R:\_Fotos_Logos_PPTs\Logos\Projekte\LIFEBiostandards\Fundación Biodiversidad\MAPAMA_FB_color.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6220956" y="6486438"/>
            <a:ext cx="1554246" cy="36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8253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424106" y="6453368"/>
            <a:ext cx="700275" cy="288000"/>
          </a:xfrm>
          <a:prstGeom prst="rect">
            <a:avLst/>
          </a:prstGeom>
        </p:spPr>
      </p:pic>
      <p:pic>
        <p:nvPicPr>
          <p:cNvPr id="2" name="Grafik 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208934" y="6426490"/>
            <a:ext cx="591864" cy="360000"/>
          </a:xfrm>
          <a:prstGeom prst="rect">
            <a:avLst/>
          </a:prstGeom>
        </p:spPr>
      </p:pic>
      <p:pic>
        <p:nvPicPr>
          <p:cNvPr id="27" name="Grafik 2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853923" y="6424270"/>
            <a:ext cx="358680" cy="35868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7.jpeg"/></Relationships>
</file>

<file path=ppt/slides/_rels/slide6.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6.wmf"/></Relationships>
</file>

<file path=ppt/slides/_rels/slide9.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33.pn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800" y="1695199"/>
            <a:ext cx="7772400" cy="1586607"/>
          </a:xfrm>
        </p:spPr>
        <p:txBody>
          <a:bodyPr/>
          <a:lstStyle/>
          <a:p>
            <a:r>
              <a:rPr lang="de-DE" sz="4800" dirty="0" smtClean="0"/>
              <a:t>Posibilidades de mejora</a:t>
            </a:r>
            <a:endParaRPr lang="de-DE" sz="4800" dirty="0"/>
          </a:p>
        </p:txBody>
      </p:sp>
      <p:sp>
        <p:nvSpPr>
          <p:cNvPr id="4" name="Untertitel 3"/>
          <p:cNvSpPr>
            <a:spLocks noGrp="1"/>
          </p:cNvSpPr>
          <p:nvPr>
            <p:ph type="subTitle" idx="1"/>
          </p:nvPr>
        </p:nvSpPr>
        <p:spPr>
          <a:xfrm>
            <a:off x="683568" y="3578423"/>
            <a:ext cx="6400800" cy="648072"/>
          </a:xfrm>
        </p:spPr>
        <p:txBody>
          <a:bodyPr/>
          <a:lstStyle/>
          <a:p>
            <a:r>
              <a:rPr lang="de-DE" sz="2800" i="1" dirty="0" smtClean="0"/>
              <a:t>Medidas que pueden implementarse</a:t>
            </a:r>
            <a:endParaRPr lang="en-GB" sz="2400" i="1" dirty="0"/>
          </a:p>
        </p:txBody>
      </p:sp>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9912" y="6165304"/>
            <a:ext cx="2555454" cy="413950"/>
          </a:xfrm>
          <a:prstGeom prst="rect">
            <a:avLst/>
          </a:prstGeom>
        </p:spPr>
      </p:pic>
    </p:spTree>
    <p:extLst>
      <p:ext uri="{BB962C8B-B14F-4D97-AF65-F5344CB8AC3E}">
        <p14:creationId xmlns:p14="http://schemas.microsoft.com/office/powerpoint/2010/main" val="19975124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2</a:t>
            </a:fld>
            <a:endParaRPr lang="de-DE" dirty="0"/>
          </a:p>
        </p:txBody>
      </p:sp>
      <p:sp>
        <p:nvSpPr>
          <p:cNvPr id="2" name="Pfeil nach unten 1"/>
          <p:cNvSpPr/>
          <p:nvPr/>
        </p:nvSpPr>
        <p:spPr>
          <a:xfrm>
            <a:off x="2915816" y="4893940"/>
            <a:ext cx="431899"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feld 2"/>
          <p:cNvSpPr txBox="1"/>
          <p:nvPr/>
        </p:nvSpPr>
        <p:spPr>
          <a:xfrm>
            <a:off x="1267920" y="5581386"/>
            <a:ext cx="3727690" cy="400110"/>
          </a:xfrm>
          <a:prstGeom prst="rect">
            <a:avLst/>
          </a:prstGeom>
          <a:noFill/>
        </p:spPr>
        <p:txBody>
          <a:bodyPr wrap="square" rtlCol="0">
            <a:spAutoFit/>
          </a:bodyPr>
          <a:lstStyle/>
          <a:p>
            <a:pPr algn="ctr"/>
            <a:r>
              <a:rPr lang="de-DE" sz="2000" b="1" dirty="0" smtClean="0">
                <a:latin typeface="Arial" panose="020B0604020202020204" pitchFamily="34" charset="0"/>
                <a:cs typeface="Arial" panose="020B0604020202020204" pitchFamily="34" charset="0"/>
              </a:rPr>
              <a:t>Parte </a:t>
            </a:r>
            <a:r>
              <a:rPr lang="de-DE" sz="2000" b="1" dirty="0" smtClean="0">
                <a:latin typeface="Arial" panose="020B0604020202020204" pitchFamily="34" charset="0"/>
                <a:cs typeface="Arial" panose="020B0604020202020204" pitchFamily="34" charset="0"/>
              </a:rPr>
              <a:t>3 </a:t>
            </a:r>
            <a:endParaRPr lang="en-GB" sz="2000" b="1" dirty="0">
              <a:latin typeface="Arial" panose="020B0604020202020204" pitchFamily="34" charset="0"/>
              <a:cs typeface="Arial" panose="020B0604020202020204" pitchFamily="34" charset="0"/>
            </a:endParaRPr>
          </a:p>
        </p:txBody>
      </p:sp>
      <p:grpSp>
        <p:nvGrpSpPr>
          <p:cNvPr id="7" name="Grupo 6"/>
          <p:cNvGrpSpPr/>
          <p:nvPr/>
        </p:nvGrpSpPr>
        <p:grpSpPr>
          <a:xfrm>
            <a:off x="6345007" y="6525344"/>
            <a:ext cx="1395345" cy="288032"/>
            <a:chOff x="6345007" y="6525344"/>
            <a:chExt cx="1368152" cy="288032"/>
          </a:xfrm>
        </p:grpSpPr>
        <p:sp>
          <p:nvSpPr>
            <p:cNvPr id="8" name="Rectángulo 7"/>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9" name="Imagen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pic>
        <p:nvPicPr>
          <p:cNvPr id="10" name="Imagen 9"/>
          <p:cNvPicPr>
            <a:picLocks noChangeAspect="1"/>
          </p:cNvPicPr>
          <p:nvPr/>
        </p:nvPicPr>
        <p:blipFill>
          <a:blip r:embed="rId3"/>
          <a:stretch>
            <a:fillRect/>
          </a:stretch>
        </p:blipFill>
        <p:spPr>
          <a:xfrm>
            <a:off x="1270703" y="2992016"/>
            <a:ext cx="6602593" cy="1926704"/>
          </a:xfrm>
          <a:prstGeom prst="rect">
            <a:avLst/>
          </a:prstGeom>
        </p:spPr>
      </p:pic>
    </p:spTree>
    <p:extLst>
      <p:ext uri="{BB962C8B-B14F-4D97-AF65-F5344CB8AC3E}">
        <p14:creationId xmlns:p14="http://schemas.microsoft.com/office/powerpoint/2010/main" val="3057824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p:cNvSpPr/>
          <p:nvPr/>
        </p:nvSpPr>
        <p:spPr>
          <a:xfrm>
            <a:off x="0" y="1052736"/>
            <a:ext cx="9144000" cy="52565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4250" y="1395424"/>
            <a:ext cx="9116570" cy="4913896"/>
          </a:xfrm>
          <a:prstGeom prst="rect">
            <a:avLst/>
          </a:prstGeom>
        </p:spPr>
      </p:pic>
      <p:sp>
        <p:nvSpPr>
          <p:cNvPr id="7" name="Foliennummernplatzhalter 6"/>
          <p:cNvSpPr>
            <a:spLocks noGrp="1"/>
          </p:cNvSpPr>
          <p:nvPr>
            <p:ph type="sldNum" sz="quarter" idx="12"/>
          </p:nvPr>
        </p:nvSpPr>
        <p:spPr/>
        <p:txBody>
          <a:bodyPr/>
          <a:lstStyle/>
          <a:p>
            <a:fld id="{94C51DEF-A0F2-436A-B446-D206BED377C1}" type="slidenum">
              <a:rPr lang="de-DE" smtClean="0"/>
              <a:t>3</a:t>
            </a:fld>
            <a:endParaRPr lang="de-DE" dirty="0"/>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endParaRPr lang="de-DE" sz="2600" dirty="0"/>
          </a:p>
        </p:txBody>
      </p:sp>
      <p:sp>
        <p:nvSpPr>
          <p:cNvPr id="2" name="Textfeld 1"/>
          <p:cNvSpPr txBox="1"/>
          <p:nvPr/>
        </p:nvSpPr>
        <p:spPr>
          <a:xfrm>
            <a:off x="16044" y="1052736"/>
            <a:ext cx="7055418" cy="646331"/>
          </a:xfrm>
          <a:prstGeom prst="rect">
            <a:avLst/>
          </a:prstGeom>
          <a:noFill/>
        </p:spPr>
        <p:txBody>
          <a:bodyPr wrap="square" rtlCol="0">
            <a:spAutoFit/>
          </a:bodyPr>
          <a:lstStyle/>
          <a:p>
            <a:pPr>
              <a:spcAft>
                <a:spcPts val="1500"/>
              </a:spcAft>
            </a:pPr>
            <a:r>
              <a:rPr lang="de-DE" sz="3600" b="1" dirty="0" smtClean="0">
                <a:latin typeface="Arial" panose="020B0604020202020204" pitchFamily="34" charset="0"/>
                <a:cs typeface="Arial" panose="020B0604020202020204" pitchFamily="34" charset="0"/>
              </a:rPr>
              <a:t>Gestión de la biodiversidad</a:t>
            </a:r>
            <a:endParaRPr lang="de-DE" sz="3600" b="1" dirty="0" smtClean="0">
              <a:latin typeface="Arial" panose="020B0604020202020204" pitchFamily="34" charset="0"/>
              <a:cs typeface="Arial" panose="020B0604020202020204" pitchFamily="34" charset="0"/>
            </a:endParaRPr>
          </a:p>
        </p:txBody>
      </p:sp>
      <p:sp>
        <p:nvSpPr>
          <p:cNvPr id="9" name="Textfeld 8"/>
          <p:cNvSpPr txBox="1"/>
          <p:nvPr/>
        </p:nvSpPr>
        <p:spPr>
          <a:xfrm>
            <a:off x="1835696" y="2164794"/>
            <a:ext cx="7056784" cy="400110"/>
          </a:xfrm>
          <a:prstGeom prst="rect">
            <a:avLst/>
          </a:prstGeom>
          <a:noFill/>
        </p:spPr>
        <p:txBody>
          <a:bodyPr wrap="square" rtlCol="0">
            <a:spAutoFit/>
          </a:bodyPr>
          <a:lstStyle/>
          <a:p>
            <a:r>
              <a:rPr lang="de-DE" sz="2000" b="1" dirty="0" smtClean="0">
                <a:solidFill>
                  <a:schemeClr val="bg2">
                    <a:lumMod val="25000"/>
                  </a:schemeClr>
                </a:solidFill>
                <a:latin typeface="Arial" panose="020B0604020202020204" pitchFamily="34" charset="0"/>
                <a:cs typeface="Arial" panose="020B0604020202020204" pitchFamily="34" charset="0"/>
              </a:rPr>
              <a:t>… incrementar el potencial-    ¿Qué se puede hacer?</a:t>
            </a:r>
            <a:endParaRPr lang="en-GB" sz="2000" b="1" dirty="0">
              <a:solidFill>
                <a:schemeClr val="bg2">
                  <a:lumMod val="25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7536437" y="6038155"/>
            <a:ext cx="1584176" cy="215444"/>
          </a:xfrm>
          <a:prstGeom prst="rect">
            <a:avLst/>
          </a:prstGeom>
          <a:noFill/>
        </p:spPr>
        <p:txBody>
          <a:bodyPr wrap="square" rtlCol="0">
            <a:spAutoFit/>
          </a:bodyPr>
          <a:lstStyle/>
          <a:p>
            <a:pPr algn="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pictures</a:t>
            </a: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pixabay</a:t>
            </a:r>
            <a:endParaRPr lang="en-GB" sz="800" dirty="0">
              <a:solidFill>
                <a:schemeClr val="bg2">
                  <a:lumMod val="25000"/>
                </a:schemeClr>
              </a:solidFill>
              <a:latin typeface="Arial" panose="020B0604020202020204" pitchFamily="34" charset="0"/>
              <a:cs typeface="Arial" panose="020B0604020202020204" pitchFamily="34" charset="0"/>
            </a:endParaRPr>
          </a:p>
        </p:txBody>
      </p:sp>
      <p:grpSp>
        <p:nvGrpSpPr>
          <p:cNvPr id="10" name="Grupo 9"/>
          <p:cNvGrpSpPr/>
          <p:nvPr/>
        </p:nvGrpSpPr>
        <p:grpSpPr>
          <a:xfrm>
            <a:off x="6345007" y="6525344"/>
            <a:ext cx="1395345" cy="288032"/>
            <a:chOff x="6345007" y="6525344"/>
            <a:chExt cx="1368152" cy="288032"/>
          </a:xfrm>
        </p:grpSpPr>
        <p:sp>
          <p:nvSpPr>
            <p:cNvPr id="12" name="Rectángulo 11"/>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3" name="Imagen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1182030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16044" y="6309320"/>
            <a:ext cx="9127956" cy="548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hteck 7"/>
          <p:cNvSpPr/>
          <p:nvPr/>
        </p:nvSpPr>
        <p:spPr>
          <a:xfrm>
            <a:off x="0" y="1052736"/>
            <a:ext cx="9144000" cy="52565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264646" y="4229653"/>
            <a:ext cx="4876173" cy="2628292"/>
          </a:xfrm>
          <a:prstGeom prst="rect">
            <a:avLst/>
          </a:prstGeom>
        </p:spPr>
      </p:pic>
      <p:sp>
        <p:nvSpPr>
          <p:cNvPr id="7" name="Foliennummernplatzhalter 6"/>
          <p:cNvSpPr>
            <a:spLocks noGrp="1"/>
          </p:cNvSpPr>
          <p:nvPr>
            <p:ph type="sldNum" sz="quarter" idx="12"/>
          </p:nvPr>
        </p:nvSpPr>
        <p:spPr/>
        <p:txBody>
          <a:bodyPr/>
          <a:lstStyle/>
          <a:p>
            <a:fld id="{94C51DEF-A0F2-436A-B446-D206BED377C1}" type="slidenum">
              <a:rPr lang="de-DE" smtClean="0"/>
              <a:t>4</a:t>
            </a:fld>
            <a:endParaRPr lang="de-DE" dirty="0"/>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endParaRPr lang="de-DE" sz="2600" dirty="0"/>
          </a:p>
        </p:txBody>
      </p:sp>
      <p:sp>
        <p:nvSpPr>
          <p:cNvPr id="11" name="Textfeld 10"/>
          <p:cNvSpPr txBox="1"/>
          <p:nvPr/>
        </p:nvSpPr>
        <p:spPr>
          <a:xfrm>
            <a:off x="246394" y="2708919"/>
            <a:ext cx="7565965" cy="2554545"/>
          </a:xfrm>
          <a:prstGeom prst="rect">
            <a:avLst/>
          </a:prstGeom>
          <a:noFill/>
        </p:spPr>
        <p:txBody>
          <a:bodyPr wrap="square" rtlCol="0">
            <a:spAutoFit/>
          </a:bodyPr>
          <a:lstStyle/>
          <a:p>
            <a:pPr marL="342900" indent="-342900">
              <a:buFont typeface="+mj-lt"/>
              <a:buAutoNum type="alphaLcPeriod"/>
            </a:pPr>
            <a:r>
              <a:rPr lang="en-US" sz="1600" dirty="0" smtClean="0">
                <a:solidFill>
                  <a:schemeClr val="bg2">
                    <a:lumMod val="25000"/>
                  </a:schemeClr>
                </a:solidFill>
                <a:latin typeface="Arial" panose="020B0604020202020204" pitchFamily="34" charset="0"/>
                <a:cs typeface="Arial" panose="020B0604020202020204" pitchFamily="34" charset="0"/>
              </a:rPr>
              <a:t>Protección de </a:t>
            </a:r>
            <a:r>
              <a:rPr lang="en-US" sz="1600" dirty="0" err="1" smtClean="0">
                <a:solidFill>
                  <a:schemeClr val="bg2">
                    <a:lumMod val="25000"/>
                  </a:schemeClr>
                </a:solidFill>
                <a:latin typeface="Arial" panose="020B0604020202020204" pitchFamily="34" charset="0"/>
                <a:cs typeface="Arial" panose="020B0604020202020204" pitchFamily="34" charset="0"/>
              </a:rPr>
              <a:t>ecosistemas</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naturales</a:t>
            </a:r>
            <a:r>
              <a:rPr lang="en-US" sz="1600" dirty="0" smtClean="0">
                <a:solidFill>
                  <a:schemeClr val="bg2">
                    <a:lumMod val="25000"/>
                  </a:schemeClr>
                </a:solidFill>
                <a:latin typeface="Arial" panose="020B0604020202020204" pitchFamily="34" charset="0"/>
                <a:cs typeface="Arial" panose="020B0604020202020204" pitchFamily="34" charset="0"/>
              </a:rPr>
              <a:t> (primaries), habitats semi </a:t>
            </a:r>
            <a:r>
              <a:rPr lang="en-US" sz="1600" dirty="0" err="1" smtClean="0">
                <a:solidFill>
                  <a:schemeClr val="bg2">
                    <a:lumMod val="25000"/>
                  </a:schemeClr>
                </a:solidFill>
                <a:latin typeface="Arial" panose="020B0604020202020204" pitchFamily="34" charset="0"/>
                <a:cs typeface="Arial" panose="020B0604020202020204" pitchFamily="34" charset="0"/>
              </a:rPr>
              <a:t>naturales</a:t>
            </a:r>
            <a:r>
              <a:rPr lang="en-US" sz="1600" dirty="0" smtClean="0">
                <a:solidFill>
                  <a:schemeClr val="bg2">
                    <a:lumMod val="25000"/>
                  </a:schemeClr>
                </a:solidFill>
                <a:latin typeface="Arial" panose="020B0604020202020204" pitchFamily="34" charset="0"/>
                <a:cs typeface="Arial" panose="020B0604020202020204" pitchFamily="34" charset="0"/>
              </a:rPr>
              <a:t> y zonas </a:t>
            </a:r>
            <a:r>
              <a:rPr lang="en-US" sz="1600" dirty="0" err="1" smtClean="0">
                <a:solidFill>
                  <a:schemeClr val="bg2">
                    <a:lumMod val="25000"/>
                  </a:schemeClr>
                </a:solidFill>
                <a:latin typeface="Arial" panose="020B0604020202020204" pitchFamily="34" charset="0"/>
                <a:cs typeface="Arial" panose="020B0604020202020204" pitchFamily="34" charset="0"/>
              </a:rPr>
              <a:t>protegidas</a:t>
            </a:r>
            <a:r>
              <a:rPr lang="en-US" sz="1600" dirty="0" smtClean="0">
                <a:solidFill>
                  <a:schemeClr val="bg2">
                    <a:lumMod val="25000"/>
                  </a:schemeClr>
                </a:solidFill>
                <a:latin typeface="Arial" panose="020B0604020202020204" pitchFamily="34" charset="0"/>
                <a:cs typeface="Arial" panose="020B0604020202020204" pitchFamily="34" charset="0"/>
              </a:rPr>
              <a:t> </a:t>
            </a:r>
            <a:endParaRPr lang="en-US" sz="1600" dirty="0" smtClean="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en-US" sz="1600" dirty="0" smtClean="0">
                <a:solidFill>
                  <a:schemeClr val="bg2">
                    <a:lumMod val="25000"/>
                  </a:schemeClr>
                </a:solidFill>
                <a:latin typeface="Arial" panose="020B0604020202020204" pitchFamily="34" charset="0"/>
                <a:cs typeface="Arial" panose="020B0604020202020204" pitchFamily="34" charset="0"/>
              </a:rPr>
              <a:t>Protección de </a:t>
            </a:r>
            <a:r>
              <a:rPr lang="en-US" sz="1600" dirty="0" err="1" smtClean="0">
                <a:solidFill>
                  <a:schemeClr val="bg2">
                    <a:lumMod val="25000"/>
                  </a:schemeClr>
                </a:solidFill>
                <a:latin typeface="Arial" panose="020B0604020202020204" pitchFamily="34" charset="0"/>
                <a:cs typeface="Arial" panose="020B0604020202020204" pitchFamily="34" charset="0"/>
              </a:rPr>
              <a:t>cuerpos</a:t>
            </a:r>
            <a:r>
              <a:rPr lang="en-US" sz="1600" dirty="0" smtClean="0">
                <a:solidFill>
                  <a:schemeClr val="bg2">
                    <a:lumMod val="25000"/>
                  </a:schemeClr>
                </a:solidFill>
                <a:latin typeface="Arial" panose="020B0604020202020204" pitchFamily="34" charset="0"/>
                <a:cs typeface="Arial" panose="020B0604020202020204" pitchFamily="34" charset="0"/>
              </a:rPr>
              <a:t> de </a:t>
            </a:r>
            <a:r>
              <a:rPr lang="en-US" sz="1600" dirty="0" err="1" smtClean="0">
                <a:solidFill>
                  <a:schemeClr val="bg2">
                    <a:lumMod val="25000"/>
                  </a:schemeClr>
                </a:solidFill>
                <a:latin typeface="Arial" panose="020B0604020202020204" pitchFamily="34" charset="0"/>
                <a:cs typeface="Arial" panose="020B0604020202020204" pitchFamily="34" charset="0"/>
              </a:rPr>
              <a:t>agua</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gestión</a:t>
            </a:r>
            <a:r>
              <a:rPr lang="en-US" sz="1600" dirty="0" smtClean="0">
                <a:solidFill>
                  <a:schemeClr val="bg2">
                    <a:lumMod val="25000"/>
                  </a:schemeClr>
                </a:solidFill>
                <a:latin typeface="Arial" panose="020B0604020202020204" pitchFamily="34" charset="0"/>
                <a:cs typeface="Arial" panose="020B0604020202020204" pitchFamily="34" charset="0"/>
              </a:rPr>
              <a:t> de </a:t>
            </a:r>
            <a:r>
              <a:rPr lang="en-US" sz="1600" dirty="0" err="1" smtClean="0">
                <a:solidFill>
                  <a:schemeClr val="bg2">
                    <a:lumMod val="25000"/>
                  </a:schemeClr>
                </a:solidFill>
                <a:latin typeface="Arial" panose="020B0604020202020204" pitchFamily="34" charset="0"/>
                <a:cs typeface="Arial" panose="020B0604020202020204" pitchFamily="34" charset="0"/>
              </a:rPr>
              <a:t>vegetación</a:t>
            </a:r>
            <a:r>
              <a:rPr lang="en-US" sz="1600" dirty="0" smtClean="0">
                <a:solidFill>
                  <a:schemeClr val="bg2">
                    <a:lumMod val="25000"/>
                  </a:schemeClr>
                </a:solidFill>
                <a:latin typeface="Arial" panose="020B0604020202020204" pitchFamily="34" charset="0"/>
                <a:cs typeface="Arial" panose="020B0604020202020204" pitchFamily="34" charset="0"/>
              </a:rPr>
              <a:t> de </a:t>
            </a:r>
            <a:r>
              <a:rPr lang="en-US" sz="1600" dirty="0" err="1" smtClean="0">
                <a:solidFill>
                  <a:schemeClr val="bg2">
                    <a:lumMod val="25000"/>
                  </a:schemeClr>
                </a:solidFill>
                <a:latin typeface="Arial" panose="020B0604020202020204" pitchFamily="34" charset="0"/>
                <a:cs typeface="Arial" panose="020B0604020202020204" pitchFamily="34" charset="0"/>
              </a:rPr>
              <a:t>ribera</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en-US" sz="1600" dirty="0" err="1">
                <a:solidFill>
                  <a:schemeClr val="bg2">
                    <a:lumMod val="25000"/>
                  </a:schemeClr>
                </a:solidFill>
                <a:latin typeface="Arial" panose="020B0604020202020204" pitchFamily="34" charset="0"/>
                <a:cs typeface="Arial" panose="020B0604020202020204" pitchFamily="34" charset="0"/>
              </a:rPr>
              <a:t>Cuota</a:t>
            </a:r>
            <a:r>
              <a:rPr lang="en-US" sz="1600" dirty="0">
                <a:solidFill>
                  <a:schemeClr val="bg2">
                    <a:lumMod val="25000"/>
                  </a:schemeClr>
                </a:solidFill>
                <a:latin typeface="Arial" panose="020B0604020202020204" pitchFamily="34" charset="0"/>
                <a:cs typeface="Arial" panose="020B0604020202020204" pitchFamily="34" charset="0"/>
              </a:rPr>
              <a:t> </a:t>
            </a:r>
            <a:r>
              <a:rPr lang="en-US" sz="1600" dirty="0" err="1">
                <a:solidFill>
                  <a:schemeClr val="bg2">
                    <a:lumMod val="25000"/>
                  </a:schemeClr>
                </a:solidFill>
                <a:latin typeface="Arial" panose="020B0604020202020204" pitchFamily="34" charset="0"/>
                <a:cs typeface="Arial" panose="020B0604020202020204" pitchFamily="34" charset="0"/>
              </a:rPr>
              <a:t>mínima</a:t>
            </a:r>
            <a:r>
              <a:rPr lang="en-US" sz="1600" dirty="0">
                <a:solidFill>
                  <a:schemeClr val="bg2">
                    <a:lumMod val="25000"/>
                  </a:schemeClr>
                </a:solidFill>
                <a:latin typeface="Arial" panose="020B0604020202020204" pitchFamily="34" charset="0"/>
                <a:cs typeface="Arial" panose="020B0604020202020204" pitchFamily="34" charset="0"/>
              </a:rPr>
              <a:t> de </a:t>
            </a:r>
            <a:r>
              <a:rPr lang="en-US" sz="1600" dirty="0" err="1">
                <a:solidFill>
                  <a:schemeClr val="bg2">
                    <a:lumMod val="25000"/>
                  </a:schemeClr>
                </a:solidFill>
                <a:latin typeface="Arial" panose="020B0604020202020204" pitchFamily="34" charset="0"/>
                <a:cs typeface="Arial" panose="020B0604020202020204" pitchFamily="34" charset="0"/>
              </a:rPr>
              <a:t>hábitats</a:t>
            </a:r>
            <a:r>
              <a:rPr lang="en-US" sz="1600" dirty="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seminaturales</a:t>
            </a:r>
            <a:r>
              <a:rPr lang="en-US" sz="1600" dirty="0" smtClean="0">
                <a:solidFill>
                  <a:schemeClr val="bg2">
                    <a:lumMod val="25000"/>
                  </a:schemeClr>
                </a:solidFill>
                <a:latin typeface="Arial" panose="020B0604020202020204" pitchFamily="34" charset="0"/>
                <a:cs typeface="Arial" panose="020B0604020202020204" pitchFamily="34" charset="0"/>
              </a:rPr>
              <a:t> </a:t>
            </a:r>
          </a:p>
          <a:p>
            <a:pPr marL="342900" indent="-342900">
              <a:buFont typeface="+mj-lt"/>
              <a:buAutoNum type="alphaLcPeriod"/>
            </a:pPr>
            <a:r>
              <a:rPr lang="es-ES" sz="1600" dirty="0" smtClean="0">
                <a:solidFill>
                  <a:schemeClr val="bg2">
                    <a:lumMod val="25000"/>
                  </a:schemeClr>
                </a:solidFill>
                <a:latin typeface="Arial" panose="020B0604020202020204" pitchFamily="34" charset="0"/>
                <a:cs typeface="Arial" panose="020B0604020202020204" pitchFamily="34" charset="0"/>
              </a:rPr>
              <a:t>Gestión de hábitats </a:t>
            </a:r>
            <a:r>
              <a:rPr lang="es-ES" sz="1600" dirty="0" err="1" smtClean="0">
                <a:solidFill>
                  <a:schemeClr val="bg2">
                    <a:lumMod val="25000"/>
                  </a:schemeClr>
                </a:solidFill>
                <a:latin typeface="Arial" panose="020B0604020202020204" pitchFamily="34" charset="0"/>
                <a:cs typeface="Arial" panose="020B0604020202020204" pitchFamily="34" charset="0"/>
              </a:rPr>
              <a:t>seminaturales</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es-ES" sz="1600" dirty="0" smtClean="0">
                <a:solidFill>
                  <a:schemeClr val="bg2">
                    <a:lumMod val="25000"/>
                  </a:schemeClr>
                </a:solidFill>
                <a:latin typeface="Arial" panose="020B0604020202020204" pitchFamily="34" charset="0"/>
                <a:cs typeface="Arial" panose="020B0604020202020204" pitchFamily="34" charset="0"/>
              </a:rPr>
              <a:t>Creación de hábitats corredor</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de-DE" sz="1600" dirty="0" smtClean="0">
                <a:solidFill>
                  <a:schemeClr val="bg2">
                    <a:lumMod val="25000"/>
                  </a:schemeClr>
                </a:solidFill>
                <a:latin typeface="Arial" panose="020B0604020202020204" pitchFamily="34" charset="0"/>
                <a:cs typeface="Arial" panose="020B0604020202020204" pitchFamily="34" charset="0"/>
              </a:rPr>
              <a:t>Preservación de pastizales</a:t>
            </a:r>
            <a:endParaRPr lang="de-DE" sz="1600" dirty="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en-US" sz="1600" dirty="0" err="1" smtClean="0">
                <a:solidFill>
                  <a:schemeClr val="bg2">
                    <a:lumMod val="25000"/>
                  </a:schemeClr>
                </a:solidFill>
                <a:latin typeface="Arial" panose="020B0604020202020204" pitchFamily="34" charset="0"/>
                <a:cs typeface="Arial" panose="020B0604020202020204" pitchFamily="34" charset="0"/>
              </a:rPr>
              <a:t>Medidas</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específicas</a:t>
            </a:r>
            <a:r>
              <a:rPr lang="en-US" sz="1600" dirty="0" smtClean="0">
                <a:solidFill>
                  <a:schemeClr val="bg2">
                    <a:lumMod val="25000"/>
                  </a:schemeClr>
                </a:solidFill>
                <a:latin typeface="Arial" panose="020B0604020202020204" pitchFamily="34" charset="0"/>
                <a:cs typeface="Arial" panose="020B0604020202020204" pitchFamily="34" charset="0"/>
              </a:rPr>
              <a:t> de Protección de </a:t>
            </a:r>
            <a:r>
              <a:rPr lang="en-US" sz="1600" dirty="0" err="1" smtClean="0">
                <a:solidFill>
                  <a:schemeClr val="bg2">
                    <a:lumMod val="25000"/>
                  </a:schemeClr>
                </a:solidFill>
                <a:latin typeface="Arial" panose="020B0604020202020204" pitchFamily="34" charset="0"/>
                <a:cs typeface="Arial" panose="020B0604020202020204" pitchFamily="34" charset="0"/>
              </a:rPr>
              <a:t>especies</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en-US" sz="1600" dirty="0" err="1" smtClean="0">
                <a:solidFill>
                  <a:schemeClr val="bg2">
                    <a:lumMod val="25000"/>
                  </a:schemeClr>
                </a:solidFill>
                <a:latin typeface="Arial" panose="020B0604020202020204" pitchFamily="34" charset="0"/>
                <a:cs typeface="Arial" panose="020B0604020202020204" pitchFamily="34" charset="0"/>
              </a:rPr>
              <a:t>Prevención</a:t>
            </a:r>
            <a:r>
              <a:rPr lang="en-US" sz="1600" dirty="0" smtClean="0">
                <a:solidFill>
                  <a:schemeClr val="bg2">
                    <a:lumMod val="25000"/>
                  </a:schemeClr>
                </a:solidFill>
                <a:latin typeface="Arial" panose="020B0604020202020204" pitchFamily="34" charset="0"/>
                <a:cs typeface="Arial" panose="020B0604020202020204" pitchFamily="34" charset="0"/>
              </a:rPr>
              <a:t> de la </a:t>
            </a:r>
            <a:r>
              <a:rPr lang="en-US" sz="1600" dirty="0" err="1" smtClean="0">
                <a:solidFill>
                  <a:schemeClr val="bg2">
                    <a:lumMod val="25000"/>
                  </a:schemeClr>
                </a:solidFill>
                <a:latin typeface="Arial" panose="020B0604020202020204" pitchFamily="34" charset="0"/>
                <a:cs typeface="Arial" panose="020B0604020202020204" pitchFamily="34" charset="0"/>
              </a:rPr>
              <a:t>introducción</a:t>
            </a:r>
            <a:r>
              <a:rPr lang="en-US" sz="1600" dirty="0" smtClean="0">
                <a:solidFill>
                  <a:schemeClr val="bg2">
                    <a:lumMod val="25000"/>
                  </a:schemeClr>
                </a:solidFill>
                <a:latin typeface="Arial" panose="020B0604020202020204" pitchFamily="34" charset="0"/>
                <a:cs typeface="Arial" panose="020B0604020202020204" pitchFamily="34" charset="0"/>
              </a:rPr>
              <a:t> y </a:t>
            </a:r>
            <a:r>
              <a:rPr lang="en-US" sz="1600" dirty="0" err="1" smtClean="0">
                <a:solidFill>
                  <a:schemeClr val="bg2">
                    <a:lumMod val="25000"/>
                  </a:schemeClr>
                </a:solidFill>
                <a:latin typeface="Arial" panose="020B0604020202020204" pitchFamily="34" charset="0"/>
                <a:cs typeface="Arial" panose="020B0604020202020204" pitchFamily="34" charset="0"/>
              </a:rPr>
              <a:t>propagación</a:t>
            </a:r>
            <a:r>
              <a:rPr lang="en-US" sz="1600" dirty="0" smtClean="0">
                <a:solidFill>
                  <a:schemeClr val="bg2">
                    <a:lumMod val="25000"/>
                  </a:schemeClr>
                </a:solidFill>
                <a:latin typeface="Arial" panose="020B0604020202020204" pitchFamily="34" charset="0"/>
                <a:cs typeface="Arial" panose="020B0604020202020204" pitchFamily="34" charset="0"/>
              </a:rPr>
              <a:t> de </a:t>
            </a:r>
            <a:r>
              <a:rPr lang="en-US" sz="1600" dirty="0" err="1" smtClean="0">
                <a:solidFill>
                  <a:schemeClr val="bg2">
                    <a:lumMod val="25000"/>
                  </a:schemeClr>
                </a:solidFill>
                <a:latin typeface="Arial" panose="020B0604020202020204" pitchFamily="34" charset="0"/>
                <a:cs typeface="Arial" panose="020B0604020202020204" pitchFamily="34" charset="0"/>
              </a:rPr>
              <a:t>Especies</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Exóticas</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Invasoras</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de-DE" sz="1600" dirty="0" smtClean="0">
                <a:solidFill>
                  <a:schemeClr val="bg2">
                    <a:lumMod val="25000"/>
                  </a:schemeClr>
                </a:solidFill>
                <a:latin typeface="Arial" panose="020B0604020202020204" pitchFamily="34" charset="0"/>
                <a:cs typeface="Arial" panose="020B0604020202020204" pitchFamily="34" charset="0"/>
              </a:rPr>
              <a:t>Recolección de elementos naturales</a:t>
            </a:r>
            <a:endParaRPr lang="en-GB" sz="1600" dirty="0">
              <a:solidFill>
                <a:schemeClr val="bg2">
                  <a:lumMod val="25000"/>
                </a:schemeClr>
              </a:solidFill>
              <a:latin typeface="Arial" panose="020B0604020202020204" pitchFamily="34" charset="0"/>
              <a:cs typeface="Arial" panose="020B0604020202020204" pitchFamily="34" charset="0"/>
            </a:endParaRPr>
          </a:p>
        </p:txBody>
      </p:sp>
      <p:cxnSp>
        <p:nvCxnSpPr>
          <p:cNvPr id="15" name="Gerade Verbindung 14"/>
          <p:cNvCxnSpPr/>
          <p:nvPr/>
        </p:nvCxnSpPr>
        <p:spPr>
          <a:xfrm>
            <a:off x="611560" y="4365104"/>
            <a:ext cx="259228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p:nvCxnSpPr>
        <p:spPr>
          <a:xfrm>
            <a:off x="683568" y="5085184"/>
            <a:ext cx="324036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p:nvCxnSpPr>
        <p:spPr>
          <a:xfrm>
            <a:off x="683568" y="4869160"/>
            <a:ext cx="685286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feld 13"/>
          <p:cNvSpPr txBox="1"/>
          <p:nvPr/>
        </p:nvSpPr>
        <p:spPr>
          <a:xfrm>
            <a:off x="7536437" y="6570155"/>
            <a:ext cx="1584176" cy="215444"/>
          </a:xfrm>
          <a:prstGeom prst="rect">
            <a:avLst/>
          </a:prstGeom>
          <a:noFill/>
        </p:spPr>
        <p:txBody>
          <a:bodyPr wrap="square" rtlCol="0">
            <a:spAutoFit/>
          </a:bodyPr>
          <a:lstStyle/>
          <a:p>
            <a:pPr algn="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pictures</a:t>
            </a: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pixabay</a:t>
            </a:r>
            <a:endParaRPr lang="en-GB" sz="800" dirty="0">
              <a:solidFill>
                <a:schemeClr val="bg2">
                  <a:lumMod val="25000"/>
                </a:schemeClr>
              </a:solidFill>
              <a:latin typeface="Arial" panose="020B0604020202020204" pitchFamily="34" charset="0"/>
              <a:cs typeface="Arial" panose="020B0604020202020204" pitchFamily="34" charset="0"/>
            </a:endParaRPr>
          </a:p>
        </p:txBody>
      </p:sp>
      <p:sp>
        <p:nvSpPr>
          <p:cNvPr id="18" name="Textfeld 1"/>
          <p:cNvSpPr txBox="1"/>
          <p:nvPr/>
        </p:nvSpPr>
        <p:spPr>
          <a:xfrm>
            <a:off x="16044" y="1052736"/>
            <a:ext cx="7055418" cy="646331"/>
          </a:xfrm>
          <a:prstGeom prst="rect">
            <a:avLst/>
          </a:prstGeom>
          <a:noFill/>
        </p:spPr>
        <p:txBody>
          <a:bodyPr wrap="square" rtlCol="0">
            <a:spAutoFit/>
          </a:bodyPr>
          <a:lstStyle/>
          <a:p>
            <a:pPr>
              <a:spcAft>
                <a:spcPts val="1500"/>
              </a:spcAft>
            </a:pPr>
            <a:r>
              <a:rPr lang="de-DE" sz="3600" b="1" dirty="0" smtClean="0">
                <a:latin typeface="Arial" panose="020B0604020202020204" pitchFamily="34" charset="0"/>
                <a:cs typeface="Arial" panose="020B0604020202020204" pitchFamily="34" charset="0"/>
              </a:rPr>
              <a:t>Gestión de la biodiversidad</a:t>
            </a:r>
            <a:endParaRPr lang="de-DE" sz="3600" b="1" dirty="0" smtClean="0">
              <a:latin typeface="Arial" panose="020B0604020202020204" pitchFamily="34" charset="0"/>
              <a:cs typeface="Arial" panose="020B0604020202020204" pitchFamily="34" charset="0"/>
            </a:endParaRPr>
          </a:p>
        </p:txBody>
      </p:sp>
      <p:sp>
        <p:nvSpPr>
          <p:cNvPr id="19" name="Textfeld 8"/>
          <p:cNvSpPr txBox="1"/>
          <p:nvPr/>
        </p:nvSpPr>
        <p:spPr>
          <a:xfrm>
            <a:off x="1835696" y="2164794"/>
            <a:ext cx="7056784" cy="400110"/>
          </a:xfrm>
          <a:prstGeom prst="rect">
            <a:avLst/>
          </a:prstGeom>
          <a:noFill/>
        </p:spPr>
        <p:txBody>
          <a:bodyPr wrap="square" rtlCol="0">
            <a:spAutoFit/>
          </a:bodyPr>
          <a:lstStyle/>
          <a:p>
            <a:r>
              <a:rPr lang="de-DE" sz="2000" b="1" dirty="0" smtClean="0">
                <a:solidFill>
                  <a:schemeClr val="bg2">
                    <a:lumMod val="25000"/>
                  </a:schemeClr>
                </a:solidFill>
                <a:latin typeface="Arial" panose="020B0604020202020204" pitchFamily="34" charset="0"/>
                <a:cs typeface="Arial" panose="020B0604020202020204" pitchFamily="34" charset="0"/>
              </a:rPr>
              <a:t>… incrementar el potencial-    ¿Qué se puede hacer?</a:t>
            </a:r>
            <a:endParaRPr lang="en-GB" sz="2000" b="1"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3351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707886"/>
          </a:xfrm>
          <a:prstGeom prst="rect">
            <a:avLst/>
          </a:prstGeom>
          <a:noFill/>
        </p:spPr>
        <p:txBody>
          <a:bodyPr wrap="square" rtlCol="0">
            <a:spAutoFit/>
          </a:bodyPr>
          <a:lstStyle/>
          <a:p>
            <a:r>
              <a:rPr lang="en-US" sz="2000" b="1" dirty="0">
                <a:solidFill>
                  <a:schemeClr val="bg2">
                    <a:lumMod val="25000"/>
                  </a:schemeClr>
                </a:solidFill>
                <a:latin typeface="Arial" panose="020B0604020202020204" pitchFamily="34" charset="0"/>
                <a:cs typeface="Arial" panose="020B0604020202020204" pitchFamily="34" charset="0"/>
              </a:rPr>
              <a:t>a. </a:t>
            </a:r>
            <a:r>
              <a:rPr lang="en-US" sz="2000" b="1" dirty="0" smtClean="0">
                <a:solidFill>
                  <a:schemeClr val="bg2">
                    <a:lumMod val="25000"/>
                  </a:schemeClr>
                </a:solidFill>
                <a:latin typeface="Arial" panose="020B0604020202020204" pitchFamily="34" charset="0"/>
                <a:cs typeface="Arial" panose="020B0604020202020204" pitchFamily="34" charset="0"/>
              </a:rPr>
              <a:t>Protección de </a:t>
            </a:r>
            <a:r>
              <a:rPr lang="en-US" sz="2000" b="1" dirty="0" err="1" smtClean="0">
                <a:solidFill>
                  <a:schemeClr val="bg2">
                    <a:lumMod val="25000"/>
                  </a:schemeClr>
                </a:solidFill>
                <a:latin typeface="Arial" panose="020B0604020202020204" pitchFamily="34" charset="0"/>
                <a:cs typeface="Arial" panose="020B0604020202020204" pitchFamily="34" charset="0"/>
              </a:rPr>
              <a:t>ecosistemas</a:t>
            </a:r>
            <a:r>
              <a:rPr lang="en-US" sz="2000" b="1" dirty="0" smtClean="0">
                <a:solidFill>
                  <a:schemeClr val="bg2">
                    <a:lumMod val="25000"/>
                  </a:schemeClr>
                </a:solidFill>
                <a:latin typeface="Arial" panose="020B0604020202020204" pitchFamily="34" charset="0"/>
                <a:cs typeface="Arial" panose="020B0604020202020204" pitchFamily="34" charset="0"/>
              </a:rPr>
              <a:t> </a:t>
            </a:r>
            <a:r>
              <a:rPr lang="en-US" sz="2000" b="1" dirty="0" err="1" smtClean="0">
                <a:solidFill>
                  <a:schemeClr val="bg2">
                    <a:lumMod val="25000"/>
                  </a:schemeClr>
                </a:solidFill>
                <a:latin typeface="Arial" panose="020B0604020202020204" pitchFamily="34" charset="0"/>
                <a:cs typeface="Arial" panose="020B0604020202020204" pitchFamily="34" charset="0"/>
              </a:rPr>
              <a:t>naturales</a:t>
            </a:r>
            <a:r>
              <a:rPr lang="en-US" sz="2000" b="1" dirty="0" smtClean="0">
                <a:solidFill>
                  <a:schemeClr val="bg2">
                    <a:lumMod val="25000"/>
                  </a:schemeClr>
                </a:solidFill>
                <a:latin typeface="Arial" panose="020B0604020202020204" pitchFamily="34" charset="0"/>
                <a:cs typeface="Arial" panose="020B0604020202020204" pitchFamily="34" charset="0"/>
              </a:rPr>
              <a:t> (primaries) , habitats semi </a:t>
            </a:r>
            <a:r>
              <a:rPr lang="en-US" sz="2000" b="1" dirty="0" err="1" smtClean="0">
                <a:solidFill>
                  <a:schemeClr val="bg2">
                    <a:lumMod val="25000"/>
                  </a:schemeClr>
                </a:solidFill>
                <a:latin typeface="Arial" panose="020B0604020202020204" pitchFamily="34" charset="0"/>
                <a:cs typeface="Arial" panose="020B0604020202020204" pitchFamily="34" charset="0"/>
              </a:rPr>
              <a:t>naturales</a:t>
            </a:r>
            <a:r>
              <a:rPr lang="en-US" sz="2000" b="1" dirty="0" smtClean="0">
                <a:solidFill>
                  <a:schemeClr val="bg2">
                    <a:lumMod val="25000"/>
                  </a:schemeClr>
                </a:solidFill>
                <a:latin typeface="Arial" panose="020B0604020202020204" pitchFamily="34" charset="0"/>
                <a:cs typeface="Arial" panose="020B0604020202020204" pitchFamily="34" charset="0"/>
              </a:rPr>
              <a:t> y zonas </a:t>
            </a:r>
            <a:r>
              <a:rPr lang="en-US" sz="2000" b="1" dirty="0" err="1" smtClean="0">
                <a:solidFill>
                  <a:schemeClr val="bg2">
                    <a:lumMod val="25000"/>
                  </a:schemeClr>
                </a:solidFill>
                <a:latin typeface="Arial" panose="020B0604020202020204" pitchFamily="34" charset="0"/>
                <a:cs typeface="Arial" panose="020B0604020202020204" pitchFamily="34" charset="0"/>
              </a:rPr>
              <a:t>protegidas</a:t>
            </a:r>
            <a:endParaRPr lang="de-DE" sz="2000" dirty="0">
              <a:solidFill>
                <a:schemeClr val="bg2">
                  <a:lumMod val="25000"/>
                </a:schemeClr>
              </a:solidFill>
            </a:endParaRPr>
          </a:p>
        </p:txBody>
      </p:sp>
      <p:sp>
        <p:nvSpPr>
          <p:cNvPr id="9" name="Titel 5"/>
          <p:cNvSpPr>
            <a:spLocks noGrp="1"/>
          </p:cNvSpPr>
          <p:nvPr>
            <p:ph type="title"/>
          </p:nvPr>
        </p:nvSpPr>
        <p:spPr>
          <a:xfrm>
            <a:off x="446856" y="111770"/>
            <a:ext cx="8229600" cy="724942"/>
          </a:xfrm>
        </p:spPr>
        <p:txBody>
          <a:bodyPr>
            <a:normAutofit/>
          </a:bodyPr>
          <a:lstStyle/>
          <a:p>
            <a:r>
              <a:rPr lang="de-DE" sz="2600" dirty="0" smtClean="0"/>
              <a:t>Gestión de la biodiversidad...</a:t>
            </a:r>
            <a:endParaRPr lang="de-DE" sz="2600" dirty="0"/>
          </a:p>
        </p:txBody>
      </p:sp>
      <p:sp>
        <p:nvSpPr>
          <p:cNvPr id="13" name="Textfeld 12"/>
          <p:cNvSpPr txBox="1"/>
          <p:nvPr/>
        </p:nvSpPr>
        <p:spPr>
          <a:xfrm>
            <a:off x="3851920" y="2105561"/>
            <a:ext cx="5062050" cy="3877985"/>
          </a:xfrm>
          <a:prstGeom prst="rect">
            <a:avLst/>
          </a:prstGeom>
          <a:noFill/>
        </p:spPr>
        <p:txBody>
          <a:bodyPr wrap="square" rtlCol="0">
            <a:spAutoFit/>
          </a:bodyPr>
          <a:lstStyle/>
          <a:p>
            <a:r>
              <a:rPr lang="de-DE" b="1" dirty="0" smtClean="0">
                <a:solidFill>
                  <a:schemeClr val="bg2">
                    <a:lumMod val="50000"/>
                  </a:schemeClr>
                </a:solidFill>
                <a:latin typeface="Arial" panose="020B0604020202020204" pitchFamily="34" charset="0"/>
                <a:cs typeface="Arial" panose="020B0604020202020204" pitchFamily="34" charset="0"/>
              </a:rPr>
              <a:t>Acciones posibles:</a:t>
            </a:r>
            <a:endParaRPr lang="de-DE" b="1" dirty="0">
              <a:solidFill>
                <a:schemeClr val="bg2">
                  <a:lumMod val="50000"/>
                </a:schemeClr>
              </a:solidFill>
              <a:latin typeface="Arial" panose="020B0604020202020204" pitchFamily="34" charset="0"/>
              <a:cs typeface="Arial" panose="020B0604020202020204" pitchFamily="34" charset="0"/>
            </a:endParaRPr>
          </a:p>
          <a:p>
            <a:pPr lvl="0"/>
            <a:endParaRPr lang="en-US" sz="1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es-ES" sz="1600" dirty="0">
                <a:latin typeface="Arial" panose="020B0604020202020204" pitchFamily="34" charset="0"/>
                <a:cs typeface="Arial" panose="020B0604020202020204" pitchFamily="34" charset="0"/>
              </a:rPr>
              <a:t>Los ecosistemas naturales no deben ser convertidos o utilizados como tierras agrícolas.</a:t>
            </a:r>
          </a:p>
          <a:p>
            <a:pPr marL="285750" lvl="0" indent="-285750">
              <a:spcAft>
                <a:spcPts val="800"/>
              </a:spcAft>
              <a:buFont typeface="Courier New" panose="02070309020205020404" pitchFamily="49" charset="0"/>
              <a:buChar char="o"/>
            </a:pPr>
            <a:r>
              <a:rPr lang="es-ES" sz="1600" dirty="0">
                <a:latin typeface="Arial" panose="020B0604020202020204" pitchFamily="34" charset="0"/>
                <a:cs typeface="Arial" panose="020B0604020202020204" pitchFamily="34" charset="0"/>
              </a:rPr>
              <a:t>Los hábitats </a:t>
            </a:r>
            <a:r>
              <a:rPr lang="es-ES" sz="1600" dirty="0" err="1">
                <a:latin typeface="Arial" panose="020B0604020202020204" pitchFamily="34" charset="0"/>
                <a:cs typeface="Arial" panose="020B0604020202020204" pitchFamily="34" charset="0"/>
              </a:rPr>
              <a:t>seminaturales</a:t>
            </a:r>
            <a:r>
              <a:rPr lang="es-ES" sz="1600" dirty="0">
                <a:latin typeface="Arial" panose="020B0604020202020204" pitchFamily="34" charset="0"/>
                <a:cs typeface="Arial" panose="020B0604020202020204" pitchFamily="34" charset="0"/>
              </a:rPr>
              <a:t> solo se utilizan de forma sostenible, lo que significa mantener y apoyar los procesos naturales y evitar daños.</a:t>
            </a:r>
          </a:p>
          <a:p>
            <a:pPr marL="285750" lvl="0" indent="-285750">
              <a:spcAft>
                <a:spcPts val="800"/>
              </a:spcAft>
              <a:buFont typeface="Courier New" panose="02070309020205020404" pitchFamily="49" charset="0"/>
              <a:buChar char="o"/>
            </a:pPr>
            <a:r>
              <a:rPr lang="es-ES" sz="1600" dirty="0">
                <a:latin typeface="Arial" panose="020B0604020202020204" pitchFamily="34" charset="0"/>
                <a:cs typeface="Arial" panose="020B0604020202020204" pitchFamily="34" charset="0"/>
              </a:rPr>
              <a:t>Se evitan los impactos negativos en los ecosistemas naturales (primarios) vecinos y las áreas protegidas. Los impactos negativos pueden surgir de la fertilización, la fumigación de pesticidas, el uso de maquinaria pesada ...</a:t>
            </a:r>
          </a:p>
          <a:p>
            <a:pPr marL="285750" lvl="0" indent="-285750">
              <a:spcAft>
                <a:spcPts val="800"/>
              </a:spcAft>
              <a:buFont typeface="Courier New" panose="02070309020205020404" pitchFamily="49" charset="0"/>
              <a:buChar char="o"/>
            </a:pPr>
            <a:r>
              <a:rPr lang="es-ES" sz="1600" dirty="0" smtClean="0">
                <a:latin typeface="Arial" panose="020B0604020202020204" pitchFamily="34" charset="0"/>
                <a:cs typeface="Arial" panose="020B0604020202020204" pitchFamily="34" charset="0"/>
              </a:rPr>
              <a:t>No drenar los cuerpos de agua; no extraer turba </a:t>
            </a:r>
            <a:r>
              <a:rPr lang="es-ES" sz="1600" dirty="0">
                <a:latin typeface="Arial" panose="020B0604020202020204" pitchFamily="34" charset="0"/>
                <a:cs typeface="Arial" panose="020B0604020202020204" pitchFamily="34" charset="0"/>
              </a:rPr>
              <a:t>(protección del clima, sumidero de carbono).</a:t>
            </a:r>
            <a:endParaRPr lang="en-GB" sz="1600" dirty="0" smtClean="0">
              <a:latin typeface="Arial" panose="020B0604020202020204" pitchFamily="34" charset="0"/>
              <a:cs typeface="Arial" panose="020B0604020202020204" pitchFamily="34" charset="0"/>
            </a:endParaRPr>
          </a:p>
        </p:txBody>
      </p:sp>
      <p:sp>
        <p:nvSpPr>
          <p:cNvPr id="10" name="Rechteck 9"/>
          <p:cNvSpPr/>
          <p:nvPr/>
        </p:nvSpPr>
        <p:spPr>
          <a:xfrm>
            <a:off x="0" y="6286691"/>
            <a:ext cx="9123793" cy="57130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feld 17"/>
          <p:cNvSpPr txBox="1"/>
          <p:nvPr/>
        </p:nvSpPr>
        <p:spPr>
          <a:xfrm>
            <a:off x="1259632" y="6194100"/>
            <a:ext cx="7654338" cy="636072"/>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Guía para la Protección de Ecosistemas Primarios y Hábitats Semi-naturales</a:t>
            </a:r>
            <a:endParaRPr lang="de-DE" sz="1600" dirty="0" smtClean="0">
              <a:solidFill>
                <a:schemeClr val="bg2">
                  <a:lumMod val="25000"/>
                </a:schemeClr>
              </a:solidFill>
              <a:latin typeface="Arial" panose="020B0604020202020204" pitchFamily="34" charset="0"/>
              <a:cs typeface="Arial" panose="020B0604020202020204" pitchFamily="34" charset="0"/>
            </a:endParaRPr>
          </a:p>
          <a:p>
            <a:endParaRPr lang="en-GB" sz="1600" dirty="0">
              <a:solidFill>
                <a:schemeClr val="bg2">
                  <a:lumMod val="25000"/>
                </a:schemeClr>
              </a:solidFill>
              <a:latin typeface="Arial" panose="020B0604020202020204" pitchFamily="34" charset="0"/>
              <a:cs typeface="Arial" panose="020B0604020202020204" pitchFamily="34" charset="0"/>
            </a:endParaRPr>
          </a:p>
        </p:txBody>
      </p:sp>
      <p:pic>
        <p:nvPicPr>
          <p:cNvPr id="19"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7003" y="6194100"/>
            <a:ext cx="732629" cy="636072"/>
          </a:xfrm>
          <a:prstGeom prst="rect">
            <a:avLst/>
          </a:prstGeom>
          <a:solidFill>
            <a:schemeClr val="bg2">
              <a:lumMod val="90000"/>
            </a:schemeClr>
          </a:solidFill>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687090"/>
            <a:ext cx="3484231" cy="2306488"/>
          </a:xfrm>
          <a:prstGeom prst="rect">
            <a:avLst/>
          </a:prstGeom>
        </p:spPr>
      </p:pic>
      <p:sp>
        <p:nvSpPr>
          <p:cNvPr id="12" name="Textfeld 11"/>
          <p:cNvSpPr txBox="1"/>
          <p:nvPr/>
        </p:nvSpPr>
        <p:spPr>
          <a:xfrm>
            <a:off x="0" y="5739586"/>
            <a:ext cx="158417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21" name="Ellipse 20"/>
          <p:cNvSpPr/>
          <p:nvPr/>
        </p:nvSpPr>
        <p:spPr>
          <a:xfrm>
            <a:off x="1003610" y="2290576"/>
            <a:ext cx="1833923" cy="964660"/>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feld 7"/>
          <p:cNvSpPr txBox="1"/>
          <p:nvPr/>
        </p:nvSpPr>
        <p:spPr>
          <a:xfrm>
            <a:off x="893317" y="2468594"/>
            <a:ext cx="1944216" cy="523220"/>
          </a:xfrm>
          <a:prstGeom prst="rect">
            <a:avLst/>
          </a:prstGeom>
          <a:noFill/>
        </p:spPr>
        <p:txBody>
          <a:bodyPr wrap="square" rtlCol="0">
            <a:spAutoFit/>
          </a:bodyPr>
          <a:lstStyle/>
          <a:p>
            <a:pPr>
              <a:spcAft>
                <a:spcPts val="600"/>
              </a:spcAft>
            </a:pPr>
            <a:r>
              <a:rPr lang="de-DE" sz="2800" b="1" dirty="0" smtClean="0">
                <a:latin typeface="Arial" panose="020B0604020202020204" pitchFamily="34" charset="0"/>
                <a:cs typeface="Arial" panose="020B0604020202020204" pitchFamily="34" charset="0"/>
              </a:rPr>
              <a:t>¿Por qué?</a:t>
            </a:r>
            <a:endParaRPr lang="en-GB"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5712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animBg="1"/>
      <p:bldP spid="21" grpId="0" animBg="1"/>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400110"/>
          </a:xfrm>
          <a:prstGeom prst="rect">
            <a:avLst/>
          </a:prstGeom>
          <a:noFill/>
        </p:spPr>
        <p:txBody>
          <a:bodyPr wrap="square" rtlCol="0">
            <a:spAutoFit/>
          </a:bodyPr>
          <a:lstStyle/>
          <a:p>
            <a:r>
              <a:rPr lang="en-US" sz="2000" b="1" dirty="0" smtClean="0">
                <a:solidFill>
                  <a:schemeClr val="bg2">
                    <a:lumMod val="25000"/>
                  </a:schemeClr>
                </a:solidFill>
                <a:latin typeface="Arial" panose="020B0604020202020204" pitchFamily="34" charset="0"/>
                <a:cs typeface="Arial" panose="020B0604020202020204" pitchFamily="34" charset="0"/>
              </a:rPr>
              <a:t>b</a:t>
            </a:r>
            <a:r>
              <a:rPr lang="en-US" sz="2000" b="1" dirty="0">
                <a:solidFill>
                  <a:schemeClr val="bg2">
                    <a:lumMod val="25000"/>
                  </a:schemeClr>
                </a:solidFill>
                <a:latin typeface="Arial" panose="020B0604020202020204" pitchFamily="34" charset="0"/>
                <a:cs typeface="Arial" panose="020B0604020202020204" pitchFamily="34" charset="0"/>
              </a:rPr>
              <a:t>. </a:t>
            </a:r>
            <a:r>
              <a:rPr lang="en-US" sz="2000" b="1" dirty="0" smtClean="0">
                <a:solidFill>
                  <a:schemeClr val="bg2">
                    <a:lumMod val="25000"/>
                  </a:schemeClr>
                </a:solidFill>
                <a:latin typeface="Arial" panose="020B0604020202020204" pitchFamily="34" charset="0"/>
                <a:cs typeface="Arial" panose="020B0604020202020204" pitchFamily="34" charset="0"/>
              </a:rPr>
              <a:t>Protección de </a:t>
            </a:r>
            <a:r>
              <a:rPr lang="en-US" sz="2000" b="1" dirty="0" err="1" smtClean="0">
                <a:solidFill>
                  <a:schemeClr val="bg2">
                    <a:lumMod val="25000"/>
                  </a:schemeClr>
                </a:solidFill>
                <a:latin typeface="Arial" panose="020B0604020202020204" pitchFamily="34" charset="0"/>
                <a:cs typeface="Arial" panose="020B0604020202020204" pitchFamily="34" charset="0"/>
              </a:rPr>
              <a:t>cuerpos</a:t>
            </a:r>
            <a:r>
              <a:rPr lang="en-US" sz="2000" b="1" dirty="0" smtClean="0">
                <a:solidFill>
                  <a:schemeClr val="bg2">
                    <a:lumMod val="25000"/>
                  </a:schemeClr>
                </a:solidFill>
                <a:latin typeface="Arial" panose="020B0604020202020204" pitchFamily="34" charset="0"/>
                <a:cs typeface="Arial" panose="020B0604020202020204" pitchFamily="34" charset="0"/>
              </a:rPr>
              <a:t> de </a:t>
            </a:r>
            <a:r>
              <a:rPr lang="en-US" sz="2000" b="1" dirty="0" err="1" smtClean="0">
                <a:solidFill>
                  <a:schemeClr val="bg2">
                    <a:lumMod val="25000"/>
                  </a:schemeClr>
                </a:solidFill>
                <a:latin typeface="Arial" panose="020B0604020202020204" pitchFamily="34" charset="0"/>
                <a:cs typeface="Arial" panose="020B0604020202020204" pitchFamily="34" charset="0"/>
              </a:rPr>
              <a:t>agua</a:t>
            </a:r>
            <a:r>
              <a:rPr lang="en-US" sz="2000" b="1" dirty="0" smtClean="0">
                <a:solidFill>
                  <a:schemeClr val="bg2">
                    <a:lumMod val="25000"/>
                  </a:schemeClr>
                </a:solidFill>
                <a:latin typeface="Arial" panose="020B0604020202020204" pitchFamily="34" charset="0"/>
                <a:cs typeface="Arial" panose="020B0604020202020204" pitchFamily="34" charset="0"/>
              </a:rPr>
              <a:t>; </a:t>
            </a:r>
            <a:r>
              <a:rPr lang="en-US" sz="2000" b="1" dirty="0" err="1" smtClean="0">
                <a:solidFill>
                  <a:schemeClr val="bg2">
                    <a:lumMod val="25000"/>
                  </a:schemeClr>
                </a:solidFill>
                <a:latin typeface="Arial" panose="020B0604020202020204" pitchFamily="34" charset="0"/>
                <a:cs typeface="Arial" panose="020B0604020202020204" pitchFamily="34" charset="0"/>
              </a:rPr>
              <a:t>gestión</a:t>
            </a:r>
            <a:r>
              <a:rPr lang="en-US" sz="2000" b="1" dirty="0" smtClean="0">
                <a:solidFill>
                  <a:schemeClr val="bg2">
                    <a:lumMod val="25000"/>
                  </a:schemeClr>
                </a:solidFill>
                <a:latin typeface="Arial" panose="020B0604020202020204" pitchFamily="34" charset="0"/>
                <a:cs typeface="Arial" panose="020B0604020202020204" pitchFamily="34" charset="0"/>
              </a:rPr>
              <a:t> de </a:t>
            </a:r>
            <a:r>
              <a:rPr lang="en-US" sz="2000" b="1" dirty="0" err="1" smtClean="0">
                <a:solidFill>
                  <a:schemeClr val="bg2">
                    <a:lumMod val="25000"/>
                  </a:schemeClr>
                </a:solidFill>
                <a:latin typeface="Arial" panose="020B0604020202020204" pitchFamily="34" charset="0"/>
                <a:cs typeface="Arial" panose="020B0604020202020204" pitchFamily="34" charset="0"/>
              </a:rPr>
              <a:t>vegetación</a:t>
            </a:r>
            <a:r>
              <a:rPr lang="en-US" sz="2000" b="1" dirty="0" smtClean="0">
                <a:solidFill>
                  <a:schemeClr val="bg2">
                    <a:lumMod val="25000"/>
                  </a:schemeClr>
                </a:solidFill>
                <a:latin typeface="Arial" panose="020B0604020202020204" pitchFamily="34" charset="0"/>
                <a:cs typeface="Arial" panose="020B0604020202020204" pitchFamily="34" charset="0"/>
              </a:rPr>
              <a:t> de </a:t>
            </a:r>
            <a:r>
              <a:rPr lang="en-US" sz="2000" b="1" dirty="0" err="1" smtClean="0">
                <a:solidFill>
                  <a:schemeClr val="bg2">
                    <a:lumMod val="25000"/>
                  </a:schemeClr>
                </a:solidFill>
                <a:latin typeface="Arial" panose="020B0604020202020204" pitchFamily="34" charset="0"/>
                <a:cs typeface="Arial" panose="020B0604020202020204" pitchFamily="34" charset="0"/>
              </a:rPr>
              <a:t>ribera</a:t>
            </a:r>
            <a:endParaRPr lang="de-DE" sz="2000" dirty="0">
              <a:solidFill>
                <a:schemeClr val="bg2">
                  <a:lumMod val="25000"/>
                </a:schemeClr>
              </a:solidFill>
            </a:endParaRPr>
          </a:p>
        </p:txBody>
      </p:sp>
      <p:sp>
        <p:nvSpPr>
          <p:cNvPr id="13" name="Textfeld 12"/>
          <p:cNvSpPr txBox="1"/>
          <p:nvPr/>
        </p:nvSpPr>
        <p:spPr>
          <a:xfrm>
            <a:off x="4108902" y="1829474"/>
            <a:ext cx="4774018" cy="4360168"/>
          </a:xfrm>
          <a:prstGeom prst="rect">
            <a:avLst/>
          </a:prstGeom>
          <a:noFill/>
        </p:spPr>
        <p:txBody>
          <a:bodyPr wrap="square" rtlCol="0">
            <a:spAutoFit/>
          </a:bodyPr>
          <a:lstStyle/>
          <a:p>
            <a:r>
              <a:rPr lang="de-DE" b="1" dirty="0" smtClean="0">
                <a:solidFill>
                  <a:schemeClr val="bg2">
                    <a:lumMod val="50000"/>
                  </a:schemeClr>
                </a:solidFill>
                <a:latin typeface="Arial" panose="020B0604020202020204" pitchFamily="34" charset="0"/>
                <a:cs typeface="Arial" panose="020B0604020202020204" pitchFamily="34" charset="0"/>
              </a:rPr>
              <a:t>Acciones posibles:</a:t>
            </a:r>
            <a:endParaRPr lang="de-DE" b="1" dirty="0">
              <a:solidFill>
                <a:schemeClr val="bg2">
                  <a:lumMod val="50000"/>
                </a:schemeClr>
              </a:solidFill>
              <a:latin typeface="Arial" panose="020B0604020202020204" pitchFamily="34" charset="0"/>
              <a:cs typeface="Arial" panose="020B0604020202020204" pitchFamily="34" charset="0"/>
            </a:endParaRPr>
          </a:p>
          <a:p>
            <a:pPr lvl="0"/>
            <a:endParaRPr lang="en-US" sz="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es-ES" sz="1600" dirty="0">
                <a:latin typeface="Arial" panose="020B0604020202020204" pitchFamily="34" charset="0"/>
                <a:cs typeface="Arial" panose="020B0604020202020204" pitchFamily="34" charset="0"/>
              </a:rPr>
              <a:t>No </a:t>
            </a:r>
            <a:r>
              <a:rPr lang="es-ES" sz="1600" dirty="0" smtClean="0">
                <a:latin typeface="Arial" panose="020B0604020202020204" pitchFamily="34" charset="0"/>
                <a:cs typeface="Arial" panose="020B0604020202020204" pitchFamily="34" charset="0"/>
              </a:rPr>
              <a:t>permitir el </a:t>
            </a:r>
            <a:r>
              <a:rPr lang="es-ES" sz="1600" dirty="0">
                <a:latin typeface="Arial" panose="020B0604020202020204" pitchFamily="34" charset="0"/>
                <a:cs typeface="Arial" panose="020B0604020202020204" pitchFamily="34" charset="0"/>
              </a:rPr>
              <a:t>libre acceso a cuerpos de agua naturales a </a:t>
            </a:r>
            <a:r>
              <a:rPr lang="es-ES" sz="1600" dirty="0" smtClean="0">
                <a:latin typeface="Arial" panose="020B0604020202020204" pitchFamily="34" charset="0"/>
                <a:cs typeface="Arial" panose="020B0604020202020204" pitchFamily="34" charset="0"/>
              </a:rPr>
              <a:t>los grandes </a:t>
            </a:r>
            <a:r>
              <a:rPr lang="es-ES" sz="1600" dirty="0">
                <a:latin typeface="Arial" panose="020B0604020202020204" pitchFamily="34" charset="0"/>
                <a:cs typeface="Arial" panose="020B0604020202020204" pitchFamily="34" charset="0"/>
              </a:rPr>
              <a:t>rebaños de </a:t>
            </a:r>
            <a:r>
              <a:rPr lang="es-ES" sz="1600" dirty="0" smtClean="0">
                <a:latin typeface="Arial" panose="020B0604020202020204" pitchFamily="34" charset="0"/>
                <a:cs typeface="Arial" panose="020B0604020202020204" pitchFamily="34" charset="0"/>
              </a:rPr>
              <a:t>ganado, para </a:t>
            </a:r>
            <a:r>
              <a:rPr lang="es-ES" sz="1600" dirty="0">
                <a:latin typeface="Arial" panose="020B0604020202020204" pitchFamily="34" charset="0"/>
                <a:cs typeface="Arial" panose="020B0604020202020204" pitchFamily="34" charset="0"/>
              </a:rPr>
              <a:t>prevenir la contaminación del agua con excrementos y proteger la salud pública.</a:t>
            </a:r>
          </a:p>
          <a:p>
            <a:pPr marL="285750" lvl="0" indent="-285750">
              <a:spcAft>
                <a:spcPts val="800"/>
              </a:spcAft>
              <a:buFont typeface="Courier New" panose="02070309020205020404" pitchFamily="49" charset="0"/>
              <a:buChar char="o"/>
            </a:pPr>
            <a:r>
              <a:rPr lang="es-ES" sz="1600" dirty="0">
                <a:latin typeface="Arial" panose="020B0604020202020204" pitchFamily="34" charset="0"/>
                <a:cs typeface="Arial" panose="020B0604020202020204" pitchFamily="34" charset="0"/>
              </a:rPr>
              <a:t>Una zona de </a:t>
            </a:r>
            <a:r>
              <a:rPr lang="es-ES" sz="1600" dirty="0" smtClean="0">
                <a:latin typeface="Arial" panose="020B0604020202020204" pitchFamily="34" charset="0"/>
                <a:cs typeface="Arial" panose="020B0604020202020204" pitchFamily="34" charset="0"/>
              </a:rPr>
              <a:t>amortiguación </a:t>
            </a:r>
            <a:r>
              <a:rPr lang="es-ES" sz="1600" dirty="0">
                <a:latin typeface="Arial" panose="020B0604020202020204" pitchFamily="34" charset="0"/>
                <a:cs typeface="Arial" panose="020B0604020202020204" pitchFamily="34" charset="0"/>
              </a:rPr>
              <a:t>de vegetación principalmente nativa se mantiene a lo largo de cuerpos de agua estacionales y permanentes. </a:t>
            </a:r>
            <a:r>
              <a:rPr lang="es-ES" sz="1600" dirty="0" smtClean="0">
                <a:latin typeface="Arial" panose="020B0604020202020204" pitchFamily="34" charset="0"/>
                <a:cs typeface="Arial" panose="020B0604020202020204" pitchFamily="34" charset="0"/>
              </a:rPr>
              <a:t>Debe </a:t>
            </a:r>
            <a:r>
              <a:rPr lang="es-ES" sz="1600" dirty="0">
                <a:latin typeface="Arial" panose="020B0604020202020204" pitchFamily="34" charset="0"/>
                <a:cs typeface="Arial" panose="020B0604020202020204" pitchFamily="34" charset="0"/>
              </a:rPr>
              <a:t>tener un ancho mínimo de 10 m y mantenerse libre de fertilizantes y pesticidas.</a:t>
            </a:r>
          </a:p>
          <a:p>
            <a:pPr marL="285750" lvl="0" indent="-285750">
              <a:spcAft>
                <a:spcPts val="800"/>
              </a:spcAft>
              <a:buFont typeface="Courier New" panose="02070309020205020404" pitchFamily="49" charset="0"/>
              <a:buChar char="o"/>
            </a:pPr>
            <a:r>
              <a:rPr lang="es-ES" sz="1600" dirty="0">
                <a:latin typeface="Arial" panose="020B0604020202020204" pitchFamily="34" charset="0"/>
                <a:cs typeface="Arial" panose="020B0604020202020204" pitchFamily="34" charset="0"/>
              </a:rPr>
              <a:t>Los materiales y sustancias inadecuados para el medio ambiente y la biodiversidad, como el aceite, los </a:t>
            </a:r>
            <a:r>
              <a:rPr lang="es-ES" sz="1600" dirty="0" err="1">
                <a:latin typeface="Arial" panose="020B0604020202020204" pitchFamily="34" charset="0"/>
                <a:cs typeface="Arial" panose="020B0604020202020204" pitchFamily="34" charset="0"/>
              </a:rPr>
              <a:t>CPP</a:t>
            </a:r>
            <a:r>
              <a:rPr lang="es-ES" sz="1600" dirty="0">
                <a:latin typeface="Arial" panose="020B0604020202020204" pitchFamily="34" charset="0"/>
                <a:cs typeface="Arial" panose="020B0604020202020204" pitchFamily="34" charset="0"/>
              </a:rPr>
              <a:t>, los envases o envases de </a:t>
            </a:r>
            <a:r>
              <a:rPr lang="es-ES" sz="1600" dirty="0" err="1">
                <a:latin typeface="Arial" panose="020B0604020202020204" pitchFamily="34" charset="0"/>
                <a:cs typeface="Arial" panose="020B0604020202020204" pitchFamily="34" charset="0"/>
              </a:rPr>
              <a:t>CPP</a:t>
            </a:r>
            <a:r>
              <a:rPr lang="es-ES" sz="1600" dirty="0">
                <a:latin typeface="Arial" panose="020B0604020202020204" pitchFamily="34" charset="0"/>
                <a:cs typeface="Arial" panose="020B0604020202020204" pitchFamily="34" charset="0"/>
              </a:rPr>
              <a:t>, los medicamentos y el estiércol no se eliminan en ríos, arroyos u otras aguas superficiales o </a:t>
            </a:r>
            <a:r>
              <a:rPr lang="es-ES" sz="1600" dirty="0" smtClean="0">
                <a:latin typeface="Arial" panose="020B0604020202020204" pitchFamily="34" charset="0"/>
                <a:cs typeface="Arial" panose="020B0604020202020204" pitchFamily="34" charset="0"/>
              </a:rPr>
              <a:t>subterráneas.</a:t>
            </a:r>
            <a:endParaRPr lang="en-GB" sz="1600" dirty="0">
              <a:latin typeface="Arial" panose="020B0604020202020204" pitchFamily="34" charset="0"/>
              <a:cs typeface="Arial" panose="020B0604020202020204" pitchFamily="34" charset="0"/>
            </a:endParaRPr>
          </a:p>
        </p:txBody>
      </p:sp>
      <p:sp>
        <p:nvSpPr>
          <p:cNvPr id="10" name="Rechteck 9"/>
          <p:cNvSpPr/>
          <p:nvPr/>
        </p:nvSpPr>
        <p:spPr>
          <a:xfrm>
            <a:off x="0" y="6286691"/>
            <a:ext cx="9123793" cy="57130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oliennummernplatzhalter 3"/>
          <p:cNvSpPr>
            <a:spLocks noGrp="1"/>
          </p:cNvSpPr>
          <p:nvPr>
            <p:ph type="sldNum" sz="quarter" idx="12"/>
          </p:nvPr>
        </p:nvSpPr>
        <p:spPr/>
        <p:txBody>
          <a:bodyPr/>
          <a:lstStyle/>
          <a:p>
            <a:fld id="{94C51DEF-A0F2-436A-B446-D206BED377C1}" type="slidenum">
              <a:rPr lang="de-DE" smtClean="0"/>
              <a:t>6</a:t>
            </a:fld>
            <a:endParaRPr lang="de-DE" dirty="0"/>
          </a:p>
        </p:txBody>
      </p:sp>
      <p:grpSp>
        <p:nvGrpSpPr>
          <p:cNvPr id="2" name="Gruppieren 1"/>
          <p:cNvGrpSpPr/>
          <p:nvPr/>
        </p:nvGrpSpPr>
        <p:grpSpPr>
          <a:xfrm>
            <a:off x="527003" y="6194100"/>
            <a:ext cx="8386967" cy="636072"/>
            <a:chOff x="527003" y="6194100"/>
            <a:chExt cx="8386967" cy="636072"/>
          </a:xfrm>
        </p:grpSpPr>
        <p:pic>
          <p:nvPicPr>
            <p:cNvPr id="19"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7003" y="6194100"/>
              <a:ext cx="732629" cy="636072"/>
            </a:xfrm>
            <a:prstGeom prst="rect">
              <a:avLst/>
            </a:prstGeom>
            <a:solidFill>
              <a:schemeClr val="bg2">
                <a:lumMod val="90000"/>
              </a:schemeClr>
            </a:solidFill>
          </p:spPr>
        </p:pic>
        <p:sp>
          <p:nvSpPr>
            <p:cNvPr id="20" name="Textfeld 19"/>
            <p:cNvSpPr txBox="1"/>
            <p:nvPr/>
          </p:nvSpPr>
          <p:spPr>
            <a:xfrm>
              <a:off x="1259632" y="6194100"/>
              <a:ext cx="7654338" cy="636072"/>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Guía para la Protección de Ecosistemas Primarios y Hábitats Semi-naturales</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Fichas Técnicas de Medidas para la proteción del agua...</a:t>
              </a:r>
              <a:endParaRPr lang="en-GB" sz="1600" dirty="0">
                <a:solidFill>
                  <a:schemeClr val="bg2">
                    <a:lumMod val="25000"/>
                  </a:schemeClr>
                </a:solidFill>
                <a:latin typeface="Arial" panose="020B0604020202020204" pitchFamily="34" charset="0"/>
                <a:cs typeface="Arial" panose="020B0604020202020204" pitchFamily="34" charset="0"/>
              </a:endParaRPr>
            </a:p>
          </p:txBody>
        </p:sp>
      </p:grpSp>
      <p:pic>
        <p:nvPicPr>
          <p:cNvPr id="3075" name="Picture 3" descr="Z:\Bildarchiv\Kleingewässer_Renaturierung\Gewaesser Bohlingen 2019\Kleingewaesser Bohlingen_VK (1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602" y="3256627"/>
            <a:ext cx="3469000" cy="2601750"/>
          </a:xfrm>
          <a:prstGeom prst="rect">
            <a:avLst/>
          </a:prstGeom>
          <a:noFill/>
          <a:extLst>
            <a:ext uri="{909E8E84-426E-40DD-AFC4-6F175D3DCCD1}">
              <a14:hiddenFill xmlns:a14="http://schemas.microsoft.com/office/drawing/2010/main">
                <a:solidFill>
                  <a:srgbClr val="FFFFFF"/>
                </a:solidFill>
              </a14:hiddenFill>
            </a:ext>
          </a:extLst>
        </p:spPr>
      </p:pic>
      <p:sp>
        <p:nvSpPr>
          <p:cNvPr id="12" name="Textfeld 11"/>
          <p:cNvSpPr txBox="1"/>
          <p:nvPr/>
        </p:nvSpPr>
        <p:spPr>
          <a:xfrm>
            <a:off x="2326426" y="5625960"/>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Bodensee-Stiftung</a:t>
            </a:r>
            <a:endParaRPr lang="en-GB" sz="800" dirty="0">
              <a:solidFill>
                <a:schemeClr val="bg1"/>
              </a:solidFill>
              <a:latin typeface="Arial" panose="020B0604020202020204" pitchFamily="34" charset="0"/>
              <a:cs typeface="Arial" panose="020B0604020202020204" pitchFamily="34" charset="0"/>
            </a:endParaRPr>
          </a:p>
        </p:txBody>
      </p:sp>
      <p:sp>
        <p:nvSpPr>
          <p:cNvPr id="14" name="Ellipse 13"/>
          <p:cNvSpPr/>
          <p:nvPr/>
        </p:nvSpPr>
        <p:spPr>
          <a:xfrm>
            <a:off x="1381404" y="1958055"/>
            <a:ext cx="2326500" cy="1088947"/>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feld 14"/>
          <p:cNvSpPr txBox="1"/>
          <p:nvPr/>
        </p:nvSpPr>
        <p:spPr>
          <a:xfrm>
            <a:off x="1666028" y="1978992"/>
            <a:ext cx="1947624" cy="954107"/>
          </a:xfrm>
          <a:prstGeom prst="rect">
            <a:avLst/>
          </a:prstGeom>
          <a:noFill/>
        </p:spPr>
        <p:txBody>
          <a:bodyPr wrap="square" rtlCol="0">
            <a:spAutoFit/>
          </a:bodyPr>
          <a:lstStyle/>
          <a:p>
            <a:pPr>
              <a:spcAft>
                <a:spcPts val="600"/>
              </a:spcAft>
            </a:pPr>
            <a:r>
              <a:rPr lang="de-DE" sz="2800" b="1" dirty="0" smtClean="0">
                <a:latin typeface="Arial" panose="020B0604020202020204" pitchFamily="34" charset="0"/>
                <a:cs typeface="Arial" panose="020B0604020202020204" pitchFamily="34" charset="0"/>
              </a:rPr>
              <a:t>¿Qué? ¿Por qué?</a:t>
            </a:r>
            <a:endParaRPr lang="en-GB" sz="2800" b="1" dirty="0">
              <a:latin typeface="Arial" panose="020B0604020202020204" pitchFamily="34" charset="0"/>
              <a:cs typeface="Arial" panose="020B0604020202020204" pitchFamily="34" charset="0"/>
            </a:endParaRPr>
          </a:p>
        </p:txBody>
      </p:sp>
      <p:sp>
        <p:nvSpPr>
          <p:cNvPr id="16" name="Titel 5"/>
          <p:cNvSpPr txBox="1">
            <a:spLocks/>
          </p:cNvSpPr>
          <p:nvPr/>
        </p:nvSpPr>
        <p:spPr>
          <a:xfrm>
            <a:off x="599256" y="26417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Gestión de la biodiversidad...</a:t>
            </a:r>
            <a:endParaRPr lang="de-DE" sz="2600" dirty="0"/>
          </a:p>
        </p:txBody>
      </p:sp>
    </p:spTree>
    <p:extLst>
      <p:ext uri="{BB962C8B-B14F-4D97-AF65-F5344CB8AC3E}">
        <p14:creationId xmlns:p14="http://schemas.microsoft.com/office/powerpoint/2010/main" val="2815955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400110"/>
          </a:xfrm>
          <a:prstGeom prst="rect">
            <a:avLst/>
          </a:prstGeom>
          <a:noFill/>
        </p:spPr>
        <p:txBody>
          <a:bodyPr wrap="square" rtlCol="0">
            <a:spAutoFit/>
          </a:bodyPr>
          <a:lstStyle/>
          <a:p>
            <a:r>
              <a:rPr lang="en-US" sz="2000" b="1" dirty="0">
                <a:solidFill>
                  <a:schemeClr val="bg2">
                    <a:lumMod val="25000"/>
                  </a:schemeClr>
                </a:solidFill>
                <a:latin typeface="Arial" panose="020B0604020202020204" pitchFamily="34" charset="0"/>
                <a:cs typeface="Arial" panose="020B0604020202020204" pitchFamily="34" charset="0"/>
              </a:rPr>
              <a:t>c</a:t>
            </a:r>
            <a:r>
              <a:rPr lang="en-US" sz="2000" b="1" dirty="0" smtClean="0">
                <a:solidFill>
                  <a:schemeClr val="bg2">
                    <a:lumMod val="25000"/>
                  </a:schemeClr>
                </a:solidFill>
                <a:latin typeface="Arial" panose="020B0604020202020204" pitchFamily="34" charset="0"/>
                <a:cs typeface="Arial" panose="020B0604020202020204" pitchFamily="34" charset="0"/>
              </a:rPr>
              <a:t>. </a:t>
            </a:r>
            <a:r>
              <a:rPr lang="en-US" sz="2000" b="1" dirty="0" err="1">
                <a:solidFill>
                  <a:schemeClr val="bg2">
                    <a:lumMod val="25000"/>
                  </a:schemeClr>
                </a:solidFill>
                <a:latin typeface="Arial" panose="020B0604020202020204" pitchFamily="34" charset="0"/>
                <a:cs typeface="Arial" panose="020B0604020202020204" pitchFamily="34" charset="0"/>
              </a:rPr>
              <a:t>Cuota</a:t>
            </a:r>
            <a:r>
              <a:rPr lang="en-US" sz="2000" b="1" dirty="0">
                <a:solidFill>
                  <a:schemeClr val="bg2">
                    <a:lumMod val="25000"/>
                  </a:schemeClr>
                </a:solidFill>
                <a:latin typeface="Arial" panose="020B0604020202020204" pitchFamily="34" charset="0"/>
                <a:cs typeface="Arial" panose="020B0604020202020204" pitchFamily="34" charset="0"/>
              </a:rPr>
              <a:t> </a:t>
            </a:r>
            <a:r>
              <a:rPr lang="en-US" sz="2000" b="1" dirty="0" err="1">
                <a:solidFill>
                  <a:schemeClr val="bg2">
                    <a:lumMod val="25000"/>
                  </a:schemeClr>
                </a:solidFill>
                <a:latin typeface="Arial" panose="020B0604020202020204" pitchFamily="34" charset="0"/>
                <a:cs typeface="Arial" panose="020B0604020202020204" pitchFamily="34" charset="0"/>
              </a:rPr>
              <a:t>mínima</a:t>
            </a:r>
            <a:r>
              <a:rPr lang="en-US" sz="2000" b="1" dirty="0">
                <a:solidFill>
                  <a:schemeClr val="bg2">
                    <a:lumMod val="25000"/>
                  </a:schemeClr>
                </a:solidFill>
                <a:latin typeface="Arial" panose="020B0604020202020204" pitchFamily="34" charset="0"/>
                <a:cs typeface="Arial" panose="020B0604020202020204" pitchFamily="34" charset="0"/>
              </a:rPr>
              <a:t> de </a:t>
            </a:r>
            <a:r>
              <a:rPr lang="en-US" sz="2000" b="1" dirty="0" err="1">
                <a:solidFill>
                  <a:schemeClr val="bg2">
                    <a:lumMod val="25000"/>
                  </a:schemeClr>
                </a:solidFill>
                <a:latin typeface="Arial" panose="020B0604020202020204" pitchFamily="34" charset="0"/>
                <a:cs typeface="Arial" panose="020B0604020202020204" pitchFamily="34" charset="0"/>
              </a:rPr>
              <a:t>hábitats</a:t>
            </a:r>
            <a:r>
              <a:rPr lang="en-US" sz="2000" b="1" dirty="0">
                <a:solidFill>
                  <a:schemeClr val="bg2">
                    <a:lumMod val="25000"/>
                  </a:schemeClr>
                </a:solidFill>
                <a:latin typeface="Arial" panose="020B0604020202020204" pitchFamily="34" charset="0"/>
                <a:cs typeface="Arial" panose="020B0604020202020204" pitchFamily="34" charset="0"/>
              </a:rPr>
              <a:t> </a:t>
            </a:r>
            <a:r>
              <a:rPr lang="en-US" sz="2000" b="1" dirty="0" err="1">
                <a:solidFill>
                  <a:schemeClr val="bg2">
                    <a:lumMod val="25000"/>
                  </a:schemeClr>
                </a:solidFill>
                <a:latin typeface="Arial" panose="020B0604020202020204" pitchFamily="34" charset="0"/>
                <a:cs typeface="Arial" panose="020B0604020202020204" pitchFamily="34" charset="0"/>
              </a:rPr>
              <a:t>seminaturales</a:t>
            </a:r>
            <a:r>
              <a:rPr lang="en-US" sz="2000" b="1" dirty="0">
                <a:solidFill>
                  <a:schemeClr val="bg2">
                    <a:lumMod val="25000"/>
                  </a:schemeClr>
                </a:solidFill>
                <a:latin typeface="Arial" panose="020B0604020202020204" pitchFamily="34" charset="0"/>
                <a:cs typeface="Arial" panose="020B0604020202020204" pitchFamily="34" charset="0"/>
              </a:rPr>
              <a:t> </a:t>
            </a:r>
          </a:p>
        </p:txBody>
      </p:sp>
      <p:sp>
        <p:nvSpPr>
          <p:cNvPr id="4" name="Foliennummernplatzhalter 3"/>
          <p:cNvSpPr>
            <a:spLocks noGrp="1"/>
          </p:cNvSpPr>
          <p:nvPr>
            <p:ph type="sldNum" sz="quarter" idx="12"/>
          </p:nvPr>
        </p:nvSpPr>
        <p:spPr/>
        <p:txBody>
          <a:bodyPr/>
          <a:lstStyle/>
          <a:p>
            <a:fld id="{94C51DEF-A0F2-436A-B446-D206BED377C1}" type="slidenum">
              <a:rPr lang="de-DE" smtClean="0"/>
              <a:t>7</a:t>
            </a:fld>
            <a:endParaRPr lang="de-DE" dirty="0"/>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45" y="3575996"/>
            <a:ext cx="4563520" cy="2460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feld 12"/>
          <p:cNvSpPr txBox="1"/>
          <p:nvPr/>
        </p:nvSpPr>
        <p:spPr>
          <a:xfrm>
            <a:off x="4716016" y="2105561"/>
            <a:ext cx="4197954" cy="2954655"/>
          </a:xfrm>
          <a:prstGeom prst="rect">
            <a:avLst/>
          </a:prstGeom>
          <a:noFill/>
        </p:spPr>
        <p:txBody>
          <a:bodyPr wrap="square" rtlCol="0">
            <a:spAutoFit/>
          </a:bodyPr>
          <a:lstStyle/>
          <a:p>
            <a:r>
              <a:rPr lang="de-DE" b="1" dirty="0" smtClean="0">
                <a:solidFill>
                  <a:schemeClr val="bg2">
                    <a:lumMod val="50000"/>
                  </a:schemeClr>
                </a:solidFill>
                <a:latin typeface="Arial" panose="020B0604020202020204" pitchFamily="34" charset="0"/>
                <a:cs typeface="Arial" panose="020B0604020202020204" pitchFamily="34" charset="0"/>
              </a:rPr>
              <a:t>Acciones posibles:</a:t>
            </a:r>
            <a:endParaRPr lang="de-DE" b="1" dirty="0" smtClean="0">
              <a:solidFill>
                <a:schemeClr val="bg2">
                  <a:lumMod val="50000"/>
                </a:schemeClr>
              </a:solidFill>
              <a:latin typeface="Arial" panose="020B0604020202020204" pitchFamily="34" charset="0"/>
              <a:cs typeface="Arial" panose="020B0604020202020204" pitchFamily="34" charset="0"/>
            </a:endParaRPr>
          </a:p>
          <a:p>
            <a:endParaRPr lang="de-DE" b="1" dirty="0">
              <a:solidFill>
                <a:schemeClr val="bg2">
                  <a:lumMod val="50000"/>
                </a:schemeClr>
              </a:solidFill>
              <a:latin typeface="Arial" panose="020B0604020202020204" pitchFamily="34" charset="0"/>
              <a:cs typeface="Arial" panose="020B0604020202020204" pitchFamily="34" charset="0"/>
            </a:endParaRPr>
          </a:p>
          <a:p>
            <a:pPr lvl="0"/>
            <a:endParaRPr lang="en-US" sz="600" dirty="0" smtClean="0">
              <a:latin typeface="Arial" panose="020B0604020202020204" pitchFamily="34" charset="0"/>
              <a:cs typeface="Arial" panose="020B0604020202020204" pitchFamily="34" charset="0"/>
            </a:endParaRPr>
          </a:p>
          <a:p>
            <a:pPr marL="285750" lvl="0" indent="-285750">
              <a:buFont typeface="Courier New" panose="02070309020205020404" pitchFamily="49" charset="0"/>
              <a:buChar char="o"/>
            </a:pPr>
            <a:r>
              <a:rPr lang="es-ES" sz="1600" dirty="0">
                <a:latin typeface="Arial" panose="020B0604020202020204" pitchFamily="34" charset="0"/>
                <a:cs typeface="Arial" panose="020B0604020202020204" pitchFamily="34" charset="0"/>
              </a:rPr>
              <a:t>Debe </a:t>
            </a:r>
            <a:r>
              <a:rPr lang="es-ES" sz="1600" dirty="0" smtClean="0">
                <a:latin typeface="Arial" panose="020B0604020202020204" pitchFamily="34" charset="0"/>
                <a:cs typeface="Arial" panose="020B0604020202020204" pitchFamily="34" charset="0"/>
              </a:rPr>
              <a:t>haber un </a:t>
            </a:r>
            <a:r>
              <a:rPr lang="es-ES" sz="1600" dirty="0">
                <a:latin typeface="Arial" panose="020B0604020202020204" pitchFamily="34" charset="0"/>
                <a:cs typeface="Arial" panose="020B0604020202020204" pitchFamily="34" charset="0"/>
              </a:rPr>
              <a:t>mínimo de 10% de hábitats </a:t>
            </a:r>
            <a:r>
              <a:rPr lang="es-ES" sz="1600" dirty="0" err="1">
                <a:latin typeface="Arial" panose="020B0604020202020204" pitchFamily="34" charset="0"/>
                <a:cs typeface="Arial" panose="020B0604020202020204" pitchFamily="34" charset="0"/>
              </a:rPr>
              <a:t>seminaturales</a:t>
            </a:r>
            <a:r>
              <a:rPr lang="es-ES" sz="1600" dirty="0">
                <a:latin typeface="Arial" panose="020B0604020202020204" pitchFamily="34" charset="0"/>
                <a:cs typeface="Arial" panose="020B0604020202020204" pitchFamily="34" charset="0"/>
              </a:rPr>
              <a:t> </a:t>
            </a:r>
            <a:r>
              <a:rPr lang="es-ES" sz="1600" dirty="0" smtClean="0">
                <a:latin typeface="Arial" panose="020B0604020202020204" pitchFamily="34" charset="0"/>
                <a:cs typeface="Arial" panose="020B0604020202020204" pitchFamily="34" charset="0"/>
              </a:rPr>
              <a:t>en la finca</a:t>
            </a:r>
            <a:r>
              <a:rPr lang="es-ES" sz="1600" dirty="0">
                <a:latin typeface="Arial" panose="020B0604020202020204" pitchFamily="34" charset="0"/>
                <a:cs typeface="Arial" panose="020B0604020202020204" pitchFamily="34" charset="0"/>
              </a:rPr>
              <a:t>. Se </a:t>
            </a:r>
            <a:r>
              <a:rPr lang="es-ES" sz="1600" dirty="0" smtClean="0">
                <a:latin typeface="Arial" panose="020B0604020202020204" pitchFamily="34" charset="0"/>
                <a:cs typeface="Arial" panose="020B0604020202020204" pitchFamily="34" charset="0"/>
              </a:rPr>
              <a:t>ubicarían </a:t>
            </a:r>
            <a:r>
              <a:rPr lang="es-ES" sz="1600" dirty="0">
                <a:latin typeface="Arial" panose="020B0604020202020204" pitchFamily="34" charset="0"/>
                <a:cs typeface="Arial" panose="020B0604020202020204" pitchFamily="34" charset="0"/>
              </a:rPr>
              <a:t>preferentemente adyacentes y en el interior </a:t>
            </a:r>
            <a:r>
              <a:rPr lang="es-ES" sz="1600" dirty="0" smtClean="0">
                <a:latin typeface="Arial" panose="020B0604020202020204" pitchFamily="34" charset="0"/>
                <a:cs typeface="Arial" panose="020B0604020202020204" pitchFamily="34" charset="0"/>
              </a:rPr>
              <a:t>de la finca.</a:t>
            </a:r>
            <a:endParaRPr lang="es-ES" sz="1600" dirty="0">
              <a:latin typeface="Arial" panose="020B0604020202020204" pitchFamily="34" charset="0"/>
              <a:cs typeface="Arial" panose="020B0604020202020204" pitchFamily="34" charset="0"/>
            </a:endParaRPr>
          </a:p>
          <a:p>
            <a:pPr marL="285750" lvl="0" indent="-285750">
              <a:buFont typeface="Courier New" panose="02070309020205020404" pitchFamily="49" charset="0"/>
              <a:buChar char="o"/>
            </a:pPr>
            <a:endParaRPr lang="es-ES" sz="1600" dirty="0">
              <a:latin typeface="Arial" panose="020B0604020202020204" pitchFamily="34" charset="0"/>
              <a:cs typeface="Arial" panose="020B0604020202020204" pitchFamily="34" charset="0"/>
            </a:endParaRPr>
          </a:p>
          <a:p>
            <a:pPr marL="285750" lvl="0" indent="-285750">
              <a:buFont typeface="Courier New" panose="02070309020205020404" pitchFamily="49" charset="0"/>
              <a:buChar char="o"/>
            </a:pPr>
            <a:r>
              <a:rPr lang="es-ES" sz="1600" dirty="0">
                <a:latin typeface="Arial" panose="020B0604020202020204" pitchFamily="34" charset="0"/>
                <a:cs typeface="Arial" panose="020B0604020202020204" pitchFamily="34" charset="0"/>
              </a:rPr>
              <a:t>Se debe alcanzar un mínimo de 15% de cobertura de dosel de la </a:t>
            </a:r>
            <a:r>
              <a:rPr lang="es-ES" sz="1600" dirty="0" smtClean="0">
                <a:latin typeface="Arial" panose="020B0604020202020204" pitchFamily="34" charset="0"/>
                <a:cs typeface="Arial" panose="020B0604020202020204" pitchFamily="34" charset="0"/>
              </a:rPr>
              <a:t>explotación </a:t>
            </a:r>
            <a:r>
              <a:rPr lang="es-ES" sz="1600" dirty="0">
                <a:latin typeface="Arial" panose="020B0604020202020204" pitchFamily="34" charset="0"/>
                <a:cs typeface="Arial" panose="020B0604020202020204" pitchFamily="34" charset="0"/>
              </a:rPr>
              <a:t>(o grupo </a:t>
            </a:r>
            <a:r>
              <a:rPr lang="es-ES" sz="1600" dirty="0" smtClean="0">
                <a:latin typeface="Arial" panose="020B0604020202020204" pitchFamily="34" charset="0"/>
                <a:cs typeface="Arial" panose="020B0604020202020204" pitchFamily="34" charset="0"/>
              </a:rPr>
              <a:t>fincas) </a:t>
            </a:r>
            <a:r>
              <a:rPr lang="es-ES" sz="1600" dirty="0">
                <a:latin typeface="Arial" panose="020B0604020202020204" pitchFamily="34" charset="0"/>
                <a:cs typeface="Arial" panose="020B0604020202020204" pitchFamily="34" charset="0"/>
              </a:rPr>
              <a:t>en el caso de cultivos que </a:t>
            </a:r>
            <a:r>
              <a:rPr lang="es-ES" sz="1600" dirty="0" smtClean="0">
                <a:latin typeface="Arial" panose="020B0604020202020204" pitchFamily="34" charset="0"/>
                <a:cs typeface="Arial" panose="020B0604020202020204" pitchFamily="34" charset="0"/>
              </a:rPr>
              <a:t>toleren </a:t>
            </a:r>
            <a:r>
              <a:rPr lang="es-ES" sz="1600" dirty="0">
                <a:latin typeface="Arial" panose="020B0604020202020204" pitchFamily="34" charset="0"/>
                <a:cs typeface="Arial" panose="020B0604020202020204" pitchFamily="34" charset="0"/>
              </a:rPr>
              <a:t>la sombra.</a:t>
            </a:r>
            <a:endParaRPr lang="en-GB" sz="1600" dirty="0" smtClean="0">
              <a:latin typeface="Arial" panose="020B0604020202020204" pitchFamily="34" charset="0"/>
              <a:cs typeface="Arial" panose="020B0604020202020204" pitchFamily="34" charset="0"/>
            </a:endParaRPr>
          </a:p>
        </p:txBody>
      </p:sp>
      <p:sp>
        <p:nvSpPr>
          <p:cNvPr id="11" name="Textfeld 10"/>
          <p:cNvSpPr txBox="1"/>
          <p:nvPr/>
        </p:nvSpPr>
        <p:spPr>
          <a:xfrm>
            <a:off x="7536437" y="6038155"/>
            <a:ext cx="1584176" cy="215444"/>
          </a:xfrm>
          <a:prstGeom prst="rect">
            <a:avLst/>
          </a:prstGeom>
          <a:noFill/>
        </p:spPr>
        <p:txBody>
          <a:bodyPr wrap="square" rtlCol="0">
            <a:spAutoFit/>
          </a:bodyPr>
          <a:lstStyle/>
          <a:p>
            <a:pPr algn="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pictures</a:t>
            </a: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pixabay</a:t>
            </a:r>
            <a:endParaRPr lang="en-GB" sz="800" dirty="0">
              <a:solidFill>
                <a:schemeClr val="bg2">
                  <a:lumMod val="25000"/>
                </a:schemeClr>
              </a:solidFill>
              <a:latin typeface="Arial" panose="020B0604020202020204" pitchFamily="34" charset="0"/>
              <a:cs typeface="Arial" panose="020B0604020202020204" pitchFamily="34" charset="0"/>
            </a:endParaRPr>
          </a:p>
        </p:txBody>
      </p:sp>
      <p:grpSp>
        <p:nvGrpSpPr>
          <p:cNvPr id="10" name="Grupo 9"/>
          <p:cNvGrpSpPr/>
          <p:nvPr/>
        </p:nvGrpSpPr>
        <p:grpSpPr>
          <a:xfrm>
            <a:off x="6345007" y="6525344"/>
            <a:ext cx="1395345" cy="288032"/>
            <a:chOff x="6345007" y="6525344"/>
            <a:chExt cx="1368152" cy="288032"/>
          </a:xfrm>
        </p:grpSpPr>
        <p:sp>
          <p:nvSpPr>
            <p:cNvPr id="12" name="Rectángulo 11"/>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4" name="Imagen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
        <p:nvSpPr>
          <p:cNvPr id="15" name="Titel 5"/>
          <p:cNvSpPr txBox="1">
            <a:spLocks/>
          </p:cNvSpPr>
          <p:nvPr/>
        </p:nvSpPr>
        <p:spPr>
          <a:xfrm>
            <a:off x="599256" y="26417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Gestión de la biodiversidad...</a:t>
            </a:r>
            <a:endParaRPr lang="de-DE" sz="2600" dirty="0"/>
          </a:p>
        </p:txBody>
      </p:sp>
      <p:sp>
        <p:nvSpPr>
          <p:cNvPr id="16" name="Ellipse 20"/>
          <p:cNvSpPr/>
          <p:nvPr/>
        </p:nvSpPr>
        <p:spPr>
          <a:xfrm>
            <a:off x="1003610" y="2290576"/>
            <a:ext cx="1833923" cy="964660"/>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feld 7"/>
          <p:cNvSpPr txBox="1"/>
          <p:nvPr/>
        </p:nvSpPr>
        <p:spPr>
          <a:xfrm>
            <a:off x="893317" y="2468594"/>
            <a:ext cx="1944216" cy="523220"/>
          </a:xfrm>
          <a:prstGeom prst="rect">
            <a:avLst/>
          </a:prstGeom>
          <a:noFill/>
        </p:spPr>
        <p:txBody>
          <a:bodyPr wrap="square" rtlCol="0">
            <a:spAutoFit/>
          </a:bodyPr>
          <a:lstStyle/>
          <a:p>
            <a:pPr>
              <a:spcAft>
                <a:spcPts val="600"/>
              </a:spcAft>
            </a:pPr>
            <a:r>
              <a:rPr lang="de-DE" sz="2800" b="1" dirty="0" smtClean="0">
                <a:latin typeface="Arial" panose="020B0604020202020204" pitchFamily="34" charset="0"/>
                <a:cs typeface="Arial" panose="020B0604020202020204" pitchFamily="34" charset="0"/>
              </a:rPr>
              <a:t>¿Por qué?</a:t>
            </a:r>
            <a:endParaRPr lang="en-GB"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45516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animBg="1"/>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707886"/>
          </a:xfrm>
          <a:prstGeom prst="rect">
            <a:avLst/>
          </a:prstGeom>
          <a:noFill/>
        </p:spPr>
        <p:txBody>
          <a:bodyPr wrap="square" rtlCol="0">
            <a:spAutoFit/>
          </a:bodyPr>
          <a:lstStyle/>
          <a:p>
            <a:r>
              <a:rPr lang="en-US" sz="2000" b="1" dirty="0" smtClean="0">
                <a:solidFill>
                  <a:schemeClr val="bg2">
                    <a:lumMod val="25000"/>
                  </a:schemeClr>
                </a:solidFill>
                <a:latin typeface="Arial" panose="020B0604020202020204" pitchFamily="34" charset="0"/>
                <a:cs typeface="Arial" panose="020B0604020202020204" pitchFamily="34" charset="0"/>
              </a:rPr>
              <a:t>d. </a:t>
            </a:r>
            <a:r>
              <a:rPr lang="en-US" sz="2000" b="1" dirty="0" err="1">
                <a:solidFill>
                  <a:schemeClr val="bg2">
                    <a:lumMod val="25000"/>
                  </a:schemeClr>
                </a:solidFill>
                <a:latin typeface="Arial" panose="020B0604020202020204" pitchFamily="34" charset="0"/>
                <a:cs typeface="Arial" panose="020B0604020202020204" pitchFamily="34" charset="0"/>
              </a:rPr>
              <a:t>Gestión</a:t>
            </a:r>
            <a:r>
              <a:rPr lang="en-US" sz="2000" b="1" dirty="0">
                <a:solidFill>
                  <a:schemeClr val="bg2">
                    <a:lumMod val="25000"/>
                  </a:schemeClr>
                </a:solidFill>
                <a:latin typeface="Arial" panose="020B0604020202020204" pitchFamily="34" charset="0"/>
                <a:cs typeface="Arial" panose="020B0604020202020204" pitchFamily="34" charset="0"/>
              </a:rPr>
              <a:t> de </a:t>
            </a:r>
            <a:r>
              <a:rPr lang="en-US" sz="2000" b="1" dirty="0" err="1">
                <a:solidFill>
                  <a:schemeClr val="bg2">
                    <a:lumMod val="25000"/>
                  </a:schemeClr>
                </a:solidFill>
                <a:latin typeface="Arial" panose="020B0604020202020204" pitchFamily="34" charset="0"/>
                <a:cs typeface="Arial" panose="020B0604020202020204" pitchFamily="34" charset="0"/>
              </a:rPr>
              <a:t>hábitats</a:t>
            </a:r>
            <a:r>
              <a:rPr lang="en-US" sz="2000" b="1" dirty="0">
                <a:solidFill>
                  <a:schemeClr val="bg2">
                    <a:lumMod val="25000"/>
                  </a:schemeClr>
                </a:solidFill>
                <a:latin typeface="Arial" panose="020B0604020202020204" pitchFamily="34" charset="0"/>
                <a:cs typeface="Arial" panose="020B0604020202020204" pitchFamily="34" charset="0"/>
              </a:rPr>
              <a:t> </a:t>
            </a:r>
            <a:r>
              <a:rPr lang="en-US" sz="2000" b="1" dirty="0" err="1">
                <a:solidFill>
                  <a:schemeClr val="bg2">
                    <a:lumMod val="25000"/>
                  </a:schemeClr>
                </a:solidFill>
                <a:latin typeface="Arial" panose="020B0604020202020204" pitchFamily="34" charset="0"/>
                <a:cs typeface="Arial" panose="020B0604020202020204" pitchFamily="34" charset="0"/>
              </a:rPr>
              <a:t>seminaturales</a:t>
            </a:r>
            <a:endParaRPr lang="en-US" sz="2000" b="1" dirty="0">
              <a:solidFill>
                <a:schemeClr val="bg2">
                  <a:lumMod val="25000"/>
                </a:schemeClr>
              </a:solidFill>
              <a:latin typeface="Arial" panose="020B0604020202020204" pitchFamily="34" charset="0"/>
              <a:cs typeface="Arial" panose="020B0604020202020204" pitchFamily="34" charset="0"/>
            </a:endParaRPr>
          </a:p>
          <a:p>
            <a:endParaRPr lang="de-DE" sz="2000" dirty="0">
              <a:solidFill>
                <a:schemeClr val="bg2">
                  <a:lumMod val="25000"/>
                </a:schemeClr>
              </a:solidFill>
              <a:latin typeface="Arial" panose="020B0604020202020204" pitchFamily="34" charset="0"/>
              <a:cs typeface="Arial" panose="020B0604020202020204" pitchFamily="34" charset="0"/>
            </a:endParaRPr>
          </a:p>
        </p:txBody>
      </p:sp>
      <p:sp>
        <p:nvSpPr>
          <p:cNvPr id="10" name="Rechteck 9"/>
          <p:cNvSpPr/>
          <p:nvPr/>
        </p:nvSpPr>
        <p:spPr>
          <a:xfrm>
            <a:off x="0" y="6286691"/>
            <a:ext cx="9123793" cy="57130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oliennummernplatzhalter 3"/>
          <p:cNvSpPr>
            <a:spLocks noGrp="1"/>
          </p:cNvSpPr>
          <p:nvPr>
            <p:ph type="sldNum" sz="quarter" idx="12"/>
          </p:nvPr>
        </p:nvSpPr>
        <p:spPr/>
        <p:txBody>
          <a:bodyPr/>
          <a:lstStyle/>
          <a:p>
            <a:fld id="{94C51DEF-A0F2-436A-B446-D206BED377C1}" type="slidenum">
              <a:rPr lang="de-DE" smtClean="0"/>
              <a:t>8</a:t>
            </a:fld>
            <a:endParaRPr lang="de-DE" dirty="0"/>
          </a:p>
        </p:txBody>
      </p:sp>
      <p:sp>
        <p:nvSpPr>
          <p:cNvPr id="13" name="Textfeld 12"/>
          <p:cNvSpPr txBox="1"/>
          <p:nvPr/>
        </p:nvSpPr>
        <p:spPr>
          <a:xfrm>
            <a:off x="4355976" y="2105561"/>
            <a:ext cx="4557994" cy="3365024"/>
          </a:xfrm>
          <a:prstGeom prst="rect">
            <a:avLst/>
          </a:prstGeom>
          <a:noFill/>
        </p:spPr>
        <p:txBody>
          <a:bodyPr wrap="square" rtlCol="0">
            <a:spAutoFit/>
          </a:bodyPr>
          <a:lstStyle/>
          <a:p>
            <a:r>
              <a:rPr lang="de-DE" b="1" dirty="0" smtClean="0">
                <a:solidFill>
                  <a:schemeClr val="bg2">
                    <a:lumMod val="50000"/>
                  </a:schemeClr>
                </a:solidFill>
                <a:latin typeface="Arial" panose="020B0604020202020204" pitchFamily="34" charset="0"/>
                <a:cs typeface="Arial" panose="020B0604020202020204" pitchFamily="34" charset="0"/>
              </a:rPr>
              <a:t>Acciones posibles:</a:t>
            </a:r>
            <a:endParaRPr lang="de-DE" b="1" dirty="0" smtClean="0">
              <a:solidFill>
                <a:schemeClr val="bg2">
                  <a:lumMod val="50000"/>
                </a:schemeClr>
              </a:solidFill>
              <a:latin typeface="Arial" panose="020B0604020202020204" pitchFamily="34" charset="0"/>
              <a:cs typeface="Arial" panose="020B0604020202020204" pitchFamily="34" charset="0"/>
            </a:endParaRPr>
          </a:p>
          <a:p>
            <a:endParaRPr lang="de-DE" b="1" dirty="0">
              <a:solidFill>
                <a:schemeClr val="bg2">
                  <a:lumMod val="50000"/>
                </a:schemeClr>
              </a:solidFill>
              <a:latin typeface="Arial" panose="020B0604020202020204" pitchFamily="34" charset="0"/>
              <a:cs typeface="Arial" panose="020B0604020202020204" pitchFamily="34" charset="0"/>
            </a:endParaRPr>
          </a:p>
          <a:p>
            <a:pPr lvl="0"/>
            <a:endParaRPr lang="en-US" sz="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es-ES" sz="1600" dirty="0">
                <a:latin typeface="Arial" panose="020B0604020202020204" pitchFamily="34" charset="0"/>
                <a:cs typeface="Arial" panose="020B0604020202020204" pitchFamily="34" charset="0"/>
              </a:rPr>
              <a:t>No se </a:t>
            </a:r>
            <a:r>
              <a:rPr lang="es-ES" sz="1600" dirty="0" smtClean="0">
                <a:latin typeface="Arial" panose="020B0604020202020204" pitchFamily="34" charset="0"/>
                <a:cs typeface="Arial" panose="020B0604020202020204" pitchFamily="34" charset="0"/>
              </a:rPr>
              <a:t>utilizarán </a:t>
            </a:r>
            <a:r>
              <a:rPr lang="es-ES" sz="1600" dirty="0">
                <a:latin typeface="Arial" panose="020B0604020202020204" pitchFamily="34" charset="0"/>
                <a:cs typeface="Arial" panose="020B0604020202020204" pitchFamily="34" charset="0"/>
              </a:rPr>
              <a:t>fertilizantes ni productos fitosanitarios en ninguna </a:t>
            </a:r>
            <a:r>
              <a:rPr lang="es-ES" sz="1600" dirty="0" smtClean="0">
                <a:latin typeface="Arial" panose="020B0604020202020204" pitchFamily="34" charset="0"/>
                <a:cs typeface="Arial" panose="020B0604020202020204" pitchFamily="34" charset="0"/>
              </a:rPr>
              <a:t>infraestructura </a:t>
            </a:r>
            <a:r>
              <a:rPr lang="es-ES" sz="1600" dirty="0">
                <a:latin typeface="Arial" panose="020B0604020202020204" pitchFamily="34" charset="0"/>
                <a:cs typeface="Arial" panose="020B0604020202020204" pitchFamily="34" charset="0"/>
              </a:rPr>
              <a:t>ecológica.</a:t>
            </a:r>
          </a:p>
          <a:p>
            <a:pPr marL="285750" lvl="0" indent="-285750">
              <a:spcAft>
                <a:spcPts val="800"/>
              </a:spcAft>
              <a:buFont typeface="Courier New" panose="02070309020205020404" pitchFamily="49" charset="0"/>
              <a:buChar char="o"/>
            </a:pPr>
            <a:r>
              <a:rPr lang="es-ES" sz="1600" dirty="0">
                <a:latin typeface="Arial" panose="020B0604020202020204" pitchFamily="34" charset="0"/>
                <a:cs typeface="Arial" panose="020B0604020202020204" pitchFamily="34" charset="0"/>
              </a:rPr>
              <a:t>Mantenimiento de setos: por ej. corte de setos </a:t>
            </a:r>
            <a:r>
              <a:rPr lang="es-ES" sz="1600" dirty="0" err="1">
                <a:latin typeface="Arial" panose="020B0604020202020204" pitchFamily="34" charset="0"/>
                <a:cs typeface="Arial" panose="020B0604020202020204" pitchFamily="34" charset="0"/>
              </a:rPr>
              <a:t>max</a:t>
            </a:r>
            <a:r>
              <a:rPr lang="es-ES" sz="1600" dirty="0">
                <a:latin typeface="Arial" panose="020B0604020202020204" pitchFamily="34" charset="0"/>
                <a:cs typeface="Arial" panose="020B0604020202020204" pitchFamily="34" charset="0"/>
              </a:rPr>
              <a:t>. cada 3 </a:t>
            </a:r>
            <a:r>
              <a:rPr lang="es-ES" sz="1600" dirty="0" smtClean="0">
                <a:latin typeface="Arial" panose="020B0604020202020204" pitchFamily="34" charset="0"/>
                <a:cs typeface="Arial" panose="020B0604020202020204" pitchFamily="34" charset="0"/>
              </a:rPr>
              <a:t>años, respetando </a:t>
            </a:r>
            <a:r>
              <a:rPr lang="es-ES" sz="1600" dirty="0">
                <a:latin typeface="Arial" panose="020B0604020202020204" pitchFamily="34" charset="0"/>
                <a:cs typeface="Arial" panose="020B0604020202020204" pitchFamily="34" charset="0"/>
              </a:rPr>
              <a:t>las temporadas de reproducción.</a:t>
            </a:r>
          </a:p>
          <a:p>
            <a:pPr marL="285750" lvl="0" indent="-285750">
              <a:spcAft>
                <a:spcPts val="800"/>
              </a:spcAft>
              <a:buFont typeface="Courier New" panose="02070309020205020404" pitchFamily="49" charset="0"/>
              <a:buChar char="o"/>
            </a:pPr>
            <a:r>
              <a:rPr lang="es-ES" sz="1600" dirty="0" smtClean="0">
                <a:latin typeface="Arial" panose="020B0604020202020204" pitchFamily="34" charset="0"/>
                <a:cs typeface="Arial" panose="020B0604020202020204" pitchFamily="34" charset="0"/>
              </a:rPr>
              <a:t>No se realizarían quemas</a:t>
            </a:r>
            <a:endParaRPr lang="es-ES" sz="1600" dirty="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es-ES" sz="1600" dirty="0">
                <a:latin typeface="Arial" panose="020B0604020202020204" pitchFamily="34" charset="0"/>
                <a:cs typeface="Arial" panose="020B0604020202020204" pitchFamily="34" charset="0"/>
              </a:rPr>
              <a:t>Corte tardío de </a:t>
            </a:r>
            <a:r>
              <a:rPr lang="es-ES" sz="1600" dirty="0" smtClean="0">
                <a:latin typeface="Arial" panose="020B0604020202020204" pitchFamily="34" charset="0"/>
                <a:cs typeface="Arial" panose="020B0604020202020204" pitchFamily="34" charset="0"/>
              </a:rPr>
              <a:t>las franjas florales</a:t>
            </a:r>
            <a:endParaRPr lang="es-ES" sz="1600" dirty="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es-ES" sz="1600" dirty="0">
                <a:latin typeface="Arial" panose="020B0604020202020204" pitchFamily="34" charset="0"/>
                <a:cs typeface="Arial" panose="020B0604020202020204" pitchFamily="34" charset="0"/>
              </a:rPr>
              <a:t>Exportación de material cortado</a:t>
            </a:r>
            <a:endParaRPr lang="en-GB" sz="1600" dirty="0" smtClean="0">
              <a:latin typeface="Arial" panose="020B0604020202020204" pitchFamily="34" charset="0"/>
              <a:cs typeface="Arial" panose="020B0604020202020204" pitchFamily="34" charset="0"/>
            </a:endParaRPr>
          </a:p>
        </p:txBody>
      </p:sp>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3060339"/>
            <a:ext cx="3851921" cy="2888941"/>
          </a:xfrm>
          <a:prstGeom prst="rect">
            <a:avLst/>
          </a:prstGeom>
        </p:spPr>
      </p:pic>
      <p:sp>
        <p:nvSpPr>
          <p:cNvPr id="17" name="Textfeld 16"/>
          <p:cNvSpPr txBox="1"/>
          <p:nvPr/>
        </p:nvSpPr>
        <p:spPr>
          <a:xfrm>
            <a:off x="-1" y="5726668"/>
            <a:ext cx="1584176"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
        <p:nvSpPr>
          <p:cNvPr id="18" name="Textfeld 17"/>
          <p:cNvSpPr txBox="1"/>
          <p:nvPr/>
        </p:nvSpPr>
        <p:spPr>
          <a:xfrm>
            <a:off x="1259632" y="6194100"/>
            <a:ext cx="7654338" cy="636072"/>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es-ES" sz="1600" dirty="0">
                <a:solidFill>
                  <a:schemeClr val="bg2">
                    <a:lumMod val="25000"/>
                  </a:schemeClr>
                </a:solidFill>
                <a:latin typeface="Arial" panose="020B0604020202020204" pitchFamily="34" charset="0"/>
                <a:cs typeface="Arial" panose="020B0604020202020204" pitchFamily="34" charset="0"/>
              </a:rPr>
              <a:t>Guía para la Protección de Ecosistemas Primarios y Hábitats </a:t>
            </a:r>
            <a:r>
              <a:rPr lang="es-ES" sz="1600" dirty="0" err="1">
                <a:solidFill>
                  <a:schemeClr val="bg2">
                    <a:lumMod val="25000"/>
                  </a:schemeClr>
                </a:solidFill>
                <a:latin typeface="Arial" panose="020B0604020202020204" pitchFamily="34" charset="0"/>
                <a:cs typeface="Arial" panose="020B0604020202020204" pitchFamily="34" charset="0"/>
              </a:rPr>
              <a:t>Semi</a:t>
            </a:r>
            <a:r>
              <a:rPr lang="es-ES" sz="1600" dirty="0">
                <a:solidFill>
                  <a:schemeClr val="bg2">
                    <a:lumMod val="25000"/>
                  </a:schemeClr>
                </a:solidFill>
                <a:latin typeface="Arial" panose="020B0604020202020204" pitchFamily="34" charset="0"/>
                <a:cs typeface="Arial" panose="020B0604020202020204" pitchFamily="34" charset="0"/>
              </a:rPr>
              <a:t>-naturales</a:t>
            </a:r>
          </a:p>
          <a:p>
            <a:pPr marL="285750" indent="-285750">
              <a:spcAft>
                <a:spcPts val="400"/>
              </a:spcAft>
              <a:buFont typeface="Arial" panose="020B0604020202020204" pitchFamily="34" charset="0"/>
              <a:buChar char="•"/>
            </a:pPr>
            <a:r>
              <a:rPr lang="es-ES" sz="1600" dirty="0">
                <a:solidFill>
                  <a:schemeClr val="bg2">
                    <a:lumMod val="25000"/>
                  </a:schemeClr>
                </a:solidFill>
                <a:latin typeface="Arial" panose="020B0604020202020204" pitchFamily="34" charset="0"/>
                <a:cs typeface="Arial" panose="020B0604020202020204" pitchFamily="34" charset="0"/>
              </a:rPr>
              <a:t>Fichas Técnicas de Medidas para </a:t>
            </a:r>
            <a:r>
              <a:rPr lang="es-ES" sz="1600" dirty="0" smtClean="0">
                <a:solidFill>
                  <a:schemeClr val="bg2">
                    <a:lumMod val="25000"/>
                  </a:schemeClr>
                </a:solidFill>
                <a:latin typeface="Arial" panose="020B0604020202020204" pitchFamily="34" charset="0"/>
                <a:cs typeface="Arial" panose="020B0604020202020204" pitchFamily="34" charset="0"/>
              </a:rPr>
              <a:t>gestión de la biodiversidad.</a:t>
            </a:r>
            <a:endParaRPr lang="es-ES" sz="1600" dirty="0">
              <a:solidFill>
                <a:schemeClr val="bg2">
                  <a:lumMod val="25000"/>
                </a:schemeClr>
              </a:solidFill>
              <a:latin typeface="Arial" panose="020B0604020202020204" pitchFamily="34" charset="0"/>
              <a:cs typeface="Arial" panose="020B0604020202020204" pitchFamily="34" charset="0"/>
            </a:endParaRPr>
          </a:p>
        </p:txBody>
      </p:sp>
      <p:pic>
        <p:nvPicPr>
          <p:cNvPr id="19" name="Picture 3" descr="C:\Program Files\Microsoft Office\MEDIA\CAGCAT10\j0293236.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7003" y="6194100"/>
            <a:ext cx="732629" cy="636072"/>
          </a:xfrm>
          <a:prstGeom prst="rect">
            <a:avLst/>
          </a:prstGeom>
          <a:solidFill>
            <a:schemeClr val="bg2">
              <a:lumMod val="90000"/>
            </a:schemeClr>
          </a:solidFill>
        </p:spPr>
      </p:pic>
      <p:sp>
        <p:nvSpPr>
          <p:cNvPr id="15" name="Titel 5"/>
          <p:cNvSpPr txBox="1">
            <a:spLocks/>
          </p:cNvSpPr>
          <p:nvPr/>
        </p:nvSpPr>
        <p:spPr>
          <a:xfrm>
            <a:off x="599256" y="26417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Gestión de la biodiversidad...</a:t>
            </a:r>
            <a:endParaRPr lang="de-DE" sz="2600" dirty="0"/>
          </a:p>
        </p:txBody>
      </p:sp>
      <p:sp>
        <p:nvSpPr>
          <p:cNvPr id="16" name="Ellipse 20"/>
          <p:cNvSpPr/>
          <p:nvPr/>
        </p:nvSpPr>
        <p:spPr>
          <a:xfrm>
            <a:off x="1345882" y="1958848"/>
            <a:ext cx="1833923" cy="964660"/>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feld 7"/>
          <p:cNvSpPr txBox="1"/>
          <p:nvPr/>
        </p:nvSpPr>
        <p:spPr>
          <a:xfrm>
            <a:off x="1235589" y="2136866"/>
            <a:ext cx="1944216" cy="523220"/>
          </a:xfrm>
          <a:prstGeom prst="rect">
            <a:avLst/>
          </a:prstGeom>
          <a:noFill/>
        </p:spPr>
        <p:txBody>
          <a:bodyPr wrap="square" rtlCol="0">
            <a:spAutoFit/>
          </a:bodyPr>
          <a:lstStyle/>
          <a:p>
            <a:pPr>
              <a:spcAft>
                <a:spcPts val="600"/>
              </a:spcAft>
            </a:pPr>
            <a:r>
              <a:rPr lang="de-DE" sz="2800" b="1" dirty="0" smtClean="0">
                <a:latin typeface="Arial" panose="020B0604020202020204" pitchFamily="34" charset="0"/>
                <a:cs typeface="Arial" panose="020B0604020202020204" pitchFamily="34" charset="0"/>
              </a:rPr>
              <a:t>¿Por qué?</a:t>
            </a:r>
            <a:endParaRPr lang="en-GB"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81707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animBg="1"/>
      <p:bldP spid="16" grpId="0" animBg="1"/>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707886"/>
          </a:xfrm>
          <a:prstGeom prst="rect">
            <a:avLst/>
          </a:prstGeom>
          <a:noFill/>
        </p:spPr>
        <p:txBody>
          <a:bodyPr wrap="square" rtlCol="0">
            <a:spAutoFit/>
          </a:bodyPr>
          <a:lstStyle/>
          <a:p>
            <a:r>
              <a:rPr lang="en-US" sz="2000" b="1" dirty="0">
                <a:solidFill>
                  <a:schemeClr val="bg2">
                    <a:lumMod val="25000"/>
                  </a:schemeClr>
                </a:solidFill>
                <a:latin typeface="Arial" panose="020B0604020202020204" pitchFamily="34" charset="0"/>
                <a:cs typeface="Arial" panose="020B0604020202020204" pitchFamily="34" charset="0"/>
              </a:rPr>
              <a:t>e</a:t>
            </a:r>
            <a:r>
              <a:rPr lang="en-US" sz="2000" b="1" dirty="0" smtClean="0">
                <a:solidFill>
                  <a:schemeClr val="bg2">
                    <a:lumMod val="25000"/>
                  </a:schemeClr>
                </a:solidFill>
                <a:latin typeface="Arial" panose="020B0604020202020204" pitchFamily="34" charset="0"/>
                <a:cs typeface="Arial" panose="020B0604020202020204" pitchFamily="34" charset="0"/>
              </a:rPr>
              <a:t>. </a:t>
            </a:r>
            <a:r>
              <a:rPr lang="en-US" sz="2000" b="1" dirty="0" err="1">
                <a:solidFill>
                  <a:schemeClr val="bg2">
                    <a:lumMod val="25000"/>
                  </a:schemeClr>
                </a:solidFill>
                <a:latin typeface="Arial" panose="020B0604020202020204" pitchFamily="34" charset="0"/>
                <a:cs typeface="Arial" panose="020B0604020202020204" pitchFamily="34" charset="0"/>
              </a:rPr>
              <a:t>Creación</a:t>
            </a:r>
            <a:r>
              <a:rPr lang="en-US" sz="2000" b="1" dirty="0">
                <a:solidFill>
                  <a:schemeClr val="bg2">
                    <a:lumMod val="25000"/>
                  </a:schemeClr>
                </a:solidFill>
                <a:latin typeface="Arial" panose="020B0604020202020204" pitchFamily="34" charset="0"/>
                <a:cs typeface="Arial" panose="020B0604020202020204" pitchFamily="34" charset="0"/>
              </a:rPr>
              <a:t> de </a:t>
            </a:r>
            <a:r>
              <a:rPr lang="en-US" sz="2000" b="1" dirty="0" err="1">
                <a:solidFill>
                  <a:schemeClr val="bg2">
                    <a:lumMod val="25000"/>
                  </a:schemeClr>
                </a:solidFill>
                <a:latin typeface="Arial" panose="020B0604020202020204" pitchFamily="34" charset="0"/>
                <a:cs typeface="Arial" panose="020B0604020202020204" pitchFamily="34" charset="0"/>
              </a:rPr>
              <a:t>hábitats</a:t>
            </a:r>
            <a:r>
              <a:rPr lang="en-US" sz="2000" b="1" dirty="0">
                <a:solidFill>
                  <a:schemeClr val="bg2">
                    <a:lumMod val="25000"/>
                  </a:schemeClr>
                </a:solidFill>
                <a:latin typeface="Arial" panose="020B0604020202020204" pitchFamily="34" charset="0"/>
                <a:cs typeface="Arial" panose="020B0604020202020204" pitchFamily="34" charset="0"/>
              </a:rPr>
              <a:t> </a:t>
            </a:r>
            <a:r>
              <a:rPr lang="en-US" sz="2000" b="1" dirty="0" err="1">
                <a:solidFill>
                  <a:schemeClr val="bg2">
                    <a:lumMod val="25000"/>
                  </a:schemeClr>
                </a:solidFill>
                <a:latin typeface="Arial" panose="020B0604020202020204" pitchFamily="34" charset="0"/>
                <a:cs typeface="Arial" panose="020B0604020202020204" pitchFamily="34" charset="0"/>
              </a:rPr>
              <a:t>corredor</a:t>
            </a:r>
            <a:endParaRPr lang="en-US" sz="2000" b="1" dirty="0">
              <a:solidFill>
                <a:schemeClr val="bg2">
                  <a:lumMod val="25000"/>
                </a:schemeClr>
              </a:solidFill>
              <a:latin typeface="Arial" panose="020B0604020202020204" pitchFamily="34" charset="0"/>
              <a:cs typeface="Arial" panose="020B0604020202020204" pitchFamily="34" charset="0"/>
            </a:endParaRPr>
          </a:p>
          <a:p>
            <a:endParaRPr lang="de-DE" sz="2000" dirty="0">
              <a:solidFill>
                <a:schemeClr val="bg2">
                  <a:lumMod val="25000"/>
                </a:schemeClr>
              </a:solidFill>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9</a:t>
            </a:fld>
            <a:endParaRPr lang="de-DE" dirty="0"/>
          </a:p>
        </p:txBody>
      </p:sp>
      <p:sp>
        <p:nvSpPr>
          <p:cNvPr id="13" name="Textfeld 12"/>
          <p:cNvSpPr txBox="1"/>
          <p:nvPr/>
        </p:nvSpPr>
        <p:spPr>
          <a:xfrm>
            <a:off x="4416704" y="1588563"/>
            <a:ext cx="4557994" cy="4514056"/>
          </a:xfrm>
          <a:prstGeom prst="rect">
            <a:avLst/>
          </a:prstGeom>
          <a:noFill/>
        </p:spPr>
        <p:txBody>
          <a:bodyPr wrap="square" rtlCol="0">
            <a:spAutoFit/>
          </a:bodyPr>
          <a:lstStyle/>
          <a:p>
            <a:r>
              <a:rPr lang="de-DE" b="1" dirty="0" err="1">
                <a:solidFill>
                  <a:schemeClr val="bg2">
                    <a:lumMod val="50000"/>
                  </a:schemeClr>
                </a:solidFill>
                <a:latin typeface="Arial" panose="020B0604020202020204" pitchFamily="34" charset="0"/>
                <a:cs typeface="Arial" panose="020B0604020202020204" pitchFamily="34" charset="0"/>
              </a:rPr>
              <a:t>Possible</a:t>
            </a:r>
            <a:r>
              <a:rPr lang="de-DE" b="1" dirty="0">
                <a:solidFill>
                  <a:schemeClr val="bg2">
                    <a:lumMod val="50000"/>
                  </a:schemeClr>
                </a:solidFill>
                <a:latin typeface="Arial" panose="020B0604020202020204" pitchFamily="34" charset="0"/>
                <a:cs typeface="Arial" panose="020B0604020202020204" pitchFamily="34" charset="0"/>
              </a:rPr>
              <a:t> </a:t>
            </a:r>
            <a:r>
              <a:rPr lang="de-DE" b="1" dirty="0" err="1" smtClean="0">
                <a:solidFill>
                  <a:schemeClr val="bg2">
                    <a:lumMod val="50000"/>
                  </a:schemeClr>
                </a:solidFill>
                <a:latin typeface="Arial" panose="020B0604020202020204" pitchFamily="34" charset="0"/>
                <a:cs typeface="Arial" panose="020B0604020202020204" pitchFamily="34" charset="0"/>
              </a:rPr>
              <a:t>actions</a:t>
            </a:r>
            <a:r>
              <a:rPr lang="de-DE" b="1" dirty="0" smtClean="0">
                <a:solidFill>
                  <a:schemeClr val="bg2">
                    <a:lumMod val="50000"/>
                  </a:schemeClr>
                </a:solidFill>
                <a:latin typeface="Arial" panose="020B0604020202020204" pitchFamily="34" charset="0"/>
                <a:cs typeface="Arial" panose="020B0604020202020204" pitchFamily="34" charset="0"/>
              </a:rPr>
              <a:t>:</a:t>
            </a:r>
          </a:p>
          <a:p>
            <a:endParaRPr lang="de-DE" sz="1000" b="1" dirty="0">
              <a:solidFill>
                <a:schemeClr val="bg2">
                  <a:lumMod val="50000"/>
                </a:schemeClr>
              </a:solidFill>
              <a:latin typeface="Arial" panose="020B0604020202020204" pitchFamily="34" charset="0"/>
              <a:cs typeface="Arial" panose="020B0604020202020204" pitchFamily="34" charset="0"/>
            </a:endParaRPr>
          </a:p>
          <a:p>
            <a:pPr lvl="0"/>
            <a:endParaRPr lang="en-US" sz="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es-ES" sz="1600" dirty="0" smtClean="0">
                <a:latin typeface="Arial" panose="020B0604020202020204" pitchFamily="34" charset="0"/>
                <a:cs typeface="Arial" panose="020B0604020202020204" pitchFamily="34" charset="0"/>
              </a:rPr>
              <a:t>Crear, mantener </a:t>
            </a:r>
            <a:r>
              <a:rPr lang="es-ES" sz="1600" dirty="0">
                <a:latin typeface="Arial" panose="020B0604020202020204" pitchFamily="34" charset="0"/>
                <a:cs typeface="Arial" panose="020B0604020202020204" pitchFamily="34" charset="0"/>
              </a:rPr>
              <a:t>y </a:t>
            </a:r>
            <a:r>
              <a:rPr lang="es-ES" sz="1600" dirty="0" smtClean="0">
                <a:latin typeface="Arial" panose="020B0604020202020204" pitchFamily="34" charset="0"/>
                <a:cs typeface="Arial" panose="020B0604020202020204" pitchFamily="34" charset="0"/>
              </a:rPr>
              <a:t>mejorar </a:t>
            </a:r>
            <a:r>
              <a:rPr lang="es-ES" sz="1600" dirty="0">
                <a:latin typeface="Arial" panose="020B0604020202020204" pitchFamily="34" charset="0"/>
                <a:cs typeface="Arial" panose="020B0604020202020204" pitchFamily="34" charset="0"/>
              </a:rPr>
              <a:t>una red de vegetación natural a lo largo de cercas vivas, setos, zanjas, franjas ribereñas, márgenes de caminos y campos en todo el paisaje. Tenga en cuenta que las zonas de </a:t>
            </a:r>
            <a:r>
              <a:rPr lang="es-ES" sz="1600" dirty="0" smtClean="0">
                <a:latin typeface="Arial" panose="020B0604020202020204" pitchFamily="34" charset="0"/>
                <a:cs typeface="Arial" panose="020B0604020202020204" pitchFamily="34" charset="0"/>
              </a:rPr>
              <a:t>amortiguación </a:t>
            </a:r>
            <a:r>
              <a:rPr lang="es-ES" sz="1600" dirty="0">
                <a:latin typeface="Arial" panose="020B0604020202020204" pitchFamily="34" charset="0"/>
                <a:cs typeface="Arial" panose="020B0604020202020204" pitchFamily="34" charset="0"/>
              </a:rPr>
              <a:t>también representan corredores de hábitat.</a:t>
            </a:r>
          </a:p>
          <a:p>
            <a:pPr marL="285750" lvl="0" indent="-285750">
              <a:spcAft>
                <a:spcPts val="800"/>
              </a:spcAft>
              <a:buFont typeface="Courier New" panose="02070309020205020404" pitchFamily="49" charset="0"/>
              <a:buChar char="o"/>
            </a:pPr>
            <a:r>
              <a:rPr lang="es-ES" sz="1600" dirty="0">
                <a:latin typeface="Arial" panose="020B0604020202020204" pitchFamily="34" charset="0"/>
                <a:cs typeface="Arial" panose="020B0604020202020204" pitchFamily="34" charset="0"/>
              </a:rPr>
              <a:t>Si </a:t>
            </a:r>
            <a:r>
              <a:rPr lang="es-ES" sz="1600" dirty="0" smtClean="0">
                <a:latin typeface="Arial" panose="020B0604020202020204" pitchFamily="34" charset="0"/>
                <a:cs typeface="Arial" panose="020B0604020202020204" pitchFamily="34" charset="0"/>
              </a:rPr>
              <a:t>los bordes de la finca limitan </a:t>
            </a:r>
            <a:r>
              <a:rPr lang="es-ES" sz="1600" dirty="0">
                <a:latin typeface="Arial" panose="020B0604020202020204" pitchFamily="34" charset="0"/>
                <a:cs typeface="Arial" panose="020B0604020202020204" pitchFamily="34" charset="0"/>
              </a:rPr>
              <a:t>con un área protegida, las áreas especificadas para la biodiversidad en la </a:t>
            </a:r>
            <a:r>
              <a:rPr lang="es-ES" sz="1600" dirty="0" smtClean="0">
                <a:latin typeface="Arial" panose="020B0604020202020204" pitchFamily="34" charset="0"/>
                <a:cs typeface="Arial" panose="020B0604020202020204" pitchFamily="34" charset="0"/>
              </a:rPr>
              <a:t>explotación </a:t>
            </a:r>
            <a:r>
              <a:rPr lang="es-ES" sz="1600" dirty="0">
                <a:latin typeface="Arial" panose="020B0604020202020204" pitchFamily="34" charset="0"/>
                <a:cs typeface="Arial" panose="020B0604020202020204" pitchFamily="34" charset="0"/>
              </a:rPr>
              <a:t>deben estar conectadas al área protegida</a:t>
            </a:r>
          </a:p>
          <a:p>
            <a:pPr marL="285750" lvl="0" indent="-285750">
              <a:spcAft>
                <a:spcPts val="800"/>
              </a:spcAft>
              <a:buFont typeface="Courier New" panose="02070309020205020404" pitchFamily="49" charset="0"/>
              <a:buChar char="o"/>
            </a:pPr>
            <a:r>
              <a:rPr lang="es-ES" sz="1600" dirty="0">
                <a:latin typeface="Arial" panose="020B0604020202020204" pitchFamily="34" charset="0"/>
                <a:cs typeface="Arial" panose="020B0604020202020204" pitchFamily="34" charset="0"/>
              </a:rPr>
              <a:t>Las áreas </a:t>
            </a:r>
            <a:r>
              <a:rPr lang="es-ES" sz="1600" dirty="0" smtClean="0">
                <a:latin typeface="Arial" panose="020B0604020202020204" pitchFamily="34" charset="0"/>
                <a:cs typeface="Arial" panose="020B0604020202020204" pitchFamily="34" charset="0"/>
              </a:rPr>
              <a:t>designadas </a:t>
            </a:r>
            <a:r>
              <a:rPr lang="es-ES" sz="1600" dirty="0">
                <a:latin typeface="Arial" panose="020B0604020202020204" pitchFamily="34" charset="0"/>
                <a:cs typeface="Arial" panose="020B0604020202020204" pitchFamily="34" charset="0"/>
              </a:rPr>
              <a:t>para la biodiversidad en </a:t>
            </a:r>
            <a:r>
              <a:rPr lang="es-ES" sz="1600" dirty="0" smtClean="0">
                <a:latin typeface="Arial" panose="020B0604020202020204" pitchFamily="34" charset="0"/>
                <a:cs typeface="Arial" panose="020B0604020202020204" pitchFamily="34" charset="0"/>
              </a:rPr>
              <a:t>los bordes de la finca deben estar conectadas </a:t>
            </a:r>
            <a:r>
              <a:rPr lang="es-ES" sz="1600" dirty="0">
                <a:latin typeface="Arial" panose="020B0604020202020204" pitchFamily="34" charset="0"/>
                <a:cs typeface="Arial" panose="020B0604020202020204" pitchFamily="34" charset="0"/>
              </a:rPr>
              <a:t>entre sí a través de corredores de hábitat</a:t>
            </a:r>
            <a:endParaRPr lang="en-GB" sz="1600" dirty="0">
              <a:latin typeface="Arial" panose="020B0604020202020204" pitchFamily="34" charset="0"/>
              <a:cs typeface="Arial" panose="020B0604020202020204" pitchFamily="34" charset="0"/>
            </a:endParaRPr>
          </a:p>
        </p:txBody>
      </p:sp>
      <p:sp>
        <p:nvSpPr>
          <p:cNvPr id="14" name="Rechteck 13"/>
          <p:cNvSpPr/>
          <p:nvPr/>
        </p:nvSpPr>
        <p:spPr>
          <a:xfrm>
            <a:off x="0" y="6286691"/>
            <a:ext cx="9123793" cy="57130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feld 43"/>
          <p:cNvSpPr txBox="1"/>
          <p:nvPr/>
        </p:nvSpPr>
        <p:spPr>
          <a:xfrm>
            <a:off x="1259632" y="6194100"/>
            <a:ext cx="7654338" cy="338554"/>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es-ES" sz="1600" dirty="0">
                <a:solidFill>
                  <a:schemeClr val="bg2">
                    <a:lumMod val="25000"/>
                  </a:schemeClr>
                </a:solidFill>
                <a:latin typeface="Arial" panose="020B0604020202020204" pitchFamily="34" charset="0"/>
                <a:cs typeface="Arial" panose="020B0604020202020204" pitchFamily="34" charset="0"/>
              </a:rPr>
              <a:t>Fichas Técnicas de Medidas para gestión de la biodiversidad</a:t>
            </a:r>
            <a:endParaRPr lang="en-GB" sz="1600" dirty="0">
              <a:solidFill>
                <a:schemeClr val="bg2">
                  <a:lumMod val="25000"/>
                </a:schemeClr>
              </a:solidFill>
              <a:latin typeface="Arial" panose="020B0604020202020204" pitchFamily="34" charset="0"/>
              <a:cs typeface="Arial" panose="020B0604020202020204" pitchFamily="34" charset="0"/>
            </a:endParaRPr>
          </a:p>
        </p:txBody>
      </p:sp>
      <p:pic>
        <p:nvPicPr>
          <p:cNvPr id="45"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7003" y="6194100"/>
            <a:ext cx="732629" cy="584775"/>
          </a:xfrm>
          <a:prstGeom prst="rect">
            <a:avLst/>
          </a:prstGeom>
          <a:solidFill>
            <a:schemeClr val="bg2">
              <a:lumMod val="90000"/>
            </a:schemeClr>
          </a:solidFill>
        </p:spPr>
      </p:pic>
      <p:grpSp>
        <p:nvGrpSpPr>
          <p:cNvPr id="5" name="Gruppieren 4"/>
          <p:cNvGrpSpPr/>
          <p:nvPr/>
        </p:nvGrpSpPr>
        <p:grpSpPr>
          <a:xfrm>
            <a:off x="213441" y="2752061"/>
            <a:ext cx="3566470" cy="3381070"/>
            <a:chOff x="213441" y="2752061"/>
            <a:chExt cx="3566470" cy="3381070"/>
          </a:xfrm>
        </p:grpSpPr>
        <p:grpSp>
          <p:nvGrpSpPr>
            <p:cNvPr id="21" name="Gruppieren 20"/>
            <p:cNvGrpSpPr/>
            <p:nvPr/>
          </p:nvGrpSpPr>
          <p:grpSpPr>
            <a:xfrm>
              <a:off x="224026" y="2752061"/>
              <a:ext cx="3555885" cy="1401038"/>
              <a:chOff x="612924" y="4005064"/>
              <a:chExt cx="5736633" cy="1944886"/>
            </a:xfrm>
          </p:grpSpPr>
          <p:sp>
            <p:nvSpPr>
              <p:cNvPr id="22" name="Rechteck 21"/>
              <p:cNvSpPr/>
              <p:nvPr/>
            </p:nvSpPr>
            <p:spPr>
              <a:xfrm>
                <a:off x="612924" y="4005064"/>
                <a:ext cx="5736633" cy="1944886"/>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23" name="Ellipse 22"/>
              <p:cNvSpPr/>
              <p:nvPr/>
            </p:nvSpPr>
            <p:spPr>
              <a:xfrm>
                <a:off x="886050" y="4221088"/>
                <a:ext cx="1358806" cy="7564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e-DE" sz="1100" b="1" dirty="0" smtClean="0">
                    <a:solidFill>
                      <a:sysClr val="windowText" lastClr="000000"/>
                    </a:solidFill>
                    <a:latin typeface="Arial" panose="020B0604020202020204" pitchFamily="34" charset="0"/>
                    <a:cs typeface="Arial" panose="020B0604020202020204" pitchFamily="34" charset="0"/>
                  </a:rPr>
                  <a:t>Biotopo </a:t>
                </a:r>
                <a:r>
                  <a:rPr lang="de-DE" sz="1100" b="1" dirty="0" smtClean="0">
                    <a:solidFill>
                      <a:sysClr val="windowText" lastClr="000000"/>
                    </a:solidFill>
                    <a:latin typeface="Arial" panose="020B0604020202020204" pitchFamily="34" charset="0"/>
                    <a:cs typeface="Arial" panose="020B0604020202020204" pitchFamily="34" charset="0"/>
                  </a:rPr>
                  <a:t>1</a:t>
                </a:r>
                <a:endParaRPr lang="en-GB" sz="1100" b="1" dirty="0">
                  <a:solidFill>
                    <a:sysClr val="windowText" lastClr="000000"/>
                  </a:solidFill>
                  <a:latin typeface="Arial" panose="020B0604020202020204" pitchFamily="34" charset="0"/>
                  <a:cs typeface="Arial" panose="020B0604020202020204" pitchFamily="34" charset="0"/>
                </a:endParaRPr>
              </a:p>
            </p:txBody>
          </p:sp>
          <p:sp>
            <p:nvSpPr>
              <p:cNvPr id="24" name="Ellipse 23"/>
              <p:cNvSpPr/>
              <p:nvPr/>
            </p:nvSpPr>
            <p:spPr>
              <a:xfrm>
                <a:off x="4723193" y="4999678"/>
                <a:ext cx="1609286" cy="7564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e-DE" sz="1100" b="1" dirty="0" smtClean="0">
                    <a:solidFill>
                      <a:sysClr val="windowText" lastClr="000000"/>
                    </a:solidFill>
                    <a:latin typeface="Arial" panose="020B0604020202020204" pitchFamily="34" charset="0"/>
                    <a:cs typeface="Arial" panose="020B0604020202020204" pitchFamily="34" charset="0"/>
                  </a:rPr>
                  <a:t>Biotopo 2</a:t>
                </a:r>
                <a:endParaRPr lang="en-GB" sz="1100" b="1" dirty="0">
                  <a:solidFill>
                    <a:sysClr val="windowText" lastClr="000000"/>
                  </a:solidFill>
                  <a:latin typeface="Arial" panose="020B0604020202020204" pitchFamily="34" charset="0"/>
                  <a:cs typeface="Arial" panose="020B0604020202020204" pitchFamily="34" charset="0"/>
                </a:endParaRPr>
              </a:p>
            </p:txBody>
          </p:sp>
        </p:grpSp>
        <p:grpSp>
          <p:nvGrpSpPr>
            <p:cNvPr id="25" name="Gruppieren 24"/>
            <p:cNvGrpSpPr/>
            <p:nvPr/>
          </p:nvGrpSpPr>
          <p:grpSpPr>
            <a:xfrm>
              <a:off x="213441" y="4517509"/>
              <a:ext cx="3555885" cy="1401038"/>
              <a:chOff x="612924" y="4005064"/>
              <a:chExt cx="5736633" cy="1944886"/>
            </a:xfrm>
          </p:grpSpPr>
          <p:sp>
            <p:nvSpPr>
              <p:cNvPr id="26" name="Rechteck 25"/>
              <p:cNvSpPr/>
              <p:nvPr/>
            </p:nvSpPr>
            <p:spPr>
              <a:xfrm>
                <a:off x="612924" y="4005064"/>
                <a:ext cx="5736633" cy="1944886"/>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27" name="Ellipse 26"/>
              <p:cNvSpPr/>
              <p:nvPr/>
            </p:nvSpPr>
            <p:spPr>
              <a:xfrm>
                <a:off x="727197" y="4221088"/>
                <a:ext cx="1207941" cy="7564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e-DE" sz="1100" b="1" dirty="0" smtClean="0">
                    <a:solidFill>
                      <a:sysClr val="windowText" lastClr="000000"/>
                    </a:solidFill>
                    <a:latin typeface="Arial" panose="020B0604020202020204" pitchFamily="34" charset="0"/>
                    <a:cs typeface="Arial" panose="020B0604020202020204" pitchFamily="34" charset="0"/>
                  </a:rPr>
                  <a:t>Biotopo  </a:t>
                </a:r>
                <a:r>
                  <a:rPr lang="de-DE" sz="1100" b="1" dirty="0" smtClean="0">
                    <a:solidFill>
                      <a:sysClr val="windowText" lastClr="000000"/>
                    </a:solidFill>
                    <a:latin typeface="Arial" panose="020B0604020202020204" pitchFamily="34" charset="0"/>
                    <a:cs typeface="Arial" panose="020B0604020202020204" pitchFamily="34" charset="0"/>
                  </a:rPr>
                  <a:t>1</a:t>
                </a:r>
                <a:endParaRPr lang="en-GB" sz="1100" b="1" dirty="0">
                  <a:solidFill>
                    <a:sysClr val="windowText" lastClr="000000"/>
                  </a:solidFill>
                  <a:latin typeface="Arial" panose="020B0604020202020204" pitchFamily="34" charset="0"/>
                  <a:cs typeface="Arial" panose="020B0604020202020204" pitchFamily="34" charset="0"/>
                </a:endParaRPr>
              </a:p>
            </p:txBody>
          </p:sp>
          <p:sp>
            <p:nvSpPr>
              <p:cNvPr id="28" name="Ellipse 27"/>
              <p:cNvSpPr/>
              <p:nvPr/>
            </p:nvSpPr>
            <p:spPr>
              <a:xfrm>
                <a:off x="4972609" y="4999678"/>
                <a:ext cx="1372847" cy="7564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e-DE" sz="1100" b="1" dirty="0" smtClean="0">
                    <a:solidFill>
                      <a:sysClr val="windowText" lastClr="000000"/>
                    </a:solidFill>
                    <a:latin typeface="Arial" panose="020B0604020202020204" pitchFamily="34" charset="0"/>
                    <a:cs typeface="Arial" panose="020B0604020202020204" pitchFamily="34" charset="0"/>
                  </a:rPr>
                  <a:t>Biotopo  </a:t>
                </a:r>
                <a:r>
                  <a:rPr lang="de-DE" sz="1100" b="1" dirty="0" smtClean="0">
                    <a:solidFill>
                      <a:sysClr val="windowText" lastClr="000000"/>
                    </a:solidFill>
                    <a:latin typeface="Arial" panose="020B0604020202020204" pitchFamily="34" charset="0"/>
                    <a:cs typeface="Arial" panose="020B0604020202020204" pitchFamily="34" charset="0"/>
                  </a:rPr>
                  <a:t>2</a:t>
                </a:r>
                <a:endParaRPr lang="en-GB" sz="1100" b="1" dirty="0">
                  <a:solidFill>
                    <a:sysClr val="windowText" lastClr="000000"/>
                  </a:solidFill>
                  <a:latin typeface="Arial" panose="020B0604020202020204" pitchFamily="34" charset="0"/>
                  <a:cs typeface="Arial" panose="020B0604020202020204" pitchFamily="34" charset="0"/>
                </a:endParaRPr>
              </a:p>
            </p:txBody>
          </p:sp>
        </p:grpSp>
        <p:cxnSp>
          <p:nvCxnSpPr>
            <p:cNvPr id="29" name="Gerade Verbindung 28"/>
            <p:cNvCxnSpPr/>
            <p:nvPr/>
          </p:nvCxnSpPr>
          <p:spPr>
            <a:xfrm>
              <a:off x="1033023" y="5055579"/>
              <a:ext cx="442633" cy="18201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Gerade Verbindung 29"/>
            <p:cNvCxnSpPr>
              <a:endCxn id="36" idx="0"/>
            </p:cNvCxnSpPr>
            <p:nvPr/>
          </p:nvCxnSpPr>
          <p:spPr>
            <a:xfrm>
              <a:off x="1043608" y="4945577"/>
              <a:ext cx="551144" cy="220004"/>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Gerade Verbindung 30"/>
            <p:cNvCxnSpPr>
              <a:stCxn id="36" idx="7"/>
              <a:endCxn id="35" idx="1"/>
            </p:cNvCxnSpPr>
            <p:nvPr/>
          </p:nvCxnSpPr>
          <p:spPr>
            <a:xfrm>
              <a:off x="1671128" y="5186672"/>
              <a:ext cx="495320"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Gerade Verbindung 31"/>
            <p:cNvCxnSpPr>
              <a:stCxn id="36" idx="5"/>
              <a:endCxn id="35" idx="3"/>
            </p:cNvCxnSpPr>
            <p:nvPr/>
          </p:nvCxnSpPr>
          <p:spPr>
            <a:xfrm>
              <a:off x="1671128" y="5288506"/>
              <a:ext cx="495320"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Gerade Verbindung 32"/>
            <p:cNvCxnSpPr/>
            <p:nvPr/>
          </p:nvCxnSpPr>
          <p:spPr>
            <a:xfrm>
              <a:off x="2350836" y="5204299"/>
              <a:ext cx="648072" cy="177306"/>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Gerade Verbindung 33"/>
            <p:cNvCxnSpPr>
              <a:endCxn id="28" idx="2"/>
            </p:cNvCxnSpPr>
            <p:nvPr/>
          </p:nvCxnSpPr>
          <p:spPr>
            <a:xfrm>
              <a:off x="2242824" y="5292952"/>
              <a:ext cx="672993" cy="213498"/>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35" name="Ellipse 34"/>
            <p:cNvSpPr/>
            <p:nvPr/>
          </p:nvSpPr>
          <p:spPr>
            <a:xfrm>
              <a:off x="2134812" y="5165581"/>
              <a:ext cx="216024"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36" name="Ellipse 35"/>
            <p:cNvSpPr/>
            <p:nvPr/>
          </p:nvSpPr>
          <p:spPr>
            <a:xfrm>
              <a:off x="1486740" y="5165581"/>
              <a:ext cx="216024"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37" name="Textfeld 36"/>
            <p:cNvSpPr txBox="1"/>
            <p:nvPr/>
          </p:nvSpPr>
          <p:spPr>
            <a:xfrm>
              <a:off x="1378662" y="5671466"/>
              <a:ext cx="1222902" cy="461665"/>
            </a:xfrm>
            <a:prstGeom prst="rect">
              <a:avLst/>
            </a:prstGeom>
            <a:noFill/>
          </p:spPr>
          <p:txBody>
            <a:bodyPr wrap="square" rtlCol="0">
              <a:spAutoFit/>
            </a:bodyPr>
            <a:lstStyle/>
            <a:p>
              <a:r>
                <a:rPr lang="de-DE" sz="1200" dirty="0" smtClean="0">
                  <a:solidFill>
                    <a:schemeClr val="accent2">
                      <a:lumMod val="50000"/>
                    </a:schemeClr>
                  </a:solidFill>
                  <a:latin typeface="Arial" panose="020B0604020202020204" pitchFamily="34" charset="0"/>
                  <a:cs typeface="Arial" panose="020B0604020202020204" pitchFamily="34" charset="0"/>
                </a:rPr>
                <a:t>Pasos intermedios</a:t>
              </a:r>
              <a:endParaRPr lang="en-GB" sz="1200" dirty="0">
                <a:solidFill>
                  <a:schemeClr val="accent2">
                    <a:lumMod val="50000"/>
                  </a:schemeClr>
                </a:solidFill>
                <a:latin typeface="Arial" panose="020B0604020202020204" pitchFamily="34" charset="0"/>
                <a:cs typeface="Arial" panose="020B0604020202020204" pitchFamily="34" charset="0"/>
              </a:endParaRPr>
            </a:p>
          </p:txBody>
        </p:sp>
        <p:cxnSp>
          <p:nvCxnSpPr>
            <p:cNvPr id="38" name="Gerade Verbindung mit Pfeil 37"/>
            <p:cNvCxnSpPr/>
            <p:nvPr/>
          </p:nvCxnSpPr>
          <p:spPr>
            <a:xfrm flipH="1">
              <a:off x="1343418" y="4511992"/>
              <a:ext cx="899406" cy="509573"/>
            </a:xfrm>
            <a:prstGeom prst="straightConnector1">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9" name="Gerade Verbindung mit Pfeil 38"/>
            <p:cNvCxnSpPr/>
            <p:nvPr/>
          </p:nvCxnSpPr>
          <p:spPr>
            <a:xfrm flipH="1">
              <a:off x="1990796" y="4511992"/>
              <a:ext cx="288032" cy="620299"/>
            </a:xfrm>
            <a:prstGeom prst="straightConnector1">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0" name="Gerade Verbindung mit Pfeil 39"/>
            <p:cNvCxnSpPr/>
            <p:nvPr/>
          </p:nvCxnSpPr>
          <p:spPr>
            <a:xfrm>
              <a:off x="2350836" y="4511992"/>
              <a:ext cx="216024" cy="620299"/>
            </a:xfrm>
            <a:prstGeom prst="straightConnector1">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41" name="Textfeld 40"/>
            <p:cNvSpPr txBox="1"/>
            <p:nvPr/>
          </p:nvSpPr>
          <p:spPr>
            <a:xfrm>
              <a:off x="1774772" y="4234993"/>
              <a:ext cx="1332148" cy="276999"/>
            </a:xfrm>
            <a:prstGeom prst="rect">
              <a:avLst/>
            </a:prstGeom>
            <a:noFill/>
          </p:spPr>
          <p:txBody>
            <a:bodyPr wrap="square" rtlCol="0">
              <a:spAutoFit/>
            </a:bodyPr>
            <a:lstStyle/>
            <a:p>
              <a:r>
                <a:rPr lang="de-DE" sz="1200" dirty="0" smtClean="0">
                  <a:solidFill>
                    <a:schemeClr val="accent2">
                      <a:lumMod val="50000"/>
                    </a:schemeClr>
                  </a:solidFill>
                  <a:latin typeface="Arial" panose="020B0604020202020204" pitchFamily="34" charset="0"/>
                  <a:cs typeface="Arial" panose="020B0604020202020204" pitchFamily="34" charset="0"/>
                </a:rPr>
                <a:t>Biotopo corredor</a:t>
              </a:r>
              <a:endParaRPr lang="en-GB" sz="1200" dirty="0">
                <a:solidFill>
                  <a:schemeClr val="accent2">
                    <a:lumMod val="50000"/>
                  </a:schemeClr>
                </a:solidFill>
                <a:latin typeface="Arial" panose="020B0604020202020204" pitchFamily="34" charset="0"/>
                <a:cs typeface="Arial" panose="020B0604020202020204" pitchFamily="34" charset="0"/>
              </a:endParaRPr>
            </a:p>
          </p:txBody>
        </p:sp>
        <p:cxnSp>
          <p:nvCxnSpPr>
            <p:cNvPr id="42" name="Gerade Verbindung mit Pfeil 41"/>
            <p:cNvCxnSpPr/>
            <p:nvPr/>
          </p:nvCxnSpPr>
          <p:spPr>
            <a:xfrm flipV="1">
              <a:off x="1846780" y="5381606"/>
              <a:ext cx="288032" cy="353801"/>
            </a:xfrm>
            <a:prstGeom prst="straightConnector1">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3" name="Gerade Verbindung mit Pfeil 42"/>
            <p:cNvCxnSpPr/>
            <p:nvPr/>
          </p:nvCxnSpPr>
          <p:spPr>
            <a:xfrm flipH="1" flipV="1">
              <a:off x="1630756" y="5381607"/>
              <a:ext cx="216024" cy="353800"/>
            </a:xfrm>
            <a:prstGeom prst="straightConnector1">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48" name="Titel 5"/>
          <p:cNvSpPr txBox="1">
            <a:spLocks/>
          </p:cNvSpPr>
          <p:nvPr/>
        </p:nvSpPr>
        <p:spPr>
          <a:xfrm>
            <a:off x="599256" y="26417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Gestión de la biodiversidad...</a:t>
            </a:r>
            <a:endParaRPr lang="de-DE" sz="2600" dirty="0"/>
          </a:p>
        </p:txBody>
      </p:sp>
      <p:sp>
        <p:nvSpPr>
          <p:cNvPr id="49" name="Ellipse 20"/>
          <p:cNvSpPr/>
          <p:nvPr/>
        </p:nvSpPr>
        <p:spPr>
          <a:xfrm>
            <a:off x="1345882" y="1958848"/>
            <a:ext cx="1833923" cy="964660"/>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Textfeld 7"/>
          <p:cNvSpPr txBox="1"/>
          <p:nvPr/>
        </p:nvSpPr>
        <p:spPr>
          <a:xfrm>
            <a:off x="1235589" y="2136866"/>
            <a:ext cx="1944216" cy="523220"/>
          </a:xfrm>
          <a:prstGeom prst="rect">
            <a:avLst/>
          </a:prstGeom>
          <a:noFill/>
        </p:spPr>
        <p:txBody>
          <a:bodyPr wrap="square" rtlCol="0">
            <a:spAutoFit/>
          </a:bodyPr>
          <a:lstStyle/>
          <a:p>
            <a:pPr>
              <a:spcAft>
                <a:spcPts val="600"/>
              </a:spcAft>
            </a:pPr>
            <a:r>
              <a:rPr lang="de-DE" sz="2800" b="1" dirty="0" smtClean="0">
                <a:latin typeface="Arial" panose="020B0604020202020204" pitchFamily="34" charset="0"/>
                <a:cs typeface="Arial" panose="020B0604020202020204" pitchFamily="34" charset="0"/>
              </a:rPr>
              <a:t>¿Por qué?</a:t>
            </a:r>
            <a:endParaRPr lang="en-GB"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6683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4" grpId="0" animBg="1"/>
      <p:bldP spid="49" grpId="0" animBg="1"/>
      <p:bldP spid="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707886"/>
          </a:xfrm>
          <a:prstGeom prst="rect">
            <a:avLst/>
          </a:prstGeom>
          <a:noFill/>
        </p:spPr>
        <p:txBody>
          <a:bodyPr wrap="square" rtlCol="0">
            <a:spAutoFit/>
          </a:bodyPr>
          <a:lstStyle/>
          <a:p>
            <a:r>
              <a:rPr lang="en-US" sz="2000" b="1" dirty="0" smtClean="0">
                <a:solidFill>
                  <a:schemeClr val="bg2">
                    <a:lumMod val="25000"/>
                  </a:schemeClr>
                </a:solidFill>
                <a:latin typeface="Arial" panose="020B0604020202020204" pitchFamily="34" charset="0"/>
                <a:cs typeface="Arial" panose="020B0604020202020204" pitchFamily="34" charset="0"/>
              </a:rPr>
              <a:t>g. </a:t>
            </a:r>
            <a:r>
              <a:rPr lang="es-ES" sz="2000" b="1" dirty="0">
                <a:solidFill>
                  <a:schemeClr val="bg2">
                    <a:lumMod val="25000"/>
                  </a:schemeClr>
                </a:solidFill>
                <a:latin typeface="Arial" panose="020B0604020202020204" pitchFamily="34" charset="0"/>
                <a:cs typeface="Arial" panose="020B0604020202020204" pitchFamily="34" charset="0"/>
              </a:rPr>
              <a:t>Medidas específicas de Protección de especies</a:t>
            </a:r>
          </a:p>
          <a:p>
            <a:endParaRPr lang="de-DE" sz="2000" dirty="0">
              <a:solidFill>
                <a:schemeClr val="bg2">
                  <a:lumMod val="25000"/>
                </a:schemeClr>
              </a:solidFill>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10</a:t>
            </a:fld>
            <a:endParaRPr lang="de-DE" dirty="0"/>
          </a:p>
        </p:txBody>
      </p:sp>
      <p:sp>
        <p:nvSpPr>
          <p:cNvPr id="13" name="Textfeld 12"/>
          <p:cNvSpPr txBox="1"/>
          <p:nvPr/>
        </p:nvSpPr>
        <p:spPr>
          <a:xfrm>
            <a:off x="2915816" y="2083796"/>
            <a:ext cx="5998154" cy="3734356"/>
          </a:xfrm>
          <a:prstGeom prst="rect">
            <a:avLst/>
          </a:prstGeom>
          <a:noFill/>
        </p:spPr>
        <p:txBody>
          <a:bodyPr wrap="square" rtlCol="0">
            <a:spAutoFit/>
          </a:bodyPr>
          <a:lstStyle/>
          <a:p>
            <a:r>
              <a:rPr lang="de-DE" b="1" dirty="0" smtClean="0">
                <a:solidFill>
                  <a:schemeClr val="bg2">
                    <a:lumMod val="50000"/>
                  </a:schemeClr>
                </a:solidFill>
                <a:latin typeface="Arial" panose="020B0604020202020204" pitchFamily="34" charset="0"/>
                <a:cs typeface="Arial" panose="020B0604020202020204" pitchFamily="34" charset="0"/>
              </a:rPr>
              <a:t>Acciones posibles:</a:t>
            </a:r>
            <a:endParaRPr lang="de-DE" b="1" dirty="0" smtClean="0">
              <a:solidFill>
                <a:schemeClr val="bg2">
                  <a:lumMod val="50000"/>
                </a:schemeClr>
              </a:solidFill>
              <a:latin typeface="Arial" panose="020B0604020202020204" pitchFamily="34" charset="0"/>
              <a:cs typeface="Arial" panose="020B0604020202020204" pitchFamily="34" charset="0"/>
            </a:endParaRPr>
          </a:p>
          <a:p>
            <a:endParaRPr lang="de-DE" sz="1000" b="1" dirty="0">
              <a:solidFill>
                <a:schemeClr val="bg2">
                  <a:lumMod val="50000"/>
                </a:schemeClr>
              </a:solidFill>
              <a:latin typeface="Arial" panose="020B0604020202020204" pitchFamily="34" charset="0"/>
              <a:cs typeface="Arial" panose="020B0604020202020204" pitchFamily="34" charset="0"/>
            </a:endParaRPr>
          </a:p>
          <a:p>
            <a:pPr lvl="0"/>
            <a:endParaRPr lang="en-US" sz="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es-ES" sz="1600" dirty="0">
                <a:latin typeface="Arial" panose="020B0604020202020204" pitchFamily="34" charset="0"/>
                <a:cs typeface="Arial" panose="020B0604020202020204" pitchFamily="34" charset="0"/>
              </a:rPr>
              <a:t>Obtenga información sobre las especies protegidas y en peligro de extinción en la </a:t>
            </a:r>
            <a:r>
              <a:rPr lang="es-ES" sz="1600" dirty="0" smtClean="0">
                <a:latin typeface="Arial" panose="020B0604020202020204" pitchFamily="34" charset="0"/>
                <a:cs typeface="Arial" panose="020B0604020202020204" pitchFamily="34" charset="0"/>
              </a:rPr>
              <a:t>zona </a:t>
            </a:r>
            <a:r>
              <a:rPr lang="es-ES" sz="1600" dirty="0">
                <a:latin typeface="Arial" panose="020B0604020202020204" pitchFamily="34" charset="0"/>
                <a:cs typeface="Arial" panose="020B0604020202020204" pitchFamily="34" charset="0"/>
              </a:rPr>
              <a:t>e identifique las especies de animales y plantas protegidas y en peligro de extinción </a:t>
            </a:r>
            <a:r>
              <a:rPr lang="es-ES" sz="1600" dirty="0" smtClean="0">
                <a:latin typeface="Arial" panose="020B0604020202020204" pitchFamily="34" charset="0"/>
                <a:cs typeface="Arial" panose="020B0604020202020204" pitchFamily="34" charset="0"/>
              </a:rPr>
              <a:t>en la explotación o cerca de ella</a:t>
            </a:r>
            <a:endParaRPr lang="es-ES" sz="1600" dirty="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es-ES" sz="1600" dirty="0">
                <a:latin typeface="Arial" panose="020B0604020202020204" pitchFamily="34" charset="0"/>
                <a:cs typeface="Arial" panose="020B0604020202020204" pitchFamily="34" charset="0"/>
              </a:rPr>
              <a:t>Buscar </a:t>
            </a:r>
            <a:r>
              <a:rPr lang="es-ES" sz="1600" dirty="0" smtClean="0">
                <a:latin typeface="Arial" panose="020B0604020202020204" pitchFamily="34" charset="0"/>
                <a:cs typeface="Arial" panose="020B0604020202020204" pitchFamily="34" charset="0"/>
              </a:rPr>
              <a:t>la cooperación de </a:t>
            </a:r>
            <a:r>
              <a:rPr lang="es-ES" sz="1600" dirty="0">
                <a:latin typeface="Arial" panose="020B0604020202020204" pitchFamily="34" charset="0"/>
                <a:cs typeface="Arial" panose="020B0604020202020204" pitchFamily="34" charset="0"/>
              </a:rPr>
              <a:t>expertos locales para identificar medidas que </a:t>
            </a:r>
            <a:r>
              <a:rPr lang="es-ES" sz="1600" dirty="0" smtClean="0">
                <a:latin typeface="Arial" panose="020B0604020202020204" pitchFamily="34" charset="0"/>
                <a:cs typeface="Arial" panose="020B0604020202020204" pitchFamily="34" charset="0"/>
              </a:rPr>
              <a:t>beneficien a estas especies</a:t>
            </a:r>
            <a:endParaRPr lang="es-ES" sz="1600" dirty="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es-ES" sz="1600" dirty="0">
                <a:latin typeface="Arial" panose="020B0604020202020204" pitchFamily="34" charset="0"/>
                <a:cs typeface="Arial" panose="020B0604020202020204" pitchFamily="34" charset="0"/>
              </a:rPr>
              <a:t>Las especies </a:t>
            </a:r>
            <a:r>
              <a:rPr lang="es-ES" sz="1600" dirty="0" smtClean="0">
                <a:latin typeface="Arial" panose="020B0604020202020204" pitchFamily="34" charset="0"/>
                <a:cs typeface="Arial" panose="020B0604020202020204" pitchFamily="34" charset="0"/>
              </a:rPr>
              <a:t>amenazadas y </a:t>
            </a:r>
            <a:r>
              <a:rPr lang="es-ES" sz="1600" dirty="0">
                <a:latin typeface="Arial" panose="020B0604020202020204" pitchFamily="34" charset="0"/>
                <a:cs typeface="Arial" panose="020B0604020202020204" pitchFamily="34" charset="0"/>
              </a:rPr>
              <a:t>protegidas nunca son objeto de </a:t>
            </a:r>
            <a:r>
              <a:rPr lang="es-ES" sz="1600" dirty="0" smtClean="0">
                <a:latin typeface="Arial" panose="020B0604020202020204" pitchFamily="34" charset="0"/>
                <a:cs typeface="Arial" panose="020B0604020202020204" pitchFamily="34" charset="0"/>
              </a:rPr>
              <a:t>caza o </a:t>
            </a:r>
            <a:r>
              <a:rPr lang="es-ES" sz="1600" dirty="0">
                <a:latin typeface="Arial" panose="020B0604020202020204" pitchFamily="34" charset="0"/>
                <a:cs typeface="Arial" panose="020B0604020202020204" pitchFamily="34" charset="0"/>
              </a:rPr>
              <a:t>recolección.</a:t>
            </a:r>
          </a:p>
          <a:p>
            <a:pPr marL="285750" lvl="0" indent="-285750">
              <a:spcAft>
                <a:spcPts val="800"/>
              </a:spcAft>
              <a:buFont typeface="Courier New" panose="02070309020205020404" pitchFamily="49" charset="0"/>
              <a:buChar char="o"/>
            </a:pPr>
            <a:r>
              <a:rPr lang="es-ES" sz="1600" dirty="0">
                <a:latin typeface="Arial" panose="020B0604020202020204" pitchFamily="34" charset="0"/>
                <a:cs typeface="Arial" panose="020B0604020202020204" pitchFamily="34" charset="0"/>
              </a:rPr>
              <a:t>Sembrar cereales en hileras anchas </a:t>
            </a:r>
            <a:r>
              <a:rPr lang="es-ES" sz="1600" dirty="0" smtClean="0">
                <a:latin typeface="Arial" panose="020B0604020202020204" pitchFamily="34" charset="0"/>
                <a:cs typeface="Arial" panose="020B0604020202020204" pitchFamily="34" charset="0"/>
              </a:rPr>
              <a:t>para fomentar las </a:t>
            </a:r>
            <a:r>
              <a:rPr lang="es-ES" sz="1600" dirty="0">
                <a:latin typeface="Arial" panose="020B0604020202020204" pitchFamily="34" charset="0"/>
                <a:cs typeface="Arial" panose="020B0604020202020204" pitchFamily="34" charset="0"/>
              </a:rPr>
              <a:t>hierbas </a:t>
            </a:r>
            <a:r>
              <a:rPr lang="es-ES" sz="1600" dirty="0" smtClean="0">
                <a:latin typeface="Arial" panose="020B0604020202020204" pitchFamily="34" charset="0"/>
                <a:cs typeface="Arial" panose="020B0604020202020204" pitchFamily="34" charset="0"/>
              </a:rPr>
              <a:t>adventicias </a:t>
            </a:r>
            <a:r>
              <a:rPr lang="es-ES" sz="1600" dirty="0">
                <a:latin typeface="Arial" panose="020B0604020202020204" pitchFamily="34" charset="0"/>
                <a:cs typeface="Arial" panose="020B0604020202020204" pitchFamily="34" charset="0"/>
              </a:rPr>
              <a:t>y </a:t>
            </a:r>
            <a:r>
              <a:rPr lang="es-ES" sz="1600" dirty="0" smtClean="0">
                <a:latin typeface="Arial" panose="020B0604020202020204" pitchFamily="34" charset="0"/>
                <a:cs typeface="Arial" panose="020B0604020202020204" pitchFamily="34" charset="0"/>
              </a:rPr>
              <a:t>la presencia de aves esteparias</a:t>
            </a:r>
            <a:endParaRPr lang="es-ES" sz="1600" dirty="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es-ES" sz="1600" dirty="0" smtClean="0">
                <a:latin typeface="Arial" panose="020B0604020202020204" pitchFamily="34" charset="0"/>
                <a:cs typeface="Arial" panose="020B0604020202020204" pitchFamily="34" charset="0"/>
              </a:rPr>
              <a:t>Fomentar los puntos </a:t>
            </a:r>
            <a:r>
              <a:rPr lang="es-ES" sz="1600" dirty="0">
                <a:latin typeface="Arial" panose="020B0604020202020204" pitchFamily="34" charset="0"/>
                <a:cs typeface="Arial" panose="020B0604020202020204" pitchFamily="34" charset="0"/>
              </a:rPr>
              <a:t>de agua</a:t>
            </a:r>
            <a:endParaRPr lang="en-GB" sz="1600" dirty="0">
              <a:latin typeface="Arial" panose="020B0604020202020204" pitchFamily="34" charset="0"/>
              <a:cs typeface="Arial" panose="020B0604020202020204" pitchFamily="34" charset="0"/>
            </a:endParaRPr>
          </a:p>
        </p:txBody>
      </p:sp>
      <p:sp>
        <p:nvSpPr>
          <p:cNvPr id="14" name="Rechteck 13"/>
          <p:cNvSpPr/>
          <p:nvPr/>
        </p:nvSpPr>
        <p:spPr>
          <a:xfrm>
            <a:off x="0" y="6286691"/>
            <a:ext cx="9123793" cy="57130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feld 43"/>
          <p:cNvSpPr txBox="1"/>
          <p:nvPr/>
        </p:nvSpPr>
        <p:spPr>
          <a:xfrm>
            <a:off x="1259632" y="6027850"/>
            <a:ext cx="7654338"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es-ES" sz="1600" dirty="0">
                <a:solidFill>
                  <a:schemeClr val="bg2">
                    <a:lumMod val="25000"/>
                  </a:schemeClr>
                </a:solidFill>
                <a:latin typeface="Arial" panose="020B0604020202020204" pitchFamily="34" charset="0"/>
                <a:cs typeface="Arial" panose="020B0604020202020204" pitchFamily="34" charset="0"/>
              </a:rPr>
              <a:t>Fichas Técnicas de Medidas para gestión de la biodiversidad</a:t>
            </a:r>
            <a:endParaRPr lang="en-GB" sz="1600" dirty="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Ejemplos de especies amenazadas y elementos leñosos</a:t>
            </a:r>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45"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2163" y="6027850"/>
            <a:ext cx="877470" cy="830150"/>
          </a:xfrm>
          <a:prstGeom prst="rect">
            <a:avLst/>
          </a:prstGeom>
          <a:solidFill>
            <a:schemeClr val="bg2">
              <a:lumMod val="90000"/>
            </a:schemeClr>
          </a:solidFill>
        </p:spPr>
      </p:pic>
      <p:sp>
        <p:nvSpPr>
          <p:cNvPr id="15" name="Titel 5"/>
          <p:cNvSpPr txBox="1">
            <a:spLocks/>
          </p:cNvSpPr>
          <p:nvPr/>
        </p:nvSpPr>
        <p:spPr>
          <a:xfrm>
            <a:off x="599256" y="26417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Gestión de la biodiversidad...</a:t>
            </a:r>
            <a:endParaRPr lang="de-DE" sz="2600" dirty="0"/>
          </a:p>
        </p:txBody>
      </p:sp>
      <p:sp>
        <p:nvSpPr>
          <p:cNvPr id="16" name="Ellipse 20"/>
          <p:cNvSpPr/>
          <p:nvPr/>
        </p:nvSpPr>
        <p:spPr>
          <a:xfrm>
            <a:off x="509593" y="2023885"/>
            <a:ext cx="1254096" cy="964660"/>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feld 7"/>
          <p:cNvSpPr txBox="1"/>
          <p:nvPr/>
        </p:nvSpPr>
        <p:spPr>
          <a:xfrm>
            <a:off x="399299" y="2201903"/>
            <a:ext cx="1944216" cy="523220"/>
          </a:xfrm>
          <a:prstGeom prst="rect">
            <a:avLst/>
          </a:prstGeom>
          <a:noFill/>
        </p:spPr>
        <p:txBody>
          <a:bodyPr wrap="square" rtlCol="0">
            <a:spAutoFit/>
          </a:bodyPr>
          <a:lstStyle/>
          <a:p>
            <a:pPr>
              <a:spcAft>
                <a:spcPts val="600"/>
              </a:spcAft>
            </a:pPr>
            <a:r>
              <a:rPr lang="de-DE" sz="2800" b="1" dirty="0" smtClean="0">
                <a:latin typeface="Arial" panose="020B0604020202020204" pitchFamily="34" charset="0"/>
                <a:cs typeface="Arial" panose="020B0604020202020204" pitchFamily="34" charset="0"/>
              </a:rPr>
              <a:t>¿Qué?</a:t>
            </a:r>
            <a:endParaRPr lang="en-GB"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92184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4" grpId="0" animBg="1"/>
      <p:bldP spid="16" grpId="0" animBg="1"/>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a:xfrm>
            <a:off x="8316416" y="6423743"/>
            <a:ext cx="812221" cy="365125"/>
          </a:xfrm>
        </p:spPr>
        <p:txBody>
          <a:bodyPr/>
          <a:lstStyle/>
          <a:p>
            <a:fld id="{94C51DEF-A0F2-436A-B446-D206BED377C1}" type="slidenum">
              <a:rPr lang="de-DE" smtClean="0"/>
              <a:t>11</a:t>
            </a:fld>
            <a:endParaRPr lang="de-DE" dirty="0"/>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Fichas Técnicas de Medidas</a:t>
            </a:r>
            <a:endParaRPr lang="de-DE" sz="26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856" y="1052804"/>
            <a:ext cx="4070065" cy="5763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2357" y="1052804"/>
            <a:ext cx="4103859" cy="5792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179" y="1024001"/>
            <a:ext cx="4090404" cy="5792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191743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nhaltsplatzhalter 7"/>
          <p:cNvSpPr>
            <a:spLocks noGrp="1"/>
          </p:cNvSpPr>
          <p:nvPr>
            <p:ph idx="1"/>
          </p:nvPr>
        </p:nvSpPr>
        <p:spPr/>
        <p:txBody>
          <a:bodyPr>
            <a:normAutofit/>
          </a:bodyPr>
          <a:lstStyle/>
          <a:p>
            <a:pPr marL="0" indent="0" algn="ctr">
              <a:buNone/>
            </a:pPr>
            <a:r>
              <a:rPr lang="de-DE" sz="4800" dirty="0" smtClean="0"/>
              <a:t>¡Muchas gracias! </a:t>
            </a:r>
            <a:endParaRPr lang="de-DE" sz="4800" dirty="0"/>
          </a:p>
        </p:txBody>
      </p:sp>
      <p:sp>
        <p:nvSpPr>
          <p:cNvPr id="5" name="Foliennummernplatzhalter 4"/>
          <p:cNvSpPr>
            <a:spLocks noGrp="1"/>
          </p:cNvSpPr>
          <p:nvPr>
            <p:ph type="sldNum" sz="quarter" idx="12"/>
          </p:nvPr>
        </p:nvSpPr>
        <p:spPr/>
        <p:txBody>
          <a:bodyPr/>
          <a:lstStyle/>
          <a:p>
            <a:fld id="{94C51DEF-A0F2-436A-B446-D206BED377C1}" type="slidenum">
              <a:rPr lang="de-DE" smtClean="0"/>
              <a:t>12</a:t>
            </a:fld>
            <a:endParaRPr lang="de-DE" dirty="0"/>
          </a:p>
        </p:txBody>
      </p:sp>
      <p:grpSp>
        <p:nvGrpSpPr>
          <p:cNvPr id="7" name="Grupo 6"/>
          <p:cNvGrpSpPr/>
          <p:nvPr/>
        </p:nvGrpSpPr>
        <p:grpSpPr>
          <a:xfrm>
            <a:off x="6345007" y="6525344"/>
            <a:ext cx="1395345" cy="288032"/>
            <a:chOff x="6345007" y="6525344"/>
            <a:chExt cx="1368152" cy="288032"/>
          </a:xfrm>
        </p:grpSpPr>
        <p:sp>
          <p:nvSpPr>
            <p:cNvPr id="9" name="Rectángulo 8"/>
            <p:cNvSpPr/>
            <p:nvPr/>
          </p:nvSpPr>
          <p:spPr>
            <a:xfrm>
              <a:off x="6345007" y="6525344"/>
              <a:ext cx="136815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72200" y="6596158"/>
              <a:ext cx="1340959" cy="217218"/>
            </a:xfrm>
            <a:prstGeom prst="rect">
              <a:avLst/>
            </a:prstGeom>
          </p:spPr>
        </p:pic>
      </p:grpSp>
    </p:spTree>
    <p:extLst>
      <p:ext uri="{BB962C8B-B14F-4D97-AF65-F5344CB8AC3E}">
        <p14:creationId xmlns:p14="http://schemas.microsoft.com/office/powerpoint/2010/main" val="2935045661"/>
      </p:ext>
    </p:extLst>
  </p:cSld>
  <p:clrMapOvr>
    <a:masterClrMapping/>
  </p:clrMapOvr>
  <p:timing>
    <p:tnLst>
      <p:par>
        <p:cTn id="1" dur="indefinite" restart="never" nodeType="tmRoot"/>
      </p:par>
    </p:tn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TotalTime>
  <Words>1542</Words>
  <Application>Microsoft Office PowerPoint</Application>
  <PresentationFormat>Presentación en pantalla (4:3)</PresentationFormat>
  <Paragraphs>153</Paragraphs>
  <Slides>12</Slides>
  <Notes>9</Notes>
  <HiddenSlides>0</HiddenSlides>
  <MMClips>0</MMClips>
  <ScaleCrop>false</ScaleCrop>
  <HeadingPairs>
    <vt:vector size="6" baseType="variant">
      <vt:variant>
        <vt:lpstr>Fuentes usadas</vt:lpstr>
      </vt:variant>
      <vt:variant>
        <vt:i4>3</vt:i4>
      </vt:variant>
      <vt:variant>
        <vt:lpstr>Tema</vt:lpstr>
      </vt:variant>
      <vt:variant>
        <vt:i4>3</vt:i4>
      </vt:variant>
      <vt:variant>
        <vt:lpstr>Títulos de diapositiva</vt:lpstr>
      </vt:variant>
      <vt:variant>
        <vt:i4>12</vt:i4>
      </vt:variant>
    </vt:vector>
  </HeadingPairs>
  <TitlesOfParts>
    <vt:vector size="18" baseType="lpstr">
      <vt:lpstr>Arial</vt:lpstr>
      <vt:lpstr>Calibri</vt:lpstr>
      <vt:lpstr>Courier New</vt:lpstr>
      <vt:lpstr>LIFE Header</vt:lpstr>
      <vt:lpstr>LIFE Content</vt:lpstr>
      <vt:lpstr>LIFE Partner Logos</vt:lpstr>
      <vt:lpstr>Posibilidades de mejora</vt:lpstr>
      <vt:lpstr>Presentación de PowerPoint</vt:lpstr>
      <vt:lpstr>Presentación de PowerPoint</vt:lpstr>
      <vt:lpstr>Presentación de PowerPoint</vt:lpstr>
      <vt:lpstr>Gestión de la biodiversidad...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María R. López Onieva</cp:lastModifiedBy>
  <cp:revision>262</cp:revision>
  <dcterms:created xsi:type="dcterms:W3CDTF">2017-08-09T08:14:08Z</dcterms:created>
  <dcterms:modified xsi:type="dcterms:W3CDTF">2019-05-14T12:18:36Z</dcterms:modified>
</cp:coreProperties>
</file>