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66" r:id="rId6"/>
    <p:sldId id="377" r:id="rId7"/>
    <p:sldId id="383" r:id="rId8"/>
    <p:sldId id="379" r:id="rId9"/>
    <p:sldId id="367" r:id="rId10"/>
    <p:sldId id="364" r:id="rId11"/>
    <p:sldId id="359" r:id="rId12"/>
    <p:sldId id="373" r:id="rId13"/>
    <p:sldId id="380" r:id="rId14"/>
    <p:sldId id="381" r:id="rId15"/>
    <p:sldId id="371" r:id="rId16"/>
    <p:sldId id="372"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6" clrIdx="0"/>
  <p:cmAuthor id="1" name="Kerstin Fröhle" initials="KF"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907"/>
    <a:srgbClr val="FFFF99"/>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autoAdjust="0"/>
    <p:restoredTop sz="92558" autoAdjust="0"/>
  </p:normalViewPr>
  <p:slideViewPr>
    <p:cSldViewPr>
      <p:cViewPr varScale="1">
        <p:scale>
          <a:sx n="78" d="100"/>
          <a:sy n="78" d="100"/>
        </p:scale>
        <p:origin x="1445"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21.05.2019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nlinelibrary.wiley.com/doi/full/10.1111/ddi.12778#ddi12778-bib-0005"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wileyonlinelibrary.com/" TargetMode="External"/><Relationship Id="rId4" Type="http://schemas.openxmlformats.org/officeDocument/2006/relationships/hyperlink" Target="https://onlinelibrary.wiley.com/doi/full/10.1111/ddi.12778#ddi12778-bib-0013"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hys.org/tags/ecosystem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phys.org/news/2015-04-major-biodiversity-losses-reversed.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43178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It</a:t>
            </a:r>
            <a:r>
              <a:rPr lang="de-DE" dirty="0" smtClean="0"/>
              <a:t> </a:t>
            </a:r>
            <a:r>
              <a:rPr lang="de-DE" dirty="0" err="1" smtClean="0"/>
              <a:t>should</a:t>
            </a:r>
            <a:r>
              <a:rPr lang="de-DE" dirty="0" smtClean="0"/>
              <a:t> </a:t>
            </a:r>
            <a:r>
              <a:rPr lang="de-DE" dirty="0" err="1" smtClean="0"/>
              <a:t>be</a:t>
            </a:r>
            <a:r>
              <a:rPr lang="de-DE" dirty="0" smtClean="0"/>
              <a:t> </a:t>
            </a:r>
            <a:r>
              <a:rPr lang="de-DE" dirty="0" err="1" smtClean="0"/>
              <a:t>highlighted</a:t>
            </a:r>
            <a:r>
              <a:rPr lang="de-DE" dirty="0" smtClean="0"/>
              <a:t> </a:t>
            </a:r>
            <a:r>
              <a:rPr lang="de-DE" dirty="0" err="1" smtClean="0"/>
              <a:t>that</a:t>
            </a:r>
            <a:r>
              <a:rPr lang="de-DE" dirty="0" smtClean="0"/>
              <a:t> </a:t>
            </a:r>
            <a:r>
              <a:rPr lang="de-DE" dirty="0" err="1" smtClean="0"/>
              <a:t>this</a:t>
            </a:r>
            <a:r>
              <a:rPr lang="de-DE" dirty="0" smtClean="0"/>
              <a:t> </a:t>
            </a:r>
            <a:r>
              <a:rPr lang="de-DE" dirty="0" err="1" smtClean="0"/>
              <a:t>loss</a:t>
            </a:r>
            <a:r>
              <a:rPr lang="de-DE" baseline="0" dirty="0" smtClean="0"/>
              <a:t> </a:t>
            </a:r>
            <a:r>
              <a:rPr lang="de-DE" baseline="0" dirty="0" err="1" smtClean="0"/>
              <a:t>is</a:t>
            </a:r>
            <a:r>
              <a:rPr lang="de-DE" baseline="0" dirty="0" smtClean="0"/>
              <a:t> </a:t>
            </a:r>
            <a:r>
              <a:rPr lang="de-DE" baseline="0" dirty="0" err="1" smtClean="0"/>
              <a:t>anthropologically</a:t>
            </a:r>
            <a:r>
              <a:rPr lang="de-DE" baseline="0" dirty="0" smtClean="0"/>
              <a:t> </a:t>
            </a:r>
            <a:r>
              <a:rPr lang="de-DE" baseline="0" dirty="0" err="1" smtClean="0"/>
              <a:t>caused</a:t>
            </a:r>
            <a:r>
              <a:rPr lang="de-DE" baseline="0" dirty="0" smtClean="0"/>
              <a:t> </a:t>
            </a:r>
            <a:r>
              <a:rPr lang="de-DE" baseline="0" dirty="0" err="1" smtClean="0"/>
              <a:t>and</a:t>
            </a:r>
            <a:r>
              <a:rPr lang="de-DE" baseline="0" dirty="0" smtClean="0"/>
              <a:t> </a:t>
            </a:r>
            <a:r>
              <a:rPr lang="de-DE" baseline="0" dirty="0" err="1" smtClean="0"/>
              <a:t>has</a:t>
            </a:r>
            <a:r>
              <a:rPr lang="de-DE" baseline="0" dirty="0" smtClean="0"/>
              <a:t> </a:t>
            </a:r>
            <a:r>
              <a:rPr lang="de-DE" baseline="0" dirty="0" err="1" smtClean="0"/>
              <a:t>little</a:t>
            </a:r>
            <a:r>
              <a:rPr lang="de-DE" baseline="0" dirty="0" smtClean="0"/>
              <a:t> </a:t>
            </a:r>
            <a:r>
              <a:rPr lang="de-DE" baseline="0" dirty="0" err="1" smtClean="0"/>
              <a:t>to</a:t>
            </a:r>
            <a:r>
              <a:rPr lang="de-DE" baseline="0" dirty="0" smtClean="0"/>
              <a:t> do </a:t>
            </a:r>
            <a:r>
              <a:rPr lang="de-DE" baseline="0" dirty="0" err="1" smtClean="0"/>
              <a:t>with</a:t>
            </a:r>
            <a:r>
              <a:rPr lang="de-DE" baseline="0" dirty="0" smtClean="0"/>
              <a:t> </a:t>
            </a:r>
            <a:r>
              <a:rPr lang="de-DE" baseline="0" dirty="0" err="1" smtClean="0"/>
              <a:t>natural</a:t>
            </a:r>
            <a:r>
              <a:rPr lang="de-DE" baseline="0" dirty="0" smtClean="0"/>
              <a:t> </a:t>
            </a:r>
            <a:r>
              <a:rPr lang="de-DE" baseline="0" dirty="0" err="1" smtClean="0"/>
              <a:t>variations</a:t>
            </a:r>
            <a:r>
              <a:rPr lang="de-DE" baseline="0" dirty="0" smtClean="0"/>
              <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1084342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It</a:t>
            </a:r>
            <a:r>
              <a:rPr lang="de-DE" dirty="0" smtClean="0"/>
              <a:t> </a:t>
            </a:r>
            <a:r>
              <a:rPr lang="de-DE" dirty="0" err="1" smtClean="0"/>
              <a:t>should</a:t>
            </a:r>
            <a:r>
              <a:rPr lang="de-DE" dirty="0" smtClean="0"/>
              <a:t> </a:t>
            </a:r>
            <a:r>
              <a:rPr lang="de-DE" dirty="0" err="1" smtClean="0"/>
              <a:t>be</a:t>
            </a:r>
            <a:r>
              <a:rPr lang="de-DE" dirty="0" smtClean="0"/>
              <a:t> </a:t>
            </a:r>
            <a:r>
              <a:rPr lang="de-DE" dirty="0" err="1" smtClean="0"/>
              <a:t>highlighted</a:t>
            </a:r>
            <a:r>
              <a:rPr lang="de-DE" dirty="0" smtClean="0"/>
              <a:t> </a:t>
            </a:r>
            <a:r>
              <a:rPr lang="de-DE" dirty="0" err="1" smtClean="0"/>
              <a:t>that</a:t>
            </a:r>
            <a:r>
              <a:rPr lang="de-DE" dirty="0" smtClean="0"/>
              <a:t> </a:t>
            </a:r>
            <a:r>
              <a:rPr lang="de-DE" dirty="0" err="1" smtClean="0"/>
              <a:t>this</a:t>
            </a:r>
            <a:r>
              <a:rPr lang="de-DE" dirty="0" smtClean="0"/>
              <a:t> </a:t>
            </a:r>
            <a:r>
              <a:rPr lang="de-DE" dirty="0" err="1" smtClean="0"/>
              <a:t>loss</a:t>
            </a:r>
            <a:r>
              <a:rPr lang="de-DE" baseline="0" dirty="0" smtClean="0"/>
              <a:t> </a:t>
            </a:r>
            <a:r>
              <a:rPr lang="de-DE" baseline="0" dirty="0" err="1" smtClean="0"/>
              <a:t>is</a:t>
            </a:r>
            <a:r>
              <a:rPr lang="de-DE" baseline="0" dirty="0" smtClean="0"/>
              <a:t> </a:t>
            </a:r>
            <a:r>
              <a:rPr lang="de-DE" baseline="0" dirty="0" err="1" smtClean="0"/>
              <a:t>anthropologically</a:t>
            </a:r>
            <a:r>
              <a:rPr lang="de-DE" baseline="0" dirty="0" smtClean="0"/>
              <a:t> </a:t>
            </a:r>
            <a:r>
              <a:rPr lang="de-DE" baseline="0" dirty="0" err="1" smtClean="0"/>
              <a:t>caused</a:t>
            </a:r>
            <a:r>
              <a:rPr lang="de-DE" baseline="0" dirty="0" smtClean="0"/>
              <a:t> </a:t>
            </a:r>
            <a:r>
              <a:rPr lang="de-DE" baseline="0" dirty="0" err="1" smtClean="0"/>
              <a:t>and</a:t>
            </a:r>
            <a:r>
              <a:rPr lang="de-DE" baseline="0" dirty="0" smtClean="0"/>
              <a:t> </a:t>
            </a:r>
            <a:r>
              <a:rPr lang="de-DE" baseline="0" dirty="0" err="1" smtClean="0"/>
              <a:t>has</a:t>
            </a:r>
            <a:r>
              <a:rPr lang="de-DE" baseline="0" dirty="0" smtClean="0"/>
              <a:t> </a:t>
            </a:r>
            <a:r>
              <a:rPr lang="de-DE" baseline="0" dirty="0" err="1" smtClean="0"/>
              <a:t>little</a:t>
            </a:r>
            <a:r>
              <a:rPr lang="de-DE" baseline="0" dirty="0" smtClean="0"/>
              <a:t> </a:t>
            </a:r>
            <a:r>
              <a:rPr lang="de-DE" baseline="0" dirty="0" err="1" smtClean="0"/>
              <a:t>to</a:t>
            </a:r>
            <a:r>
              <a:rPr lang="de-DE" baseline="0" dirty="0" smtClean="0"/>
              <a:t> do </a:t>
            </a:r>
            <a:r>
              <a:rPr lang="de-DE" baseline="0" dirty="0" err="1" smtClean="0"/>
              <a:t>with</a:t>
            </a:r>
            <a:r>
              <a:rPr lang="de-DE" baseline="0" dirty="0" smtClean="0"/>
              <a:t> </a:t>
            </a:r>
            <a:r>
              <a:rPr lang="de-DE" baseline="0" dirty="0" err="1" smtClean="0"/>
              <a:t>natural</a:t>
            </a:r>
            <a:r>
              <a:rPr lang="de-DE" baseline="0" dirty="0" smtClean="0"/>
              <a:t> </a:t>
            </a:r>
            <a:r>
              <a:rPr lang="de-DE" baseline="0" dirty="0" err="1" smtClean="0"/>
              <a:t>variations</a:t>
            </a:r>
            <a:r>
              <a:rPr lang="de-DE" baseline="0" dirty="0" smtClean="0"/>
              <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1084342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a:t>
            </a:r>
            <a:r>
              <a:rPr lang="de-DE" baseline="0" dirty="0" smtClean="0"/>
              <a:t> </a:t>
            </a:r>
          </a:p>
          <a:p>
            <a:r>
              <a:rPr lang="en-GB" dirty="0" smtClean="0"/>
              <a:t>Distribution of primary forest patches retrieved for Europe by forest type. The map of biogeographical regions in the background follows </a:t>
            </a:r>
            <a:r>
              <a:rPr lang="en-GB" dirty="0" err="1" smtClean="0"/>
              <a:t>BfN</a:t>
            </a:r>
            <a:r>
              <a:rPr lang="en-GB" dirty="0" smtClean="0"/>
              <a:t> (</a:t>
            </a:r>
            <a:r>
              <a:rPr lang="en-GB" dirty="0" smtClean="0">
                <a:hlinkClick r:id="rId3"/>
              </a:rPr>
              <a:t>2003</a:t>
            </a:r>
            <a:r>
              <a:rPr lang="en-GB" dirty="0" smtClean="0"/>
              <a:t>). Forest types follow EEA (</a:t>
            </a:r>
            <a:r>
              <a:rPr lang="en-GB" dirty="0" smtClean="0">
                <a:hlinkClick r:id="rId4"/>
              </a:rPr>
              <a:t>2006</a:t>
            </a:r>
            <a:r>
              <a:rPr lang="en-GB" dirty="0" smtClean="0"/>
              <a:t>): FT1—boreal forest, FT2—</a:t>
            </a:r>
            <a:r>
              <a:rPr lang="en-GB" dirty="0" err="1" smtClean="0"/>
              <a:t>hemiboreal</a:t>
            </a:r>
            <a:r>
              <a:rPr lang="en-GB" dirty="0" smtClean="0"/>
              <a:t> and </a:t>
            </a:r>
            <a:r>
              <a:rPr lang="en-GB" dirty="0" err="1" smtClean="0"/>
              <a:t>nemoral</a:t>
            </a:r>
            <a:r>
              <a:rPr lang="en-GB" dirty="0" smtClean="0"/>
              <a:t> coniferous‐mixed forest, FT3—alpine coniferous, FT4‐5—</a:t>
            </a:r>
            <a:r>
              <a:rPr lang="en-GB" dirty="0" err="1" smtClean="0"/>
              <a:t>mesophytic</a:t>
            </a:r>
            <a:r>
              <a:rPr lang="en-GB" dirty="0" smtClean="0"/>
              <a:t> deciduous and acidophilus forest, FT6—beech forest, FT7—mountainous beech forest, FT8—</a:t>
            </a:r>
            <a:r>
              <a:rPr lang="en-GB" dirty="0" err="1" smtClean="0"/>
              <a:t>thermophilus</a:t>
            </a:r>
            <a:r>
              <a:rPr lang="en-GB" dirty="0" smtClean="0"/>
              <a:t> deciduous forest, FT9—broadleaved evergreen forest, FT10—coniferous Mediterranean forest, FT11‐12—mire and swamp forests and floodplain forest, FT13—</a:t>
            </a:r>
            <a:r>
              <a:rPr lang="en-GB" dirty="0" err="1" smtClean="0"/>
              <a:t>nonriverine</a:t>
            </a:r>
            <a:r>
              <a:rPr lang="en-GB" dirty="0" smtClean="0"/>
              <a:t> alder, birch or aspen, NA‐NC—no data/unclassified [Colour figure can be viewed at </a:t>
            </a:r>
            <a:r>
              <a:rPr lang="en-GB" dirty="0" smtClean="0">
                <a:hlinkClick r:id="rId5"/>
              </a:rPr>
              <a:t>wileyonlinelibrary.com</a:t>
            </a:r>
            <a:r>
              <a:rPr lang="en-GB" dirty="0" smtClean="0"/>
              <a:t>]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22116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Information:   </a:t>
            </a:r>
            <a:r>
              <a:rPr lang="en-GB" sz="1200" kern="1200" dirty="0" smtClean="0">
                <a:solidFill>
                  <a:schemeClr val="tx1"/>
                </a:solidFill>
                <a:effectLst/>
                <a:latin typeface="+mn-lt"/>
                <a:ea typeface="+mn-ea"/>
                <a:cs typeface="+mn-cs"/>
              </a:rPr>
              <a:t>A new study published today in the journal </a:t>
            </a:r>
            <a:r>
              <a:rPr lang="en-GB" sz="1200" i="1" kern="1200" dirty="0" smtClean="0">
                <a:solidFill>
                  <a:schemeClr val="tx1"/>
                </a:solidFill>
                <a:effectLst/>
                <a:latin typeface="+mn-lt"/>
                <a:ea typeface="+mn-ea"/>
                <a:cs typeface="+mn-cs"/>
              </a:rPr>
              <a:t>Nature</a:t>
            </a:r>
            <a:r>
              <a:rPr lang="en-GB" sz="1200" kern="1200" dirty="0" smtClean="0">
                <a:solidFill>
                  <a:schemeClr val="tx1"/>
                </a:solidFill>
                <a:effectLst/>
                <a:latin typeface="+mn-lt"/>
                <a:ea typeface="+mn-ea"/>
                <a:cs typeface="+mn-cs"/>
              </a:rPr>
              <a:t> gives a global view of this damage since the 1500s. It shows that by 2005, worldwide land use change had caused a drop of 14 per cent in the average number of species found in local ecosystems. Most of this loss came in the last 100 years.</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smtClean="0">
                <a:solidFill>
                  <a:schemeClr val="tx1"/>
                </a:solidFill>
                <a:effectLst/>
                <a:latin typeface="+mn-lt"/>
                <a:ea typeface="+mn-ea"/>
                <a:cs typeface="+mn-cs"/>
              </a:rPr>
              <a:t>First global analysis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study is the first global analysis of human impacts on local biodiversity. It is a major collaboration between the Natural History Museum, United Nations Environment Programme World Conservation Monitoring Centre (UNEP-WCMC), and British universities.</a:t>
            </a:r>
          </a:p>
          <a:p>
            <a:r>
              <a:rPr lang="en-GB" sz="1200" kern="1200" dirty="0" smtClean="0">
                <a:solidFill>
                  <a:schemeClr val="tx1"/>
                </a:solidFill>
                <a:effectLst/>
                <a:latin typeface="+mn-lt"/>
                <a:ea typeface="+mn-ea"/>
                <a:cs typeface="+mn-cs"/>
              </a:rPr>
              <a:t>Scientists submitted data from more than 70 countries and considered 26,593 species, adding more than 1.1 million records to the PREDICTS (Projecting Responses of Ecological Diversity In Changing Terrestrial Systems) survey database.</a:t>
            </a:r>
          </a:p>
          <a:p>
            <a:r>
              <a:rPr lang="en-GB" sz="1200" kern="1200" dirty="0" smtClean="0">
                <a:solidFill>
                  <a:schemeClr val="tx1"/>
                </a:solidFill>
                <a:effectLst/>
                <a:latin typeface="+mn-lt"/>
                <a:ea typeface="+mn-ea"/>
                <a:cs typeface="+mn-cs"/>
              </a:rPr>
              <a:t>The team's figure of a 14 per cent drop in species in local ecosystems is a global average. So local biodiversity in some areas is still quite intact, but others - including Western Europe - have had losses of 20-30 per cent.</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smtClean="0">
                <a:solidFill>
                  <a:schemeClr val="tx1"/>
                </a:solidFill>
                <a:effectLst/>
                <a:latin typeface="+mn-lt"/>
                <a:ea typeface="+mn-ea"/>
                <a:cs typeface="+mn-cs"/>
              </a:rPr>
              <a:t>Tipping point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is important because 20 per cent is widely considered the tipping point beyond which an </a:t>
            </a:r>
            <a:r>
              <a:rPr lang="en-GB" sz="1200" u="sng" kern="1200" dirty="0" smtClean="0">
                <a:solidFill>
                  <a:schemeClr val="tx1"/>
                </a:solidFill>
                <a:effectLst/>
                <a:latin typeface="+mn-lt"/>
                <a:ea typeface="+mn-ea"/>
                <a:cs typeface="+mn-cs"/>
                <a:hlinkClick r:id="rId3"/>
              </a:rPr>
              <a:t>ecosystems</a:t>
            </a:r>
            <a:r>
              <a:rPr lang="en-GB" sz="1200" kern="1200" dirty="0" smtClean="0">
                <a:solidFill>
                  <a:schemeClr val="tx1"/>
                </a:solidFill>
                <a:effectLst/>
                <a:latin typeface="+mn-lt"/>
                <a:ea typeface="+mn-ea"/>
                <a:cs typeface="+mn-cs"/>
              </a:rPr>
              <a:t>' ability to provide the natural services like flood protection or control of pest outbreaks are compromised.</a:t>
            </a:r>
          </a:p>
          <a:p>
            <a:r>
              <a:rPr lang="en-GB" sz="1200" kern="1200" dirty="0" smtClean="0">
                <a:solidFill>
                  <a:schemeClr val="tx1"/>
                </a:solidFill>
                <a:effectLst/>
                <a:latin typeface="+mn-lt"/>
                <a:ea typeface="+mn-ea"/>
                <a:cs typeface="+mn-cs"/>
              </a:rPr>
              <a:t>'For example as biodiversity declines, outbreaks of crop pests become more likely,' said Andy Purvis, the study's lead scientist and Museum biodiversity expert. 'We can spray crops and spend money to reduce that risk but that is basically compensating for something that biodiversity used to provide before'.</a:t>
            </a:r>
            <a:r>
              <a:rPr lang="en-GB" sz="1200" kern="1200" baseline="0" dirty="0" smtClean="0">
                <a:solidFill>
                  <a:schemeClr val="tx1"/>
                </a:solidFill>
                <a:effectLst/>
                <a:latin typeface="+mn-lt"/>
                <a:ea typeface="+mn-ea"/>
                <a:cs typeface="+mn-cs"/>
              </a:rPr>
              <a:t> (</a:t>
            </a:r>
            <a:r>
              <a:rPr lang="en-GB" sz="1200" u="sng" kern="1200" dirty="0" smtClean="0">
                <a:solidFill>
                  <a:schemeClr val="tx1"/>
                </a:solidFill>
                <a:effectLst/>
                <a:latin typeface="+mn-lt"/>
                <a:ea typeface="+mn-ea"/>
                <a:cs typeface="+mn-cs"/>
                <a:hlinkClick r:id="rId4"/>
              </a:rPr>
              <a:t>https://phys.org/news/2015-04-major-biodiversity-losses-reversed.html#jCp</a:t>
            </a:r>
            <a:r>
              <a:rPr lang="en-GB" sz="1200" u="sng" kern="1200" dirty="0" smtClean="0">
                <a:solidFill>
                  <a:schemeClr val="tx1"/>
                </a:solidFill>
                <a:effectLst/>
                <a:latin typeface="+mn-lt"/>
                <a:ea typeface="+mn-ea"/>
                <a:cs typeface="+mn-cs"/>
              </a:rPr>
              <a:t>)</a:t>
            </a:r>
          </a:p>
          <a:p>
            <a:r>
              <a:rPr lang="en-GB" dirty="0" smtClean="0">
                <a:effectLst/>
              </a:rPr>
              <a:t/>
            </a:r>
            <a:br>
              <a:rPr lang="en-GB" dirty="0" smtClean="0">
                <a:effectLst/>
              </a:rPr>
            </a:b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48585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a:t>
            </a:r>
            <a:r>
              <a:rPr lang="de-DE" baseline="0" dirty="0" smtClean="0"/>
              <a:t> </a:t>
            </a:r>
            <a:r>
              <a:rPr lang="de-DE" baseline="0" dirty="0" err="1" smtClean="0"/>
              <a:t>information</a:t>
            </a:r>
            <a:r>
              <a:rPr lang="de-DE" baseline="0" dirty="0" smtClean="0"/>
              <a:t>: </a:t>
            </a:r>
          </a:p>
          <a:p>
            <a:r>
              <a:rPr lang="de-DE" baseline="0" dirty="0" err="1" smtClean="0"/>
              <a:t>To</a:t>
            </a:r>
            <a:r>
              <a:rPr lang="de-DE" baseline="0" dirty="0" smtClean="0"/>
              <a:t> </a:t>
            </a:r>
            <a:r>
              <a:rPr lang="de-DE" baseline="0" dirty="0" err="1" smtClean="0"/>
              <a:t>date</a:t>
            </a:r>
            <a:r>
              <a:rPr lang="de-DE" baseline="0" dirty="0" smtClean="0"/>
              <a:t>, IUCN </a:t>
            </a:r>
            <a:r>
              <a:rPr lang="de-DE" baseline="0" dirty="0" err="1" smtClean="0"/>
              <a:t>assessed</a:t>
            </a:r>
            <a:r>
              <a:rPr lang="de-DE" baseline="0" dirty="0" smtClean="0"/>
              <a:t> 98,500 </a:t>
            </a:r>
            <a:r>
              <a:rPr lang="de-DE" baseline="0" dirty="0" err="1" smtClean="0"/>
              <a:t>species</a:t>
            </a:r>
            <a:r>
              <a:rPr lang="de-DE" baseline="0" dirty="0" smtClean="0"/>
              <a:t> </a:t>
            </a:r>
            <a:r>
              <a:rPr lang="de-DE" baseline="0" dirty="0" err="1" smtClean="0"/>
              <a:t>for</a:t>
            </a:r>
            <a:r>
              <a:rPr lang="de-DE" baseline="0" dirty="0" smtClean="0"/>
              <a:t> </a:t>
            </a:r>
            <a:r>
              <a:rPr lang="de-DE" baseline="0" dirty="0" err="1" smtClean="0"/>
              <a:t>the</a:t>
            </a:r>
            <a:r>
              <a:rPr lang="de-DE" baseline="0" dirty="0" smtClean="0"/>
              <a:t> IUCN </a:t>
            </a:r>
            <a:r>
              <a:rPr lang="de-DE" baseline="0" dirty="0" err="1" smtClean="0"/>
              <a:t>Red</a:t>
            </a:r>
            <a:r>
              <a:rPr lang="de-DE" baseline="0" dirty="0" smtClean="0"/>
              <a:t> List (</a:t>
            </a:r>
            <a:r>
              <a:rPr lang="de-DE" baseline="0" dirty="0" err="1" smtClean="0"/>
              <a:t>date</a:t>
            </a:r>
            <a:r>
              <a:rPr lang="de-DE" baseline="0" dirty="0" smtClean="0"/>
              <a:t>: 02.04.2019)</a:t>
            </a:r>
          </a:p>
          <a:p>
            <a:endParaRPr lang="de-DE" baseline="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91700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Human </a:t>
            </a:r>
            <a:r>
              <a:rPr lang="de-DE" dirty="0" err="1" smtClean="0"/>
              <a:t>transformation</a:t>
            </a:r>
            <a:r>
              <a:rPr lang="de-DE" dirty="0" smtClean="0"/>
              <a:t> </a:t>
            </a:r>
            <a:r>
              <a:rPr lang="de-DE" dirty="0" err="1" smtClean="0"/>
              <a:t>of</a:t>
            </a:r>
            <a:r>
              <a:rPr lang="de-DE" dirty="0" smtClean="0"/>
              <a:t> </a:t>
            </a:r>
            <a:r>
              <a:rPr lang="de-DE" dirty="0" err="1" smtClean="0"/>
              <a:t>natural</a:t>
            </a:r>
            <a:r>
              <a:rPr lang="de-DE" dirty="0" smtClean="0"/>
              <a:t> </a:t>
            </a:r>
            <a:r>
              <a:rPr lang="de-DE" dirty="0" err="1" smtClean="0"/>
              <a:t>ecosystems</a:t>
            </a:r>
            <a:r>
              <a:rPr lang="de-DE" dirty="0" smtClean="0"/>
              <a:t> </a:t>
            </a:r>
            <a:r>
              <a:rPr lang="de-DE" dirty="0" err="1" smtClean="0"/>
              <a:t>and</a:t>
            </a:r>
            <a:r>
              <a:rPr lang="de-DE" dirty="0" smtClean="0"/>
              <a:t> trade-offs</a:t>
            </a:r>
            <a:r>
              <a:rPr lang="de-DE" baseline="0" dirty="0" smtClean="0"/>
              <a:t> </a:t>
            </a:r>
            <a:r>
              <a:rPr lang="de-DE" baseline="0" dirty="0" err="1" smtClean="0"/>
              <a:t>among</a:t>
            </a:r>
            <a:r>
              <a:rPr lang="de-DE" baseline="0" dirty="0" smtClean="0"/>
              <a:t> </a:t>
            </a:r>
            <a:r>
              <a:rPr lang="de-DE" baseline="0" dirty="0" err="1" smtClean="0"/>
              <a:t>ecosystem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biodiversity</a:t>
            </a:r>
            <a:endParaRPr lang="de-DE" baseline="0" dirty="0" smtClean="0"/>
          </a:p>
          <a:p>
            <a:endParaRPr lang="de-DE" baseline="0" dirty="0" smtClean="0"/>
          </a:p>
          <a:p>
            <a:r>
              <a:rPr lang="de-DE" baseline="0" dirty="0" smtClean="0"/>
              <a:t>This </a:t>
            </a:r>
            <a:r>
              <a:rPr lang="de-DE" baseline="0" dirty="0" err="1" smtClean="0"/>
              <a:t>figure</a:t>
            </a:r>
            <a:r>
              <a:rPr lang="de-DE" baseline="0" dirty="0" smtClean="0"/>
              <a:t> </a:t>
            </a:r>
            <a:r>
              <a:rPr lang="de-DE" baseline="0" dirty="0" err="1" smtClean="0"/>
              <a:t>shows</a:t>
            </a:r>
            <a:r>
              <a:rPr lang="de-DE" baseline="0" dirty="0" smtClean="0"/>
              <a:t> </a:t>
            </a:r>
            <a:r>
              <a:rPr lang="de-DE" baseline="0" dirty="0" err="1" smtClean="0"/>
              <a:t>the</a:t>
            </a:r>
            <a:r>
              <a:rPr lang="de-DE" baseline="0" dirty="0" smtClean="0"/>
              <a:t> trade-offs </a:t>
            </a:r>
            <a:r>
              <a:rPr lang="de-DE" baseline="0" dirty="0" err="1" smtClean="0"/>
              <a:t>among</a:t>
            </a:r>
            <a:r>
              <a:rPr lang="de-DE" baseline="0" dirty="0" smtClean="0"/>
              <a:t> </a:t>
            </a:r>
            <a:r>
              <a:rPr lang="de-DE" baseline="0" dirty="0" err="1" smtClean="0"/>
              <a:t>exocsystem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biodiersity</a:t>
            </a:r>
            <a:r>
              <a:rPr lang="de-DE" baseline="0" dirty="0" smtClean="0"/>
              <a:t> </a:t>
            </a:r>
            <a:r>
              <a:rPr lang="de-DE" baseline="0" dirty="0" err="1" smtClean="0"/>
              <a:t>with</a:t>
            </a:r>
            <a:r>
              <a:rPr lang="de-DE" baseline="0" dirty="0" smtClean="0"/>
              <a:t> </a:t>
            </a:r>
            <a:r>
              <a:rPr lang="de-DE" baseline="0" dirty="0" err="1" smtClean="0"/>
              <a:t>land</a:t>
            </a:r>
            <a:r>
              <a:rPr lang="de-DE" baseline="0" dirty="0" smtClean="0"/>
              <a:t> </a:t>
            </a:r>
            <a:r>
              <a:rPr lang="de-DE" baseline="0" dirty="0" err="1" smtClean="0"/>
              <a:t>use</a:t>
            </a:r>
            <a:r>
              <a:rPr lang="de-DE" baseline="0" dirty="0" smtClean="0"/>
              <a:t> </a:t>
            </a:r>
            <a:r>
              <a:rPr lang="de-DE" baseline="0" dirty="0" err="1" smtClean="0"/>
              <a:t>intensification</a:t>
            </a:r>
            <a:r>
              <a:rPr lang="de-DE" baseline="0" dirty="0" smtClean="0"/>
              <a:t>, </a:t>
            </a:r>
            <a:r>
              <a:rPr lang="de-DE" baseline="0" dirty="0" err="1" smtClean="0"/>
              <a:t>using</a:t>
            </a:r>
            <a:r>
              <a:rPr lang="de-DE" baseline="0" dirty="0" smtClean="0"/>
              <a:t> </a:t>
            </a:r>
            <a:r>
              <a:rPr lang="de-DE" baseline="0" dirty="0" err="1" smtClean="0"/>
              <a:t>food</a:t>
            </a:r>
            <a:r>
              <a:rPr lang="de-DE" baseline="0" dirty="0" smtClean="0"/>
              <a:t> </a:t>
            </a:r>
            <a:r>
              <a:rPr lang="de-DE" baseline="0" dirty="0" err="1" smtClean="0"/>
              <a:t>production</a:t>
            </a:r>
            <a:r>
              <a:rPr lang="de-DE" baseline="0" dirty="0" smtClean="0"/>
              <a:t> </a:t>
            </a:r>
            <a:r>
              <a:rPr lang="de-DE" baseline="0" dirty="0" err="1" smtClean="0"/>
              <a:t>as</a:t>
            </a:r>
            <a:r>
              <a:rPr lang="de-DE" baseline="0" dirty="0" smtClean="0"/>
              <a:t> an </a:t>
            </a:r>
            <a:r>
              <a:rPr lang="de-DE" baseline="0" dirty="0" err="1" smtClean="0"/>
              <a:t>example</a:t>
            </a:r>
            <a:r>
              <a:rPr lang="de-DE" baseline="0" dirty="0" smtClean="0"/>
              <a:t>. In </a:t>
            </a:r>
            <a:r>
              <a:rPr lang="de-DE" baseline="0" dirty="0" err="1" smtClean="0"/>
              <a:t>this</a:t>
            </a:r>
            <a:r>
              <a:rPr lang="de-DE" baseline="0" dirty="0" smtClean="0"/>
              <a:t> </a:t>
            </a:r>
            <a:r>
              <a:rPr lang="de-DE" baseline="0" dirty="0" err="1" smtClean="0"/>
              <a:t>specific</a:t>
            </a:r>
            <a:r>
              <a:rPr lang="de-DE" baseline="0" dirty="0" smtClean="0"/>
              <a:t> </a:t>
            </a:r>
            <a:r>
              <a:rPr lang="de-DE" baseline="0" dirty="0" err="1" smtClean="0"/>
              <a:t>example</a:t>
            </a:r>
            <a:r>
              <a:rPr lang="de-DE" baseline="0" dirty="0" smtClean="0"/>
              <a:t> </a:t>
            </a:r>
            <a:r>
              <a:rPr lang="de-DE" baseline="0" dirty="0" err="1" smtClean="0"/>
              <a:t>as</a:t>
            </a:r>
            <a:r>
              <a:rPr lang="de-DE" baseline="0" dirty="0" smtClean="0"/>
              <a:t> </a:t>
            </a:r>
            <a:r>
              <a:rPr lang="de-DE" baseline="0" dirty="0" err="1" smtClean="0"/>
              <a:t>food</a:t>
            </a:r>
            <a:r>
              <a:rPr lang="de-DE" baseline="0" dirty="0" smtClean="0"/>
              <a:t> </a:t>
            </a:r>
            <a:r>
              <a:rPr lang="de-DE" baseline="0" dirty="0" err="1" smtClean="0"/>
              <a:t>production</a:t>
            </a:r>
            <a:r>
              <a:rPr lang="de-DE" baseline="0" dirty="0" smtClean="0"/>
              <a:t> </a:t>
            </a:r>
            <a:r>
              <a:rPr lang="de-DE" baseline="0" dirty="0" err="1" smtClean="0"/>
              <a:t>increases</a:t>
            </a:r>
            <a:r>
              <a:rPr lang="de-DE" baseline="0" dirty="0" smtClean="0"/>
              <a:t>, </a:t>
            </a:r>
            <a:r>
              <a:rPr lang="de-DE" baseline="0" dirty="0" err="1" smtClean="0"/>
              <a:t>there</a:t>
            </a:r>
            <a:r>
              <a:rPr lang="de-DE" baseline="0" dirty="0" smtClean="0"/>
              <a:t> </a:t>
            </a:r>
            <a:r>
              <a:rPr lang="de-DE" baseline="0" dirty="0" err="1" smtClean="0"/>
              <a:t>is</a:t>
            </a:r>
            <a:r>
              <a:rPr lang="de-DE" baseline="0" dirty="0" smtClean="0"/>
              <a:t> a </a:t>
            </a:r>
            <a:r>
              <a:rPr lang="de-DE" baseline="0" dirty="0" err="1" smtClean="0"/>
              <a:t>decreas</a:t>
            </a:r>
            <a:r>
              <a:rPr lang="de-DE" baseline="0" dirty="0" smtClean="0"/>
              <a:t> in </a:t>
            </a:r>
            <a:r>
              <a:rPr lang="de-DE" baseline="0" dirty="0" err="1" smtClean="0"/>
              <a:t>other</a:t>
            </a:r>
            <a:r>
              <a:rPr lang="de-DE" baseline="0" dirty="0" smtClean="0"/>
              <a:t> </a:t>
            </a:r>
            <a:r>
              <a:rPr lang="de-DE" baseline="0" dirty="0" err="1" smtClean="0"/>
              <a:t>ecosystem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biodiverstiy</a:t>
            </a:r>
            <a:r>
              <a:rPr lang="de-DE" baseline="0" dirty="0" smtClean="0"/>
              <a:t> (</a:t>
            </a:r>
            <a:r>
              <a:rPr lang="de-DE" baseline="0" dirty="0" err="1" smtClean="0"/>
              <a:t>illustrated</a:t>
            </a:r>
            <a:r>
              <a:rPr lang="de-DE" baseline="0" dirty="0" smtClean="0"/>
              <a:t> </a:t>
            </a:r>
            <a:r>
              <a:rPr lang="de-DE" baseline="0" dirty="0" err="1" smtClean="0"/>
              <a:t>by</a:t>
            </a:r>
            <a:r>
              <a:rPr lang="de-DE" baseline="0" dirty="0" smtClean="0"/>
              <a:t> </a:t>
            </a:r>
            <a:r>
              <a:rPr lang="de-DE" baseline="0" dirty="0" err="1" smtClean="0"/>
              <a:t>reduced</a:t>
            </a:r>
            <a:r>
              <a:rPr lang="de-DE" baseline="0" dirty="0" smtClean="0"/>
              <a:t> </a:t>
            </a:r>
            <a:r>
              <a:rPr lang="de-DE" baseline="0" dirty="0" err="1" smtClean="0"/>
              <a:t>bars</a:t>
            </a:r>
            <a:r>
              <a:rPr lang="de-DE" baseline="0" dirty="0" smtClean="0"/>
              <a:t>) </a:t>
            </a:r>
            <a:r>
              <a:rPr lang="de-DE" baseline="0" dirty="0" err="1" smtClean="0"/>
              <a:t>as</a:t>
            </a:r>
            <a:r>
              <a:rPr lang="de-DE" baseline="0" dirty="0" smtClean="0"/>
              <a:t> </a:t>
            </a:r>
            <a:r>
              <a:rPr lang="de-DE" baseline="0" dirty="0" err="1" smtClean="0"/>
              <a:t>compared</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undegraded</a:t>
            </a:r>
            <a:r>
              <a:rPr lang="de-DE" baseline="0" dirty="0" smtClean="0"/>
              <a:t> </a:t>
            </a:r>
            <a:r>
              <a:rPr lang="de-DE" baseline="0" dirty="0" err="1" smtClean="0"/>
              <a:t>state</a:t>
            </a:r>
            <a:r>
              <a:rPr lang="de-DE" baseline="0" dirty="0" smtClean="0"/>
              <a:t>. In extreme </a:t>
            </a:r>
            <a:r>
              <a:rPr lang="de-DE" baseline="0" dirty="0" err="1" smtClean="0"/>
              <a:t>cases</a:t>
            </a:r>
            <a:r>
              <a:rPr lang="de-DE" baseline="0" dirty="0" smtClean="0"/>
              <a:t>, </a:t>
            </a:r>
            <a:r>
              <a:rPr lang="de-DE" baseline="0" dirty="0" err="1" smtClean="0"/>
              <a:t>land</a:t>
            </a:r>
            <a:r>
              <a:rPr lang="de-DE" baseline="0" dirty="0" smtClean="0"/>
              <a:t> </a:t>
            </a:r>
            <a:r>
              <a:rPr lang="de-DE" baseline="0" dirty="0" err="1" smtClean="0"/>
              <a:t>has</a:t>
            </a:r>
            <a:r>
              <a:rPr lang="de-DE" baseline="0" dirty="0" smtClean="0"/>
              <a:t> </a:t>
            </a:r>
            <a:r>
              <a:rPr lang="de-DE" baseline="0" dirty="0" err="1" smtClean="0"/>
              <a:t>been</a:t>
            </a:r>
            <a:r>
              <a:rPr lang="de-DE" baseline="0" dirty="0" smtClean="0"/>
              <a:t> </a:t>
            </a:r>
            <a:r>
              <a:rPr lang="de-DE" baseline="0" dirty="0" err="1" smtClean="0"/>
              <a:t>degraded</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point</a:t>
            </a:r>
            <a:r>
              <a:rPr lang="de-DE" baseline="0" dirty="0" smtClean="0"/>
              <a:t> </a:t>
            </a:r>
            <a:r>
              <a:rPr lang="de-DE" baseline="0" dirty="0" err="1" smtClean="0"/>
              <a:t>of</a:t>
            </a:r>
            <a:r>
              <a:rPr lang="de-DE" baseline="0" dirty="0" smtClean="0"/>
              <a:t> </a:t>
            </a:r>
            <a:r>
              <a:rPr lang="de-DE" baseline="0" dirty="0" err="1" smtClean="0"/>
              <a:t>abandonment</a:t>
            </a:r>
            <a:r>
              <a:rPr lang="de-DE" baseline="0" dirty="0" smtClean="0"/>
              <a:t> (</a:t>
            </a:r>
            <a:r>
              <a:rPr lang="de-DE" baseline="0" dirty="0" err="1" smtClean="0"/>
              <a:t>right</a:t>
            </a:r>
            <a:r>
              <a:rPr lang="de-DE" baseline="0" dirty="0" smtClean="0"/>
              <a:t> </a:t>
            </a:r>
            <a:r>
              <a:rPr lang="de-DE" baseline="0" dirty="0" err="1" smtClean="0"/>
              <a:t>panel</a:t>
            </a:r>
            <a:r>
              <a:rPr lang="de-DE" baseline="0" dirty="0" smtClean="0"/>
              <a:t>), </a:t>
            </a:r>
            <a:r>
              <a:rPr lang="de-DE" baseline="0" dirty="0" err="1" smtClean="0"/>
              <a:t>thus</a:t>
            </a:r>
            <a:r>
              <a:rPr lang="de-DE" baseline="0" dirty="0" smtClean="0"/>
              <a:t> </a:t>
            </a:r>
            <a:r>
              <a:rPr lang="de-DE" baseline="0" dirty="0" err="1" smtClean="0"/>
              <a:t>providing</a:t>
            </a:r>
            <a:r>
              <a:rPr lang="de-DE" baseline="0" dirty="0" smtClean="0"/>
              <a:t> </a:t>
            </a:r>
            <a:r>
              <a:rPr lang="de-DE" baseline="0" dirty="0" err="1" smtClean="0"/>
              <a:t>less</a:t>
            </a:r>
            <a:r>
              <a:rPr lang="de-DE" baseline="0" dirty="0" smtClean="0"/>
              <a:t> </a:t>
            </a:r>
            <a:r>
              <a:rPr lang="de-DE" baseline="0" dirty="0" err="1" smtClean="0"/>
              <a:t>of</a:t>
            </a:r>
            <a:r>
              <a:rPr lang="de-DE" baseline="0" dirty="0" smtClean="0"/>
              <a:t> all </a:t>
            </a:r>
            <a:r>
              <a:rPr lang="de-DE" baseline="0" dirty="0" err="1" smtClean="0"/>
              <a:t>ecosystems</a:t>
            </a:r>
            <a:r>
              <a:rPr lang="de-DE" baseline="0" dirty="0" smtClean="0"/>
              <a:t> </a:t>
            </a:r>
            <a:r>
              <a:rPr lang="de-DE" baseline="0" dirty="0" err="1" smtClean="0"/>
              <a:t>services</a:t>
            </a:r>
            <a:r>
              <a:rPr lang="de-DE" baseline="0" dirty="0" smtClean="0"/>
              <a:t>. This </a:t>
            </a:r>
            <a:r>
              <a:rPr lang="de-DE" baseline="0" dirty="0" err="1" smtClean="0"/>
              <a:t>pattern</a:t>
            </a:r>
            <a:r>
              <a:rPr lang="de-DE" baseline="0" dirty="0" smtClean="0"/>
              <a:t> </a:t>
            </a:r>
            <a:r>
              <a:rPr lang="de-DE" baseline="0" dirty="0" err="1" smtClean="0"/>
              <a:t>generally</a:t>
            </a:r>
            <a:r>
              <a:rPr lang="de-DE" baseline="0" dirty="0" smtClean="0"/>
              <a:t> </a:t>
            </a:r>
            <a:r>
              <a:rPr lang="de-DE" baseline="0" dirty="0" err="1" smtClean="0"/>
              <a:t>applies</a:t>
            </a:r>
            <a:r>
              <a:rPr lang="de-DE" baseline="0" dirty="0" smtClean="0"/>
              <a:t> </a:t>
            </a:r>
            <a:r>
              <a:rPr lang="de-DE" baseline="0" dirty="0" err="1" smtClean="0"/>
              <a:t>to</a:t>
            </a:r>
            <a:r>
              <a:rPr lang="de-DE" baseline="0" dirty="0" smtClean="0"/>
              <a:t> all </a:t>
            </a:r>
            <a:r>
              <a:rPr lang="de-DE" baseline="0" dirty="0" err="1" smtClean="0"/>
              <a:t>ecosystems</a:t>
            </a:r>
            <a:r>
              <a:rPr lang="de-DE" baseline="0" dirty="0" smtClean="0"/>
              <a:t> </a:t>
            </a:r>
            <a:r>
              <a:rPr lang="de-DE" baseline="0" dirty="0" err="1" smtClean="0"/>
              <a:t>and</a:t>
            </a:r>
            <a:r>
              <a:rPr lang="de-DE" baseline="0" dirty="0" smtClean="0"/>
              <a:t> land-</a:t>
            </a:r>
            <a:r>
              <a:rPr lang="de-DE" baseline="0" dirty="0" err="1" smtClean="0"/>
              <a:t>use</a:t>
            </a:r>
            <a:r>
              <a:rPr lang="de-DE" baseline="0" dirty="0" smtClean="0"/>
              <a:t> </a:t>
            </a:r>
            <a:r>
              <a:rPr lang="de-DE" baseline="0" dirty="0" err="1" smtClean="0"/>
              <a:t>types</a:t>
            </a:r>
            <a:r>
              <a:rPr lang="de-DE" baseline="0" dirty="0" smtClean="0"/>
              <a:t>. Source: </a:t>
            </a:r>
            <a:r>
              <a:rPr lang="de-DE" baseline="0" dirty="0" err="1" smtClean="0"/>
              <a:t>Adapted</a:t>
            </a:r>
            <a:r>
              <a:rPr lang="de-DE" baseline="0" dirty="0" smtClean="0"/>
              <a:t> </a:t>
            </a:r>
            <a:r>
              <a:rPr lang="de-DE" baseline="0" dirty="0" err="1" smtClean="0"/>
              <a:t>from</a:t>
            </a:r>
            <a:r>
              <a:rPr lang="de-DE" baseline="0" dirty="0" smtClean="0"/>
              <a:t> Van der </a:t>
            </a:r>
            <a:r>
              <a:rPr lang="de-DE" baseline="0" dirty="0" err="1" smtClean="0"/>
              <a:t>Esch</a:t>
            </a:r>
            <a:r>
              <a:rPr lang="de-DE" baseline="0" dirty="0" smtClean="0"/>
              <a:t> et al. (2017)</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34414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21.05.2019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21.05.2019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a:ext>
            </a:extLst>
          </a:blip>
          <a:srcRect/>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24.jpeg"/><Relationship Id="rId3" Type="http://schemas.openxmlformats.org/officeDocument/2006/relationships/image" Target="../media/image25.jpeg"/><Relationship Id="rId7" Type="http://schemas.openxmlformats.org/officeDocument/2006/relationships/image" Target="../media/image29.jpeg"/><Relationship Id="rId12"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24.jpeg"/><Relationship Id="rId2" Type="http://schemas.openxmlformats.org/officeDocument/2006/relationships/image" Target="../media/image39.jpeg"/><Relationship Id="rId1" Type="http://schemas.openxmlformats.org/officeDocument/2006/relationships/slideLayout" Target="../slideLayouts/slideLayout3.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48.tiff"/><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image" Target="../media/image47.tiff"/><Relationship Id="rId5" Type="http://schemas.openxmlformats.org/officeDocument/2006/relationships/image" Target="../media/image46.tiff"/><Relationship Id="rId4" Type="http://schemas.openxmlformats.org/officeDocument/2006/relationships/image" Target="../media/image45.tiff"/></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5.jpeg"/><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53.jpeg"/><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png"/><Relationship Id="rId1" Type="http://schemas.openxmlformats.org/officeDocument/2006/relationships/slideLayout" Target="../slideLayouts/slideLayout3.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46449"/>
            <a:ext cx="7772400" cy="1586607"/>
          </a:xfrm>
        </p:spPr>
        <p:txBody>
          <a:bodyPr/>
          <a:lstStyle/>
          <a:p>
            <a:r>
              <a:rPr lang="de-DE" sz="4800" dirty="0" smtClean="0"/>
              <a:t>Biodiversidad: </a:t>
            </a:r>
            <a:r>
              <a:rPr lang="de-DE" sz="4800" i="1" dirty="0" smtClean="0"/>
              <a:t>Statu quo</a:t>
            </a:r>
            <a:endParaRPr lang="de-DE" sz="4800" i="1" dirty="0"/>
          </a:p>
        </p:txBody>
      </p:sp>
      <p:sp>
        <p:nvSpPr>
          <p:cNvPr id="4" name="Untertitel 3"/>
          <p:cNvSpPr>
            <a:spLocks noGrp="1"/>
          </p:cNvSpPr>
          <p:nvPr>
            <p:ph type="subTitle" idx="1"/>
          </p:nvPr>
        </p:nvSpPr>
        <p:spPr>
          <a:xfrm>
            <a:off x="683568" y="3578423"/>
            <a:ext cx="6400800" cy="648072"/>
          </a:xfrm>
        </p:spPr>
        <p:txBody>
          <a:bodyPr/>
          <a:lstStyle/>
          <a:p>
            <a:r>
              <a:rPr lang="de-DE" sz="2800" i="1" dirty="0" smtClean="0"/>
              <a:t>Datos sobre la pérdida de biodiversidad; la influencia de la agricultura</a:t>
            </a:r>
            <a:endParaRPr lang="en-GB" sz="2800" i="1" dirty="0"/>
          </a:p>
        </p:txBody>
      </p:sp>
      <p:pic>
        <p:nvPicPr>
          <p:cNvPr id="5" name="Imagen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79912" y="6165304"/>
            <a:ext cx="2555454" cy="413950"/>
          </a:xfrm>
          <a:prstGeom prst="rect">
            <a:avLst/>
          </a:prstGeom>
        </p:spPr>
      </p:pic>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42073" y="2066557"/>
            <a:ext cx="7757217" cy="245755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Introducción- definición</a:t>
            </a:r>
            <a:endParaRPr lang="de-DE" sz="2600" dirty="0"/>
          </a:p>
        </p:txBody>
      </p:sp>
      <p:sp>
        <p:nvSpPr>
          <p:cNvPr id="20" name="Textfeld 19"/>
          <p:cNvSpPr txBox="1"/>
          <p:nvPr/>
        </p:nvSpPr>
        <p:spPr>
          <a:xfrm>
            <a:off x="1957376" y="219760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Biodiversidad</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71599" y="2708226"/>
            <a:ext cx="7527691" cy="1708160"/>
          </a:xfrm>
          <a:prstGeom prst="rect">
            <a:avLst/>
          </a:prstGeom>
          <a:noFill/>
        </p:spPr>
        <p:txBody>
          <a:bodyPr wrap="square" rtlCol="0">
            <a:spAutoFit/>
          </a:bodyPr>
          <a:lstStyle/>
          <a:p>
            <a:r>
              <a:rPr lang="es-ES" sz="1700" dirty="0" smtClean="0">
                <a:solidFill>
                  <a:schemeClr val="bg2">
                    <a:lumMod val="25000"/>
                  </a:schemeClr>
                </a:solidFill>
                <a:latin typeface="Arial" panose="020B0604020202020204" pitchFamily="34" charset="0"/>
                <a:cs typeface="Arial" panose="020B0604020202020204" pitchFamily="34" charset="0"/>
              </a:rPr>
              <a:t>Significa </a:t>
            </a:r>
            <a:r>
              <a:rPr lang="es-ES" sz="1700" dirty="0">
                <a:solidFill>
                  <a:schemeClr val="bg2">
                    <a:lumMod val="25000"/>
                  </a:schemeClr>
                </a:solidFill>
                <a:latin typeface="Arial" panose="020B0604020202020204" pitchFamily="34" charset="0"/>
                <a:cs typeface="Arial" panose="020B0604020202020204" pitchFamily="34" charset="0"/>
              </a:rPr>
              <a:t>la variabilidad entre los organismos vivos de </a:t>
            </a:r>
            <a:r>
              <a:rPr lang="es-ES" sz="1700" dirty="0" smtClean="0">
                <a:solidFill>
                  <a:schemeClr val="bg2">
                    <a:lumMod val="25000"/>
                  </a:schemeClr>
                </a:solidFill>
                <a:latin typeface="Arial" panose="020B0604020202020204" pitchFamily="34" charset="0"/>
                <a:cs typeface="Arial" panose="020B0604020202020204" pitchFamily="34" charset="0"/>
              </a:rPr>
              <a:t>todos los orígenes, </a:t>
            </a:r>
            <a:r>
              <a:rPr lang="es-ES" sz="1700" dirty="0">
                <a:solidFill>
                  <a:schemeClr val="bg2">
                    <a:lumMod val="25000"/>
                  </a:schemeClr>
                </a:solidFill>
                <a:latin typeface="Arial" panose="020B0604020202020204" pitchFamily="34" charset="0"/>
                <a:cs typeface="Arial" panose="020B0604020202020204" pitchFamily="34" charset="0"/>
              </a:rPr>
              <a:t>incluidos, entre otros, los ecosistemas terrestres, marinos y otros ecosistemas acuáticos y los complejos ecológicos de los que forman parte; Esto incluye la diversidad dentro de las especies, entre especies y de ecosistemas ".</a:t>
            </a:r>
            <a:endParaRPr lang="es-ES" sz="2000" dirty="0" smtClean="0">
              <a:solidFill>
                <a:schemeClr val="bg2">
                  <a:lumMod val="25000"/>
                </a:schemeClr>
              </a:solidFill>
              <a:latin typeface="Arial" panose="020B0604020202020204" pitchFamily="34" charset="0"/>
              <a:cs typeface="Arial" panose="020B0604020202020204" pitchFamily="34" charset="0"/>
            </a:endParaRPr>
          </a:p>
          <a:p>
            <a:r>
              <a:rPr lang="es-ES" sz="2000" dirty="0" smtClean="0">
                <a:solidFill>
                  <a:schemeClr val="bg2">
                    <a:lumMod val="25000"/>
                  </a:schemeClr>
                </a:solidFill>
                <a:latin typeface="Arial" panose="020B0604020202020204" pitchFamily="34" charset="0"/>
                <a:cs typeface="Arial" panose="020B0604020202020204" pitchFamily="34" charset="0"/>
              </a:rPr>
              <a:t>	</a:t>
            </a:r>
            <a:r>
              <a:rPr lang="es-ES" sz="1700" dirty="0" smtClean="0">
                <a:solidFill>
                  <a:schemeClr val="bg2">
                    <a:lumMod val="25000"/>
                  </a:schemeClr>
                </a:solidFill>
                <a:latin typeface="Arial" panose="020B0604020202020204" pitchFamily="34" charset="0"/>
                <a:cs typeface="Arial" panose="020B0604020202020204" pitchFamily="34" charset="0"/>
              </a:rPr>
              <a:t>	(Convención sobre la Diversidad Biológica, Artículo 2)</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26610" y="1700808"/>
            <a:ext cx="855261" cy="858615"/>
          </a:xfrm>
          <a:prstGeom prst="rect">
            <a:avLst/>
          </a:prstGeom>
          <a:solidFill>
            <a:srgbClr val="FFFF99"/>
          </a:solidFill>
          <a:ln w="28575">
            <a:solidFill>
              <a:schemeClr val="tx1">
                <a:lumMod val="75000"/>
              </a:schemeClr>
            </a:solidFill>
          </a:ln>
        </p:spPr>
      </p:pic>
      <p:grpSp>
        <p:nvGrpSpPr>
          <p:cNvPr id="8" name="Grupo 7"/>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Biodiversidad</a:t>
            </a:r>
            <a:endParaRPr lang="de-DE" sz="2600" dirty="0"/>
          </a:p>
        </p:txBody>
      </p:sp>
      <p:sp>
        <p:nvSpPr>
          <p:cNvPr id="8" name="Inhaltsplatzhalter 7"/>
          <p:cNvSpPr>
            <a:spLocks noGrp="1"/>
          </p:cNvSpPr>
          <p:nvPr>
            <p:ph sz="quarter" idx="12"/>
          </p:nvPr>
        </p:nvSpPr>
        <p:spPr>
          <a:xfrm>
            <a:off x="541037" y="1400743"/>
            <a:ext cx="7948920" cy="4849931"/>
          </a:xfrm>
        </p:spPr>
        <p:txBody>
          <a:bodyPr lIns="0"/>
          <a:lstStyle>
            <a:lvl1pPr marL="0" indent="0">
              <a:buNone/>
              <a:defRPr lang="en-US" sz="1600" kern="1200" dirty="0">
                <a:solidFill>
                  <a:srgbClr val="00546E"/>
                </a:solidFill>
                <a:latin typeface="Arial" panose="020B0604020202020204" pitchFamily="34" charset="0"/>
                <a:ea typeface="+mn-ea"/>
                <a:cs typeface="+mn-cs"/>
              </a:defRPr>
            </a:lvl1pPr>
          </a:lstStyle>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endParaRPr lang="en-US" sz="1400" dirty="0"/>
          </a:p>
        </p:txBody>
      </p:sp>
      <p:sp>
        <p:nvSpPr>
          <p:cNvPr id="6" name="Textfeld 5"/>
          <p:cNvSpPr txBox="1"/>
          <p:nvPr/>
        </p:nvSpPr>
        <p:spPr>
          <a:xfrm>
            <a:off x="683568" y="1268760"/>
            <a:ext cx="8136904" cy="3970318"/>
          </a:xfrm>
          <a:prstGeom prst="rect">
            <a:avLst/>
          </a:prstGeom>
          <a:noFill/>
        </p:spPr>
        <p:txBody>
          <a:bodyPr wrap="square" rtlCol="0">
            <a:spAutoFit/>
          </a:bodyPr>
          <a:lstStyle/>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Diversidad interespecífica, entre distintas especies (plantas, animales, microorganismos, hongos...)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Diversidad intraespecífica, dentro de la misma especie (diversidad genética, por ejemplo: diferentes variedades de tomate, ganado o distintos tipos de claveles)</a:t>
            </a: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Diversidad de ecosistemas (bosques, ríos, océanos….)</a:t>
            </a:r>
            <a:endParaRPr lang="en-GB"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60132" y="1912188"/>
            <a:ext cx="1404156" cy="936104"/>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1960" y="1916832"/>
            <a:ext cx="1248138" cy="936104"/>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56405" y="1895562"/>
            <a:ext cx="1239531" cy="952147"/>
          </a:xfrm>
          <a:prstGeom prst="rect">
            <a:avLst/>
          </a:prstGeom>
        </p:spPr>
      </p:pic>
      <p:pic>
        <p:nvPicPr>
          <p:cNvPr id="18" name="Grafik 1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79991" y="1895562"/>
            <a:ext cx="1440160" cy="957106"/>
          </a:xfrm>
          <a:prstGeom prst="rect">
            <a:avLst/>
          </a:prstGeom>
        </p:spPr>
      </p:pic>
      <p:pic>
        <p:nvPicPr>
          <p:cNvPr id="19" name="Grafik 18"/>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79923" y="3861048"/>
            <a:ext cx="1388520" cy="945929"/>
          </a:xfrm>
          <a:prstGeom prst="rect">
            <a:avLst/>
          </a:prstGeom>
        </p:spPr>
      </p:pic>
      <p:pic>
        <p:nvPicPr>
          <p:cNvPr id="22" name="Grafik 2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750111" y="3870873"/>
            <a:ext cx="1852907" cy="936104"/>
          </a:xfrm>
          <a:prstGeom prst="rect">
            <a:avLst/>
          </a:prstGeom>
        </p:spPr>
      </p:pic>
      <p:pic>
        <p:nvPicPr>
          <p:cNvPr id="23" name="Grafik 2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821010" y="3870872"/>
            <a:ext cx="1433978" cy="955985"/>
          </a:xfrm>
          <a:prstGeom prst="rect">
            <a:avLst/>
          </a:prstGeom>
        </p:spPr>
      </p:pic>
      <p:pic>
        <p:nvPicPr>
          <p:cNvPr id="24" name="Grafik 2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97263" y="5216712"/>
            <a:ext cx="1422888" cy="948592"/>
          </a:xfrm>
          <a:prstGeom prst="rect">
            <a:avLst/>
          </a:prstGeom>
        </p:spPr>
      </p:pic>
      <p:pic>
        <p:nvPicPr>
          <p:cNvPr id="25" name="Grafik 2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843808" y="5216712"/>
            <a:ext cx="1422888" cy="948592"/>
          </a:xfrm>
          <a:prstGeom prst="rect">
            <a:avLst/>
          </a:prstGeom>
        </p:spPr>
      </p:pic>
      <p:pic>
        <p:nvPicPr>
          <p:cNvPr id="26" name="Grafik 2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614612" y="5218043"/>
            <a:ext cx="1685580" cy="947261"/>
          </a:xfrm>
          <a:prstGeom prst="rect">
            <a:avLst/>
          </a:prstGeom>
        </p:spPr>
      </p:pic>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20" name="Grupo 19"/>
          <p:cNvGrpSpPr/>
          <p:nvPr/>
        </p:nvGrpSpPr>
        <p:grpSpPr>
          <a:xfrm>
            <a:off x="6345007" y="6525344"/>
            <a:ext cx="1395345" cy="288032"/>
            <a:chOff x="6345007" y="6525344"/>
            <a:chExt cx="1368152" cy="288032"/>
          </a:xfrm>
        </p:grpSpPr>
        <p:sp>
          <p:nvSpPr>
            <p:cNvPr id="21" name="Rectángulo 2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Imagen 27"/>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18486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Algunos datos</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7" name="Textfeld 6"/>
          <p:cNvSpPr txBox="1"/>
          <p:nvPr/>
        </p:nvSpPr>
        <p:spPr>
          <a:xfrm>
            <a:off x="827584" y="1781749"/>
            <a:ext cx="7776864" cy="1762021"/>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s-ES" sz="1600" dirty="0">
                <a:latin typeface="Arial" panose="020B0604020202020204" pitchFamily="34" charset="0"/>
                <a:cs typeface="Arial" panose="020B0604020202020204" pitchFamily="34" charset="0"/>
              </a:rPr>
              <a:t>En los Estados Unidos, la biodiversidad ha disminuido en un 31% desde el siglo XV.</a:t>
            </a:r>
          </a:p>
          <a:p>
            <a:pPr marL="285750" indent="-285750">
              <a:spcAft>
                <a:spcPts val="500"/>
              </a:spcAft>
              <a:buFont typeface="Arial" panose="020B0604020202020204" pitchFamily="34" charset="0"/>
              <a:buChar char="•"/>
            </a:pPr>
            <a:r>
              <a:rPr lang="es-ES" sz="1600" dirty="0">
                <a:latin typeface="Arial" panose="020B0604020202020204" pitchFamily="34" charset="0"/>
                <a:cs typeface="Arial" panose="020B0604020202020204" pitchFamily="34" charset="0"/>
              </a:rPr>
              <a:t>El 71% de las especies de peces se han extinguido en Europa / Asia Central.</a:t>
            </a:r>
          </a:p>
          <a:p>
            <a:pPr marL="285750" indent="-285750">
              <a:spcAft>
                <a:spcPts val="500"/>
              </a:spcAft>
              <a:buFont typeface="Arial" panose="020B0604020202020204" pitchFamily="34" charset="0"/>
              <a:buChar char="•"/>
            </a:pPr>
            <a:r>
              <a:rPr lang="es-ES" sz="1600" dirty="0">
                <a:latin typeface="Arial" panose="020B0604020202020204" pitchFamily="34" charset="0"/>
                <a:cs typeface="Arial" panose="020B0604020202020204" pitchFamily="34" charset="0"/>
              </a:rPr>
              <a:t>El 87% de los humedales se han perdido desde el inicio de la era moderna.</a:t>
            </a:r>
          </a:p>
          <a:p>
            <a:pPr marL="285750" indent="-285750">
              <a:spcAft>
                <a:spcPts val="500"/>
              </a:spcAft>
              <a:buFont typeface="Arial" panose="020B0604020202020204" pitchFamily="34" charset="0"/>
              <a:buChar char="•"/>
            </a:pPr>
            <a:r>
              <a:rPr lang="es-ES" sz="1600" dirty="0">
                <a:latin typeface="Arial" panose="020B0604020202020204" pitchFamily="34" charset="0"/>
                <a:cs typeface="Arial" panose="020B0604020202020204" pitchFamily="34" charset="0"/>
              </a:rPr>
              <a:t>Más de </a:t>
            </a:r>
            <a:r>
              <a:rPr lang="es-ES" sz="1600" dirty="0" smtClean="0">
                <a:latin typeface="Arial" panose="020B0604020202020204" pitchFamily="34" charset="0"/>
                <a:cs typeface="Arial" panose="020B0604020202020204" pitchFamily="34" charset="0"/>
              </a:rPr>
              <a:t>25.000 </a:t>
            </a:r>
            <a:r>
              <a:rPr lang="es-ES" sz="1600" dirty="0">
                <a:latin typeface="Arial" panose="020B0604020202020204" pitchFamily="34" charset="0"/>
                <a:cs typeface="Arial" panose="020B0604020202020204" pitchFamily="34" charset="0"/>
              </a:rPr>
              <a:t>especies están en la lista de especies de animales y plantas amenazadas o en peligro de extinción en </a:t>
            </a:r>
            <a:r>
              <a:rPr lang="es-ES" sz="1600" dirty="0" smtClean="0">
                <a:latin typeface="Arial" panose="020B0604020202020204" pitchFamily="34" charset="0"/>
                <a:cs typeface="Arial" panose="020B0604020202020204" pitchFamily="34" charset="0"/>
              </a:rPr>
              <a:t>el mundo.</a:t>
            </a:r>
            <a:endParaRPr lang="en-GB" sz="1600" dirty="0" smtClean="0">
              <a:latin typeface="Arial" panose="020B0604020202020204" pitchFamily="34" charset="0"/>
              <a:cs typeface="Arial" panose="020B0604020202020204" pitchFamily="34" charset="0"/>
            </a:endParaRP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Biodiversidad – situación global</a:t>
            </a:r>
            <a:endParaRPr lang="de-DE" sz="2600" dirty="0"/>
          </a:p>
        </p:txBody>
      </p:sp>
      <p:sp>
        <p:nvSpPr>
          <p:cNvPr id="8" name="Rechteck 7"/>
          <p:cNvSpPr/>
          <p:nvPr/>
        </p:nvSpPr>
        <p:spPr>
          <a:xfrm>
            <a:off x="262489" y="3772531"/>
            <a:ext cx="3091111" cy="269183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827584" y="3847017"/>
            <a:ext cx="2586551"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Servicios ecosistémicos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2489" y="4077072"/>
            <a:ext cx="3151646" cy="2400657"/>
          </a:xfrm>
          <a:prstGeom prst="rect">
            <a:avLst/>
          </a:prstGeom>
          <a:noFill/>
        </p:spPr>
        <p:txBody>
          <a:bodyPr wrap="square" rtlCol="0">
            <a:spAutoFit/>
          </a:bodyPr>
          <a:lstStyle/>
          <a:p>
            <a:r>
              <a:rPr lang="es-ES" sz="1200" dirty="0" smtClean="0">
                <a:solidFill>
                  <a:schemeClr val="bg2">
                    <a:lumMod val="25000"/>
                  </a:schemeClr>
                </a:solidFill>
                <a:latin typeface="Arial" panose="020B0604020202020204" pitchFamily="34" charset="0"/>
                <a:cs typeface="Arial" panose="020B0604020202020204" pitchFamily="34" charset="0"/>
              </a:rPr>
              <a:t>Beneficios que las personas pueden obtener de los ecosistemas. Éstos incluyen: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Provisión de servicios (alimento, agua);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Servicios de regulación (inundaciones, sequías…);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Servicios de soporte (formación de suelos);</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Servicios culturales (recreacionales);</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Y otros beneficios no materiales (salud y bienestar)</a:t>
            </a:r>
          </a:p>
          <a:p>
            <a:endParaRPr lang="es-ES" sz="600" dirty="0" smtClean="0">
              <a:solidFill>
                <a:schemeClr val="bg2">
                  <a:lumMod val="25000"/>
                </a:schemeClr>
              </a:solidFill>
              <a:latin typeface="Arial" panose="020B0604020202020204" pitchFamily="34" charset="0"/>
              <a:cs typeface="Arial" panose="020B0604020202020204" pitchFamily="34" charset="0"/>
            </a:endParaRPr>
          </a:p>
          <a:p>
            <a:r>
              <a:rPr lang="es-ES" sz="1200" dirty="0" smtClean="0">
                <a:solidFill>
                  <a:schemeClr val="bg2">
                    <a:lumMod val="25000"/>
                  </a:schemeClr>
                </a:solidFill>
                <a:latin typeface="Arial" panose="020B0604020202020204" pitchFamily="34" charset="0"/>
                <a:cs typeface="Arial" panose="020B0604020202020204" pitchFamily="34" charset="0"/>
              </a:rPr>
              <a:t>(</a:t>
            </a:r>
            <a:r>
              <a:rPr lang="es-ES" sz="1000" dirty="0" smtClean="0">
                <a:solidFill>
                  <a:schemeClr val="bg2">
                    <a:lumMod val="25000"/>
                  </a:schemeClr>
                </a:solidFill>
                <a:latin typeface="Arial" panose="020B0604020202020204" pitchFamily="34" charset="0"/>
                <a:cs typeface="Arial" panose="020B0604020202020204" pitchFamily="34" charset="0"/>
              </a:rPr>
              <a:t>Evaluación de los Ecosistemas del Milenio)</a:t>
            </a:r>
            <a:endParaRPr lang="es-ES" sz="1200" dirty="0" smtClean="0">
              <a:solidFill>
                <a:schemeClr val="bg2">
                  <a:lumMod val="25000"/>
                </a:schemeClr>
              </a:solidFill>
              <a:latin typeface="Arial" panose="020B0604020202020204" pitchFamily="34" charset="0"/>
              <a:cs typeface="Arial" panose="020B0604020202020204" pitchFamily="34" charset="0"/>
            </a:endParaRPr>
          </a:p>
        </p:txBody>
      </p:sp>
      <p:pic>
        <p:nvPicPr>
          <p:cNvPr id="12"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83427" y="3573016"/>
            <a:ext cx="423481" cy="425141"/>
          </a:xfrm>
          <a:prstGeom prst="rect">
            <a:avLst/>
          </a:prstGeom>
          <a:solidFill>
            <a:srgbClr val="FFFF99"/>
          </a:solidFill>
          <a:ln w="28575">
            <a:solidFill>
              <a:schemeClr val="tx1">
                <a:lumMod val="75000"/>
              </a:schemeClr>
            </a:solidFill>
          </a:ln>
        </p:spPr>
      </p:pic>
      <p:sp>
        <p:nvSpPr>
          <p:cNvPr id="2" name="Textfeld 1"/>
          <p:cNvSpPr txBox="1"/>
          <p:nvPr/>
        </p:nvSpPr>
        <p:spPr>
          <a:xfrm>
            <a:off x="3563888" y="3694615"/>
            <a:ext cx="5400600" cy="2162130"/>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s-ES" sz="1600" dirty="0">
                <a:latin typeface="Arial" panose="020B0604020202020204" pitchFamily="34" charset="0"/>
                <a:cs typeface="Arial" panose="020B0604020202020204" pitchFamily="34" charset="0"/>
              </a:rPr>
              <a:t>Ocho de los 18 servicios </a:t>
            </a:r>
            <a:r>
              <a:rPr lang="es-ES" sz="1600" dirty="0" err="1" smtClean="0">
                <a:latin typeface="Arial" panose="020B0604020202020204" pitchFamily="34" charset="0"/>
                <a:cs typeface="Arial" panose="020B0604020202020204" pitchFamily="34" charset="0"/>
              </a:rPr>
              <a:t>ecosistémicos</a:t>
            </a:r>
            <a:r>
              <a:rPr lang="es-ES" sz="1600" dirty="0" smtClean="0">
                <a:latin typeface="Arial" panose="020B0604020202020204" pitchFamily="34" charset="0"/>
                <a:cs typeface="Arial" panose="020B0604020202020204" pitchFamily="34" charset="0"/>
              </a:rPr>
              <a:t> han </a:t>
            </a:r>
            <a:r>
              <a:rPr lang="es-ES" sz="1600" dirty="0">
                <a:latin typeface="Arial" panose="020B0604020202020204" pitchFamily="34" charset="0"/>
                <a:cs typeface="Arial" panose="020B0604020202020204" pitchFamily="34" charset="0"/>
              </a:rPr>
              <a:t>disminuido sustancialmente desde 1960:</a:t>
            </a:r>
          </a:p>
          <a:p>
            <a:pPr marL="742950" lvl="1" indent="-285750">
              <a:spcAft>
                <a:spcPts val="500"/>
              </a:spcAft>
              <a:buFont typeface="Wingdings" panose="05000000000000000000" pitchFamily="2" charset="2"/>
              <a:buChar char="Ø"/>
            </a:pPr>
            <a:r>
              <a:rPr lang="es-ES" sz="1400" dirty="0">
                <a:latin typeface="Arial" panose="020B0604020202020204" pitchFamily="34" charset="0"/>
                <a:cs typeface="Arial" panose="020B0604020202020204" pitchFamily="34" charset="0"/>
              </a:rPr>
              <a:t>Entre otros, la polinización, la </a:t>
            </a:r>
            <a:r>
              <a:rPr lang="es-ES" sz="1400" dirty="0" smtClean="0">
                <a:latin typeface="Arial" panose="020B0604020202020204" pitchFamily="34" charset="0"/>
                <a:cs typeface="Arial" panose="020B0604020202020204" pitchFamily="34" charset="0"/>
              </a:rPr>
              <a:t>calidad </a:t>
            </a:r>
            <a:r>
              <a:rPr lang="es-ES" sz="1400" dirty="0">
                <a:latin typeface="Arial" panose="020B0604020202020204" pitchFamily="34" charset="0"/>
                <a:cs typeface="Arial" panose="020B0604020202020204" pitchFamily="34" charset="0"/>
              </a:rPr>
              <a:t>del agua potable y la protección contra la erosión y las inundaciones</a:t>
            </a:r>
            <a:r>
              <a:rPr lang="es-ES" sz="1600" dirty="0">
                <a:latin typeface="Arial" panose="020B0604020202020204" pitchFamily="34" charset="0"/>
                <a:cs typeface="Arial" panose="020B0604020202020204" pitchFamily="34" charset="0"/>
              </a:rPr>
              <a:t>.</a:t>
            </a:r>
          </a:p>
          <a:p>
            <a:pPr marL="285750" indent="-285750">
              <a:spcAft>
                <a:spcPts val="500"/>
              </a:spcAft>
              <a:buFont typeface="Arial" panose="020B0604020202020204" pitchFamily="34" charset="0"/>
              <a:buChar char="•"/>
            </a:pPr>
            <a:r>
              <a:rPr lang="es-ES" sz="1600" dirty="0">
                <a:latin typeface="Arial" panose="020B0604020202020204" pitchFamily="34" charset="0"/>
                <a:cs typeface="Arial" panose="020B0604020202020204" pitchFamily="34" charset="0"/>
              </a:rPr>
              <a:t>Pero también hay algunos servicios </a:t>
            </a:r>
            <a:r>
              <a:rPr lang="es-ES" sz="1600" dirty="0" err="1">
                <a:latin typeface="Arial" panose="020B0604020202020204" pitchFamily="34" charset="0"/>
                <a:cs typeface="Arial" panose="020B0604020202020204" pitchFamily="34" charset="0"/>
              </a:rPr>
              <a:t>ecosistémicos</a:t>
            </a:r>
            <a:r>
              <a:rPr lang="es-ES" sz="1600" dirty="0">
                <a:latin typeface="Arial" panose="020B0604020202020204" pitchFamily="34" charset="0"/>
                <a:cs typeface="Arial" panose="020B0604020202020204" pitchFamily="34" charset="0"/>
              </a:rPr>
              <a:t> que se han intensificado:</a:t>
            </a:r>
          </a:p>
          <a:p>
            <a:pPr marL="742950" lvl="1" indent="-285750">
              <a:spcAft>
                <a:spcPts val="500"/>
              </a:spcAft>
              <a:buFont typeface="Wingdings" panose="05000000000000000000" pitchFamily="2" charset="2"/>
              <a:buChar char="Ø"/>
            </a:pPr>
            <a:r>
              <a:rPr lang="es-ES" sz="1400" dirty="0">
                <a:latin typeface="Arial" panose="020B0604020202020204" pitchFamily="34" charset="0"/>
                <a:cs typeface="Arial" panose="020B0604020202020204" pitchFamily="34" charset="0"/>
              </a:rPr>
              <a:t>Entre otros, la producción </a:t>
            </a:r>
            <a:r>
              <a:rPr lang="es-ES" sz="1400" dirty="0" smtClean="0">
                <a:latin typeface="Arial" panose="020B0604020202020204" pitchFamily="34" charset="0"/>
                <a:cs typeface="Arial" panose="020B0604020202020204" pitchFamily="34" charset="0"/>
              </a:rPr>
              <a:t>agrícola, </a:t>
            </a:r>
            <a:r>
              <a:rPr lang="es-ES" sz="1400" dirty="0">
                <a:latin typeface="Arial" panose="020B0604020202020204" pitchFamily="34" charset="0"/>
                <a:cs typeface="Arial" panose="020B0604020202020204" pitchFamily="34" charset="0"/>
              </a:rPr>
              <a:t>la ganadería y la extracción de madera de los bosques.</a:t>
            </a:r>
            <a:endParaRPr lang="en-GB" sz="1400" dirty="0">
              <a:latin typeface="Arial" panose="020B0604020202020204" pitchFamily="34" charset="0"/>
              <a:cs typeface="Arial" panose="020B0604020202020204" pitchFamily="34" charset="0"/>
            </a:endParaRPr>
          </a:p>
        </p:txBody>
      </p:sp>
      <p:sp>
        <p:nvSpPr>
          <p:cNvPr id="13" name="Textfeld 12"/>
          <p:cNvSpPr txBox="1"/>
          <p:nvPr/>
        </p:nvSpPr>
        <p:spPr>
          <a:xfrm>
            <a:off x="6732240" y="5985989"/>
            <a:ext cx="240815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Helmholtz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Centre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Summary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about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reports</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14" name="Grupo 13"/>
          <p:cNvGrpSpPr/>
          <p:nvPr/>
        </p:nvGrpSpPr>
        <p:grpSpPr>
          <a:xfrm>
            <a:off x="6345007" y="6525344"/>
            <a:ext cx="1395345" cy="288032"/>
            <a:chOff x="6345007" y="6525344"/>
            <a:chExt cx="1368152" cy="288032"/>
          </a:xfrm>
        </p:grpSpPr>
        <p:sp>
          <p:nvSpPr>
            <p:cNvPr id="15" name="Rectángulo 14"/>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4008015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5</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a:solidFill>
                  <a:schemeClr val="bg2">
                    <a:lumMod val="25000"/>
                  </a:schemeClr>
                </a:solidFill>
                <a:latin typeface="Arial" panose="020B0604020202020204" pitchFamily="34" charset="0"/>
                <a:cs typeface="Arial" panose="020B0604020202020204" pitchFamily="34" charset="0"/>
              </a:rPr>
              <a:t>a</a:t>
            </a:r>
            <a:r>
              <a:rPr lang="de-DE" sz="2200" b="1" dirty="0" smtClean="0">
                <a:solidFill>
                  <a:schemeClr val="bg2">
                    <a:lumMod val="25000"/>
                  </a:schemeClr>
                </a:solidFill>
                <a:latin typeface="Arial" panose="020B0604020202020204" pitchFamily="34" charset="0"/>
                <a:cs typeface="Arial" panose="020B0604020202020204" pitchFamily="34" charset="0"/>
              </a:rPr>
              <a:t>lgunos cálculos</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3" name="Textfeld 2"/>
          <p:cNvSpPr txBox="1"/>
          <p:nvPr/>
        </p:nvSpPr>
        <p:spPr>
          <a:xfrm>
            <a:off x="446856" y="1916832"/>
            <a:ext cx="8301608" cy="3652282"/>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s-ES" dirty="0">
                <a:latin typeface="Arial" panose="020B0604020202020204" pitchFamily="34" charset="0"/>
                <a:cs typeface="Arial" panose="020B0604020202020204" pitchFamily="34" charset="0"/>
              </a:rPr>
              <a:t>Número total estimado de especies en la Tierra: 6.5 millones de especies *</a:t>
            </a:r>
          </a:p>
          <a:p>
            <a:pPr marL="285750" indent="-285750">
              <a:spcAft>
                <a:spcPts val="400"/>
              </a:spcAft>
              <a:buFont typeface="Arial" panose="020B0604020202020204" pitchFamily="34" charset="0"/>
              <a:buChar char="•"/>
            </a:pPr>
            <a:r>
              <a:rPr lang="es-ES" dirty="0">
                <a:latin typeface="Arial" panose="020B0604020202020204" pitchFamily="34" charset="0"/>
                <a:cs typeface="Arial" panose="020B0604020202020204" pitchFamily="34" charset="0"/>
              </a:rPr>
              <a:t>El 86% de todas las especies </a:t>
            </a:r>
            <a:r>
              <a:rPr lang="es-ES" dirty="0" smtClean="0">
                <a:latin typeface="Arial" panose="020B0604020202020204" pitchFamily="34" charset="0"/>
                <a:cs typeface="Arial" panose="020B0604020202020204" pitchFamily="34" charset="0"/>
              </a:rPr>
              <a:t>terrestres y </a:t>
            </a:r>
            <a:r>
              <a:rPr lang="es-ES" dirty="0">
                <a:latin typeface="Arial" panose="020B0604020202020204" pitchFamily="34" charset="0"/>
                <a:cs typeface="Arial" panose="020B0604020202020204" pitchFamily="34" charset="0"/>
              </a:rPr>
              <a:t>el 91% de </a:t>
            </a:r>
            <a:r>
              <a:rPr lang="es-ES" dirty="0" smtClean="0">
                <a:latin typeface="Arial" panose="020B0604020202020204" pitchFamily="34" charset="0"/>
                <a:cs typeface="Arial" panose="020B0604020202020204" pitchFamily="34" charset="0"/>
              </a:rPr>
              <a:t>las especies marinas aún </a:t>
            </a:r>
            <a:r>
              <a:rPr lang="es-ES" dirty="0">
                <a:latin typeface="Arial" panose="020B0604020202020204" pitchFamily="34" charset="0"/>
                <a:cs typeface="Arial" panose="020B0604020202020204" pitchFamily="34" charset="0"/>
              </a:rPr>
              <a:t>no se han descubierto, descrito ni catalogado *</a:t>
            </a:r>
            <a:endParaRPr lang="de-DE"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es-ES" dirty="0">
                <a:latin typeface="Arial" panose="020B0604020202020204" pitchFamily="34" charset="0"/>
                <a:cs typeface="Arial" panose="020B0604020202020204" pitchFamily="34" charset="0"/>
              </a:rPr>
              <a:t>Tasa actual de extinción de especies: 50 - 300 especies por día.</a:t>
            </a:r>
          </a:p>
          <a:p>
            <a:pPr marL="742950" lvl="1" indent="-285750">
              <a:spcAft>
                <a:spcPts val="800"/>
              </a:spcAft>
              <a:buFont typeface="Wingdings" panose="05000000000000000000" pitchFamily="2" charset="2"/>
              <a:buChar char="Ø"/>
            </a:pPr>
            <a:r>
              <a:rPr lang="es-ES" dirty="0">
                <a:latin typeface="Arial" panose="020B0604020202020204" pitchFamily="34" charset="0"/>
                <a:cs typeface="Arial" panose="020B0604020202020204" pitchFamily="34" charset="0"/>
              </a:rPr>
              <a:t>Número total de especies en 130.000 años = 0</a:t>
            </a:r>
          </a:p>
          <a:p>
            <a:pPr marL="285750" indent="-285750">
              <a:spcAft>
                <a:spcPts val="800"/>
              </a:spcAft>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es-ES" dirty="0">
                <a:latin typeface="Arial" panose="020B0604020202020204" pitchFamily="34" charset="0"/>
                <a:cs typeface="Arial" panose="020B0604020202020204" pitchFamily="34" charset="0"/>
              </a:rPr>
              <a:t>Con la tasa de extinción actual, solo se puede describir y descubrir un número marginal de especies y su papel en la prestación de servicios </a:t>
            </a:r>
            <a:r>
              <a:rPr lang="es-ES" dirty="0" err="1">
                <a:latin typeface="Arial" panose="020B0604020202020204" pitchFamily="34" charset="0"/>
                <a:cs typeface="Arial" panose="020B0604020202020204" pitchFamily="34" charset="0"/>
              </a:rPr>
              <a:t>ecosistémicos</a:t>
            </a:r>
            <a:r>
              <a:rPr lang="es-ES" dirty="0">
                <a:latin typeface="Arial" panose="020B0604020202020204" pitchFamily="34" charset="0"/>
                <a:cs typeface="Arial" panose="020B0604020202020204" pitchFamily="34" charset="0"/>
              </a:rPr>
              <a:t>.</a:t>
            </a:r>
            <a:endParaRPr lang="en-GB" dirty="0" smtClean="0">
              <a:latin typeface="Arial" panose="020B0604020202020204" pitchFamily="34" charset="0"/>
              <a:cs typeface="Arial" panose="020B0604020202020204" pitchFamily="34" charset="0"/>
            </a:endParaRPr>
          </a:p>
        </p:txBody>
      </p:sp>
      <p:sp>
        <p:nvSpPr>
          <p:cNvPr id="14" name="Textfeld 13"/>
          <p:cNvSpPr txBox="1"/>
          <p:nvPr/>
        </p:nvSpPr>
        <p:spPr>
          <a:xfrm>
            <a:off x="6015764" y="5958891"/>
            <a:ext cx="3128236" cy="338554"/>
          </a:xfrm>
          <a:prstGeom prst="rect">
            <a:avLst/>
          </a:prstGeom>
          <a:noFill/>
        </p:spPr>
        <p:txBody>
          <a:bodyPr wrap="square" rtlCol="0">
            <a:spAutoFit/>
          </a:bodyPr>
          <a:lstStyle/>
          <a:p>
            <a:r>
              <a:rPr lang="de-DE" sz="800" dirty="0" smtClean="0">
                <a:solidFill>
                  <a:srgbClr val="090907"/>
                </a:solidFill>
                <a:latin typeface="Arial" panose="020B0604020202020204" pitchFamily="34" charset="0"/>
                <a:cs typeface="Arial" panose="020B0604020202020204" pitchFamily="34" charset="0"/>
              </a:rPr>
              <a:t>* Fuente: Camilo, M. </a:t>
            </a:r>
            <a:r>
              <a:rPr lang="de-DE" sz="800" i="1" dirty="0" smtClean="0">
                <a:solidFill>
                  <a:srgbClr val="090907"/>
                </a:solidFill>
                <a:latin typeface="Arial" panose="020B0604020202020204" pitchFamily="34" charset="0"/>
                <a:cs typeface="Arial" panose="020B0604020202020204" pitchFamily="34" charset="0"/>
              </a:rPr>
              <a:t>et</a:t>
            </a:r>
            <a:r>
              <a:rPr lang="de-DE" sz="800" dirty="0" smtClean="0">
                <a:solidFill>
                  <a:srgbClr val="090907"/>
                </a:solidFill>
                <a:latin typeface="Arial" panose="020B0604020202020204" pitchFamily="34" charset="0"/>
                <a:cs typeface="Arial" panose="020B0604020202020204" pitchFamily="34" charset="0"/>
              </a:rPr>
              <a:t> </a:t>
            </a:r>
            <a:r>
              <a:rPr lang="de-DE" sz="800" i="1" dirty="0" smtClean="0">
                <a:solidFill>
                  <a:srgbClr val="090907"/>
                </a:solidFill>
                <a:latin typeface="Arial" panose="020B0604020202020204" pitchFamily="34" charset="0"/>
                <a:cs typeface="Arial" panose="020B0604020202020204" pitchFamily="34" charset="0"/>
              </a:rPr>
              <a:t>al.</a:t>
            </a:r>
            <a:r>
              <a:rPr lang="de-DE" sz="800" dirty="0" smtClean="0">
                <a:solidFill>
                  <a:srgbClr val="090907"/>
                </a:solidFill>
                <a:latin typeface="Arial" panose="020B0604020202020204" pitchFamily="34" charset="0"/>
                <a:cs typeface="Arial" panose="020B0604020202020204" pitchFamily="34" charset="0"/>
              </a:rPr>
              <a:t> </a:t>
            </a:r>
            <a:r>
              <a:rPr lang="de-DE" sz="800" dirty="0" err="1" smtClean="0">
                <a:solidFill>
                  <a:srgbClr val="090907"/>
                </a:solidFill>
                <a:latin typeface="Arial" panose="020B0604020202020204" pitchFamily="34" charset="0"/>
                <a:cs typeface="Arial" panose="020B0604020202020204" pitchFamily="34" charset="0"/>
              </a:rPr>
              <a:t>How</a:t>
            </a:r>
            <a:r>
              <a:rPr lang="de-DE" sz="800" dirty="0" smtClean="0">
                <a:solidFill>
                  <a:srgbClr val="090907"/>
                </a:solidFill>
                <a:latin typeface="Arial" panose="020B0604020202020204" pitchFamily="34" charset="0"/>
                <a:cs typeface="Arial" panose="020B0604020202020204" pitchFamily="34" charset="0"/>
              </a:rPr>
              <a:t> </a:t>
            </a:r>
            <a:r>
              <a:rPr lang="de-DE" sz="800" dirty="0" err="1">
                <a:solidFill>
                  <a:srgbClr val="090907"/>
                </a:solidFill>
                <a:latin typeface="Arial" panose="020B0604020202020204" pitchFamily="34" charset="0"/>
                <a:cs typeface="Arial" panose="020B0604020202020204" pitchFamily="34" charset="0"/>
              </a:rPr>
              <a:t>m</a:t>
            </a:r>
            <a:r>
              <a:rPr lang="de-DE" sz="800" dirty="0" err="1" smtClean="0">
                <a:solidFill>
                  <a:srgbClr val="090907"/>
                </a:solidFill>
                <a:latin typeface="Arial" panose="020B0604020202020204" pitchFamily="34" charset="0"/>
                <a:cs typeface="Arial" panose="020B0604020202020204" pitchFamily="34" charset="0"/>
              </a:rPr>
              <a:t>any</a:t>
            </a:r>
            <a:r>
              <a:rPr lang="de-DE" sz="800" dirty="0" smtClean="0">
                <a:solidFill>
                  <a:srgbClr val="090907"/>
                </a:solidFill>
                <a:latin typeface="Arial" panose="020B0604020202020204" pitchFamily="34" charset="0"/>
                <a:cs typeface="Arial" panose="020B0604020202020204" pitchFamily="34" charset="0"/>
              </a:rPr>
              <a:t> </a:t>
            </a:r>
            <a:r>
              <a:rPr lang="de-DE" sz="800" dirty="0" err="1">
                <a:solidFill>
                  <a:srgbClr val="090907"/>
                </a:solidFill>
                <a:latin typeface="Arial" panose="020B0604020202020204" pitchFamily="34" charset="0"/>
                <a:cs typeface="Arial" panose="020B0604020202020204" pitchFamily="34" charset="0"/>
              </a:rPr>
              <a:t>s</a:t>
            </a:r>
            <a:r>
              <a:rPr lang="de-DE" sz="800" dirty="0" err="1" smtClean="0">
                <a:solidFill>
                  <a:srgbClr val="090907"/>
                </a:solidFill>
                <a:latin typeface="Arial" panose="020B0604020202020204" pitchFamily="34" charset="0"/>
                <a:cs typeface="Arial" panose="020B0604020202020204" pitchFamily="34" charset="0"/>
              </a:rPr>
              <a:t>pecies</a:t>
            </a:r>
            <a:r>
              <a:rPr lang="de-DE" sz="800" dirty="0" smtClean="0">
                <a:solidFill>
                  <a:srgbClr val="090907"/>
                </a:solidFill>
                <a:latin typeface="Arial" panose="020B0604020202020204" pitchFamily="34" charset="0"/>
                <a:cs typeface="Arial" panose="020B0604020202020204" pitchFamily="34" charset="0"/>
              </a:rPr>
              <a:t> </a:t>
            </a:r>
            <a:r>
              <a:rPr lang="de-DE" sz="800" dirty="0" err="1" smtClean="0">
                <a:solidFill>
                  <a:srgbClr val="090907"/>
                </a:solidFill>
                <a:latin typeface="Arial" panose="020B0604020202020204" pitchFamily="34" charset="0"/>
                <a:cs typeface="Arial" panose="020B0604020202020204" pitchFamily="34" charset="0"/>
              </a:rPr>
              <a:t>are</a:t>
            </a:r>
            <a:r>
              <a:rPr lang="de-DE" sz="800" dirty="0" smtClean="0">
                <a:solidFill>
                  <a:srgbClr val="090907"/>
                </a:solidFill>
                <a:latin typeface="Arial" panose="020B0604020202020204" pitchFamily="34" charset="0"/>
                <a:cs typeface="Arial" panose="020B0604020202020204" pitchFamily="34" charset="0"/>
              </a:rPr>
              <a:t> </a:t>
            </a:r>
            <a:r>
              <a:rPr lang="de-DE" sz="800" dirty="0" err="1" smtClean="0">
                <a:solidFill>
                  <a:srgbClr val="090907"/>
                </a:solidFill>
                <a:latin typeface="Arial" panose="020B0604020202020204" pitchFamily="34" charset="0"/>
                <a:cs typeface="Arial" panose="020B0604020202020204" pitchFamily="34" charset="0"/>
              </a:rPr>
              <a:t>there</a:t>
            </a:r>
            <a:r>
              <a:rPr lang="de-DE" sz="800" dirty="0" smtClean="0">
                <a:solidFill>
                  <a:srgbClr val="090907"/>
                </a:solidFill>
                <a:latin typeface="Arial" panose="020B0604020202020204" pitchFamily="34" charset="0"/>
                <a:cs typeface="Arial" panose="020B0604020202020204" pitchFamily="34" charset="0"/>
              </a:rPr>
              <a:t> on </a:t>
            </a:r>
            <a:r>
              <a:rPr lang="de-DE" sz="800" dirty="0" err="1" smtClean="0">
                <a:solidFill>
                  <a:srgbClr val="090907"/>
                </a:solidFill>
                <a:latin typeface="Arial" panose="020B0604020202020204" pitchFamily="34" charset="0"/>
                <a:cs typeface="Arial" panose="020B0604020202020204" pitchFamily="34" charset="0"/>
              </a:rPr>
              <a:t>earth</a:t>
            </a:r>
            <a:r>
              <a:rPr lang="de-DE" sz="800" dirty="0" smtClean="0">
                <a:solidFill>
                  <a:srgbClr val="090907"/>
                </a:solidFill>
                <a:latin typeface="Arial" panose="020B0604020202020204" pitchFamily="34" charset="0"/>
                <a:cs typeface="Arial" panose="020B0604020202020204" pitchFamily="34" charset="0"/>
              </a:rPr>
              <a:t> </a:t>
            </a:r>
            <a:r>
              <a:rPr lang="de-DE" sz="800" dirty="0" err="1" smtClean="0">
                <a:solidFill>
                  <a:srgbClr val="090907"/>
                </a:solidFill>
                <a:latin typeface="Arial" panose="020B0604020202020204" pitchFamily="34" charset="0"/>
                <a:cs typeface="Arial" panose="020B0604020202020204" pitchFamily="34" charset="0"/>
              </a:rPr>
              <a:t>and</a:t>
            </a:r>
            <a:r>
              <a:rPr lang="de-DE" sz="800" dirty="0" smtClean="0">
                <a:solidFill>
                  <a:srgbClr val="090907"/>
                </a:solidFill>
                <a:latin typeface="Arial" panose="020B0604020202020204" pitchFamily="34" charset="0"/>
                <a:cs typeface="Arial" panose="020B0604020202020204" pitchFamily="34" charset="0"/>
              </a:rPr>
              <a:t> in </a:t>
            </a:r>
            <a:r>
              <a:rPr lang="de-DE" sz="800" dirty="0" err="1" smtClean="0">
                <a:solidFill>
                  <a:srgbClr val="090907"/>
                </a:solidFill>
                <a:latin typeface="Arial" panose="020B0604020202020204" pitchFamily="34" charset="0"/>
                <a:cs typeface="Arial" panose="020B0604020202020204" pitchFamily="34" charset="0"/>
              </a:rPr>
              <a:t>the</a:t>
            </a:r>
            <a:r>
              <a:rPr lang="de-DE" sz="800" dirty="0" smtClean="0">
                <a:solidFill>
                  <a:srgbClr val="090907"/>
                </a:solidFill>
                <a:latin typeface="Arial" panose="020B0604020202020204" pitchFamily="34" charset="0"/>
                <a:cs typeface="Arial" panose="020B0604020202020204" pitchFamily="34" charset="0"/>
              </a:rPr>
              <a:t> </a:t>
            </a:r>
            <a:r>
              <a:rPr lang="de-DE" sz="800" dirty="0" err="1" smtClean="0">
                <a:solidFill>
                  <a:srgbClr val="090907"/>
                </a:solidFill>
                <a:latin typeface="Arial" panose="020B0604020202020204" pitchFamily="34" charset="0"/>
                <a:cs typeface="Arial" panose="020B0604020202020204" pitchFamily="34" charset="0"/>
              </a:rPr>
              <a:t>ocean</a:t>
            </a:r>
            <a:r>
              <a:rPr lang="de-DE" sz="800" dirty="0" smtClean="0">
                <a:solidFill>
                  <a:srgbClr val="090907"/>
                </a:solidFill>
                <a:latin typeface="Arial" panose="020B0604020202020204" pitchFamily="34" charset="0"/>
                <a:cs typeface="Arial" panose="020B0604020202020204" pitchFamily="34" charset="0"/>
              </a:rPr>
              <a:t>?, </a:t>
            </a:r>
            <a:r>
              <a:rPr lang="de-DE" sz="800" i="1" dirty="0" err="1" smtClean="0">
                <a:solidFill>
                  <a:srgbClr val="090907"/>
                </a:solidFill>
                <a:latin typeface="Arial" panose="020B0604020202020204" pitchFamily="34" charset="0"/>
                <a:cs typeface="Arial" panose="020B0604020202020204" pitchFamily="34" charset="0"/>
              </a:rPr>
              <a:t>PLoS</a:t>
            </a:r>
            <a:r>
              <a:rPr lang="de-DE" sz="800" i="1" dirty="0" smtClean="0">
                <a:solidFill>
                  <a:srgbClr val="090907"/>
                </a:solidFill>
                <a:latin typeface="Arial" panose="020B0604020202020204" pitchFamily="34" charset="0"/>
                <a:cs typeface="Arial" panose="020B0604020202020204" pitchFamily="34" charset="0"/>
              </a:rPr>
              <a:t> </a:t>
            </a:r>
            <a:r>
              <a:rPr lang="de-DE" sz="800" i="1" dirty="0" err="1" smtClean="0">
                <a:solidFill>
                  <a:srgbClr val="090907"/>
                </a:solidFill>
                <a:latin typeface="Arial" panose="020B0604020202020204" pitchFamily="34" charset="0"/>
                <a:cs typeface="Arial" panose="020B0604020202020204" pitchFamily="34" charset="0"/>
              </a:rPr>
              <a:t>Biology</a:t>
            </a:r>
            <a:r>
              <a:rPr lang="de-DE" sz="800" dirty="0">
                <a:solidFill>
                  <a:srgbClr val="090907"/>
                </a:solidFill>
                <a:latin typeface="Arial" panose="020B0604020202020204" pitchFamily="34" charset="0"/>
                <a:cs typeface="Arial" panose="020B0604020202020204" pitchFamily="34" charset="0"/>
              </a:rPr>
              <a:t>,</a:t>
            </a:r>
            <a:r>
              <a:rPr lang="de-DE" sz="800" dirty="0" smtClean="0">
                <a:solidFill>
                  <a:srgbClr val="090907"/>
                </a:solidFill>
                <a:latin typeface="Arial" panose="020B0604020202020204" pitchFamily="34" charset="0"/>
                <a:cs typeface="Arial" panose="020B0604020202020204" pitchFamily="34" charset="0"/>
              </a:rPr>
              <a:t> 9 (8), 2011. </a:t>
            </a:r>
            <a:endParaRPr lang="en-GB" sz="800" dirty="0">
              <a:solidFill>
                <a:srgbClr val="090907"/>
              </a:solidFill>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
        <p:nvSpPr>
          <p:cNvPr id="11" name="Titel 6"/>
          <p:cNvSpPr>
            <a:spLocks noGrp="1"/>
          </p:cNvSpPr>
          <p:nvPr>
            <p:ph type="title"/>
          </p:nvPr>
        </p:nvSpPr>
        <p:spPr>
          <a:xfrm>
            <a:off x="446856" y="111770"/>
            <a:ext cx="8229600" cy="724942"/>
          </a:xfrm>
          <a:noFill/>
        </p:spPr>
        <p:txBody>
          <a:bodyPr>
            <a:normAutofit/>
          </a:bodyPr>
          <a:lstStyle/>
          <a:p>
            <a:r>
              <a:rPr lang="de-DE" sz="2600" dirty="0" smtClean="0"/>
              <a:t>Biodiversidad – situación global</a:t>
            </a:r>
            <a:endParaRPr lang="de-DE" sz="2600" dirty="0"/>
          </a:p>
        </p:txBody>
      </p:sp>
    </p:spTree>
    <p:extLst>
      <p:ext uri="{BB962C8B-B14F-4D97-AF65-F5344CB8AC3E}">
        <p14:creationId xmlns:p14="http://schemas.microsoft.com/office/powerpoint/2010/main" val="1974237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pic>
        <p:nvPicPr>
          <p:cNvPr id="2050" name="Picture 2" descr="imag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851920" y="803699"/>
            <a:ext cx="5324028" cy="6057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14640"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Funte: Sabatini, F.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Where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Europe´s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last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primary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forests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Diversity</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Distribution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24</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1426-1439 (2018).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3" name="Rechteck 12"/>
          <p:cNvSpPr/>
          <p:nvPr/>
        </p:nvSpPr>
        <p:spPr>
          <a:xfrm>
            <a:off x="262489" y="2116346"/>
            <a:ext cx="3301399" cy="3472893"/>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973764" y="2190832"/>
            <a:ext cx="2590124" cy="584775"/>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Ecosistemas naturales (primarios)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262489" y="2787984"/>
            <a:ext cx="3301399" cy="2451953"/>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…s</a:t>
            </a:r>
            <a:r>
              <a:rPr lang="es-ES" sz="1200" dirty="0" smtClean="0">
                <a:solidFill>
                  <a:schemeClr val="bg2">
                    <a:lumMod val="25000"/>
                  </a:schemeClr>
                </a:solidFill>
                <a:latin typeface="Arial" panose="020B0604020202020204" pitchFamily="34" charset="0"/>
                <a:cs typeface="Arial" panose="020B0604020202020204" pitchFamily="34" charset="0"/>
              </a:rPr>
              <a:t>e </a:t>
            </a:r>
            <a:r>
              <a:rPr lang="es-ES" sz="1200" dirty="0">
                <a:solidFill>
                  <a:schemeClr val="bg2">
                    <a:lumMod val="25000"/>
                  </a:schemeClr>
                </a:solidFill>
                <a:latin typeface="Arial" panose="020B0604020202020204" pitchFamily="34" charset="0"/>
                <a:cs typeface="Arial" panose="020B0604020202020204" pitchFamily="34" charset="0"/>
              </a:rPr>
              <a:t>puede encontrar </a:t>
            </a:r>
            <a:r>
              <a:rPr lang="es-ES" sz="1200" dirty="0" smtClean="0">
                <a:solidFill>
                  <a:schemeClr val="bg2">
                    <a:lumMod val="25000"/>
                  </a:schemeClr>
                </a:solidFill>
                <a:latin typeface="Arial" panose="020B0604020202020204" pitchFamily="34" charset="0"/>
                <a:cs typeface="Arial" panose="020B0604020202020204" pitchFamily="34" charset="0"/>
              </a:rPr>
              <a:t>áreas determinadas </a:t>
            </a:r>
            <a:r>
              <a:rPr lang="es-ES" sz="1200" dirty="0">
                <a:solidFill>
                  <a:schemeClr val="bg2">
                    <a:lumMod val="25000"/>
                  </a:schemeClr>
                </a:solidFill>
                <a:latin typeface="Arial" panose="020B0604020202020204" pitchFamily="34" charset="0"/>
                <a:cs typeface="Arial" panose="020B0604020202020204" pitchFamily="34" charset="0"/>
              </a:rPr>
              <a:t>en ausencia de impactos significativos </a:t>
            </a:r>
            <a:r>
              <a:rPr lang="es-ES" sz="1200" dirty="0" smtClean="0">
                <a:solidFill>
                  <a:schemeClr val="bg2">
                    <a:lumMod val="25000"/>
                  </a:schemeClr>
                </a:solidFill>
                <a:latin typeface="Arial" panose="020B0604020202020204" pitchFamily="34" charset="0"/>
                <a:cs typeface="Arial" panose="020B0604020202020204" pitchFamily="34" charset="0"/>
              </a:rPr>
              <a:t>causados por </a:t>
            </a:r>
            <a:r>
              <a:rPr lang="es-ES" sz="1200" dirty="0">
                <a:solidFill>
                  <a:schemeClr val="bg2">
                    <a:lumMod val="25000"/>
                  </a:schemeClr>
                </a:solidFill>
                <a:latin typeface="Arial" panose="020B0604020202020204" pitchFamily="34" charset="0"/>
                <a:cs typeface="Arial" panose="020B0604020202020204" pitchFamily="34" charset="0"/>
              </a:rPr>
              <a:t>la gestión humana.</a:t>
            </a:r>
          </a:p>
          <a:p>
            <a:pPr>
              <a:spcAft>
                <a:spcPts val="800"/>
              </a:spcAft>
            </a:pPr>
            <a:r>
              <a:rPr lang="es-ES" sz="1200" dirty="0" smtClean="0">
                <a:solidFill>
                  <a:schemeClr val="bg2">
                    <a:lumMod val="25000"/>
                  </a:schemeClr>
                </a:solidFill>
                <a:latin typeface="Arial" panose="020B0604020202020204" pitchFamily="34" charset="0"/>
                <a:cs typeface="Arial" panose="020B0604020202020204" pitchFamily="34" charset="0"/>
              </a:rPr>
              <a:t>Incluyen todo </a:t>
            </a:r>
            <a:r>
              <a:rPr lang="es-ES" sz="1200" dirty="0">
                <a:solidFill>
                  <a:schemeClr val="bg2">
                    <a:lumMod val="25000"/>
                  </a:schemeClr>
                </a:solidFill>
                <a:latin typeface="Arial" panose="020B0604020202020204" pitchFamily="34" charset="0"/>
                <a:cs typeface="Arial" panose="020B0604020202020204" pitchFamily="34" charset="0"/>
              </a:rPr>
              <a:t>lo que </a:t>
            </a:r>
            <a:r>
              <a:rPr lang="es-ES" sz="1200" dirty="0" smtClean="0">
                <a:solidFill>
                  <a:schemeClr val="bg2">
                    <a:lumMod val="25000"/>
                  </a:schemeClr>
                </a:solidFill>
                <a:latin typeface="Arial" panose="020B0604020202020204" pitchFamily="34" charset="0"/>
                <a:cs typeface="Arial" panose="020B0604020202020204" pitchFamily="34" charset="0"/>
              </a:rPr>
              <a:t>existe de forma natural:</a:t>
            </a:r>
            <a:endParaRPr lang="es-ES" sz="1200" dirty="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
            </a:pPr>
            <a:r>
              <a:rPr lang="es-ES" sz="1200" dirty="0">
                <a:solidFill>
                  <a:schemeClr val="bg2">
                    <a:lumMod val="25000"/>
                  </a:schemeClr>
                </a:solidFill>
                <a:latin typeface="Arial" panose="020B0604020202020204" pitchFamily="34" charset="0"/>
                <a:cs typeface="Arial" panose="020B0604020202020204" pitchFamily="34" charset="0"/>
              </a:rPr>
              <a:t>Cuerpos fluviales y </a:t>
            </a:r>
            <a:r>
              <a:rPr lang="es-ES" sz="1200" dirty="0" smtClean="0">
                <a:solidFill>
                  <a:schemeClr val="bg2">
                    <a:lumMod val="25000"/>
                  </a:schemeClr>
                </a:solidFill>
                <a:latin typeface="Arial" panose="020B0604020202020204" pitchFamily="34" charset="0"/>
                <a:cs typeface="Arial" panose="020B0604020202020204" pitchFamily="34" charset="0"/>
              </a:rPr>
              <a:t>masas de agua </a:t>
            </a:r>
            <a:r>
              <a:rPr lang="es-ES" sz="1200" dirty="0">
                <a:solidFill>
                  <a:schemeClr val="bg2">
                    <a:lumMod val="25000"/>
                  </a:schemeClr>
                </a:solidFill>
                <a:latin typeface="Arial" panose="020B0604020202020204" pitchFamily="34" charset="0"/>
                <a:cs typeface="Arial" panose="020B0604020202020204" pitchFamily="34" charset="0"/>
              </a:rPr>
              <a:t>(arroyos, ríos, estanques…)</a:t>
            </a:r>
          </a:p>
          <a:p>
            <a:pPr marL="171450" indent="-171450">
              <a:spcAft>
                <a:spcPts val="800"/>
              </a:spcAft>
              <a:buFont typeface="Wingdings" panose="05000000000000000000" pitchFamily="2" charset="2"/>
              <a:buChar char="§"/>
            </a:pPr>
            <a:r>
              <a:rPr lang="es-ES" sz="1200" dirty="0" smtClean="0">
                <a:solidFill>
                  <a:schemeClr val="bg2">
                    <a:lumMod val="25000"/>
                  </a:schemeClr>
                </a:solidFill>
                <a:latin typeface="Arial" panose="020B0604020202020204" pitchFamily="34" charset="0"/>
                <a:cs typeface="Arial" panose="020B0604020202020204" pitchFamily="34" charset="0"/>
              </a:rPr>
              <a:t>Humedales</a:t>
            </a:r>
            <a:endParaRPr lang="es-ES" sz="1200" dirty="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
            </a:pPr>
            <a:r>
              <a:rPr lang="es-ES" sz="1200" dirty="0">
                <a:solidFill>
                  <a:schemeClr val="bg2">
                    <a:lumMod val="25000"/>
                  </a:schemeClr>
                </a:solidFill>
                <a:latin typeface="Arial" panose="020B0604020202020204" pitchFamily="34" charset="0"/>
                <a:cs typeface="Arial" panose="020B0604020202020204" pitchFamily="34" charset="0"/>
              </a:rPr>
              <a:t>Bosques (</a:t>
            </a:r>
            <a:r>
              <a:rPr lang="es-ES" sz="1200" dirty="0" smtClean="0">
                <a:solidFill>
                  <a:schemeClr val="bg2">
                    <a:lumMod val="25000"/>
                  </a:schemeClr>
                </a:solidFill>
                <a:latin typeface="Arial" panose="020B0604020202020204" pitchFamily="34" charset="0"/>
                <a:cs typeface="Arial" panose="020B0604020202020204" pitchFamily="34" charset="0"/>
              </a:rPr>
              <a:t>bosques húmedos, matorrales, bosques de coníferas...)</a:t>
            </a:r>
            <a:endParaRPr lang="es-ES" sz="1200" dirty="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
            </a:pPr>
            <a:r>
              <a:rPr lang="es-ES" sz="1200" dirty="0">
                <a:solidFill>
                  <a:schemeClr val="bg2">
                    <a:lumMod val="25000"/>
                  </a:schemeClr>
                </a:solidFill>
                <a:latin typeface="Arial" panose="020B0604020202020204" pitchFamily="34" charset="0"/>
                <a:cs typeface="Arial" panose="020B0604020202020204" pitchFamily="34" charset="0"/>
              </a:rPr>
              <a:t>Otros ecosistemas terrestres </a:t>
            </a:r>
            <a:r>
              <a:rPr lang="es-ES" sz="1200" dirty="0" smtClean="0">
                <a:solidFill>
                  <a:schemeClr val="bg2">
                    <a:lumMod val="25000"/>
                  </a:schemeClr>
                </a:solidFill>
                <a:latin typeface="Arial" panose="020B0604020202020204" pitchFamily="34" charset="0"/>
                <a:cs typeface="Arial" panose="020B0604020202020204" pitchFamily="34" charset="0"/>
              </a:rPr>
              <a:t>nativos</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83428" y="1916832"/>
            <a:ext cx="590336" cy="592650"/>
          </a:xfrm>
          <a:prstGeom prst="rect">
            <a:avLst/>
          </a:prstGeom>
          <a:solidFill>
            <a:srgbClr val="FFFF99"/>
          </a:solidFill>
          <a:ln w="28575">
            <a:solidFill>
              <a:schemeClr val="tx1">
                <a:lumMod val="75000"/>
              </a:schemeClr>
            </a:solidFill>
          </a:ln>
        </p:spPr>
      </p:pic>
      <p:grpSp>
        <p:nvGrpSpPr>
          <p:cNvPr id="10" name="Grupo 9"/>
          <p:cNvGrpSpPr/>
          <p:nvPr/>
        </p:nvGrpSpPr>
        <p:grpSpPr>
          <a:xfrm>
            <a:off x="6345007" y="6525344"/>
            <a:ext cx="1395345" cy="288032"/>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Imagen 1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
        <p:nvSpPr>
          <p:cNvPr id="18" name="Titel 6"/>
          <p:cNvSpPr>
            <a:spLocks noGrp="1"/>
          </p:cNvSpPr>
          <p:nvPr>
            <p:ph type="title"/>
          </p:nvPr>
        </p:nvSpPr>
        <p:spPr>
          <a:xfrm>
            <a:off x="446856" y="111770"/>
            <a:ext cx="8229600" cy="724942"/>
          </a:xfrm>
          <a:noFill/>
        </p:spPr>
        <p:txBody>
          <a:bodyPr>
            <a:normAutofit/>
          </a:bodyPr>
          <a:lstStyle/>
          <a:p>
            <a:r>
              <a:rPr lang="de-DE" sz="2600" dirty="0" smtClean="0"/>
              <a:t>Biodiversidad – situación global</a:t>
            </a:r>
            <a:endParaRPr lang="de-DE" sz="2600" dirty="0"/>
          </a:p>
        </p:txBody>
      </p:sp>
    </p:spTree>
    <p:extLst>
      <p:ext uri="{BB962C8B-B14F-4D97-AF65-F5344CB8AC3E}">
        <p14:creationId xmlns:p14="http://schemas.microsoft.com/office/powerpoint/2010/main" val="1340474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9108" y="2191009"/>
            <a:ext cx="7888287" cy="337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67544" y="1335302"/>
            <a:ext cx="7888286" cy="646331"/>
          </a:xfrm>
          <a:prstGeom prst="rect">
            <a:avLst/>
          </a:prstGeom>
          <a:noFill/>
        </p:spPr>
        <p:txBody>
          <a:bodyPr wrap="square" rtlCol="0">
            <a:spAutoFit/>
          </a:bodyPr>
          <a:lstStyle/>
          <a:p>
            <a:r>
              <a:rPr lang="es-ES" b="1" dirty="0" smtClean="0">
                <a:solidFill>
                  <a:schemeClr val="bg2">
                    <a:lumMod val="25000"/>
                  </a:schemeClr>
                </a:solidFill>
                <a:latin typeface="Arial" panose="020B0604020202020204" pitchFamily="34" charset="0"/>
                <a:cs typeface="Arial" panose="020B0604020202020204" pitchFamily="34" charset="0"/>
              </a:rPr>
              <a:t>Variación neta de </a:t>
            </a:r>
            <a:r>
              <a:rPr lang="es-ES" b="1" dirty="0">
                <a:solidFill>
                  <a:schemeClr val="bg2">
                    <a:lumMod val="25000"/>
                  </a:schemeClr>
                </a:solidFill>
                <a:latin typeface="Arial" panose="020B0604020202020204" pitchFamily="34" charset="0"/>
                <a:cs typeface="Arial" panose="020B0604020202020204" pitchFamily="34" charset="0"/>
              </a:rPr>
              <a:t>la riqueza de la biodiversidad local causada por el uso de la tierra y las presiones relacionadas </a:t>
            </a:r>
            <a:r>
              <a:rPr lang="es-ES" b="1" dirty="0" smtClean="0">
                <a:solidFill>
                  <a:schemeClr val="bg2">
                    <a:lumMod val="25000"/>
                  </a:schemeClr>
                </a:solidFill>
                <a:latin typeface="Arial" panose="020B0604020202020204" pitchFamily="34" charset="0"/>
                <a:cs typeface="Arial" panose="020B0604020202020204" pitchFamily="34" charset="0"/>
              </a:rPr>
              <a:t>(para el año 2000)</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Fuente: Newbold, 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Global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effects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of</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use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local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terrestrial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biodivesity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Nature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520</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45-69 (2015).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8" name="Grupo 7"/>
          <p:cNvGrpSpPr/>
          <p:nvPr/>
        </p:nvGrpSpPr>
        <p:grpSpPr>
          <a:xfrm>
            <a:off x="6345007" y="6525344"/>
            <a:ext cx="1395345" cy="288032"/>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
        <p:nvSpPr>
          <p:cNvPr id="12" name="Titel 6"/>
          <p:cNvSpPr txBox="1">
            <a:spLocks/>
          </p:cNvSpPr>
          <p:nvPr/>
        </p:nvSpPr>
        <p:spPr>
          <a:xfrm>
            <a:off x="446856" y="111770"/>
            <a:ext cx="8229600" cy="724942"/>
          </a:xfrm>
          <a:prstGeom prst="rect">
            <a:avLst/>
          </a:prstGeom>
          <a:noFill/>
        </p:spPr>
        <p:txBody>
          <a:bodyPr vert="horz" lIns="91440" tIns="45720" rIns="91440" bIns="45720" rtlCol="0" anchor="b">
            <a:normAutofit/>
          </a:bodyPr>
          <a:lst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r>
              <a:rPr lang="de-DE" sz="2600" smtClean="0"/>
              <a:t>Biodiversidad – situación global</a:t>
            </a:r>
            <a:endParaRPr lang="de-DE" sz="2600" dirty="0"/>
          </a:p>
        </p:txBody>
      </p:sp>
    </p:spTree>
    <p:extLst>
      <p:ext uri="{BB962C8B-B14F-4D97-AF65-F5344CB8AC3E}">
        <p14:creationId xmlns:p14="http://schemas.microsoft.com/office/powerpoint/2010/main" val="671886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pic>
        <p:nvPicPr>
          <p:cNvPr id="5122"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51520" y="4149717"/>
            <a:ext cx="8640959" cy="216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256084" y="1266573"/>
            <a:ext cx="5756076" cy="430887"/>
          </a:xfrm>
          <a:prstGeom prst="rect">
            <a:avLst/>
          </a:prstGeom>
          <a:noFill/>
        </p:spPr>
        <p:txBody>
          <a:bodyPr wrap="square" rtlCol="0">
            <a:spAutoFit/>
          </a:bodyPr>
          <a:lstStyle/>
          <a:p>
            <a:pPr algn="ctr"/>
            <a:r>
              <a:rPr lang="de-DE" sz="2200" b="1" dirty="0" smtClean="0">
                <a:solidFill>
                  <a:schemeClr val="bg2">
                    <a:lumMod val="25000"/>
                  </a:schemeClr>
                </a:solidFill>
                <a:latin typeface="Arial" panose="020B0604020202020204" pitchFamily="34" charset="0"/>
                <a:cs typeface="Arial" panose="020B0604020202020204" pitchFamily="34" charset="0"/>
              </a:rPr>
              <a:t>Extinción de especies</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6" name="Textfeld 5"/>
          <p:cNvSpPr txBox="1"/>
          <p:nvPr/>
        </p:nvSpPr>
        <p:spPr>
          <a:xfrm rot="16200000">
            <a:off x="7465458" y="4623331"/>
            <a:ext cx="312823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Fuente: Homepage ICUN Red List, 2019</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8" name="Rechteck 7"/>
          <p:cNvSpPr/>
          <p:nvPr/>
        </p:nvSpPr>
        <p:spPr>
          <a:xfrm>
            <a:off x="262489" y="1844824"/>
            <a:ext cx="6973807" cy="226573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1020587" y="2046059"/>
            <a:ext cx="6431734" cy="553998"/>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Lista Roja de la UICN </a:t>
            </a:r>
            <a:r>
              <a:rPr lang="de-DE" sz="1400" dirty="0" smtClean="0">
                <a:solidFill>
                  <a:schemeClr val="tx1">
                    <a:lumMod val="75000"/>
                  </a:schemeClr>
                </a:solidFill>
                <a:latin typeface="Arial" panose="020B0604020202020204" pitchFamily="34" charset="0"/>
                <a:cs typeface="Arial" panose="020B0604020202020204" pitchFamily="34" charset="0"/>
              </a:rPr>
              <a:t>(</a:t>
            </a:r>
            <a:r>
              <a:rPr lang="es-ES" sz="1400" dirty="0" err="1" smtClean="0">
                <a:solidFill>
                  <a:schemeClr val="tx1">
                    <a:lumMod val="75000"/>
                  </a:schemeClr>
                </a:solidFill>
                <a:latin typeface="Arial" panose="020B0604020202020204" pitchFamily="34" charset="0"/>
                <a:cs typeface="Arial" panose="020B0604020202020204" pitchFamily="34" charset="0"/>
              </a:rPr>
              <a:t>UICN</a:t>
            </a:r>
            <a:r>
              <a:rPr lang="es-ES" sz="1400" dirty="0" smtClean="0">
                <a:solidFill>
                  <a:schemeClr val="tx1">
                    <a:lumMod val="75000"/>
                  </a:schemeClr>
                </a:solidFill>
                <a:latin typeface="Arial" panose="020B0604020202020204" pitchFamily="34" charset="0"/>
                <a:cs typeface="Arial" panose="020B0604020202020204" pitchFamily="34" charset="0"/>
              </a:rPr>
              <a:t> </a:t>
            </a:r>
            <a:r>
              <a:rPr lang="es-ES" sz="1400" dirty="0">
                <a:solidFill>
                  <a:schemeClr val="tx1">
                    <a:lumMod val="75000"/>
                  </a:schemeClr>
                </a:solidFill>
                <a:latin typeface="Arial" panose="020B0604020202020204" pitchFamily="34" charset="0"/>
                <a:cs typeface="Arial" panose="020B0604020202020204" pitchFamily="34" charset="0"/>
              </a:rPr>
              <a:t>= </a:t>
            </a:r>
            <a:r>
              <a:rPr lang="es-ES" sz="1400" dirty="0" smtClean="0">
                <a:solidFill>
                  <a:schemeClr val="tx1">
                    <a:lumMod val="75000"/>
                  </a:schemeClr>
                </a:solidFill>
                <a:latin typeface="Arial" panose="020B0604020202020204" pitchFamily="34" charset="0"/>
                <a:cs typeface="Arial" panose="020B0604020202020204" pitchFamily="34" charset="0"/>
              </a:rPr>
              <a:t>Unión Internacional para la Conservación de la Naturaleza</a:t>
            </a:r>
            <a:r>
              <a:rPr lang="en-GB" sz="1400" dirty="0" smtClean="0">
                <a:solidFill>
                  <a:schemeClr val="tx1">
                    <a:lumMod val="75000"/>
                  </a:schemeClr>
                </a:solidFill>
                <a:latin typeface="Arial" panose="020B0604020202020204" pitchFamily="34" charset="0"/>
                <a:cs typeface="Arial" panose="020B0604020202020204" pitchFamily="34" charset="0"/>
              </a:rPr>
              <a:t>)</a:t>
            </a:r>
            <a:endParaRPr lang="es-ES" sz="1600" dirty="0">
              <a:solidFill>
                <a:schemeClr val="tx1">
                  <a:lumMod val="75000"/>
                </a:schemeClr>
              </a:solidFill>
              <a:latin typeface="Arial" panose="020B0604020202020204" pitchFamily="34" charset="0"/>
              <a:cs typeface="Arial" panose="020B0604020202020204" pitchFamily="34" charset="0"/>
            </a:endParaRPr>
          </a:p>
        </p:txBody>
      </p:sp>
      <p:sp>
        <p:nvSpPr>
          <p:cNvPr id="10" name="Textfeld 9"/>
          <p:cNvSpPr txBox="1"/>
          <p:nvPr/>
        </p:nvSpPr>
        <p:spPr>
          <a:xfrm>
            <a:off x="262488" y="2510116"/>
            <a:ext cx="7189833" cy="1600438"/>
          </a:xfrm>
          <a:prstGeom prst="rect">
            <a:avLst/>
          </a:prstGeom>
          <a:noFill/>
        </p:spPr>
        <p:txBody>
          <a:bodyPr wrap="square" rtlCol="0">
            <a:spAutoFit/>
          </a:bodyPr>
          <a:lstStyle/>
          <a:p>
            <a:r>
              <a:rPr lang="es-ES" sz="1400" dirty="0">
                <a:solidFill>
                  <a:schemeClr val="bg2">
                    <a:lumMod val="25000"/>
                  </a:schemeClr>
                </a:solidFill>
                <a:latin typeface="Arial" panose="020B0604020202020204" pitchFamily="34" charset="0"/>
                <a:cs typeface="Arial" panose="020B0604020202020204" pitchFamily="34" charset="0"/>
              </a:rPr>
              <a:t>Establecida en 1964, la Lista Roja de Especies Amenazadas de la </a:t>
            </a:r>
            <a:r>
              <a:rPr lang="es-ES" sz="1400" dirty="0" err="1">
                <a:solidFill>
                  <a:schemeClr val="bg2">
                    <a:lumMod val="25000"/>
                  </a:schemeClr>
                </a:solidFill>
                <a:latin typeface="Arial" panose="020B0604020202020204" pitchFamily="34" charset="0"/>
                <a:cs typeface="Arial" panose="020B0604020202020204" pitchFamily="34" charset="0"/>
              </a:rPr>
              <a:t>UICN</a:t>
            </a:r>
            <a:r>
              <a:rPr lang="es-ES" sz="1400" dirty="0">
                <a:solidFill>
                  <a:schemeClr val="bg2">
                    <a:lumMod val="25000"/>
                  </a:schemeClr>
                </a:solidFill>
                <a:latin typeface="Arial" panose="020B0604020202020204" pitchFamily="34" charset="0"/>
                <a:cs typeface="Arial" panose="020B0604020202020204" pitchFamily="34" charset="0"/>
              </a:rPr>
              <a:t> ha evolucionado hasta convertirse en la fuente de información más completa del mundo sobre el estado de conservación mundial de especies de animales, hongos y plantas</a:t>
            </a:r>
            <a:r>
              <a:rPr lang="es-ES" sz="1400" dirty="0" smtClean="0">
                <a:solidFill>
                  <a:schemeClr val="bg2">
                    <a:lumMod val="25000"/>
                  </a:schemeClr>
                </a:solidFill>
                <a:latin typeface="Arial" panose="020B0604020202020204" pitchFamily="34" charset="0"/>
                <a:cs typeface="Arial" panose="020B0604020202020204" pitchFamily="34" charset="0"/>
              </a:rPr>
              <a:t>. </a:t>
            </a:r>
          </a:p>
          <a:p>
            <a:endParaRPr lang="es-ES" sz="1400" dirty="0">
              <a:solidFill>
                <a:schemeClr val="bg2">
                  <a:lumMod val="25000"/>
                </a:schemeClr>
              </a:solidFill>
              <a:latin typeface="Arial" panose="020B0604020202020204" pitchFamily="34" charset="0"/>
              <a:cs typeface="Arial" panose="020B0604020202020204" pitchFamily="34" charset="0"/>
            </a:endParaRPr>
          </a:p>
          <a:p>
            <a:r>
              <a:rPr lang="es-ES" sz="1400" dirty="0">
                <a:solidFill>
                  <a:schemeClr val="bg2">
                    <a:lumMod val="25000"/>
                  </a:schemeClr>
                </a:solidFill>
                <a:latin typeface="Arial" panose="020B0604020202020204" pitchFamily="34" charset="0"/>
                <a:cs typeface="Arial" panose="020B0604020202020204" pitchFamily="34" charset="0"/>
              </a:rPr>
              <a:t>Proporciona información sobre el rango, el tamaño de la población, el hábitat y la ecología, el uso y / o el comercio, las amenazas y las acciones de conservación </a:t>
            </a:r>
            <a:r>
              <a:rPr lang="es-ES" sz="1400" dirty="0" smtClean="0">
                <a:solidFill>
                  <a:schemeClr val="bg2">
                    <a:lumMod val="25000"/>
                  </a:schemeClr>
                </a:solidFill>
                <a:latin typeface="Arial" panose="020B0604020202020204" pitchFamily="34" charset="0"/>
                <a:cs typeface="Arial" panose="020B0604020202020204" pitchFamily="34" charset="0"/>
              </a:rPr>
              <a:t>necesarias sobre las especies incluidas en la lista.</a:t>
            </a:r>
          </a:p>
        </p:txBody>
      </p:sp>
      <p:pic>
        <p:nvPicPr>
          <p:cNvPr id="11"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83427" y="1628800"/>
            <a:ext cx="610163" cy="612555"/>
          </a:xfrm>
          <a:prstGeom prst="rect">
            <a:avLst/>
          </a:prstGeom>
          <a:solidFill>
            <a:srgbClr val="FFFF99"/>
          </a:solidFill>
          <a:ln w="28575">
            <a:solidFill>
              <a:schemeClr val="tx1">
                <a:lumMod val="75000"/>
              </a:schemeClr>
            </a:solidFill>
          </a:ln>
        </p:spPr>
      </p:pic>
      <p:grpSp>
        <p:nvGrpSpPr>
          <p:cNvPr id="12" name="Grupo 11"/>
          <p:cNvGrpSpPr/>
          <p:nvPr/>
        </p:nvGrpSpPr>
        <p:grpSpPr>
          <a:xfrm>
            <a:off x="6345007" y="6525344"/>
            <a:ext cx="1395345" cy="288032"/>
            <a:chOff x="6345007" y="6525344"/>
            <a:chExt cx="1368152" cy="288032"/>
          </a:xfrm>
        </p:grpSpPr>
        <p:sp>
          <p:nvSpPr>
            <p:cNvPr id="13" name="Rectángulo 12"/>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
        <p:nvSpPr>
          <p:cNvPr id="15" name="Titel 6"/>
          <p:cNvSpPr>
            <a:spLocks noGrp="1"/>
          </p:cNvSpPr>
          <p:nvPr>
            <p:ph type="title"/>
          </p:nvPr>
        </p:nvSpPr>
        <p:spPr>
          <a:xfrm>
            <a:off x="446856" y="111770"/>
            <a:ext cx="8229600" cy="724942"/>
          </a:xfrm>
          <a:noFill/>
        </p:spPr>
        <p:txBody>
          <a:bodyPr>
            <a:normAutofit/>
          </a:bodyPr>
          <a:lstStyle/>
          <a:p>
            <a:r>
              <a:rPr lang="de-DE" sz="2600" dirty="0" smtClean="0"/>
              <a:t>Biodiversidad – situación global</a:t>
            </a:r>
            <a:endParaRPr lang="de-DE" sz="2600" dirty="0"/>
          </a:p>
        </p:txBody>
      </p:sp>
    </p:spTree>
    <p:extLst>
      <p:ext uri="{BB962C8B-B14F-4D97-AF65-F5344CB8AC3E}">
        <p14:creationId xmlns:p14="http://schemas.microsoft.com/office/powerpoint/2010/main" val="1867555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835696" y="1306580"/>
            <a:ext cx="2952328"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Destrucción y degradación de ecosistemas</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1835696" y="2381979"/>
            <a:ext cx="2808312" cy="584775"/>
          </a:xfrm>
          <a:prstGeom prst="rect">
            <a:avLst/>
          </a:prstGeom>
          <a:noFill/>
        </p:spPr>
        <p:txBody>
          <a:bodyPr wrap="square" rtlCol="0">
            <a:spAutoFit/>
          </a:bodyPr>
          <a:lstStyle/>
          <a:p>
            <a:r>
              <a:rPr lang="es-ES" sz="1600" b="1" dirty="0" smtClean="0">
                <a:latin typeface="Arial" panose="020B0604020202020204" pitchFamily="34" charset="0"/>
                <a:cs typeface="Arial" panose="020B0604020202020204" pitchFamily="34" charset="0"/>
              </a:rPr>
              <a:t>Sobreexplotación de los recursos naturales</a:t>
            </a:r>
            <a:endParaRPr lang="de-DE" sz="1600" b="1" dirty="0">
              <a:latin typeface="Arial" panose="020B0604020202020204" pitchFamily="34" charset="0"/>
              <a:cs typeface="Arial" panose="020B0604020202020204" pitchFamily="34" charset="0"/>
            </a:endParaRPr>
          </a:p>
        </p:txBody>
      </p:sp>
      <p:sp>
        <p:nvSpPr>
          <p:cNvPr id="3" name="Textfeld 2"/>
          <p:cNvSpPr txBox="1"/>
          <p:nvPr/>
        </p:nvSpPr>
        <p:spPr>
          <a:xfrm>
            <a:off x="5037407" y="1299207"/>
            <a:ext cx="4045081" cy="1066959"/>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s-ES" sz="1500" dirty="0" smtClean="0">
                <a:solidFill>
                  <a:schemeClr val="bg2">
                    <a:lumMod val="25000"/>
                  </a:schemeClr>
                </a:solidFill>
                <a:latin typeface="Arial" panose="020B0604020202020204" pitchFamily="34" charset="0"/>
                <a:cs typeface="Arial" panose="020B0604020202020204" pitchFamily="34" charset="0"/>
              </a:rPr>
              <a:t>cambio </a:t>
            </a:r>
            <a:r>
              <a:rPr lang="es-ES" sz="1500" dirty="0">
                <a:solidFill>
                  <a:schemeClr val="bg2">
                    <a:lumMod val="25000"/>
                  </a:schemeClr>
                </a:solidFill>
                <a:latin typeface="Arial" panose="020B0604020202020204" pitchFamily="34" charset="0"/>
                <a:cs typeface="Arial" panose="020B0604020202020204" pitchFamily="34" charset="0"/>
              </a:rPr>
              <a:t>de uso de la tierra: conversión de ecosistemas forestales prístinos a sistemas agrícolas</a:t>
            </a:r>
          </a:p>
          <a:p>
            <a:pPr marL="285750" indent="-285750">
              <a:spcAft>
                <a:spcPts val="400"/>
              </a:spcAft>
              <a:buFont typeface="Arial" panose="020B0604020202020204" pitchFamily="34" charset="0"/>
              <a:buChar char="•"/>
            </a:pPr>
            <a:r>
              <a:rPr lang="es-ES" sz="1500" dirty="0">
                <a:solidFill>
                  <a:schemeClr val="bg2">
                    <a:lumMod val="25000"/>
                  </a:schemeClr>
                </a:solidFill>
                <a:latin typeface="Arial" panose="020B0604020202020204" pitchFamily="34" charset="0"/>
                <a:cs typeface="Arial" panose="020B0604020202020204" pitchFamily="34" charset="0"/>
              </a:rPr>
              <a:t>quema de </a:t>
            </a:r>
            <a:r>
              <a:rPr lang="es-ES" sz="1500" dirty="0" err="1">
                <a:solidFill>
                  <a:schemeClr val="bg2">
                    <a:lumMod val="25000"/>
                  </a:schemeClr>
                </a:solidFill>
                <a:latin typeface="Arial" panose="020B0604020202020204" pitchFamily="34" charset="0"/>
                <a:cs typeface="Arial" panose="020B0604020202020204" pitchFamily="34" charset="0"/>
              </a:rPr>
              <a:t>vegetacion</a:t>
            </a:r>
            <a:r>
              <a:rPr lang="es-ES" sz="1500" dirty="0">
                <a:solidFill>
                  <a:schemeClr val="bg2">
                    <a:lumMod val="25000"/>
                  </a:schemeClr>
                </a:solidFill>
                <a:latin typeface="Arial" panose="020B0604020202020204" pitchFamily="34" charset="0"/>
                <a:cs typeface="Arial" panose="020B0604020202020204" pitchFamily="34" charset="0"/>
              </a:rPr>
              <a:t> natural</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5042178" y="2299484"/>
            <a:ext cx="3882920" cy="1118255"/>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s-ES" sz="1500" dirty="0" smtClean="0">
                <a:solidFill>
                  <a:schemeClr val="bg2">
                    <a:lumMod val="25000"/>
                  </a:schemeClr>
                </a:solidFill>
                <a:latin typeface="Arial" panose="020B0604020202020204" pitchFamily="34" charset="0"/>
                <a:cs typeface="Arial" panose="020B0604020202020204" pitchFamily="34" charset="0"/>
              </a:rPr>
              <a:t>sobreexplotación </a:t>
            </a:r>
            <a:r>
              <a:rPr lang="es-ES" sz="1500" dirty="0">
                <a:solidFill>
                  <a:schemeClr val="bg2">
                    <a:lumMod val="25000"/>
                  </a:schemeClr>
                </a:solidFill>
                <a:latin typeface="Arial" panose="020B0604020202020204" pitchFamily="34" charset="0"/>
                <a:cs typeface="Arial" panose="020B0604020202020204" pitchFamily="34" charset="0"/>
              </a:rPr>
              <a:t>de suelos</a:t>
            </a:r>
          </a:p>
          <a:p>
            <a:pPr marL="285750" indent="-285750">
              <a:spcAft>
                <a:spcPts val="400"/>
              </a:spcAft>
              <a:buFont typeface="Arial" panose="020B0604020202020204" pitchFamily="34" charset="0"/>
              <a:buChar char="•"/>
            </a:pPr>
            <a:r>
              <a:rPr lang="es-ES" sz="1500" dirty="0">
                <a:solidFill>
                  <a:schemeClr val="bg2">
                    <a:lumMod val="25000"/>
                  </a:schemeClr>
                </a:solidFill>
                <a:latin typeface="Arial" panose="020B0604020202020204" pitchFamily="34" charset="0"/>
                <a:cs typeface="Arial" panose="020B0604020202020204" pitchFamily="34" charset="0"/>
              </a:rPr>
              <a:t>pesca </a:t>
            </a:r>
            <a:r>
              <a:rPr lang="es-ES" sz="1500" dirty="0" smtClean="0">
                <a:solidFill>
                  <a:schemeClr val="bg2">
                    <a:lumMod val="25000"/>
                  </a:schemeClr>
                </a:solidFill>
                <a:latin typeface="Arial" panose="020B0604020202020204" pitchFamily="34" charset="0"/>
                <a:cs typeface="Arial" panose="020B0604020202020204" pitchFamily="34" charset="0"/>
              </a:rPr>
              <a:t>excesiva</a:t>
            </a:r>
            <a:endParaRPr lang="es-ES" sz="15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s-ES" sz="1500" dirty="0">
                <a:solidFill>
                  <a:schemeClr val="bg2">
                    <a:lumMod val="25000"/>
                  </a:schemeClr>
                </a:solidFill>
                <a:latin typeface="Arial" panose="020B0604020202020204" pitchFamily="34" charset="0"/>
                <a:cs typeface="Arial" panose="020B0604020202020204" pitchFamily="34" charset="0"/>
              </a:rPr>
              <a:t>agotamiento de los recursos de agua dulce</a:t>
            </a:r>
            <a:endParaRPr lang="en-GB" sz="1500" dirty="0" smtClean="0">
              <a:solidFill>
                <a:schemeClr val="bg2">
                  <a:lumMod val="25000"/>
                </a:schemeClr>
              </a:solidFill>
              <a:latin typeface="Arial" panose="020B0604020202020204" pitchFamily="34" charset="0"/>
              <a:cs typeface="Arial" panose="020B0604020202020204" pitchFamily="34" charset="0"/>
            </a:endParaRPr>
          </a:p>
        </p:txBody>
      </p:sp>
      <p:sp>
        <p:nvSpPr>
          <p:cNvPr id="17" name="Titel 6"/>
          <p:cNvSpPr>
            <a:spLocks noGrp="1"/>
          </p:cNvSpPr>
          <p:nvPr>
            <p:ph type="title"/>
          </p:nvPr>
        </p:nvSpPr>
        <p:spPr>
          <a:xfrm>
            <a:off x="446856" y="111770"/>
            <a:ext cx="8229600" cy="724942"/>
          </a:xfrm>
          <a:noFill/>
        </p:spPr>
        <p:txBody>
          <a:bodyPr>
            <a:normAutofit fontScale="90000"/>
          </a:bodyPr>
          <a:lstStyle/>
          <a:p>
            <a:r>
              <a:rPr lang="de-DE" sz="2600" dirty="0" smtClean="0"/>
              <a:t>Principales causas de </a:t>
            </a:r>
            <a:br>
              <a:rPr lang="de-DE" sz="2600" dirty="0" smtClean="0"/>
            </a:br>
            <a:r>
              <a:rPr lang="de-DE" sz="2600" dirty="0" smtClean="0"/>
              <a:t>la pérdida de biodiversidad</a:t>
            </a:r>
            <a:endParaRPr lang="de-DE" sz="2600" dirty="0"/>
          </a:p>
        </p:txBody>
      </p:sp>
      <p:sp>
        <p:nvSpPr>
          <p:cNvPr id="22" name="Textfeld 21"/>
          <p:cNvSpPr txBox="1"/>
          <p:nvPr/>
        </p:nvSpPr>
        <p:spPr>
          <a:xfrm>
            <a:off x="1829425" y="3381500"/>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Contaminación</a:t>
            </a:r>
            <a:endParaRPr lang="de-DE" sz="1600" b="1" dirty="0">
              <a:latin typeface="Arial" panose="020B0604020202020204" pitchFamily="34" charset="0"/>
              <a:cs typeface="Arial" panose="020B0604020202020204" pitchFamily="34" charset="0"/>
            </a:endParaRPr>
          </a:p>
        </p:txBody>
      </p:sp>
      <p:sp>
        <p:nvSpPr>
          <p:cNvPr id="24" name="Textfeld 23"/>
          <p:cNvSpPr txBox="1"/>
          <p:nvPr/>
        </p:nvSpPr>
        <p:spPr>
          <a:xfrm>
            <a:off x="1813235" y="4474065"/>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Cambio climático</a:t>
            </a:r>
            <a:endParaRPr lang="de-DE" sz="1600" b="1" dirty="0">
              <a:latin typeface="Arial" panose="020B0604020202020204" pitchFamily="34" charset="0"/>
              <a:cs typeface="Arial" panose="020B0604020202020204" pitchFamily="34" charset="0"/>
            </a:endParaRPr>
          </a:p>
        </p:txBody>
      </p:sp>
      <p:sp>
        <p:nvSpPr>
          <p:cNvPr id="25" name="Textfeld 24"/>
          <p:cNvSpPr txBox="1"/>
          <p:nvPr/>
        </p:nvSpPr>
        <p:spPr>
          <a:xfrm>
            <a:off x="5061930" y="3351056"/>
            <a:ext cx="3750011" cy="784830"/>
          </a:xfrm>
          <a:prstGeom prst="rect">
            <a:avLst/>
          </a:prstGeom>
          <a:noFill/>
        </p:spPr>
        <p:txBody>
          <a:bodyPr wrap="square" rtlCol="0">
            <a:spAutoFit/>
          </a:bodyPr>
          <a:lstStyle/>
          <a:p>
            <a:pPr marL="285750" indent="-285750">
              <a:buFont typeface="Arial" panose="020B0604020202020204" pitchFamily="34" charset="0"/>
              <a:buChar char="•"/>
            </a:pPr>
            <a:r>
              <a:rPr lang="es-ES" sz="1500" dirty="0">
                <a:solidFill>
                  <a:schemeClr val="bg2">
                    <a:lumMod val="25000"/>
                  </a:schemeClr>
                </a:solidFill>
                <a:latin typeface="Arial" panose="020B0604020202020204" pitchFamily="34" charset="0"/>
                <a:cs typeface="Arial" panose="020B0604020202020204" pitchFamily="34" charset="0"/>
              </a:rPr>
              <a:t>c</a:t>
            </a:r>
            <a:r>
              <a:rPr lang="es-ES" sz="1500" dirty="0" smtClean="0">
                <a:solidFill>
                  <a:schemeClr val="bg2">
                    <a:lumMod val="25000"/>
                  </a:schemeClr>
                </a:solidFill>
                <a:latin typeface="Arial" panose="020B0604020202020204" pitchFamily="34" charset="0"/>
                <a:cs typeface="Arial" panose="020B0604020202020204" pitchFamily="34" charset="0"/>
              </a:rPr>
              <a:t>ontaminación de </a:t>
            </a:r>
            <a:r>
              <a:rPr lang="es-ES" sz="1500" dirty="0">
                <a:solidFill>
                  <a:schemeClr val="bg2">
                    <a:lumMod val="25000"/>
                  </a:schemeClr>
                </a:solidFill>
                <a:latin typeface="Arial" panose="020B0604020202020204" pitchFamily="34" charset="0"/>
                <a:cs typeface="Arial" panose="020B0604020202020204" pitchFamily="34" charset="0"/>
              </a:rPr>
              <a:t>agua, aire y suelo </a:t>
            </a:r>
            <a:r>
              <a:rPr lang="es-ES" sz="1500" dirty="0" smtClean="0">
                <a:solidFill>
                  <a:schemeClr val="bg2">
                    <a:lumMod val="25000"/>
                  </a:schemeClr>
                </a:solidFill>
                <a:latin typeface="Arial" panose="020B0604020202020204" pitchFamily="34" charset="0"/>
                <a:cs typeface="Arial" panose="020B0604020202020204" pitchFamily="34" charset="0"/>
              </a:rPr>
              <a:t>(</a:t>
            </a:r>
            <a:r>
              <a:rPr lang="es-ES" sz="1500" dirty="0" err="1">
                <a:solidFill>
                  <a:schemeClr val="bg2">
                    <a:lumMod val="25000"/>
                  </a:schemeClr>
                </a:solidFill>
                <a:latin typeface="Arial" panose="020B0604020202020204" pitchFamily="34" charset="0"/>
                <a:cs typeface="Arial" panose="020B0604020202020204" pitchFamily="34" charset="0"/>
              </a:rPr>
              <a:t>GEI</a:t>
            </a:r>
            <a:r>
              <a:rPr lang="es-ES" sz="1500" dirty="0">
                <a:solidFill>
                  <a:schemeClr val="bg2">
                    <a:lumMod val="25000"/>
                  </a:schemeClr>
                </a:solidFill>
                <a:latin typeface="Arial" panose="020B0604020202020204" pitchFamily="34" charset="0"/>
                <a:cs typeface="Arial" panose="020B0604020202020204" pitchFamily="34" charset="0"/>
              </a:rPr>
              <a:t>, productos químicos, basura, etc.)</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5059554" y="4258032"/>
            <a:ext cx="3833693" cy="784830"/>
          </a:xfrm>
          <a:prstGeom prst="rect">
            <a:avLst/>
          </a:prstGeom>
          <a:noFill/>
        </p:spPr>
        <p:txBody>
          <a:bodyPr wrap="square" rtlCol="0">
            <a:spAutoFit/>
          </a:bodyPr>
          <a:lstStyle/>
          <a:p>
            <a:pPr marL="285750" indent="-285750">
              <a:buFont typeface="Arial" panose="020B0604020202020204" pitchFamily="34" charset="0"/>
              <a:buChar char="•"/>
            </a:pPr>
            <a:r>
              <a:rPr lang="es-ES" sz="1500" dirty="0" smtClean="0">
                <a:solidFill>
                  <a:schemeClr val="bg2">
                    <a:lumMod val="25000"/>
                  </a:schemeClr>
                </a:solidFill>
                <a:latin typeface="Arial" panose="020B0604020202020204" pitchFamily="34" charset="0"/>
                <a:cs typeface="Arial" panose="020B0604020202020204" pitchFamily="34" charset="0"/>
              </a:rPr>
              <a:t>el </a:t>
            </a:r>
            <a:r>
              <a:rPr lang="es-ES" sz="1500" dirty="0">
                <a:solidFill>
                  <a:schemeClr val="bg2">
                    <a:lumMod val="25000"/>
                  </a:schemeClr>
                </a:solidFill>
                <a:latin typeface="Arial" panose="020B0604020202020204" pitchFamily="34" charset="0"/>
                <a:cs typeface="Arial" panose="020B0604020202020204" pitchFamily="34" charset="0"/>
              </a:rPr>
              <a:t>número y la variedad de especies disminuirán </a:t>
            </a:r>
            <a:r>
              <a:rPr lang="es-ES" sz="1500" dirty="0" smtClean="0">
                <a:solidFill>
                  <a:schemeClr val="bg2">
                    <a:lumMod val="25000"/>
                  </a:schemeClr>
                </a:solidFill>
                <a:latin typeface="Arial" panose="020B0604020202020204" pitchFamily="34" charset="0"/>
                <a:cs typeface="Arial" panose="020B0604020202020204" pitchFamily="34" charset="0"/>
              </a:rPr>
              <a:t>a </a:t>
            </a:r>
            <a:r>
              <a:rPr lang="es-ES" sz="1500" dirty="0">
                <a:solidFill>
                  <a:schemeClr val="bg2">
                    <a:lumMod val="25000"/>
                  </a:schemeClr>
                </a:solidFill>
                <a:latin typeface="Arial" panose="020B0604020202020204" pitchFamily="34" charset="0"/>
                <a:cs typeface="Arial" panose="020B0604020202020204" pitchFamily="34" charset="0"/>
              </a:rPr>
              <a:t>medida que las temperaturas sigan </a:t>
            </a:r>
            <a:r>
              <a:rPr lang="es-ES" sz="1500" dirty="0" smtClean="0">
                <a:solidFill>
                  <a:schemeClr val="bg2">
                    <a:lumMod val="25000"/>
                  </a:schemeClr>
                </a:solidFill>
                <a:latin typeface="Arial" panose="020B0604020202020204" pitchFamily="34" charset="0"/>
                <a:cs typeface="Arial" panose="020B0604020202020204" pitchFamily="34" charset="0"/>
              </a:rPr>
              <a:t>aumentando</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1825110" y="5323442"/>
            <a:ext cx="2746889"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Especies Exóticas Invasoras</a:t>
            </a:r>
            <a:endParaRPr lang="de-DE" sz="1600" b="1" dirty="0">
              <a:latin typeface="Arial" panose="020B0604020202020204" pitchFamily="34" charset="0"/>
              <a:cs typeface="Arial" panose="020B0604020202020204" pitchFamily="34" charset="0"/>
            </a:endParaRPr>
          </a:p>
        </p:txBody>
      </p:sp>
      <p:sp>
        <p:nvSpPr>
          <p:cNvPr id="19" name="Textfeld 18"/>
          <p:cNvSpPr txBox="1"/>
          <p:nvPr/>
        </p:nvSpPr>
        <p:spPr>
          <a:xfrm>
            <a:off x="5066792" y="5380474"/>
            <a:ext cx="3833693" cy="323165"/>
          </a:xfrm>
          <a:prstGeom prst="rect">
            <a:avLst/>
          </a:prstGeom>
          <a:noFill/>
        </p:spPr>
        <p:txBody>
          <a:bodyPr wrap="square" rtlCol="0">
            <a:spAutoFit/>
          </a:bodyPr>
          <a:lstStyle/>
          <a:p>
            <a:pPr marL="285750" indent="-285750">
              <a:buFont typeface="Wingdings" panose="05000000000000000000" pitchFamily="2" charset="2"/>
              <a:buChar char="Ø"/>
            </a:pPr>
            <a:r>
              <a:rPr lang="en-GB" sz="1500" b="1" dirty="0" err="1" smtClean="0">
                <a:solidFill>
                  <a:schemeClr val="bg2">
                    <a:lumMod val="25000"/>
                  </a:schemeClr>
                </a:solidFill>
                <a:latin typeface="Arial" panose="020B0604020202020204" pitchFamily="34" charset="0"/>
                <a:cs typeface="Arial" panose="020B0604020202020204" pitchFamily="34" charset="0"/>
              </a:rPr>
              <a:t>Siguiente</a:t>
            </a:r>
            <a:r>
              <a:rPr lang="en-GB" sz="1500" b="1" dirty="0" smtClean="0">
                <a:solidFill>
                  <a:schemeClr val="bg2">
                    <a:lumMod val="25000"/>
                  </a:schemeClr>
                </a:solidFill>
                <a:latin typeface="Arial" panose="020B0604020202020204" pitchFamily="34" charset="0"/>
                <a:cs typeface="Arial" panose="020B0604020202020204" pitchFamily="34" charset="0"/>
              </a:rPr>
              <a:t> </a:t>
            </a:r>
            <a:r>
              <a:rPr lang="en-GB" sz="1500" b="1" dirty="0" err="1" smtClean="0">
                <a:solidFill>
                  <a:schemeClr val="bg2">
                    <a:lumMod val="25000"/>
                  </a:schemeClr>
                </a:solidFill>
                <a:latin typeface="Arial" panose="020B0604020202020204" pitchFamily="34" charset="0"/>
                <a:cs typeface="Arial" panose="020B0604020202020204" pitchFamily="34" charset="0"/>
              </a:rPr>
              <a:t>diapositiva</a:t>
            </a:r>
            <a:endParaRPr lang="en-GB" sz="1500" b="1" dirty="0">
              <a:solidFill>
                <a:schemeClr val="bg2">
                  <a:lumMod val="25000"/>
                </a:schemeClr>
              </a:solidFill>
              <a:latin typeface="Arial" panose="020B0604020202020204" pitchFamily="34" charset="0"/>
              <a:cs typeface="Arial" panose="020B0604020202020204" pitchFamily="34" charset="0"/>
            </a:endParaRPr>
          </a:p>
        </p:txBody>
      </p:sp>
      <p:pic>
        <p:nvPicPr>
          <p:cNvPr id="20" name="Grafik 1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124744"/>
            <a:ext cx="1688136" cy="911769"/>
          </a:xfrm>
          <a:prstGeom prst="rect">
            <a:avLst/>
          </a:prstGeom>
        </p:spPr>
      </p:pic>
      <p:pic>
        <p:nvPicPr>
          <p:cNvPr id="21" name="Picture 3" descr="C:\Users\Kerstin.Froehle\Desktop\Neuer Ordner\harvest-1907821_1920.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2060848"/>
            <a:ext cx="1688136" cy="9710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Kerstin.Froehle\Desktop\Neuer Ordner\factory-1647724_1920.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4249"/>
          <a:stretch/>
        </p:blipFill>
        <p:spPr bwMode="auto">
          <a:xfrm>
            <a:off x="-100625" y="3135492"/>
            <a:ext cx="1788762" cy="91383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Kerstin.Froehle\Desktop\Neuer Ordner\desert-279862_1920.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 y="4224689"/>
            <a:ext cx="1688136" cy="849377"/>
          </a:xfrm>
          <a:prstGeom prst="rect">
            <a:avLst/>
          </a:prstGeom>
          <a:noFill/>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11" y="5157192"/>
            <a:ext cx="1684125" cy="1004335"/>
          </a:xfrm>
          <a:prstGeom prst="rect">
            <a:avLst/>
          </a:prstGeom>
        </p:spPr>
      </p:pic>
      <p:grpSp>
        <p:nvGrpSpPr>
          <p:cNvPr id="23" name="Grupo 22"/>
          <p:cNvGrpSpPr/>
          <p:nvPr/>
        </p:nvGrpSpPr>
        <p:grpSpPr>
          <a:xfrm>
            <a:off x="6345007" y="6525344"/>
            <a:ext cx="1395345" cy="288032"/>
            <a:chOff x="6345007" y="6525344"/>
            <a:chExt cx="1368152" cy="288032"/>
          </a:xfrm>
        </p:grpSpPr>
        <p:sp>
          <p:nvSpPr>
            <p:cNvPr id="28" name="Rectángulo 2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3" name="Imagen 3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890726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27584" y="1520308"/>
            <a:ext cx="7557800" cy="199180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Definición</a:t>
            </a:r>
            <a:endParaRPr lang="de-DE" sz="2600" dirty="0"/>
          </a:p>
        </p:txBody>
      </p:sp>
      <p:sp>
        <p:nvSpPr>
          <p:cNvPr id="20" name="Textfeld 19"/>
          <p:cNvSpPr txBox="1"/>
          <p:nvPr/>
        </p:nvSpPr>
        <p:spPr>
          <a:xfrm>
            <a:off x="1957376" y="165135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Especies exóticas y/o invasoras</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1065504" y="2062226"/>
            <a:ext cx="7284263" cy="1661993"/>
          </a:xfrm>
          <a:prstGeom prst="rect">
            <a:avLst/>
          </a:prstGeom>
          <a:noFill/>
        </p:spPr>
        <p:txBody>
          <a:bodyPr wrap="square" rtlCol="0">
            <a:spAutoFit/>
          </a:bodyPr>
          <a:lstStyle/>
          <a:p>
            <a:r>
              <a:rPr lang="es-ES" sz="1700" dirty="0">
                <a:solidFill>
                  <a:schemeClr val="bg2">
                    <a:lumMod val="25000"/>
                  </a:schemeClr>
                </a:solidFill>
                <a:latin typeface="Arial" panose="020B0604020202020204" pitchFamily="34" charset="0"/>
                <a:cs typeface="Arial" panose="020B0604020202020204" pitchFamily="34" charset="0"/>
              </a:rPr>
              <a:t>Las especies no autóctonas causan daños al medio ambiente y </a:t>
            </a:r>
            <a:r>
              <a:rPr lang="es-ES" sz="1700" dirty="0" smtClean="0">
                <a:solidFill>
                  <a:schemeClr val="bg2">
                    <a:lumMod val="25000"/>
                  </a:schemeClr>
                </a:solidFill>
                <a:latin typeface="Arial" panose="020B0604020202020204" pitchFamily="34" charset="0"/>
                <a:cs typeface="Arial" panose="020B0604020202020204" pitchFamily="34" charset="0"/>
              </a:rPr>
              <a:t>pueden potencialmente causar </a:t>
            </a:r>
            <a:r>
              <a:rPr lang="es-ES" sz="1700" dirty="0">
                <a:solidFill>
                  <a:schemeClr val="bg2">
                    <a:lumMod val="25000"/>
                  </a:schemeClr>
                </a:solidFill>
                <a:latin typeface="Arial" panose="020B0604020202020204" pitchFamily="34" charset="0"/>
                <a:cs typeface="Arial" panose="020B0604020202020204" pitchFamily="34" charset="0"/>
              </a:rPr>
              <a:t>la extinción de </a:t>
            </a:r>
            <a:r>
              <a:rPr lang="es-ES" sz="1700" dirty="0" smtClean="0">
                <a:solidFill>
                  <a:schemeClr val="bg2">
                    <a:lumMod val="25000"/>
                  </a:schemeClr>
                </a:solidFill>
                <a:latin typeface="Arial" panose="020B0604020202020204" pitchFamily="34" charset="0"/>
                <a:cs typeface="Arial" panose="020B0604020202020204" pitchFamily="34" charset="0"/>
              </a:rPr>
              <a:t>las especies autóctonas, </a:t>
            </a:r>
            <a:r>
              <a:rPr lang="es-ES" sz="1700" dirty="0">
                <a:solidFill>
                  <a:schemeClr val="bg2">
                    <a:lumMod val="25000"/>
                  </a:schemeClr>
                </a:solidFill>
                <a:latin typeface="Arial" panose="020B0604020202020204" pitchFamily="34" charset="0"/>
                <a:cs typeface="Arial" panose="020B0604020202020204" pitchFamily="34" charset="0"/>
              </a:rPr>
              <a:t>modifican los procesos de los ecosistemas y actúan como vectores de enfermedades. Los problemas causados ​​por especies exóticas invasoras </a:t>
            </a:r>
            <a:r>
              <a:rPr lang="es-ES" sz="1700" dirty="0" smtClean="0">
                <a:solidFill>
                  <a:schemeClr val="bg2">
                    <a:lumMod val="25000"/>
                  </a:schemeClr>
                </a:solidFill>
                <a:latin typeface="Arial" panose="020B0604020202020204" pitchFamily="34" charset="0"/>
                <a:cs typeface="Arial" panose="020B0604020202020204" pitchFamily="34" charset="0"/>
              </a:rPr>
              <a:t>pueden tener graves </a:t>
            </a:r>
            <a:r>
              <a:rPr lang="es-ES" sz="1700" dirty="0">
                <a:solidFill>
                  <a:schemeClr val="bg2">
                    <a:lumMod val="25000"/>
                  </a:schemeClr>
                </a:solidFill>
                <a:latin typeface="Arial" panose="020B0604020202020204" pitchFamily="34" charset="0"/>
                <a:cs typeface="Arial" panose="020B0604020202020204" pitchFamily="34" charset="0"/>
              </a:rPr>
              <a:t>consecuencias </a:t>
            </a:r>
            <a:r>
              <a:rPr lang="es-ES" sz="1700" dirty="0" smtClean="0">
                <a:solidFill>
                  <a:schemeClr val="bg2">
                    <a:lumMod val="25000"/>
                  </a:schemeClr>
                </a:solidFill>
                <a:latin typeface="Arial" panose="020B0604020202020204" pitchFamily="34" charset="0"/>
                <a:cs typeface="Arial" panose="020B0604020202020204" pitchFamily="34" charset="0"/>
              </a:rPr>
              <a:t>económicas</a:t>
            </a:r>
            <a:endParaRPr lang="es-ES" sz="1700" dirty="0">
              <a:solidFill>
                <a:schemeClr val="bg2">
                  <a:lumMod val="25000"/>
                </a:schemeClr>
              </a:solidFill>
              <a:latin typeface="Arial" panose="020B0604020202020204" pitchFamily="34" charset="0"/>
              <a:cs typeface="Arial" panose="020B0604020202020204" pitchFamily="34" charset="0"/>
            </a:endParaRPr>
          </a:p>
          <a:p>
            <a:r>
              <a:rPr lang="es-ES" sz="1700" dirty="0" smtClean="0">
                <a:solidFill>
                  <a:schemeClr val="bg2">
                    <a:lumMod val="25000"/>
                  </a:schemeClr>
                </a:solidFill>
                <a:latin typeface="Arial" panose="020B0604020202020204" pitchFamily="34" charset="0"/>
                <a:cs typeface="Arial" panose="020B0604020202020204" pitchFamily="34" charset="0"/>
              </a:rPr>
              <a:t>		</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139414" y="1268760"/>
            <a:ext cx="712223" cy="715016"/>
          </a:xfrm>
          <a:prstGeom prst="rect">
            <a:avLst/>
          </a:prstGeom>
          <a:solidFill>
            <a:srgbClr val="FFFF99"/>
          </a:solidFill>
          <a:ln w="28575">
            <a:solidFill>
              <a:schemeClr val="tx1">
                <a:lumMod val="75000"/>
              </a:schemeClr>
            </a:solidFill>
          </a:ln>
        </p:spPr>
      </p:pic>
      <p:sp>
        <p:nvSpPr>
          <p:cNvPr id="12" name="Rechteck 11"/>
          <p:cNvSpPr/>
          <p:nvPr/>
        </p:nvSpPr>
        <p:spPr>
          <a:xfrm>
            <a:off x="341136" y="5922388"/>
            <a:ext cx="2376264" cy="246221"/>
          </a:xfrm>
          <a:prstGeom prst="rect">
            <a:avLst/>
          </a:prstGeom>
        </p:spPr>
        <p:txBody>
          <a:bodyPr wrap="square">
            <a:spAutoFit/>
          </a:bodyPr>
          <a:lstStyle/>
          <a:p>
            <a:r>
              <a:rPr lang="de-DE" sz="1000" b="1" i="1" dirty="0" smtClean="0">
                <a:latin typeface="Arial" panose="020B0604020202020204" pitchFamily="34" charset="0"/>
                <a:cs typeface="Arial" panose="020B0604020202020204" pitchFamily="34" charset="0"/>
              </a:rPr>
              <a:t>Miraguano </a:t>
            </a:r>
            <a:r>
              <a:rPr lang="de-DE" sz="1000" b="1" i="1" dirty="0">
                <a:latin typeface="Arial" panose="020B0604020202020204" pitchFamily="34" charset="0"/>
                <a:cs typeface="Arial" panose="020B0604020202020204" pitchFamily="34" charset="0"/>
              </a:rPr>
              <a:t>(Araujia </a:t>
            </a:r>
            <a:r>
              <a:rPr lang="de-DE" sz="1000" b="1" i="1" dirty="0" smtClean="0">
                <a:latin typeface="Arial" panose="020B0604020202020204" pitchFamily="34" charset="0"/>
                <a:cs typeface="Arial" panose="020B0604020202020204" pitchFamily="34" charset="0"/>
              </a:rPr>
              <a:t>sericifera)</a:t>
            </a:r>
            <a:endParaRPr lang="en-GB" sz="1000" b="1" dirty="0">
              <a:latin typeface="Arial" panose="020B0604020202020204" pitchFamily="34" charset="0"/>
              <a:cs typeface="Arial" panose="020B0604020202020204" pitchFamily="34" charset="0"/>
            </a:endParaRPr>
          </a:p>
        </p:txBody>
      </p:sp>
      <p:sp>
        <p:nvSpPr>
          <p:cNvPr id="3" name="Textfeld 2"/>
          <p:cNvSpPr txBox="1"/>
          <p:nvPr/>
        </p:nvSpPr>
        <p:spPr>
          <a:xfrm>
            <a:off x="639540" y="3980829"/>
            <a:ext cx="2376264" cy="492443"/>
          </a:xfrm>
          <a:prstGeom prst="rect">
            <a:avLst/>
          </a:prstGeom>
          <a:noFill/>
        </p:spPr>
        <p:txBody>
          <a:bodyPr wrap="square" rtlCol="0">
            <a:spAutoFit/>
          </a:bodyPr>
          <a:lstStyle>
            <a:defPPr>
              <a:defRPr lang="de-DE"/>
            </a:defPPr>
            <a:lvl1pPr>
              <a:spcAft>
                <a:spcPts val="400"/>
              </a:spcAft>
              <a:defRPr sz="1300">
                <a:solidFill>
                  <a:schemeClr val="bg2">
                    <a:lumMod val="25000"/>
                  </a:schemeClr>
                </a:solidFill>
                <a:latin typeface="Arial" panose="020B0604020202020204" pitchFamily="34" charset="0"/>
                <a:cs typeface="Arial" panose="020B0604020202020204" pitchFamily="34" charset="0"/>
              </a:defRPr>
            </a:lvl1pPr>
          </a:lstStyle>
          <a:p>
            <a:r>
              <a:rPr lang="de-DE" b="1" dirty="0" smtClean="0"/>
              <a:t>Autóctona en Sudáfrica; Exótica invasora en España</a:t>
            </a:r>
            <a:endParaRPr lang="en-GB" dirty="0"/>
          </a:p>
        </p:txBody>
      </p:sp>
      <p:sp>
        <p:nvSpPr>
          <p:cNvPr id="15" name="Textfeld 14"/>
          <p:cNvSpPr txBox="1"/>
          <p:nvPr/>
        </p:nvSpPr>
        <p:spPr>
          <a:xfrm>
            <a:off x="3707904" y="3747800"/>
            <a:ext cx="2376264" cy="774571"/>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Autóctona de Sudamérica</a:t>
            </a:r>
            <a:r>
              <a:rPr lang="de-DE" sz="1300" dirty="0">
                <a:solidFill>
                  <a:schemeClr val="bg2">
                    <a:lumMod val="25000"/>
                  </a:schemeClr>
                </a:solidFill>
                <a:latin typeface="Arial" panose="020B0604020202020204" pitchFamily="34" charset="0"/>
                <a:cs typeface="Arial" panose="020B0604020202020204" pitchFamily="34" charset="0"/>
              </a:rPr>
              <a:t>;</a:t>
            </a:r>
            <a:endParaRPr lang="de-DE" sz="1300" dirty="0" smtClean="0">
              <a:solidFill>
                <a:schemeClr val="bg2">
                  <a:lumMod val="25000"/>
                </a:schemeClr>
              </a:solidFill>
              <a:latin typeface="Arial" panose="020B0604020202020204" pitchFamily="34" charset="0"/>
              <a:cs typeface="Arial" panose="020B0604020202020204" pitchFamily="34" charset="0"/>
            </a:endParaRPr>
          </a:p>
          <a:p>
            <a:r>
              <a:rPr lang="de-DE" sz="1400" b="1" dirty="0">
                <a:solidFill>
                  <a:schemeClr val="tx2">
                    <a:lumMod val="50000"/>
                  </a:schemeClr>
                </a:solidFill>
              </a:rPr>
              <a:t>Exótica invasora en </a:t>
            </a:r>
            <a:r>
              <a:rPr lang="de-DE" sz="1400" b="1" dirty="0" smtClean="0">
                <a:solidFill>
                  <a:schemeClr val="tx2">
                    <a:lumMod val="50000"/>
                  </a:schemeClr>
                </a:solidFill>
              </a:rPr>
              <a:t>la Península Ibérica</a:t>
            </a:r>
            <a:endParaRPr lang="en-GB" sz="1400" dirty="0">
              <a:solidFill>
                <a:schemeClr val="tx2">
                  <a:lumMod val="50000"/>
                </a:schemeClr>
              </a:solidFill>
            </a:endParaRPr>
          </a:p>
        </p:txBody>
      </p:sp>
      <p:sp>
        <p:nvSpPr>
          <p:cNvPr id="17" name="Rechteck 16"/>
          <p:cNvSpPr/>
          <p:nvPr/>
        </p:nvSpPr>
        <p:spPr>
          <a:xfrm>
            <a:off x="3611098" y="5945910"/>
            <a:ext cx="2473069" cy="246221"/>
          </a:xfrm>
          <a:prstGeom prst="rect">
            <a:avLst/>
          </a:prstGeom>
        </p:spPr>
        <p:txBody>
          <a:bodyPr wrap="square">
            <a:spAutoFit/>
          </a:bodyPr>
          <a:lstStyle/>
          <a:p>
            <a:r>
              <a:rPr lang="de-DE" sz="1000" b="1" dirty="0">
                <a:latin typeface="Arial" panose="020B0604020202020204" pitchFamily="34" charset="0"/>
                <a:cs typeface="Arial" panose="020B0604020202020204" pitchFamily="34" charset="0"/>
              </a:rPr>
              <a:t>Hierba de la Pampa (</a:t>
            </a:r>
            <a:r>
              <a:rPr lang="de-DE" sz="1000" b="1" i="1" dirty="0">
                <a:latin typeface="Arial" panose="020B0604020202020204" pitchFamily="34" charset="0"/>
                <a:cs typeface="Arial" panose="020B0604020202020204" pitchFamily="34" charset="0"/>
              </a:rPr>
              <a:t>Coratderia</a:t>
            </a:r>
            <a:r>
              <a:rPr lang="de-DE" sz="1000" b="1" dirty="0">
                <a:latin typeface="Arial" panose="020B0604020202020204" pitchFamily="34" charset="0"/>
                <a:cs typeface="Arial" panose="020B0604020202020204" pitchFamily="34" charset="0"/>
              </a:rPr>
              <a:t> spp</a:t>
            </a:r>
            <a:r>
              <a:rPr lang="de-DE" sz="1000" b="1" dirty="0" smtClean="0">
                <a:latin typeface="Arial" panose="020B0604020202020204" pitchFamily="34" charset="0"/>
                <a:cs typeface="Arial" panose="020B0604020202020204" pitchFamily="34" charset="0"/>
              </a:rPr>
              <a:t>.)</a:t>
            </a:r>
            <a:endParaRPr lang="en-GB" sz="1000" b="1" dirty="0">
              <a:latin typeface="Arial" panose="020B0604020202020204" pitchFamily="34" charset="0"/>
              <a:cs typeface="Arial" panose="020B0604020202020204" pitchFamily="34" charset="0"/>
            </a:endParaRPr>
          </a:p>
        </p:txBody>
      </p:sp>
      <p:sp>
        <p:nvSpPr>
          <p:cNvPr id="18" name="Textfeld 17"/>
          <p:cNvSpPr txBox="1"/>
          <p:nvPr/>
        </p:nvSpPr>
        <p:spPr>
          <a:xfrm>
            <a:off x="-66927" y="1520307"/>
            <a:ext cx="430887" cy="4792288"/>
          </a:xfrm>
          <a:prstGeom prst="rect">
            <a:avLst/>
          </a:prstGeom>
          <a:noFill/>
        </p:spPr>
        <p:txBody>
          <a:bodyPr vert="vert270"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a:solidFill>
                  <a:schemeClr val="accent2">
                    <a:lumMod val="60000"/>
                    <a:lumOff val="40000"/>
                  </a:schemeClr>
                </a:solidFill>
                <a:latin typeface="Arial" panose="020B0604020202020204" pitchFamily="34" charset="0"/>
                <a:cs typeface="Arial" panose="020B0604020202020204" pitchFamily="34" charset="0"/>
              </a:rPr>
              <a:t>Fotografías: </a:t>
            </a:r>
            <a:r>
              <a:rPr lang="es-ES" sz="800" dirty="0" err="1">
                <a:solidFill>
                  <a:schemeClr val="accent2">
                    <a:lumMod val="60000"/>
                    <a:lumOff val="40000"/>
                  </a:schemeClr>
                </a:solidFill>
                <a:latin typeface="Arial" panose="020B0604020202020204" pitchFamily="34" charset="0"/>
                <a:cs typeface="Arial" panose="020B0604020202020204" pitchFamily="34" charset="0"/>
              </a:rPr>
              <a:t>Etienne</a:t>
            </a:r>
            <a:r>
              <a:rPr lang="es-ES" sz="800" dirty="0">
                <a:solidFill>
                  <a:schemeClr val="accent2">
                    <a:lumMod val="60000"/>
                    <a:lumOff val="40000"/>
                  </a:schemeClr>
                </a:solidFill>
                <a:latin typeface="Arial" panose="020B0604020202020204" pitchFamily="34" charset="0"/>
                <a:cs typeface="Arial" panose="020B0604020202020204" pitchFamily="34" charset="0"/>
              </a:rPr>
              <a:t> </a:t>
            </a:r>
            <a:r>
              <a:rPr lang="es-ES" sz="800" dirty="0" err="1">
                <a:solidFill>
                  <a:schemeClr val="accent2">
                    <a:lumMod val="60000"/>
                    <a:lumOff val="40000"/>
                  </a:schemeClr>
                </a:solidFill>
                <a:latin typeface="Arial" panose="020B0604020202020204" pitchFamily="34" charset="0"/>
                <a:cs typeface="Arial" panose="020B0604020202020204" pitchFamily="34" charset="0"/>
              </a:rPr>
              <a:t>Beneke</a:t>
            </a:r>
            <a:r>
              <a:rPr lang="es-ES" sz="800" dirty="0">
                <a:solidFill>
                  <a:schemeClr val="accent2">
                    <a:lumMod val="60000"/>
                    <a:lumOff val="40000"/>
                  </a:schemeClr>
                </a:solidFill>
                <a:latin typeface="Arial" panose="020B0604020202020204" pitchFamily="34" charset="0"/>
                <a:cs typeface="Arial" panose="020B0604020202020204" pitchFamily="34" charset="0"/>
              </a:rPr>
              <a:t>, Trabajo Propio, CC </a:t>
            </a:r>
            <a:r>
              <a:rPr lang="es-ES" sz="800" dirty="0" err="1">
                <a:solidFill>
                  <a:schemeClr val="accent2">
                    <a:lumMod val="60000"/>
                    <a:lumOff val="40000"/>
                  </a:schemeClr>
                </a:solidFill>
                <a:latin typeface="Arial" panose="020B0604020202020204" pitchFamily="34" charset="0"/>
                <a:cs typeface="Arial" panose="020B0604020202020204" pitchFamily="34" charset="0"/>
              </a:rPr>
              <a:t>BY-SA</a:t>
            </a:r>
            <a:r>
              <a:rPr lang="es-ES" sz="800" dirty="0">
                <a:solidFill>
                  <a:schemeClr val="accent2">
                    <a:lumMod val="60000"/>
                    <a:lumOff val="40000"/>
                  </a:schemeClr>
                </a:solidFill>
                <a:latin typeface="Arial" panose="020B0604020202020204" pitchFamily="34" charset="0"/>
                <a:cs typeface="Arial" panose="020B0604020202020204" pitchFamily="34" charset="0"/>
              </a:rPr>
              <a:t> </a:t>
            </a:r>
            <a:r>
              <a:rPr lang="es-ES" sz="800" dirty="0" smtClean="0">
                <a:solidFill>
                  <a:schemeClr val="accent2">
                    <a:lumMod val="60000"/>
                    <a:lumOff val="40000"/>
                  </a:schemeClr>
                </a:solidFill>
                <a:latin typeface="Arial" panose="020B0604020202020204" pitchFamily="34" charset="0"/>
                <a:cs typeface="Arial" panose="020B0604020202020204" pitchFamily="34" charset="0"/>
              </a:rPr>
              <a:t>4.0, </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Forest </a:t>
            </a:r>
            <a:r>
              <a:rPr lang="de-DE" sz="800" dirty="0">
                <a:solidFill>
                  <a:schemeClr val="accent2">
                    <a:lumMod val="60000"/>
                    <a:lumOff val="40000"/>
                  </a:schemeClr>
                </a:solidFill>
                <a:latin typeface="Arial" panose="020B0604020202020204" pitchFamily="34" charset="0"/>
                <a:cs typeface="Arial" panose="020B0604020202020204" pitchFamily="34" charset="0"/>
              </a:rPr>
              <a:t>&amp; Kim Starr, Trabajo Propio, CC BY 3.0</a:t>
            </a:r>
            <a:r>
              <a:rPr lang="es-ES" sz="800" dirty="0" err="1" smtClean="0">
                <a:solidFill>
                  <a:schemeClr val="accent2">
                    <a:lumMod val="60000"/>
                    <a:lumOff val="40000"/>
                  </a:schemeClr>
                </a:solidFill>
                <a:latin typeface="Arial" panose="020B0604020202020204" pitchFamily="34" charset="0"/>
                <a:cs typeface="Arial" panose="020B0604020202020204" pitchFamily="34" charset="0"/>
              </a:rPr>
              <a:t>Kolforn</a:t>
            </a:r>
            <a:r>
              <a:rPr lang="es-ES" sz="800" dirty="0">
                <a:solidFill>
                  <a:schemeClr val="accent2">
                    <a:lumMod val="60000"/>
                    <a:lumOff val="40000"/>
                  </a:schemeClr>
                </a:solidFill>
                <a:latin typeface="Arial" panose="020B0604020202020204" pitchFamily="34" charset="0"/>
                <a:cs typeface="Arial" panose="020B0604020202020204" pitchFamily="34" charset="0"/>
              </a:rPr>
              <a:t>, </a:t>
            </a:r>
            <a:r>
              <a:rPr lang="es-ES" sz="800" dirty="0" smtClean="0">
                <a:solidFill>
                  <a:schemeClr val="accent2">
                    <a:lumMod val="60000"/>
                    <a:lumOff val="40000"/>
                  </a:schemeClr>
                </a:solidFill>
                <a:latin typeface="Arial" panose="020B0604020202020204" pitchFamily="34" charset="0"/>
                <a:cs typeface="Arial" panose="020B0604020202020204" pitchFamily="34" charset="0"/>
              </a:rPr>
              <a:t>Trabajo </a:t>
            </a:r>
            <a:r>
              <a:rPr lang="es-ES" sz="800" dirty="0">
                <a:solidFill>
                  <a:schemeClr val="accent2">
                    <a:lumMod val="60000"/>
                    <a:lumOff val="40000"/>
                  </a:schemeClr>
                </a:solidFill>
                <a:latin typeface="Arial" panose="020B0604020202020204" pitchFamily="34" charset="0"/>
                <a:cs typeface="Arial" panose="020B0604020202020204" pitchFamily="34" charset="0"/>
              </a:rPr>
              <a:t>Propio, CC </a:t>
            </a:r>
            <a:r>
              <a:rPr lang="es-ES" sz="800" dirty="0" err="1">
                <a:solidFill>
                  <a:schemeClr val="accent2">
                    <a:lumMod val="60000"/>
                    <a:lumOff val="40000"/>
                  </a:schemeClr>
                </a:solidFill>
                <a:latin typeface="Arial" panose="020B0604020202020204" pitchFamily="34" charset="0"/>
                <a:cs typeface="Arial" panose="020B0604020202020204" pitchFamily="34" charset="0"/>
              </a:rPr>
              <a:t>BY-SA</a:t>
            </a:r>
            <a:r>
              <a:rPr lang="es-ES" sz="800" dirty="0">
                <a:solidFill>
                  <a:schemeClr val="accent2">
                    <a:lumMod val="60000"/>
                    <a:lumOff val="40000"/>
                  </a:schemeClr>
                </a:solidFill>
                <a:latin typeface="Arial" panose="020B0604020202020204" pitchFamily="34" charset="0"/>
                <a:cs typeface="Arial" panose="020B0604020202020204" pitchFamily="34" charset="0"/>
              </a:rPr>
              <a:t> 4.0</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9" name="Textfeld 18"/>
          <p:cNvSpPr txBox="1"/>
          <p:nvPr/>
        </p:nvSpPr>
        <p:spPr>
          <a:xfrm>
            <a:off x="6372200" y="3966677"/>
            <a:ext cx="2808312" cy="543739"/>
          </a:xfrm>
          <a:prstGeom prst="rect">
            <a:avLst/>
          </a:prstGeom>
          <a:noFill/>
        </p:spPr>
        <p:txBody>
          <a:bodyPr wrap="square" rtlCol="0">
            <a:spAutoFit/>
          </a:bodyPr>
          <a:lstStyle>
            <a:defPPr>
              <a:defRPr lang="de-DE"/>
            </a:defPPr>
            <a:lvl1pPr>
              <a:spcAft>
                <a:spcPts val="400"/>
              </a:spcAft>
              <a:defRPr sz="1300" b="1">
                <a:solidFill>
                  <a:schemeClr val="bg2">
                    <a:lumMod val="25000"/>
                  </a:schemeClr>
                </a:solidFill>
                <a:latin typeface="Arial" panose="020B0604020202020204" pitchFamily="34" charset="0"/>
                <a:cs typeface="Arial" panose="020B0604020202020204" pitchFamily="34" charset="0"/>
              </a:defRPr>
            </a:lvl1pPr>
          </a:lstStyle>
          <a:p>
            <a:r>
              <a:rPr lang="de-DE" dirty="0"/>
              <a:t>Autóctona de México;</a:t>
            </a:r>
          </a:p>
          <a:p>
            <a:r>
              <a:rPr lang="de-DE" dirty="0"/>
              <a:t>Exótica invasora en España</a:t>
            </a:r>
            <a:endParaRPr lang="en-GB" dirty="0"/>
          </a:p>
        </p:txBody>
      </p:sp>
      <p:sp>
        <p:nvSpPr>
          <p:cNvPr id="22" name="Rechteck 21"/>
          <p:cNvSpPr/>
          <p:nvPr/>
        </p:nvSpPr>
        <p:spPr>
          <a:xfrm>
            <a:off x="6528794" y="5943433"/>
            <a:ext cx="2376264" cy="246221"/>
          </a:xfrm>
          <a:prstGeom prst="rect">
            <a:avLst/>
          </a:prstGeom>
        </p:spPr>
        <p:txBody>
          <a:bodyPr wrap="square">
            <a:spAutoFit/>
          </a:bodyPr>
          <a:lstStyle/>
          <a:p>
            <a:r>
              <a:rPr lang="es-ES" sz="1000" b="1" dirty="0">
                <a:latin typeface="Arial" panose="020B0604020202020204" pitchFamily="34" charset="0"/>
                <a:cs typeface="Arial" panose="020B0604020202020204" pitchFamily="34" charset="0"/>
              </a:rPr>
              <a:t>Pitera común (</a:t>
            </a:r>
            <a:r>
              <a:rPr lang="es-ES" sz="1000" b="1" i="1" dirty="0">
                <a:latin typeface="Arial" panose="020B0604020202020204" pitchFamily="34" charset="0"/>
                <a:cs typeface="Arial" panose="020B0604020202020204" pitchFamily="34" charset="0"/>
              </a:rPr>
              <a:t>Agave americana </a:t>
            </a:r>
            <a:r>
              <a:rPr lang="es-ES" sz="1000" b="1" dirty="0" smtClean="0">
                <a:latin typeface="Arial" panose="020B0604020202020204" pitchFamily="34" charset="0"/>
                <a:cs typeface="Arial" panose="020B0604020202020204" pitchFamily="34" charset="0"/>
              </a:rPr>
              <a:t>)</a:t>
            </a:r>
            <a:endParaRPr lang="en-GB" sz="1000" b="1" i="1" dirty="0">
              <a:latin typeface="Arial" panose="020B0604020202020204" pitchFamily="34" charset="0"/>
              <a:cs typeface="Arial" panose="020B0604020202020204" pitchFamily="34" charset="0"/>
            </a:endParaRPr>
          </a:p>
        </p:txBody>
      </p:sp>
      <p:grpSp>
        <p:nvGrpSpPr>
          <p:cNvPr id="23" name="Grupo 22"/>
          <p:cNvGrpSpPr/>
          <p:nvPr/>
        </p:nvGrpSpPr>
        <p:grpSpPr>
          <a:xfrm>
            <a:off x="6345007" y="6525344"/>
            <a:ext cx="1395345" cy="288032"/>
            <a:chOff x="6345007" y="6525344"/>
            <a:chExt cx="1368152" cy="288032"/>
          </a:xfrm>
        </p:grpSpPr>
        <p:sp>
          <p:nvSpPr>
            <p:cNvPr id="24" name="Rectángulo 23"/>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5" name="Imagen 2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pic>
        <p:nvPicPr>
          <p:cNvPr id="26" name="Imagen 25"/>
          <p:cNvPicPr/>
          <p:nvPr/>
        </p:nvPicPr>
        <p:blipFill>
          <a:blip r:embed="rId4" cstate="print">
            <a:extLst>
              <a:ext uri="{28A0092B-C50C-407E-A947-70E740481C1C}">
                <a14:useLocalDpi xmlns:a14="http://schemas.microsoft.com/office/drawing/2010/main"/>
              </a:ext>
            </a:extLst>
          </a:blip>
          <a:stretch>
            <a:fillRect/>
          </a:stretch>
        </p:blipFill>
        <p:spPr>
          <a:xfrm>
            <a:off x="371765" y="4566075"/>
            <a:ext cx="1585611" cy="1346872"/>
          </a:xfrm>
          <a:prstGeom prst="rect">
            <a:avLst/>
          </a:prstGeom>
        </p:spPr>
      </p:pic>
      <p:pic>
        <p:nvPicPr>
          <p:cNvPr id="27" name="Imagen 26"/>
          <p:cNvPicPr/>
          <p:nvPr/>
        </p:nvPicPr>
        <p:blipFill>
          <a:blip r:embed="rId5" cstate="print">
            <a:extLst>
              <a:ext uri="{28A0092B-C50C-407E-A947-70E740481C1C}">
                <a14:useLocalDpi xmlns:a14="http://schemas.microsoft.com/office/drawing/2010/main"/>
              </a:ext>
            </a:extLst>
          </a:blip>
          <a:stretch>
            <a:fillRect/>
          </a:stretch>
        </p:blipFill>
        <p:spPr>
          <a:xfrm>
            <a:off x="1940092" y="4556633"/>
            <a:ext cx="1418890" cy="1356313"/>
          </a:xfrm>
          <a:prstGeom prst="rect">
            <a:avLst/>
          </a:prstGeom>
        </p:spPr>
      </p:pic>
      <p:pic>
        <p:nvPicPr>
          <p:cNvPr id="28" name="Imagen 27"/>
          <p:cNvPicPr/>
          <p:nvPr/>
        </p:nvPicPr>
        <p:blipFill>
          <a:blip r:embed="rId6" cstate="print">
            <a:extLst>
              <a:ext uri="{28A0092B-C50C-407E-A947-70E740481C1C}">
                <a14:useLocalDpi xmlns:a14="http://schemas.microsoft.com/office/drawing/2010/main"/>
              </a:ext>
            </a:extLst>
          </a:blip>
          <a:stretch>
            <a:fillRect/>
          </a:stretch>
        </p:blipFill>
        <p:spPr>
          <a:xfrm>
            <a:off x="3759587" y="4556633"/>
            <a:ext cx="2272899" cy="1370919"/>
          </a:xfrm>
          <a:prstGeom prst="rect">
            <a:avLst/>
          </a:prstGeom>
        </p:spPr>
      </p:pic>
      <p:pic>
        <p:nvPicPr>
          <p:cNvPr id="29" name="Imagen 28"/>
          <p:cNvPicPr/>
          <p:nvPr/>
        </p:nvPicPr>
        <p:blipFill>
          <a:blip r:embed="rId7" cstate="print">
            <a:extLst>
              <a:ext uri="{28A0092B-C50C-407E-A947-70E740481C1C}">
                <a14:useLocalDpi xmlns:a14="http://schemas.microsoft.com/office/drawing/2010/main"/>
              </a:ext>
            </a:extLst>
          </a:blip>
          <a:stretch>
            <a:fillRect/>
          </a:stretch>
        </p:blipFill>
        <p:spPr>
          <a:xfrm>
            <a:off x="6558546" y="4586005"/>
            <a:ext cx="1685862" cy="1381973"/>
          </a:xfrm>
          <a:prstGeom prst="rect">
            <a:avLst/>
          </a:prstGeom>
        </p:spPr>
      </p:pic>
    </p:spTree>
    <p:extLst>
      <p:ext uri="{BB962C8B-B14F-4D97-AF65-F5344CB8AC3E}">
        <p14:creationId xmlns:p14="http://schemas.microsoft.com/office/powerpoint/2010/main" val="196479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15" grpId="0"/>
      <p:bldP spid="17"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Biodiversidad y agricultura</a:t>
            </a:r>
            <a:endParaRPr lang="de-DE" sz="2600"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83865" y="1376899"/>
            <a:ext cx="6561179" cy="456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583865" y="1376899"/>
            <a:ext cx="6561179" cy="872034"/>
          </a:xfrm>
          <a:prstGeom prst="rect">
            <a:avLst/>
          </a:prstGeom>
          <a:solidFill>
            <a:schemeClr val="bg1"/>
          </a:solidFill>
        </p:spPr>
        <p:txBody>
          <a:bodyPr wrap="square" rtlCol="0">
            <a:spAutoFit/>
          </a:bodyPr>
          <a:lstStyle/>
          <a:p>
            <a:pPr>
              <a:lnSpc>
                <a:spcPct val="150000"/>
              </a:lnSpc>
            </a:pPr>
            <a:r>
              <a:rPr lang="es-ES" dirty="0">
                <a:solidFill>
                  <a:schemeClr val="accent2">
                    <a:lumMod val="50000"/>
                  </a:schemeClr>
                </a:solidFill>
                <a:latin typeface="Arial" panose="020B0604020202020204" pitchFamily="34" charset="0"/>
                <a:cs typeface="Arial" panose="020B0604020202020204" pitchFamily="34" charset="0"/>
              </a:rPr>
              <a:t>Incremento de la biodiversidad </a:t>
            </a:r>
            <a:r>
              <a:rPr lang="es-ES" dirty="0" smtClean="0">
                <a:solidFill>
                  <a:schemeClr val="accent2">
                    <a:lumMod val="50000"/>
                  </a:schemeClr>
                </a:solidFill>
                <a:latin typeface="Arial" panose="020B0604020202020204" pitchFamily="34" charset="0"/>
                <a:cs typeface="Arial" panose="020B0604020202020204" pitchFamily="34" charset="0"/>
              </a:rPr>
              <a:t>gracias a una gestión extensiva de la agricultura y la ganadería hasta mediados del siglo XX</a:t>
            </a:r>
            <a:endParaRPr lang="de-DE" dirty="0">
              <a:solidFill>
                <a:schemeClr val="accent2">
                  <a:lumMod val="50000"/>
                </a:schemeClr>
              </a:solidFill>
              <a:latin typeface="Arial" panose="020B0604020202020204" pitchFamily="34" charset="0"/>
              <a:cs typeface="Arial" panose="020B0604020202020204" pitchFamily="34" charset="0"/>
            </a:endParaRPr>
          </a:p>
        </p:txBody>
      </p:sp>
      <p:sp>
        <p:nvSpPr>
          <p:cNvPr id="3" name="Textfeld 2"/>
          <p:cNvSpPr txBox="1"/>
          <p:nvPr/>
        </p:nvSpPr>
        <p:spPr>
          <a:xfrm>
            <a:off x="6543682" y="2338521"/>
            <a:ext cx="615553" cy="3106703"/>
          </a:xfrm>
          <a:prstGeom prst="rect">
            <a:avLst/>
          </a:prstGeom>
          <a:solidFill>
            <a:schemeClr val="bg1"/>
          </a:solidFill>
        </p:spPr>
        <p:txBody>
          <a:bodyPr vert="vert" wrap="square" rtlCol="0">
            <a:spAutoFit/>
          </a:bodyPr>
          <a:lstStyle/>
          <a:p>
            <a:endParaRPr lang="de-DE" sz="1400" b="1" dirty="0">
              <a:solidFill>
                <a:srgbClr val="090907"/>
              </a:solidFill>
              <a:latin typeface="Arial" panose="020B0604020202020204" pitchFamily="34" charset="0"/>
              <a:cs typeface="Arial" panose="020B0604020202020204" pitchFamily="34" charset="0"/>
            </a:endParaRPr>
          </a:p>
          <a:p>
            <a:r>
              <a:rPr lang="de-DE" sz="1400" b="1" dirty="0">
                <a:solidFill>
                  <a:srgbClr val="090907"/>
                </a:solidFill>
                <a:latin typeface="Arial" panose="020B0604020202020204" pitchFamily="34" charset="0"/>
                <a:cs typeface="Arial" panose="020B0604020202020204" pitchFamily="34" charset="0"/>
              </a:rPr>
              <a:t>Número de especies (</a:t>
            </a:r>
            <a:r>
              <a:rPr lang="de-DE" sz="1400" b="1" dirty="0" smtClean="0">
                <a:solidFill>
                  <a:srgbClr val="090907"/>
                </a:solidFill>
                <a:latin typeface="Arial" panose="020B0604020202020204" pitchFamily="34" charset="0"/>
                <a:cs typeface="Arial" panose="020B0604020202020204" pitchFamily="34" charset="0"/>
              </a:rPr>
              <a:t>esquemático)</a:t>
            </a:r>
            <a:endParaRPr lang="en-GB" sz="1400" b="1" dirty="0">
              <a:solidFill>
                <a:srgbClr val="090907"/>
              </a:solidFill>
              <a:latin typeface="Arial" panose="020B0604020202020204" pitchFamily="34" charset="0"/>
              <a:cs typeface="Arial" panose="020B0604020202020204" pitchFamily="34" charset="0"/>
            </a:endParaRPr>
          </a:p>
        </p:txBody>
      </p:sp>
      <p:sp>
        <p:nvSpPr>
          <p:cNvPr id="6" name="Textfeld 5"/>
          <p:cNvSpPr txBox="1"/>
          <p:nvPr/>
        </p:nvSpPr>
        <p:spPr>
          <a:xfrm>
            <a:off x="6012160" y="5980590"/>
            <a:ext cx="312823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van Elsen &amp; Daniel, 2000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0923243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51520" y="1268760"/>
            <a:ext cx="5040560" cy="369332"/>
          </a:xfrm>
          <a:prstGeom prst="rect">
            <a:avLst/>
          </a:prstGeom>
          <a:noFill/>
        </p:spPr>
        <p:txBody>
          <a:bodyPr wrap="square" rtlCol="0">
            <a:spAutoFit/>
          </a:bodyPr>
          <a:lstStyle/>
          <a:p>
            <a:r>
              <a:rPr lang="de-DE" b="1" dirty="0">
                <a:solidFill>
                  <a:schemeClr val="bg2">
                    <a:lumMod val="25000"/>
                  </a:schemeClr>
                </a:solidFill>
                <a:latin typeface="Arial" panose="020B0604020202020204" pitchFamily="34" charset="0"/>
                <a:cs typeface="Arial" panose="020B0604020202020204" pitchFamily="34" charset="0"/>
              </a:rPr>
              <a:t>.</a:t>
            </a:r>
            <a:r>
              <a:rPr lang="de-DE" b="1" dirty="0" smtClean="0">
                <a:solidFill>
                  <a:schemeClr val="bg2">
                    <a:lumMod val="25000"/>
                  </a:schemeClr>
                </a:solidFill>
                <a:latin typeface="Arial" panose="020B0604020202020204" pitchFamily="34" charset="0"/>
                <a:cs typeface="Arial" panose="020B0604020202020204" pitchFamily="34" charset="0"/>
              </a:rPr>
              <a:t>..algunos ejemplos</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71600" y="1994449"/>
            <a:ext cx="6740525" cy="349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Fuente: ipbes – The assessment report on Land degradation and restoration – full report. (2018)</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3130324" y="1269743"/>
            <a:ext cx="3168352"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Degradación de la tierra</a:t>
            </a:r>
            <a:endParaRPr lang="en-GB" b="1" dirty="0">
              <a:solidFill>
                <a:schemeClr val="bg2">
                  <a:lumMod val="25000"/>
                </a:schemeClr>
              </a:solidFill>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
        <p:nvSpPr>
          <p:cNvPr id="12" name="Titel 6"/>
          <p:cNvSpPr>
            <a:spLocks noGrp="1"/>
          </p:cNvSpPr>
          <p:nvPr>
            <p:ph type="title"/>
          </p:nvPr>
        </p:nvSpPr>
        <p:spPr>
          <a:xfrm>
            <a:off x="446856" y="111770"/>
            <a:ext cx="8229600" cy="724942"/>
          </a:xfrm>
          <a:noFill/>
        </p:spPr>
        <p:txBody>
          <a:bodyPr>
            <a:normAutofit/>
          </a:bodyPr>
          <a:lstStyle/>
          <a:p>
            <a:r>
              <a:rPr lang="de-DE" sz="2600" dirty="0" smtClean="0"/>
              <a:t>Biodiversidad y agricultura</a:t>
            </a:r>
            <a:endParaRPr lang="de-DE" sz="2600" dirty="0"/>
          </a:p>
        </p:txBody>
      </p:sp>
    </p:spTree>
    <p:extLst>
      <p:ext uri="{BB962C8B-B14F-4D97-AF65-F5344CB8AC3E}">
        <p14:creationId xmlns:p14="http://schemas.microsoft.com/office/powerpoint/2010/main" val="1084872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323036" y="4662958"/>
            <a:ext cx="1857476" cy="1238318"/>
          </a:xfrm>
          <a:prstGeom prst="rect">
            <a:avLst/>
          </a:prstGeom>
        </p:spPr>
      </p:pic>
      <p:sp>
        <p:nvSpPr>
          <p:cNvPr id="2" name="Rechteck 1"/>
          <p:cNvSpPr/>
          <p:nvPr/>
        </p:nvSpPr>
        <p:spPr>
          <a:xfrm>
            <a:off x="603475" y="1987125"/>
            <a:ext cx="7704856" cy="2308324"/>
          </a:xfrm>
          <a:prstGeom prst="rect">
            <a:avLst/>
          </a:prstGeom>
          <a:noFill/>
        </p:spPr>
        <p:txBody>
          <a:bodyPr wrap="square">
            <a:spAutoFit/>
          </a:bodyPr>
          <a:lstStyle/>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a:solidFill>
                  <a:schemeClr val="accent1"/>
                </a:solidFill>
                <a:latin typeface="Arial" panose="020B0604020202020204" pitchFamily="34" charset="0"/>
                <a:cs typeface="Arial" panose="020B0604020202020204" pitchFamily="34" charset="0"/>
              </a:rPr>
              <a:t>A </a:t>
            </a:r>
            <a:r>
              <a:rPr lang="es-ES" altLang="x-none" dirty="0" smtClean="0">
                <a:solidFill>
                  <a:schemeClr val="accent1"/>
                </a:solidFill>
                <a:latin typeface="Arial" panose="020B0604020202020204" pitchFamily="34" charset="0"/>
                <a:cs typeface="Arial" panose="020B0604020202020204" pitchFamily="34" charset="0"/>
              </a:rPr>
              <a:t>escala </a:t>
            </a:r>
            <a:r>
              <a:rPr lang="es-ES" altLang="x-none" dirty="0">
                <a:solidFill>
                  <a:schemeClr val="accent1"/>
                </a:solidFill>
                <a:latin typeface="Arial" panose="020B0604020202020204" pitchFamily="34" charset="0"/>
                <a:cs typeface="Arial" panose="020B0604020202020204" pitchFamily="34" charset="0"/>
              </a:rPr>
              <a:t>mundial, los sistemas agroalimentarios son responsables de </a:t>
            </a:r>
            <a:r>
              <a:rPr lang="es-ES" altLang="x-none" dirty="0" smtClean="0">
                <a:solidFill>
                  <a:schemeClr val="accent1"/>
                </a:solidFill>
                <a:latin typeface="Arial" panose="020B0604020202020204" pitchFamily="34" charset="0"/>
                <a:cs typeface="Arial" panose="020B0604020202020204" pitchFamily="34" charset="0"/>
              </a:rPr>
              <a:t>...</a:t>
            </a:r>
            <a:endParaRPr lang="es-ES" altLang="x-none" dirty="0">
              <a:solidFill>
                <a:schemeClr val="accent1"/>
              </a:solidFill>
              <a:latin typeface="Arial" panose="020B0604020202020204" pitchFamily="34" charset="0"/>
              <a:cs typeface="Arial" panose="020B0604020202020204" pitchFamily="34" charset="0"/>
            </a:endParaRPr>
          </a:p>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s-ES"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a:solidFill>
                  <a:schemeClr val="accent1"/>
                </a:solidFill>
                <a:latin typeface="Arial" panose="020B0604020202020204" pitchFamily="34" charset="0"/>
                <a:cs typeface="Arial" panose="020B0604020202020204" pitchFamily="34" charset="0"/>
              </a:rPr>
              <a:t>60% de la pérdida de biodiversidad </a:t>
            </a:r>
            <a:r>
              <a:rPr lang="es-ES" altLang="x-none" dirty="0" smtClean="0">
                <a:solidFill>
                  <a:schemeClr val="accent1"/>
                </a:solidFill>
                <a:latin typeface="Arial" panose="020B0604020202020204" pitchFamily="34" charset="0"/>
                <a:cs typeface="Arial" panose="020B0604020202020204" pitchFamily="34" charset="0"/>
              </a:rPr>
              <a:t>terrestre,</a:t>
            </a:r>
            <a:endParaRPr lang="es-ES"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a:solidFill>
                  <a:schemeClr val="accent1"/>
                </a:solidFill>
                <a:latin typeface="Arial" panose="020B0604020202020204" pitchFamily="34" charset="0"/>
                <a:cs typeface="Arial" panose="020B0604020202020204" pitchFamily="34" charset="0"/>
              </a:rPr>
              <a:t>aproximadamente el 24% de las emisiones globales de gases de efecto invernadero,</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a:solidFill>
                  <a:schemeClr val="accent1"/>
                </a:solidFill>
                <a:latin typeface="Arial" panose="020B0604020202020204" pitchFamily="34" charset="0"/>
                <a:cs typeface="Arial" panose="020B0604020202020204" pitchFamily="34" charset="0"/>
              </a:rPr>
              <a:t>33% de los suelos degradados,</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el </a:t>
            </a:r>
            <a:r>
              <a:rPr lang="es-ES" altLang="x-none" dirty="0">
                <a:solidFill>
                  <a:schemeClr val="accent1"/>
                </a:solidFill>
                <a:latin typeface="Arial" panose="020B0604020202020204" pitchFamily="34" charset="0"/>
                <a:cs typeface="Arial" panose="020B0604020202020204" pitchFamily="34" charset="0"/>
              </a:rPr>
              <a:t>agotamiento del 61% de las especies de </a:t>
            </a:r>
            <a:r>
              <a:rPr lang="es-ES" altLang="x-none" dirty="0" smtClean="0">
                <a:solidFill>
                  <a:schemeClr val="accent1"/>
                </a:solidFill>
                <a:latin typeface="Arial" panose="020B0604020202020204" pitchFamily="34" charset="0"/>
                <a:cs typeface="Arial" panose="020B0604020202020204" pitchFamily="34" charset="0"/>
              </a:rPr>
              <a:t>pesca comercial,</a:t>
            </a:r>
            <a:endParaRPr lang="es-ES"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la </a:t>
            </a:r>
            <a:r>
              <a:rPr lang="es-ES" altLang="x-none" dirty="0">
                <a:solidFill>
                  <a:schemeClr val="accent1"/>
                </a:solidFill>
                <a:latin typeface="Arial" panose="020B0604020202020204" pitchFamily="34" charset="0"/>
                <a:cs typeface="Arial" panose="020B0604020202020204" pitchFamily="34" charset="0"/>
              </a:rPr>
              <a:t>sobreexplotación del 20% de los acuíferos del mundo.</a:t>
            </a:r>
          </a:p>
        </p:txBody>
      </p:sp>
      <p:sp>
        <p:nvSpPr>
          <p:cNvPr id="10" name="Textfeld 9"/>
          <p:cNvSpPr txBox="1"/>
          <p:nvPr/>
        </p:nvSpPr>
        <p:spPr>
          <a:xfrm>
            <a:off x="0" y="5445804"/>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a:solidFill>
                  <a:schemeClr val="bg2">
                    <a:lumMod val="25000"/>
                  </a:schemeClr>
                </a:solidFill>
                <a:latin typeface="Arial" panose="020B0604020202020204" pitchFamily="34" charset="0"/>
                <a:cs typeface="Arial" panose="020B0604020202020204" pitchFamily="34" charset="0"/>
              </a:rPr>
              <a:t>a</a:t>
            </a:r>
            <a:r>
              <a:rPr lang="de-DE" sz="2200" b="1" dirty="0" smtClean="0">
                <a:solidFill>
                  <a:schemeClr val="bg2">
                    <a:lumMod val="25000"/>
                  </a:schemeClr>
                </a:solidFill>
                <a:latin typeface="Arial" panose="020B0604020202020204" pitchFamily="34" charset="0"/>
                <a:cs typeface="Arial" panose="020B0604020202020204" pitchFamily="34" charset="0"/>
              </a:rPr>
              <a:t>lgunos datos</a:t>
            </a:r>
            <a:endParaRPr lang="en-GB" sz="2200" b="1" dirty="0">
              <a:solidFill>
                <a:schemeClr val="bg2">
                  <a:lumMod val="25000"/>
                </a:schemeClr>
              </a:solidFill>
              <a:latin typeface="Arial" panose="020B0604020202020204" pitchFamily="34" charset="0"/>
              <a:cs typeface="Arial" panose="020B0604020202020204" pitchFamily="34" charset="0"/>
            </a:endParaRPr>
          </a:p>
        </p:txBody>
      </p:sp>
      <p:pic>
        <p:nvPicPr>
          <p:cNvPr id="1026" name="Picture 2" descr="Z:\Bildarchiv\LIFE Lebensmittel\Pixabay - Keine Referenz nötig\moor-1624585_128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662957"/>
            <a:ext cx="4133561" cy="12175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rstin.Froehle\Desktop\Neuer Ordner\fisch-1839706_1920.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123539" y="4662956"/>
            <a:ext cx="1888621" cy="1216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Bildarchiv\LIFE Lebensmittel\Pixabay - Keine Referenz nötig\lamb-292512.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012160" y="4653136"/>
            <a:ext cx="1872208" cy="124813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upo 11"/>
          <p:cNvGrpSpPr/>
          <p:nvPr/>
        </p:nvGrpSpPr>
        <p:grpSpPr>
          <a:xfrm>
            <a:off x="6345007" y="6525344"/>
            <a:ext cx="1395345" cy="288032"/>
            <a:chOff x="6345007" y="6525344"/>
            <a:chExt cx="1368152" cy="288032"/>
          </a:xfrm>
        </p:grpSpPr>
        <p:sp>
          <p:nvSpPr>
            <p:cNvPr id="14" name="Rectángulo 13"/>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Imagen 1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Biodiversidad y agricultura</a:t>
            </a:r>
            <a:endParaRPr lang="de-DE" sz="2600" dirty="0"/>
          </a:p>
        </p:txBody>
      </p:sp>
    </p:spTree>
    <p:extLst>
      <p:ext uri="{BB962C8B-B14F-4D97-AF65-F5344CB8AC3E}">
        <p14:creationId xmlns:p14="http://schemas.microsoft.com/office/powerpoint/2010/main" val="995210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915816" y="1269743"/>
            <a:ext cx="2716682" cy="3645024"/>
          </a:xfrm>
          <a:prstGeom prst="rect">
            <a:avLst/>
          </a:prstGeom>
        </p:spPr>
      </p:pic>
      <p:sp>
        <p:nvSpPr>
          <p:cNvPr id="11" name="Titel 6"/>
          <p:cNvSpPr>
            <a:spLocks noGrp="1"/>
          </p:cNvSpPr>
          <p:nvPr>
            <p:ph type="title"/>
          </p:nvPr>
        </p:nvSpPr>
        <p:spPr>
          <a:xfrm>
            <a:off x="446856" y="111770"/>
            <a:ext cx="8229600" cy="724942"/>
          </a:xfrm>
          <a:noFill/>
        </p:spPr>
        <p:txBody>
          <a:bodyPr>
            <a:normAutofit/>
          </a:bodyPr>
          <a:lstStyle/>
          <a:p>
            <a:r>
              <a:rPr lang="de-DE" sz="2600" dirty="0" smtClean="0"/>
              <a:t>Biodiversidad: </a:t>
            </a:r>
            <a:r>
              <a:rPr lang="de-DE" sz="2600" i="1" dirty="0" smtClean="0"/>
              <a:t>statu quo</a:t>
            </a:r>
            <a:endParaRPr lang="de-DE" sz="2600" i="1" dirty="0"/>
          </a:p>
        </p:txBody>
      </p:sp>
      <p:sp>
        <p:nvSpPr>
          <p:cNvPr id="4" name="Textfeld 3"/>
          <p:cNvSpPr txBox="1"/>
          <p:nvPr/>
        </p:nvSpPr>
        <p:spPr>
          <a:xfrm>
            <a:off x="572145" y="1269743"/>
            <a:ext cx="3168352"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¿Alguna pregunta?</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6" name="Textfeld 5"/>
          <p:cNvSpPr txBox="1"/>
          <p:nvPr/>
        </p:nvSpPr>
        <p:spPr>
          <a:xfrm>
            <a:off x="2210407" y="5607296"/>
            <a:ext cx="3780421"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Preguntas frecuentes</a:t>
            </a:r>
          </a:p>
          <a:p>
            <a:pPr marL="285750" indent="-285750">
              <a:buFont typeface="Arial" panose="020B0604020202020204" pitchFamily="34" charset="0"/>
              <a:buChar char="•"/>
            </a:pPr>
            <a:r>
              <a:rPr lang="de-DE" sz="1600" smtClean="0">
                <a:solidFill>
                  <a:schemeClr val="bg2">
                    <a:lumMod val="25000"/>
                  </a:schemeClr>
                </a:solidFill>
                <a:latin typeface="Arial" panose="020B0604020202020204" pitchFamily="34" charset="0"/>
                <a:cs typeface="Arial" panose="020B0604020202020204" pitchFamily="34" charset="0"/>
              </a:rPr>
              <a:t>Repositorio de información</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26332" y="5607296"/>
            <a:ext cx="719333" cy="613124"/>
          </a:xfrm>
          <a:prstGeom prst="rect">
            <a:avLst/>
          </a:prstGeom>
          <a:solidFill>
            <a:schemeClr val="bg2">
              <a:lumMod val="90000"/>
            </a:schemeClr>
          </a:solidFill>
        </p:spPr>
      </p:pic>
      <p:grpSp>
        <p:nvGrpSpPr>
          <p:cNvPr id="8" name="Grupo 7"/>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75505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1462</Words>
  <Application>Microsoft Office PowerPoint</Application>
  <PresentationFormat>Bildschirmpräsentation (4:3)</PresentationFormat>
  <Paragraphs>156</Paragraphs>
  <Slides>14</Slides>
  <Notes>7</Notes>
  <HiddenSlides>0</HiddenSlides>
  <MMClips>0</MMClips>
  <ScaleCrop>false</ScaleCrop>
  <HeadingPairs>
    <vt:vector size="6" baseType="variant">
      <vt:variant>
        <vt:lpstr>Verwendete Schriftarten</vt:lpstr>
      </vt:variant>
      <vt:variant>
        <vt:i4>3</vt:i4>
      </vt:variant>
      <vt:variant>
        <vt:lpstr>Design</vt:lpstr>
      </vt:variant>
      <vt:variant>
        <vt:i4>3</vt:i4>
      </vt:variant>
      <vt:variant>
        <vt:lpstr>Folientitel</vt:lpstr>
      </vt:variant>
      <vt:variant>
        <vt:i4>14</vt:i4>
      </vt:variant>
    </vt:vector>
  </HeadingPairs>
  <TitlesOfParts>
    <vt:vector size="20" baseType="lpstr">
      <vt:lpstr>Arial</vt:lpstr>
      <vt:lpstr>Calibri</vt:lpstr>
      <vt:lpstr>Wingdings</vt:lpstr>
      <vt:lpstr>LIFE Header</vt:lpstr>
      <vt:lpstr>LIFE Content</vt:lpstr>
      <vt:lpstr>LIFE Partner Logos</vt:lpstr>
      <vt:lpstr>Biodiversidad: Statu quo</vt:lpstr>
      <vt:lpstr>Introducción- definición</vt:lpstr>
      <vt:lpstr>Biodiversidad</vt:lpstr>
      <vt:lpstr>Biodiversidad – situación global</vt:lpstr>
      <vt:lpstr>Biodiversidad – situación global</vt:lpstr>
      <vt:lpstr>Biodiversidad – situación global</vt:lpstr>
      <vt:lpstr>PowerPoint-Präsentation</vt:lpstr>
      <vt:lpstr>Biodiversidad – situación global</vt:lpstr>
      <vt:lpstr>Principales causas de  la pérdida de biodiversidad</vt:lpstr>
      <vt:lpstr>Definición</vt:lpstr>
      <vt:lpstr>Biodiversidad y agricultura</vt:lpstr>
      <vt:lpstr>Biodiversidad y agricultura</vt:lpstr>
      <vt:lpstr>Biodiversidad y agricultura</vt:lpstr>
      <vt:lpstr>Biodiversidad: statu quo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Julia Gossenberger</cp:lastModifiedBy>
  <cp:revision>247</cp:revision>
  <dcterms:created xsi:type="dcterms:W3CDTF">2017-08-09T08:14:08Z</dcterms:created>
  <dcterms:modified xsi:type="dcterms:W3CDTF">2019-05-21T15:28:57Z</dcterms:modified>
</cp:coreProperties>
</file>