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1"/>
  </p:notesMasterIdLst>
  <p:sldIdLst>
    <p:sldId id="256" r:id="rId4"/>
    <p:sldId id="267" r:id="rId5"/>
    <p:sldId id="283" r:id="rId6"/>
    <p:sldId id="284" r:id="rId7"/>
    <p:sldId id="258" r:id="rId8"/>
    <p:sldId id="285" r:id="rId9"/>
    <p:sldId id="269" r:id="rId10"/>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24" autoAdjust="0"/>
    <p:restoredTop sz="92193" autoAdjust="0"/>
  </p:normalViewPr>
  <p:slideViewPr>
    <p:cSldViewPr>
      <p:cViewPr>
        <p:scale>
          <a:sx n="100" d="100"/>
          <a:sy n="100" d="100"/>
        </p:scale>
        <p:origin x="2070" y="126"/>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14.05.2019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‹Nº›</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1076810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49228758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14.05.2019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tiff"/><Relationship Id="rId5" Type="http://schemas.openxmlformats.org/officeDocument/2006/relationships/image" Target="../media/image1.jpeg"/><Relationship Id="rId10" Type="http://schemas.openxmlformats.org/officeDocument/2006/relationships/image" Target="../media/image6.jpeg"/><Relationship Id="rId4" Type="http://schemas.openxmlformats.org/officeDocument/2006/relationships/theme" Target="../theme/theme1.xml"/><Relationship Id="rId9" Type="http://schemas.openxmlformats.org/officeDocument/2006/relationships/image" Target="../media/image5.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6.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8.xml"/><Relationship Id="rId10" Type="http://schemas.openxmlformats.org/officeDocument/2006/relationships/image" Target="../media/image9.jpeg"/><Relationship Id="rId4" Type="http://schemas.openxmlformats.org/officeDocument/2006/relationships/slideLayout" Target="../slideLayouts/slideLayout7.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tiff"/><Relationship Id="rId18" Type="http://schemas.openxmlformats.org/officeDocument/2006/relationships/image" Target="../media/image20.jpeg"/><Relationship Id="rId3" Type="http://schemas.openxmlformats.org/officeDocument/2006/relationships/slideLayout" Target="../slideLayouts/slideLayout11.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18.jpeg"/><Relationship Id="rId10" Type="http://schemas.openxmlformats.org/officeDocument/2006/relationships/image" Target="../media/image15.tiff"/><Relationship Id="rId4" Type="http://schemas.openxmlformats.org/officeDocument/2006/relationships/slideLayout" Target="../slideLayouts/slideLayout12.xml"/><Relationship Id="rId9" Type="http://schemas.openxmlformats.org/officeDocument/2006/relationships/image" Target="../media/image14.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14.05.2019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‹Nº›</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7">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99" r:id="rId3"/>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46470" y="0"/>
            <a:ext cx="8438189" cy="864096"/>
          </a:xfrm>
        </p:spPr>
        <p:txBody>
          <a:bodyPr/>
          <a:lstStyle/>
          <a:p>
            <a:r>
              <a:rPr lang="de-DE" sz="2500" dirty="0" smtClean="0">
                <a:solidFill>
                  <a:schemeClr val="tx2">
                    <a:lumMod val="50000"/>
                  </a:schemeClr>
                </a:solidFill>
              </a:rPr>
              <a:t>Formación</a:t>
            </a:r>
            <a:r>
              <a:rPr lang="de-DE" sz="2500" dirty="0" smtClean="0">
                <a:solidFill>
                  <a:schemeClr val="tx2">
                    <a:lumMod val="50000"/>
                  </a:schemeClr>
                </a:solidFill>
              </a:rPr>
              <a:t>: Cómo apoyar la biodiversidad </a:t>
            </a:r>
            <a:br>
              <a:rPr lang="de-DE" sz="2500" dirty="0" smtClean="0">
                <a:solidFill>
                  <a:schemeClr val="tx2">
                    <a:lumMod val="50000"/>
                  </a:schemeClr>
                </a:solidFill>
              </a:rPr>
            </a:br>
            <a:r>
              <a:rPr lang="de-DE" sz="2500" dirty="0" smtClean="0">
                <a:solidFill>
                  <a:schemeClr val="tx2">
                    <a:lumMod val="50000"/>
                  </a:schemeClr>
                </a:solidFill>
              </a:rPr>
              <a:t>en la agricultura</a:t>
            </a:r>
            <a:endParaRPr lang="de-DE" sz="2500" dirty="0">
              <a:solidFill>
                <a:schemeClr val="tx2">
                  <a:lumMod val="50000"/>
                </a:schemeClr>
              </a:solidFill>
            </a:endParaRPr>
          </a:p>
        </p:txBody>
      </p:sp>
      <p:sp>
        <p:nvSpPr>
          <p:cNvPr id="3" name="Untertitel 2"/>
          <p:cNvSpPr>
            <a:spLocks noGrp="1"/>
          </p:cNvSpPr>
          <p:nvPr>
            <p:ph type="subTitle" idx="1"/>
          </p:nvPr>
        </p:nvSpPr>
        <p:spPr>
          <a:xfrm>
            <a:off x="569995" y="3621159"/>
            <a:ext cx="8230424" cy="684076"/>
          </a:xfrm>
          <a:noFill/>
        </p:spPr>
        <p:txBody>
          <a:bodyPr/>
          <a:lstStyle/>
          <a:p>
            <a:pPr algn="ctr"/>
            <a:r>
              <a:rPr lang="de-DE" sz="2400" dirty="0" smtClean="0">
                <a:solidFill>
                  <a:schemeClr val="tx2">
                    <a:lumMod val="50000"/>
                  </a:schemeClr>
                </a:solidFill>
              </a:rPr>
              <a:t>Introducción y vista general del webinar</a:t>
            </a:r>
            <a:endParaRPr lang="de-DE" sz="2400" dirty="0">
              <a:solidFill>
                <a:schemeClr val="tx2">
                  <a:lumMod val="50000"/>
                </a:schemeClr>
              </a:solidFill>
            </a:endParaRPr>
          </a:p>
        </p:txBody>
      </p:sp>
      <p:sp>
        <p:nvSpPr>
          <p:cNvPr id="4" name="Textfeld 3"/>
          <p:cNvSpPr txBox="1"/>
          <p:nvPr/>
        </p:nvSpPr>
        <p:spPr>
          <a:xfrm>
            <a:off x="251519" y="1556792"/>
            <a:ext cx="8640960" cy="1302921"/>
          </a:xfrm>
          <a:prstGeom prst="rect">
            <a:avLst/>
          </a:prstGeom>
          <a:noFill/>
        </p:spPr>
        <p:txBody>
          <a:bodyPr wrap="square" rtlCol="0">
            <a:spAutoFit/>
          </a:bodyPr>
          <a:lstStyle/>
          <a:p>
            <a:pPr algn="ctr">
              <a:spcAft>
                <a:spcPts val="800"/>
              </a:spcAft>
            </a:pPr>
            <a:r>
              <a:rPr lang="de-DE" sz="3600" b="1" dirty="0" smtClean="0">
                <a:latin typeface="Arial" panose="020B0604020202020204" pitchFamily="34" charset="0"/>
                <a:cs typeface="Arial" panose="020B0604020202020204" pitchFamily="34" charset="0"/>
              </a:rPr>
              <a:t>Módulo 2</a:t>
            </a:r>
            <a:endParaRPr lang="de-DE" sz="3600" b="1" dirty="0" smtClean="0">
              <a:latin typeface="Arial" panose="020B0604020202020204" pitchFamily="34" charset="0"/>
              <a:cs typeface="Arial" panose="020B0604020202020204" pitchFamily="34" charset="0"/>
            </a:endParaRPr>
          </a:p>
          <a:p>
            <a:pPr algn="ctr"/>
            <a:r>
              <a:rPr lang="de-DE" sz="3600" b="1" dirty="0" smtClean="0">
                <a:latin typeface="Arial" panose="020B0604020202020204" pitchFamily="34" charset="0"/>
                <a:cs typeface="Arial" panose="020B0604020202020204" pitchFamily="34" charset="0"/>
              </a:rPr>
              <a:t>Gestión de la biodiversidad</a:t>
            </a:r>
            <a:endParaRPr lang="en-GB" sz="3600" b="1"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9912" y="6165304"/>
            <a:ext cx="2555454" cy="413950"/>
          </a:xfrm>
          <a:prstGeom prst="rect">
            <a:avLst/>
          </a:prstGeom>
        </p:spPr>
      </p:pic>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p:cNvGrpSpPr/>
          <p:nvPr/>
        </p:nvGrpSpPr>
        <p:grpSpPr>
          <a:xfrm>
            <a:off x="6345007" y="6525344"/>
            <a:ext cx="1395345" cy="288032"/>
            <a:chOff x="6345007" y="6525344"/>
            <a:chExt cx="1368152" cy="288032"/>
          </a:xfrm>
        </p:grpSpPr>
        <p:sp>
          <p:nvSpPr>
            <p:cNvPr id="4" name="Rectángulo 3"/>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8" name="Título 7"/>
          <p:cNvSpPr>
            <a:spLocks noGrp="1"/>
          </p:cNvSpPr>
          <p:nvPr>
            <p:ph type="title"/>
          </p:nvPr>
        </p:nvSpPr>
        <p:spPr/>
        <p:txBody>
          <a:bodyPr>
            <a:normAutofit/>
          </a:bodyPr>
          <a:lstStyle/>
          <a:p>
            <a:r>
              <a:rPr lang="es-ES" sz="2800" dirty="0" smtClean="0"/>
              <a:t>Organiza: Fundación Global </a:t>
            </a:r>
            <a:r>
              <a:rPr lang="es-ES" sz="2800" dirty="0" err="1" smtClean="0"/>
              <a:t>Nature</a:t>
            </a:r>
            <a:endParaRPr lang="es-ES" sz="2800" dirty="0"/>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1358429"/>
            <a:ext cx="1256072" cy="1160769"/>
          </a:xfrm>
          <a:prstGeom prst="rect">
            <a:avLst/>
          </a:prstGeom>
        </p:spPr>
      </p:pic>
      <p:pic>
        <p:nvPicPr>
          <p:cNvPr id="10" name="Imagen 9"/>
          <p:cNvPicPr>
            <a:picLocks noChangeAspect="1"/>
          </p:cNvPicPr>
          <p:nvPr/>
        </p:nvPicPr>
        <p:blipFill rotWithShape="1">
          <a:blip r:embed="rId5"/>
          <a:srcRect l="10330" t="20422" r="5202" b="42337"/>
          <a:stretch/>
        </p:blipFill>
        <p:spPr>
          <a:xfrm>
            <a:off x="3491880" y="1338565"/>
            <a:ext cx="4680520" cy="1160769"/>
          </a:xfrm>
          <a:prstGeom prst="rect">
            <a:avLst/>
          </a:prstGeom>
        </p:spPr>
      </p:pic>
      <p:pic>
        <p:nvPicPr>
          <p:cNvPr id="11" name="Imagen 10"/>
          <p:cNvPicPr>
            <a:picLocks noChangeAspect="1"/>
          </p:cNvPicPr>
          <p:nvPr/>
        </p:nvPicPr>
        <p:blipFill rotWithShape="1">
          <a:blip r:embed="rId6"/>
          <a:srcRect l="21712" t="23375" r="22361" b="41534"/>
          <a:stretch/>
        </p:blipFill>
        <p:spPr>
          <a:xfrm>
            <a:off x="3491880" y="2584691"/>
            <a:ext cx="4680520" cy="1651948"/>
          </a:xfrm>
          <a:prstGeom prst="rect">
            <a:avLst/>
          </a:prstGeom>
        </p:spPr>
      </p:pic>
      <p:pic>
        <p:nvPicPr>
          <p:cNvPr id="12" name="Imagen 11"/>
          <p:cNvPicPr>
            <a:picLocks noChangeAspect="1"/>
          </p:cNvPicPr>
          <p:nvPr/>
        </p:nvPicPr>
        <p:blipFill rotWithShape="1">
          <a:blip r:embed="rId7"/>
          <a:srcRect l="18752" t="18520" r="61107" b="22215"/>
          <a:stretch/>
        </p:blipFill>
        <p:spPr>
          <a:xfrm>
            <a:off x="446856" y="2708920"/>
            <a:ext cx="2088232" cy="3456384"/>
          </a:xfrm>
          <a:prstGeom prst="rect">
            <a:avLst/>
          </a:prstGeom>
        </p:spPr>
      </p:pic>
    </p:spTree>
    <p:extLst>
      <p:ext uri="{BB962C8B-B14F-4D97-AF65-F5344CB8AC3E}">
        <p14:creationId xmlns:p14="http://schemas.microsoft.com/office/powerpoint/2010/main" val="41791819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normAutofit/>
          </a:bodyPr>
          <a:lstStyle/>
          <a:p>
            <a:r>
              <a:rPr lang="de-DE" sz="2600" dirty="0" smtClean="0"/>
              <a:t>Welcome</a:t>
            </a:r>
            <a:endParaRPr lang="de-DE" sz="2600" dirty="0"/>
          </a:p>
        </p:txBody>
      </p:sp>
      <p:sp>
        <p:nvSpPr>
          <p:cNvPr id="8" name="Inhaltsplatzhalter 7"/>
          <p:cNvSpPr>
            <a:spLocks noGrp="1"/>
          </p:cNvSpPr>
          <p:nvPr>
            <p:ph idx="1"/>
          </p:nvPr>
        </p:nvSpPr>
        <p:spPr/>
        <p:txBody>
          <a:bodyPr>
            <a:normAutofit/>
          </a:bodyPr>
          <a:lstStyle/>
          <a:p>
            <a:pPr marL="0" indent="0">
              <a:buNone/>
            </a:pPr>
            <a:endParaRPr lang="de-DE" sz="2000" dirty="0" smtClean="0"/>
          </a:p>
          <a:p>
            <a:pPr marL="0" indent="0">
              <a:buNone/>
            </a:pPr>
            <a:endParaRPr lang="de-DE" sz="2000" dirty="0"/>
          </a:p>
          <a:p>
            <a:pPr marL="0" indent="0">
              <a:buNone/>
            </a:pPr>
            <a:r>
              <a:rPr lang="de-DE" dirty="0" smtClean="0"/>
              <a:t>Ronda de presentaciones de los participantes. </a:t>
            </a:r>
            <a:endParaRPr lang="de-DE" dirty="0" smtClean="0"/>
          </a:p>
          <a:p>
            <a:pPr marL="0" indent="0">
              <a:buNone/>
            </a:pPr>
            <a:endParaRPr lang="de-DE" dirty="0" smtClean="0"/>
          </a:p>
          <a:p>
            <a:pPr lvl="2">
              <a:buFont typeface="Wingdings" panose="05000000000000000000" pitchFamily="2" charset="2"/>
              <a:buChar char="§"/>
            </a:pPr>
            <a:r>
              <a:rPr lang="de-DE" sz="2400" dirty="0" smtClean="0">
                <a:solidFill>
                  <a:srgbClr val="C00000"/>
                </a:solidFill>
              </a:rPr>
              <a:t>Tu nombre</a:t>
            </a:r>
            <a:endParaRPr lang="de-DE" sz="2400" dirty="0" smtClean="0">
              <a:solidFill>
                <a:srgbClr val="C00000"/>
              </a:solidFill>
            </a:endParaRPr>
          </a:p>
          <a:p>
            <a:pPr lvl="2">
              <a:buFont typeface="Wingdings" panose="05000000000000000000" pitchFamily="2" charset="2"/>
              <a:buChar char="§"/>
            </a:pPr>
            <a:r>
              <a:rPr lang="de-DE" sz="2400" dirty="0" smtClean="0">
                <a:solidFill>
                  <a:srgbClr val="C00000"/>
                </a:solidFill>
              </a:rPr>
              <a:t>Tu área de responsabilidad</a:t>
            </a:r>
            <a:endParaRPr lang="de-DE" sz="2400" dirty="0" smtClean="0">
              <a:solidFill>
                <a:srgbClr val="C00000"/>
              </a:solidFill>
            </a:endParaRPr>
          </a:p>
          <a:p>
            <a:pPr lvl="2">
              <a:buFont typeface="Wingdings" panose="05000000000000000000" pitchFamily="2" charset="2"/>
              <a:buChar char="§"/>
            </a:pPr>
            <a:r>
              <a:rPr lang="de-DE" sz="2400" dirty="0" smtClean="0">
                <a:solidFill>
                  <a:srgbClr val="C00000"/>
                </a:solidFill>
              </a:rPr>
              <a:t>Tu experiencia y conocimientos en biodiversidad</a:t>
            </a:r>
            <a:endParaRPr lang="de-DE" sz="2400" dirty="0">
              <a:solidFill>
                <a:srgbClr val="C00000"/>
              </a:solidFill>
            </a:endParaRPr>
          </a:p>
        </p:txBody>
      </p:sp>
      <p:grpSp>
        <p:nvGrpSpPr>
          <p:cNvPr id="4" name="Grupo 3"/>
          <p:cNvGrpSpPr/>
          <p:nvPr/>
        </p:nvGrpSpPr>
        <p:grpSpPr>
          <a:xfrm>
            <a:off x="6345007" y="6525344"/>
            <a:ext cx="1395345" cy="288032"/>
            <a:chOff x="6345007" y="6525344"/>
            <a:chExt cx="1368152" cy="288032"/>
          </a:xfrm>
        </p:grpSpPr>
        <p:sp>
          <p:nvSpPr>
            <p:cNvPr id="5" name="Rectángulo 4"/>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2076144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249427" y="111770"/>
            <a:ext cx="8229600" cy="724942"/>
          </a:xfrm>
        </p:spPr>
        <p:txBody>
          <a:bodyPr>
            <a:normAutofit/>
          </a:bodyPr>
          <a:lstStyle/>
          <a:p>
            <a:r>
              <a:rPr lang="de-DE" sz="2600" dirty="0" smtClean="0"/>
              <a:t>El proyecto LIFE Food &amp; Biodiversity</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4</a:t>
            </a:fld>
            <a:endParaRPr lang="de-DE" dirty="0"/>
          </a:p>
        </p:txBody>
      </p:sp>
      <p:sp>
        <p:nvSpPr>
          <p:cNvPr id="2" name="Textfeld 1"/>
          <p:cNvSpPr txBox="1"/>
          <p:nvPr/>
        </p:nvSpPr>
        <p:spPr>
          <a:xfrm>
            <a:off x="417034" y="1267613"/>
            <a:ext cx="8496943" cy="1200329"/>
          </a:xfrm>
          <a:prstGeom prst="rect">
            <a:avLst/>
          </a:prstGeom>
          <a:noFill/>
        </p:spPr>
        <p:txBody>
          <a:bodyPr wrap="square" rtlCol="0">
            <a:spAutoFit/>
          </a:bodyPr>
          <a:lstStyle/>
          <a:p>
            <a:pPr algn="ctr"/>
            <a:r>
              <a:rPr lang="de-DE" sz="2400" b="1" dirty="0" smtClean="0">
                <a:solidFill>
                  <a:schemeClr val="tx2">
                    <a:lumMod val="50000"/>
                  </a:schemeClr>
                </a:solidFill>
                <a:latin typeface="Arial" panose="020B0604020202020204" pitchFamily="34" charset="0"/>
                <a:cs typeface="Arial" panose="020B0604020202020204" pitchFamily="34" charset="0"/>
              </a:rPr>
              <a:t>Este módulo de formación ha sido desarrollado en el parco del proyecto europeo LIFE „Biodiversidad en sellos y estándares en el sector agroalimentario“</a:t>
            </a:r>
            <a:endParaRPr lang="en-GB" sz="2400" b="1" dirty="0">
              <a:solidFill>
                <a:schemeClr val="tx2">
                  <a:lumMod val="5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grpSp>
        <p:nvGrpSpPr>
          <p:cNvPr id="8" name="Grupo 7"/>
          <p:cNvGrpSpPr/>
          <p:nvPr/>
        </p:nvGrpSpPr>
        <p:grpSpPr>
          <a:xfrm>
            <a:off x="6345007" y="6525344"/>
            <a:ext cx="1395345" cy="288032"/>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2706694"/>
            <a:ext cx="3763011" cy="2822258"/>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427" y="2706694"/>
            <a:ext cx="4246750" cy="2820603"/>
          </a:xfrm>
          <a:prstGeom prst="rect">
            <a:avLst/>
          </a:prstGeom>
        </p:spPr>
      </p:pic>
    </p:spTree>
    <p:extLst>
      <p:ext uri="{BB962C8B-B14F-4D97-AF65-F5344CB8AC3E}">
        <p14:creationId xmlns:p14="http://schemas.microsoft.com/office/powerpoint/2010/main" val="3059539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249427" y="111770"/>
            <a:ext cx="8229600" cy="724942"/>
          </a:xfrm>
        </p:spPr>
        <p:txBody>
          <a:bodyPr>
            <a:normAutofit/>
          </a:bodyPr>
          <a:lstStyle/>
          <a:p>
            <a:r>
              <a:rPr lang="de-DE" sz="2600" dirty="0" smtClean="0"/>
              <a:t>Sobre la formación...</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6" name="Textfeld 5"/>
          <p:cNvSpPr txBox="1"/>
          <p:nvPr/>
        </p:nvSpPr>
        <p:spPr>
          <a:xfrm>
            <a:off x="251567" y="1359115"/>
            <a:ext cx="8471284" cy="1415772"/>
          </a:xfrm>
          <a:prstGeom prst="rect">
            <a:avLst/>
          </a:prstGeom>
          <a:noFill/>
        </p:spPr>
        <p:txBody>
          <a:bodyPr wrap="square" rtlCol="0">
            <a:spAutoFit/>
          </a:bodyPr>
          <a:lstStyle/>
          <a:p>
            <a:pPr>
              <a:spcBef>
                <a:spcPct val="20000"/>
              </a:spcBef>
            </a:pPr>
            <a:r>
              <a:rPr lang="en-US" sz="2200" b="1" dirty="0" err="1" smtClean="0">
                <a:solidFill>
                  <a:schemeClr val="accent3"/>
                </a:solidFill>
                <a:latin typeface="Arial" panose="020B0604020202020204" pitchFamily="34" charset="0"/>
                <a:cs typeface="Arial" panose="020B0604020202020204" pitchFamily="34" charset="0"/>
              </a:rPr>
              <a:t>Es</a:t>
            </a:r>
            <a:r>
              <a:rPr lang="en-US" sz="2200" b="1" dirty="0" smtClean="0">
                <a:solidFill>
                  <a:schemeClr val="accent3"/>
                </a:solidFill>
                <a:latin typeface="Arial" panose="020B0604020202020204" pitchFamily="34" charset="0"/>
                <a:cs typeface="Arial" panose="020B0604020202020204" pitchFamily="34" charset="0"/>
              </a:rPr>
              <a:t> </a:t>
            </a:r>
            <a:r>
              <a:rPr lang="en-US" sz="2200" b="1" dirty="0" err="1" smtClean="0">
                <a:solidFill>
                  <a:schemeClr val="accent3"/>
                </a:solidFill>
                <a:latin typeface="Arial" panose="020B0604020202020204" pitchFamily="34" charset="0"/>
                <a:cs typeface="Arial" panose="020B0604020202020204" pitchFamily="34" charset="0"/>
              </a:rPr>
              <a:t>propósito</a:t>
            </a:r>
            <a:r>
              <a:rPr lang="en-US" sz="2200" b="1" dirty="0" smtClean="0">
                <a:solidFill>
                  <a:schemeClr val="accent3"/>
                </a:solidFill>
                <a:latin typeface="Arial" panose="020B0604020202020204" pitchFamily="34" charset="0"/>
                <a:cs typeface="Arial" panose="020B0604020202020204" pitchFamily="34" charset="0"/>
              </a:rPr>
              <a:t> de </a:t>
            </a:r>
            <a:r>
              <a:rPr lang="en-US" sz="2200" b="1" dirty="0" err="1" smtClean="0">
                <a:solidFill>
                  <a:schemeClr val="accent3"/>
                </a:solidFill>
                <a:latin typeface="Arial" panose="020B0604020202020204" pitchFamily="34" charset="0"/>
                <a:cs typeface="Arial" panose="020B0604020202020204" pitchFamily="34" charset="0"/>
              </a:rPr>
              <a:t>estos</a:t>
            </a:r>
            <a:r>
              <a:rPr lang="en-US" sz="2200" b="1" dirty="0" smtClean="0">
                <a:solidFill>
                  <a:schemeClr val="accent3"/>
                </a:solidFill>
                <a:latin typeface="Arial" panose="020B0604020202020204" pitchFamily="34" charset="0"/>
                <a:cs typeface="Arial" panose="020B0604020202020204" pitchFamily="34" charset="0"/>
              </a:rPr>
              <a:t> </a:t>
            </a:r>
            <a:r>
              <a:rPr lang="en-US" sz="2200" b="1" dirty="0" err="1" smtClean="0">
                <a:solidFill>
                  <a:schemeClr val="accent3"/>
                </a:solidFill>
                <a:latin typeface="Arial" panose="020B0604020202020204" pitchFamily="34" charset="0"/>
                <a:cs typeface="Arial" panose="020B0604020202020204" pitchFamily="34" charset="0"/>
              </a:rPr>
              <a:t>módulos</a:t>
            </a:r>
            <a:r>
              <a:rPr lang="en-US" sz="2200" b="1" dirty="0" smtClean="0">
                <a:solidFill>
                  <a:schemeClr val="accent3"/>
                </a:solidFill>
                <a:latin typeface="Arial" panose="020B0604020202020204" pitchFamily="34" charset="0"/>
                <a:cs typeface="Arial" panose="020B0604020202020204" pitchFamily="34" charset="0"/>
              </a:rPr>
              <a:t> de </a:t>
            </a:r>
            <a:r>
              <a:rPr lang="en-US" sz="2200" b="1" dirty="0" err="1" smtClean="0">
                <a:solidFill>
                  <a:schemeClr val="accent3"/>
                </a:solidFill>
                <a:latin typeface="Arial" panose="020B0604020202020204" pitchFamily="34" charset="0"/>
                <a:cs typeface="Arial" panose="020B0604020202020204" pitchFamily="34" charset="0"/>
              </a:rPr>
              <a:t>formación</a:t>
            </a:r>
            <a:r>
              <a:rPr lang="en-US" sz="2200" b="1" dirty="0" smtClean="0">
                <a:solidFill>
                  <a:schemeClr val="accent3"/>
                </a:solidFill>
                <a:latin typeface="Arial" panose="020B0604020202020204" pitchFamily="34" charset="0"/>
                <a:cs typeface="Arial" panose="020B0604020202020204" pitchFamily="34" charset="0"/>
              </a:rPr>
              <a:t> </a:t>
            </a:r>
            <a:r>
              <a:rPr lang="en-US" sz="2000" dirty="0" err="1" smtClean="0">
                <a:solidFill>
                  <a:schemeClr val="tx2">
                    <a:lumMod val="50000"/>
                  </a:schemeClr>
                </a:solidFill>
                <a:latin typeface="Arial" panose="020B0604020202020204" pitchFamily="34" charset="0"/>
                <a:cs typeface="Arial" panose="020B0604020202020204" pitchFamily="34" charset="0"/>
              </a:rPr>
              <a:t>es</a:t>
            </a:r>
            <a:r>
              <a:rPr lang="en-US" sz="2000" dirty="0" smtClean="0">
                <a:solidFill>
                  <a:schemeClr val="tx2">
                    <a:lumMod val="50000"/>
                  </a:schemeClr>
                </a:solidFill>
                <a:latin typeface="Arial" panose="020B0604020202020204" pitchFamily="34" charset="0"/>
                <a:cs typeface="Arial" panose="020B0604020202020204" pitchFamily="34" charset="0"/>
              </a:rPr>
              <a:t> </a:t>
            </a:r>
            <a:r>
              <a:rPr lang="en-US" sz="2000" b="1" dirty="0" err="1" smtClean="0">
                <a:solidFill>
                  <a:schemeClr val="tx2">
                    <a:lumMod val="50000"/>
                  </a:schemeClr>
                </a:solidFill>
                <a:latin typeface="Arial" panose="020B0604020202020204" pitchFamily="34" charset="0"/>
                <a:cs typeface="Arial" panose="020B0604020202020204" pitchFamily="34" charset="0"/>
              </a:rPr>
              <a:t>mejorar</a:t>
            </a:r>
            <a:r>
              <a:rPr lang="en-US" sz="2000" b="1" dirty="0" smtClean="0">
                <a:solidFill>
                  <a:schemeClr val="tx2">
                    <a:lumMod val="50000"/>
                  </a:schemeClr>
                </a:solidFill>
                <a:latin typeface="Arial" panose="020B0604020202020204" pitchFamily="34" charset="0"/>
                <a:cs typeface="Arial" panose="020B0604020202020204" pitchFamily="34" charset="0"/>
              </a:rPr>
              <a:t> el </a:t>
            </a:r>
            <a:r>
              <a:rPr lang="en-US" sz="2000" b="1" dirty="0" err="1" smtClean="0">
                <a:solidFill>
                  <a:schemeClr val="tx2">
                    <a:lumMod val="50000"/>
                  </a:schemeClr>
                </a:solidFill>
                <a:latin typeface="Arial" panose="020B0604020202020204" pitchFamily="34" charset="0"/>
                <a:cs typeface="Arial" panose="020B0604020202020204" pitchFamily="34" charset="0"/>
              </a:rPr>
              <a:t>conocimiento</a:t>
            </a:r>
            <a:r>
              <a:rPr lang="en-US" sz="2000" b="1" dirty="0" smtClean="0">
                <a:solidFill>
                  <a:schemeClr val="tx2">
                    <a:lumMod val="50000"/>
                  </a:schemeClr>
                </a:solidFill>
                <a:latin typeface="Arial" panose="020B0604020202020204" pitchFamily="34" charset="0"/>
                <a:cs typeface="Arial" panose="020B0604020202020204" pitchFamily="34" charset="0"/>
              </a:rPr>
              <a:t> y la </a:t>
            </a:r>
            <a:r>
              <a:rPr lang="en-US" sz="2000" b="1" dirty="0" err="1" smtClean="0">
                <a:solidFill>
                  <a:schemeClr val="tx2">
                    <a:lumMod val="50000"/>
                  </a:schemeClr>
                </a:solidFill>
                <a:latin typeface="Arial" panose="020B0604020202020204" pitchFamily="34" charset="0"/>
                <a:cs typeface="Arial" panose="020B0604020202020204" pitchFamily="34" charset="0"/>
              </a:rPr>
              <a:t>comprensión</a:t>
            </a:r>
            <a:r>
              <a:rPr lang="en-US" sz="2000" dirty="0" smtClean="0">
                <a:solidFill>
                  <a:schemeClr val="tx2">
                    <a:lumMod val="50000"/>
                  </a:schemeClr>
                </a:solidFill>
                <a:latin typeface="Arial" panose="020B0604020202020204" pitchFamily="34" charset="0"/>
                <a:cs typeface="Arial" panose="020B0604020202020204" pitchFamily="34" charset="0"/>
              </a:rPr>
              <a:t> </a:t>
            </a:r>
            <a:r>
              <a:rPr lang="en-US" sz="2000" dirty="0" err="1" smtClean="0">
                <a:solidFill>
                  <a:schemeClr val="tx2">
                    <a:lumMod val="50000"/>
                  </a:schemeClr>
                </a:solidFill>
                <a:latin typeface="Arial" panose="020B0604020202020204" pitchFamily="34" charset="0"/>
                <a:cs typeface="Arial" panose="020B0604020202020204" pitchFamily="34" charset="0"/>
              </a:rPr>
              <a:t>sobre</a:t>
            </a:r>
            <a:r>
              <a:rPr lang="en-US" sz="2000" dirty="0" smtClean="0">
                <a:solidFill>
                  <a:schemeClr val="tx2">
                    <a:lumMod val="50000"/>
                  </a:schemeClr>
                </a:solidFill>
                <a:latin typeface="Arial" panose="020B0604020202020204" pitchFamily="34" charset="0"/>
                <a:cs typeface="Arial" panose="020B0604020202020204" pitchFamily="34" charset="0"/>
              </a:rPr>
              <a:t> </a:t>
            </a:r>
            <a:r>
              <a:rPr lang="en-US" sz="2000" dirty="0" err="1" smtClean="0">
                <a:solidFill>
                  <a:schemeClr val="tx2">
                    <a:lumMod val="50000"/>
                  </a:schemeClr>
                </a:solidFill>
                <a:latin typeface="Arial" panose="020B0604020202020204" pitchFamily="34" charset="0"/>
                <a:cs typeface="Arial" panose="020B0604020202020204" pitchFamily="34" charset="0"/>
              </a:rPr>
              <a:t>como</a:t>
            </a:r>
            <a:r>
              <a:rPr lang="en-US" sz="2000" dirty="0" smtClean="0">
                <a:solidFill>
                  <a:schemeClr val="tx2">
                    <a:lumMod val="50000"/>
                  </a:schemeClr>
                </a:solidFill>
                <a:latin typeface="Arial" panose="020B0604020202020204" pitchFamily="34" charset="0"/>
                <a:cs typeface="Arial" panose="020B0604020202020204" pitchFamily="34" charset="0"/>
              </a:rPr>
              <a:t> </a:t>
            </a:r>
            <a:r>
              <a:rPr lang="en-US" sz="2000" dirty="0" err="1" smtClean="0">
                <a:solidFill>
                  <a:schemeClr val="tx2">
                    <a:lumMod val="50000"/>
                  </a:schemeClr>
                </a:solidFill>
                <a:latin typeface="Arial" panose="020B0604020202020204" pitchFamily="34" charset="0"/>
                <a:cs typeface="Arial" panose="020B0604020202020204" pitchFamily="34" charset="0"/>
              </a:rPr>
              <a:t>fomentar</a:t>
            </a:r>
            <a:r>
              <a:rPr lang="en-US" sz="2000" dirty="0" smtClean="0">
                <a:solidFill>
                  <a:schemeClr val="tx2">
                    <a:lumMod val="50000"/>
                  </a:schemeClr>
                </a:solidFill>
                <a:latin typeface="Arial" panose="020B0604020202020204" pitchFamily="34" charset="0"/>
                <a:cs typeface="Arial" panose="020B0604020202020204" pitchFamily="34" charset="0"/>
              </a:rPr>
              <a:t> y </a:t>
            </a:r>
            <a:r>
              <a:rPr lang="en-US" sz="2000" dirty="0" err="1" smtClean="0">
                <a:solidFill>
                  <a:schemeClr val="tx2">
                    <a:lumMod val="50000"/>
                  </a:schemeClr>
                </a:solidFill>
                <a:latin typeface="Arial" panose="020B0604020202020204" pitchFamily="34" charset="0"/>
                <a:cs typeface="Arial" panose="020B0604020202020204" pitchFamily="34" charset="0"/>
              </a:rPr>
              <a:t>apoyar</a:t>
            </a:r>
            <a:r>
              <a:rPr lang="en-US" sz="2000" dirty="0" smtClean="0">
                <a:solidFill>
                  <a:schemeClr val="tx2">
                    <a:lumMod val="50000"/>
                  </a:schemeClr>
                </a:solidFill>
                <a:latin typeface="Arial" panose="020B0604020202020204" pitchFamily="34" charset="0"/>
                <a:cs typeface="Arial" panose="020B0604020202020204" pitchFamily="34" charset="0"/>
              </a:rPr>
              <a:t> la </a:t>
            </a:r>
            <a:r>
              <a:rPr lang="en-US" sz="2000" b="1" dirty="0" err="1" smtClean="0">
                <a:solidFill>
                  <a:schemeClr val="tx2">
                    <a:lumMod val="50000"/>
                  </a:schemeClr>
                </a:solidFill>
                <a:latin typeface="Arial" panose="020B0604020202020204" pitchFamily="34" charset="0"/>
                <a:cs typeface="Arial" panose="020B0604020202020204" pitchFamily="34" charset="0"/>
              </a:rPr>
              <a:t>biodiversidad</a:t>
            </a:r>
            <a:r>
              <a:rPr lang="en-US" sz="2000" dirty="0" smtClean="0">
                <a:solidFill>
                  <a:schemeClr val="tx2">
                    <a:lumMod val="50000"/>
                  </a:schemeClr>
                </a:solidFill>
                <a:latin typeface="Arial" panose="020B0604020202020204" pitchFamily="34" charset="0"/>
                <a:cs typeface="Arial" panose="020B0604020202020204" pitchFamily="34" charset="0"/>
              </a:rPr>
              <a:t> </a:t>
            </a:r>
            <a:r>
              <a:rPr lang="en-US" sz="2000" dirty="0" err="1" smtClean="0">
                <a:solidFill>
                  <a:schemeClr val="tx2">
                    <a:lumMod val="50000"/>
                  </a:schemeClr>
                </a:solidFill>
                <a:latin typeface="Arial" panose="020B0604020202020204" pitchFamily="34" charset="0"/>
                <a:cs typeface="Arial" panose="020B0604020202020204" pitchFamily="34" charset="0"/>
              </a:rPr>
              <a:t>en</a:t>
            </a:r>
            <a:r>
              <a:rPr lang="en-US" sz="2000" dirty="0" smtClean="0">
                <a:solidFill>
                  <a:schemeClr val="tx2">
                    <a:lumMod val="50000"/>
                  </a:schemeClr>
                </a:solidFill>
                <a:latin typeface="Arial" panose="020B0604020202020204" pitchFamily="34" charset="0"/>
                <a:cs typeface="Arial" panose="020B0604020202020204" pitchFamily="34" charset="0"/>
              </a:rPr>
              <a:t> la </a:t>
            </a:r>
            <a:r>
              <a:rPr lang="en-US" sz="2000" b="1" dirty="0" err="1" smtClean="0">
                <a:solidFill>
                  <a:schemeClr val="tx2">
                    <a:lumMod val="50000"/>
                  </a:schemeClr>
                </a:solidFill>
                <a:latin typeface="Arial" panose="020B0604020202020204" pitchFamily="34" charset="0"/>
                <a:cs typeface="Arial" panose="020B0604020202020204" pitchFamily="34" charset="0"/>
              </a:rPr>
              <a:t>agricultura</a:t>
            </a:r>
            <a:r>
              <a:rPr lang="en-US" sz="2000" dirty="0" smtClean="0">
                <a:solidFill>
                  <a:schemeClr val="tx2">
                    <a:lumMod val="50000"/>
                  </a:schemeClr>
                </a:solidFill>
                <a:latin typeface="Arial" panose="020B0604020202020204" pitchFamily="34" charset="0"/>
                <a:cs typeface="Arial" panose="020B0604020202020204" pitchFamily="34" charset="0"/>
              </a:rPr>
              <a:t>. </a:t>
            </a:r>
          </a:p>
          <a:p>
            <a:pPr>
              <a:spcBef>
                <a:spcPct val="20000"/>
              </a:spcBef>
            </a:pPr>
            <a:r>
              <a:rPr lang="en-US" sz="2000" b="1" dirty="0" smtClean="0">
                <a:solidFill>
                  <a:schemeClr val="tx2">
                    <a:lumMod val="50000"/>
                  </a:schemeClr>
                </a:solidFill>
                <a:latin typeface="Arial" panose="020B0604020202020204" pitchFamily="34" charset="0"/>
                <a:cs typeface="Arial" panose="020B0604020202020204" pitchFamily="34" charset="0"/>
              </a:rPr>
              <a:t>La </a:t>
            </a:r>
            <a:r>
              <a:rPr lang="en-US" sz="2000" b="1" dirty="0" err="1" smtClean="0">
                <a:solidFill>
                  <a:schemeClr val="tx2">
                    <a:lumMod val="50000"/>
                  </a:schemeClr>
                </a:solidFill>
                <a:latin typeface="Arial" panose="020B0604020202020204" pitchFamily="34" charset="0"/>
                <a:cs typeface="Arial" panose="020B0604020202020204" pitchFamily="34" charset="0"/>
              </a:rPr>
              <a:t>formación</a:t>
            </a:r>
            <a:r>
              <a:rPr lang="en-US" sz="2000" b="1" dirty="0" smtClean="0">
                <a:solidFill>
                  <a:schemeClr val="tx2">
                    <a:lumMod val="50000"/>
                  </a:schemeClr>
                </a:solidFill>
                <a:latin typeface="Arial" panose="020B0604020202020204" pitchFamily="34" charset="0"/>
                <a:cs typeface="Arial" panose="020B0604020202020204" pitchFamily="34" charset="0"/>
              </a:rPr>
              <a:t> </a:t>
            </a:r>
            <a:r>
              <a:rPr lang="en-US" sz="2000" b="1" dirty="0" err="1" smtClean="0">
                <a:solidFill>
                  <a:schemeClr val="tx2">
                    <a:lumMod val="50000"/>
                  </a:schemeClr>
                </a:solidFill>
                <a:latin typeface="Arial" panose="020B0604020202020204" pitchFamily="34" charset="0"/>
                <a:cs typeface="Arial" panose="020B0604020202020204" pitchFamily="34" charset="0"/>
              </a:rPr>
              <a:t>está</a:t>
            </a:r>
            <a:r>
              <a:rPr lang="en-US" sz="2000" b="1" dirty="0" smtClean="0">
                <a:solidFill>
                  <a:schemeClr val="tx2">
                    <a:lumMod val="50000"/>
                  </a:schemeClr>
                </a:solidFill>
                <a:latin typeface="Arial" panose="020B0604020202020204" pitchFamily="34" charset="0"/>
                <a:cs typeface="Arial" panose="020B0604020202020204" pitchFamily="34" charset="0"/>
              </a:rPr>
              <a:t> </a:t>
            </a:r>
            <a:r>
              <a:rPr lang="en-US" sz="2000" b="1" dirty="0" err="1" smtClean="0">
                <a:solidFill>
                  <a:schemeClr val="tx2">
                    <a:lumMod val="50000"/>
                  </a:schemeClr>
                </a:solidFill>
                <a:latin typeface="Arial" panose="020B0604020202020204" pitchFamily="34" charset="0"/>
                <a:cs typeface="Arial" panose="020B0604020202020204" pitchFamily="34" charset="0"/>
              </a:rPr>
              <a:t>dirigida</a:t>
            </a:r>
            <a:r>
              <a:rPr lang="en-US" sz="2000" b="1" dirty="0" smtClean="0">
                <a:solidFill>
                  <a:schemeClr val="tx2">
                    <a:lumMod val="50000"/>
                  </a:schemeClr>
                </a:solidFill>
                <a:latin typeface="Arial" panose="020B0604020202020204" pitchFamily="34" charset="0"/>
                <a:cs typeface="Arial" panose="020B0604020202020204" pitchFamily="34" charset="0"/>
              </a:rPr>
              <a:t> a: </a:t>
            </a:r>
            <a:endParaRPr lang="en-US" sz="2000" b="1" dirty="0">
              <a:solidFill>
                <a:schemeClr val="tx2">
                  <a:lumMod val="50000"/>
                </a:schemeClr>
              </a:solidFill>
              <a:latin typeface="Arial" panose="020B0604020202020204" pitchFamily="34" charset="0"/>
              <a:cs typeface="Arial" panose="020B0604020202020204" pitchFamily="34" charset="0"/>
            </a:endParaRPr>
          </a:p>
        </p:txBody>
      </p:sp>
      <p:sp>
        <p:nvSpPr>
          <p:cNvPr id="9" name="Textfeld 8"/>
          <p:cNvSpPr txBox="1"/>
          <p:nvPr/>
        </p:nvSpPr>
        <p:spPr>
          <a:xfrm>
            <a:off x="253043" y="2896244"/>
            <a:ext cx="8640960" cy="461665"/>
          </a:xfrm>
          <a:prstGeom prst="rect">
            <a:avLst/>
          </a:prstGeom>
          <a:solidFill>
            <a:schemeClr val="tx1">
              <a:lumMod val="75000"/>
            </a:schemeClr>
          </a:solidFill>
          <a:ln>
            <a:solidFill>
              <a:schemeClr val="accent2">
                <a:lumMod val="75000"/>
              </a:schemeClr>
            </a:solidFill>
          </a:ln>
        </p:spPr>
        <p:txBody>
          <a:bodyPr wrap="square" rtlCol="0">
            <a:spAutoFit/>
          </a:bodyPr>
          <a:lstStyle/>
          <a:p>
            <a:pPr>
              <a:spcAft>
                <a:spcPts val="1000"/>
              </a:spcAft>
            </a:pPr>
            <a:r>
              <a:rPr lang="en-GB" sz="2400" dirty="0" err="1" smtClean="0">
                <a:solidFill>
                  <a:schemeClr val="bg1"/>
                </a:solidFill>
                <a:latin typeface="Arial" panose="020B0604020202020204" pitchFamily="34" charset="0"/>
                <a:cs typeface="Arial" panose="020B0604020202020204" pitchFamily="34" charset="0"/>
              </a:rPr>
              <a:t>Asesores</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agrarioa</a:t>
            </a:r>
            <a:r>
              <a:rPr lang="en-GB" sz="2400" dirty="0" smtClean="0">
                <a:solidFill>
                  <a:schemeClr val="bg1"/>
                </a:solidFill>
                <a:latin typeface="Arial" panose="020B0604020202020204" pitchFamily="34" charset="0"/>
                <a:cs typeface="Arial" panose="020B0604020202020204" pitchFamily="34" charset="0"/>
              </a:rPr>
              <a:t> de </a:t>
            </a:r>
            <a:r>
              <a:rPr lang="en-GB" sz="2400" dirty="0" err="1" smtClean="0">
                <a:solidFill>
                  <a:schemeClr val="bg1"/>
                </a:solidFill>
                <a:latin typeface="Arial" panose="020B0604020202020204" pitchFamily="34" charset="0"/>
                <a:cs typeface="Arial" panose="020B0604020202020204" pitchFamily="34" charset="0"/>
              </a:rPr>
              <a:t>estándares</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empresas</a:t>
            </a:r>
            <a:r>
              <a:rPr lang="en-GB" sz="2400" dirty="0" smtClean="0">
                <a:solidFill>
                  <a:schemeClr val="bg1"/>
                </a:solidFill>
                <a:latin typeface="Arial" panose="020B0604020202020204" pitchFamily="34" charset="0"/>
                <a:cs typeface="Arial" panose="020B0604020202020204" pitchFamily="34" charset="0"/>
              </a:rPr>
              <a:t> o </a:t>
            </a:r>
            <a:r>
              <a:rPr lang="en-GB" sz="2400" dirty="0" err="1" smtClean="0">
                <a:solidFill>
                  <a:schemeClr val="bg1"/>
                </a:solidFill>
                <a:latin typeface="Arial" panose="020B0604020202020204" pitchFamily="34" charset="0"/>
                <a:cs typeface="Arial" panose="020B0604020202020204" pitchFamily="34" charset="0"/>
              </a:rPr>
              <a:t>cooperativas</a:t>
            </a:r>
            <a:endParaRPr lang="en-GB" sz="2400" dirty="0">
              <a:solidFill>
                <a:schemeClr val="bg1"/>
              </a:solidFill>
              <a:latin typeface="Arial" panose="020B0604020202020204" pitchFamily="34" charset="0"/>
              <a:cs typeface="Arial" panose="020B0604020202020204" pitchFamily="34" charset="0"/>
            </a:endParaRPr>
          </a:p>
        </p:txBody>
      </p:sp>
      <p:sp>
        <p:nvSpPr>
          <p:cNvPr id="8" name="Textfeld 7"/>
          <p:cNvSpPr txBox="1"/>
          <p:nvPr/>
        </p:nvSpPr>
        <p:spPr>
          <a:xfrm>
            <a:off x="241176" y="3576622"/>
            <a:ext cx="8640960" cy="461665"/>
          </a:xfrm>
          <a:prstGeom prst="rect">
            <a:avLst/>
          </a:prstGeom>
          <a:solidFill>
            <a:schemeClr val="tx1">
              <a:lumMod val="75000"/>
            </a:schemeClr>
          </a:solidFill>
          <a:ln>
            <a:solidFill>
              <a:schemeClr val="accent2">
                <a:lumMod val="75000"/>
              </a:schemeClr>
            </a:solidFill>
          </a:ln>
        </p:spPr>
        <p:txBody>
          <a:bodyPr wrap="square" rtlCol="0">
            <a:spAutoFit/>
          </a:bodyPr>
          <a:lstStyle/>
          <a:p>
            <a:pPr>
              <a:spcAft>
                <a:spcPts val="1000"/>
              </a:spcAft>
            </a:pPr>
            <a:r>
              <a:rPr lang="en-GB" sz="2400" dirty="0" err="1" smtClean="0">
                <a:solidFill>
                  <a:schemeClr val="bg1"/>
                </a:solidFill>
                <a:latin typeface="Arial" panose="020B0604020202020204" pitchFamily="34" charset="0"/>
                <a:cs typeface="Arial" panose="020B0604020202020204" pitchFamily="34" charset="0"/>
              </a:rPr>
              <a:t>Certificadores</a:t>
            </a:r>
            <a:endParaRPr lang="en-GB" sz="2400" dirty="0">
              <a:solidFill>
                <a:schemeClr val="bg1"/>
              </a:solidFill>
              <a:latin typeface="Arial" panose="020B0604020202020204" pitchFamily="34" charset="0"/>
              <a:cs typeface="Arial" panose="020B0604020202020204" pitchFamily="34" charset="0"/>
            </a:endParaRPr>
          </a:p>
        </p:txBody>
      </p:sp>
      <p:sp>
        <p:nvSpPr>
          <p:cNvPr id="10" name="Textfeld 9"/>
          <p:cNvSpPr txBox="1"/>
          <p:nvPr/>
        </p:nvSpPr>
        <p:spPr>
          <a:xfrm>
            <a:off x="250497" y="4291188"/>
            <a:ext cx="8640960" cy="1569660"/>
          </a:xfrm>
          <a:prstGeom prst="rect">
            <a:avLst/>
          </a:prstGeom>
          <a:solidFill>
            <a:schemeClr val="tx1">
              <a:lumMod val="75000"/>
            </a:schemeClr>
          </a:solidFill>
          <a:ln>
            <a:solidFill>
              <a:schemeClr val="accent2">
                <a:lumMod val="75000"/>
              </a:schemeClr>
            </a:solidFill>
          </a:ln>
        </p:spPr>
        <p:txBody>
          <a:bodyPr wrap="square" rtlCol="0">
            <a:spAutoFit/>
          </a:bodyPr>
          <a:lstStyle/>
          <a:p>
            <a:pPr>
              <a:spcAft>
                <a:spcPts val="1000"/>
              </a:spcAft>
            </a:pPr>
            <a:r>
              <a:rPr lang="en-GB" sz="2400" dirty="0" err="1" smtClean="0">
                <a:solidFill>
                  <a:schemeClr val="bg1"/>
                </a:solidFill>
                <a:latin typeface="Arial" panose="020B0604020202020204" pitchFamily="34" charset="0"/>
                <a:cs typeface="Arial" panose="020B0604020202020204" pitchFamily="34" charset="0"/>
              </a:rPr>
              <a:t>Gerentes</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responsables</a:t>
            </a:r>
            <a:r>
              <a:rPr lang="en-GB" sz="2400" dirty="0" smtClean="0">
                <a:solidFill>
                  <a:schemeClr val="bg1"/>
                </a:solidFill>
                <a:latin typeface="Arial" panose="020B0604020202020204" pitchFamily="34" charset="0"/>
                <a:cs typeface="Arial" panose="020B0604020202020204" pitchFamily="34" charset="0"/>
              </a:rPr>
              <a:t> de product, </a:t>
            </a:r>
            <a:r>
              <a:rPr lang="en-GB" sz="2400" dirty="0" err="1" smtClean="0">
                <a:solidFill>
                  <a:schemeClr val="bg1"/>
                </a:solidFill>
                <a:latin typeface="Arial" panose="020B0604020202020204" pitchFamily="34" charset="0"/>
                <a:cs typeface="Arial" panose="020B0604020202020204" pitchFamily="34" charset="0"/>
              </a:rPr>
              <a:t>calidad</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compras</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Tanto</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si</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es</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su</a:t>
            </a:r>
            <a:r>
              <a:rPr lang="en-GB" sz="2400" dirty="0" smtClean="0">
                <a:solidFill>
                  <a:schemeClr val="bg1"/>
                </a:solidFill>
                <a:latin typeface="Arial" panose="020B0604020202020204" pitchFamily="34" charset="0"/>
                <a:cs typeface="Arial" panose="020B0604020202020204" pitchFamily="34" charset="0"/>
              </a:rPr>
              <a:t> primer </a:t>
            </a:r>
            <a:r>
              <a:rPr lang="en-GB" sz="2400" dirty="0" err="1" smtClean="0">
                <a:solidFill>
                  <a:schemeClr val="bg1"/>
                </a:solidFill>
                <a:latin typeface="Arial" panose="020B0604020202020204" pitchFamily="34" charset="0"/>
                <a:cs typeface="Arial" panose="020B0604020202020204" pitchFamily="34" charset="0"/>
              </a:rPr>
              <a:t>contacto</a:t>
            </a:r>
            <a:r>
              <a:rPr lang="en-GB" sz="2400" dirty="0" smtClean="0">
                <a:solidFill>
                  <a:schemeClr val="bg1"/>
                </a:solidFill>
                <a:latin typeface="Arial" panose="020B0604020202020204" pitchFamily="34" charset="0"/>
                <a:cs typeface="Arial" panose="020B0604020202020204" pitchFamily="34" charset="0"/>
              </a:rPr>
              <a:t> con la </a:t>
            </a:r>
            <a:r>
              <a:rPr lang="en-GB" sz="2400" dirty="0" err="1" smtClean="0">
                <a:solidFill>
                  <a:schemeClr val="bg1"/>
                </a:solidFill>
                <a:latin typeface="Arial" panose="020B0604020202020204" pitchFamily="34" charset="0"/>
                <a:cs typeface="Arial" panose="020B0604020202020204" pitchFamily="34" charset="0"/>
              </a:rPr>
              <a:t>biodiversidad</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como</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si</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ya</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están</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actualmente</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gestionando</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aspectos</a:t>
            </a:r>
            <a:r>
              <a:rPr lang="en-GB" sz="2400" dirty="0" smtClean="0">
                <a:solidFill>
                  <a:schemeClr val="bg1"/>
                </a:solidFill>
                <a:latin typeface="Arial" panose="020B0604020202020204" pitchFamily="34" charset="0"/>
                <a:cs typeface="Arial" panose="020B0604020202020204" pitchFamily="34" charset="0"/>
              </a:rPr>
              <a:t> </a:t>
            </a:r>
            <a:r>
              <a:rPr lang="en-GB" sz="2400" dirty="0" err="1" smtClean="0">
                <a:solidFill>
                  <a:schemeClr val="bg1"/>
                </a:solidFill>
                <a:latin typeface="Arial" panose="020B0604020202020204" pitchFamily="34" charset="0"/>
                <a:cs typeface="Arial" panose="020B0604020202020204" pitchFamily="34" charset="0"/>
              </a:rPr>
              <a:t>relacionados</a:t>
            </a:r>
            <a:r>
              <a:rPr lang="en-GB" sz="2400" dirty="0" smtClean="0">
                <a:solidFill>
                  <a:schemeClr val="bg1"/>
                </a:solidFill>
                <a:latin typeface="Arial" panose="020B0604020202020204" pitchFamily="34" charset="0"/>
                <a:cs typeface="Arial" panose="020B0604020202020204" pitchFamily="34" charset="0"/>
              </a:rPr>
              <a:t> con la </a:t>
            </a:r>
            <a:r>
              <a:rPr lang="en-GB" sz="2400" dirty="0" err="1" smtClean="0">
                <a:solidFill>
                  <a:schemeClr val="bg1"/>
                </a:solidFill>
                <a:latin typeface="Arial" panose="020B0604020202020204" pitchFamily="34" charset="0"/>
                <a:cs typeface="Arial" panose="020B0604020202020204" pitchFamily="34" charset="0"/>
              </a:rPr>
              <a:t>misma</a:t>
            </a:r>
            <a:r>
              <a:rPr lang="en-GB" sz="2400" dirty="0" smtClean="0">
                <a:solidFill>
                  <a:schemeClr val="bg1"/>
                </a:solidFill>
                <a:latin typeface="Arial" panose="020B0604020202020204" pitchFamily="34" charset="0"/>
                <a:cs typeface="Arial" panose="020B0604020202020204" pitchFamily="34" charset="0"/>
              </a:rPr>
              <a:t>.</a:t>
            </a:r>
          </a:p>
        </p:txBody>
      </p:sp>
      <p:grpSp>
        <p:nvGrpSpPr>
          <p:cNvPr id="11" name="Grupo 10"/>
          <p:cNvGrpSpPr/>
          <p:nvPr/>
        </p:nvGrpSpPr>
        <p:grpSpPr>
          <a:xfrm>
            <a:off x="6345007" y="6525344"/>
            <a:ext cx="1395345" cy="288032"/>
            <a:chOff x="6345007" y="6525344"/>
            <a:chExt cx="1368152" cy="288032"/>
          </a:xfrm>
        </p:grpSpPr>
        <p:sp>
          <p:nvSpPr>
            <p:cNvPr id="12" name="Rectángulo 11"/>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 name="Imagen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3778845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249427" y="111770"/>
            <a:ext cx="8229600" cy="724942"/>
          </a:xfrm>
        </p:spPr>
        <p:txBody>
          <a:bodyPr>
            <a:normAutofit/>
          </a:bodyPr>
          <a:lstStyle/>
          <a:p>
            <a:r>
              <a:rPr lang="de-DE" sz="2600" dirty="0" smtClean="0"/>
              <a:t>Webinar </a:t>
            </a:r>
            <a:r>
              <a:rPr lang="de-DE" sz="2600" dirty="0" err="1" smtClean="0"/>
              <a:t>for</a:t>
            </a:r>
            <a:r>
              <a:rPr lang="de-DE" sz="2600" dirty="0" smtClean="0"/>
              <a:t> </a:t>
            </a:r>
            <a:r>
              <a:rPr lang="de-DE" sz="2600" dirty="0" err="1" smtClean="0"/>
              <a:t>advisors</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6</a:t>
            </a:fld>
            <a:endParaRPr lang="de-DE" dirty="0"/>
          </a:p>
        </p:txBody>
      </p:sp>
      <p:sp>
        <p:nvSpPr>
          <p:cNvPr id="9" name="Textfeld 8"/>
          <p:cNvSpPr txBox="1"/>
          <p:nvPr/>
        </p:nvSpPr>
        <p:spPr>
          <a:xfrm>
            <a:off x="252854" y="1303685"/>
            <a:ext cx="8640960" cy="1451679"/>
          </a:xfrm>
          <a:prstGeom prst="rect">
            <a:avLst/>
          </a:prstGeom>
          <a:solidFill>
            <a:schemeClr val="tx1">
              <a:lumMod val="75000"/>
            </a:schemeClr>
          </a:solidFill>
          <a:ln>
            <a:solidFill>
              <a:schemeClr val="accent2">
                <a:lumMod val="75000"/>
              </a:schemeClr>
            </a:solidFill>
          </a:ln>
        </p:spPr>
        <p:txBody>
          <a:bodyPr wrap="square" rtlCol="0">
            <a:spAutoFit/>
          </a:bodyPr>
          <a:lstStyle/>
          <a:p>
            <a:pPr>
              <a:spcAft>
                <a:spcPts val="1000"/>
              </a:spcAft>
            </a:pPr>
            <a:r>
              <a:rPr lang="de-DE" sz="1600" dirty="0" smtClean="0">
                <a:solidFill>
                  <a:schemeClr val="bg1"/>
                </a:solidFill>
                <a:latin typeface="Arial" panose="020B0604020202020204" pitchFamily="34" charset="0"/>
                <a:cs typeface="Arial" panose="020B0604020202020204" pitchFamily="34" charset="0"/>
              </a:rPr>
              <a:t>Módulo 1: Biodiversidad, agricultura y el sector agroalimentario</a:t>
            </a:r>
            <a:endParaRPr lang="de-DE" sz="1600" dirty="0" smtClean="0">
              <a:solidFill>
                <a:schemeClr val="bg1"/>
              </a:solidFill>
              <a:latin typeface="Arial" panose="020B0604020202020204" pitchFamily="34" charset="0"/>
              <a:cs typeface="Arial" panose="020B0604020202020204" pitchFamily="34" charset="0"/>
            </a:endParaRPr>
          </a:p>
          <a:p>
            <a:pPr marL="360363" lvl="2"/>
            <a:r>
              <a:rPr lang="de-DE" sz="1600" i="1" dirty="0" smtClean="0">
                <a:solidFill>
                  <a:schemeClr val="bg1"/>
                </a:solidFill>
                <a:latin typeface="Arial" panose="020B0604020202020204" pitchFamily="34" charset="0"/>
                <a:cs typeface="Arial" panose="020B0604020202020204" pitchFamily="34" charset="0"/>
              </a:rPr>
              <a:t>Contenido: ¿Qué es la biodiversidad? Relación entre la biodiversidad y la agricultura. </a:t>
            </a:r>
            <a:r>
              <a:rPr lang="de-DE" sz="1600" i="1" dirty="0" smtClean="0">
                <a:solidFill>
                  <a:schemeClr val="bg1"/>
                </a:solidFill>
                <a:latin typeface="Arial" panose="020B0604020202020204" pitchFamily="34" charset="0"/>
                <a:cs typeface="Arial" panose="020B0604020202020204" pitchFamily="34" charset="0"/>
              </a:rPr>
              <a:t>Por qué es necesario y como puede un asesor mejorar el desempeño de la biodiversidad. Marco legal, consideración de la biodiversidad en los estándares y normativas empresariales. </a:t>
            </a:r>
            <a:endParaRPr lang="en-GB" sz="1600" i="1" dirty="0">
              <a:solidFill>
                <a:schemeClr val="bg1"/>
              </a:solidFill>
              <a:latin typeface="Arial" panose="020B0604020202020204" pitchFamily="34" charset="0"/>
              <a:cs typeface="Arial" panose="020B0604020202020204" pitchFamily="34" charset="0"/>
            </a:endParaRPr>
          </a:p>
        </p:txBody>
      </p:sp>
      <p:sp>
        <p:nvSpPr>
          <p:cNvPr id="11" name="Textfeld 10"/>
          <p:cNvSpPr txBox="1"/>
          <p:nvPr/>
        </p:nvSpPr>
        <p:spPr>
          <a:xfrm>
            <a:off x="252854" y="2780928"/>
            <a:ext cx="8640960" cy="1451679"/>
          </a:xfrm>
          <a:prstGeom prst="rect">
            <a:avLst/>
          </a:prstGeom>
          <a:solidFill>
            <a:schemeClr val="accent3">
              <a:lumMod val="75000"/>
            </a:schemeClr>
          </a:solidFill>
          <a:ln>
            <a:solidFill>
              <a:schemeClr val="accent2">
                <a:lumMod val="75000"/>
              </a:schemeClr>
            </a:solidFill>
          </a:ln>
        </p:spPr>
        <p:txBody>
          <a:bodyPr wrap="square" rtlCol="0">
            <a:spAutoFit/>
          </a:bodyPr>
          <a:lstStyle/>
          <a:p>
            <a:pPr>
              <a:spcAft>
                <a:spcPts val="1000"/>
              </a:spcAft>
            </a:pPr>
            <a:r>
              <a:rPr lang="de-DE" sz="1600" dirty="0" smtClean="0">
                <a:solidFill>
                  <a:schemeClr val="bg1"/>
                </a:solidFill>
                <a:latin typeface="Arial" panose="020B0604020202020204" pitchFamily="34" charset="0"/>
                <a:cs typeface="Arial" panose="020B0604020202020204" pitchFamily="34" charset="0"/>
              </a:rPr>
              <a:t>Módulo 2: Gestión de la biodiversidad</a:t>
            </a:r>
            <a:endParaRPr lang="de-DE" sz="1600" dirty="0" smtClean="0">
              <a:solidFill>
                <a:schemeClr val="bg1"/>
              </a:solidFill>
              <a:latin typeface="Arial" panose="020B0604020202020204" pitchFamily="34" charset="0"/>
              <a:cs typeface="Arial" panose="020B0604020202020204" pitchFamily="34" charset="0"/>
            </a:endParaRPr>
          </a:p>
          <a:p>
            <a:pPr marL="360363" lvl="2"/>
            <a:r>
              <a:rPr lang="de-DE" sz="1600" i="1" dirty="0" smtClean="0">
                <a:solidFill>
                  <a:schemeClr val="bg2"/>
                </a:solidFill>
                <a:latin typeface="Arial" panose="020B0604020202020204" pitchFamily="34" charset="0"/>
                <a:cs typeface="Arial" panose="020B0604020202020204" pitchFamily="34" charset="0"/>
              </a:rPr>
              <a:t>Contenido: datos sobre pérdida de biodiversidad y la influencia de la agricultura, definición de términos relacionados con la biodiversidad, qué medidas se pueden tomar, por qué es necesaria la gestión de la biodiversidad, cómo elaborar un Plan de Acción de Biodiversidad, seguimiento.</a:t>
            </a:r>
            <a:endParaRPr lang="en-GB" sz="1600" i="1" dirty="0">
              <a:solidFill>
                <a:schemeClr val="bg2"/>
              </a:solidFill>
              <a:latin typeface="Arial" panose="020B0604020202020204" pitchFamily="34" charset="0"/>
              <a:cs typeface="Arial" panose="020B0604020202020204" pitchFamily="34" charset="0"/>
            </a:endParaRPr>
          </a:p>
        </p:txBody>
      </p:sp>
      <p:sp>
        <p:nvSpPr>
          <p:cNvPr id="12" name="Textfeld 11"/>
          <p:cNvSpPr txBox="1"/>
          <p:nvPr/>
        </p:nvSpPr>
        <p:spPr>
          <a:xfrm>
            <a:off x="252854" y="4258171"/>
            <a:ext cx="8640960" cy="959237"/>
          </a:xfrm>
          <a:prstGeom prst="rect">
            <a:avLst/>
          </a:prstGeom>
          <a:solidFill>
            <a:schemeClr val="accent5">
              <a:lumMod val="50000"/>
            </a:schemeClr>
          </a:solidFill>
          <a:ln>
            <a:solidFill>
              <a:schemeClr val="accent2">
                <a:lumMod val="75000"/>
              </a:schemeClr>
            </a:solidFill>
          </a:ln>
        </p:spPr>
        <p:txBody>
          <a:bodyPr wrap="square" rtlCol="0">
            <a:spAutoFit/>
          </a:bodyPr>
          <a:lstStyle/>
          <a:p>
            <a:pPr>
              <a:spcAft>
                <a:spcPts val="1000"/>
              </a:spcAft>
            </a:pPr>
            <a:r>
              <a:rPr lang="de-DE" sz="1600" dirty="0" smtClean="0">
                <a:solidFill>
                  <a:schemeClr val="bg1"/>
                </a:solidFill>
                <a:latin typeface="Arial" panose="020B0604020202020204" pitchFamily="34" charset="0"/>
                <a:cs typeface="Arial" panose="020B0604020202020204" pitchFamily="34" charset="0"/>
              </a:rPr>
              <a:t>Módulo 3: Mejores prácticas para mejorar la biodiversidad</a:t>
            </a:r>
            <a:endParaRPr lang="de-DE" sz="1600" dirty="0">
              <a:solidFill>
                <a:schemeClr val="bg1"/>
              </a:solidFill>
              <a:latin typeface="Arial" panose="020B0604020202020204" pitchFamily="34" charset="0"/>
              <a:cs typeface="Arial" panose="020B0604020202020204" pitchFamily="34" charset="0"/>
            </a:endParaRPr>
          </a:p>
          <a:p>
            <a:pPr marL="360363" lvl="2"/>
            <a:r>
              <a:rPr lang="de-DE" sz="1600" i="1" dirty="0" smtClean="0">
                <a:solidFill>
                  <a:schemeClr val="bg2"/>
                </a:solidFill>
                <a:latin typeface="Arial" panose="020B0604020202020204" pitchFamily="34" charset="0"/>
                <a:cs typeface="Arial" panose="020B0604020202020204" pitchFamily="34" charset="0"/>
              </a:rPr>
              <a:t>Contenido: diferencias entre buenas y mejores prácticas en asuntos como suelo y fertilización, ganado, protección vegetal, agua y agro-biodiversidad</a:t>
            </a:r>
            <a:endParaRPr lang="en-GB" sz="1600" dirty="0">
              <a:solidFill>
                <a:schemeClr val="bg2"/>
              </a:solidFill>
              <a:latin typeface="Arial" panose="020B0604020202020204" pitchFamily="34" charset="0"/>
              <a:cs typeface="Arial" panose="020B0604020202020204" pitchFamily="34" charset="0"/>
            </a:endParaRPr>
          </a:p>
        </p:txBody>
      </p:sp>
      <p:sp>
        <p:nvSpPr>
          <p:cNvPr id="8" name="Textfeld 7"/>
          <p:cNvSpPr txBox="1"/>
          <p:nvPr/>
        </p:nvSpPr>
        <p:spPr>
          <a:xfrm>
            <a:off x="252854" y="5254637"/>
            <a:ext cx="8640960" cy="959237"/>
          </a:xfrm>
          <a:prstGeom prst="rect">
            <a:avLst/>
          </a:prstGeom>
          <a:solidFill>
            <a:schemeClr val="accent4">
              <a:lumMod val="75000"/>
            </a:schemeClr>
          </a:solidFill>
          <a:ln>
            <a:solidFill>
              <a:schemeClr val="accent2">
                <a:lumMod val="75000"/>
              </a:schemeClr>
            </a:solidFill>
          </a:ln>
        </p:spPr>
        <p:txBody>
          <a:bodyPr wrap="square" rtlCol="0">
            <a:spAutoFit/>
          </a:bodyPr>
          <a:lstStyle/>
          <a:p>
            <a:pPr>
              <a:spcAft>
                <a:spcPts val="1000"/>
              </a:spcAft>
            </a:pPr>
            <a:r>
              <a:rPr lang="de-DE" sz="1600" dirty="0" smtClean="0">
                <a:solidFill>
                  <a:schemeClr val="bg1"/>
                </a:solidFill>
                <a:latin typeface="Arial" panose="020B0604020202020204" pitchFamily="34" charset="0"/>
                <a:cs typeface="Arial" panose="020B0604020202020204" pitchFamily="34" charset="0"/>
              </a:rPr>
              <a:t>Módulo 4: </a:t>
            </a:r>
            <a:r>
              <a:rPr lang="de-DE" sz="1600" dirty="0" smtClean="0">
                <a:solidFill>
                  <a:schemeClr val="bg1"/>
                </a:solidFill>
                <a:latin typeface="Arial" panose="020B0604020202020204" pitchFamily="34" charset="0"/>
                <a:cs typeface="Arial" panose="020B0604020202020204" pitchFamily="34" charset="0"/>
              </a:rPr>
              <a:t>Biodiversity Performance </a:t>
            </a:r>
            <a:r>
              <a:rPr lang="de-DE" sz="1600" dirty="0" smtClean="0">
                <a:solidFill>
                  <a:schemeClr val="bg1"/>
                </a:solidFill>
                <a:latin typeface="Arial" panose="020B0604020202020204" pitchFamily="34" charset="0"/>
                <a:cs typeface="Arial" panose="020B0604020202020204" pitchFamily="34" charset="0"/>
              </a:rPr>
              <a:t>Tool (BPT)</a:t>
            </a:r>
            <a:endParaRPr lang="de-DE" sz="1600" dirty="0" smtClean="0">
              <a:solidFill>
                <a:schemeClr val="bg1"/>
              </a:solidFill>
              <a:latin typeface="Arial" panose="020B0604020202020204" pitchFamily="34" charset="0"/>
              <a:cs typeface="Arial" panose="020B0604020202020204" pitchFamily="34" charset="0"/>
            </a:endParaRPr>
          </a:p>
          <a:p>
            <a:pPr marL="360363">
              <a:spcAft>
                <a:spcPts val="1000"/>
              </a:spcAft>
            </a:pPr>
            <a:r>
              <a:rPr lang="de-DE" sz="1600" i="1" dirty="0" smtClean="0">
                <a:solidFill>
                  <a:schemeClr val="bg2"/>
                </a:solidFill>
                <a:latin typeface="Arial" panose="020B0604020202020204" pitchFamily="34" charset="0"/>
                <a:cs typeface="Arial" panose="020B0604020202020204" pitchFamily="34" charset="0"/>
              </a:rPr>
              <a:t>Contenido: Introducción a la BPT (herramienta para la evaluación de la biodiversidad en explotaciones agrarias), cómo usarla, resultados esperados, seguimiento</a:t>
            </a:r>
            <a:endParaRPr lang="en-GB" sz="1600" i="1" dirty="0">
              <a:solidFill>
                <a:schemeClr val="bg2"/>
              </a:solidFill>
              <a:latin typeface="Arial" panose="020B0604020202020204" pitchFamily="34" charset="0"/>
              <a:cs typeface="Arial" panose="020B0604020202020204" pitchFamily="34" charset="0"/>
            </a:endParaRPr>
          </a:p>
        </p:txBody>
      </p:sp>
      <p:grpSp>
        <p:nvGrpSpPr>
          <p:cNvPr id="10" name="Grupo 9"/>
          <p:cNvGrpSpPr/>
          <p:nvPr/>
        </p:nvGrpSpPr>
        <p:grpSpPr>
          <a:xfrm>
            <a:off x="6345007" y="6525344"/>
            <a:ext cx="1395345" cy="288032"/>
            <a:chOff x="6345007" y="6525344"/>
            <a:chExt cx="1368152" cy="288032"/>
          </a:xfrm>
        </p:grpSpPr>
        <p:sp>
          <p:nvSpPr>
            <p:cNvPr id="13" name="Rectángulo 12"/>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251330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251520" y="116632"/>
            <a:ext cx="8229600" cy="724942"/>
          </a:xfrm>
        </p:spPr>
        <p:txBody>
          <a:bodyPr>
            <a:normAutofit/>
          </a:bodyPr>
          <a:lstStyle/>
          <a:p>
            <a:r>
              <a:rPr lang="de-DE" sz="2600" dirty="0" smtClean="0"/>
              <a:t>Agenda </a:t>
            </a:r>
            <a:r>
              <a:rPr lang="de-DE" sz="2600" dirty="0" smtClean="0"/>
              <a:t>para hoy</a:t>
            </a:r>
            <a:endParaRPr lang="de-DE" sz="2600" dirty="0"/>
          </a:p>
        </p:txBody>
      </p:sp>
      <p:sp>
        <p:nvSpPr>
          <p:cNvPr id="5" name="Inhaltsplatzhalter 4"/>
          <p:cNvSpPr>
            <a:spLocks noGrp="1"/>
          </p:cNvSpPr>
          <p:nvPr>
            <p:ph idx="1"/>
          </p:nvPr>
        </p:nvSpPr>
        <p:spPr>
          <a:xfrm>
            <a:off x="457200" y="1745175"/>
            <a:ext cx="8229600" cy="3318385"/>
          </a:xfrm>
        </p:spPr>
        <p:txBody>
          <a:bodyPr>
            <a:normAutofit/>
          </a:bodyPr>
          <a:lstStyle/>
          <a:p>
            <a:r>
              <a:rPr lang="de-DE" dirty="0" smtClean="0"/>
              <a:t>Gestión de la biodiversidad</a:t>
            </a:r>
            <a:endParaRPr lang="de-DE" dirty="0"/>
          </a:p>
          <a:p>
            <a:pPr lvl="1"/>
            <a:r>
              <a:rPr lang="de-DE" dirty="0" smtClean="0"/>
              <a:t>Pérdida de biodiversidad, influencia de la agricultura: </a:t>
            </a:r>
            <a:r>
              <a:rPr lang="de-DE" dirty="0" smtClean="0"/>
              <a:t>status quo</a:t>
            </a:r>
            <a:endParaRPr lang="de-DE" dirty="0"/>
          </a:p>
          <a:p>
            <a:pPr lvl="1"/>
            <a:r>
              <a:rPr lang="de-DE" dirty="0" smtClean="0"/>
              <a:t>¿Por qué es necesaria la gestión de la biodiversidad? </a:t>
            </a:r>
            <a:endParaRPr lang="de-DE" dirty="0" smtClean="0"/>
          </a:p>
          <a:p>
            <a:pPr lvl="1"/>
            <a:r>
              <a:rPr lang="de-DE" dirty="0" smtClean="0"/>
              <a:t>Cómo elaborar un Plan de Acción de Biodiversidad</a:t>
            </a:r>
            <a:endParaRPr lang="de-DE" dirty="0"/>
          </a:p>
          <a:p>
            <a:pPr lvl="1"/>
            <a:r>
              <a:rPr lang="de-DE" dirty="0" smtClean="0"/>
              <a:t>Definición de términos relacionados con la biodiversidad</a:t>
            </a:r>
            <a:endParaRPr lang="de-DE" dirty="0" smtClean="0"/>
          </a:p>
          <a:p>
            <a:pPr lvl="1"/>
            <a:r>
              <a:rPr lang="de-DE" dirty="0" smtClean="0"/>
              <a:t>Medidas que se pueden tomar para mejorar la explotación</a:t>
            </a:r>
            <a:endParaRPr lang="de-DE" dirty="0" smtClean="0"/>
          </a:p>
          <a:p>
            <a:pPr lvl="1"/>
            <a:r>
              <a:rPr lang="de-DE" dirty="0" smtClean="0"/>
              <a:t>Seguimiento</a:t>
            </a:r>
            <a:endParaRPr lang="de-DE" dirty="0"/>
          </a:p>
          <a:p>
            <a:r>
              <a:rPr lang="de-DE" smtClean="0"/>
              <a:t>Discusión</a:t>
            </a:r>
            <a:endParaRPr lang="de-DE" dirty="0"/>
          </a:p>
          <a:p>
            <a:pPr marL="0" indent="0">
              <a:buNone/>
            </a:pPr>
            <a:endParaRPr lang="de-DE" dirty="0" smtClean="0">
              <a:solidFill>
                <a:srgbClr val="FF0000"/>
              </a:solidFill>
            </a:endParaRPr>
          </a:p>
          <a:p>
            <a:pPr marL="0" indent="0">
              <a:buNone/>
            </a:pPr>
            <a:endParaRPr lang="de-DE" dirty="0">
              <a:solidFill>
                <a:srgbClr val="FF0000"/>
              </a:solidFill>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grpSp>
        <p:nvGrpSpPr>
          <p:cNvPr id="6" name="Grupo 5"/>
          <p:cNvGrpSpPr/>
          <p:nvPr/>
        </p:nvGrpSpPr>
        <p:grpSpPr>
          <a:xfrm>
            <a:off x="6345007" y="6525344"/>
            <a:ext cx="1395345" cy="288032"/>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3915532246"/>
      </p:ext>
    </p:extLst>
  </p:cSld>
  <p:clrMapOvr>
    <a:masterClrMapping/>
  </p:clrMapOvr>
  <p:timing>
    <p:tnLst>
      <p:par>
        <p:cTn id="1" dur="indefinite" restart="never" nodeType="tmRoot"/>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393</Words>
  <Application>Microsoft Office PowerPoint</Application>
  <PresentationFormat>Presentación en pantalla (4:3)</PresentationFormat>
  <Paragraphs>45</Paragraphs>
  <Slides>7</Slides>
  <Notes>1</Notes>
  <HiddenSlides>0</HiddenSlides>
  <MMClips>0</MMClips>
  <ScaleCrop>false</ScaleCrop>
  <HeadingPairs>
    <vt:vector size="6" baseType="variant">
      <vt:variant>
        <vt:lpstr>Fuentes usadas</vt:lpstr>
      </vt:variant>
      <vt:variant>
        <vt:i4>3</vt:i4>
      </vt:variant>
      <vt:variant>
        <vt:lpstr>Tema</vt:lpstr>
      </vt:variant>
      <vt:variant>
        <vt:i4>3</vt:i4>
      </vt:variant>
      <vt:variant>
        <vt:lpstr>Títulos de diapositiva</vt:lpstr>
      </vt:variant>
      <vt:variant>
        <vt:i4>7</vt:i4>
      </vt:variant>
    </vt:vector>
  </HeadingPairs>
  <TitlesOfParts>
    <vt:vector size="13" baseType="lpstr">
      <vt:lpstr>Arial</vt:lpstr>
      <vt:lpstr>Calibri</vt:lpstr>
      <vt:lpstr>Wingdings</vt:lpstr>
      <vt:lpstr>LIFE Header</vt:lpstr>
      <vt:lpstr>LIFE Content</vt:lpstr>
      <vt:lpstr>LIFE Partner Logos</vt:lpstr>
      <vt:lpstr>Formación: Cómo apoyar la biodiversidad  en la agricultura</vt:lpstr>
      <vt:lpstr>Organiza: Fundación Global Nature</vt:lpstr>
      <vt:lpstr>Welcome</vt:lpstr>
      <vt:lpstr>El proyecto LIFE Food &amp; Biodiversity</vt:lpstr>
      <vt:lpstr>Sobre la formación...</vt:lpstr>
      <vt:lpstr>Webinar for advisors</vt:lpstr>
      <vt:lpstr>Agenda para hoy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María R. López Onieva</cp:lastModifiedBy>
  <cp:revision>168</cp:revision>
  <dcterms:created xsi:type="dcterms:W3CDTF">2017-08-09T08:14:08Z</dcterms:created>
  <dcterms:modified xsi:type="dcterms:W3CDTF">2019-05-14T07:48:40Z</dcterms:modified>
</cp:coreProperties>
</file>