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86" r:id="rId10"/>
    <p:sldId id="287" r:id="rId11"/>
    <p:sldId id="288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49" d="100"/>
          <a:sy n="49" d="100"/>
        </p:scale>
        <p:origin x="-262" y="-796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03.04.2019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03.04.2019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emf"/><Relationship Id="rId7" Type="http://schemas.openxmlformats.org/officeDocument/2006/relationships/image" Target="../media/image50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Relationship Id="rId9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586607"/>
          </a:xfrm>
        </p:spPr>
        <p:txBody>
          <a:bodyPr/>
          <a:lstStyle/>
          <a:p>
            <a:r>
              <a:rPr lang="de-DE" sz="4000" dirty="0" smtClean="0"/>
              <a:t>HOW BIODIVERSITY IS CURRENTLY CONSIDERED IN STANDARDS AND COMPANY REQUIREMENTS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400" dirty="0" smtClean="0"/>
              <a:t>Baseline Report: </a:t>
            </a:r>
            <a:r>
              <a:rPr lang="de-DE" sz="2400" dirty="0" err="1" smtClean="0"/>
              <a:t>Policy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criteria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54 Standards </a:t>
            </a:r>
            <a:r>
              <a:rPr lang="de-DE" sz="2400" dirty="0" err="1" smtClean="0"/>
              <a:t>and</a:t>
            </a:r>
            <a:r>
              <a:rPr lang="de-DE" sz="2400" dirty="0" smtClean="0"/>
              <a:t> Companies </a:t>
            </a:r>
            <a:r>
              <a:rPr lang="de-DE" sz="2400" dirty="0" err="1" smtClean="0"/>
              <a:t>screened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Baseline Report: Screening of 54 standards and sourcing guidelines 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Biodiversity in the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standard organizations 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companies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3432"/>
            <a:ext cx="7021923" cy="397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Screening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of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54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standards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and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sourcing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de-DE" sz="2400" dirty="0" err="1">
                <a:solidFill>
                  <a:srgbClr val="70AD47">
                    <a:lumMod val="75000"/>
                  </a:srgbClr>
                </a:solidFill>
                <a:ea typeface="+mn-ea"/>
              </a:rPr>
              <a:t>guidelines</a:t>
            </a: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Biodiversity in the </a:t>
            </a:r>
            <a:r>
              <a:rPr lang="en-US" b="1" dirty="0">
                <a:solidFill>
                  <a:srgbClr val="C00000"/>
                </a:solidFill>
              </a:rPr>
              <a:t>Criteria</a:t>
            </a:r>
            <a:r>
              <a:rPr lang="en-US" b="1" dirty="0">
                <a:solidFill>
                  <a:schemeClr val="tx1"/>
                </a:solidFill>
              </a:rPr>
              <a:t> of standard </a:t>
            </a:r>
            <a:r>
              <a:rPr lang="en-US" b="1" dirty="0" smtClean="0">
                <a:solidFill>
                  <a:schemeClr val="tx1"/>
                </a:solidFill>
              </a:rPr>
              <a:t>organizations </a:t>
            </a:r>
            <a:r>
              <a:rPr lang="en-US" b="1" dirty="0">
                <a:solidFill>
                  <a:schemeClr val="tx1"/>
                </a:solidFill>
              </a:rPr>
              <a:t>and companies 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/>
              <a:t>F</a:t>
            </a:r>
            <a:r>
              <a:rPr lang="en-US" sz="1800" dirty="0" smtClean="0"/>
              <a:t>ollowing </a:t>
            </a:r>
            <a:r>
              <a:rPr lang="en-US" sz="1800" dirty="0"/>
              <a:t>driver categories were chosen to structure the screening of </a:t>
            </a:r>
            <a:r>
              <a:rPr lang="en-GB" sz="1800" dirty="0" smtClean="0"/>
              <a:t>criteria </a:t>
            </a:r>
            <a:r>
              <a:rPr lang="en-GB" sz="1800" dirty="0"/>
              <a:t>related </a:t>
            </a:r>
            <a:r>
              <a:rPr lang="en-GB" sz="1800" dirty="0" smtClean="0"/>
              <a:t>to biodiversity: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Destruction and Degradation of ecosystems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Overexploitation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of natural resources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Loss of genetic diversity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Alien invasive species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Climate change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Management</a:t>
            </a:r>
          </a:p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Results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of screening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Destruction and Degradation of Ecosystems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International standards focus on the protection of water bodies /management of riparian strips and on the protection of primary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habitats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and protected areas.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European/national/regional standards focus on grassland preservation, protection of primary and semi-natural habitats and protected areas as well as a minimum proportion of ecological structures /compensation areas.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Companies focus strongly on the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protection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of water bodies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management of riparian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strips. 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More than half of the criteria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screened have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been assessed as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highly effective;</a:t>
            </a:r>
            <a:b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auditors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need a special expertise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de-DE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3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Results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of 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screening of criteria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8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727280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Destruction and Degradation of Ecosystems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/>
              <a:t>Standards </a:t>
            </a:r>
            <a:r>
              <a:rPr lang="en-US" sz="2200" dirty="0"/>
              <a:t>should include criteria focusing on the avoidance of negative impacts on semi-natural ecosystems and protected areas.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The creation of biotope corridors on the farm as well as in the surroundings is not sufficiently considered.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None of the screened standards and companies request measures that go beyond the farm and require the coordination of several stakeholders.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Regarding ecological structures,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criteria of </a:t>
            </a:r>
            <a:r>
              <a:rPr lang="en-US" sz="2200" dirty="0"/>
              <a:t>standards and companies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should go beyond </a:t>
            </a:r>
            <a:r>
              <a:rPr lang="en-US" sz="2200" dirty="0"/>
              <a:t>legal requirements.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Not only the size, but also the quality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needs </a:t>
            </a:r>
            <a:r>
              <a:rPr lang="en-US" sz="2200" dirty="0"/>
              <a:t>to be considered and therefore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it would </a:t>
            </a:r>
            <a:r>
              <a:rPr lang="en-US" sz="2200" dirty="0"/>
              <a:t>be very effective to improve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the quality </a:t>
            </a:r>
            <a:r>
              <a:rPr lang="en-US" sz="2200" dirty="0"/>
              <a:t>of ecological focus </a:t>
            </a:r>
            <a:r>
              <a:rPr lang="en-US" sz="2200" dirty="0" smtClean="0"/>
              <a:t>areas.</a:t>
            </a:r>
            <a:endParaRPr lang="de-DE" sz="22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3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Results of screening of criteria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2600" b="1" dirty="0">
                <a:solidFill>
                  <a:schemeClr val="tx1"/>
                </a:solidFill>
              </a:rPr>
              <a:t>Overexploitation of natural </a:t>
            </a:r>
            <a:r>
              <a:rPr lang="en-US" sz="2600" b="1" dirty="0" smtClean="0">
                <a:solidFill>
                  <a:schemeClr val="tx1"/>
                </a:solidFill>
              </a:rPr>
              <a:t>resources </a:t>
            </a:r>
            <a:endParaRPr lang="en-US" sz="2600" b="1" dirty="0">
              <a:solidFill>
                <a:schemeClr val="tx1"/>
              </a:solidFill>
            </a:endParaRP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International standards focus mainly on restrictions regarding crop protection, other harmful substances or technologies; Handling of crop protection products, harmful substances or technologies; Use of nitrogen and phosphorus, soil fertility.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For European, national and regional standards two aspects dominate: Use of nitrogen and phosphorus, soil fertility; and Restrictions regarding crop protection, other harmful substances or technologies. Handling of harmful substances is a less important aspect.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Companies focus strongly on restrictions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regarding crop protection, other harmful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substances and technologies and the use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of nitrogen and phosphorus, soil fertility.</a:t>
            </a:r>
          </a:p>
          <a:p>
            <a:pPr marL="368300" lvl="1"/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Around half of the criteria are considered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to have an average effectiveness and to 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be verifiable.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sz="3100" b="1" dirty="0" err="1">
                <a:solidFill>
                  <a:schemeClr val="tx1"/>
                </a:solidFill>
              </a:rPr>
              <a:t>Overexploitation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of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natural</a:t>
            </a:r>
            <a:r>
              <a:rPr lang="de-DE" sz="3100" b="1" dirty="0">
                <a:solidFill>
                  <a:schemeClr val="tx1"/>
                </a:solidFill>
              </a:rPr>
              <a:t> </a:t>
            </a:r>
            <a:r>
              <a:rPr lang="de-DE" sz="3100" b="1" dirty="0" err="1">
                <a:solidFill>
                  <a:schemeClr val="tx1"/>
                </a:solidFill>
              </a:rPr>
              <a:t>resources</a:t>
            </a:r>
            <a:endParaRPr lang="de-DE" sz="3100" b="1" dirty="0">
              <a:solidFill>
                <a:schemeClr val="tx1"/>
              </a:solidFill>
            </a:endParaRP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The application of “good agricultural practice” as is reflected in most criteria addressing this driver, is not enough to reduce negative impacts on biodiversity.  </a:t>
            </a:r>
          </a:p>
          <a:p>
            <a:pPr marL="539750" lvl="1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Clearly there is a need for the implementation of “VERY good agricultural practice” regarding nutrients, soil fertility, crop protection, </a:t>
            </a:r>
            <a:r>
              <a:rPr lang="en-US" sz="2600" dirty="0" err="1">
                <a:solidFill>
                  <a:schemeClr val="tx2">
                    <a:lumMod val="50000"/>
                  </a:schemeClr>
                </a:solidFill>
              </a:rPr>
              <a:t>lifestock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 and grazing intensity, irrigation and water resources. </a:t>
            </a:r>
          </a:p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3100" b="1" dirty="0">
                <a:solidFill>
                  <a:schemeClr val="tx1"/>
                </a:solidFill>
              </a:rPr>
              <a:t>“Invasive alien species” and “Protection of species”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Management of invasive alien species is rarely considered by standards and not considered by companies. 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All standards and companies include criteria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for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the management of ecological infra-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structure and specific measures for the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protection of species. But only very few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include criteria for harvesting of wild plants.</a:t>
            </a: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75 % of the criteria are rated as highly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effective; 50 % require particular expertise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from the auditor for verification </a:t>
            </a:r>
            <a:br>
              <a:rPr lang="en-US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(botanical and animal skills). </a:t>
            </a:r>
            <a:endParaRPr lang="de-DE" sz="2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102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err="1" smtClean="0">
                <a:solidFill>
                  <a:srgbClr val="C00000"/>
                </a:solidFill>
                <a:ea typeface="+mn-ea"/>
              </a:rPr>
              <a:t>Conclusions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de-DE" dirty="0">
                <a:solidFill>
                  <a:schemeClr val="tx1"/>
                </a:solidFill>
              </a:rPr>
              <a:t>“Loss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genetic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diversity</a:t>
            </a:r>
            <a:r>
              <a:rPr lang="de-DE" dirty="0">
                <a:solidFill>
                  <a:schemeClr val="tx1"/>
                </a:solidFill>
              </a:rPr>
              <a:t>” 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GMO-free raw materials are a key factor for the preservation of biodiversity in the food industry. </a:t>
            </a:r>
            <a:r>
              <a:rPr lang="en-US" sz="1900" dirty="0" err="1">
                <a:solidFill>
                  <a:schemeClr val="tx2">
                    <a:lumMod val="50000"/>
                  </a:schemeClr>
                </a:solidFill>
              </a:rPr>
              <a:t>Seedfast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 (non-hybrid) crops are better adapted to natural conditions, making them less susceptible to pests and diseases and they often require fewer pesticides. </a:t>
            </a:r>
          </a:p>
          <a:p>
            <a:pPr marL="425450" lvl="1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The food industry and respective public authorities should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support the development towards genetic diversification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and traditional varieties by changing /adapting </a:t>
            </a:r>
            <a:r>
              <a:rPr lang="en-US" sz="1900" dirty="0" err="1">
                <a:solidFill>
                  <a:schemeClr val="tx2">
                    <a:lumMod val="50000"/>
                  </a:schemeClr>
                </a:solidFill>
              </a:rPr>
              <a:t>specifi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-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cation requirements that also recognize the qualities of </a:t>
            </a:r>
            <a:br>
              <a:rPr lang="en-US" sz="19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traditional varieties.</a:t>
            </a:r>
          </a:p>
          <a:p>
            <a:pPr marL="457200" indent="-457200">
              <a:spcBef>
                <a:spcPts val="80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en-US" dirty="0">
                <a:solidFill>
                  <a:schemeClr val="tx1"/>
                </a:solidFill>
              </a:rPr>
              <a:t>Management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Standards and companies should make clear improvements on the aspects of monitoring, cooperation with collective local /regional approach, cooperation with external experts and requirements for Biodiversity Action Plans. 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Standards should require the description of the current situation of biodiversity on the farm (baseline).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85546" y="2598154"/>
            <a:ext cx="2037605" cy="142190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Overall conclusions regarding the current situation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Biodiversity is more and better considered than 5 years ago</a:t>
            </a:r>
          </a:p>
          <a:p>
            <a:r>
              <a:rPr lang="en-US" sz="1800" dirty="0"/>
              <a:t>Today all standards and companies requirements include criteria regarding protection of habitats</a:t>
            </a:r>
          </a:p>
          <a:p>
            <a:r>
              <a:rPr lang="en-US" sz="1800" dirty="0"/>
              <a:t>Some standards and companies requirements request biodiversity or nature conservation management plans. But baselines are not requested and minimum quality of plans is not defined.</a:t>
            </a:r>
          </a:p>
          <a:p>
            <a:r>
              <a:rPr lang="en-US" sz="1800" dirty="0"/>
              <a:t>Quality of measures implemented is key in order to increase potential for biodiversity </a:t>
            </a:r>
          </a:p>
          <a:p>
            <a:r>
              <a:rPr lang="en-US" sz="1800" dirty="0"/>
              <a:t>Only very few standards /companies request agricultural practices beyond “integrated agricultural practices”.</a:t>
            </a:r>
          </a:p>
          <a:p>
            <a:r>
              <a:rPr lang="en-US" sz="1800" dirty="0"/>
              <a:t>Good agricultural practice is not enough to stop loss of biodiversity! VERY good agricultural </a:t>
            </a:r>
            <a:r>
              <a:rPr lang="en-US" sz="1800" dirty="0" err="1" smtClean="0"/>
              <a:t>practise</a:t>
            </a:r>
            <a:r>
              <a:rPr lang="en-US" sz="1800" dirty="0" smtClean="0"/>
              <a:t> </a:t>
            </a:r>
            <a:r>
              <a:rPr lang="en-US" sz="1800" dirty="0"/>
              <a:t>is required!</a:t>
            </a:r>
          </a:p>
          <a:p>
            <a:r>
              <a:rPr lang="en-US" sz="1800" dirty="0"/>
              <a:t>Currently non of the standards and companies can proof, biodiversity performance of their certified farms /suppliers. Sound biodiversity monitoring is needed! </a:t>
            </a:r>
            <a:endParaRPr lang="de-DE" sz="1800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Actors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roles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2" y="2636183"/>
            <a:ext cx="2219486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overnments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19486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International, national, 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Farmers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Producer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285518" y="2101682"/>
            <a:ext cx="3158690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Subventions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Consumer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285518" y="4230021"/>
            <a:ext cx="3158690" cy="2177034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Guarantee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certain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qualities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354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Standards</a:t>
            </a:r>
          </a:p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International, national, regional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02433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farmers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regional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de-DE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sensitize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</a:p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</a:t>
            </a:r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de-DE" sz="1600" b="1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Recommendations for effective biodiversity criteria and sourcing requirements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elaboration</a:t>
            </a:r>
            <a:endParaRPr lang="de-DE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Baseline Report </a:t>
            </a:r>
            <a:b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(54 Standards und Sourcing Guidelines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-environmental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certifiers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NGOs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English,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German, French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Spanish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Portuguese</a:t>
            </a: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2535"/>
            <a:ext cx="3304969" cy="466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Recommendations for effective biodiversity criteria and sourcing requirements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2961929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mangement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More potential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negative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339125" y="4990184"/>
            <a:ext cx="1721750" cy="11709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agro-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sensitize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Easy Guide on Biodiversity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247" y="8511"/>
            <a:ext cx="4901832" cy="6858000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446856" y="1280204"/>
            <a:ext cx="34307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particularly designed for quality and procurement managers of companies that are responsible for purchasing food products.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guide provides insights into the status quo of biodiversity criteria and measures in policies of standards and company requirements as well as an overview of formulations for effective biodiversity criteria.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guide helps managers to assess the current situation and significance of biodiversity in relation to standards or procurement guidelines.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Thanks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99592" y="148478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Thank you for your attention!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870</Words>
  <Application>Microsoft Office PowerPoint</Application>
  <PresentationFormat>Bildschirmpräsentation (4:3)</PresentationFormat>
  <Paragraphs>147</Paragraphs>
  <Slides>18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LIFE Header</vt:lpstr>
      <vt:lpstr>LIFE Content</vt:lpstr>
      <vt:lpstr>LIFE Partner Logos</vt:lpstr>
      <vt:lpstr>HOW BIODIVERSITY IS CURRENTLY CONSIDERED IN STANDARDS AND COMPANY REQUIREMENTS</vt:lpstr>
      <vt:lpstr>Baseline Report: Policy and criteria of  54 Standards and Companies screened</vt:lpstr>
      <vt:lpstr>Baseline Report: Screening of 54 standards and sourcing guidelines </vt:lpstr>
      <vt:lpstr>Baseline Report: Screening of 54 standards and sourcing guidelines </vt:lpstr>
      <vt:lpstr>Baseline Report: Results of screening</vt:lpstr>
      <vt:lpstr>Baseline Report: Results of screening of criteria</vt:lpstr>
      <vt:lpstr>Baseline Report: Conclusions</vt:lpstr>
      <vt:lpstr>Baseline Report: Results of screening of criteria</vt:lpstr>
      <vt:lpstr>Baseline Report: Conclusions</vt:lpstr>
      <vt:lpstr>Baseline Report: Conclusions</vt:lpstr>
      <vt:lpstr>Overall conclusions regarding the current situation</vt:lpstr>
      <vt:lpstr>PowerPoint-Präsentation</vt:lpstr>
      <vt:lpstr>PowerPoint-Präsentation</vt:lpstr>
      <vt:lpstr>Recommendations for effective biodiversity criteria and sourcing requirements</vt:lpstr>
      <vt:lpstr>Recommendations for effective biodiversity criteria and sourcing requirements</vt:lpstr>
      <vt:lpstr>Easy Guide on Biodiversity</vt:lpstr>
      <vt:lpstr>Thanks .…..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115</cp:revision>
  <dcterms:created xsi:type="dcterms:W3CDTF">2017-08-09T08:14:08Z</dcterms:created>
  <dcterms:modified xsi:type="dcterms:W3CDTF">2019-04-03T14:15:25Z</dcterms:modified>
</cp:coreProperties>
</file>