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30"/>
  </p:notesMasterIdLst>
  <p:sldIdLst>
    <p:sldId id="256" r:id="rId4"/>
    <p:sldId id="260" r:id="rId5"/>
    <p:sldId id="258" r:id="rId6"/>
    <p:sldId id="263" r:id="rId7"/>
    <p:sldId id="264" r:id="rId8"/>
    <p:sldId id="269" r:id="rId9"/>
    <p:sldId id="268"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5" r:id="rId24"/>
    <p:sldId id="286" r:id="rId25"/>
    <p:sldId id="288" r:id="rId26"/>
    <p:sldId id="287" r:id="rId27"/>
    <p:sldId id="283" r:id="rId28"/>
    <p:sldId id="284" r:id="rId2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pos="2154">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99CCFF"/>
    <a:srgbClr val="FF9900"/>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85" autoAdjust="0"/>
  </p:normalViewPr>
  <p:slideViewPr>
    <p:cSldViewPr>
      <p:cViewPr>
        <p:scale>
          <a:sx n="100" d="100"/>
          <a:sy n="100" d="100"/>
        </p:scale>
        <p:origin x="2493" y="765"/>
      </p:cViewPr>
      <p:guideLst>
        <p:guide orient="horz" pos="2160"/>
        <p:guide pos="2880"/>
        <p:guide pos="2154"/>
      </p:guideLst>
    </p:cSldViewPr>
  </p:slideViewPr>
  <p:notesTextViewPr>
    <p:cViewPr>
      <p:scale>
        <a:sx n="1" d="1"/>
        <a:sy n="1" d="1"/>
      </p:scale>
      <p:origin x="0" y="0"/>
    </p:cViewPr>
  </p:notesText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03.04.2019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a:prstGeom prst="rect">
            <a:avLst/>
          </a:prstGeo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a:xfrm>
            <a:off x="8316416" y="6464369"/>
            <a:ext cx="812221" cy="365125"/>
          </a:xfrm>
          <a:prstGeom prst="rect">
            <a:avLst/>
          </a:prstGeom>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03.04.2019</a:t>
            </a:fld>
            <a:endParaRPr lang="de-DE" dirty="0"/>
          </a:p>
        </p:txBody>
      </p:sp>
      <p:sp>
        <p:nvSpPr>
          <p:cNvPr id="9" name="Foliennummernplatzhalter 8"/>
          <p:cNvSpPr>
            <a:spLocks noGrp="1"/>
          </p:cNvSpPr>
          <p:nvPr>
            <p:ph type="sldNum" sz="quarter" idx="12"/>
          </p:nvPr>
        </p:nvSpPr>
        <p:spPr>
          <a:xfrm>
            <a:off x="8316416" y="6464369"/>
            <a:ext cx="812221" cy="365125"/>
          </a:xfrm>
          <a:prstGeom prst="rect">
            <a:avLst/>
          </a:prstGeom>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a:xfrm>
            <a:off x="8316416" y="6464369"/>
            <a:ext cx="812221" cy="365125"/>
          </a:xfrm>
          <a:prstGeom prst="rect">
            <a:avLst/>
          </a:prstGeo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316416" y="6464369"/>
            <a:ext cx="812221" cy="365125"/>
          </a:xfrm>
          <a:prstGeom prst="rect">
            <a:avLst/>
          </a:prstGeom>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pn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03.04.2019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6" name="Grafik 1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629630" y="6234497"/>
            <a:ext cx="2571974" cy="364303"/>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385809" y="5421235"/>
            <a:ext cx="653303" cy="653303"/>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sp>
        <p:nvSpPr>
          <p:cNvPr id="23" name="Rechteck 22"/>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pic>
        <p:nvPicPr>
          <p:cNvPr id="31"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42804" y="6457896"/>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32" name="Textfeld 31"/>
          <p:cNvSpPr txBox="1"/>
          <p:nvPr userDrawn="1"/>
        </p:nvSpPr>
        <p:spPr>
          <a:xfrm>
            <a:off x="8165710" y="6308297"/>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3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81212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34" name="Gerade Verbindung 33"/>
          <p:cNvCxnSpPr/>
          <p:nvPr userDrawn="1"/>
        </p:nvCxnSpPr>
        <p:spPr>
          <a:xfrm>
            <a:off x="5215883"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36" name="Grafik 35"/>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47780" y="6417042"/>
            <a:ext cx="591864" cy="360000"/>
          </a:xfrm>
          <a:prstGeom prst="rect">
            <a:avLst/>
          </a:prstGeom>
        </p:spPr>
      </p:pic>
      <p:pic>
        <p:nvPicPr>
          <p:cNvPr id="37" name="Grafik 3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247090" y="6563470"/>
            <a:ext cx="1549411" cy="219464"/>
          </a:xfrm>
          <a:prstGeom prst="rect">
            <a:avLst/>
          </a:prstGeom>
        </p:spPr>
      </p:pic>
      <p:pic>
        <p:nvPicPr>
          <p:cNvPr id="38" name="Grafik 37"/>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868184" y="6424929"/>
            <a:ext cx="360000" cy="360000"/>
          </a:xfrm>
          <a:prstGeom prst="rect">
            <a:avLst/>
          </a:prstGeom>
        </p:spPr>
      </p:pic>
      <p:sp>
        <p:nvSpPr>
          <p:cNvPr id="39" name="Textfeld 38"/>
          <p:cNvSpPr txBox="1"/>
          <p:nvPr userDrawn="1"/>
        </p:nvSpPr>
        <p:spPr>
          <a:xfrm>
            <a:off x="6534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23909"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99659"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67611"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34781"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28637"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19499"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42804" y="6457896"/>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65710" y="6308297"/>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212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215883"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443600" y="6453368"/>
            <a:ext cx="700275" cy="288000"/>
          </a:xfrm>
          <a:prstGeom prst="rect">
            <a:avLst/>
          </a:prstGeom>
        </p:spPr>
      </p:pic>
      <p:pic>
        <p:nvPicPr>
          <p:cNvPr id="2" name="Grafik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247780" y="6417042"/>
            <a:ext cx="591864" cy="360000"/>
          </a:xfrm>
          <a:prstGeom prst="rect">
            <a:avLst/>
          </a:prstGeom>
        </p:spPr>
      </p:pic>
      <p:pic>
        <p:nvPicPr>
          <p:cNvPr id="27" name="Grafik 2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247090" y="6563470"/>
            <a:ext cx="1549411" cy="219464"/>
          </a:xfrm>
          <a:prstGeom prst="rect">
            <a:avLst/>
          </a:prstGeom>
        </p:spPr>
      </p:pic>
      <p:pic>
        <p:nvPicPr>
          <p:cNvPr id="30" name="Grafik 29"/>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68184" y="6424929"/>
            <a:ext cx="360000" cy="36000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emf"/><Relationship Id="rId7" Type="http://schemas.openxmlformats.org/officeDocument/2006/relationships/image" Target="../media/image52.jpeg"/><Relationship Id="rId2" Type="http://schemas.openxmlformats.org/officeDocument/2006/relationships/image" Target="../media/image48.jpe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51.png"/><Relationship Id="rId4" Type="http://schemas.openxmlformats.org/officeDocument/2006/relationships/image" Target="../media/image50.jpeg"/><Relationship Id="rId9" Type="http://schemas.openxmlformats.org/officeDocument/2006/relationships/image" Target="../media/image54.jpeg"/></Relationships>
</file>

<file path=ppt/slides/_rels/slide2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3568" y="1412776"/>
            <a:ext cx="7772400" cy="1586607"/>
          </a:xfrm>
        </p:spPr>
        <p:txBody>
          <a:bodyPr/>
          <a:lstStyle/>
          <a:p>
            <a:r>
              <a:rPr lang="de-DE" sz="4000" dirty="0" smtClean="0"/>
              <a:t>HOW BIODIVERSITY IS CURRENTLY CONSIDERED IN STANDARDS AND COMPANY REQUIREMENTS</a:t>
            </a:r>
            <a:endParaRPr lang="de-DE" sz="4000" dirty="0"/>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Autofit/>
          </a:bodyPr>
          <a:lstStyle/>
          <a:p>
            <a:r>
              <a:rPr lang="de-DE" sz="2400" dirty="0" smtClean="0"/>
              <a:t>Baseline Report: </a:t>
            </a:r>
            <a:r>
              <a:rPr lang="de-DE" sz="2400" dirty="0" err="1" smtClean="0"/>
              <a:t>Policy</a:t>
            </a:r>
            <a:r>
              <a:rPr lang="de-DE" sz="2400" dirty="0" smtClean="0"/>
              <a:t> </a:t>
            </a:r>
            <a:r>
              <a:rPr lang="de-DE" sz="2400" dirty="0" err="1" smtClean="0"/>
              <a:t>and</a:t>
            </a:r>
            <a:r>
              <a:rPr lang="de-DE" sz="2400" dirty="0" smtClean="0"/>
              <a:t> </a:t>
            </a:r>
            <a:r>
              <a:rPr lang="de-DE" sz="2400" dirty="0" err="1" smtClean="0"/>
              <a:t>criteria</a:t>
            </a:r>
            <a:r>
              <a:rPr lang="de-DE" sz="2400" dirty="0" smtClean="0"/>
              <a:t> </a:t>
            </a:r>
            <a:r>
              <a:rPr lang="de-DE" sz="2400" dirty="0" err="1" smtClean="0"/>
              <a:t>of</a:t>
            </a:r>
            <a:r>
              <a:rPr lang="de-DE" sz="2400" dirty="0" smtClean="0"/>
              <a:t> </a:t>
            </a:r>
            <a:br>
              <a:rPr lang="de-DE" sz="2400" dirty="0" smtClean="0"/>
            </a:br>
            <a:r>
              <a:rPr lang="de-DE" sz="2400" dirty="0" smtClean="0"/>
              <a:t>54 Standards </a:t>
            </a:r>
            <a:r>
              <a:rPr lang="de-DE" sz="2400" dirty="0" err="1" smtClean="0"/>
              <a:t>and</a:t>
            </a:r>
            <a:r>
              <a:rPr lang="de-DE" sz="2400" dirty="0" smtClean="0"/>
              <a:t> Companies </a:t>
            </a:r>
            <a:r>
              <a:rPr lang="de-DE" sz="2400" dirty="0" err="1" smtClean="0"/>
              <a:t>screened</a:t>
            </a:r>
            <a:endParaRPr lang="de-DE" sz="2400" dirty="0"/>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79198"/>
            <a:ext cx="1225550" cy="109061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9501" y="1245200"/>
            <a:ext cx="2998787" cy="65881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0679" y="1555381"/>
            <a:ext cx="1079500" cy="89693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339" y="2545455"/>
            <a:ext cx="1225550" cy="10795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Grafik 8" descr="R:\_Fotos_Logos_PPTs\Logos\Projekte\LIFEBiostandards\Fairtrade\FT.png"/>
          <p:cNvPicPr/>
          <p:nvPr/>
        </p:nvPicPr>
        <p:blipFill>
          <a:blip r:embed="rId6">
            <a:extLst>
              <a:ext uri="{28A0092B-C50C-407E-A947-70E740481C1C}">
                <a14:useLocalDpi xmlns:a14="http://schemas.microsoft.com/office/drawing/2010/main"/>
              </a:ext>
            </a:extLst>
          </a:blip>
          <a:srcRect/>
          <a:stretch>
            <a:fillRect/>
          </a:stretch>
        </p:blipFill>
        <p:spPr bwMode="auto">
          <a:xfrm>
            <a:off x="3452572" y="2221404"/>
            <a:ext cx="1005840" cy="1069848"/>
          </a:xfrm>
          <a:prstGeom prst="rect">
            <a:avLst/>
          </a:prstGeom>
          <a:noFill/>
          <a:ln>
            <a:noFill/>
          </a:ln>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032" y="2821398"/>
            <a:ext cx="1011237" cy="95726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75855" y="2690153"/>
            <a:ext cx="1047533" cy="108850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Grafik 1"/>
          <p:cNvPicPr>
            <a:picLocks noChangeAspect="1"/>
          </p:cNvPicPr>
          <p:nvPr/>
        </p:nvPicPr>
        <p:blipFill>
          <a:blip r:embed="rId9"/>
          <a:stretch>
            <a:fillRect/>
          </a:stretch>
        </p:blipFill>
        <p:spPr>
          <a:xfrm>
            <a:off x="7880684" y="3300030"/>
            <a:ext cx="1052433" cy="908720"/>
          </a:xfrm>
          <a:prstGeom prst="rect">
            <a:avLst/>
          </a:prstGeom>
          <a:ln>
            <a:noFill/>
          </a:ln>
        </p:spPr>
      </p:pic>
      <p:pic>
        <p:nvPicPr>
          <p:cNvPr id="4" name="Grafik 3"/>
          <p:cNvPicPr>
            <a:picLocks noChangeAspect="1"/>
          </p:cNvPicPr>
          <p:nvPr/>
        </p:nvPicPr>
        <p:blipFill>
          <a:blip r:embed="rId10"/>
          <a:stretch>
            <a:fillRect/>
          </a:stretch>
        </p:blipFill>
        <p:spPr>
          <a:xfrm>
            <a:off x="2239290" y="3933056"/>
            <a:ext cx="1158418" cy="1158418"/>
          </a:xfrm>
          <a:prstGeom prst="rect">
            <a:avLst/>
          </a:prstGeom>
          <a:ln>
            <a:noFill/>
          </a:ln>
        </p:spPr>
      </p:pic>
      <p:pic>
        <p:nvPicPr>
          <p:cNvPr id="6" name="Grafik 5"/>
          <p:cNvPicPr>
            <a:picLocks noChangeAspect="1"/>
          </p:cNvPicPr>
          <p:nvPr/>
        </p:nvPicPr>
        <p:blipFill>
          <a:blip r:embed="rId11"/>
          <a:stretch>
            <a:fillRect/>
          </a:stretch>
        </p:blipFill>
        <p:spPr>
          <a:xfrm>
            <a:off x="371697" y="3085205"/>
            <a:ext cx="1154591" cy="1331371"/>
          </a:xfrm>
          <a:prstGeom prst="rect">
            <a:avLst/>
          </a:prstGeom>
          <a:ln>
            <a:noFill/>
          </a:ln>
        </p:spPr>
      </p:pic>
      <p:pic>
        <p:nvPicPr>
          <p:cNvPr id="11" name="Grafik 10"/>
          <p:cNvPicPr>
            <a:picLocks noChangeAspect="1"/>
          </p:cNvPicPr>
          <p:nvPr/>
        </p:nvPicPr>
        <p:blipFill>
          <a:blip r:embed="rId12"/>
          <a:stretch>
            <a:fillRect/>
          </a:stretch>
        </p:blipFill>
        <p:spPr>
          <a:xfrm>
            <a:off x="712467" y="4839589"/>
            <a:ext cx="1106907" cy="1106907"/>
          </a:xfrm>
          <a:prstGeom prst="rect">
            <a:avLst/>
          </a:prstGeom>
          <a:ln>
            <a:noFill/>
          </a:ln>
        </p:spPr>
      </p:pic>
      <p:pic>
        <p:nvPicPr>
          <p:cNvPr id="12" name="Grafik 11"/>
          <p:cNvPicPr>
            <a:picLocks noChangeAspect="1"/>
          </p:cNvPicPr>
          <p:nvPr/>
        </p:nvPicPr>
        <p:blipFill>
          <a:blip r:embed="rId13"/>
          <a:stretch>
            <a:fillRect/>
          </a:stretch>
        </p:blipFill>
        <p:spPr>
          <a:xfrm>
            <a:off x="3767263" y="5013176"/>
            <a:ext cx="1088717" cy="1205669"/>
          </a:xfrm>
          <a:prstGeom prst="rect">
            <a:avLst/>
          </a:prstGeom>
          <a:ln>
            <a:noFill/>
          </a:ln>
        </p:spPr>
      </p:pic>
      <p:pic>
        <p:nvPicPr>
          <p:cNvPr id="13" name="Grafik 12"/>
          <p:cNvPicPr>
            <a:picLocks noChangeAspect="1"/>
          </p:cNvPicPr>
          <p:nvPr/>
        </p:nvPicPr>
        <p:blipFill>
          <a:blip r:embed="rId14"/>
          <a:stretch>
            <a:fillRect/>
          </a:stretch>
        </p:blipFill>
        <p:spPr>
          <a:xfrm>
            <a:off x="3798217" y="4008261"/>
            <a:ext cx="1733550" cy="685800"/>
          </a:xfrm>
          <a:prstGeom prst="rect">
            <a:avLst/>
          </a:prstGeom>
          <a:ln>
            <a:noFill/>
          </a:ln>
        </p:spPr>
      </p:pic>
      <p:pic>
        <p:nvPicPr>
          <p:cNvPr id="14" name="Grafik 13"/>
          <p:cNvPicPr>
            <a:picLocks noChangeAspect="1"/>
          </p:cNvPicPr>
          <p:nvPr/>
        </p:nvPicPr>
        <p:blipFill>
          <a:blip r:embed="rId15"/>
          <a:stretch>
            <a:fillRect/>
          </a:stretch>
        </p:blipFill>
        <p:spPr>
          <a:xfrm>
            <a:off x="7622943" y="4945056"/>
            <a:ext cx="999555" cy="999555"/>
          </a:xfrm>
          <a:prstGeom prst="rect">
            <a:avLst/>
          </a:prstGeom>
          <a:ln>
            <a:noFill/>
          </a:ln>
        </p:spPr>
      </p:pic>
      <p:pic>
        <p:nvPicPr>
          <p:cNvPr id="15" name="Grafik 14"/>
          <p:cNvPicPr>
            <a:picLocks noChangeAspect="1"/>
          </p:cNvPicPr>
          <p:nvPr/>
        </p:nvPicPr>
        <p:blipFill>
          <a:blip r:embed="rId16"/>
          <a:stretch>
            <a:fillRect/>
          </a:stretch>
        </p:blipFill>
        <p:spPr>
          <a:xfrm>
            <a:off x="5949991" y="3987076"/>
            <a:ext cx="1151157" cy="1151157"/>
          </a:xfrm>
          <a:prstGeom prst="rect">
            <a:avLst/>
          </a:prstGeom>
          <a:ln>
            <a:noFill/>
          </a:ln>
        </p:spPr>
      </p:pic>
      <p:pic>
        <p:nvPicPr>
          <p:cNvPr id="16" name="Grafik 15"/>
          <p:cNvPicPr>
            <a:picLocks noChangeAspect="1"/>
          </p:cNvPicPr>
          <p:nvPr/>
        </p:nvPicPr>
        <p:blipFill>
          <a:blip r:embed="rId17"/>
          <a:stretch>
            <a:fillRect/>
          </a:stretch>
        </p:blipFill>
        <p:spPr>
          <a:xfrm>
            <a:off x="5620694" y="5319432"/>
            <a:ext cx="904875" cy="904875"/>
          </a:xfrm>
          <a:prstGeom prst="rect">
            <a:avLst/>
          </a:prstGeom>
          <a:ln>
            <a:noFill/>
          </a:ln>
        </p:spPr>
      </p:pic>
      <p:pic>
        <p:nvPicPr>
          <p:cNvPr id="3" name="Picture 2" descr="Z:\_LOGOS\Lebensmittelstandard\Logo Standards\Rainforest Alliance.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692116" y="1467323"/>
            <a:ext cx="994805" cy="994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607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717432" cy="724942"/>
          </a:xfrm>
        </p:spPr>
        <p:txBody>
          <a:bodyPr>
            <a:noAutofit/>
          </a:bodyPr>
          <a:lstStyle/>
          <a:p>
            <a:r>
              <a:rPr lang="en-US" sz="2400" dirty="0"/>
              <a:t>Baseline Report: Screening of 54 standards and sourcing guidelines </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8" name="Rechteck 7"/>
          <p:cNvSpPr/>
          <p:nvPr/>
        </p:nvSpPr>
        <p:spPr>
          <a:xfrm>
            <a:off x="420784" y="1400619"/>
            <a:ext cx="8302431" cy="830997"/>
          </a:xfrm>
          <a:prstGeom prst="rect">
            <a:avLst/>
          </a:prstGeom>
          <a:ln>
            <a:noFill/>
          </a:ln>
        </p:spPr>
        <p:txBody>
          <a:bodyPr wrap="square">
            <a:spAutoFit/>
          </a:bodyPr>
          <a:lstStyle/>
          <a:p>
            <a:pPr algn="ctr"/>
            <a:r>
              <a:rPr lang="en-US" sz="2400" b="1" dirty="0">
                <a:latin typeface="Arial" panose="020B0604020202020204" pitchFamily="34" charset="0"/>
                <a:cs typeface="Arial" panose="020B0604020202020204" pitchFamily="34" charset="0"/>
              </a:rPr>
              <a:t>Biodiversity in the </a:t>
            </a:r>
            <a:r>
              <a:rPr lang="en-US" sz="2400" b="1" dirty="0" smtClean="0">
                <a:solidFill>
                  <a:srgbClr val="C00000"/>
                </a:solidFill>
                <a:latin typeface="Arial" panose="020B0604020202020204" pitchFamily="34" charset="0"/>
                <a:cs typeface="Arial" panose="020B0604020202020204" pitchFamily="34" charset="0"/>
              </a:rPr>
              <a:t>Policy</a:t>
            </a:r>
            <a:r>
              <a:rPr lang="en-US" sz="2400" b="1" dirty="0" smtClean="0">
                <a:latin typeface="Arial" panose="020B0604020202020204" pitchFamily="34" charset="0"/>
                <a:cs typeface="Arial" panose="020B0604020202020204" pitchFamily="34" charset="0"/>
              </a:rPr>
              <a:t> of standard organizations and </a:t>
            </a:r>
            <a:r>
              <a:rPr lang="en-US" sz="2400" b="1" dirty="0">
                <a:latin typeface="Arial" panose="020B0604020202020204" pitchFamily="34" charset="0"/>
                <a:cs typeface="Arial" panose="020B0604020202020204" pitchFamily="34" charset="0"/>
              </a:rPr>
              <a:t>companies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2203432"/>
            <a:ext cx="7021923" cy="3972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78845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de-DE" sz="2400" dirty="0">
                <a:solidFill>
                  <a:srgbClr val="70AD47">
                    <a:lumMod val="75000"/>
                  </a:srgbClr>
                </a:solidFill>
                <a:ea typeface="+mn-ea"/>
              </a:rPr>
              <a:t>Baseline Report: Screening </a:t>
            </a:r>
            <a:r>
              <a:rPr lang="de-DE" sz="2400" dirty="0" err="1">
                <a:solidFill>
                  <a:srgbClr val="70AD47">
                    <a:lumMod val="75000"/>
                  </a:srgbClr>
                </a:solidFill>
                <a:ea typeface="+mn-ea"/>
              </a:rPr>
              <a:t>of</a:t>
            </a:r>
            <a:r>
              <a:rPr lang="de-DE" sz="2400" dirty="0">
                <a:solidFill>
                  <a:srgbClr val="70AD47">
                    <a:lumMod val="75000"/>
                  </a:srgbClr>
                </a:solidFill>
                <a:ea typeface="+mn-ea"/>
              </a:rPr>
              <a:t> 54 </a:t>
            </a:r>
            <a:r>
              <a:rPr lang="de-DE" sz="2400" dirty="0" err="1">
                <a:solidFill>
                  <a:srgbClr val="70AD47">
                    <a:lumMod val="75000"/>
                  </a:srgbClr>
                </a:solidFill>
                <a:ea typeface="+mn-ea"/>
              </a:rPr>
              <a:t>standards</a:t>
            </a:r>
            <a:r>
              <a:rPr lang="de-DE" sz="2400" dirty="0">
                <a:solidFill>
                  <a:srgbClr val="70AD47">
                    <a:lumMod val="75000"/>
                  </a:srgbClr>
                </a:solidFill>
                <a:ea typeface="+mn-ea"/>
              </a:rPr>
              <a:t> </a:t>
            </a:r>
            <a:r>
              <a:rPr lang="de-DE" sz="2400" dirty="0" err="1">
                <a:solidFill>
                  <a:srgbClr val="70AD47">
                    <a:lumMod val="75000"/>
                  </a:srgbClr>
                </a:solidFill>
                <a:ea typeface="+mn-ea"/>
              </a:rPr>
              <a:t>and</a:t>
            </a:r>
            <a:r>
              <a:rPr lang="de-DE" sz="2400" dirty="0">
                <a:solidFill>
                  <a:srgbClr val="70AD47">
                    <a:lumMod val="75000"/>
                  </a:srgbClr>
                </a:solidFill>
                <a:ea typeface="+mn-ea"/>
              </a:rPr>
              <a:t> </a:t>
            </a:r>
            <a:r>
              <a:rPr lang="de-DE" sz="2400" dirty="0" err="1">
                <a:solidFill>
                  <a:srgbClr val="70AD47">
                    <a:lumMod val="75000"/>
                  </a:srgbClr>
                </a:solidFill>
                <a:ea typeface="+mn-ea"/>
              </a:rPr>
              <a:t>sourcing</a:t>
            </a:r>
            <a:r>
              <a:rPr lang="de-DE" sz="2400" dirty="0">
                <a:solidFill>
                  <a:srgbClr val="70AD47">
                    <a:lumMod val="75000"/>
                  </a:srgbClr>
                </a:solidFill>
                <a:ea typeface="+mn-ea"/>
              </a:rPr>
              <a:t> </a:t>
            </a:r>
            <a:r>
              <a:rPr lang="de-DE" sz="2400" dirty="0" err="1">
                <a:solidFill>
                  <a:srgbClr val="70AD47">
                    <a:lumMod val="75000"/>
                  </a:srgbClr>
                </a:solidFill>
                <a:ea typeface="+mn-ea"/>
              </a:rPr>
              <a:t>guidelines</a:t>
            </a:r>
            <a:r>
              <a:rPr lang="de-DE" sz="2400" dirty="0">
                <a:solidFill>
                  <a:srgbClr val="70AD47">
                    <a:lumMod val="75000"/>
                  </a:srgbClr>
                </a:solidFill>
                <a:ea typeface="+mn-ea"/>
              </a:rPr>
              <a:t> </a:t>
            </a:r>
          </a:p>
        </p:txBody>
      </p:sp>
      <p:sp>
        <p:nvSpPr>
          <p:cNvPr id="5" name="Inhaltsplatzhalter 4"/>
          <p:cNvSpPr>
            <a:spLocks noGrp="1"/>
          </p:cNvSpPr>
          <p:nvPr>
            <p:ph idx="1"/>
          </p:nvPr>
        </p:nvSpPr>
        <p:spPr/>
        <p:txBody>
          <a:bodyPr>
            <a:normAutofit/>
          </a:bodyPr>
          <a:lstStyle/>
          <a:p>
            <a:pPr marL="0" indent="0" algn="ctr">
              <a:buNone/>
            </a:pPr>
            <a:r>
              <a:rPr lang="en-US" b="1" dirty="0">
                <a:solidFill>
                  <a:schemeClr val="tx1"/>
                </a:solidFill>
              </a:rPr>
              <a:t>Biodiversity in the </a:t>
            </a:r>
            <a:r>
              <a:rPr lang="en-US" b="1" dirty="0">
                <a:solidFill>
                  <a:srgbClr val="C00000"/>
                </a:solidFill>
              </a:rPr>
              <a:t>Criteria</a:t>
            </a:r>
            <a:r>
              <a:rPr lang="en-US" b="1" dirty="0">
                <a:solidFill>
                  <a:schemeClr val="tx1"/>
                </a:solidFill>
              </a:rPr>
              <a:t> of standard </a:t>
            </a:r>
            <a:r>
              <a:rPr lang="en-US" b="1" dirty="0" smtClean="0">
                <a:solidFill>
                  <a:schemeClr val="tx1"/>
                </a:solidFill>
              </a:rPr>
              <a:t>organizations </a:t>
            </a:r>
            <a:r>
              <a:rPr lang="en-US" b="1" dirty="0">
                <a:solidFill>
                  <a:schemeClr val="tx1"/>
                </a:solidFill>
              </a:rPr>
              <a:t>and companies </a:t>
            </a:r>
            <a:endParaRPr lang="en-US" b="1" dirty="0" smtClean="0">
              <a:solidFill>
                <a:schemeClr val="tx1"/>
              </a:solidFill>
            </a:endParaRPr>
          </a:p>
          <a:p>
            <a:pPr algn="ctr"/>
            <a:endParaRPr lang="en-US" dirty="0"/>
          </a:p>
          <a:p>
            <a:pPr marL="0" indent="0">
              <a:spcBef>
                <a:spcPts val="0"/>
              </a:spcBef>
              <a:spcAft>
                <a:spcPts val="800"/>
              </a:spcAft>
              <a:buNone/>
            </a:pPr>
            <a:r>
              <a:rPr lang="en-US" sz="1800" dirty="0"/>
              <a:t>The following driver categories were chosen to structure the screening of </a:t>
            </a:r>
            <a:r>
              <a:rPr lang="en-GB" sz="1800" dirty="0" smtClean="0"/>
              <a:t>criteria </a:t>
            </a:r>
            <a:r>
              <a:rPr lang="en-GB" sz="1800" dirty="0"/>
              <a:t>related biodiversity loss</a:t>
            </a:r>
            <a:r>
              <a:rPr lang="en-GB" sz="1800" dirty="0" smtClean="0"/>
              <a:t>:</a:t>
            </a:r>
            <a:endParaRPr lang="en-US" sz="1800" dirty="0"/>
          </a:p>
          <a:p>
            <a:pPr marL="800100" lvl="1" indent="-342900">
              <a:buFont typeface="+mj-lt"/>
              <a:buAutoNum type="arabicPeriod"/>
            </a:pPr>
            <a:r>
              <a:rPr lang="en-US" sz="1800" dirty="0">
                <a:solidFill>
                  <a:schemeClr val="accent3">
                    <a:lumMod val="75000"/>
                  </a:schemeClr>
                </a:solidFill>
              </a:rPr>
              <a:t>Destruction and Degradation of ecosystems</a:t>
            </a:r>
          </a:p>
          <a:p>
            <a:pPr marL="800100" lvl="1" indent="-342900">
              <a:buFont typeface="+mj-lt"/>
              <a:buAutoNum type="arabicPeriod"/>
            </a:pPr>
            <a:r>
              <a:rPr lang="en-US" sz="1800" dirty="0">
                <a:solidFill>
                  <a:schemeClr val="accent3">
                    <a:lumMod val="75000"/>
                  </a:schemeClr>
                </a:solidFill>
              </a:rPr>
              <a:t>Overexploitation of natural resources</a:t>
            </a:r>
          </a:p>
          <a:p>
            <a:pPr marL="800100" lvl="1" indent="-342900">
              <a:buFont typeface="+mj-lt"/>
              <a:buAutoNum type="arabicPeriod"/>
            </a:pPr>
            <a:r>
              <a:rPr lang="en-US" sz="1800" dirty="0">
                <a:solidFill>
                  <a:schemeClr val="accent3">
                    <a:lumMod val="75000"/>
                  </a:schemeClr>
                </a:solidFill>
              </a:rPr>
              <a:t>Loss of genetic diversity</a:t>
            </a:r>
          </a:p>
          <a:p>
            <a:pPr marL="800100" lvl="1" indent="-342900">
              <a:buFont typeface="+mj-lt"/>
              <a:buAutoNum type="arabicPeriod"/>
            </a:pPr>
            <a:r>
              <a:rPr lang="en-US" sz="1800" dirty="0">
                <a:solidFill>
                  <a:schemeClr val="accent3">
                    <a:lumMod val="75000"/>
                  </a:schemeClr>
                </a:solidFill>
              </a:rPr>
              <a:t>Alien invasive species</a:t>
            </a:r>
          </a:p>
          <a:p>
            <a:pPr marL="800100" lvl="1" indent="-342900">
              <a:buFont typeface="+mj-lt"/>
              <a:buAutoNum type="arabicPeriod"/>
            </a:pPr>
            <a:r>
              <a:rPr lang="en-US" sz="1800" dirty="0">
                <a:solidFill>
                  <a:schemeClr val="accent3">
                    <a:lumMod val="75000"/>
                  </a:schemeClr>
                </a:solidFill>
              </a:rPr>
              <a:t>Climate change</a:t>
            </a:r>
          </a:p>
          <a:p>
            <a:pPr marL="800100" lvl="1" indent="-342900">
              <a:buFont typeface="+mj-lt"/>
              <a:buAutoNum type="arabicPeriod"/>
            </a:pPr>
            <a:r>
              <a:rPr lang="en-US" sz="1800" dirty="0">
                <a:solidFill>
                  <a:schemeClr val="accent3">
                    <a:lumMod val="75000"/>
                  </a:schemeClr>
                </a:solidFill>
              </a:rPr>
              <a:t>Management</a:t>
            </a:r>
          </a:p>
          <a:p>
            <a:pPr algn="ctr"/>
            <a:endParaRPr lang="de-DE" dirty="0" smtClean="0"/>
          </a:p>
          <a:p>
            <a:pPr algn="ct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extfeld 5"/>
          <p:cNvSpPr txBox="1"/>
          <p:nvPr/>
        </p:nvSpPr>
        <p:spPr>
          <a:xfrm rot="16200000">
            <a:off x="-660901" y="535207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3074" name="Picture 2" descr="C:\Users\Kerstin.Froehle\Desktop\Neuer Ordner\field-852242_19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4728" y="3851359"/>
            <a:ext cx="3603607" cy="2400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711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de-DE" sz="2400" dirty="0">
                <a:solidFill>
                  <a:srgbClr val="70AD47">
                    <a:lumMod val="75000"/>
                  </a:srgbClr>
                </a:solidFill>
                <a:ea typeface="+mn-ea"/>
              </a:rPr>
              <a:t>Baseline Report: </a:t>
            </a:r>
            <a:r>
              <a:rPr lang="en-US" sz="2400" dirty="0">
                <a:solidFill>
                  <a:srgbClr val="70AD47">
                    <a:lumMod val="75000"/>
                  </a:srgbClr>
                </a:solidFill>
                <a:ea typeface="+mn-ea"/>
              </a:rPr>
              <a:t>Results </a:t>
            </a:r>
            <a:r>
              <a:rPr lang="en-US" sz="2400" dirty="0" smtClean="0">
                <a:solidFill>
                  <a:srgbClr val="70AD47">
                    <a:lumMod val="75000"/>
                  </a:srgbClr>
                </a:solidFill>
                <a:ea typeface="+mn-ea"/>
              </a:rPr>
              <a:t>of </a:t>
            </a:r>
            <a:r>
              <a:rPr lang="en-US" sz="2400" dirty="0">
                <a:solidFill>
                  <a:srgbClr val="70AD47">
                    <a:lumMod val="75000"/>
                  </a:srgbClr>
                </a:solidFill>
                <a:ea typeface="+mn-ea"/>
              </a:rPr>
              <a:t>screening of criteria</a:t>
            </a:r>
            <a:endParaRPr lang="de-DE" sz="2400" dirty="0">
              <a:solidFill>
                <a:srgbClr val="70AD47">
                  <a:lumMod val="75000"/>
                </a:srgbClr>
              </a:solidFill>
              <a:ea typeface="+mn-ea"/>
            </a:endParaRPr>
          </a:p>
        </p:txBody>
      </p:sp>
      <p:sp>
        <p:nvSpPr>
          <p:cNvPr id="5" name="Inhaltsplatzhalter 4"/>
          <p:cNvSpPr>
            <a:spLocks noGrp="1"/>
          </p:cNvSpPr>
          <p:nvPr>
            <p:ph idx="1"/>
          </p:nvPr>
        </p:nvSpPr>
        <p:spPr/>
        <p:txBody>
          <a:bodyPr>
            <a:normAutofit/>
          </a:bodyPr>
          <a:lstStyle/>
          <a:p>
            <a:pPr marL="457200" indent="-457200">
              <a:spcBef>
                <a:spcPts val="0"/>
              </a:spcBef>
              <a:spcAft>
                <a:spcPts val="800"/>
              </a:spcAft>
              <a:buFont typeface="+mj-lt"/>
              <a:buAutoNum type="arabicPeriod"/>
            </a:pPr>
            <a:r>
              <a:rPr lang="en-US" dirty="0">
                <a:solidFill>
                  <a:schemeClr val="tx1"/>
                </a:solidFill>
              </a:rPr>
              <a:t>Destruction and Degradation of Ecosystems</a:t>
            </a:r>
          </a:p>
          <a:p>
            <a:pPr marL="368300" lvl="1"/>
            <a:r>
              <a:rPr lang="en-US" sz="1800" dirty="0">
                <a:solidFill>
                  <a:schemeClr val="tx2">
                    <a:lumMod val="50000"/>
                  </a:schemeClr>
                </a:solidFill>
              </a:rPr>
              <a:t>International standards focus on the protection of water bodies /management of riparian strips and on the protection of primary and semi-natural habitats and protected areas. </a:t>
            </a:r>
          </a:p>
          <a:p>
            <a:pPr marL="368300" lvl="1"/>
            <a:r>
              <a:rPr lang="en-US" sz="1800" dirty="0">
                <a:solidFill>
                  <a:schemeClr val="tx2">
                    <a:lumMod val="50000"/>
                  </a:schemeClr>
                </a:solidFill>
              </a:rPr>
              <a:t>European/national/regional standards focus on grassland preservation, protection of primary and semi-natural habitats and protected areas as well as a minimum proportion of ecological structures /compensation areas. </a:t>
            </a:r>
          </a:p>
          <a:p>
            <a:pPr marL="368300" lvl="1"/>
            <a:r>
              <a:rPr lang="en-US" sz="1800" dirty="0">
                <a:solidFill>
                  <a:schemeClr val="tx2">
                    <a:lumMod val="50000"/>
                  </a:schemeClr>
                </a:solidFill>
              </a:rPr>
              <a:t>Companies focus strongly on the </a:t>
            </a:r>
            <a:br>
              <a:rPr lang="en-US" sz="1800" dirty="0">
                <a:solidFill>
                  <a:schemeClr val="tx2">
                    <a:lumMod val="50000"/>
                  </a:schemeClr>
                </a:solidFill>
              </a:rPr>
            </a:br>
            <a:r>
              <a:rPr lang="en-US" sz="1800" dirty="0" smtClean="0">
                <a:solidFill>
                  <a:schemeClr val="tx2">
                    <a:lumMod val="50000"/>
                  </a:schemeClr>
                </a:solidFill>
              </a:rPr>
              <a:t>protection </a:t>
            </a:r>
            <a:r>
              <a:rPr lang="en-US" sz="1800" dirty="0">
                <a:solidFill>
                  <a:schemeClr val="tx2">
                    <a:lumMod val="50000"/>
                  </a:schemeClr>
                </a:solidFill>
              </a:rPr>
              <a:t>of water bodies </a:t>
            </a:r>
            <a:r>
              <a:rPr lang="en-US" sz="1800" dirty="0" smtClean="0">
                <a:solidFill>
                  <a:schemeClr val="tx2">
                    <a:lumMod val="50000"/>
                  </a:schemeClr>
                </a:solidFill>
              </a:rPr>
              <a:t>/</a:t>
            </a:r>
            <a:br>
              <a:rPr lang="en-US" sz="1800" dirty="0" smtClean="0">
                <a:solidFill>
                  <a:schemeClr val="tx2">
                    <a:lumMod val="50000"/>
                  </a:schemeClr>
                </a:solidFill>
              </a:rPr>
            </a:br>
            <a:r>
              <a:rPr lang="en-US" sz="1800" dirty="0" smtClean="0">
                <a:solidFill>
                  <a:schemeClr val="tx2">
                    <a:lumMod val="50000"/>
                  </a:schemeClr>
                </a:solidFill>
              </a:rPr>
              <a:t>management of riparian </a:t>
            </a:r>
            <a:r>
              <a:rPr lang="en-US" sz="1800" dirty="0">
                <a:solidFill>
                  <a:schemeClr val="tx2">
                    <a:lumMod val="50000"/>
                  </a:schemeClr>
                </a:solidFill>
              </a:rPr>
              <a:t>strips. </a:t>
            </a:r>
          </a:p>
          <a:p>
            <a:pPr marL="368300" lvl="1"/>
            <a:r>
              <a:rPr lang="en-US" sz="1800" dirty="0">
                <a:solidFill>
                  <a:schemeClr val="tx2">
                    <a:lumMod val="50000"/>
                  </a:schemeClr>
                </a:solidFill>
              </a:rPr>
              <a:t>More than half of the criteria </a:t>
            </a:r>
            <a:r>
              <a:rPr lang="en-US" sz="1800" dirty="0" smtClean="0">
                <a:solidFill>
                  <a:schemeClr val="tx2">
                    <a:lumMod val="50000"/>
                  </a:schemeClr>
                </a:solidFill>
              </a:rPr>
              <a:t/>
            </a:r>
            <a:br>
              <a:rPr lang="en-US" sz="1800" dirty="0" smtClean="0">
                <a:solidFill>
                  <a:schemeClr val="tx2">
                    <a:lumMod val="50000"/>
                  </a:schemeClr>
                </a:solidFill>
              </a:rPr>
            </a:br>
            <a:r>
              <a:rPr lang="en-US" sz="1800" dirty="0" smtClean="0">
                <a:solidFill>
                  <a:schemeClr val="tx2">
                    <a:lumMod val="50000"/>
                  </a:schemeClr>
                </a:solidFill>
              </a:rPr>
              <a:t>screened have </a:t>
            </a:r>
            <a:r>
              <a:rPr lang="en-US" sz="1800" dirty="0">
                <a:solidFill>
                  <a:schemeClr val="tx2">
                    <a:lumMod val="50000"/>
                  </a:schemeClr>
                </a:solidFill>
              </a:rPr>
              <a:t>been assessed as </a:t>
            </a:r>
            <a:r>
              <a:rPr lang="en-US" sz="1800" dirty="0" smtClean="0">
                <a:solidFill>
                  <a:schemeClr val="tx2">
                    <a:lumMod val="50000"/>
                  </a:schemeClr>
                </a:solidFill>
              </a:rPr>
              <a:t/>
            </a:r>
            <a:br>
              <a:rPr lang="en-US" sz="1800" dirty="0" smtClean="0">
                <a:solidFill>
                  <a:schemeClr val="tx2">
                    <a:lumMod val="50000"/>
                  </a:schemeClr>
                </a:solidFill>
              </a:rPr>
            </a:br>
            <a:r>
              <a:rPr lang="en-US" sz="1800" dirty="0" smtClean="0">
                <a:solidFill>
                  <a:schemeClr val="tx2">
                    <a:lumMod val="50000"/>
                  </a:schemeClr>
                </a:solidFill>
              </a:rPr>
              <a:t>highly effective;</a:t>
            </a:r>
            <a:br>
              <a:rPr lang="en-US" sz="1800" dirty="0" smtClean="0">
                <a:solidFill>
                  <a:schemeClr val="tx2">
                    <a:lumMod val="50000"/>
                  </a:schemeClr>
                </a:solidFill>
              </a:rPr>
            </a:br>
            <a:r>
              <a:rPr lang="en-US" sz="1800" dirty="0" smtClean="0">
                <a:solidFill>
                  <a:schemeClr val="tx2">
                    <a:lumMod val="50000"/>
                  </a:schemeClr>
                </a:solidFill>
              </a:rPr>
              <a:t>auditors </a:t>
            </a:r>
            <a:r>
              <a:rPr lang="en-US" sz="1800" dirty="0">
                <a:solidFill>
                  <a:schemeClr val="tx2">
                    <a:lumMod val="50000"/>
                  </a:schemeClr>
                </a:solidFill>
              </a:rPr>
              <a:t>need a special expertise</a:t>
            </a:r>
            <a:r>
              <a:rPr lang="en-US" sz="1800" dirty="0" smtClean="0">
                <a:solidFill>
                  <a:schemeClr val="tx2">
                    <a:lumMod val="50000"/>
                  </a:schemeClr>
                </a:solidFill>
              </a:rPr>
              <a:t>.</a:t>
            </a:r>
            <a:endParaRPr lang="de-DE" sz="1800" dirty="0" smtClean="0">
              <a:solidFill>
                <a:schemeClr val="tx2">
                  <a:lumMod val="50000"/>
                </a:schemeClr>
              </a:solidFill>
            </a:endParaRPr>
          </a:p>
          <a:p>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6" name="Textfeld 5"/>
          <p:cNvSpPr txBox="1"/>
          <p:nvPr/>
        </p:nvSpPr>
        <p:spPr>
          <a:xfrm rot="16200000">
            <a:off x="-660901" y="535207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4098" name="Picture 2" descr="Z:\Bildarchiv\LIFE Lebensmittel\Pixabay - Keine Referenz nötig\Monokult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9433" y="3797649"/>
            <a:ext cx="3273747" cy="2454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845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de-DE" sz="2400" dirty="0">
                <a:solidFill>
                  <a:srgbClr val="70AD47">
                    <a:lumMod val="75000"/>
                  </a:srgbClr>
                </a:solidFill>
                <a:ea typeface="+mn-ea"/>
              </a:rPr>
              <a:t>Baseline Report: </a:t>
            </a:r>
            <a:r>
              <a:rPr lang="en-US" sz="2400" dirty="0">
                <a:solidFill>
                  <a:srgbClr val="70AD47">
                    <a:lumMod val="75000"/>
                  </a:srgbClr>
                </a:solidFill>
                <a:ea typeface="+mn-ea"/>
              </a:rPr>
              <a:t>Results </a:t>
            </a:r>
            <a:r>
              <a:rPr lang="en-US" sz="2400" dirty="0" smtClean="0">
                <a:solidFill>
                  <a:srgbClr val="70AD47">
                    <a:lumMod val="75000"/>
                  </a:srgbClr>
                </a:solidFill>
                <a:ea typeface="+mn-ea"/>
              </a:rPr>
              <a:t>of </a:t>
            </a:r>
            <a:r>
              <a:rPr lang="en-US" sz="2400" dirty="0">
                <a:solidFill>
                  <a:srgbClr val="70AD47">
                    <a:lumMod val="75000"/>
                  </a:srgbClr>
                </a:solidFill>
                <a:ea typeface="+mn-ea"/>
              </a:rPr>
              <a:t>screening of criteria</a:t>
            </a:r>
            <a:endParaRPr lang="de-DE"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pic>
        <p:nvPicPr>
          <p:cNvPr id="8" name="Bild 3"/>
          <p:cNvPicPr/>
          <p:nvPr/>
        </p:nvPicPr>
        <p:blipFill>
          <a:blip r:embed="rId2">
            <a:extLst>
              <a:ext uri="{28A0092B-C50C-407E-A947-70E740481C1C}">
                <a14:useLocalDpi xmlns:a14="http://schemas.microsoft.com/office/drawing/2010/main" val="0"/>
              </a:ext>
            </a:extLst>
          </a:blip>
          <a:stretch>
            <a:fillRect/>
          </a:stretch>
        </p:blipFill>
        <p:spPr>
          <a:xfrm>
            <a:off x="323528" y="1268760"/>
            <a:ext cx="7272808" cy="4968552"/>
          </a:xfrm>
          <a:prstGeom prst="rect">
            <a:avLst/>
          </a:prstGeom>
        </p:spPr>
      </p:pic>
    </p:spTree>
    <p:extLst>
      <p:ext uri="{BB962C8B-B14F-4D97-AF65-F5344CB8AC3E}">
        <p14:creationId xmlns:p14="http://schemas.microsoft.com/office/powerpoint/2010/main" val="39927360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de-DE" sz="2400" dirty="0">
                <a:solidFill>
                  <a:srgbClr val="70AD47">
                    <a:lumMod val="75000"/>
                  </a:srgbClr>
                </a:solidFill>
                <a:ea typeface="+mn-ea"/>
              </a:rPr>
              <a:t>Baseline Report: </a:t>
            </a:r>
            <a:r>
              <a:rPr lang="de-DE" sz="2400" dirty="0" err="1" smtClean="0">
                <a:solidFill>
                  <a:srgbClr val="70AD47">
                    <a:lumMod val="75000"/>
                  </a:srgbClr>
                </a:solidFill>
                <a:ea typeface="+mn-ea"/>
              </a:rPr>
              <a:t>Conclusions</a:t>
            </a:r>
            <a:endParaRPr lang="de-DE" sz="2400" dirty="0">
              <a:solidFill>
                <a:srgbClr val="70AD47">
                  <a:lumMod val="75000"/>
                </a:srgbClr>
              </a:solidFill>
              <a:ea typeface="+mn-ea"/>
            </a:endParaRPr>
          </a:p>
        </p:txBody>
      </p:sp>
      <p:sp>
        <p:nvSpPr>
          <p:cNvPr id="5" name="Inhaltsplatzhalter 4"/>
          <p:cNvSpPr>
            <a:spLocks noGrp="1"/>
          </p:cNvSpPr>
          <p:nvPr>
            <p:ph idx="1"/>
          </p:nvPr>
        </p:nvSpPr>
        <p:spPr/>
        <p:txBody>
          <a:bodyPr>
            <a:normAutofit fontScale="92500" lnSpcReduction="10000"/>
          </a:bodyPr>
          <a:lstStyle/>
          <a:p>
            <a:pPr marL="514350" indent="-514350">
              <a:spcBef>
                <a:spcPts val="0"/>
              </a:spcBef>
              <a:spcAft>
                <a:spcPts val="1200"/>
              </a:spcAft>
              <a:buFont typeface="+mj-lt"/>
              <a:buAutoNum type="arabicPeriod"/>
            </a:pPr>
            <a:r>
              <a:rPr lang="en-US" sz="2600" dirty="0">
                <a:solidFill>
                  <a:schemeClr val="tx1"/>
                </a:solidFill>
              </a:rPr>
              <a:t>Destruction and Degradation of Ecosystems</a:t>
            </a:r>
          </a:p>
          <a:p>
            <a:pPr>
              <a:buFont typeface="Wingdings" panose="05000000000000000000" pitchFamily="2" charset="2"/>
              <a:buChar char="Ø"/>
            </a:pPr>
            <a:r>
              <a:rPr lang="en-US" sz="2200" dirty="0" smtClean="0"/>
              <a:t>Standards </a:t>
            </a:r>
            <a:r>
              <a:rPr lang="en-US" sz="2200" dirty="0"/>
              <a:t>should include criteria focusing on the avoidance of negative impacts on semi-natural ecosystems and protected areas.</a:t>
            </a:r>
          </a:p>
          <a:p>
            <a:pPr>
              <a:buFont typeface="Wingdings" panose="05000000000000000000" pitchFamily="2" charset="2"/>
              <a:buChar char="Ø"/>
            </a:pPr>
            <a:r>
              <a:rPr lang="en-US" sz="2200" dirty="0"/>
              <a:t>The creation of biotope corridors on the farm as well as in the surroundings is not sufficiently considered.</a:t>
            </a:r>
          </a:p>
          <a:p>
            <a:pPr>
              <a:buFont typeface="Wingdings" panose="05000000000000000000" pitchFamily="2" charset="2"/>
              <a:buChar char="Ø"/>
            </a:pPr>
            <a:r>
              <a:rPr lang="en-US" sz="2200" dirty="0"/>
              <a:t>None of the screened standards and companies request measures that go beyond the farm and require the coordination of several stakeholders. </a:t>
            </a:r>
          </a:p>
          <a:p>
            <a:pPr>
              <a:buFont typeface="Wingdings" panose="05000000000000000000" pitchFamily="2" charset="2"/>
              <a:buChar char="Ø"/>
            </a:pPr>
            <a:r>
              <a:rPr lang="en-US" sz="2200" dirty="0"/>
              <a:t>Regarding ecological structures, </a:t>
            </a:r>
            <a:r>
              <a:rPr lang="en-US" sz="2200" dirty="0" smtClean="0"/>
              <a:t/>
            </a:r>
            <a:br>
              <a:rPr lang="en-US" sz="2200" dirty="0" smtClean="0"/>
            </a:br>
            <a:r>
              <a:rPr lang="en-US" sz="2200" dirty="0" smtClean="0"/>
              <a:t>criteria of </a:t>
            </a:r>
            <a:r>
              <a:rPr lang="en-US" sz="2200" dirty="0"/>
              <a:t>standards and companies </a:t>
            </a:r>
            <a:r>
              <a:rPr lang="en-US" sz="2200" dirty="0" smtClean="0"/>
              <a:t/>
            </a:r>
            <a:br>
              <a:rPr lang="en-US" sz="2200" dirty="0" smtClean="0"/>
            </a:br>
            <a:r>
              <a:rPr lang="en-US" sz="2200" dirty="0" smtClean="0"/>
              <a:t>should go beyond </a:t>
            </a:r>
            <a:r>
              <a:rPr lang="en-US" sz="2200" dirty="0"/>
              <a:t>legal requirements. </a:t>
            </a:r>
          </a:p>
          <a:p>
            <a:pPr>
              <a:buFont typeface="Wingdings" panose="05000000000000000000" pitchFamily="2" charset="2"/>
              <a:buChar char="Ø"/>
            </a:pPr>
            <a:r>
              <a:rPr lang="en-US" sz="2200" dirty="0"/>
              <a:t>Not only the size, but also the quality </a:t>
            </a:r>
            <a:r>
              <a:rPr lang="en-US" sz="2200" dirty="0" smtClean="0"/>
              <a:t/>
            </a:r>
            <a:br>
              <a:rPr lang="en-US" sz="2200" dirty="0" smtClean="0"/>
            </a:br>
            <a:r>
              <a:rPr lang="en-US" sz="2200" dirty="0" smtClean="0"/>
              <a:t>needs </a:t>
            </a:r>
            <a:r>
              <a:rPr lang="en-US" sz="2200" dirty="0"/>
              <a:t>to be considered and therefore </a:t>
            </a:r>
            <a:r>
              <a:rPr lang="en-US" sz="2200" dirty="0" smtClean="0"/>
              <a:t/>
            </a:r>
            <a:br>
              <a:rPr lang="en-US" sz="2200" dirty="0" smtClean="0"/>
            </a:br>
            <a:r>
              <a:rPr lang="en-US" sz="2200" dirty="0" smtClean="0"/>
              <a:t>it would </a:t>
            </a:r>
            <a:r>
              <a:rPr lang="en-US" sz="2200" dirty="0"/>
              <a:t>be very effective to improve </a:t>
            </a:r>
            <a:r>
              <a:rPr lang="en-US" sz="2200" dirty="0" smtClean="0"/>
              <a:t/>
            </a:r>
            <a:br>
              <a:rPr lang="en-US" sz="2200" dirty="0" smtClean="0"/>
            </a:br>
            <a:r>
              <a:rPr lang="en-US" sz="2200" dirty="0" smtClean="0"/>
              <a:t>the quality </a:t>
            </a:r>
            <a:r>
              <a:rPr lang="en-US" sz="2200" dirty="0"/>
              <a:t>of ecological focus </a:t>
            </a:r>
            <a:r>
              <a:rPr lang="en-US" sz="2200" dirty="0" smtClean="0"/>
              <a:t>areas.</a:t>
            </a:r>
            <a:endParaRPr lang="de-DE" sz="22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
        <p:nvSpPr>
          <p:cNvPr id="6" name="Textfeld 5"/>
          <p:cNvSpPr txBox="1"/>
          <p:nvPr/>
        </p:nvSpPr>
        <p:spPr>
          <a:xfrm rot="16200000">
            <a:off x="-660901" y="535207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2050" name="Picture 2" descr="C:\Users\Kerstin.Froehle\Desktop\Neuer Ordner\deforestation-2833687_19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3788864"/>
            <a:ext cx="3690530" cy="2463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02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de-DE" sz="2400" dirty="0">
                <a:solidFill>
                  <a:srgbClr val="70AD47">
                    <a:lumMod val="75000"/>
                  </a:srgbClr>
                </a:solidFill>
                <a:ea typeface="+mn-ea"/>
              </a:rPr>
              <a:t>Baseline Report: </a:t>
            </a:r>
            <a:r>
              <a:rPr lang="en-US" sz="2400" dirty="0" smtClean="0">
                <a:solidFill>
                  <a:srgbClr val="70AD47">
                    <a:lumMod val="75000"/>
                  </a:srgbClr>
                </a:solidFill>
                <a:ea typeface="+mn-ea"/>
              </a:rPr>
              <a:t>Results of screening of criteria</a:t>
            </a:r>
            <a:endParaRPr lang="de-DE" sz="2400" dirty="0">
              <a:solidFill>
                <a:srgbClr val="70AD47">
                  <a:lumMod val="75000"/>
                </a:srgbClr>
              </a:solidFill>
              <a:ea typeface="+mn-ea"/>
            </a:endParaRPr>
          </a:p>
        </p:txBody>
      </p:sp>
      <p:sp>
        <p:nvSpPr>
          <p:cNvPr id="5" name="Inhaltsplatzhalter 4"/>
          <p:cNvSpPr>
            <a:spLocks noGrp="1"/>
          </p:cNvSpPr>
          <p:nvPr>
            <p:ph idx="1"/>
          </p:nvPr>
        </p:nvSpPr>
        <p:spPr/>
        <p:txBody>
          <a:bodyPr>
            <a:normAutofit/>
          </a:bodyPr>
          <a:lstStyle/>
          <a:p>
            <a:pPr marL="514350" indent="-514350">
              <a:spcBef>
                <a:spcPts val="0"/>
              </a:spcBef>
              <a:spcAft>
                <a:spcPts val="800"/>
              </a:spcAft>
              <a:buFont typeface="+mj-lt"/>
              <a:buAutoNum type="arabicPeriod" startAt="2"/>
            </a:pPr>
            <a:r>
              <a:rPr lang="en-US" sz="2600" b="1" dirty="0">
                <a:solidFill>
                  <a:schemeClr val="tx1"/>
                </a:solidFill>
              </a:rPr>
              <a:t>Overexploitation of natural </a:t>
            </a:r>
            <a:r>
              <a:rPr lang="en-US" sz="2600" b="1" dirty="0" smtClean="0">
                <a:solidFill>
                  <a:schemeClr val="tx1"/>
                </a:solidFill>
              </a:rPr>
              <a:t>resources </a:t>
            </a:r>
            <a:endParaRPr lang="en-US" sz="2600" b="1" dirty="0">
              <a:solidFill>
                <a:schemeClr val="tx1"/>
              </a:solidFill>
            </a:endParaRPr>
          </a:p>
          <a:p>
            <a:pPr marL="368300" lvl="1"/>
            <a:r>
              <a:rPr lang="en-US" sz="1800" dirty="0">
                <a:solidFill>
                  <a:schemeClr val="tx2">
                    <a:lumMod val="50000"/>
                  </a:schemeClr>
                </a:solidFill>
              </a:rPr>
              <a:t>International standards focus mainly on restrictions regarding crop protection, other harmful substances or technologies; Handling of crop protection products, harmful substances or technologies; Use of nitrogen and phosphorus, soil fertility.</a:t>
            </a:r>
          </a:p>
          <a:p>
            <a:pPr marL="368300" lvl="1"/>
            <a:r>
              <a:rPr lang="en-US" sz="1800" dirty="0">
                <a:solidFill>
                  <a:schemeClr val="tx2">
                    <a:lumMod val="50000"/>
                  </a:schemeClr>
                </a:solidFill>
              </a:rPr>
              <a:t>For European, national and regional standards two aspects dominate: Use of nitrogen and phosphorus, soil fertility; and Restrictions regarding crop protection, other harmful substances or technologies. Handling of harmful substances is a less important aspect.</a:t>
            </a:r>
          </a:p>
          <a:p>
            <a:pPr marL="368300" lvl="1"/>
            <a:r>
              <a:rPr lang="en-US" sz="1800" dirty="0">
                <a:solidFill>
                  <a:schemeClr val="tx2">
                    <a:lumMod val="50000"/>
                  </a:schemeClr>
                </a:solidFill>
              </a:rPr>
              <a:t>Companies focus strongly on restrictions </a:t>
            </a:r>
            <a:br>
              <a:rPr lang="en-US" sz="1800" dirty="0">
                <a:solidFill>
                  <a:schemeClr val="tx2">
                    <a:lumMod val="50000"/>
                  </a:schemeClr>
                </a:solidFill>
              </a:rPr>
            </a:br>
            <a:r>
              <a:rPr lang="en-US" sz="1800" dirty="0">
                <a:solidFill>
                  <a:schemeClr val="tx2">
                    <a:lumMod val="50000"/>
                  </a:schemeClr>
                </a:solidFill>
              </a:rPr>
              <a:t>regarding crop protection, other harmful </a:t>
            </a:r>
            <a:br>
              <a:rPr lang="en-US" sz="1800" dirty="0">
                <a:solidFill>
                  <a:schemeClr val="tx2">
                    <a:lumMod val="50000"/>
                  </a:schemeClr>
                </a:solidFill>
              </a:rPr>
            </a:br>
            <a:r>
              <a:rPr lang="en-US" sz="1800" dirty="0">
                <a:solidFill>
                  <a:schemeClr val="tx2">
                    <a:lumMod val="50000"/>
                  </a:schemeClr>
                </a:solidFill>
              </a:rPr>
              <a:t>substances and technologies and the use </a:t>
            </a:r>
            <a:br>
              <a:rPr lang="en-US" sz="1800" dirty="0">
                <a:solidFill>
                  <a:schemeClr val="tx2">
                    <a:lumMod val="50000"/>
                  </a:schemeClr>
                </a:solidFill>
              </a:rPr>
            </a:br>
            <a:r>
              <a:rPr lang="en-US" sz="1800" dirty="0">
                <a:solidFill>
                  <a:schemeClr val="tx2">
                    <a:lumMod val="50000"/>
                  </a:schemeClr>
                </a:solidFill>
              </a:rPr>
              <a:t>of nitrogen and phosphorus, soil fertility.</a:t>
            </a:r>
          </a:p>
          <a:p>
            <a:pPr marL="368300" lvl="1"/>
            <a:r>
              <a:rPr lang="en-US" sz="1800" dirty="0">
                <a:solidFill>
                  <a:schemeClr val="tx2">
                    <a:lumMod val="50000"/>
                  </a:schemeClr>
                </a:solidFill>
              </a:rPr>
              <a:t>Around half of the criteria are considered </a:t>
            </a:r>
            <a:br>
              <a:rPr lang="en-US" sz="1800" dirty="0">
                <a:solidFill>
                  <a:schemeClr val="tx2">
                    <a:lumMod val="50000"/>
                  </a:schemeClr>
                </a:solidFill>
              </a:rPr>
            </a:br>
            <a:r>
              <a:rPr lang="en-US" sz="1800" dirty="0">
                <a:solidFill>
                  <a:schemeClr val="tx2">
                    <a:lumMod val="50000"/>
                  </a:schemeClr>
                </a:solidFill>
              </a:rPr>
              <a:t>to have an average effectiveness and to </a:t>
            </a:r>
            <a:br>
              <a:rPr lang="en-US" sz="1800" dirty="0">
                <a:solidFill>
                  <a:schemeClr val="tx2">
                    <a:lumMod val="50000"/>
                  </a:schemeClr>
                </a:solidFill>
              </a:rPr>
            </a:br>
            <a:r>
              <a:rPr lang="en-US" sz="1800" dirty="0">
                <a:solidFill>
                  <a:schemeClr val="tx2">
                    <a:lumMod val="50000"/>
                  </a:schemeClr>
                </a:solidFill>
              </a:rPr>
              <a:t>be verifiable.</a:t>
            </a:r>
          </a:p>
        </p:txBody>
      </p:sp>
      <p:sp>
        <p:nvSpPr>
          <p:cNvPr id="7" name="Foliennummernplatzhalter 6"/>
          <p:cNvSpPr>
            <a:spLocks noGrp="1"/>
          </p:cNvSpPr>
          <p:nvPr>
            <p:ph type="sldNum" sz="quarter" idx="12"/>
          </p:nvPr>
        </p:nvSpPr>
        <p:spPr/>
        <p:txBody>
          <a:bodyPr/>
          <a:lstStyle/>
          <a:p>
            <a:fld id="{94C51DEF-A0F2-436A-B446-D206BED377C1}" type="slidenum">
              <a:rPr lang="de-DE" smtClean="0"/>
              <a:t>8</a:t>
            </a:fld>
            <a:endParaRPr lang="de-DE" dirty="0"/>
          </a:p>
        </p:txBody>
      </p:sp>
      <p:pic>
        <p:nvPicPr>
          <p:cNvPr id="6" name="Picture 3" descr="C:\Users\Kerstin.Froehle\Desktop\Neuer Ordner\harvest-1907821_19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3995805"/>
            <a:ext cx="3297989" cy="2231466"/>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p:cNvSpPr txBox="1"/>
          <p:nvPr/>
        </p:nvSpPr>
        <p:spPr>
          <a:xfrm rot="16200000">
            <a:off x="-660901" y="535207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858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de-DE" sz="2400" dirty="0">
                <a:solidFill>
                  <a:srgbClr val="70AD47">
                    <a:lumMod val="75000"/>
                  </a:srgbClr>
                </a:solidFill>
                <a:ea typeface="+mn-ea"/>
              </a:rPr>
              <a:t>Baseline Report: </a:t>
            </a:r>
            <a:r>
              <a:rPr lang="de-DE" sz="2400" dirty="0" err="1" smtClean="0">
                <a:solidFill>
                  <a:srgbClr val="70AD47">
                    <a:lumMod val="75000"/>
                  </a:srgbClr>
                </a:solidFill>
                <a:ea typeface="+mn-ea"/>
              </a:rPr>
              <a:t>Conclusions</a:t>
            </a:r>
            <a:endParaRPr lang="de-DE" sz="2400" dirty="0">
              <a:solidFill>
                <a:srgbClr val="70AD47">
                  <a:lumMod val="75000"/>
                </a:srgbClr>
              </a:solidFill>
              <a:ea typeface="+mn-ea"/>
            </a:endParaRPr>
          </a:p>
        </p:txBody>
      </p:sp>
      <p:sp>
        <p:nvSpPr>
          <p:cNvPr id="5" name="Inhaltsplatzhalter 4"/>
          <p:cNvSpPr>
            <a:spLocks noGrp="1"/>
          </p:cNvSpPr>
          <p:nvPr>
            <p:ph idx="1"/>
          </p:nvPr>
        </p:nvSpPr>
        <p:spPr/>
        <p:txBody>
          <a:bodyPr>
            <a:normAutofit fontScale="70000" lnSpcReduction="20000"/>
          </a:bodyPr>
          <a:lstStyle/>
          <a:p>
            <a:pPr marL="514350" indent="-514350">
              <a:spcBef>
                <a:spcPts val="0"/>
              </a:spcBef>
              <a:spcAft>
                <a:spcPts val="800"/>
              </a:spcAft>
              <a:buFont typeface="+mj-lt"/>
              <a:buAutoNum type="arabicPeriod" startAt="2"/>
            </a:pPr>
            <a:r>
              <a:rPr lang="de-DE" sz="3100" b="1" dirty="0" err="1">
                <a:solidFill>
                  <a:schemeClr val="tx1"/>
                </a:solidFill>
              </a:rPr>
              <a:t>Overexploitation</a:t>
            </a:r>
            <a:r>
              <a:rPr lang="de-DE" sz="3100" b="1" dirty="0">
                <a:solidFill>
                  <a:schemeClr val="tx1"/>
                </a:solidFill>
              </a:rPr>
              <a:t> </a:t>
            </a:r>
            <a:r>
              <a:rPr lang="de-DE" sz="3100" b="1" dirty="0" err="1">
                <a:solidFill>
                  <a:schemeClr val="tx1"/>
                </a:solidFill>
              </a:rPr>
              <a:t>of</a:t>
            </a:r>
            <a:r>
              <a:rPr lang="de-DE" sz="3100" b="1" dirty="0">
                <a:solidFill>
                  <a:schemeClr val="tx1"/>
                </a:solidFill>
              </a:rPr>
              <a:t> </a:t>
            </a:r>
            <a:r>
              <a:rPr lang="de-DE" sz="3100" b="1" dirty="0" err="1">
                <a:solidFill>
                  <a:schemeClr val="tx1"/>
                </a:solidFill>
              </a:rPr>
              <a:t>natural</a:t>
            </a:r>
            <a:r>
              <a:rPr lang="de-DE" sz="3100" b="1" dirty="0">
                <a:solidFill>
                  <a:schemeClr val="tx1"/>
                </a:solidFill>
              </a:rPr>
              <a:t> </a:t>
            </a:r>
            <a:r>
              <a:rPr lang="de-DE" sz="3100" b="1" dirty="0" err="1">
                <a:solidFill>
                  <a:schemeClr val="tx1"/>
                </a:solidFill>
              </a:rPr>
              <a:t>resources</a:t>
            </a:r>
            <a:endParaRPr lang="de-DE" sz="3100" b="1" dirty="0">
              <a:solidFill>
                <a:schemeClr val="tx1"/>
              </a:solidFill>
            </a:endParaRPr>
          </a:p>
          <a:p>
            <a:pPr marL="539750" lvl="1" indent="-457200">
              <a:buFont typeface="Wingdings" panose="05000000000000000000" pitchFamily="2" charset="2"/>
              <a:buChar char="Ø"/>
            </a:pPr>
            <a:r>
              <a:rPr lang="en-US" sz="2600" dirty="0">
                <a:solidFill>
                  <a:schemeClr val="tx2">
                    <a:lumMod val="50000"/>
                  </a:schemeClr>
                </a:solidFill>
              </a:rPr>
              <a:t>The application of “good agricultural practice” as is reflected in most criteria addressing this driver, is not enough to reduce negative impacts on biodiversity.  </a:t>
            </a:r>
          </a:p>
          <a:p>
            <a:pPr marL="539750" lvl="1" indent="-457200">
              <a:spcBef>
                <a:spcPts val="0"/>
              </a:spcBef>
              <a:spcAft>
                <a:spcPts val="1200"/>
              </a:spcAft>
              <a:buFont typeface="Wingdings" panose="05000000000000000000" pitchFamily="2" charset="2"/>
              <a:buChar char="Ø"/>
            </a:pPr>
            <a:r>
              <a:rPr lang="en-US" sz="2600" dirty="0">
                <a:solidFill>
                  <a:schemeClr val="tx2">
                    <a:lumMod val="50000"/>
                  </a:schemeClr>
                </a:solidFill>
              </a:rPr>
              <a:t>Clearly there is a need for the implementation of “VERY good agricultural practice” regarding nutrients, soil fertility, crop protection, </a:t>
            </a:r>
            <a:r>
              <a:rPr lang="en-US" sz="2600" dirty="0" err="1">
                <a:solidFill>
                  <a:schemeClr val="tx2">
                    <a:lumMod val="50000"/>
                  </a:schemeClr>
                </a:solidFill>
              </a:rPr>
              <a:t>lifestock</a:t>
            </a:r>
            <a:r>
              <a:rPr lang="en-US" sz="2600" dirty="0">
                <a:solidFill>
                  <a:schemeClr val="tx2">
                    <a:lumMod val="50000"/>
                  </a:schemeClr>
                </a:solidFill>
              </a:rPr>
              <a:t> and grazing intensity, irrigation and water resources. </a:t>
            </a:r>
          </a:p>
          <a:p>
            <a:pPr marL="514350" indent="-514350">
              <a:spcBef>
                <a:spcPts val="0"/>
              </a:spcBef>
              <a:spcAft>
                <a:spcPts val="800"/>
              </a:spcAft>
              <a:buFont typeface="+mj-lt"/>
              <a:buAutoNum type="arabicPeriod" startAt="2"/>
            </a:pPr>
            <a:r>
              <a:rPr lang="en-US" sz="3100" b="1" dirty="0">
                <a:solidFill>
                  <a:schemeClr val="tx1"/>
                </a:solidFill>
              </a:rPr>
              <a:t>“Invasive alien species” and “Protection of species”</a:t>
            </a:r>
          </a:p>
          <a:p>
            <a:pPr marL="539750" lvl="1" indent="-457200">
              <a:buFont typeface="Wingdings" panose="05000000000000000000" pitchFamily="2" charset="2"/>
              <a:buChar char="Ø"/>
            </a:pPr>
            <a:r>
              <a:rPr lang="en-US" sz="2600" dirty="0">
                <a:solidFill>
                  <a:schemeClr val="tx2">
                    <a:lumMod val="50000"/>
                  </a:schemeClr>
                </a:solidFill>
              </a:rPr>
              <a:t>Management of invasive alien species is rarely considered by standards and not considered by companies. </a:t>
            </a:r>
          </a:p>
          <a:p>
            <a:pPr marL="539750" lvl="1" indent="-457200">
              <a:buFont typeface="Wingdings" panose="05000000000000000000" pitchFamily="2" charset="2"/>
              <a:buChar char="Ø"/>
            </a:pPr>
            <a:r>
              <a:rPr lang="en-US" sz="2600" dirty="0">
                <a:solidFill>
                  <a:schemeClr val="tx2">
                    <a:lumMod val="50000"/>
                  </a:schemeClr>
                </a:solidFill>
              </a:rPr>
              <a:t>All standards and companies include criteria</a:t>
            </a:r>
            <a:br>
              <a:rPr lang="en-US" sz="2600" dirty="0">
                <a:solidFill>
                  <a:schemeClr val="tx2">
                    <a:lumMod val="50000"/>
                  </a:schemeClr>
                </a:solidFill>
              </a:rPr>
            </a:br>
            <a:r>
              <a:rPr lang="en-US" sz="2600" dirty="0" smtClean="0">
                <a:solidFill>
                  <a:schemeClr val="tx2">
                    <a:lumMod val="50000"/>
                  </a:schemeClr>
                </a:solidFill>
              </a:rPr>
              <a:t>for </a:t>
            </a:r>
            <a:r>
              <a:rPr lang="en-US" sz="2600" dirty="0">
                <a:solidFill>
                  <a:schemeClr val="tx2">
                    <a:lumMod val="50000"/>
                  </a:schemeClr>
                </a:solidFill>
              </a:rPr>
              <a:t>the management of ecological infra-</a:t>
            </a:r>
            <a:br>
              <a:rPr lang="en-US" sz="2600" dirty="0">
                <a:solidFill>
                  <a:schemeClr val="tx2">
                    <a:lumMod val="50000"/>
                  </a:schemeClr>
                </a:solidFill>
              </a:rPr>
            </a:br>
            <a:r>
              <a:rPr lang="en-US" sz="2600" dirty="0">
                <a:solidFill>
                  <a:schemeClr val="tx2">
                    <a:lumMod val="50000"/>
                  </a:schemeClr>
                </a:solidFill>
              </a:rPr>
              <a:t>structure and specific measures for the </a:t>
            </a:r>
            <a:br>
              <a:rPr lang="en-US" sz="2600" dirty="0">
                <a:solidFill>
                  <a:schemeClr val="tx2">
                    <a:lumMod val="50000"/>
                  </a:schemeClr>
                </a:solidFill>
              </a:rPr>
            </a:br>
            <a:r>
              <a:rPr lang="en-US" sz="2600" dirty="0">
                <a:solidFill>
                  <a:schemeClr val="tx2">
                    <a:lumMod val="50000"/>
                  </a:schemeClr>
                </a:solidFill>
              </a:rPr>
              <a:t>protection of species. But only very few </a:t>
            </a:r>
            <a:br>
              <a:rPr lang="en-US" sz="2600" dirty="0">
                <a:solidFill>
                  <a:schemeClr val="tx2">
                    <a:lumMod val="50000"/>
                  </a:schemeClr>
                </a:solidFill>
              </a:rPr>
            </a:br>
            <a:r>
              <a:rPr lang="en-US" sz="2600" dirty="0">
                <a:solidFill>
                  <a:schemeClr val="tx2">
                    <a:lumMod val="50000"/>
                  </a:schemeClr>
                </a:solidFill>
              </a:rPr>
              <a:t>include criteria for harvesting of wild plants.</a:t>
            </a:r>
          </a:p>
          <a:p>
            <a:pPr marL="539750" lvl="1" indent="-457200">
              <a:buFont typeface="Wingdings" panose="05000000000000000000" pitchFamily="2" charset="2"/>
              <a:buChar char="Ø"/>
            </a:pPr>
            <a:r>
              <a:rPr lang="en-US" sz="2600" dirty="0">
                <a:solidFill>
                  <a:schemeClr val="tx2">
                    <a:lumMod val="50000"/>
                  </a:schemeClr>
                </a:solidFill>
              </a:rPr>
              <a:t>75 % of the criteria are rated as highly </a:t>
            </a:r>
            <a:br>
              <a:rPr lang="en-US" sz="2600" dirty="0">
                <a:solidFill>
                  <a:schemeClr val="tx2">
                    <a:lumMod val="50000"/>
                  </a:schemeClr>
                </a:solidFill>
              </a:rPr>
            </a:br>
            <a:r>
              <a:rPr lang="en-US" sz="2600" dirty="0">
                <a:solidFill>
                  <a:schemeClr val="tx2">
                    <a:lumMod val="50000"/>
                  </a:schemeClr>
                </a:solidFill>
              </a:rPr>
              <a:t>effective; 50 % require particular expertise </a:t>
            </a:r>
            <a:br>
              <a:rPr lang="en-US" sz="2600" dirty="0">
                <a:solidFill>
                  <a:schemeClr val="tx2">
                    <a:lumMod val="50000"/>
                  </a:schemeClr>
                </a:solidFill>
              </a:rPr>
            </a:br>
            <a:r>
              <a:rPr lang="en-US" sz="2600" dirty="0">
                <a:solidFill>
                  <a:schemeClr val="tx2">
                    <a:lumMod val="50000"/>
                  </a:schemeClr>
                </a:solidFill>
              </a:rPr>
              <a:t>from the auditor for verification </a:t>
            </a:r>
            <a:br>
              <a:rPr lang="en-US" sz="2600" dirty="0">
                <a:solidFill>
                  <a:schemeClr val="tx2">
                    <a:lumMod val="50000"/>
                  </a:schemeClr>
                </a:solidFill>
              </a:rPr>
            </a:br>
            <a:r>
              <a:rPr lang="en-US" sz="2600" dirty="0">
                <a:solidFill>
                  <a:schemeClr val="tx2">
                    <a:lumMod val="50000"/>
                  </a:schemeClr>
                </a:solidFill>
              </a:rPr>
              <a:t>(botanical and animal skills). </a:t>
            </a:r>
            <a:endParaRPr lang="de-DE" sz="2600" dirty="0">
              <a:solidFill>
                <a:schemeClr val="tx2">
                  <a:lumMod val="50000"/>
                </a:schemeClr>
              </a:solidFil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9</a:t>
            </a:fld>
            <a:endParaRPr lang="de-DE" dirty="0"/>
          </a:p>
        </p:txBody>
      </p:sp>
      <p:pic>
        <p:nvPicPr>
          <p:cNvPr id="1026" name="Picture 2" descr="C:\Users\Kerstin.Froehle\Desktop\Neuer Ordner\container schiff-2786842_19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8508" y="4259846"/>
            <a:ext cx="3335617" cy="1989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p:cNvSpPr txBox="1"/>
          <p:nvPr/>
        </p:nvSpPr>
        <p:spPr>
          <a:xfrm rot="16200000">
            <a:off x="-660901" y="535207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32826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de-DE" sz="2400" dirty="0">
                <a:solidFill>
                  <a:srgbClr val="70AD47">
                    <a:lumMod val="75000"/>
                  </a:srgbClr>
                </a:solidFill>
                <a:ea typeface="+mn-ea"/>
              </a:rPr>
              <a:t>Baseline Report: </a:t>
            </a:r>
            <a:r>
              <a:rPr lang="de-DE" sz="2400" dirty="0" err="1" smtClean="0">
                <a:solidFill>
                  <a:srgbClr val="70AD47">
                    <a:lumMod val="75000"/>
                  </a:srgbClr>
                </a:solidFill>
                <a:ea typeface="+mn-ea"/>
              </a:rPr>
              <a:t>Conclusions</a:t>
            </a:r>
            <a:endParaRPr lang="de-DE" sz="2400" dirty="0">
              <a:solidFill>
                <a:srgbClr val="70AD47">
                  <a:lumMod val="75000"/>
                </a:srgbClr>
              </a:solidFill>
              <a:ea typeface="+mn-ea"/>
            </a:endParaRPr>
          </a:p>
        </p:txBody>
      </p:sp>
      <p:sp>
        <p:nvSpPr>
          <p:cNvPr id="5" name="Inhaltsplatzhalter 4"/>
          <p:cNvSpPr>
            <a:spLocks noGrp="1"/>
          </p:cNvSpPr>
          <p:nvPr>
            <p:ph idx="1"/>
          </p:nvPr>
        </p:nvSpPr>
        <p:spPr/>
        <p:txBody>
          <a:bodyPr>
            <a:normAutofit fontScale="92500" lnSpcReduction="20000"/>
          </a:bodyPr>
          <a:lstStyle/>
          <a:p>
            <a:pPr marL="457200" indent="-457200">
              <a:spcBef>
                <a:spcPts val="0"/>
              </a:spcBef>
              <a:spcAft>
                <a:spcPts val="800"/>
              </a:spcAft>
              <a:buFont typeface="+mj-lt"/>
              <a:buAutoNum type="arabicPeriod" startAt="4"/>
            </a:pPr>
            <a:r>
              <a:rPr lang="de-DE" dirty="0">
                <a:solidFill>
                  <a:schemeClr val="tx1"/>
                </a:solidFill>
              </a:rPr>
              <a:t>“Loss </a:t>
            </a:r>
            <a:r>
              <a:rPr lang="de-DE" dirty="0" err="1">
                <a:solidFill>
                  <a:schemeClr val="tx1"/>
                </a:solidFill>
              </a:rPr>
              <a:t>of</a:t>
            </a:r>
            <a:r>
              <a:rPr lang="de-DE" dirty="0">
                <a:solidFill>
                  <a:schemeClr val="tx1"/>
                </a:solidFill>
              </a:rPr>
              <a:t> </a:t>
            </a:r>
            <a:r>
              <a:rPr lang="de-DE" dirty="0" err="1">
                <a:solidFill>
                  <a:schemeClr val="tx1"/>
                </a:solidFill>
              </a:rPr>
              <a:t>genetic</a:t>
            </a:r>
            <a:r>
              <a:rPr lang="de-DE" dirty="0">
                <a:solidFill>
                  <a:schemeClr val="tx1"/>
                </a:solidFill>
              </a:rPr>
              <a:t> </a:t>
            </a:r>
            <a:r>
              <a:rPr lang="de-DE" dirty="0" err="1">
                <a:solidFill>
                  <a:schemeClr val="tx1"/>
                </a:solidFill>
              </a:rPr>
              <a:t>diversity</a:t>
            </a:r>
            <a:r>
              <a:rPr lang="de-DE" dirty="0">
                <a:solidFill>
                  <a:schemeClr val="tx1"/>
                </a:solidFill>
              </a:rPr>
              <a:t>” </a:t>
            </a:r>
          </a:p>
          <a:p>
            <a:pPr marL="425450" lvl="1" indent="-342900">
              <a:buFont typeface="Wingdings" panose="05000000000000000000" pitchFamily="2" charset="2"/>
              <a:buChar char="Ø"/>
            </a:pPr>
            <a:r>
              <a:rPr lang="en-US" sz="1900" dirty="0">
                <a:solidFill>
                  <a:schemeClr val="tx2">
                    <a:lumMod val="50000"/>
                  </a:schemeClr>
                </a:solidFill>
              </a:rPr>
              <a:t>GMO-free raw materials are a key factor for the preservation of biodiversity in the food industry. </a:t>
            </a:r>
            <a:r>
              <a:rPr lang="en-US" sz="1900" dirty="0" err="1">
                <a:solidFill>
                  <a:schemeClr val="tx2">
                    <a:lumMod val="50000"/>
                  </a:schemeClr>
                </a:solidFill>
              </a:rPr>
              <a:t>Seedfast</a:t>
            </a:r>
            <a:r>
              <a:rPr lang="en-US" sz="1900" dirty="0">
                <a:solidFill>
                  <a:schemeClr val="tx2">
                    <a:lumMod val="50000"/>
                  </a:schemeClr>
                </a:solidFill>
              </a:rPr>
              <a:t> (non-hybrid) crops are better adapted to natural conditions, making them less susceptible to pests and diseases and they often require fewer pesticides. </a:t>
            </a:r>
          </a:p>
          <a:p>
            <a:pPr marL="425450" lvl="1" indent="-342900">
              <a:spcBef>
                <a:spcPts val="800"/>
              </a:spcBef>
              <a:buFont typeface="Wingdings" panose="05000000000000000000" pitchFamily="2" charset="2"/>
              <a:buChar char="Ø"/>
            </a:pPr>
            <a:r>
              <a:rPr lang="en-US" sz="1900" dirty="0">
                <a:solidFill>
                  <a:schemeClr val="tx2">
                    <a:lumMod val="50000"/>
                  </a:schemeClr>
                </a:solidFill>
              </a:rPr>
              <a:t>The food industry and respective public authorities should </a:t>
            </a:r>
            <a:br>
              <a:rPr lang="en-US" sz="1900" dirty="0">
                <a:solidFill>
                  <a:schemeClr val="tx2">
                    <a:lumMod val="50000"/>
                  </a:schemeClr>
                </a:solidFill>
              </a:rPr>
            </a:br>
            <a:r>
              <a:rPr lang="en-US" sz="1900" dirty="0">
                <a:solidFill>
                  <a:schemeClr val="tx2">
                    <a:lumMod val="50000"/>
                  </a:schemeClr>
                </a:solidFill>
              </a:rPr>
              <a:t>support the development towards genetic diversification </a:t>
            </a:r>
            <a:br>
              <a:rPr lang="en-US" sz="1900" dirty="0">
                <a:solidFill>
                  <a:schemeClr val="tx2">
                    <a:lumMod val="50000"/>
                  </a:schemeClr>
                </a:solidFill>
              </a:rPr>
            </a:br>
            <a:r>
              <a:rPr lang="en-US" sz="1900" dirty="0">
                <a:solidFill>
                  <a:schemeClr val="tx2">
                    <a:lumMod val="50000"/>
                  </a:schemeClr>
                </a:solidFill>
              </a:rPr>
              <a:t>and traditional varieties by changing /adapting </a:t>
            </a:r>
            <a:r>
              <a:rPr lang="en-US" sz="1900" dirty="0" err="1">
                <a:solidFill>
                  <a:schemeClr val="tx2">
                    <a:lumMod val="50000"/>
                  </a:schemeClr>
                </a:solidFill>
              </a:rPr>
              <a:t>specifi</a:t>
            </a:r>
            <a:r>
              <a:rPr lang="en-US" sz="1900" dirty="0">
                <a:solidFill>
                  <a:schemeClr val="tx2">
                    <a:lumMod val="50000"/>
                  </a:schemeClr>
                </a:solidFill>
              </a:rPr>
              <a:t>-</a:t>
            </a:r>
            <a:br>
              <a:rPr lang="en-US" sz="1900" dirty="0">
                <a:solidFill>
                  <a:schemeClr val="tx2">
                    <a:lumMod val="50000"/>
                  </a:schemeClr>
                </a:solidFill>
              </a:rPr>
            </a:br>
            <a:r>
              <a:rPr lang="en-US" sz="1900" dirty="0">
                <a:solidFill>
                  <a:schemeClr val="tx2">
                    <a:lumMod val="50000"/>
                  </a:schemeClr>
                </a:solidFill>
              </a:rPr>
              <a:t>cation requirements that also recognize the qualities of </a:t>
            </a:r>
            <a:br>
              <a:rPr lang="en-US" sz="1900" dirty="0">
                <a:solidFill>
                  <a:schemeClr val="tx2">
                    <a:lumMod val="50000"/>
                  </a:schemeClr>
                </a:solidFill>
              </a:rPr>
            </a:br>
            <a:r>
              <a:rPr lang="en-US" sz="1900" dirty="0">
                <a:solidFill>
                  <a:schemeClr val="tx2">
                    <a:lumMod val="50000"/>
                  </a:schemeClr>
                </a:solidFill>
              </a:rPr>
              <a:t>traditional varieties.</a:t>
            </a:r>
          </a:p>
          <a:p>
            <a:pPr marL="457200" indent="-457200">
              <a:spcBef>
                <a:spcPts val="800"/>
              </a:spcBef>
              <a:spcAft>
                <a:spcPts val="800"/>
              </a:spcAft>
              <a:buFont typeface="+mj-lt"/>
              <a:buAutoNum type="arabicPeriod" startAt="4"/>
            </a:pPr>
            <a:r>
              <a:rPr lang="en-US" dirty="0">
                <a:solidFill>
                  <a:schemeClr val="tx1"/>
                </a:solidFill>
              </a:rPr>
              <a:t>Management</a:t>
            </a:r>
          </a:p>
          <a:p>
            <a:pPr marL="425450" lvl="1" indent="-342900">
              <a:buFont typeface="Wingdings" panose="05000000000000000000" pitchFamily="2" charset="2"/>
              <a:buChar char="Ø"/>
            </a:pPr>
            <a:r>
              <a:rPr lang="en-US" sz="1900" dirty="0">
                <a:solidFill>
                  <a:schemeClr val="tx2">
                    <a:lumMod val="50000"/>
                  </a:schemeClr>
                </a:solidFill>
              </a:rPr>
              <a:t>Standards and companies should make clear improvements on the aspects of monitoring, cooperation with collective local /regional approach, cooperation with external experts and requirements for Biodiversity Action Plans. </a:t>
            </a:r>
          </a:p>
          <a:p>
            <a:pPr marL="425450" lvl="1" indent="-342900">
              <a:buFont typeface="Wingdings" panose="05000000000000000000" pitchFamily="2" charset="2"/>
              <a:buChar char="Ø"/>
            </a:pPr>
            <a:r>
              <a:rPr lang="en-US" sz="1900" dirty="0">
                <a:solidFill>
                  <a:schemeClr val="tx2">
                    <a:lumMod val="50000"/>
                  </a:schemeClr>
                </a:solidFill>
              </a:rPr>
              <a:t>Standards should require the description of the current situation of biodiversity on the farm (baseline).</a:t>
            </a:r>
          </a:p>
        </p:txBody>
      </p:sp>
      <p:sp>
        <p:nvSpPr>
          <p:cNvPr id="7" name="Foliennummernplatzhalter 6"/>
          <p:cNvSpPr>
            <a:spLocks noGrp="1"/>
          </p:cNvSpPr>
          <p:nvPr>
            <p:ph type="sldNum" sz="quarter" idx="12"/>
          </p:nvPr>
        </p:nvSpPr>
        <p:spPr/>
        <p:txBody>
          <a:bodyPr/>
          <a:lstStyle/>
          <a:p>
            <a:fld id="{94C51DEF-A0F2-436A-B446-D206BED377C1}" type="slidenum">
              <a:rPr lang="de-DE" smtClean="0"/>
              <a:t>10</a:t>
            </a:fld>
            <a:endParaRPr lang="de-DE" dirty="0"/>
          </a:p>
        </p:txBody>
      </p:sp>
      <p:sp>
        <p:nvSpPr>
          <p:cNvPr id="6" name="Textfeld 5"/>
          <p:cNvSpPr txBox="1"/>
          <p:nvPr/>
        </p:nvSpPr>
        <p:spPr>
          <a:xfrm rot="16200000">
            <a:off x="-660901" y="535207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8" name="Grafik 7"/>
          <p:cNvPicPr>
            <a:picLocks noChangeAspect="1"/>
          </p:cNvPicPr>
          <p:nvPr/>
        </p:nvPicPr>
        <p:blipFill rotWithShape="1">
          <a:blip r:embed="rId2" cstate="print">
            <a:extLst>
              <a:ext uri="{28A0092B-C50C-407E-A947-70E740481C1C}">
                <a14:useLocalDpi xmlns:a14="http://schemas.microsoft.com/office/drawing/2010/main" val="0"/>
              </a:ext>
            </a:extLst>
          </a:blip>
          <a:srcRect l="17741" r="10608"/>
          <a:stretch/>
        </p:blipFill>
        <p:spPr>
          <a:xfrm flipH="1">
            <a:off x="7085546" y="2598154"/>
            <a:ext cx="2037605" cy="1421904"/>
          </a:xfrm>
          <a:prstGeom prst="rect">
            <a:avLst/>
          </a:prstGeom>
        </p:spPr>
      </p:pic>
    </p:spTree>
    <p:extLst>
      <p:ext uri="{BB962C8B-B14F-4D97-AF65-F5344CB8AC3E}">
        <p14:creationId xmlns:p14="http://schemas.microsoft.com/office/powerpoint/2010/main" val="1127428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a:solidFill>
                  <a:srgbClr val="70AD47">
                    <a:lumMod val="75000"/>
                  </a:srgbClr>
                </a:solidFill>
                <a:ea typeface="+mn-ea"/>
              </a:rPr>
              <a:t>Overall conclusions regarding the current situation</a:t>
            </a:r>
          </a:p>
        </p:txBody>
      </p:sp>
      <p:sp>
        <p:nvSpPr>
          <p:cNvPr id="5" name="Inhaltsplatzhalter 4"/>
          <p:cNvSpPr>
            <a:spLocks noGrp="1"/>
          </p:cNvSpPr>
          <p:nvPr>
            <p:ph idx="1"/>
          </p:nvPr>
        </p:nvSpPr>
        <p:spPr>
          <a:xfrm>
            <a:off x="467544" y="1466189"/>
            <a:ext cx="8229600" cy="4680520"/>
          </a:xfrm>
        </p:spPr>
        <p:txBody>
          <a:bodyPr>
            <a:normAutofit/>
          </a:bodyPr>
          <a:lstStyle/>
          <a:p>
            <a:r>
              <a:rPr lang="en-US" sz="1800" dirty="0"/>
              <a:t>Biodiversity is more and better considered than 5 years ago</a:t>
            </a:r>
          </a:p>
          <a:p>
            <a:r>
              <a:rPr lang="en-US" sz="1800" dirty="0"/>
              <a:t>Today all standards and companies requirements include criteria regarding protection of habitats</a:t>
            </a:r>
          </a:p>
          <a:p>
            <a:r>
              <a:rPr lang="en-US" sz="1800" dirty="0"/>
              <a:t>Some standards and companies requirements request biodiversity or nature conservation management plans. But baselines are not requested and minimum quality of plans is not defined.</a:t>
            </a:r>
          </a:p>
          <a:p>
            <a:r>
              <a:rPr lang="en-US" sz="1800" dirty="0"/>
              <a:t>Quality of measures implemented is key in order to increase potential for biodiversity </a:t>
            </a:r>
          </a:p>
          <a:p>
            <a:r>
              <a:rPr lang="en-US" sz="1800" dirty="0"/>
              <a:t>Only very few standards /companies request agricultural practices beyond “integrated agricultural practices”.</a:t>
            </a:r>
          </a:p>
          <a:p>
            <a:r>
              <a:rPr lang="en-US" sz="1800" dirty="0"/>
              <a:t>Good agricultural practice is not enough to stop loss of biodiversity! VERY good agricultural </a:t>
            </a:r>
            <a:r>
              <a:rPr lang="en-US" sz="1800" dirty="0" err="1" smtClean="0"/>
              <a:t>practise</a:t>
            </a:r>
            <a:r>
              <a:rPr lang="en-US" sz="1800" dirty="0" smtClean="0"/>
              <a:t> </a:t>
            </a:r>
            <a:r>
              <a:rPr lang="en-US" sz="1800" dirty="0"/>
              <a:t>is required!</a:t>
            </a:r>
          </a:p>
          <a:p>
            <a:r>
              <a:rPr lang="en-US" sz="1800" dirty="0"/>
              <a:t>Currently non of the standards and companies can proof, biodiversity performance of their certified farms /suppliers. Sound biodiversity monitoring is needed! </a:t>
            </a:r>
            <a:endParaRPr lang="de-DE" sz="1800" dirty="0" smtClean="0"/>
          </a:p>
          <a:p>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11</a:t>
            </a:fld>
            <a:endParaRPr lang="de-DE" dirty="0"/>
          </a:p>
        </p:txBody>
      </p:sp>
    </p:spTree>
    <p:extLst>
      <p:ext uri="{BB962C8B-B14F-4D97-AF65-F5344CB8AC3E}">
        <p14:creationId xmlns:p14="http://schemas.microsoft.com/office/powerpoint/2010/main" val="36894013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z="1800" smtClean="0"/>
              <a:t>12</a:t>
            </a:fld>
            <a:endParaRPr lang="de-DE" sz="1800" dirty="0"/>
          </a:p>
        </p:txBody>
      </p:sp>
      <p:sp>
        <p:nvSpPr>
          <p:cNvPr id="6" name="Textfeld 5"/>
          <p:cNvSpPr txBox="1"/>
          <p:nvPr/>
        </p:nvSpPr>
        <p:spPr>
          <a:xfrm>
            <a:off x="914203" y="1221614"/>
            <a:ext cx="7258197" cy="830997"/>
          </a:xfrm>
          <a:prstGeom prst="rect">
            <a:avLst/>
          </a:prstGeom>
          <a:noFill/>
        </p:spPr>
        <p:txBody>
          <a:bodyPr wrap="square" rtlCol="0">
            <a:spAutoFit/>
          </a:bodyPr>
          <a:lstStyle/>
          <a:p>
            <a:pPr algn="ctr"/>
            <a:r>
              <a:rPr lang="de-DE" sz="2400" b="1" dirty="0" err="1" smtClean="0">
                <a:latin typeface="Arial" panose="020B0604020202020204" pitchFamily="34" charset="0"/>
                <a:cs typeface="Arial" panose="020B0604020202020204" pitchFamily="34" charset="0"/>
              </a:rPr>
              <a:t>Improvement</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of</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biodiversity</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protection</a:t>
            </a:r>
            <a:r>
              <a:rPr lang="de-DE" sz="2400" b="1" dirty="0" smtClean="0">
                <a:latin typeface="Arial" panose="020B0604020202020204" pitchFamily="34" charset="0"/>
                <a:cs typeface="Arial" panose="020B0604020202020204" pitchFamily="34" charset="0"/>
              </a:rPr>
              <a:t> in </a:t>
            </a:r>
            <a:r>
              <a:rPr lang="de-DE" sz="2400" b="1" dirty="0" err="1" smtClean="0">
                <a:latin typeface="Arial" panose="020B0604020202020204" pitchFamily="34" charset="0"/>
                <a:cs typeface="Arial" panose="020B0604020202020204" pitchFamily="34" charset="0"/>
              </a:rPr>
              <a:t>food</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production</a:t>
            </a:r>
            <a:r>
              <a:rPr lang="de-DE" sz="2400" b="1" dirty="0" smtClean="0">
                <a:latin typeface="Arial" panose="020B0604020202020204" pitchFamily="34" charset="0"/>
                <a:cs typeface="Arial" panose="020B0604020202020204" pitchFamily="34" charset="0"/>
              </a:rPr>
              <a:t> – </a:t>
            </a:r>
            <a:r>
              <a:rPr lang="de-DE" sz="2400" b="1" dirty="0" err="1" smtClean="0">
                <a:solidFill>
                  <a:srgbClr val="FF0000"/>
                </a:solidFill>
                <a:latin typeface="Arial" panose="020B0604020202020204" pitchFamily="34" charset="0"/>
                <a:cs typeface="Arial" panose="020B0604020202020204" pitchFamily="34" charset="0"/>
              </a:rPr>
              <a:t>Actors</a:t>
            </a:r>
            <a:r>
              <a:rPr lang="de-DE" sz="2400" b="1" dirty="0" smtClean="0">
                <a:solidFill>
                  <a:srgbClr val="FF0000"/>
                </a:solidFill>
                <a:latin typeface="Arial" panose="020B0604020202020204" pitchFamily="34" charset="0"/>
                <a:cs typeface="Arial" panose="020B0604020202020204" pitchFamily="34" charset="0"/>
              </a:rPr>
              <a:t> </a:t>
            </a:r>
            <a:r>
              <a:rPr lang="de-DE" sz="2400" b="1" dirty="0" err="1" smtClean="0">
                <a:solidFill>
                  <a:srgbClr val="FF0000"/>
                </a:solidFill>
                <a:latin typeface="Arial" panose="020B0604020202020204" pitchFamily="34" charset="0"/>
                <a:cs typeface="Arial" panose="020B0604020202020204" pitchFamily="34" charset="0"/>
              </a:rPr>
              <a:t>and</a:t>
            </a:r>
            <a:r>
              <a:rPr lang="de-DE" sz="2400" b="1" dirty="0" smtClean="0">
                <a:solidFill>
                  <a:srgbClr val="FF0000"/>
                </a:solidFill>
                <a:latin typeface="Arial" panose="020B0604020202020204" pitchFamily="34" charset="0"/>
                <a:cs typeface="Arial" panose="020B0604020202020204" pitchFamily="34" charset="0"/>
              </a:rPr>
              <a:t> </a:t>
            </a:r>
            <a:r>
              <a:rPr lang="de-DE" sz="2400" b="1" dirty="0" err="1" smtClean="0">
                <a:solidFill>
                  <a:srgbClr val="FF0000"/>
                </a:solidFill>
                <a:latin typeface="Arial" panose="020B0604020202020204" pitchFamily="34" charset="0"/>
                <a:cs typeface="Arial" panose="020B0604020202020204" pitchFamily="34" charset="0"/>
              </a:rPr>
              <a:t>roles</a:t>
            </a:r>
            <a:r>
              <a:rPr lang="de-DE" sz="2400" b="1" dirty="0" smtClean="0">
                <a:latin typeface="Arial" panose="020B0604020202020204" pitchFamily="34" charset="0"/>
                <a:cs typeface="Arial" panose="020B0604020202020204" pitchFamily="34" charset="0"/>
              </a:rPr>
              <a:t> </a:t>
            </a:r>
            <a:endParaRPr lang="de-DE" sz="2400" b="1" dirty="0">
              <a:latin typeface="Arial" panose="020B0604020202020204" pitchFamily="34" charset="0"/>
              <a:cs typeface="Arial" panose="020B0604020202020204" pitchFamily="34" charset="0"/>
            </a:endParaRPr>
          </a:p>
        </p:txBody>
      </p:sp>
      <p:sp>
        <p:nvSpPr>
          <p:cNvPr id="9" name="Rechteck 8"/>
          <p:cNvSpPr/>
          <p:nvPr/>
        </p:nvSpPr>
        <p:spPr>
          <a:xfrm>
            <a:off x="7186771" y="2769328"/>
            <a:ext cx="1719016" cy="88061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bg1"/>
                </a:solidFill>
                <a:latin typeface="Arial" panose="020B0604020202020204" pitchFamily="34" charset="0"/>
                <a:cs typeface="Arial" panose="020B0604020202020204" pitchFamily="34" charset="0"/>
              </a:rPr>
              <a:t>Food </a:t>
            </a:r>
            <a:r>
              <a:rPr lang="de-DE" sz="1600" dirty="0" err="1" smtClean="0">
                <a:solidFill>
                  <a:schemeClr val="bg1"/>
                </a:solidFill>
                <a:latin typeface="Arial" panose="020B0604020202020204" pitchFamily="34" charset="0"/>
                <a:cs typeface="Arial" panose="020B0604020202020204" pitchFamily="34" charset="0"/>
              </a:rPr>
              <a:t>retailers</a:t>
            </a:r>
            <a:endParaRPr lang="de-DE" sz="1600" dirty="0" smtClean="0">
              <a:solidFill>
                <a:schemeClr val="bg1"/>
              </a:solidFill>
              <a:latin typeface="Arial" panose="020B0604020202020204" pitchFamily="34" charset="0"/>
              <a:cs typeface="Arial" panose="020B0604020202020204" pitchFamily="34" charset="0"/>
            </a:endParaRPr>
          </a:p>
          <a:p>
            <a:r>
              <a:rPr lang="de-DE" sz="1600" dirty="0" smtClean="0">
                <a:solidFill>
                  <a:schemeClr val="bg1"/>
                </a:solidFill>
                <a:latin typeface="Arial" panose="020B0604020202020204" pitchFamily="34" charset="0"/>
                <a:cs typeface="Arial" panose="020B0604020202020204" pitchFamily="34" charset="0"/>
              </a:rPr>
              <a:t>Food </a:t>
            </a:r>
            <a:r>
              <a:rPr lang="de-DE" sz="1600" dirty="0" err="1" smtClean="0">
                <a:solidFill>
                  <a:schemeClr val="bg1"/>
                </a:solidFill>
                <a:latin typeface="Arial" panose="020B0604020202020204" pitchFamily="34" charset="0"/>
                <a:cs typeface="Arial" panose="020B0604020202020204" pitchFamily="34" charset="0"/>
              </a:rPr>
              <a:t>producing</a:t>
            </a:r>
            <a:r>
              <a:rPr lang="de-DE" sz="1600" dirty="0" smtClean="0">
                <a:solidFill>
                  <a:schemeClr val="bg1"/>
                </a:solidFill>
                <a:latin typeface="Arial" panose="020B0604020202020204" pitchFamily="34" charset="0"/>
                <a:cs typeface="Arial" panose="020B0604020202020204" pitchFamily="34" charset="0"/>
              </a:rPr>
              <a:t> </a:t>
            </a:r>
            <a:r>
              <a:rPr lang="de-DE" sz="1600" dirty="0" err="1" smtClean="0">
                <a:solidFill>
                  <a:schemeClr val="bg1"/>
                </a:solidFill>
                <a:latin typeface="Arial" panose="020B0604020202020204" pitchFamily="34" charset="0"/>
                <a:cs typeface="Arial" panose="020B0604020202020204" pitchFamily="34" charset="0"/>
              </a:rPr>
              <a:t>companies</a:t>
            </a:r>
            <a:endParaRPr lang="de-DE" sz="1600" dirty="0" smtClean="0">
              <a:solidFill>
                <a:schemeClr val="bg1"/>
              </a:solidFill>
              <a:latin typeface="Arial" panose="020B0604020202020204" pitchFamily="34" charset="0"/>
              <a:cs typeface="Arial" panose="020B0604020202020204" pitchFamily="34" charset="0"/>
            </a:endParaRPr>
          </a:p>
          <a:p>
            <a:endParaRPr lang="de-DE" sz="1600" dirty="0">
              <a:solidFill>
                <a:schemeClr val="bg1"/>
              </a:solidFill>
              <a:latin typeface="Arial" panose="020B0604020202020204" pitchFamily="34" charset="0"/>
              <a:cs typeface="Arial" panose="020B0604020202020204" pitchFamily="34" charset="0"/>
            </a:endParaRPr>
          </a:p>
        </p:txBody>
      </p:sp>
      <p:sp>
        <p:nvSpPr>
          <p:cNvPr id="10" name="Rechteck 9"/>
          <p:cNvSpPr/>
          <p:nvPr/>
        </p:nvSpPr>
        <p:spPr>
          <a:xfrm>
            <a:off x="264282" y="2636183"/>
            <a:ext cx="2219486" cy="86482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tx2">
                    <a:lumMod val="50000"/>
                  </a:schemeClr>
                </a:solidFill>
                <a:latin typeface="Arial" panose="020B0604020202020204" pitchFamily="34" charset="0"/>
                <a:cs typeface="Arial" panose="020B0604020202020204" pitchFamily="34" charset="0"/>
              </a:rPr>
              <a:t>European Union</a:t>
            </a:r>
          </a:p>
          <a:p>
            <a:r>
              <a:rPr lang="de-DE" sz="1600" dirty="0" smtClean="0">
                <a:solidFill>
                  <a:schemeClr val="tx2">
                    <a:lumMod val="50000"/>
                  </a:schemeClr>
                </a:solidFill>
                <a:latin typeface="Arial" panose="020B0604020202020204" pitchFamily="34" charset="0"/>
                <a:cs typeface="Arial" panose="020B0604020202020204" pitchFamily="34" charset="0"/>
              </a:rPr>
              <a:t>National </a:t>
            </a:r>
            <a:r>
              <a:rPr lang="de-DE" sz="1600" dirty="0" err="1">
                <a:solidFill>
                  <a:schemeClr val="tx2">
                    <a:lumMod val="50000"/>
                  </a:schemeClr>
                </a:solidFill>
                <a:latin typeface="Arial" panose="020B0604020202020204" pitchFamily="34" charset="0"/>
                <a:cs typeface="Arial" panose="020B0604020202020204" pitchFamily="34" charset="0"/>
              </a:rPr>
              <a:t>g</a:t>
            </a:r>
            <a:r>
              <a:rPr lang="de-DE" sz="1600" dirty="0" err="1" smtClean="0">
                <a:solidFill>
                  <a:schemeClr val="tx2">
                    <a:lumMod val="50000"/>
                  </a:schemeClr>
                </a:solidFill>
                <a:latin typeface="Arial" panose="020B0604020202020204" pitchFamily="34" charset="0"/>
                <a:cs typeface="Arial" panose="020B0604020202020204" pitchFamily="34" charset="0"/>
              </a:rPr>
              <a:t>overnments</a:t>
            </a:r>
            <a:endParaRPr lang="de-DE" sz="1600" dirty="0" smtClean="0">
              <a:solidFill>
                <a:schemeClr val="tx2">
                  <a:lumMod val="50000"/>
                </a:schemeClr>
              </a:solidFill>
              <a:latin typeface="Arial" panose="020B0604020202020204" pitchFamily="34" charset="0"/>
              <a:cs typeface="Arial" panose="020B0604020202020204" pitchFamily="34" charset="0"/>
            </a:endParaRPr>
          </a:p>
          <a:p>
            <a:r>
              <a:rPr lang="de-DE" sz="1600" dirty="0" smtClean="0">
                <a:solidFill>
                  <a:schemeClr val="tx2">
                    <a:lumMod val="50000"/>
                  </a:schemeClr>
                </a:solidFill>
                <a:latin typeface="Arial" panose="020B0604020202020204" pitchFamily="34" charset="0"/>
                <a:cs typeface="Arial" panose="020B0604020202020204" pitchFamily="34" charset="0"/>
              </a:rPr>
              <a:t>Regional </a:t>
            </a:r>
            <a:r>
              <a:rPr lang="de-DE" sz="1600" dirty="0" err="1" smtClean="0">
                <a:solidFill>
                  <a:schemeClr val="tx2">
                    <a:lumMod val="50000"/>
                  </a:schemeClr>
                </a:solidFill>
                <a:latin typeface="Arial" panose="020B0604020202020204" pitchFamily="34" charset="0"/>
                <a:cs typeface="Arial" panose="020B0604020202020204" pitchFamily="34" charset="0"/>
              </a:rPr>
              <a:t>governments</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1" name="Rechteck 10"/>
          <p:cNvSpPr/>
          <p:nvPr/>
        </p:nvSpPr>
        <p:spPr>
          <a:xfrm>
            <a:off x="7186771" y="5629656"/>
            <a:ext cx="1719016" cy="60765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bg1"/>
                </a:solidFill>
                <a:latin typeface="Arial" panose="020B0604020202020204" pitchFamily="34" charset="0"/>
                <a:cs typeface="Arial" panose="020B0604020202020204" pitchFamily="34" charset="0"/>
              </a:rPr>
              <a:t>Consumer</a:t>
            </a:r>
            <a:endParaRPr lang="de-DE" sz="1600" dirty="0">
              <a:solidFill>
                <a:schemeClr val="bg1"/>
              </a:solidFill>
              <a:latin typeface="Arial" panose="020B0604020202020204" pitchFamily="34" charset="0"/>
              <a:cs typeface="Arial" panose="020B0604020202020204" pitchFamily="34" charset="0"/>
            </a:endParaRPr>
          </a:p>
        </p:txBody>
      </p:sp>
      <p:sp>
        <p:nvSpPr>
          <p:cNvPr id="12" name="Rechteck 11"/>
          <p:cNvSpPr/>
          <p:nvPr/>
        </p:nvSpPr>
        <p:spPr>
          <a:xfrm>
            <a:off x="264282" y="4918625"/>
            <a:ext cx="2219486" cy="85953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err="1" smtClean="0">
                <a:solidFill>
                  <a:schemeClr val="tx2">
                    <a:lumMod val="50000"/>
                  </a:schemeClr>
                </a:solidFill>
                <a:latin typeface="Arial" panose="020B0604020202020204" pitchFamily="34" charset="0"/>
                <a:cs typeface="Arial" panose="020B0604020202020204" pitchFamily="34" charset="0"/>
              </a:rPr>
              <a:t>Voluntary</a:t>
            </a:r>
            <a:r>
              <a:rPr lang="de-DE" sz="1600" dirty="0" smtClean="0">
                <a:solidFill>
                  <a:schemeClr val="tx2">
                    <a:lumMod val="50000"/>
                  </a:schemeClr>
                </a:solidFill>
                <a:latin typeface="Arial" panose="020B0604020202020204" pitchFamily="34" charset="0"/>
                <a:cs typeface="Arial" panose="020B0604020202020204" pitchFamily="34" charset="0"/>
              </a:rPr>
              <a:t> Standards</a:t>
            </a:r>
          </a:p>
          <a:p>
            <a:r>
              <a:rPr lang="de-DE" sz="1600" dirty="0" smtClean="0">
                <a:solidFill>
                  <a:schemeClr val="tx2">
                    <a:lumMod val="50000"/>
                  </a:schemeClr>
                </a:solidFill>
                <a:latin typeface="Arial" panose="020B0604020202020204" pitchFamily="34" charset="0"/>
                <a:cs typeface="Arial" panose="020B0604020202020204" pitchFamily="34" charset="0"/>
              </a:rPr>
              <a:t>International, national, </a:t>
            </a:r>
          </a:p>
          <a:p>
            <a:r>
              <a:rPr lang="de-DE" sz="1600" dirty="0" smtClean="0">
                <a:solidFill>
                  <a:schemeClr val="tx2">
                    <a:lumMod val="50000"/>
                  </a:schemeClr>
                </a:solidFill>
                <a:latin typeface="Arial" panose="020B0604020202020204" pitchFamily="34" charset="0"/>
                <a:cs typeface="Arial" panose="020B0604020202020204" pitchFamily="34" charset="0"/>
              </a:rPr>
              <a:t>regional</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3" name="Rechteck 12"/>
          <p:cNvSpPr/>
          <p:nvPr/>
        </p:nvSpPr>
        <p:spPr>
          <a:xfrm>
            <a:off x="7186771" y="1837349"/>
            <a:ext cx="1719016" cy="85953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bg1"/>
                </a:solidFill>
                <a:latin typeface="Arial" panose="020B0604020202020204" pitchFamily="34" charset="0"/>
                <a:cs typeface="Arial" panose="020B0604020202020204" pitchFamily="34" charset="0"/>
              </a:rPr>
              <a:t>Farmers</a:t>
            </a:r>
          </a:p>
          <a:p>
            <a:r>
              <a:rPr lang="de-DE" sz="1600" dirty="0" smtClean="0">
                <a:solidFill>
                  <a:schemeClr val="bg1"/>
                </a:solidFill>
                <a:latin typeface="Arial" panose="020B0604020202020204" pitchFamily="34" charset="0"/>
                <a:cs typeface="Arial" panose="020B0604020202020204" pitchFamily="34" charset="0"/>
              </a:rPr>
              <a:t>Producer </a:t>
            </a:r>
            <a:r>
              <a:rPr lang="de-DE" sz="1600" dirty="0" err="1" smtClean="0">
                <a:solidFill>
                  <a:schemeClr val="bg1"/>
                </a:solidFill>
                <a:latin typeface="Arial" panose="020B0604020202020204" pitchFamily="34" charset="0"/>
                <a:cs typeface="Arial" panose="020B0604020202020204" pitchFamily="34" charset="0"/>
              </a:rPr>
              <a:t>groups</a:t>
            </a:r>
            <a:endParaRPr lang="de-DE" sz="1600" dirty="0" smtClean="0">
              <a:solidFill>
                <a:schemeClr val="bg1"/>
              </a:solidFill>
              <a:latin typeface="Arial" panose="020B0604020202020204" pitchFamily="34" charset="0"/>
              <a:cs typeface="Arial" panose="020B0604020202020204" pitchFamily="34" charset="0"/>
            </a:endParaRPr>
          </a:p>
          <a:p>
            <a:r>
              <a:rPr lang="de-DE" sz="1600" dirty="0" err="1" smtClean="0">
                <a:solidFill>
                  <a:schemeClr val="bg1"/>
                </a:solidFill>
                <a:latin typeface="Arial" panose="020B0604020202020204" pitchFamily="34" charset="0"/>
                <a:cs typeface="Arial" panose="020B0604020202020204" pitchFamily="34" charset="0"/>
              </a:rPr>
              <a:t>Suppliers</a:t>
            </a:r>
            <a:endParaRPr lang="de-DE" sz="1600" dirty="0">
              <a:solidFill>
                <a:schemeClr val="bg1"/>
              </a:solidFill>
              <a:latin typeface="Arial" panose="020B0604020202020204" pitchFamily="34" charset="0"/>
              <a:cs typeface="Arial" panose="020B0604020202020204" pitchFamily="34" charset="0"/>
            </a:endParaRPr>
          </a:p>
        </p:txBody>
      </p:sp>
      <p:sp>
        <p:nvSpPr>
          <p:cNvPr id="14" name="Rechteck 13"/>
          <p:cNvSpPr/>
          <p:nvPr/>
        </p:nvSpPr>
        <p:spPr>
          <a:xfrm>
            <a:off x="7186771" y="4655821"/>
            <a:ext cx="1719016" cy="88061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bg1"/>
                </a:solidFill>
                <a:latin typeface="Arial" panose="020B0604020202020204" pitchFamily="34" charset="0"/>
                <a:cs typeface="Arial" panose="020B0604020202020204" pitchFamily="34" charset="0"/>
              </a:rPr>
              <a:t>Food </a:t>
            </a:r>
            <a:r>
              <a:rPr lang="de-DE" sz="1600" dirty="0" err="1" smtClean="0">
                <a:solidFill>
                  <a:schemeClr val="bg1"/>
                </a:solidFill>
                <a:latin typeface="Arial" panose="020B0604020202020204" pitchFamily="34" charset="0"/>
                <a:cs typeface="Arial" panose="020B0604020202020204" pitchFamily="34" charset="0"/>
              </a:rPr>
              <a:t>retailers</a:t>
            </a:r>
            <a:endParaRPr lang="de-DE" sz="1600" dirty="0" smtClean="0">
              <a:solidFill>
                <a:schemeClr val="bg1"/>
              </a:solidFill>
              <a:latin typeface="Arial" panose="020B0604020202020204" pitchFamily="34" charset="0"/>
              <a:cs typeface="Arial" panose="020B0604020202020204" pitchFamily="34" charset="0"/>
            </a:endParaRPr>
          </a:p>
          <a:p>
            <a:r>
              <a:rPr lang="de-DE" sz="1600" dirty="0" smtClean="0">
                <a:solidFill>
                  <a:schemeClr val="bg1"/>
                </a:solidFill>
                <a:latin typeface="Arial" panose="020B0604020202020204" pitchFamily="34" charset="0"/>
                <a:cs typeface="Arial" panose="020B0604020202020204" pitchFamily="34" charset="0"/>
              </a:rPr>
              <a:t>Food </a:t>
            </a:r>
            <a:r>
              <a:rPr lang="de-DE" sz="1600" dirty="0" err="1" smtClean="0">
                <a:solidFill>
                  <a:schemeClr val="bg1"/>
                </a:solidFill>
                <a:latin typeface="Arial" panose="020B0604020202020204" pitchFamily="34" charset="0"/>
                <a:cs typeface="Arial" panose="020B0604020202020204" pitchFamily="34" charset="0"/>
              </a:rPr>
              <a:t>producing</a:t>
            </a:r>
            <a:r>
              <a:rPr lang="de-DE" sz="1600" dirty="0" smtClean="0">
                <a:solidFill>
                  <a:schemeClr val="bg1"/>
                </a:solidFill>
                <a:latin typeface="Arial" panose="020B0604020202020204" pitchFamily="34" charset="0"/>
                <a:cs typeface="Arial" panose="020B0604020202020204" pitchFamily="34" charset="0"/>
              </a:rPr>
              <a:t> </a:t>
            </a:r>
            <a:r>
              <a:rPr lang="de-DE" sz="1600" dirty="0" err="1" smtClean="0">
                <a:solidFill>
                  <a:schemeClr val="bg1"/>
                </a:solidFill>
                <a:latin typeface="Arial" panose="020B0604020202020204" pitchFamily="34" charset="0"/>
                <a:cs typeface="Arial" panose="020B0604020202020204" pitchFamily="34" charset="0"/>
              </a:rPr>
              <a:t>companies</a:t>
            </a:r>
            <a:endParaRPr lang="de-DE" sz="1600" dirty="0" smtClean="0">
              <a:solidFill>
                <a:schemeClr val="bg1"/>
              </a:solidFill>
              <a:latin typeface="Arial" panose="020B0604020202020204" pitchFamily="34" charset="0"/>
              <a:cs typeface="Arial" panose="020B0604020202020204" pitchFamily="34" charset="0"/>
            </a:endParaRPr>
          </a:p>
          <a:p>
            <a:endParaRPr lang="de-DE" sz="1600" dirty="0">
              <a:solidFill>
                <a:schemeClr val="bg1"/>
              </a:solidFill>
              <a:latin typeface="Arial" panose="020B0604020202020204" pitchFamily="34" charset="0"/>
              <a:cs typeface="Arial" panose="020B0604020202020204" pitchFamily="34" charset="0"/>
            </a:endParaRPr>
          </a:p>
        </p:txBody>
      </p:sp>
      <p:sp>
        <p:nvSpPr>
          <p:cNvPr id="15" name="Ellipse 14"/>
          <p:cNvSpPr/>
          <p:nvPr/>
        </p:nvSpPr>
        <p:spPr>
          <a:xfrm>
            <a:off x="3285518" y="2101682"/>
            <a:ext cx="3158690" cy="2072849"/>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smtClean="0">
                <a:latin typeface="Arial" panose="020B0604020202020204" pitchFamily="34" charset="0"/>
                <a:cs typeface="Arial" panose="020B0604020202020204" pitchFamily="34" charset="0"/>
              </a:rPr>
              <a:t>Legislation</a:t>
            </a:r>
            <a:endParaRPr lang="de-DE" sz="1600" dirty="0" smtClean="0">
              <a:latin typeface="Arial" panose="020B0604020202020204" pitchFamily="34" charset="0"/>
              <a:cs typeface="Arial" panose="020B0604020202020204" pitchFamily="34" charset="0"/>
            </a:endParaRPr>
          </a:p>
          <a:p>
            <a:pPr algn="ctr"/>
            <a:r>
              <a:rPr lang="de-DE" sz="1600" dirty="0" err="1" smtClean="0">
                <a:latin typeface="Arial" panose="020B0604020202020204" pitchFamily="34" charset="0"/>
                <a:cs typeface="Arial" panose="020B0604020202020204" pitchFamily="34" charset="0"/>
              </a:rPr>
              <a:t>Subventions</a:t>
            </a:r>
            <a:endParaRPr lang="de-DE" sz="1600" dirty="0" smtClean="0">
              <a:latin typeface="Arial" panose="020B0604020202020204" pitchFamily="34" charset="0"/>
              <a:cs typeface="Arial" panose="020B0604020202020204" pitchFamily="34" charset="0"/>
            </a:endParaRPr>
          </a:p>
          <a:p>
            <a:pPr algn="ctr"/>
            <a:r>
              <a:rPr lang="de-DE" sz="1600" dirty="0" smtClean="0">
                <a:latin typeface="Arial" panose="020B0604020202020204" pitchFamily="34" charset="0"/>
                <a:cs typeface="Arial" panose="020B0604020202020204" pitchFamily="34" charset="0"/>
              </a:rPr>
              <a:t>Market </a:t>
            </a:r>
            <a:r>
              <a:rPr lang="de-DE" sz="1600" dirty="0" err="1" smtClean="0">
                <a:latin typeface="Arial" panose="020B0604020202020204" pitchFamily="34" charset="0"/>
                <a:cs typeface="Arial" panose="020B0604020202020204" pitchFamily="34" charset="0"/>
              </a:rPr>
              <a:t>regulations</a:t>
            </a:r>
            <a:endParaRPr lang="de-DE" sz="1600" dirty="0" smtClean="0">
              <a:latin typeface="Arial" panose="020B0604020202020204" pitchFamily="34" charset="0"/>
              <a:cs typeface="Arial" panose="020B0604020202020204" pitchFamily="34" charset="0"/>
            </a:endParaRPr>
          </a:p>
          <a:p>
            <a:pPr algn="ctr"/>
            <a:r>
              <a:rPr lang="de-DE" sz="1600" dirty="0" smtClean="0">
                <a:latin typeface="Arial" panose="020B0604020202020204" pitchFamily="34" charset="0"/>
                <a:cs typeface="Arial" panose="020B0604020202020204" pitchFamily="34" charset="0"/>
              </a:rPr>
              <a:t>Regional </a:t>
            </a:r>
            <a:r>
              <a:rPr lang="de-DE" sz="1600" dirty="0" err="1" smtClean="0">
                <a:latin typeface="Arial" panose="020B0604020202020204" pitchFamily="34" charset="0"/>
                <a:cs typeface="Arial" panose="020B0604020202020204" pitchFamily="34" charset="0"/>
              </a:rPr>
              <a:t>development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programmes</a:t>
            </a:r>
            <a:endParaRPr lang="de-DE" sz="1600" dirty="0">
              <a:latin typeface="Arial" panose="020B0604020202020204" pitchFamily="34" charset="0"/>
              <a:cs typeface="Arial" panose="020B0604020202020204" pitchFamily="34" charset="0"/>
            </a:endParaRPr>
          </a:p>
          <a:p>
            <a:pPr algn="ctr"/>
            <a:r>
              <a:rPr lang="de-DE" sz="1600" dirty="0" smtClean="0">
                <a:latin typeface="Arial" panose="020B0604020202020204" pitchFamily="34" charset="0"/>
                <a:cs typeface="Arial" panose="020B0604020202020204" pitchFamily="34" charset="0"/>
              </a:rPr>
              <a:t>Consumer </a:t>
            </a:r>
            <a:r>
              <a:rPr lang="de-DE" sz="1600" dirty="0" err="1" smtClean="0">
                <a:latin typeface="Arial" panose="020B0604020202020204" pitchFamily="34" charset="0"/>
                <a:cs typeface="Arial" panose="020B0604020202020204" pitchFamily="34" charset="0"/>
              </a:rPr>
              <a:t>protection</a:t>
            </a:r>
            <a:endParaRPr lang="de-DE" sz="1600" dirty="0">
              <a:latin typeface="Arial" panose="020B0604020202020204" pitchFamily="34" charset="0"/>
              <a:cs typeface="Arial" panose="020B0604020202020204" pitchFamily="34" charset="0"/>
            </a:endParaRPr>
          </a:p>
        </p:txBody>
      </p:sp>
      <p:sp>
        <p:nvSpPr>
          <p:cNvPr id="16" name="Rechteck 15"/>
          <p:cNvSpPr/>
          <p:nvPr/>
        </p:nvSpPr>
        <p:spPr>
          <a:xfrm>
            <a:off x="7186771" y="3739723"/>
            <a:ext cx="1719016" cy="61145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bg1"/>
                </a:solidFill>
                <a:latin typeface="Arial" panose="020B0604020202020204" pitchFamily="34" charset="0"/>
                <a:cs typeface="Arial" panose="020B0604020202020204" pitchFamily="34" charset="0"/>
              </a:rPr>
              <a:t>Consumer</a:t>
            </a:r>
            <a:endParaRPr lang="de-DE" sz="1600" dirty="0">
              <a:solidFill>
                <a:schemeClr val="bg1"/>
              </a:solidFill>
              <a:latin typeface="Arial" panose="020B0604020202020204" pitchFamily="34" charset="0"/>
              <a:cs typeface="Arial" panose="020B0604020202020204" pitchFamily="34" charset="0"/>
            </a:endParaRPr>
          </a:p>
        </p:txBody>
      </p:sp>
      <p:sp>
        <p:nvSpPr>
          <p:cNvPr id="17" name="Ellipse 16"/>
          <p:cNvSpPr/>
          <p:nvPr/>
        </p:nvSpPr>
        <p:spPr>
          <a:xfrm>
            <a:off x="3285518" y="4230021"/>
            <a:ext cx="3158690" cy="2177034"/>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smtClean="0">
              <a:latin typeface="Arial" panose="020B0604020202020204" pitchFamily="34" charset="0"/>
              <a:cs typeface="Arial" panose="020B0604020202020204" pitchFamily="34" charset="0"/>
            </a:endParaRPr>
          </a:p>
          <a:p>
            <a:pPr algn="ctr"/>
            <a:r>
              <a:rPr lang="de-DE" sz="1600" dirty="0" err="1" smtClean="0">
                <a:latin typeface="Arial" panose="020B0604020202020204" pitchFamily="34" charset="0"/>
                <a:cs typeface="Arial" panose="020B0604020202020204" pitchFamily="34" charset="0"/>
              </a:rPr>
              <a:t>Guarantee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certain</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product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qualities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production</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methods</a:t>
            </a:r>
            <a:endParaRPr lang="de-DE" sz="1600" dirty="0" smtClean="0">
              <a:latin typeface="Arial" panose="020B0604020202020204" pitchFamily="34" charset="0"/>
              <a:cs typeface="Arial" panose="020B0604020202020204" pitchFamily="34" charset="0"/>
            </a:endParaRPr>
          </a:p>
          <a:p>
            <a:pPr algn="ctr"/>
            <a:r>
              <a:rPr lang="de-DE" sz="1600" dirty="0" smtClean="0">
                <a:latin typeface="Arial" panose="020B0604020202020204" pitchFamily="34" charset="0"/>
                <a:cs typeface="Arial" panose="020B0604020202020204" pitchFamily="34" charset="0"/>
              </a:rPr>
              <a:t>Control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legal </a:t>
            </a:r>
            <a:r>
              <a:rPr lang="de-DE" sz="1600" dirty="0" err="1" smtClean="0">
                <a:latin typeface="Arial" panose="020B0604020202020204" pitchFamily="34" charset="0"/>
                <a:cs typeface="Arial" panose="020B0604020202020204" pitchFamily="34" charset="0"/>
              </a:rPr>
              <a:t>compliance</a:t>
            </a:r>
            <a:endParaRPr lang="de-DE" sz="1600" dirty="0" smtClean="0">
              <a:latin typeface="Arial" panose="020B0604020202020204" pitchFamily="34" charset="0"/>
              <a:cs typeface="Arial" panose="020B0604020202020204" pitchFamily="34" charset="0"/>
            </a:endParaRPr>
          </a:p>
          <a:p>
            <a:pPr algn="ctr"/>
            <a:r>
              <a:rPr lang="de-DE" sz="1600" dirty="0" smtClean="0">
                <a:latin typeface="Arial" panose="020B0604020202020204" pitchFamily="34" charset="0"/>
                <a:cs typeface="Arial" panose="020B0604020202020204" pitchFamily="34" charset="0"/>
              </a:rPr>
              <a:t>Orientation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consumers</a:t>
            </a:r>
            <a:endParaRPr lang="de-DE" sz="1600" dirty="0" smtClean="0">
              <a:latin typeface="Arial" panose="020B0604020202020204" pitchFamily="34" charset="0"/>
              <a:cs typeface="Arial" panose="020B0604020202020204" pitchFamily="34" charset="0"/>
            </a:endParaRPr>
          </a:p>
          <a:p>
            <a:pPr algn="ctr"/>
            <a:endParaRPr lang="de-DE" sz="1600" dirty="0">
              <a:latin typeface="Arial" panose="020B0604020202020204" pitchFamily="34" charset="0"/>
              <a:cs typeface="Arial" panose="020B0604020202020204" pitchFamily="34" charset="0"/>
            </a:endParaRPr>
          </a:p>
        </p:txBody>
      </p:sp>
      <p:cxnSp>
        <p:nvCxnSpPr>
          <p:cNvPr id="18" name="Gerade Verbindung mit Pfeil 17"/>
          <p:cNvCxnSpPr/>
          <p:nvPr/>
        </p:nvCxnSpPr>
        <p:spPr>
          <a:xfrm>
            <a:off x="2650632" y="3068960"/>
            <a:ext cx="841248"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a:off x="2601864" y="5335655"/>
            <a:ext cx="841248"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p:cNvCxnSpPr/>
          <p:nvPr/>
        </p:nvCxnSpPr>
        <p:spPr>
          <a:xfrm flipV="1">
            <a:off x="6324602" y="2397086"/>
            <a:ext cx="729996" cy="354962"/>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p:nvCxnSpPr>
        <p:spPr>
          <a:xfrm>
            <a:off x="6296616" y="3121965"/>
            <a:ext cx="775854"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a:off x="6296616" y="3588019"/>
            <a:ext cx="781812" cy="303407"/>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p:nvPr/>
        </p:nvCxnSpPr>
        <p:spPr>
          <a:xfrm flipV="1">
            <a:off x="6363672" y="5113291"/>
            <a:ext cx="690926" cy="166945"/>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a:off x="6324741" y="5660682"/>
            <a:ext cx="769620" cy="117479"/>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4778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z="1800" smtClean="0"/>
              <a:t>13</a:t>
            </a:fld>
            <a:endParaRPr lang="de-DE" sz="1800" dirty="0"/>
          </a:p>
        </p:txBody>
      </p:sp>
      <p:sp>
        <p:nvSpPr>
          <p:cNvPr id="6" name="Textfeld 5"/>
          <p:cNvSpPr txBox="1"/>
          <p:nvPr/>
        </p:nvSpPr>
        <p:spPr>
          <a:xfrm>
            <a:off x="914203" y="1354614"/>
            <a:ext cx="7258197" cy="830997"/>
          </a:xfrm>
          <a:prstGeom prst="rect">
            <a:avLst/>
          </a:prstGeom>
          <a:noFill/>
        </p:spPr>
        <p:txBody>
          <a:bodyPr wrap="square" rtlCol="0">
            <a:spAutoFit/>
          </a:bodyPr>
          <a:lstStyle/>
          <a:p>
            <a:pPr algn="ctr"/>
            <a:r>
              <a:rPr lang="de-DE" sz="2400" b="1" dirty="0" err="1" smtClean="0">
                <a:latin typeface="Arial" panose="020B0604020202020204" pitchFamily="34" charset="0"/>
                <a:cs typeface="Arial" panose="020B0604020202020204" pitchFamily="34" charset="0"/>
              </a:rPr>
              <a:t>Improvement</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of</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biodiversity</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protection</a:t>
            </a:r>
            <a:r>
              <a:rPr lang="de-DE" sz="2400" b="1" dirty="0" smtClean="0">
                <a:latin typeface="Arial" panose="020B0604020202020204" pitchFamily="34" charset="0"/>
                <a:cs typeface="Arial" panose="020B0604020202020204" pitchFamily="34" charset="0"/>
              </a:rPr>
              <a:t> in </a:t>
            </a:r>
            <a:r>
              <a:rPr lang="de-DE" sz="2400" b="1" dirty="0" err="1" smtClean="0">
                <a:latin typeface="Arial" panose="020B0604020202020204" pitchFamily="34" charset="0"/>
                <a:cs typeface="Arial" panose="020B0604020202020204" pitchFamily="34" charset="0"/>
              </a:rPr>
              <a:t>food</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production</a:t>
            </a:r>
            <a:r>
              <a:rPr lang="de-DE" sz="2400" b="1" dirty="0" smtClean="0">
                <a:latin typeface="Arial" panose="020B0604020202020204" pitchFamily="34" charset="0"/>
                <a:cs typeface="Arial" panose="020B0604020202020204" pitchFamily="34" charset="0"/>
              </a:rPr>
              <a:t> – </a:t>
            </a:r>
            <a:r>
              <a:rPr lang="de-DE" sz="2400" b="1" dirty="0" smtClean="0">
                <a:solidFill>
                  <a:srgbClr val="FF0000"/>
                </a:solidFill>
                <a:latin typeface="Arial" panose="020B0604020202020204" pitchFamily="34" charset="0"/>
                <a:cs typeface="Arial" panose="020B0604020202020204" pitchFamily="34" charset="0"/>
              </a:rPr>
              <a:t>Options </a:t>
            </a:r>
            <a:r>
              <a:rPr lang="de-DE" sz="2400" b="1" dirty="0" err="1" smtClean="0">
                <a:solidFill>
                  <a:srgbClr val="FF0000"/>
                </a:solidFill>
                <a:latin typeface="Arial" panose="020B0604020202020204" pitchFamily="34" charset="0"/>
                <a:cs typeface="Arial" panose="020B0604020202020204" pitchFamily="34" charset="0"/>
              </a:rPr>
              <a:t>for</a:t>
            </a:r>
            <a:r>
              <a:rPr lang="de-DE" sz="2400" b="1" dirty="0" smtClean="0">
                <a:solidFill>
                  <a:srgbClr val="FF0000"/>
                </a:solidFill>
                <a:latin typeface="Arial" panose="020B0604020202020204" pitchFamily="34" charset="0"/>
                <a:cs typeface="Arial" panose="020B0604020202020204" pitchFamily="34" charset="0"/>
              </a:rPr>
              <a:t> </a:t>
            </a:r>
            <a:r>
              <a:rPr lang="de-DE" sz="2400" b="1" dirty="0" err="1" smtClean="0">
                <a:solidFill>
                  <a:srgbClr val="FF0000"/>
                </a:solidFill>
                <a:latin typeface="Arial" panose="020B0604020202020204" pitchFamily="34" charset="0"/>
                <a:cs typeface="Arial" panose="020B0604020202020204" pitchFamily="34" charset="0"/>
              </a:rPr>
              <a:t>action</a:t>
            </a:r>
            <a:r>
              <a:rPr lang="de-DE" sz="2400" b="1" dirty="0" smtClean="0">
                <a:solidFill>
                  <a:srgbClr val="FF0000"/>
                </a:solidFill>
                <a:latin typeface="Arial" panose="020B0604020202020204" pitchFamily="34" charset="0"/>
                <a:cs typeface="Arial" panose="020B0604020202020204" pitchFamily="34" charset="0"/>
              </a:rPr>
              <a:t> </a:t>
            </a:r>
            <a:r>
              <a:rPr lang="de-DE" sz="2400" b="1" dirty="0" smtClean="0">
                <a:latin typeface="Arial" panose="020B0604020202020204" pitchFamily="34" charset="0"/>
                <a:cs typeface="Arial" panose="020B0604020202020204" pitchFamily="34" charset="0"/>
              </a:rPr>
              <a:t> </a:t>
            </a:r>
            <a:endParaRPr lang="de-DE" sz="2400" b="1" dirty="0">
              <a:latin typeface="Arial" panose="020B0604020202020204" pitchFamily="34" charset="0"/>
              <a:cs typeface="Arial" panose="020B0604020202020204" pitchFamily="34" charset="0"/>
            </a:endParaRPr>
          </a:p>
        </p:txBody>
      </p:sp>
      <p:sp>
        <p:nvSpPr>
          <p:cNvPr id="25" name="Rechteck 24"/>
          <p:cNvSpPr/>
          <p:nvPr/>
        </p:nvSpPr>
        <p:spPr>
          <a:xfrm>
            <a:off x="230176" y="2586107"/>
            <a:ext cx="2181584" cy="1130925"/>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tx2">
                    <a:lumMod val="50000"/>
                  </a:schemeClr>
                </a:solidFill>
                <a:latin typeface="Arial" panose="020B0604020202020204" pitchFamily="34" charset="0"/>
                <a:cs typeface="Arial" panose="020B0604020202020204" pitchFamily="34" charset="0"/>
              </a:rPr>
              <a:t>European Union</a:t>
            </a:r>
          </a:p>
          <a:p>
            <a:r>
              <a:rPr lang="de-DE" sz="1600" dirty="0" smtClean="0">
                <a:solidFill>
                  <a:schemeClr val="tx2">
                    <a:lumMod val="50000"/>
                  </a:schemeClr>
                </a:solidFill>
                <a:latin typeface="Arial" panose="020B0604020202020204" pitchFamily="34" charset="0"/>
                <a:cs typeface="Arial" panose="020B0604020202020204" pitchFamily="34" charset="0"/>
              </a:rPr>
              <a:t>National </a:t>
            </a:r>
            <a:r>
              <a:rPr lang="de-DE" sz="1600" dirty="0" err="1">
                <a:solidFill>
                  <a:schemeClr val="tx2">
                    <a:lumMod val="50000"/>
                  </a:schemeClr>
                </a:solidFill>
                <a:latin typeface="Arial" panose="020B0604020202020204" pitchFamily="34" charset="0"/>
                <a:cs typeface="Arial" panose="020B0604020202020204" pitchFamily="34" charset="0"/>
              </a:rPr>
              <a:t>g</a:t>
            </a:r>
            <a:r>
              <a:rPr lang="de-DE" sz="1600" dirty="0" err="1" smtClean="0">
                <a:solidFill>
                  <a:schemeClr val="tx2">
                    <a:lumMod val="50000"/>
                  </a:schemeClr>
                </a:solidFill>
                <a:latin typeface="Arial" panose="020B0604020202020204" pitchFamily="34" charset="0"/>
                <a:cs typeface="Arial" panose="020B0604020202020204" pitchFamily="34" charset="0"/>
              </a:rPr>
              <a:t>overnments</a:t>
            </a:r>
            <a:endParaRPr lang="de-DE" sz="1600" dirty="0" smtClean="0">
              <a:solidFill>
                <a:schemeClr val="tx2">
                  <a:lumMod val="50000"/>
                </a:schemeClr>
              </a:solidFill>
              <a:latin typeface="Arial" panose="020B0604020202020204" pitchFamily="34" charset="0"/>
              <a:cs typeface="Arial" panose="020B0604020202020204" pitchFamily="34" charset="0"/>
            </a:endParaRPr>
          </a:p>
          <a:p>
            <a:r>
              <a:rPr lang="de-DE" sz="1600" dirty="0" smtClean="0">
                <a:solidFill>
                  <a:schemeClr val="tx2">
                    <a:lumMod val="50000"/>
                  </a:schemeClr>
                </a:solidFill>
                <a:latin typeface="Arial" panose="020B0604020202020204" pitchFamily="34" charset="0"/>
                <a:cs typeface="Arial" panose="020B0604020202020204" pitchFamily="34" charset="0"/>
              </a:rPr>
              <a:t>Regional </a:t>
            </a:r>
            <a:r>
              <a:rPr lang="de-DE" sz="1600" dirty="0" err="1" smtClean="0">
                <a:solidFill>
                  <a:schemeClr val="tx2">
                    <a:lumMod val="50000"/>
                  </a:schemeClr>
                </a:solidFill>
                <a:latin typeface="Arial" panose="020B0604020202020204" pitchFamily="34" charset="0"/>
                <a:cs typeface="Arial" panose="020B0604020202020204" pitchFamily="34" charset="0"/>
              </a:rPr>
              <a:t>governments</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6" name="Rechteck 25"/>
          <p:cNvSpPr/>
          <p:nvPr/>
        </p:nvSpPr>
        <p:spPr>
          <a:xfrm>
            <a:off x="230176" y="4395545"/>
            <a:ext cx="2181584" cy="772665"/>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err="1" smtClean="0">
                <a:solidFill>
                  <a:schemeClr val="tx2">
                    <a:lumMod val="50000"/>
                  </a:schemeClr>
                </a:solidFill>
                <a:latin typeface="Arial" panose="020B0604020202020204" pitchFamily="34" charset="0"/>
                <a:cs typeface="Arial" panose="020B0604020202020204" pitchFamily="34" charset="0"/>
              </a:rPr>
              <a:t>Voluntary</a:t>
            </a:r>
            <a:r>
              <a:rPr lang="de-DE" sz="1600" dirty="0" smtClean="0">
                <a:solidFill>
                  <a:schemeClr val="tx2">
                    <a:lumMod val="50000"/>
                  </a:schemeClr>
                </a:solidFill>
                <a:latin typeface="Arial" panose="020B0604020202020204" pitchFamily="34" charset="0"/>
                <a:cs typeface="Arial" panose="020B0604020202020204" pitchFamily="34" charset="0"/>
              </a:rPr>
              <a:t> Standards</a:t>
            </a:r>
          </a:p>
          <a:p>
            <a:r>
              <a:rPr lang="de-DE" sz="1600" dirty="0" smtClean="0">
                <a:solidFill>
                  <a:schemeClr val="tx2">
                    <a:lumMod val="50000"/>
                  </a:schemeClr>
                </a:solidFill>
                <a:latin typeface="Arial" panose="020B0604020202020204" pitchFamily="34" charset="0"/>
                <a:cs typeface="Arial" panose="020B0604020202020204" pitchFamily="34" charset="0"/>
              </a:rPr>
              <a:t>International, national, </a:t>
            </a:r>
          </a:p>
          <a:p>
            <a:r>
              <a:rPr lang="de-DE" sz="1600" dirty="0" smtClean="0">
                <a:solidFill>
                  <a:schemeClr val="tx2">
                    <a:lumMod val="50000"/>
                  </a:schemeClr>
                </a:solidFill>
                <a:latin typeface="Arial" panose="020B0604020202020204" pitchFamily="34" charset="0"/>
                <a:cs typeface="Arial" panose="020B0604020202020204" pitchFamily="34" charset="0"/>
              </a:rPr>
              <a:t>regional</a:t>
            </a:r>
            <a:endParaRPr lang="de-DE" sz="1600" dirty="0">
              <a:solidFill>
                <a:schemeClr val="tx2">
                  <a:lumMod val="50000"/>
                </a:schemeClr>
              </a:solidFill>
              <a:latin typeface="Arial" panose="020B0604020202020204" pitchFamily="34" charset="0"/>
              <a:cs typeface="Arial" panose="020B0604020202020204" pitchFamily="34" charset="0"/>
            </a:endParaRPr>
          </a:p>
        </p:txBody>
      </p:sp>
      <p:cxnSp>
        <p:nvCxnSpPr>
          <p:cNvPr id="27" name="Gerade Verbindung mit Pfeil 26"/>
          <p:cNvCxnSpPr/>
          <p:nvPr/>
        </p:nvCxnSpPr>
        <p:spPr>
          <a:xfrm>
            <a:off x="2534994" y="3086869"/>
            <a:ext cx="841248"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p:cNvCxnSpPr/>
          <p:nvPr/>
        </p:nvCxnSpPr>
        <p:spPr>
          <a:xfrm>
            <a:off x="2534994" y="5229200"/>
            <a:ext cx="841248"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Rechteck 28"/>
          <p:cNvSpPr/>
          <p:nvPr/>
        </p:nvSpPr>
        <p:spPr>
          <a:xfrm>
            <a:off x="3568450" y="2178469"/>
            <a:ext cx="5324030" cy="2218402"/>
          </a:xfrm>
          <a:prstGeom prst="rect">
            <a:avLst/>
          </a:prstGeom>
          <a:solidFill>
            <a:schemeClr val="bg2">
              <a:lumMod val="9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1400" dirty="0" err="1" smtClean="0">
                <a:solidFill>
                  <a:schemeClr val="accent2">
                    <a:lumMod val="75000"/>
                  </a:schemeClr>
                </a:solidFill>
                <a:latin typeface="Arial" panose="020B0604020202020204" pitchFamily="34" charset="0"/>
                <a:cs typeface="Arial" panose="020B0604020202020204" pitchFamily="34" charset="0"/>
              </a:rPr>
              <a:t>Legislation</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Increase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biodiversity</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protection</a:t>
            </a:r>
            <a:endParaRPr lang="de-DE" sz="1400" dirty="0" smtClean="0">
              <a:solidFill>
                <a:schemeClr val="accent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err="1" smtClean="0">
                <a:solidFill>
                  <a:schemeClr val="accent2">
                    <a:lumMod val="75000"/>
                  </a:schemeClr>
                </a:solidFill>
                <a:latin typeface="Arial" panose="020B0604020202020204" pitchFamily="34" charset="0"/>
                <a:cs typeface="Arial" panose="020B0604020202020204" pitchFamily="34" charset="0"/>
              </a:rPr>
              <a:t>Subventions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Eliminate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subventions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for</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harmful</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production</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methods</a:t>
            </a:r>
            <a:endParaRPr lang="de-DE" sz="1400" dirty="0" smtClean="0">
              <a:solidFill>
                <a:schemeClr val="accent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smtClean="0">
                <a:solidFill>
                  <a:schemeClr val="accent2">
                    <a:lumMod val="75000"/>
                  </a:schemeClr>
                </a:solidFill>
                <a:latin typeface="Arial" panose="020B0604020202020204" pitchFamily="34" charset="0"/>
                <a:cs typeface="Arial" panose="020B0604020202020204" pitchFamily="34" charset="0"/>
              </a:rPr>
              <a:t>Market </a:t>
            </a:r>
            <a:r>
              <a:rPr lang="de-DE" sz="1400" dirty="0" err="1" smtClean="0">
                <a:solidFill>
                  <a:schemeClr val="accent2">
                    <a:lumMod val="75000"/>
                  </a:schemeClr>
                </a:solidFill>
                <a:latin typeface="Arial" panose="020B0604020202020204" pitchFamily="34" charset="0"/>
                <a:cs typeface="Arial" panose="020B0604020202020204" pitchFamily="34" charset="0"/>
              </a:rPr>
              <a:t>regulations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No</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trading</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with</a:t>
            </a:r>
            <a:r>
              <a:rPr lang="de-DE" sz="1400" dirty="0" smtClean="0">
                <a:solidFill>
                  <a:schemeClr val="accent2">
                    <a:lumMod val="75000"/>
                  </a:schemeClr>
                </a:solidFill>
                <a:latin typeface="Arial" panose="020B0604020202020204" pitchFamily="34" charset="0"/>
                <a:cs typeface="Arial" panose="020B0604020202020204" pitchFamily="34" charset="0"/>
              </a:rPr>
              <a:t> countries </a:t>
            </a:r>
            <a:r>
              <a:rPr lang="de-DE" sz="1400" dirty="0" err="1" smtClean="0">
                <a:solidFill>
                  <a:schemeClr val="accent2">
                    <a:lumMod val="75000"/>
                  </a:schemeClr>
                </a:solidFill>
                <a:latin typeface="Arial" panose="020B0604020202020204" pitchFamily="34" charset="0"/>
                <a:cs typeface="Arial" panose="020B0604020202020204" pitchFamily="34" charset="0"/>
              </a:rPr>
              <a:t>destroying</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ecosystems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Tax</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incentives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for</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biodiversity</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products</a:t>
            </a:r>
            <a:r>
              <a:rPr lang="de-DE" sz="1400" dirty="0" smtClean="0">
                <a:solidFill>
                  <a:schemeClr val="accent2">
                    <a:lumMod val="7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sz="1400" dirty="0" smtClean="0">
                <a:solidFill>
                  <a:schemeClr val="accent2">
                    <a:lumMod val="75000"/>
                  </a:schemeClr>
                </a:solidFill>
                <a:latin typeface="Arial" panose="020B0604020202020204" pitchFamily="34" charset="0"/>
                <a:cs typeface="Arial" panose="020B0604020202020204" pitchFamily="34" charset="0"/>
              </a:rPr>
              <a:t>Regional </a:t>
            </a:r>
            <a:r>
              <a:rPr lang="de-DE" sz="1400" dirty="0" err="1" smtClean="0">
                <a:solidFill>
                  <a:schemeClr val="accent2">
                    <a:lumMod val="75000"/>
                  </a:schemeClr>
                </a:solidFill>
                <a:latin typeface="Arial" panose="020B0604020202020204" pitchFamily="34" charset="0"/>
                <a:cs typeface="Arial" panose="020B0604020202020204" pitchFamily="34" charset="0"/>
              </a:rPr>
              <a:t>development</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programmes</a:t>
            </a:r>
            <a:r>
              <a:rPr lang="de-DE" sz="1400" dirty="0" smtClean="0">
                <a:solidFill>
                  <a:schemeClr val="accent2">
                    <a:lumMod val="75000"/>
                  </a:schemeClr>
                </a:solidFill>
                <a:latin typeface="Arial" panose="020B0604020202020204" pitchFamily="34" charset="0"/>
                <a:cs typeface="Arial" panose="020B0604020202020204" pitchFamily="34" charset="0"/>
              </a:rPr>
              <a:t>: Support </a:t>
            </a:r>
            <a:r>
              <a:rPr lang="de-DE" sz="1400" dirty="0" err="1" smtClean="0">
                <a:solidFill>
                  <a:schemeClr val="accent2">
                    <a:lumMod val="75000"/>
                  </a:schemeClr>
                </a:solidFill>
                <a:latin typeface="Arial" panose="020B0604020202020204" pitchFamily="34" charset="0"/>
                <a:cs typeface="Arial" panose="020B0604020202020204" pitchFamily="34" charset="0"/>
              </a:rPr>
              <a:t>biodiversity</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friendly</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practises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support</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reseach</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implement</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monitoring</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systems</a:t>
            </a:r>
            <a:r>
              <a:rPr lang="de-DE" sz="1400" dirty="0" smtClean="0">
                <a:solidFill>
                  <a:schemeClr val="accent2">
                    <a:lumMod val="7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sz="1400" dirty="0" smtClean="0">
                <a:solidFill>
                  <a:schemeClr val="accent2">
                    <a:lumMod val="75000"/>
                  </a:schemeClr>
                </a:solidFill>
                <a:latin typeface="Arial" panose="020B0604020202020204" pitchFamily="34" charset="0"/>
                <a:cs typeface="Arial" panose="020B0604020202020204" pitchFamily="34" charset="0"/>
              </a:rPr>
              <a:t>Consumer </a:t>
            </a:r>
            <a:r>
              <a:rPr lang="de-DE" sz="1400" dirty="0" err="1" smtClean="0">
                <a:solidFill>
                  <a:schemeClr val="accent2">
                    <a:lumMod val="75000"/>
                  </a:schemeClr>
                </a:solidFill>
                <a:latin typeface="Arial" panose="020B0604020202020204" pitchFamily="34" charset="0"/>
                <a:cs typeface="Arial" panose="020B0604020202020204" pitchFamily="34" charset="0"/>
              </a:rPr>
              <a:t>protection</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Prohibit</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use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of</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harmful</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pesticides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information</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campaigns</a:t>
            </a:r>
            <a:r>
              <a:rPr lang="de-DE" sz="1400" dirty="0" smtClean="0">
                <a:solidFill>
                  <a:schemeClr val="accent2">
                    <a:lumMod val="75000"/>
                  </a:schemeClr>
                </a:solidFill>
                <a:latin typeface="Arial" panose="020B0604020202020204" pitchFamily="34" charset="0"/>
                <a:cs typeface="Arial" panose="020B0604020202020204" pitchFamily="34" charset="0"/>
              </a:rPr>
              <a:t> on </a:t>
            </a:r>
            <a:r>
              <a:rPr lang="de-DE" sz="1400" dirty="0" err="1" smtClean="0">
                <a:solidFill>
                  <a:schemeClr val="accent2">
                    <a:lumMod val="75000"/>
                  </a:schemeClr>
                </a:solidFill>
                <a:latin typeface="Arial" panose="020B0604020202020204" pitchFamily="34" charset="0"/>
                <a:cs typeface="Arial" panose="020B0604020202020204" pitchFamily="34" charset="0"/>
              </a:rPr>
              <a:t>value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of</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biodiversity</a:t>
            </a:r>
            <a:r>
              <a:rPr lang="de-DE" sz="1400" dirty="0" smtClean="0">
                <a:solidFill>
                  <a:schemeClr val="accent2">
                    <a:lumMod val="75000"/>
                  </a:schemeClr>
                </a:solidFill>
                <a:latin typeface="Arial" panose="020B0604020202020204" pitchFamily="34" charset="0"/>
                <a:cs typeface="Arial" panose="020B0604020202020204" pitchFamily="34" charset="0"/>
              </a:rPr>
              <a:t> ……..</a:t>
            </a:r>
            <a:endParaRPr lang="de-DE" sz="1400" dirty="0">
              <a:solidFill>
                <a:schemeClr val="accent2">
                  <a:lumMod val="75000"/>
                </a:schemeClr>
              </a:solidFill>
              <a:latin typeface="Arial" panose="020B0604020202020204" pitchFamily="34" charset="0"/>
              <a:cs typeface="Arial" panose="020B0604020202020204" pitchFamily="34" charset="0"/>
            </a:endParaRPr>
          </a:p>
        </p:txBody>
      </p:sp>
      <p:sp>
        <p:nvSpPr>
          <p:cNvPr id="30" name="Rechteck 29"/>
          <p:cNvSpPr/>
          <p:nvPr/>
        </p:nvSpPr>
        <p:spPr>
          <a:xfrm>
            <a:off x="3563888" y="4469458"/>
            <a:ext cx="5328592" cy="1858376"/>
          </a:xfrm>
          <a:prstGeom prst="rect">
            <a:avLst/>
          </a:prstGeom>
          <a:solidFill>
            <a:schemeClr val="bg2">
              <a:lumMod val="9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de-DE" sz="1400" dirty="0" err="1" smtClean="0">
                <a:solidFill>
                  <a:schemeClr val="accent2">
                    <a:lumMod val="75000"/>
                  </a:schemeClr>
                </a:solidFill>
                <a:latin typeface="Arial" panose="020B0604020202020204" pitchFamily="34" charset="0"/>
                <a:cs typeface="Arial" panose="020B0604020202020204" pitchFamily="34" charset="0"/>
              </a:rPr>
              <a:t>Include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biodiversity</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into</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policy</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and</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strategies</a:t>
            </a:r>
            <a:endParaRPr lang="de-DE" sz="1400" dirty="0" smtClean="0">
              <a:solidFill>
                <a:schemeClr val="accent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err="1" smtClean="0">
                <a:solidFill>
                  <a:schemeClr val="accent2">
                    <a:lumMod val="75000"/>
                  </a:schemeClr>
                </a:solidFill>
                <a:latin typeface="Arial" panose="020B0604020202020204" pitchFamily="34" charset="0"/>
                <a:cs typeface="Arial" panose="020B0604020202020204" pitchFamily="34" charset="0"/>
              </a:rPr>
              <a:t>Improve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criteria</a:t>
            </a:r>
            <a:r>
              <a:rPr lang="de-DE" sz="1400" dirty="0" smtClean="0">
                <a:solidFill>
                  <a:schemeClr val="accent2">
                    <a:lumMod val="75000"/>
                  </a:schemeClr>
                </a:solidFill>
                <a:latin typeface="Arial" panose="020B0604020202020204" pitchFamily="34" charset="0"/>
                <a:cs typeface="Arial" panose="020B0604020202020204" pitchFamily="34" charset="0"/>
              </a:rPr>
              <a:t>/</a:t>
            </a:r>
            <a:r>
              <a:rPr lang="de-DE" sz="1400" dirty="0" err="1" smtClean="0">
                <a:solidFill>
                  <a:schemeClr val="accent2">
                    <a:lumMod val="75000"/>
                  </a:schemeClr>
                </a:solidFill>
                <a:latin typeface="Arial" panose="020B0604020202020204" pitchFamily="34" charset="0"/>
                <a:cs typeface="Arial" panose="020B0604020202020204" pitchFamily="34" charset="0"/>
              </a:rPr>
              <a:t>requirements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with</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relevance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for</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biodiversity</a:t>
            </a:r>
            <a:endParaRPr lang="de-DE" sz="1400" dirty="0" smtClean="0">
              <a:solidFill>
                <a:schemeClr val="accent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smtClean="0">
                <a:solidFill>
                  <a:schemeClr val="accent2">
                    <a:lumMod val="75000"/>
                  </a:schemeClr>
                </a:solidFill>
                <a:latin typeface="Arial" panose="020B0604020202020204" pitchFamily="34" charset="0"/>
                <a:cs typeface="Arial" panose="020B0604020202020204" pitchFamily="34" charset="0"/>
              </a:rPr>
              <a:t>Training </a:t>
            </a:r>
            <a:r>
              <a:rPr lang="de-DE" sz="1400" dirty="0" err="1" smtClean="0">
                <a:solidFill>
                  <a:schemeClr val="accent2">
                    <a:lumMod val="75000"/>
                  </a:schemeClr>
                </a:solidFill>
                <a:latin typeface="Arial" panose="020B0604020202020204" pitchFamily="34" charset="0"/>
                <a:cs typeface="Arial" panose="020B0604020202020204" pitchFamily="34" charset="0"/>
              </a:rPr>
              <a:t>of</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farmers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and</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advisors</a:t>
            </a:r>
            <a:endParaRPr lang="de-DE" sz="1400" dirty="0" smtClean="0">
              <a:solidFill>
                <a:schemeClr val="accent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smtClean="0">
                <a:solidFill>
                  <a:schemeClr val="accent2">
                    <a:lumMod val="75000"/>
                  </a:schemeClr>
                </a:solidFill>
                <a:latin typeface="Arial" panose="020B0604020202020204" pitchFamily="34" charset="0"/>
                <a:cs typeface="Arial" panose="020B0604020202020204" pitchFamily="34" charset="0"/>
              </a:rPr>
              <a:t>Support regional </a:t>
            </a:r>
            <a:r>
              <a:rPr lang="de-DE" sz="1400" dirty="0" err="1" smtClean="0">
                <a:solidFill>
                  <a:schemeClr val="accent2">
                    <a:lumMod val="75000"/>
                  </a:schemeClr>
                </a:solidFill>
                <a:latin typeface="Arial" panose="020B0604020202020204" pitchFamily="34" charset="0"/>
                <a:cs typeface="Arial" panose="020B0604020202020204" pitchFamily="34" charset="0"/>
              </a:rPr>
              <a:t>biodiversity</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projects</a:t>
            </a:r>
            <a:endParaRPr lang="de-DE" sz="1400" dirty="0" smtClean="0">
              <a:solidFill>
                <a:schemeClr val="accent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err="1" smtClean="0">
                <a:solidFill>
                  <a:schemeClr val="accent2">
                    <a:lumMod val="75000"/>
                  </a:schemeClr>
                </a:solidFill>
                <a:latin typeface="Arial" panose="020B0604020202020204" pitchFamily="34" charset="0"/>
                <a:cs typeface="Arial" panose="020B0604020202020204" pitchFamily="34" charset="0"/>
              </a:rPr>
              <a:t>Implement</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monitoring</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system</a:t>
            </a:r>
            <a:endParaRPr lang="de-DE" sz="1400" dirty="0" smtClean="0">
              <a:solidFill>
                <a:schemeClr val="accent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err="1" smtClean="0">
                <a:solidFill>
                  <a:schemeClr val="accent2">
                    <a:lumMod val="75000"/>
                  </a:schemeClr>
                </a:solidFill>
                <a:latin typeface="Arial" panose="020B0604020202020204" pitchFamily="34" charset="0"/>
                <a:cs typeface="Arial" panose="020B0604020202020204" pitchFamily="34" charset="0"/>
              </a:rPr>
              <a:t>Inform</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and</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sensitize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food</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sector</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and</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consumers</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regarding</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value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of</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biodiversity</a:t>
            </a:r>
            <a:r>
              <a:rPr lang="de-DE" sz="1400" dirty="0" smtClean="0">
                <a:solidFill>
                  <a:schemeClr val="accent2">
                    <a:lumMod val="7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sz="1400" dirty="0" smtClean="0">
                <a:solidFill>
                  <a:schemeClr val="accent2">
                    <a:lumMod val="75000"/>
                  </a:schemeClr>
                </a:solidFill>
                <a:latin typeface="Arial" panose="020B0604020202020204" pitchFamily="34" charset="0"/>
                <a:cs typeface="Arial" panose="020B0604020202020204" pitchFamily="34" charset="0"/>
              </a:rPr>
              <a:t>Request </a:t>
            </a:r>
            <a:r>
              <a:rPr lang="de-DE" sz="1400" dirty="0" err="1" smtClean="0">
                <a:solidFill>
                  <a:schemeClr val="accent2">
                    <a:lumMod val="75000"/>
                  </a:schemeClr>
                </a:solidFill>
                <a:latin typeface="Arial" panose="020B0604020202020204" pitchFamily="34" charset="0"/>
                <a:cs typeface="Arial" panose="020B0604020202020204" pitchFamily="34" charset="0"/>
              </a:rPr>
              <a:t>more</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strict</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legislation</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implementation</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of</a:t>
            </a:r>
            <a:r>
              <a:rPr lang="de-DE" sz="1400" dirty="0" smtClean="0">
                <a:solidFill>
                  <a:schemeClr val="accent2">
                    <a:lumMod val="75000"/>
                  </a:schemeClr>
                </a:solidFill>
                <a:latin typeface="Arial" panose="020B0604020202020204" pitchFamily="34" charset="0"/>
                <a:cs typeface="Arial" panose="020B0604020202020204" pitchFamily="34" charset="0"/>
              </a:rPr>
              <a:t> </a:t>
            </a:r>
            <a:r>
              <a:rPr lang="de-DE" sz="1400" dirty="0" err="1" smtClean="0">
                <a:solidFill>
                  <a:schemeClr val="accent2">
                    <a:lumMod val="75000"/>
                  </a:schemeClr>
                </a:solidFill>
                <a:latin typeface="Arial" panose="020B0604020202020204" pitchFamily="34" charset="0"/>
                <a:cs typeface="Arial" panose="020B0604020202020204" pitchFamily="34" charset="0"/>
              </a:rPr>
              <a:t>legislation</a:t>
            </a:r>
            <a:r>
              <a:rPr lang="de-DE" sz="1400" dirty="0" smtClean="0">
                <a:solidFill>
                  <a:schemeClr val="accent2">
                    <a:lumMod val="75000"/>
                  </a:schemeClr>
                </a:solidFill>
                <a:latin typeface="Arial" panose="020B0604020202020204" pitchFamily="34" charset="0"/>
                <a:cs typeface="Arial" panose="020B0604020202020204" pitchFamily="34" charset="0"/>
              </a:rPr>
              <a:t>  </a:t>
            </a:r>
            <a:endParaRPr lang="de-DE" sz="1400" dirty="0">
              <a:solidFill>
                <a:schemeClr val="accent2">
                  <a:lumMod val="75000"/>
                </a:schemeClr>
              </a:solidFill>
              <a:latin typeface="Arial" panose="020B0604020202020204" pitchFamily="34" charset="0"/>
              <a:cs typeface="Arial" panose="020B0604020202020204" pitchFamily="34" charset="0"/>
            </a:endParaRPr>
          </a:p>
        </p:txBody>
      </p:sp>
      <p:sp>
        <p:nvSpPr>
          <p:cNvPr id="31" name="Rechteck 30"/>
          <p:cNvSpPr/>
          <p:nvPr/>
        </p:nvSpPr>
        <p:spPr>
          <a:xfrm>
            <a:off x="230176" y="5247084"/>
            <a:ext cx="2181584" cy="846212"/>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tx2">
                    <a:lumMod val="50000"/>
                  </a:schemeClr>
                </a:solidFill>
                <a:latin typeface="Arial" panose="020B0604020202020204" pitchFamily="34" charset="0"/>
                <a:cs typeface="Arial" panose="020B0604020202020204" pitchFamily="34" charset="0"/>
              </a:rPr>
              <a:t>Food </a:t>
            </a:r>
            <a:r>
              <a:rPr lang="de-DE" sz="1600" dirty="0" err="1" smtClean="0">
                <a:solidFill>
                  <a:schemeClr val="tx2">
                    <a:lumMod val="50000"/>
                  </a:schemeClr>
                </a:solidFill>
                <a:latin typeface="Arial" panose="020B0604020202020204" pitchFamily="34" charset="0"/>
                <a:cs typeface="Arial" panose="020B0604020202020204" pitchFamily="34" charset="0"/>
              </a:rPr>
              <a:t>retailers</a:t>
            </a:r>
            <a:endParaRPr lang="de-DE" sz="1600" dirty="0" smtClean="0">
              <a:solidFill>
                <a:schemeClr val="tx2">
                  <a:lumMod val="50000"/>
                </a:schemeClr>
              </a:solidFill>
              <a:latin typeface="Arial" panose="020B0604020202020204" pitchFamily="34" charset="0"/>
              <a:cs typeface="Arial" panose="020B0604020202020204" pitchFamily="34" charset="0"/>
            </a:endParaRPr>
          </a:p>
          <a:p>
            <a:r>
              <a:rPr lang="de-DE" sz="1600" dirty="0" smtClean="0">
                <a:solidFill>
                  <a:schemeClr val="tx2">
                    <a:lumMod val="50000"/>
                  </a:schemeClr>
                </a:solidFill>
                <a:latin typeface="Arial" panose="020B0604020202020204" pitchFamily="34" charset="0"/>
                <a:cs typeface="Arial" panose="020B0604020202020204" pitchFamily="34" charset="0"/>
              </a:rPr>
              <a:t>Food </a:t>
            </a:r>
            <a:r>
              <a:rPr lang="de-DE" sz="1600" dirty="0" err="1" smtClean="0">
                <a:solidFill>
                  <a:schemeClr val="tx2">
                    <a:lumMod val="50000"/>
                  </a:schemeClr>
                </a:solidFill>
                <a:latin typeface="Arial" panose="020B0604020202020204" pitchFamily="34" charset="0"/>
                <a:cs typeface="Arial" panose="020B0604020202020204" pitchFamily="34" charset="0"/>
              </a:rPr>
              <a:t>producing</a:t>
            </a:r>
            <a:r>
              <a:rPr lang="de-DE" sz="1600" dirty="0" smtClean="0">
                <a:solidFill>
                  <a:schemeClr val="tx2">
                    <a:lumMod val="50000"/>
                  </a:schemeClr>
                </a:solidFill>
                <a:latin typeface="Arial" panose="020B0604020202020204" pitchFamily="34" charset="0"/>
                <a:cs typeface="Arial" panose="020B0604020202020204" pitchFamily="34" charset="0"/>
              </a:rPr>
              <a:t> </a:t>
            </a:r>
            <a:r>
              <a:rPr lang="de-DE" sz="1600" dirty="0" err="1" smtClean="0">
                <a:solidFill>
                  <a:schemeClr val="tx2">
                    <a:lumMod val="50000"/>
                  </a:schemeClr>
                </a:solidFill>
                <a:latin typeface="Arial" panose="020B0604020202020204" pitchFamily="34" charset="0"/>
                <a:cs typeface="Arial" panose="020B0604020202020204" pitchFamily="34" charset="0"/>
              </a:rPr>
              <a:t>companies</a:t>
            </a:r>
            <a:endParaRPr lang="de-DE" sz="1600" dirty="0" smtClean="0">
              <a:solidFill>
                <a:schemeClr val="tx2">
                  <a:lumMod val="50000"/>
                </a:schemeClr>
              </a:solidFill>
              <a:latin typeface="Arial" panose="020B0604020202020204" pitchFamily="34" charset="0"/>
              <a:cs typeface="Arial" panose="020B0604020202020204" pitchFamily="34" charset="0"/>
            </a:endParaRPr>
          </a:p>
          <a:p>
            <a:endParaRPr lang="de-DE" sz="16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9694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Recommendations for effective biodiversity criteria</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14</a:t>
            </a:fld>
            <a:endParaRPr lang="de-DE" dirty="0"/>
          </a:p>
        </p:txBody>
      </p:sp>
      <p:sp>
        <p:nvSpPr>
          <p:cNvPr id="3" name="Rechteck 2"/>
          <p:cNvSpPr/>
          <p:nvPr/>
        </p:nvSpPr>
        <p:spPr>
          <a:xfrm>
            <a:off x="251520" y="1447162"/>
            <a:ext cx="4572000" cy="4832092"/>
          </a:xfrm>
          <a:prstGeom prst="rect">
            <a:avLst/>
          </a:prstGeom>
        </p:spPr>
        <p:txBody>
          <a:bodyPr>
            <a:spAutoFit/>
          </a:bodyPr>
          <a:lstStyle/>
          <a:p>
            <a:r>
              <a:rPr lang="de-DE" sz="2400" b="1" dirty="0" err="1" smtClean="0">
                <a:latin typeface="Arial" panose="020B0604020202020204" pitchFamily="34" charset="0"/>
                <a:cs typeface="Arial" panose="020B0604020202020204" pitchFamily="34" charset="0"/>
              </a:rPr>
              <a:t>Procedure</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of</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elaboration</a:t>
            </a:r>
            <a:endParaRPr lang="de-DE" sz="2400" b="1" dirty="0" smtClean="0">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de-DE" dirty="0">
              <a:solidFill>
                <a:schemeClr val="accent2">
                  <a:lumMod val="50000"/>
                </a:schemeClr>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de-DE" dirty="0" err="1" smtClean="0">
                <a:solidFill>
                  <a:schemeClr val="tx2">
                    <a:lumMod val="50000"/>
                  </a:schemeClr>
                </a:solidFill>
                <a:latin typeface="Arial" panose="020B0604020202020204" pitchFamily="34" charset="0"/>
                <a:cs typeface="Arial" panose="020B0604020202020204" pitchFamily="34" charset="0"/>
              </a:rPr>
              <a:t>Results</a:t>
            </a:r>
            <a:r>
              <a:rPr lang="de-DE" dirty="0" smtClean="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and</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conclusions</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from</a:t>
            </a:r>
            <a:r>
              <a:rPr lang="de-DE" dirty="0">
                <a:solidFill>
                  <a:schemeClr val="tx2">
                    <a:lumMod val="50000"/>
                  </a:schemeClr>
                </a:solidFill>
                <a:latin typeface="Arial" panose="020B0604020202020204" pitchFamily="34" charset="0"/>
                <a:cs typeface="Arial" panose="020B0604020202020204" pitchFamily="34" charset="0"/>
              </a:rPr>
              <a:t> Baseline Report </a:t>
            </a:r>
            <a:br>
              <a:rPr lang="de-DE" dirty="0">
                <a:solidFill>
                  <a:schemeClr val="tx2">
                    <a:lumMod val="50000"/>
                  </a:schemeClr>
                </a:solidFill>
                <a:latin typeface="Arial" panose="020B0604020202020204" pitchFamily="34" charset="0"/>
                <a:cs typeface="Arial" panose="020B0604020202020204" pitchFamily="34" charset="0"/>
              </a:rPr>
            </a:br>
            <a:r>
              <a:rPr lang="de-DE" dirty="0">
                <a:solidFill>
                  <a:schemeClr val="tx2">
                    <a:lumMod val="50000"/>
                  </a:schemeClr>
                </a:solidFill>
                <a:latin typeface="Arial" panose="020B0604020202020204" pitchFamily="34" charset="0"/>
                <a:cs typeface="Arial" panose="020B0604020202020204" pitchFamily="34" charset="0"/>
              </a:rPr>
              <a:t>(54 Standards und Sourcing Guidelines </a:t>
            </a:r>
            <a:r>
              <a:rPr lang="de-DE" dirty="0" err="1">
                <a:solidFill>
                  <a:schemeClr val="tx2">
                    <a:lumMod val="50000"/>
                  </a:schemeClr>
                </a:solidFill>
                <a:latin typeface="Arial" panose="020B0604020202020204" pitchFamily="34" charset="0"/>
                <a:cs typeface="Arial" panose="020B0604020202020204" pitchFamily="34" charset="0"/>
              </a:rPr>
              <a:t>screened</a:t>
            </a:r>
            <a:r>
              <a:rPr lang="de-DE" dirty="0">
                <a:solidFill>
                  <a:schemeClr val="tx2">
                    <a:lumMod val="50000"/>
                  </a:schemeClr>
                </a:solidFill>
                <a:latin typeface="Arial" panose="020B0604020202020204" pitchFamily="34" charset="0"/>
                <a:cs typeface="Arial" panose="020B0604020202020204" pitchFamily="34" charset="0"/>
              </a:rPr>
              <a:t>)</a:t>
            </a:r>
          </a:p>
          <a:p>
            <a:pPr marL="342900" indent="-342900">
              <a:buFont typeface="Wingdings" panose="05000000000000000000" pitchFamily="2" charset="2"/>
              <a:buChar char="Ø"/>
            </a:pPr>
            <a:r>
              <a:rPr lang="de-DE" dirty="0">
                <a:solidFill>
                  <a:schemeClr val="tx2">
                    <a:lumMod val="50000"/>
                  </a:schemeClr>
                </a:solidFill>
                <a:latin typeface="Arial" panose="020B0604020202020204" pitchFamily="34" charset="0"/>
                <a:cs typeface="Arial" panose="020B0604020202020204" pitchFamily="34" charset="0"/>
              </a:rPr>
              <a:t>Studies, </a:t>
            </a:r>
            <a:r>
              <a:rPr lang="de-DE" dirty="0" err="1">
                <a:solidFill>
                  <a:schemeClr val="tx2">
                    <a:lumMod val="50000"/>
                  </a:schemeClr>
                </a:solidFill>
                <a:latin typeface="Arial" panose="020B0604020202020204" pitchFamily="34" charset="0"/>
                <a:cs typeface="Arial" panose="020B0604020202020204" pitchFamily="34" charset="0"/>
              </a:rPr>
              <a:t>model</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projects</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agri</a:t>
            </a:r>
            <a:r>
              <a:rPr lang="de-DE" dirty="0">
                <a:solidFill>
                  <a:schemeClr val="tx2">
                    <a:lumMod val="50000"/>
                  </a:schemeClr>
                </a:solidFill>
                <a:latin typeface="Arial" panose="020B0604020202020204" pitchFamily="34" charset="0"/>
                <a:cs typeface="Arial" panose="020B0604020202020204" pitchFamily="34" charset="0"/>
              </a:rPr>
              <a:t>-environmental </a:t>
            </a:r>
            <a:r>
              <a:rPr lang="de-DE" dirty="0" err="1">
                <a:solidFill>
                  <a:schemeClr val="tx2">
                    <a:lumMod val="50000"/>
                  </a:schemeClr>
                </a:solidFill>
                <a:latin typeface="Arial" panose="020B0604020202020204" pitchFamily="34" charset="0"/>
                <a:cs typeface="Arial" panose="020B0604020202020204" pitchFamily="34" charset="0"/>
              </a:rPr>
              <a:t>programmes</a:t>
            </a:r>
            <a:endParaRPr lang="de-DE" dirty="0">
              <a:solidFill>
                <a:schemeClr val="tx2">
                  <a:lumMod val="50000"/>
                </a:schemeClr>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de-DE" dirty="0">
                <a:solidFill>
                  <a:schemeClr val="tx2">
                    <a:lumMod val="50000"/>
                  </a:schemeClr>
                </a:solidFill>
                <a:latin typeface="Arial" panose="020B0604020202020204" pitchFamily="34" charset="0"/>
                <a:cs typeface="Arial" panose="020B0604020202020204" pitchFamily="34" charset="0"/>
              </a:rPr>
              <a:t>Workshops </a:t>
            </a:r>
            <a:r>
              <a:rPr lang="de-DE" dirty="0" err="1">
                <a:solidFill>
                  <a:schemeClr val="tx2">
                    <a:lumMod val="50000"/>
                  </a:schemeClr>
                </a:solidFill>
                <a:latin typeface="Arial" panose="020B0604020202020204" pitchFamily="34" charset="0"/>
                <a:cs typeface="Arial" panose="020B0604020202020204" pitchFamily="34" charset="0"/>
              </a:rPr>
              <a:t>with</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standards</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companies</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certifiers</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scientific</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institutions</a:t>
            </a:r>
            <a:r>
              <a:rPr lang="de-DE" dirty="0">
                <a:solidFill>
                  <a:schemeClr val="tx2">
                    <a:lumMod val="50000"/>
                  </a:schemeClr>
                </a:solidFill>
                <a:latin typeface="Arial" panose="020B0604020202020204" pitchFamily="34" charset="0"/>
                <a:cs typeface="Arial" panose="020B0604020202020204" pitchFamily="34" charset="0"/>
              </a:rPr>
              <a:t>, NGOs</a:t>
            </a:r>
          </a:p>
          <a:p>
            <a:pPr marL="342900" indent="-342900">
              <a:buFont typeface="Wingdings" panose="05000000000000000000" pitchFamily="2" charset="2"/>
              <a:buChar char="Ø"/>
            </a:pPr>
            <a:r>
              <a:rPr lang="de-DE" dirty="0">
                <a:solidFill>
                  <a:schemeClr val="tx2">
                    <a:lumMod val="50000"/>
                  </a:schemeClr>
                </a:solidFill>
                <a:latin typeface="Arial" panose="020B0604020202020204" pitchFamily="34" charset="0"/>
                <a:cs typeface="Arial" panose="020B0604020202020204" pitchFamily="34" charset="0"/>
              </a:rPr>
              <a:t>Comments </a:t>
            </a:r>
            <a:r>
              <a:rPr lang="de-DE" dirty="0" err="1">
                <a:solidFill>
                  <a:schemeClr val="tx2">
                    <a:lumMod val="50000"/>
                  </a:schemeClr>
                </a:solidFill>
                <a:latin typeface="Arial" panose="020B0604020202020204" pitchFamily="34" charset="0"/>
                <a:cs typeface="Arial" panose="020B0604020202020204" pitchFamily="34" charset="0"/>
              </a:rPr>
              <a:t>from</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many</a:t>
            </a:r>
            <a:r>
              <a:rPr lang="de-DE" dirty="0">
                <a:solidFill>
                  <a:schemeClr val="tx2">
                    <a:lumMod val="50000"/>
                  </a:schemeClr>
                </a:solidFill>
                <a:latin typeface="Arial" panose="020B0604020202020204" pitchFamily="34" charset="0"/>
                <a:cs typeface="Arial" panose="020B0604020202020204" pitchFamily="34" charset="0"/>
              </a:rPr>
              <a:t> </a:t>
            </a:r>
            <a:r>
              <a:rPr lang="de-DE" dirty="0" err="1">
                <a:solidFill>
                  <a:schemeClr val="tx2">
                    <a:lumMod val="50000"/>
                  </a:schemeClr>
                </a:solidFill>
                <a:latin typeface="Arial" panose="020B0604020202020204" pitchFamily="34" charset="0"/>
                <a:cs typeface="Arial" panose="020B0604020202020204" pitchFamily="34" charset="0"/>
              </a:rPr>
              <a:t>organisations</a:t>
            </a:r>
            <a:endParaRPr lang="de-DE" dirty="0">
              <a:solidFill>
                <a:schemeClr val="tx2">
                  <a:lumMod val="50000"/>
                </a:schemeClr>
              </a:solidFill>
              <a:latin typeface="Arial" panose="020B0604020202020204" pitchFamily="34" charset="0"/>
              <a:cs typeface="Arial" panose="020B0604020202020204" pitchFamily="34" charset="0"/>
            </a:endParaRPr>
          </a:p>
          <a:p>
            <a:endParaRPr lang="de-DE" sz="1600" b="1" dirty="0">
              <a:latin typeface="Arial" panose="020B0604020202020204" pitchFamily="34" charset="0"/>
              <a:cs typeface="Arial" panose="020B0604020202020204" pitchFamily="34" charset="0"/>
            </a:endParaRPr>
          </a:p>
          <a:p>
            <a:r>
              <a:rPr lang="de-DE" b="1" dirty="0" err="1" smtClean="0">
                <a:latin typeface="Arial" panose="020B0604020202020204" pitchFamily="34" charset="0"/>
                <a:cs typeface="Arial" panose="020B0604020202020204" pitchFamily="34" charset="0"/>
              </a:rPr>
              <a:t>Available</a:t>
            </a:r>
            <a:r>
              <a:rPr lang="de-DE" b="1" dirty="0" smtClean="0">
                <a:latin typeface="Arial" panose="020B0604020202020204" pitchFamily="34" charset="0"/>
                <a:cs typeface="Arial" panose="020B0604020202020204" pitchFamily="34" charset="0"/>
              </a:rPr>
              <a:t> in </a:t>
            </a:r>
            <a:r>
              <a:rPr lang="de-DE" b="1" dirty="0">
                <a:latin typeface="Arial" panose="020B0604020202020204" pitchFamily="34" charset="0"/>
                <a:cs typeface="Arial" panose="020B0604020202020204" pitchFamily="34" charset="0"/>
              </a:rPr>
              <a:t>English, </a:t>
            </a:r>
            <a:r>
              <a:rPr lang="de-DE" b="1" dirty="0" smtClean="0">
                <a:latin typeface="Arial" panose="020B0604020202020204" pitchFamily="34" charset="0"/>
                <a:cs typeface="Arial" panose="020B0604020202020204" pitchFamily="34" charset="0"/>
              </a:rPr>
              <a:t>German, French</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Spanish</a:t>
            </a:r>
            <a:r>
              <a:rPr lang="de-DE" b="1" dirty="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Portuguese</a:t>
            </a:r>
            <a:endParaRPr lang="de-DE" b="1" dirty="0" smtClean="0">
              <a:latin typeface="Arial" panose="020B0604020202020204" pitchFamily="34" charset="0"/>
              <a:cs typeface="Arial" panose="020B0604020202020204" pitchFamily="34" charset="0"/>
            </a:endParaRPr>
          </a:p>
          <a:p>
            <a:endParaRPr lang="de-DE" sz="1600" b="1" dirty="0">
              <a:latin typeface="Arial" panose="020B0604020202020204" pitchFamily="34" charset="0"/>
              <a:cs typeface="Arial" panose="020B0604020202020204" pitchFamily="34" charset="0"/>
            </a:endParaRPr>
          </a:p>
          <a:p>
            <a:pPr algn="ctr"/>
            <a:r>
              <a:rPr lang="de-DE" b="1" dirty="0" smtClean="0">
                <a:solidFill>
                  <a:schemeClr val="accent1">
                    <a:lumMod val="50000"/>
                  </a:schemeClr>
                </a:solidFill>
                <a:latin typeface="Arial" panose="020B0604020202020204" pitchFamily="34" charset="0"/>
                <a:cs typeface="Arial" panose="020B0604020202020204" pitchFamily="34" charset="0"/>
              </a:rPr>
              <a:t>www.business-biodiversity.eu</a:t>
            </a:r>
            <a:endParaRPr lang="de-DE" b="1" dirty="0">
              <a:solidFill>
                <a:schemeClr val="accent1">
                  <a:lumMod val="50000"/>
                </a:schemeClr>
              </a:solidFill>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482535"/>
            <a:ext cx="3304969" cy="4669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48376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Recommendations for effective biodiversity criteria</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15</a:t>
            </a:fld>
            <a:endParaRPr lang="de-DE" dirty="0"/>
          </a:p>
        </p:txBody>
      </p:sp>
      <p:sp>
        <p:nvSpPr>
          <p:cNvPr id="3" name="Rechteck 2"/>
          <p:cNvSpPr/>
          <p:nvPr/>
        </p:nvSpPr>
        <p:spPr>
          <a:xfrm>
            <a:off x="451304" y="1268760"/>
            <a:ext cx="2739911" cy="461665"/>
          </a:xfrm>
          <a:prstGeom prst="rect">
            <a:avLst/>
          </a:prstGeom>
        </p:spPr>
        <p:txBody>
          <a:bodyPr wrap="square">
            <a:spAutoFit/>
          </a:bodyPr>
          <a:lstStyle/>
          <a:p>
            <a:r>
              <a:rPr lang="de-DE" sz="2400" b="1" dirty="0" err="1" smtClean="0">
                <a:solidFill>
                  <a:schemeClr val="tx2">
                    <a:lumMod val="50000"/>
                  </a:schemeClr>
                </a:solidFill>
                <a:latin typeface="Arial" panose="020B0604020202020204" pitchFamily="34" charset="0"/>
                <a:cs typeface="Arial" panose="020B0604020202020204" pitchFamily="34" charset="0"/>
              </a:rPr>
              <a:t>Structure</a:t>
            </a:r>
            <a:r>
              <a:rPr lang="de-DE" sz="2400" b="1" dirty="0" smtClean="0">
                <a:solidFill>
                  <a:schemeClr val="tx2">
                    <a:lumMod val="50000"/>
                  </a:schemeClr>
                </a:solidFill>
                <a:latin typeface="Arial" panose="020B0604020202020204" pitchFamily="34" charset="0"/>
                <a:cs typeface="Arial" panose="020B0604020202020204" pitchFamily="34" charset="0"/>
              </a:rPr>
              <a:t> </a:t>
            </a:r>
          </a:p>
        </p:txBody>
      </p:sp>
      <p:sp>
        <p:nvSpPr>
          <p:cNvPr id="6" name="Ellipse 5"/>
          <p:cNvSpPr/>
          <p:nvPr/>
        </p:nvSpPr>
        <p:spPr>
          <a:xfrm>
            <a:off x="25895" y="2944990"/>
            <a:ext cx="2961929" cy="1420113"/>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smtClean="0">
                <a:latin typeface="Arial" panose="020B0604020202020204" pitchFamily="34" charset="0"/>
                <a:cs typeface="Arial" panose="020B0604020202020204" pitchFamily="34" charset="0"/>
              </a:rPr>
              <a:t>Recommendations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standard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company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policy</a:t>
            </a:r>
            <a:endParaRPr lang="de-DE" dirty="0">
              <a:latin typeface="Arial" panose="020B0604020202020204" pitchFamily="34" charset="0"/>
              <a:cs typeface="Arial" panose="020B0604020202020204" pitchFamily="34" charset="0"/>
            </a:endParaRPr>
          </a:p>
        </p:txBody>
      </p:sp>
      <p:sp>
        <p:nvSpPr>
          <p:cNvPr id="9" name="Ellipse 8"/>
          <p:cNvSpPr/>
          <p:nvPr/>
        </p:nvSpPr>
        <p:spPr>
          <a:xfrm>
            <a:off x="3718107" y="3005470"/>
            <a:ext cx="2780014" cy="143164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700" dirty="0" smtClean="0">
                <a:solidFill>
                  <a:schemeClr val="accent3">
                    <a:lumMod val="75000"/>
                  </a:schemeClr>
                </a:solidFill>
                <a:latin typeface="Arial" panose="020B0604020202020204" pitchFamily="34" charset="0"/>
                <a:cs typeface="Arial" panose="020B0604020202020204" pitchFamily="34" charset="0"/>
              </a:rPr>
              <a:t>VERY </a:t>
            </a:r>
            <a:r>
              <a:rPr lang="de-DE" sz="1700" dirty="0" err="1" smtClean="0">
                <a:solidFill>
                  <a:schemeClr val="accent3">
                    <a:lumMod val="75000"/>
                  </a:schemeClr>
                </a:solidFill>
                <a:latin typeface="Arial" panose="020B0604020202020204" pitchFamily="34" charset="0"/>
                <a:cs typeface="Arial" panose="020B0604020202020204" pitchFamily="34" charset="0"/>
              </a:rPr>
              <a:t>good</a:t>
            </a:r>
            <a:r>
              <a:rPr lang="de-DE" sz="1700" dirty="0" smtClean="0">
                <a:solidFill>
                  <a:schemeClr val="accent3">
                    <a:lumMod val="75000"/>
                  </a:schemeClr>
                </a:solidFill>
                <a:latin typeface="Arial" panose="020B0604020202020204" pitchFamily="34" charset="0"/>
                <a:cs typeface="Arial" panose="020B0604020202020204" pitchFamily="34" charset="0"/>
              </a:rPr>
              <a:t> </a:t>
            </a:r>
            <a:r>
              <a:rPr lang="de-DE" sz="1700" dirty="0" err="1" smtClean="0">
                <a:solidFill>
                  <a:schemeClr val="accent3">
                    <a:lumMod val="75000"/>
                  </a:schemeClr>
                </a:solidFill>
                <a:latin typeface="Arial" panose="020B0604020202020204" pitchFamily="34" charset="0"/>
                <a:cs typeface="Arial" panose="020B0604020202020204" pitchFamily="34" charset="0"/>
              </a:rPr>
              <a:t>agricultural</a:t>
            </a:r>
            <a:r>
              <a:rPr lang="de-DE" sz="1700" dirty="0" smtClean="0">
                <a:solidFill>
                  <a:schemeClr val="accent3">
                    <a:lumMod val="75000"/>
                  </a:schemeClr>
                </a:solidFill>
                <a:latin typeface="Arial" panose="020B0604020202020204" pitchFamily="34" charset="0"/>
                <a:cs typeface="Arial" panose="020B0604020202020204" pitchFamily="34" charset="0"/>
              </a:rPr>
              <a:t> </a:t>
            </a:r>
            <a:r>
              <a:rPr lang="de-DE" sz="1700" dirty="0" err="1" smtClean="0">
                <a:solidFill>
                  <a:schemeClr val="accent3">
                    <a:lumMod val="75000"/>
                  </a:schemeClr>
                </a:solidFill>
                <a:latin typeface="Arial" panose="020B0604020202020204" pitchFamily="34" charset="0"/>
                <a:cs typeface="Arial" panose="020B0604020202020204" pitchFamily="34" charset="0"/>
              </a:rPr>
              <a:t>Practise</a:t>
            </a:r>
            <a:endParaRPr lang="de-DE" sz="1700" dirty="0">
              <a:solidFill>
                <a:schemeClr val="accent3">
                  <a:lumMod val="75000"/>
                </a:schemeClr>
              </a:solidFill>
              <a:latin typeface="Arial" panose="020B0604020202020204" pitchFamily="34" charset="0"/>
              <a:cs typeface="Arial" panose="020B0604020202020204" pitchFamily="34" charset="0"/>
            </a:endParaRPr>
          </a:p>
        </p:txBody>
      </p:sp>
      <p:sp>
        <p:nvSpPr>
          <p:cNvPr id="8" name="Ellipse 7"/>
          <p:cNvSpPr/>
          <p:nvPr/>
        </p:nvSpPr>
        <p:spPr>
          <a:xfrm>
            <a:off x="3766948" y="1340768"/>
            <a:ext cx="2780014" cy="135963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700" dirty="0" err="1" smtClean="0">
                <a:solidFill>
                  <a:schemeClr val="accent3">
                    <a:lumMod val="75000"/>
                  </a:schemeClr>
                </a:solidFill>
                <a:latin typeface="Arial" panose="020B0604020202020204" pitchFamily="34" charset="0"/>
                <a:cs typeface="Arial" panose="020B0604020202020204" pitchFamily="34" charset="0"/>
              </a:rPr>
              <a:t>Biodiversity</a:t>
            </a:r>
            <a:endParaRPr lang="de-DE" sz="1700" dirty="0" smtClean="0">
              <a:solidFill>
                <a:schemeClr val="accent3">
                  <a:lumMod val="75000"/>
                </a:schemeClr>
              </a:solidFill>
              <a:latin typeface="Arial" panose="020B0604020202020204" pitchFamily="34" charset="0"/>
              <a:cs typeface="Arial" panose="020B0604020202020204" pitchFamily="34" charset="0"/>
            </a:endParaRPr>
          </a:p>
          <a:p>
            <a:pPr algn="ctr"/>
            <a:r>
              <a:rPr lang="de-DE" sz="1700" dirty="0" err="1" smtClean="0">
                <a:solidFill>
                  <a:schemeClr val="accent3">
                    <a:lumMod val="75000"/>
                  </a:schemeClr>
                </a:solidFill>
                <a:latin typeface="Arial" panose="020B0604020202020204" pitchFamily="34" charset="0"/>
                <a:cs typeface="Arial" panose="020B0604020202020204" pitchFamily="34" charset="0"/>
              </a:rPr>
              <a:t>mangement</a:t>
            </a:r>
            <a:endParaRPr lang="de-DE" sz="1700" dirty="0">
              <a:solidFill>
                <a:schemeClr val="accent3">
                  <a:lumMod val="75000"/>
                </a:schemeClr>
              </a:solidFill>
              <a:latin typeface="Arial" panose="020B0604020202020204" pitchFamily="34" charset="0"/>
              <a:cs typeface="Arial" panose="020B0604020202020204" pitchFamily="34" charset="0"/>
            </a:endParaRPr>
          </a:p>
        </p:txBody>
      </p:sp>
      <p:sp>
        <p:nvSpPr>
          <p:cNvPr id="10" name="Ellipse 9"/>
          <p:cNvSpPr/>
          <p:nvPr/>
        </p:nvSpPr>
        <p:spPr>
          <a:xfrm>
            <a:off x="3664195" y="4855769"/>
            <a:ext cx="2887838" cy="1388198"/>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700" dirty="0" err="1" smtClean="0">
                <a:solidFill>
                  <a:schemeClr val="accent3">
                    <a:lumMod val="75000"/>
                  </a:schemeClr>
                </a:solidFill>
                <a:latin typeface="Arial" panose="020B0604020202020204" pitchFamily="34" charset="0"/>
                <a:cs typeface="Arial" panose="020B0604020202020204" pitchFamily="34" charset="0"/>
              </a:rPr>
              <a:t>Recommendations</a:t>
            </a:r>
            <a:r>
              <a:rPr lang="de-DE" sz="1700" dirty="0" smtClean="0">
                <a:solidFill>
                  <a:schemeClr val="accent3">
                    <a:lumMod val="75000"/>
                  </a:schemeClr>
                </a:solidFill>
                <a:latin typeface="Arial" panose="020B0604020202020204" pitchFamily="34" charset="0"/>
                <a:cs typeface="Arial" panose="020B0604020202020204" pitchFamily="34" charset="0"/>
              </a:rPr>
              <a:t> </a:t>
            </a:r>
            <a:r>
              <a:rPr lang="de-DE" sz="1700" dirty="0" err="1" smtClean="0">
                <a:solidFill>
                  <a:schemeClr val="accent3">
                    <a:lumMod val="75000"/>
                  </a:schemeClr>
                </a:solidFill>
                <a:latin typeface="Arial" panose="020B0604020202020204" pitchFamily="34" charset="0"/>
                <a:cs typeface="Arial" panose="020B0604020202020204" pitchFamily="34" charset="0"/>
              </a:rPr>
              <a:t>for</a:t>
            </a:r>
            <a:r>
              <a:rPr lang="de-DE" sz="1700" dirty="0" smtClean="0">
                <a:solidFill>
                  <a:schemeClr val="accent3">
                    <a:lumMod val="75000"/>
                  </a:schemeClr>
                </a:solidFill>
                <a:latin typeface="Arial" panose="020B0604020202020204" pitchFamily="34" charset="0"/>
                <a:cs typeface="Arial" panose="020B0604020202020204" pitchFamily="34" charset="0"/>
              </a:rPr>
              <a:t> </a:t>
            </a:r>
            <a:r>
              <a:rPr lang="de-DE" sz="1700" dirty="0" err="1" smtClean="0">
                <a:solidFill>
                  <a:schemeClr val="accent3">
                    <a:lumMod val="75000"/>
                  </a:schemeClr>
                </a:solidFill>
                <a:latin typeface="Arial" panose="020B0604020202020204" pitchFamily="34" charset="0"/>
                <a:cs typeface="Arial" panose="020B0604020202020204" pitchFamily="34" charset="0"/>
              </a:rPr>
              <a:t>processing</a:t>
            </a:r>
            <a:r>
              <a:rPr lang="de-DE" sz="1700" dirty="0" smtClean="0">
                <a:solidFill>
                  <a:schemeClr val="accent3">
                    <a:lumMod val="75000"/>
                  </a:schemeClr>
                </a:solidFill>
                <a:latin typeface="Arial" panose="020B0604020202020204" pitchFamily="34" charset="0"/>
                <a:cs typeface="Arial" panose="020B0604020202020204" pitchFamily="34" charset="0"/>
              </a:rPr>
              <a:t> </a:t>
            </a:r>
            <a:r>
              <a:rPr lang="de-DE" sz="1700" dirty="0" err="1" smtClean="0">
                <a:solidFill>
                  <a:schemeClr val="accent3">
                    <a:lumMod val="75000"/>
                  </a:schemeClr>
                </a:solidFill>
                <a:latin typeface="Arial" panose="020B0604020202020204" pitchFamily="34" charset="0"/>
                <a:cs typeface="Arial" panose="020B0604020202020204" pitchFamily="34" charset="0"/>
              </a:rPr>
              <a:t>companies</a:t>
            </a:r>
            <a:r>
              <a:rPr lang="de-DE" sz="1700" dirty="0" smtClean="0">
                <a:solidFill>
                  <a:schemeClr val="accent3">
                    <a:lumMod val="75000"/>
                  </a:schemeClr>
                </a:solidFill>
                <a:latin typeface="Arial" panose="020B0604020202020204" pitchFamily="34" charset="0"/>
                <a:cs typeface="Arial" panose="020B0604020202020204" pitchFamily="34" charset="0"/>
              </a:rPr>
              <a:t> </a:t>
            </a:r>
            <a:r>
              <a:rPr lang="de-DE" sz="1700" dirty="0" err="1" smtClean="0">
                <a:solidFill>
                  <a:schemeClr val="accent3">
                    <a:lumMod val="75000"/>
                  </a:schemeClr>
                </a:solidFill>
                <a:latin typeface="Arial" panose="020B0604020202020204" pitchFamily="34" charset="0"/>
                <a:cs typeface="Arial" panose="020B0604020202020204" pitchFamily="34" charset="0"/>
              </a:rPr>
              <a:t>and</a:t>
            </a:r>
            <a:r>
              <a:rPr lang="de-DE" sz="1700" dirty="0" smtClean="0">
                <a:solidFill>
                  <a:schemeClr val="accent3">
                    <a:lumMod val="75000"/>
                  </a:schemeClr>
                </a:solidFill>
                <a:latin typeface="Arial" panose="020B0604020202020204" pitchFamily="34" charset="0"/>
                <a:cs typeface="Arial" panose="020B0604020202020204" pitchFamily="34" charset="0"/>
              </a:rPr>
              <a:t> </a:t>
            </a:r>
            <a:r>
              <a:rPr lang="de-DE" sz="1700" dirty="0" err="1" smtClean="0">
                <a:solidFill>
                  <a:schemeClr val="accent3">
                    <a:lumMod val="75000"/>
                  </a:schemeClr>
                </a:solidFill>
                <a:latin typeface="Arial" panose="020B0604020202020204" pitchFamily="34" charset="0"/>
                <a:cs typeface="Arial" panose="020B0604020202020204" pitchFamily="34" charset="0"/>
              </a:rPr>
              <a:t>retailers</a:t>
            </a:r>
            <a:endParaRPr lang="de-DE" sz="1700" dirty="0">
              <a:solidFill>
                <a:schemeClr val="accent3">
                  <a:lumMod val="75000"/>
                </a:schemeClr>
              </a:solidFill>
              <a:latin typeface="Arial" panose="020B0604020202020204" pitchFamily="34" charset="0"/>
              <a:cs typeface="Arial" panose="020B0604020202020204" pitchFamily="34" charset="0"/>
            </a:endParaRPr>
          </a:p>
        </p:txBody>
      </p:sp>
      <p:sp>
        <p:nvSpPr>
          <p:cNvPr id="11" name="Abgerundetes Rechteck 10"/>
          <p:cNvSpPr/>
          <p:nvPr/>
        </p:nvSpPr>
        <p:spPr>
          <a:xfrm>
            <a:off x="7344687" y="1556792"/>
            <a:ext cx="1716188" cy="8577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700" dirty="0" smtClean="0">
                <a:latin typeface="Arial" panose="020B0604020202020204" pitchFamily="34" charset="0"/>
                <a:cs typeface="Arial" panose="020B0604020202020204" pitchFamily="34" charset="0"/>
              </a:rPr>
              <a:t>More potential </a:t>
            </a:r>
            <a:r>
              <a:rPr lang="de-DE" sz="1700" dirty="0" err="1" smtClean="0">
                <a:latin typeface="Arial" panose="020B0604020202020204" pitchFamily="34" charset="0"/>
                <a:cs typeface="Arial" panose="020B0604020202020204" pitchFamily="34" charset="0"/>
              </a:rPr>
              <a:t>for</a:t>
            </a:r>
            <a:r>
              <a:rPr lang="de-DE" sz="1700" dirty="0" smtClean="0">
                <a:latin typeface="Arial" panose="020B0604020202020204" pitchFamily="34" charset="0"/>
                <a:cs typeface="Arial" panose="020B0604020202020204" pitchFamily="34" charset="0"/>
              </a:rPr>
              <a:t> </a:t>
            </a:r>
            <a:r>
              <a:rPr lang="de-DE" sz="1700" dirty="0" err="1" smtClean="0">
                <a:latin typeface="Arial" panose="020B0604020202020204" pitchFamily="34" charset="0"/>
                <a:cs typeface="Arial" panose="020B0604020202020204" pitchFamily="34" charset="0"/>
              </a:rPr>
              <a:t>biodiversity</a:t>
            </a:r>
            <a:endParaRPr lang="de-DE" sz="1700" dirty="0">
              <a:latin typeface="Arial" panose="020B0604020202020204" pitchFamily="34" charset="0"/>
              <a:cs typeface="Arial" panose="020B0604020202020204" pitchFamily="34" charset="0"/>
            </a:endParaRPr>
          </a:p>
        </p:txBody>
      </p:sp>
      <p:sp>
        <p:nvSpPr>
          <p:cNvPr id="12" name="Abgerundetes Rechteck 11"/>
          <p:cNvSpPr/>
          <p:nvPr/>
        </p:nvSpPr>
        <p:spPr>
          <a:xfrm>
            <a:off x="7344687" y="3215186"/>
            <a:ext cx="1721750" cy="861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700" dirty="0" err="1" smtClean="0">
                <a:latin typeface="Arial" panose="020B0604020202020204" pitchFamily="34" charset="0"/>
                <a:cs typeface="Arial" panose="020B0604020202020204" pitchFamily="34" charset="0"/>
              </a:rPr>
              <a:t>Reduction</a:t>
            </a:r>
            <a:r>
              <a:rPr lang="de-DE" sz="1700" dirty="0" smtClean="0">
                <a:latin typeface="Arial" panose="020B0604020202020204" pitchFamily="34" charset="0"/>
                <a:cs typeface="Arial" panose="020B0604020202020204" pitchFamily="34" charset="0"/>
              </a:rPr>
              <a:t> </a:t>
            </a:r>
            <a:r>
              <a:rPr lang="de-DE" sz="1700" dirty="0" err="1" smtClean="0">
                <a:latin typeface="Arial" panose="020B0604020202020204" pitchFamily="34" charset="0"/>
                <a:cs typeface="Arial" panose="020B0604020202020204" pitchFamily="34" charset="0"/>
              </a:rPr>
              <a:t>of</a:t>
            </a:r>
            <a:r>
              <a:rPr lang="de-DE" sz="1700" dirty="0" smtClean="0">
                <a:latin typeface="Arial" panose="020B0604020202020204" pitchFamily="34" charset="0"/>
                <a:cs typeface="Arial" panose="020B0604020202020204" pitchFamily="34" charset="0"/>
              </a:rPr>
              <a:t> negative </a:t>
            </a:r>
            <a:r>
              <a:rPr lang="de-DE" sz="1700" dirty="0" err="1" smtClean="0">
                <a:latin typeface="Arial" panose="020B0604020202020204" pitchFamily="34" charset="0"/>
                <a:cs typeface="Arial" panose="020B0604020202020204" pitchFamily="34" charset="0"/>
              </a:rPr>
              <a:t>impacts</a:t>
            </a:r>
            <a:endParaRPr lang="de-DE" sz="1700" dirty="0">
              <a:latin typeface="Arial" panose="020B0604020202020204" pitchFamily="34" charset="0"/>
              <a:cs typeface="Arial" panose="020B0604020202020204" pitchFamily="34" charset="0"/>
            </a:endParaRPr>
          </a:p>
        </p:txBody>
      </p:sp>
      <p:sp>
        <p:nvSpPr>
          <p:cNvPr id="13" name="Abgerundetes Rechteck 12"/>
          <p:cNvSpPr/>
          <p:nvPr/>
        </p:nvSpPr>
        <p:spPr>
          <a:xfrm>
            <a:off x="7339125" y="4990184"/>
            <a:ext cx="1721750" cy="11709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700" dirty="0" smtClean="0">
                <a:latin typeface="Arial" panose="020B0604020202020204" pitchFamily="34" charset="0"/>
                <a:cs typeface="Arial" panose="020B0604020202020204" pitchFamily="34" charset="0"/>
              </a:rPr>
              <a:t>Support agro-</a:t>
            </a:r>
            <a:r>
              <a:rPr lang="de-DE" sz="1700" dirty="0" err="1" smtClean="0">
                <a:latin typeface="Arial" panose="020B0604020202020204" pitchFamily="34" charset="0"/>
                <a:cs typeface="Arial" panose="020B0604020202020204" pitchFamily="34" charset="0"/>
              </a:rPr>
              <a:t>biodiversity</a:t>
            </a:r>
            <a:r>
              <a:rPr lang="de-DE" sz="1700" dirty="0" smtClean="0">
                <a:latin typeface="Arial" panose="020B0604020202020204" pitchFamily="34" charset="0"/>
                <a:cs typeface="Arial" panose="020B0604020202020204" pitchFamily="34" charset="0"/>
              </a:rPr>
              <a:t>; </a:t>
            </a:r>
            <a:r>
              <a:rPr lang="de-DE" sz="1700" dirty="0" err="1" smtClean="0">
                <a:latin typeface="Arial" panose="020B0604020202020204" pitchFamily="34" charset="0"/>
                <a:cs typeface="Arial" panose="020B0604020202020204" pitchFamily="34" charset="0"/>
              </a:rPr>
              <a:t>sensitize</a:t>
            </a:r>
            <a:r>
              <a:rPr lang="de-DE" sz="1700" dirty="0" smtClean="0">
                <a:latin typeface="Arial" panose="020B0604020202020204" pitchFamily="34" charset="0"/>
                <a:cs typeface="Arial" panose="020B0604020202020204" pitchFamily="34" charset="0"/>
              </a:rPr>
              <a:t> </a:t>
            </a:r>
            <a:r>
              <a:rPr lang="de-DE" sz="1700" dirty="0" err="1" smtClean="0">
                <a:latin typeface="Arial" panose="020B0604020202020204" pitchFamily="34" charset="0"/>
                <a:cs typeface="Arial" panose="020B0604020202020204" pitchFamily="34" charset="0"/>
              </a:rPr>
              <a:t>consumers</a:t>
            </a:r>
            <a:endParaRPr lang="de-DE" sz="1700" dirty="0">
              <a:latin typeface="Arial" panose="020B0604020202020204" pitchFamily="34" charset="0"/>
              <a:cs typeface="Arial" panose="020B0604020202020204" pitchFamily="34" charset="0"/>
            </a:endParaRPr>
          </a:p>
        </p:txBody>
      </p:sp>
      <p:cxnSp>
        <p:nvCxnSpPr>
          <p:cNvPr id="14" name="Gerade Verbindung mit Pfeil 13"/>
          <p:cNvCxnSpPr/>
          <p:nvPr/>
        </p:nvCxnSpPr>
        <p:spPr>
          <a:xfrm>
            <a:off x="6696687" y="1916832"/>
            <a:ext cx="57606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p:cNvCxnSpPr/>
          <p:nvPr/>
        </p:nvCxnSpPr>
        <p:spPr>
          <a:xfrm>
            <a:off x="6696687" y="3717032"/>
            <a:ext cx="57606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a:off x="6629003" y="5536018"/>
            <a:ext cx="57606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nvGrpSpPr>
          <p:cNvPr id="2" name="Gruppieren 1"/>
          <p:cNvGrpSpPr/>
          <p:nvPr/>
        </p:nvGrpSpPr>
        <p:grpSpPr>
          <a:xfrm>
            <a:off x="3205527" y="1730425"/>
            <a:ext cx="432971" cy="561570"/>
            <a:chOff x="4070256" y="1636776"/>
            <a:chExt cx="646176" cy="758131"/>
          </a:xfrm>
        </p:grpSpPr>
        <p:cxnSp>
          <p:nvCxnSpPr>
            <p:cNvPr id="17" name="Gerader Verbinder 8"/>
            <p:cNvCxnSpPr/>
            <p:nvPr/>
          </p:nvCxnSpPr>
          <p:spPr>
            <a:xfrm flipH="1">
              <a:off x="4393344" y="1636776"/>
              <a:ext cx="9144" cy="75813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Gerader Verbinder 23"/>
            <p:cNvCxnSpPr/>
            <p:nvPr/>
          </p:nvCxnSpPr>
          <p:spPr>
            <a:xfrm flipH="1" flipV="1">
              <a:off x="4070256" y="2015841"/>
              <a:ext cx="646176" cy="719"/>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uppieren 24"/>
          <p:cNvGrpSpPr/>
          <p:nvPr/>
        </p:nvGrpSpPr>
        <p:grpSpPr>
          <a:xfrm>
            <a:off x="3143176" y="3428999"/>
            <a:ext cx="432971" cy="485411"/>
            <a:chOff x="4070256" y="1636776"/>
            <a:chExt cx="646176" cy="758131"/>
          </a:xfrm>
        </p:grpSpPr>
        <p:cxnSp>
          <p:nvCxnSpPr>
            <p:cNvPr id="26" name="Gerader Verbinder 8"/>
            <p:cNvCxnSpPr/>
            <p:nvPr/>
          </p:nvCxnSpPr>
          <p:spPr>
            <a:xfrm flipH="1">
              <a:off x="4393344" y="1636776"/>
              <a:ext cx="9144" cy="75813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Gerader Verbinder 23"/>
            <p:cNvCxnSpPr/>
            <p:nvPr/>
          </p:nvCxnSpPr>
          <p:spPr>
            <a:xfrm flipH="1" flipV="1">
              <a:off x="4070256" y="2015841"/>
              <a:ext cx="646176" cy="719"/>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8" name="Gruppieren 27"/>
          <p:cNvGrpSpPr/>
          <p:nvPr/>
        </p:nvGrpSpPr>
        <p:grpSpPr>
          <a:xfrm>
            <a:off x="3143715" y="5266341"/>
            <a:ext cx="432971" cy="504056"/>
            <a:chOff x="4070256" y="1636776"/>
            <a:chExt cx="646176" cy="758131"/>
          </a:xfrm>
        </p:grpSpPr>
        <p:cxnSp>
          <p:nvCxnSpPr>
            <p:cNvPr id="29" name="Gerader Verbinder 8"/>
            <p:cNvCxnSpPr/>
            <p:nvPr/>
          </p:nvCxnSpPr>
          <p:spPr>
            <a:xfrm flipH="1">
              <a:off x="4393344" y="1636776"/>
              <a:ext cx="9144" cy="75813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Gerader Verbinder 23"/>
            <p:cNvCxnSpPr/>
            <p:nvPr/>
          </p:nvCxnSpPr>
          <p:spPr>
            <a:xfrm flipH="1" flipV="1">
              <a:off x="4070256" y="2015841"/>
              <a:ext cx="646176" cy="719"/>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4851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Recommendations for effective biodiversity criteria</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16</a:t>
            </a:fld>
            <a:endParaRPr lang="de-DE" dirty="0"/>
          </a:p>
        </p:txBody>
      </p:sp>
      <p:sp>
        <p:nvSpPr>
          <p:cNvPr id="24" name="Rechteck 23"/>
          <p:cNvSpPr/>
          <p:nvPr/>
        </p:nvSpPr>
        <p:spPr>
          <a:xfrm>
            <a:off x="1979712" y="1218646"/>
            <a:ext cx="4576572" cy="731520"/>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solidFill>
                  <a:schemeClr val="bg1"/>
                </a:solidFill>
                <a:latin typeface="Arial" panose="020B0604020202020204" pitchFamily="34" charset="0"/>
                <a:cs typeface="Arial" panose="020B0604020202020204" pitchFamily="34" charset="0"/>
              </a:rPr>
              <a:t>Biodiversity Management</a:t>
            </a:r>
            <a:endParaRPr lang="de-DE" sz="2400" b="1" dirty="0">
              <a:solidFill>
                <a:schemeClr val="bg1"/>
              </a:solidFill>
              <a:latin typeface="Arial" panose="020B0604020202020204" pitchFamily="34" charset="0"/>
              <a:cs typeface="Arial" panose="020B0604020202020204" pitchFamily="34" charset="0"/>
            </a:endParaRPr>
          </a:p>
        </p:txBody>
      </p:sp>
      <p:sp>
        <p:nvSpPr>
          <p:cNvPr id="31" name="Rechteck 30"/>
          <p:cNvSpPr/>
          <p:nvPr/>
        </p:nvSpPr>
        <p:spPr>
          <a:xfrm>
            <a:off x="611560" y="2210473"/>
            <a:ext cx="3888432" cy="3817897"/>
          </a:xfrm>
          <a:prstGeom prst="rect">
            <a:avLst/>
          </a:prstGeom>
          <a:solidFill>
            <a:schemeClr val="accent5">
              <a:lumMod val="50000"/>
            </a:schemeClr>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de-DE" sz="2000" b="1" dirty="0" smtClean="0">
                <a:solidFill>
                  <a:schemeClr val="accent2">
                    <a:lumMod val="50000"/>
                  </a:schemeClr>
                </a:solidFill>
                <a:latin typeface="Arial" panose="020B0604020202020204" pitchFamily="34" charset="0"/>
                <a:cs typeface="Arial" panose="020B0604020202020204" pitchFamily="34" charset="0"/>
              </a:rPr>
              <a:t>Biodiversity Action Plan</a:t>
            </a:r>
          </a:p>
          <a:p>
            <a:pPr marL="342900" indent="-342900">
              <a:buFont typeface="Wingdings" panose="05000000000000000000" pitchFamily="2" charset="2"/>
              <a:buChar char="Ø"/>
            </a:pPr>
            <a:r>
              <a:rPr lang="de-DE" dirty="0" smtClean="0">
                <a:solidFill>
                  <a:schemeClr val="accent2">
                    <a:lumMod val="50000"/>
                  </a:schemeClr>
                </a:solidFill>
                <a:latin typeface="Arial" panose="020B0604020202020204" pitchFamily="34" charset="0"/>
                <a:cs typeface="Arial" panose="020B0604020202020204" pitchFamily="34" charset="0"/>
              </a:rPr>
              <a:t>Baseline </a:t>
            </a:r>
            <a:r>
              <a:rPr lang="de-DE" dirty="0" err="1" smtClean="0">
                <a:solidFill>
                  <a:schemeClr val="accent2">
                    <a:lumMod val="50000"/>
                  </a:schemeClr>
                </a:solidFill>
                <a:latin typeface="Arial" panose="020B0604020202020204" pitchFamily="34" charset="0"/>
                <a:cs typeface="Arial" panose="020B0604020202020204" pitchFamily="34" charset="0"/>
              </a:rPr>
              <a:t>assessment</a:t>
            </a:r>
            <a:endParaRPr lang="de-DE" dirty="0" smtClean="0">
              <a:solidFill>
                <a:schemeClr val="accent2">
                  <a:lumMod val="50000"/>
                </a:schemeClr>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de-DE" dirty="0" err="1" smtClean="0">
                <a:solidFill>
                  <a:schemeClr val="accent2">
                    <a:lumMod val="50000"/>
                  </a:schemeClr>
                </a:solidFill>
                <a:latin typeface="Arial" panose="020B0604020202020204" pitchFamily="34" charset="0"/>
                <a:cs typeface="Arial" panose="020B0604020202020204" pitchFamily="34" charset="0"/>
              </a:rPr>
              <a:t>Measures</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to</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create</a:t>
            </a:r>
            <a:r>
              <a:rPr lang="de-DE" dirty="0" smtClean="0">
                <a:solidFill>
                  <a:schemeClr val="accent2">
                    <a:lumMod val="50000"/>
                  </a:schemeClr>
                </a:solidFill>
                <a:latin typeface="Arial" panose="020B0604020202020204" pitchFamily="34" charset="0"/>
                <a:cs typeface="Arial" panose="020B0604020202020204" pitchFamily="34" charset="0"/>
              </a:rPr>
              <a:t> potential</a:t>
            </a:r>
          </a:p>
          <a:p>
            <a:pPr marL="342900" indent="-342900">
              <a:buFont typeface="Wingdings" panose="05000000000000000000" pitchFamily="2" charset="2"/>
              <a:buChar char="Ø"/>
            </a:pPr>
            <a:r>
              <a:rPr lang="de-DE" dirty="0" err="1" smtClean="0">
                <a:solidFill>
                  <a:schemeClr val="accent2">
                    <a:lumMod val="50000"/>
                  </a:schemeClr>
                </a:solidFill>
                <a:latin typeface="Arial" panose="020B0604020202020204" pitchFamily="34" charset="0"/>
                <a:cs typeface="Arial" panose="020B0604020202020204" pitchFamily="34" charset="0"/>
              </a:rPr>
              <a:t>Measures</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to</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reduce</a:t>
            </a:r>
            <a:r>
              <a:rPr lang="de-DE" dirty="0" smtClean="0">
                <a:solidFill>
                  <a:schemeClr val="accent2">
                    <a:lumMod val="50000"/>
                  </a:schemeClr>
                </a:solidFill>
                <a:latin typeface="Arial" panose="020B0604020202020204" pitchFamily="34" charset="0"/>
                <a:cs typeface="Arial" panose="020B0604020202020204" pitchFamily="34" charset="0"/>
              </a:rPr>
              <a:t> negative </a:t>
            </a:r>
            <a:r>
              <a:rPr lang="de-DE" dirty="0" err="1" smtClean="0">
                <a:solidFill>
                  <a:schemeClr val="accent2">
                    <a:lumMod val="50000"/>
                  </a:schemeClr>
                </a:solidFill>
                <a:latin typeface="Arial" panose="020B0604020202020204" pitchFamily="34" charset="0"/>
                <a:cs typeface="Arial" panose="020B0604020202020204" pitchFamily="34" charset="0"/>
              </a:rPr>
              <a:t>impacts</a:t>
            </a:r>
            <a:endParaRPr lang="de-DE" dirty="0" smtClean="0">
              <a:solidFill>
                <a:schemeClr val="accent2">
                  <a:lumMod val="50000"/>
                </a:schemeClr>
              </a:solidFill>
              <a:latin typeface="Arial" panose="020B0604020202020204" pitchFamily="34" charset="0"/>
              <a:cs typeface="Arial" panose="020B0604020202020204" pitchFamily="34" charset="0"/>
            </a:endParaRPr>
          </a:p>
          <a:p>
            <a:pPr marL="800100" lvl="1" indent="-342900">
              <a:buFontTx/>
              <a:buChar char="-"/>
            </a:pPr>
            <a:r>
              <a:rPr lang="de-DE" dirty="0" smtClean="0">
                <a:solidFill>
                  <a:schemeClr val="accent2">
                    <a:lumMod val="50000"/>
                  </a:schemeClr>
                </a:solidFill>
                <a:latin typeface="Arial" panose="020B0604020202020204" pitchFamily="34" charset="0"/>
                <a:cs typeface="Arial" panose="020B0604020202020204" pitchFamily="34" charset="0"/>
              </a:rPr>
              <a:t>Minimum </a:t>
            </a:r>
            <a:r>
              <a:rPr lang="de-DE" dirty="0" err="1" smtClean="0">
                <a:solidFill>
                  <a:schemeClr val="accent2">
                    <a:lumMod val="50000"/>
                  </a:schemeClr>
                </a:solidFill>
                <a:latin typeface="Arial" panose="020B0604020202020204" pitchFamily="34" charset="0"/>
                <a:cs typeface="Arial" panose="020B0604020202020204" pitchFamily="34" charset="0"/>
              </a:rPr>
              <a:t>share</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of</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semi</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natural</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habitats</a:t>
            </a:r>
            <a:endParaRPr lang="de-DE" dirty="0" smtClean="0">
              <a:solidFill>
                <a:schemeClr val="accent2">
                  <a:lumMod val="50000"/>
                </a:schemeClr>
              </a:solidFill>
              <a:latin typeface="Arial" panose="020B0604020202020204" pitchFamily="34" charset="0"/>
              <a:cs typeface="Arial" panose="020B0604020202020204" pitchFamily="34" charset="0"/>
            </a:endParaRPr>
          </a:p>
          <a:p>
            <a:pPr marL="800100" lvl="1" indent="-342900">
              <a:buFontTx/>
              <a:buChar char="-"/>
            </a:pPr>
            <a:r>
              <a:rPr lang="de-DE" dirty="0" err="1" smtClean="0">
                <a:solidFill>
                  <a:schemeClr val="accent2">
                    <a:lumMod val="50000"/>
                  </a:schemeClr>
                </a:solidFill>
                <a:latin typeface="Arial" panose="020B0604020202020204" pitchFamily="34" charset="0"/>
                <a:cs typeface="Arial" panose="020B0604020202020204" pitchFamily="34" charset="0"/>
              </a:rPr>
              <a:t>Creation</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of</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habitat</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corridors</a:t>
            </a:r>
            <a:endParaRPr lang="de-DE" dirty="0" smtClean="0">
              <a:solidFill>
                <a:schemeClr val="accent2">
                  <a:lumMod val="50000"/>
                </a:schemeClr>
              </a:solidFill>
              <a:latin typeface="Arial" panose="020B0604020202020204" pitchFamily="34" charset="0"/>
              <a:cs typeface="Arial" panose="020B0604020202020204" pitchFamily="34" charset="0"/>
            </a:endParaRPr>
          </a:p>
          <a:p>
            <a:pPr marL="800100" lvl="1" indent="-342900">
              <a:buFontTx/>
              <a:buChar char="-"/>
            </a:pPr>
            <a:r>
              <a:rPr lang="de-DE" dirty="0" err="1" smtClean="0">
                <a:solidFill>
                  <a:schemeClr val="accent2">
                    <a:lumMod val="50000"/>
                  </a:schemeClr>
                </a:solidFill>
                <a:latin typeface="Arial" panose="020B0604020202020204" pitchFamily="34" charset="0"/>
                <a:cs typeface="Arial" panose="020B0604020202020204" pitchFamily="34" charset="0"/>
              </a:rPr>
              <a:t>Preservation</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of</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grassland</a:t>
            </a:r>
            <a:endParaRPr lang="de-DE" dirty="0" smtClean="0">
              <a:solidFill>
                <a:schemeClr val="accent2">
                  <a:lumMod val="50000"/>
                </a:schemeClr>
              </a:solidFill>
              <a:latin typeface="Arial" panose="020B0604020202020204" pitchFamily="34" charset="0"/>
              <a:cs typeface="Arial" panose="020B0604020202020204" pitchFamily="34" charset="0"/>
            </a:endParaRPr>
          </a:p>
          <a:p>
            <a:pPr marL="800100" lvl="1" indent="-342900">
              <a:buFontTx/>
              <a:buChar char="-"/>
            </a:pPr>
            <a:r>
              <a:rPr lang="de-DE" dirty="0" smtClean="0">
                <a:solidFill>
                  <a:schemeClr val="accent2">
                    <a:lumMod val="50000"/>
                  </a:schemeClr>
                </a:solidFill>
                <a:latin typeface="Arial" panose="020B0604020202020204" pitchFamily="34" charset="0"/>
                <a:cs typeface="Arial" panose="020B0604020202020204" pitchFamily="34" charset="0"/>
              </a:rPr>
              <a:t>Management </a:t>
            </a:r>
            <a:r>
              <a:rPr lang="de-DE" dirty="0" err="1" smtClean="0">
                <a:solidFill>
                  <a:schemeClr val="accent2">
                    <a:lumMod val="50000"/>
                  </a:schemeClr>
                </a:solidFill>
                <a:latin typeface="Arial" panose="020B0604020202020204" pitchFamily="34" charset="0"/>
                <a:cs typeface="Arial" panose="020B0604020202020204" pitchFamily="34" charset="0"/>
              </a:rPr>
              <a:t>of</a:t>
            </a:r>
            <a:r>
              <a:rPr lang="de-DE" dirty="0" smtClean="0">
                <a:solidFill>
                  <a:schemeClr val="accent2">
                    <a:lumMod val="50000"/>
                  </a:schemeClr>
                </a:solidFill>
                <a:latin typeface="Arial" panose="020B0604020202020204" pitchFamily="34" charset="0"/>
                <a:cs typeface="Arial" panose="020B0604020202020204" pitchFamily="34" charset="0"/>
              </a:rPr>
              <a:t> semi-</a:t>
            </a:r>
            <a:r>
              <a:rPr lang="de-DE" dirty="0" err="1" smtClean="0">
                <a:solidFill>
                  <a:schemeClr val="accent2">
                    <a:lumMod val="50000"/>
                  </a:schemeClr>
                </a:solidFill>
                <a:latin typeface="Arial" panose="020B0604020202020204" pitchFamily="34" charset="0"/>
                <a:cs typeface="Arial" panose="020B0604020202020204" pitchFamily="34" charset="0"/>
              </a:rPr>
              <a:t>natural</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habitats</a:t>
            </a:r>
            <a:endParaRPr lang="de-DE" dirty="0" smtClean="0">
              <a:solidFill>
                <a:schemeClr val="accent2">
                  <a:lumMod val="50000"/>
                </a:schemeClr>
              </a:solidFill>
              <a:latin typeface="Arial" panose="020B0604020202020204" pitchFamily="34" charset="0"/>
              <a:cs typeface="Arial" panose="020B0604020202020204" pitchFamily="34" charset="0"/>
            </a:endParaRPr>
          </a:p>
          <a:p>
            <a:pPr marL="800100" lvl="1" indent="-342900">
              <a:buFontTx/>
              <a:buChar char="-"/>
            </a:pPr>
            <a:r>
              <a:rPr lang="de-DE" dirty="0" err="1" smtClean="0">
                <a:solidFill>
                  <a:schemeClr val="accent2">
                    <a:lumMod val="50000"/>
                  </a:schemeClr>
                </a:solidFill>
                <a:latin typeface="Arial" panose="020B0604020202020204" pitchFamily="34" charset="0"/>
                <a:cs typeface="Arial" panose="020B0604020202020204" pitchFamily="34" charset="0"/>
              </a:rPr>
              <a:t>Protection</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of</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species</a:t>
            </a:r>
            <a:endParaRPr lang="de-DE" dirty="0" smtClean="0">
              <a:solidFill>
                <a:schemeClr val="accent2">
                  <a:lumMod val="50000"/>
                </a:schemeClr>
              </a:solidFill>
              <a:latin typeface="Arial" panose="020B0604020202020204" pitchFamily="34" charset="0"/>
              <a:cs typeface="Arial" panose="020B0604020202020204" pitchFamily="34" charset="0"/>
            </a:endParaRPr>
          </a:p>
          <a:p>
            <a:pPr algn="ctr"/>
            <a:endParaRPr lang="de-DE" b="1" dirty="0">
              <a:solidFill>
                <a:schemeClr val="accent2">
                  <a:lumMod val="50000"/>
                </a:schemeClr>
              </a:solidFill>
              <a:latin typeface="Arial" panose="020B0604020202020204" pitchFamily="34" charset="0"/>
              <a:cs typeface="Arial" panose="020B0604020202020204" pitchFamily="34" charset="0"/>
            </a:endParaRPr>
          </a:p>
        </p:txBody>
      </p:sp>
      <p:sp>
        <p:nvSpPr>
          <p:cNvPr id="32" name="Rechteck 31"/>
          <p:cNvSpPr/>
          <p:nvPr/>
        </p:nvSpPr>
        <p:spPr>
          <a:xfrm>
            <a:off x="5111965" y="2218072"/>
            <a:ext cx="3600400" cy="93049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r>
              <a:rPr lang="en-US" dirty="0">
                <a:solidFill>
                  <a:schemeClr val="accent2">
                    <a:lumMod val="50000"/>
                  </a:schemeClr>
                </a:solidFill>
                <a:latin typeface="Arial" panose="020B0604020202020204" pitchFamily="34" charset="0"/>
                <a:cs typeface="Arial" panose="020B0604020202020204" pitchFamily="34" charset="0"/>
              </a:rPr>
              <a:t>Protection of primary (natural) ecosystems, semi-natural habitats and protected areas </a:t>
            </a:r>
            <a:endParaRPr lang="de-DE" dirty="0">
              <a:solidFill>
                <a:schemeClr val="accent2">
                  <a:lumMod val="50000"/>
                </a:schemeClr>
              </a:solidFill>
              <a:latin typeface="Arial" panose="020B0604020202020204" pitchFamily="34" charset="0"/>
              <a:cs typeface="Arial" panose="020B0604020202020204" pitchFamily="34" charset="0"/>
            </a:endParaRPr>
          </a:p>
        </p:txBody>
      </p:sp>
      <p:sp>
        <p:nvSpPr>
          <p:cNvPr id="33" name="Rechteck 32"/>
          <p:cNvSpPr/>
          <p:nvPr/>
        </p:nvSpPr>
        <p:spPr>
          <a:xfrm>
            <a:off x="5111965" y="3262950"/>
            <a:ext cx="3600400" cy="658986"/>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accent2">
                    <a:lumMod val="50000"/>
                  </a:schemeClr>
                </a:solidFill>
                <a:latin typeface="Arial" panose="020B0604020202020204" pitchFamily="34" charset="0"/>
                <a:cs typeface="Arial" panose="020B0604020202020204" pitchFamily="34" charset="0"/>
              </a:rPr>
              <a:t>Protection of water bodies; management of riparian strips</a:t>
            </a:r>
            <a:endParaRPr lang="de-DE" dirty="0">
              <a:solidFill>
                <a:schemeClr val="accent2">
                  <a:lumMod val="50000"/>
                </a:schemeClr>
              </a:solidFill>
              <a:latin typeface="Arial" panose="020B0604020202020204" pitchFamily="34" charset="0"/>
              <a:cs typeface="Arial" panose="020B0604020202020204" pitchFamily="34" charset="0"/>
            </a:endParaRPr>
          </a:p>
        </p:txBody>
      </p:sp>
      <p:sp>
        <p:nvSpPr>
          <p:cNvPr id="34" name="Rechteck 33"/>
          <p:cNvSpPr/>
          <p:nvPr/>
        </p:nvSpPr>
        <p:spPr>
          <a:xfrm>
            <a:off x="5111965" y="4013419"/>
            <a:ext cx="3600400" cy="773342"/>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solidFill>
                  <a:schemeClr val="accent2">
                    <a:lumMod val="50000"/>
                  </a:schemeClr>
                </a:solidFill>
                <a:latin typeface="Arial" panose="020B0604020202020204" pitchFamily="34" charset="0"/>
                <a:cs typeface="Arial" panose="020B0604020202020204" pitchFamily="34" charset="0"/>
              </a:rPr>
              <a:t>Prevent Introduction and Spread of Invasive Alien Species </a:t>
            </a:r>
            <a:endParaRPr lang="de-DE">
              <a:solidFill>
                <a:schemeClr val="accent2">
                  <a:lumMod val="50000"/>
                </a:schemeClr>
              </a:solidFill>
              <a:latin typeface="Arial" panose="020B0604020202020204" pitchFamily="34" charset="0"/>
              <a:cs typeface="Arial" panose="020B0604020202020204" pitchFamily="34" charset="0"/>
            </a:endParaRPr>
          </a:p>
        </p:txBody>
      </p:sp>
      <p:sp>
        <p:nvSpPr>
          <p:cNvPr id="35" name="Rechteck 34"/>
          <p:cNvSpPr/>
          <p:nvPr/>
        </p:nvSpPr>
        <p:spPr>
          <a:xfrm>
            <a:off x="5111965" y="4852991"/>
            <a:ext cx="3600400" cy="50163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accent2">
                    <a:lumMod val="50000"/>
                  </a:schemeClr>
                </a:solidFill>
                <a:latin typeface="Arial" panose="020B0604020202020204" pitchFamily="34" charset="0"/>
                <a:cs typeface="Arial" panose="020B0604020202020204" pitchFamily="34" charset="0"/>
              </a:rPr>
              <a:t>Wild harvesting</a:t>
            </a:r>
            <a:endParaRPr lang="de-DE" dirty="0">
              <a:solidFill>
                <a:schemeClr val="accent2">
                  <a:lumMod val="50000"/>
                </a:schemeClr>
              </a:solidFill>
              <a:latin typeface="Arial" panose="020B0604020202020204" pitchFamily="34" charset="0"/>
              <a:cs typeface="Arial" panose="020B0604020202020204" pitchFamily="34" charset="0"/>
            </a:endParaRPr>
          </a:p>
        </p:txBody>
      </p:sp>
      <p:sp>
        <p:nvSpPr>
          <p:cNvPr id="36" name="Rechteck 35"/>
          <p:cNvSpPr/>
          <p:nvPr/>
        </p:nvSpPr>
        <p:spPr>
          <a:xfrm>
            <a:off x="5111965" y="5434834"/>
            <a:ext cx="3600400" cy="648071"/>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accent2">
                    <a:lumMod val="50000"/>
                  </a:schemeClr>
                </a:solidFill>
                <a:latin typeface="Arial" panose="020B0604020202020204" pitchFamily="34" charset="0"/>
                <a:cs typeface="Arial" panose="020B0604020202020204" pitchFamily="34" charset="0"/>
              </a:rPr>
              <a:t>Biodiversity Risk Analysis for Pre-Products (e.g. seeds, </a:t>
            </a:r>
            <a:r>
              <a:rPr lang="en-US" dirty="0" smtClean="0">
                <a:solidFill>
                  <a:schemeClr val="accent2">
                    <a:lumMod val="50000"/>
                  </a:schemeClr>
                </a:solidFill>
                <a:latin typeface="Arial" panose="020B0604020202020204" pitchFamily="34" charset="0"/>
                <a:cs typeface="Arial" panose="020B0604020202020204" pitchFamily="34" charset="0"/>
              </a:rPr>
              <a:t>seedlings)</a:t>
            </a:r>
            <a:endParaRPr lang="de-DE"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11977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Recommendations for effective biodiversity criteria</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17</a:t>
            </a:fld>
            <a:endParaRPr lang="de-DE" dirty="0"/>
          </a:p>
        </p:txBody>
      </p:sp>
      <p:sp>
        <p:nvSpPr>
          <p:cNvPr id="11" name="Rechteck 10"/>
          <p:cNvSpPr/>
          <p:nvPr/>
        </p:nvSpPr>
        <p:spPr>
          <a:xfrm>
            <a:off x="6300192" y="2381261"/>
            <a:ext cx="2571046" cy="1509795"/>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solidFill>
                  <a:schemeClr val="bg1"/>
                </a:solidFill>
              </a:rPr>
              <a:t>VERY </a:t>
            </a:r>
            <a:r>
              <a:rPr lang="de-DE" sz="2400" b="1" dirty="0" err="1" smtClean="0">
                <a:solidFill>
                  <a:schemeClr val="bg1"/>
                </a:solidFill>
              </a:rPr>
              <a:t>Good</a:t>
            </a:r>
            <a:r>
              <a:rPr lang="de-DE" sz="2400" b="1" dirty="0" smtClean="0">
                <a:solidFill>
                  <a:schemeClr val="bg1"/>
                </a:solidFill>
              </a:rPr>
              <a:t> </a:t>
            </a:r>
          </a:p>
          <a:p>
            <a:pPr algn="ctr"/>
            <a:r>
              <a:rPr lang="de-DE" sz="2400" b="1" dirty="0" err="1" smtClean="0">
                <a:solidFill>
                  <a:schemeClr val="bg1"/>
                </a:solidFill>
              </a:rPr>
              <a:t>Agricultural</a:t>
            </a:r>
            <a:r>
              <a:rPr lang="de-DE" sz="2400" b="1" dirty="0" smtClean="0">
                <a:solidFill>
                  <a:schemeClr val="bg1"/>
                </a:solidFill>
              </a:rPr>
              <a:t> </a:t>
            </a:r>
            <a:r>
              <a:rPr lang="de-DE" sz="2400" b="1" dirty="0" err="1" smtClean="0">
                <a:solidFill>
                  <a:schemeClr val="bg1"/>
                </a:solidFill>
              </a:rPr>
              <a:t>Practise</a:t>
            </a:r>
            <a:endParaRPr lang="de-DE" sz="2400" b="1" dirty="0" smtClean="0">
              <a:solidFill>
                <a:schemeClr val="bg1"/>
              </a:solidFill>
            </a:endParaRPr>
          </a:p>
          <a:p>
            <a:pPr algn="ctr"/>
            <a:r>
              <a:rPr lang="de-DE" sz="2400" b="1" dirty="0" err="1">
                <a:solidFill>
                  <a:schemeClr val="bg1"/>
                </a:solidFill>
              </a:rPr>
              <a:t>i</a:t>
            </a:r>
            <a:r>
              <a:rPr lang="de-DE" sz="2400" b="1" dirty="0" err="1" smtClean="0">
                <a:solidFill>
                  <a:schemeClr val="bg1"/>
                </a:solidFill>
              </a:rPr>
              <a:t>s</a:t>
            </a:r>
            <a:r>
              <a:rPr lang="de-DE" sz="2400" b="1" dirty="0" smtClean="0">
                <a:solidFill>
                  <a:schemeClr val="bg1"/>
                </a:solidFill>
              </a:rPr>
              <a:t> </a:t>
            </a:r>
            <a:r>
              <a:rPr lang="de-DE" sz="2400" b="1" dirty="0" err="1" smtClean="0">
                <a:solidFill>
                  <a:schemeClr val="bg1"/>
                </a:solidFill>
              </a:rPr>
              <a:t>needed</a:t>
            </a:r>
            <a:r>
              <a:rPr lang="de-DE" sz="2400" b="1" dirty="0" smtClean="0">
                <a:solidFill>
                  <a:schemeClr val="bg1"/>
                </a:solidFill>
              </a:rPr>
              <a:t> !!</a:t>
            </a:r>
            <a:endParaRPr lang="de-DE" sz="2400" b="1" dirty="0">
              <a:solidFill>
                <a:schemeClr val="bg1"/>
              </a:solidFill>
            </a:endParaRPr>
          </a:p>
        </p:txBody>
      </p:sp>
      <p:pic>
        <p:nvPicPr>
          <p:cNvPr id="12" name="Grafik 1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31916" y="1683685"/>
            <a:ext cx="6033529" cy="3395629"/>
          </a:xfrm>
          <a:prstGeom prst="rect">
            <a:avLst/>
          </a:prstGeom>
        </p:spPr>
      </p:pic>
      <p:sp>
        <p:nvSpPr>
          <p:cNvPr id="6" name="Textfeld 5"/>
          <p:cNvSpPr txBox="1"/>
          <p:nvPr/>
        </p:nvSpPr>
        <p:spPr>
          <a:xfrm>
            <a:off x="7528604" y="6021288"/>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Bodensee-Stiftung</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69187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Recommendations for effective biodiversity criteria</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18</a:t>
            </a:fld>
            <a:endParaRPr lang="de-DE" dirty="0"/>
          </a:p>
        </p:txBody>
      </p:sp>
      <p:sp>
        <p:nvSpPr>
          <p:cNvPr id="24" name="Rechteck 23"/>
          <p:cNvSpPr/>
          <p:nvPr/>
        </p:nvSpPr>
        <p:spPr>
          <a:xfrm>
            <a:off x="1979712" y="1218646"/>
            <a:ext cx="4576572" cy="731520"/>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b="1" dirty="0">
                <a:solidFill>
                  <a:schemeClr val="bg1"/>
                </a:solidFill>
                <a:latin typeface="Arial" panose="020B0604020202020204" pitchFamily="34" charset="0"/>
                <a:cs typeface="Arial" panose="020B0604020202020204" pitchFamily="34" charset="0"/>
              </a:rPr>
              <a:t>VERY </a:t>
            </a:r>
            <a:r>
              <a:rPr lang="de-DE" sz="2200" b="1" dirty="0" err="1">
                <a:solidFill>
                  <a:schemeClr val="bg1"/>
                </a:solidFill>
                <a:latin typeface="Arial" panose="020B0604020202020204" pitchFamily="34" charset="0"/>
                <a:cs typeface="Arial" panose="020B0604020202020204" pitchFamily="34" charset="0"/>
              </a:rPr>
              <a:t>Good</a:t>
            </a:r>
            <a:r>
              <a:rPr lang="de-DE" sz="2200" b="1" dirty="0">
                <a:solidFill>
                  <a:schemeClr val="bg1"/>
                </a:solidFill>
                <a:latin typeface="Arial" panose="020B0604020202020204" pitchFamily="34" charset="0"/>
                <a:cs typeface="Arial" panose="020B0604020202020204" pitchFamily="34" charset="0"/>
              </a:rPr>
              <a:t> </a:t>
            </a:r>
            <a:r>
              <a:rPr lang="de-DE" sz="2200" b="1" dirty="0" err="1">
                <a:solidFill>
                  <a:schemeClr val="bg1"/>
                </a:solidFill>
                <a:latin typeface="Arial" panose="020B0604020202020204" pitchFamily="34" charset="0"/>
                <a:cs typeface="Arial" panose="020B0604020202020204" pitchFamily="34" charset="0"/>
              </a:rPr>
              <a:t>Agricultural</a:t>
            </a:r>
            <a:r>
              <a:rPr lang="de-DE" sz="2200" b="1" dirty="0">
                <a:solidFill>
                  <a:schemeClr val="bg1"/>
                </a:solidFill>
                <a:latin typeface="Arial" panose="020B0604020202020204" pitchFamily="34" charset="0"/>
                <a:cs typeface="Arial" panose="020B0604020202020204" pitchFamily="34" charset="0"/>
              </a:rPr>
              <a:t> </a:t>
            </a:r>
            <a:r>
              <a:rPr lang="de-DE" sz="2200" b="1" dirty="0" err="1">
                <a:solidFill>
                  <a:schemeClr val="bg1"/>
                </a:solidFill>
                <a:latin typeface="Arial" panose="020B0604020202020204" pitchFamily="34" charset="0"/>
                <a:cs typeface="Arial" panose="020B0604020202020204" pitchFamily="34" charset="0"/>
              </a:rPr>
              <a:t>Practise</a:t>
            </a:r>
            <a:endParaRPr lang="de-DE" sz="2200" b="1" dirty="0">
              <a:solidFill>
                <a:schemeClr val="bg1"/>
              </a:solidFill>
              <a:latin typeface="Arial" panose="020B0604020202020204" pitchFamily="34" charset="0"/>
              <a:cs typeface="Arial" panose="020B0604020202020204" pitchFamily="34" charset="0"/>
            </a:endParaRPr>
          </a:p>
        </p:txBody>
      </p:sp>
      <p:sp>
        <p:nvSpPr>
          <p:cNvPr id="31" name="Rechteck 30"/>
          <p:cNvSpPr/>
          <p:nvPr/>
        </p:nvSpPr>
        <p:spPr>
          <a:xfrm>
            <a:off x="212640" y="2132856"/>
            <a:ext cx="4052007" cy="4032448"/>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GB" b="1" dirty="0">
                <a:solidFill>
                  <a:schemeClr val="accent2">
                    <a:lumMod val="50000"/>
                  </a:schemeClr>
                </a:solidFill>
                <a:latin typeface="Arial" panose="020B0604020202020204" pitchFamily="34" charset="0"/>
                <a:cs typeface="Arial" panose="020B0604020202020204" pitchFamily="34" charset="0"/>
              </a:rPr>
              <a:t>Soil and </a:t>
            </a:r>
            <a:r>
              <a:rPr lang="en-GB" b="1" dirty="0" smtClean="0">
                <a:solidFill>
                  <a:schemeClr val="accent2">
                    <a:lumMod val="50000"/>
                  </a:schemeClr>
                </a:solidFill>
                <a:latin typeface="Arial" panose="020B0604020202020204" pitchFamily="34" charset="0"/>
                <a:cs typeface="Arial" panose="020B0604020202020204" pitchFamily="34" charset="0"/>
              </a:rPr>
              <a:t>Fertilization</a:t>
            </a:r>
            <a:endParaRPr lang="en-GB" b="1" dirty="0">
              <a:solidFill>
                <a:schemeClr val="accent2">
                  <a:lumMod val="50000"/>
                </a:schemeClr>
              </a:solidFill>
              <a:latin typeface="Arial" panose="020B0604020202020204" pitchFamily="34" charset="0"/>
              <a:cs typeface="Arial" panose="020B0604020202020204" pitchFamily="34" charset="0"/>
            </a:endParaRPr>
          </a:p>
          <a:p>
            <a:r>
              <a:rPr lang="en-GB" dirty="0" smtClean="0">
                <a:solidFill>
                  <a:schemeClr val="accent2">
                    <a:lumMod val="50000"/>
                  </a:schemeClr>
                </a:solidFill>
                <a:latin typeface="Arial" panose="020B0604020202020204" pitchFamily="34" charset="0"/>
                <a:cs typeface="Arial" panose="020B0604020202020204" pitchFamily="34" charset="0"/>
              </a:rPr>
              <a:t>Standards/companies </a:t>
            </a:r>
            <a:endParaRPr lang="en-GB" dirty="0">
              <a:solidFill>
                <a:schemeClr val="accent2">
                  <a:lumMod val="50000"/>
                </a:schemeClr>
              </a:solidFill>
              <a:latin typeface="Arial" panose="020B0604020202020204" pitchFamily="34" charset="0"/>
              <a:cs typeface="Arial" panose="020B0604020202020204" pitchFamily="34" charset="0"/>
            </a:endParaRPr>
          </a:p>
          <a:p>
            <a:pPr marL="342900" indent="-342900">
              <a:buFontTx/>
              <a:buChar char="-"/>
            </a:pPr>
            <a:r>
              <a:rPr lang="en-GB" sz="1600" dirty="0">
                <a:solidFill>
                  <a:schemeClr val="accent2">
                    <a:lumMod val="50000"/>
                  </a:schemeClr>
                </a:solidFill>
                <a:latin typeface="Arial" panose="020B0604020202020204" pitchFamily="34" charset="0"/>
                <a:cs typeface="Arial" panose="020B0604020202020204" pitchFamily="34" charset="0"/>
              </a:rPr>
              <a:t>require nutrient balances and provide proven methods</a:t>
            </a:r>
          </a:p>
          <a:p>
            <a:pPr marL="342900" indent="-342900">
              <a:buFontTx/>
              <a:buChar char="-"/>
            </a:pPr>
            <a:r>
              <a:rPr lang="en-GB" sz="1600" dirty="0">
                <a:solidFill>
                  <a:schemeClr val="accent2">
                    <a:lumMod val="50000"/>
                  </a:schemeClr>
                </a:solidFill>
                <a:latin typeface="Arial" panose="020B0604020202020204" pitchFamily="34" charset="0"/>
                <a:cs typeface="Arial" panose="020B0604020202020204" pitchFamily="34" charset="0"/>
              </a:rPr>
              <a:t>regulate crop-specific nutrient limits</a:t>
            </a:r>
          </a:p>
          <a:p>
            <a:pPr marL="342900" indent="-342900">
              <a:buFontTx/>
              <a:buChar char="-"/>
            </a:pPr>
            <a:r>
              <a:rPr lang="en-GB" sz="1600" dirty="0">
                <a:solidFill>
                  <a:schemeClr val="accent2">
                    <a:lumMod val="50000"/>
                  </a:schemeClr>
                </a:solidFill>
                <a:latin typeface="Arial" panose="020B0604020202020204" pitchFamily="34" charset="0"/>
                <a:cs typeface="Arial" panose="020B0604020202020204" pitchFamily="34" charset="0"/>
              </a:rPr>
              <a:t>provide guidelines for crop rotation (excluding permanent crops)</a:t>
            </a:r>
          </a:p>
          <a:p>
            <a:pPr marL="342900" indent="-342900">
              <a:buFontTx/>
              <a:buChar char="-"/>
            </a:pPr>
            <a:r>
              <a:rPr lang="en-GB" sz="1600" dirty="0">
                <a:solidFill>
                  <a:schemeClr val="accent2">
                    <a:lumMod val="50000"/>
                  </a:schemeClr>
                </a:solidFill>
                <a:latin typeface="Arial" panose="020B0604020202020204" pitchFamily="34" charset="0"/>
                <a:cs typeface="Arial" panose="020B0604020202020204" pitchFamily="34" charset="0"/>
              </a:rPr>
              <a:t>define requirements for an improvement of soil quality</a:t>
            </a:r>
          </a:p>
          <a:p>
            <a:pPr marL="342900" indent="-342900">
              <a:buFontTx/>
              <a:buChar char="-"/>
            </a:pPr>
            <a:r>
              <a:rPr lang="en-GB" sz="1600" dirty="0">
                <a:solidFill>
                  <a:schemeClr val="accent2">
                    <a:lumMod val="50000"/>
                  </a:schemeClr>
                </a:solidFill>
                <a:latin typeface="Arial" panose="020B0604020202020204" pitchFamily="34" charset="0"/>
                <a:cs typeface="Arial" panose="020B0604020202020204" pitchFamily="34" charset="0"/>
              </a:rPr>
              <a:t>establish requirements for the recognition and prevention of soil damage, i.e. erosion and compaction</a:t>
            </a:r>
          </a:p>
          <a:p>
            <a:pPr marL="342900" indent="-342900">
              <a:buFontTx/>
              <a:buChar char="-"/>
            </a:pPr>
            <a:r>
              <a:rPr lang="en-GB" sz="1600" dirty="0">
                <a:solidFill>
                  <a:schemeClr val="accent2">
                    <a:lumMod val="50000"/>
                  </a:schemeClr>
                </a:solidFill>
                <a:latin typeface="Arial" panose="020B0604020202020204" pitchFamily="34" charset="0"/>
                <a:cs typeface="Arial" panose="020B0604020202020204" pitchFamily="34" charset="0"/>
              </a:rPr>
              <a:t>Improvement of fertilizer </a:t>
            </a:r>
            <a:r>
              <a:rPr lang="en-GB" sz="1600" dirty="0" smtClean="0">
                <a:solidFill>
                  <a:schemeClr val="accent2">
                    <a:lumMod val="50000"/>
                  </a:schemeClr>
                </a:solidFill>
                <a:latin typeface="Arial" panose="020B0604020202020204" pitchFamily="34" charset="0"/>
                <a:cs typeface="Arial" panose="020B0604020202020204" pitchFamily="34" charset="0"/>
              </a:rPr>
              <a:t>management</a:t>
            </a:r>
            <a:endParaRPr lang="de-DE" sz="1600" b="1" dirty="0">
              <a:solidFill>
                <a:schemeClr val="accent2">
                  <a:lumMod val="50000"/>
                </a:schemeClr>
              </a:solidFill>
            </a:endParaRPr>
          </a:p>
          <a:p>
            <a:pPr algn="ctr"/>
            <a:endParaRPr lang="de-DE" b="1" dirty="0">
              <a:solidFill>
                <a:schemeClr val="tx1"/>
              </a:solidFill>
              <a:latin typeface="Arial" panose="020B0604020202020204" pitchFamily="34" charset="0"/>
              <a:cs typeface="Arial" panose="020B0604020202020204" pitchFamily="34" charset="0"/>
            </a:endParaRPr>
          </a:p>
        </p:txBody>
      </p:sp>
      <p:sp>
        <p:nvSpPr>
          <p:cNvPr id="32" name="Rechteck 31"/>
          <p:cNvSpPr/>
          <p:nvPr/>
        </p:nvSpPr>
        <p:spPr>
          <a:xfrm>
            <a:off x="4363330" y="2132856"/>
            <a:ext cx="4716016" cy="403244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spcAft>
                <a:spcPts val="1200"/>
              </a:spcAft>
            </a:pPr>
            <a:r>
              <a:rPr lang="de-DE" b="1" dirty="0" smtClean="0">
                <a:solidFill>
                  <a:schemeClr val="accent2">
                    <a:lumMod val="50000"/>
                  </a:schemeClr>
                </a:solidFill>
                <a:latin typeface="Arial" panose="020B0604020202020204" pitchFamily="34" charset="0"/>
                <a:cs typeface="Arial" panose="020B0604020202020204" pitchFamily="34" charset="0"/>
              </a:rPr>
              <a:t>Pest Management</a:t>
            </a:r>
            <a:endParaRPr lang="de-DE" dirty="0">
              <a:solidFill>
                <a:schemeClr val="accent2">
                  <a:lumMod val="50000"/>
                </a:schemeClr>
              </a:solidFill>
              <a:latin typeface="Arial" panose="020B0604020202020204" pitchFamily="34" charset="0"/>
              <a:cs typeface="Arial" panose="020B0604020202020204" pitchFamily="34" charset="0"/>
            </a:endParaRPr>
          </a:p>
          <a:p>
            <a:r>
              <a:rPr lang="en-GB" sz="1600" b="1" dirty="0">
                <a:solidFill>
                  <a:schemeClr val="accent2">
                    <a:lumMod val="50000"/>
                  </a:schemeClr>
                </a:solidFill>
                <a:latin typeface="Arial" panose="020B0604020202020204" pitchFamily="34" charset="0"/>
                <a:cs typeface="Arial" panose="020B0604020202020204" pitchFamily="34" charset="0"/>
              </a:rPr>
              <a:t>The general principle </a:t>
            </a:r>
            <a:r>
              <a:rPr lang="en-GB" sz="1600" dirty="0">
                <a:solidFill>
                  <a:schemeClr val="accent2">
                    <a:lumMod val="50000"/>
                  </a:schemeClr>
                </a:solidFill>
                <a:latin typeface="Arial" panose="020B0604020202020204" pitchFamily="34" charset="0"/>
                <a:cs typeface="Arial" panose="020B0604020202020204" pitchFamily="34" charset="0"/>
              </a:rPr>
              <a:t>and long-term objective: biological pest management + cultivation of crops that are adapted to the respective location.</a:t>
            </a:r>
            <a:endParaRPr lang="de-DE" sz="1600" dirty="0">
              <a:solidFill>
                <a:schemeClr val="accent2">
                  <a:lumMod val="50000"/>
                </a:schemeClr>
              </a:solidFill>
              <a:latin typeface="Arial" panose="020B0604020202020204" pitchFamily="34" charset="0"/>
              <a:cs typeface="Arial" panose="020B0604020202020204" pitchFamily="34" charset="0"/>
            </a:endParaRPr>
          </a:p>
          <a:p>
            <a:r>
              <a:rPr lang="en-GB" sz="1600" b="1" dirty="0">
                <a:solidFill>
                  <a:schemeClr val="accent2">
                    <a:lumMod val="50000"/>
                  </a:schemeClr>
                </a:solidFill>
                <a:latin typeface="Arial" panose="020B0604020202020204" pitchFamily="34" charset="0"/>
                <a:cs typeface="Arial" panose="020B0604020202020204" pitchFamily="34" charset="0"/>
              </a:rPr>
              <a:t>The basis </a:t>
            </a:r>
            <a:r>
              <a:rPr lang="en-GB" sz="1600" dirty="0">
                <a:solidFill>
                  <a:schemeClr val="accent2">
                    <a:lumMod val="50000"/>
                  </a:schemeClr>
                </a:solidFill>
                <a:latin typeface="Arial" panose="020B0604020202020204" pitchFamily="34" charset="0"/>
                <a:cs typeface="Arial" panose="020B0604020202020204" pitchFamily="34" charset="0"/>
              </a:rPr>
              <a:t>is the consequent implementation of all principles of the integrated pest management </a:t>
            </a:r>
          </a:p>
          <a:p>
            <a:r>
              <a:rPr lang="en-GB" sz="1600" b="1" dirty="0">
                <a:solidFill>
                  <a:schemeClr val="accent2">
                    <a:lumMod val="50000"/>
                  </a:schemeClr>
                </a:solidFill>
                <a:latin typeface="Arial" panose="020B0604020202020204" pitchFamily="34" charset="0"/>
                <a:cs typeface="Arial" panose="020B0604020202020204" pitchFamily="34" charset="0"/>
              </a:rPr>
              <a:t>The target </a:t>
            </a:r>
            <a:r>
              <a:rPr lang="en-GB" sz="1600" dirty="0">
                <a:solidFill>
                  <a:schemeClr val="accent2">
                    <a:lumMod val="50000"/>
                  </a:schemeClr>
                </a:solidFill>
                <a:latin typeface="Arial" panose="020B0604020202020204" pitchFamily="34" charset="0"/>
                <a:cs typeface="Arial" panose="020B0604020202020204" pitchFamily="34" charset="0"/>
              </a:rPr>
              <a:t>is to reduce the negative impacts of pesticides on biodiversity as much as possible.</a:t>
            </a:r>
            <a:endParaRPr lang="de-DE" sz="1600" dirty="0">
              <a:solidFill>
                <a:schemeClr val="accent2">
                  <a:lumMod val="50000"/>
                </a:schemeClr>
              </a:solidFill>
              <a:latin typeface="Arial" panose="020B0604020202020204" pitchFamily="34" charset="0"/>
              <a:cs typeface="Arial" panose="020B0604020202020204" pitchFamily="34" charset="0"/>
            </a:endParaRPr>
          </a:p>
          <a:p>
            <a:r>
              <a:rPr lang="en-GB" sz="1600" b="1" dirty="0">
                <a:solidFill>
                  <a:schemeClr val="accent2">
                    <a:lumMod val="50000"/>
                  </a:schemeClr>
                </a:solidFill>
                <a:latin typeface="Arial" panose="020B0604020202020204" pitchFamily="34" charset="0"/>
                <a:cs typeface="Arial" panose="020B0604020202020204" pitchFamily="34" charset="0"/>
              </a:rPr>
              <a:t>The strategy: </a:t>
            </a:r>
            <a:r>
              <a:rPr lang="en-GB" sz="1600" dirty="0">
                <a:solidFill>
                  <a:schemeClr val="accent2">
                    <a:lumMod val="50000"/>
                  </a:schemeClr>
                </a:solidFill>
                <a:latin typeface="Arial" panose="020B0604020202020204" pitchFamily="34" charset="0"/>
                <a:cs typeface="Arial" panose="020B0604020202020204" pitchFamily="34" charset="0"/>
              </a:rPr>
              <a:t>Continuous improvement in terms of pesticide use (reduction in quantity and toxicity). The application of pesticides that are particularly harmful to biodiversity is excluded or strictly restricted. </a:t>
            </a:r>
          </a:p>
          <a:p>
            <a:r>
              <a:rPr lang="en-GB" sz="1600" dirty="0">
                <a:solidFill>
                  <a:schemeClr val="accent2">
                    <a:lumMod val="50000"/>
                  </a:schemeClr>
                </a:solidFill>
                <a:latin typeface="Arial" panose="020B0604020202020204" pitchFamily="34" charset="0"/>
                <a:cs typeface="Arial" panose="020B0604020202020204" pitchFamily="34" charset="0"/>
              </a:rPr>
              <a:t>Pesticide users are regularly trained and motivated in order to achieve the reduction target.</a:t>
            </a:r>
            <a:endParaRPr lang="de-DE" sz="1600"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70854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Recommendations for effective biodiversity criteria</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19</a:t>
            </a:fld>
            <a:endParaRPr lang="de-DE" dirty="0"/>
          </a:p>
        </p:txBody>
      </p:sp>
      <p:sp>
        <p:nvSpPr>
          <p:cNvPr id="24" name="Rechteck 23"/>
          <p:cNvSpPr/>
          <p:nvPr/>
        </p:nvSpPr>
        <p:spPr>
          <a:xfrm>
            <a:off x="1979712" y="1218646"/>
            <a:ext cx="4576572" cy="731520"/>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b="1" dirty="0">
                <a:solidFill>
                  <a:schemeClr val="bg1"/>
                </a:solidFill>
                <a:latin typeface="Arial" panose="020B0604020202020204" pitchFamily="34" charset="0"/>
                <a:cs typeface="Arial" panose="020B0604020202020204" pitchFamily="34" charset="0"/>
              </a:rPr>
              <a:t>VERY </a:t>
            </a:r>
            <a:r>
              <a:rPr lang="de-DE" sz="2200" b="1" dirty="0" err="1">
                <a:solidFill>
                  <a:schemeClr val="bg1"/>
                </a:solidFill>
                <a:latin typeface="Arial" panose="020B0604020202020204" pitchFamily="34" charset="0"/>
                <a:cs typeface="Arial" panose="020B0604020202020204" pitchFamily="34" charset="0"/>
              </a:rPr>
              <a:t>Good</a:t>
            </a:r>
            <a:r>
              <a:rPr lang="de-DE" sz="2200" b="1" dirty="0">
                <a:solidFill>
                  <a:schemeClr val="bg1"/>
                </a:solidFill>
                <a:latin typeface="Arial" panose="020B0604020202020204" pitchFamily="34" charset="0"/>
                <a:cs typeface="Arial" panose="020B0604020202020204" pitchFamily="34" charset="0"/>
              </a:rPr>
              <a:t> </a:t>
            </a:r>
            <a:r>
              <a:rPr lang="de-DE" sz="2200" b="1" dirty="0" err="1">
                <a:solidFill>
                  <a:schemeClr val="bg1"/>
                </a:solidFill>
                <a:latin typeface="Arial" panose="020B0604020202020204" pitchFamily="34" charset="0"/>
                <a:cs typeface="Arial" panose="020B0604020202020204" pitchFamily="34" charset="0"/>
              </a:rPr>
              <a:t>Agricultural</a:t>
            </a:r>
            <a:r>
              <a:rPr lang="de-DE" sz="2200" b="1" dirty="0">
                <a:solidFill>
                  <a:schemeClr val="bg1"/>
                </a:solidFill>
                <a:latin typeface="Arial" panose="020B0604020202020204" pitchFamily="34" charset="0"/>
                <a:cs typeface="Arial" panose="020B0604020202020204" pitchFamily="34" charset="0"/>
              </a:rPr>
              <a:t> </a:t>
            </a:r>
            <a:r>
              <a:rPr lang="de-DE" sz="2200" b="1" dirty="0" err="1">
                <a:solidFill>
                  <a:schemeClr val="bg1"/>
                </a:solidFill>
                <a:latin typeface="Arial" panose="020B0604020202020204" pitchFamily="34" charset="0"/>
                <a:cs typeface="Arial" panose="020B0604020202020204" pitchFamily="34" charset="0"/>
              </a:rPr>
              <a:t>Practise</a:t>
            </a:r>
            <a:endParaRPr lang="de-DE" sz="2200" b="1" dirty="0">
              <a:solidFill>
                <a:schemeClr val="bg1"/>
              </a:solidFill>
              <a:latin typeface="Arial" panose="020B0604020202020204" pitchFamily="34" charset="0"/>
              <a:cs typeface="Arial" panose="020B0604020202020204" pitchFamily="34" charset="0"/>
            </a:endParaRPr>
          </a:p>
        </p:txBody>
      </p:sp>
      <p:sp>
        <p:nvSpPr>
          <p:cNvPr id="31" name="Rechteck 30"/>
          <p:cNvSpPr/>
          <p:nvPr/>
        </p:nvSpPr>
        <p:spPr>
          <a:xfrm>
            <a:off x="395536" y="2339937"/>
            <a:ext cx="4075298" cy="3659297"/>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de-DE" b="1" dirty="0" smtClean="0">
                <a:solidFill>
                  <a:schemeClr val="accent2">
                    <a:lumMod val="50000"/>
                  </a:schemeClr>
                </a:solidFill>
                <a:latin typeface="Arial" panose="020B0604020202020204" pitchFamily="34" charset="0"/>
                <a:cs typeface="Arial" panose="020B0604020202020204" pitchFamily="34" charset="0"/>
              </a:rPr>
              <a:t>Livestock</a:t>
            </a:r>
            <a:endParaRPr lang="en-GB" b="1" dirty="0">
              <a:solidFill>
                <a:schemeClr val="accent2">
                  <a:lumMod val="50000"/>
                </a:schemeClr>
              </a:solidFill>
              <a:latin typeface="Arial" panose="020B0604020202020204" pitchFamily="34" charset="0"/>
              <a:cs typeface="Arial" panose="020B0604020202020204" pitchFamily="34" charset="0"/>
            </a:endParaRP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Criteria regarding the origin of feed stuff to prevent the destruction of ecosystems in other countries</a:t>
            </a: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Criteria that prevent overgrazing and destruction of agro-forestry ecosystems</a:t>
            </a: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Criteria to reduce the amount of imported feedstuff</a:t>
            </a:r>
            <a:endParaRPr lang="de-DE" dirty="0">
              <a:solidFill>
                <a:schemeClr val="accent2">
                  <a:lumMod val="50000"/>
                </a:schemeClr>
              </a:solidFill>
              <a:latin typeface="Arial" panose="020B0604020202020204" pitchFamily="34" charset="0"/>
              <a:cs typeface="Arial" panose="020B0604020202020204" pitchFamily="34" charset="0"/>
            </a:endParaRPr>
          </a:p>
          <a:p>
            <a:pPr algn="ctr"/>
            <a:endParaRPr lang="de-DE" b="1" dirty="0">
              <a:solidFill>
                <a:schemeClr val="tx1"/>
              </a:solidFill>
              <a:latin typeface="Arial" panose="020B0604020202020204" pitchFamily="34" charset="0"/>
              <a:cs typeface="Arial" panose="020B0604020202020204" pitchFamily="34" charset="0"/>
            </a:endParaRPr>
          </a:p>
        </p:txBody>
      </p:sp>
      <p:sp>
        <p:nvSpPr>
          <p:cNvPr id="32" name="Rechteck 31"/>
          <p:cNvSpPr/>
          <p:nvPr/>
        </p:nvSpPr>
        <p:spPr>
          <a:xfrm>
            <a:off x="4754658" y="2326827"/>
            <a:ext cx="4075298" cy="3672408"/>
          </a:xfrm>
          <a:prstGeom prst="rect">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spcAft>
                <a:spcPts val="1200"/>
              </a:spcAft>
            </a:pPr>
            <a:r>
              <a:rPr lang="de-DE" b="1" dirty="0" err="1" smtClean="0">
                <a:solidFill>
                  <a:schemeClr val="accent2">
                    <a:lumMod val="50000"/>
                  </a:schemeClr>
                </a:solidFill>
                <a:latin typeface="Arial" panose="020B0604020202020204" pitchFamily="34" charset="0"/>
                <a:cs typeface="Arial" panose="020B0604020202020204" pitchFamily="34" charset="0"/>
              </a:rPr>
              <a:t>Optimize</a:t>
            </a:r>
            <a:r>
              <a:rPr lang="de-DE" b="1" dirty="0" smtClean="0">
                <a:solidFill>
                  <a:schemeClr val="accent2">
                    <a:lumMod val="50000"/>
                  </a:schemeClr>
                </a:solidFill>
                <a:latin typeface="Arial" panose="020B0604020202020204" pitchFamily="34" charset="0"/>
                <a:cs typeface="Arial" panose="020B0604020202020204" pitchFamily="34" charset="0"/>
              </a:rPr>
              <a:t> </a:t>
            </a:r>
            <a:r>
              <a:rPr lang="de-DE" b="1" dirty="0" err="1" smtClean="0">
                <a:solidFill>
                  <a:schemeClr val="accent2">
                    <a:lumMod val="50000"/>
                  </a:schemeClr>
                </a:solidFill>
                <a:latin typeface="Arial" panose="020B0604020202020204" pitchFamily="34" charset="0"/>
                <a:cs typeface="Arial" panose="020B0604020202020204" pitchFamily="34" charset="0"/>
              </a:rPr>
              <a:t>water</a:t>
            </a:r>
            <a:r>
              <a:rPr lang="de-DE" b="1" dirty="0" smtClean="0">
                <a:solidFill>
                  <a:schemeClr val="accent2">
                    <a:lumMod val="50000"/>
                  </a:schemeClr>
                </a:solidFill>
                <a:latin typeface="Arial" panose="020B0604020202020204" pitchFamily="34" charset="0"/>
                <a:cs typeface="Arial" panose="020B0604020202020204" pitchFamily="34" charset="0"/>
              </a:rPr>
              <a:t> </a:t>
            </a:r>
            <a:r>
              <a:rPr lang="de-DE" b="1" dirty="0" err="1" smtClean="0">
                <a:solidFill>
                  <a:schemeClr val="accent2">
                    <a:lumMod val="50000"/>
                  </a:schemeClr>
                </a:solidFill>
                <a:latin typeface="Arial" panose="020B0604020202020204" pitchFamily="34" charset="0"/>
                <a:cs typeface="Arial" panose="020B0604020202020204" pitchFamily="34" charset="0"/>
              </a:rPr>
              <a:t>use</a:t>
            </a:r>
            <a:r>
              <a:rPr lang="de-DE" b="1" dirty="0" smtClean="0">
                <a:solidFill>
                  <a:schemeClr val="accent2">
                    <a:lumMod val="50000"/>
                  </a:schemeClr>
                </a:solidFill>
                <a:latin typeface="Arial" panose="020B0604020202020204" pitchFamily="34" charset="0"/>
                <a:cs typeface="Arial" panose="020B0604020202020204" pitchFamily="34" charset="0"/>
              </a:rPr>
              <a:t> </a:t>
            </a:r>
            <a:r>
              <a:rPr lang="de-DE" b="1" dirty="0" err="1" smtClean="0">
                <a:solidFill>
                  <a:schemeClr val="accent2">
                    <a:lumMod val="50000"/>
                  </a:schemeClr>
                </a:solidFill>
                <a:latin typeface="Arial" panose="020B0604020202020204" pitchFamily="34" charset="0"/>
                <a:cs typeface="Arial" panose="020B0604020202020204" pitchFamily="34" charset="0"/>
              </a:rPr>
              <a:t>for</a:t>
            </a:r>
            <a:r>
              <a:rPr lang="de-DE" b="1" dirty="0" smtClean="0">
                <a:solidFill>
                  <a:schemeClr val="accent2">
                    <a:lumMod val="50000"/>
                  </a:schemeClr>
                </a:solidFill>
                <a:latin typeface="Arial" panose="020B0604020202020204" pitchFamily="34" charset="0"/>
                <a:cs typeface="Arial" panose="020B0604020202020204" pitchFamily="34" charset="0"/>
              </a:rPr>
              <a:t> </a:t>
            </a:r>
            <a:r>
              <a:rPr lang="de-DE" b="1" dirty="0" err="1" smtClean="0">
                <a:solidFill>
                  <a:schemeClr val="accent2">
                    <a:lumMod val="50000"/>
                  </a:schemeClr>
                </a:solidFill>
                <a:latin typeface="Arial" panose="020B0604020202020204" pitchFamily="34" charset="0"/>
                <a:cs typeface="Arial" panose="020B0604020202020204" pitchFamily="34" charset="0"/>
              </a:rPr>
              <a:t>irrigation</a:t>
            </a:r>
            <a:endParaRPr lang="de-DE" b="1" dirty="0">
              <a:solidFill>
                <a:schemeClr val="accent2">
                  <a:lumMod val="50000"/>
                </a:schemeClr>
              </a:solidFill>
              <a:latin typeface="Arial" panose="020B0604020202020204" pitchFamily="34" charset="0"/>
              <a:cs typeface="Arial" panose="020B0604020202020204" pitchFamily="34" charset="0"/>
            </a:endParaRP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Link between water source and water use (ecosystem and ecosystem service) is critical</a:t>
            </a: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Standard provides orientation values for water consumption and efficient irrigation systems</a:t>
            </a: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Standard defines threshold values for certain crops considering the climatic and local conditions</a:t>
            </a:r>
          </a:p>
          <a:p>
            <a:r>
              <a:rPr lang="en-GB" sz="1600" dirty="0" smtClean="0">
                <a:solidFill>
                  <a:schemeClr val="accent2">
                    <a:lumMod val="50000"/>
                  </a:schemeClr>
                </a:solidFill>
                <a:latin typeface="Arial" panose="020B0604020202020204" pitchFamily="34" charset="0"/>
                <a:cs typeface="Arial" panose="020B0604020202020204" pitchFamily="34" charset="0"/>
              </a:rPr>
              <a:t>.</a:t>
            </a:r>
            <a:endParaRPr lang="de-DE" sz="1600"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16031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Recommendations for effective biodiversity criteria</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20</a:t>
            </a:fld>
            <a:endParaRPr lang="de-DE" dirty="0"/>
          </a:p>
        </p:txBody>
      </p:sp>
      <p:sp>
        <p:nvSpPr>
          <p:cNvPr id="24" name="Rechteck 23"/>
          <p:cNvSpPr/>
          <p:nvPr/>
        </p:nvSpPr>
        <p:spPr>
          <a:xfrm>
            <a:off x="1979712" y="1218646"/>
            <a:ext cx="4576572" cy="731520"/>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b="1" dirty="0" smtClean="0">
                <a:solidFill>
                  <a:schemeClr val="bg1"/>
                </a:solidFill>
                <a:latin typeface="Arial" panose="020B0604020202020204" pitchFamily="34" charset="0"/>
                <a:cs typeface="Arial" panose="020B0604020202020204" pitchFamily="34" charset="0"/>
              </a:rPr>
              <a:t>Traditional </a:t>
            </a:r>
            <a:r>
              <a:rPr lang="de-DE" sz="2200" b="1" dirty="0" err="1" smtClean="0">
                <a:solidFill>
                  <a:schemeClr val="bg1"/>
                </a:solidFill>
                <a:latin typeface="Arial" panose="020B0604020202020204" pitchFamily="34" charset="0"/>
                <a:cs typeface="Arial" panose="020B0604020202020204" pitchFamily="34" charset="0"/>
              </a:rPr>
              <a:t>crops</a:t>
            </a:r>
            <a:r>
              <a:rPr lang="de-DE" sz="2200" b="1" dirty="0" smtClean="0">
                <a:solidFill>
                  <a:schemeClr val="bg1"/>
                </a:solidFill>
                <a:latin typeface="Arial" panose="020B0604020202020204" pitchFamily="34" charset="0"/>
                <a:cs typeface="Arial" panose="020B0604020202020204" pitchFamily="34" charset="0"/>
              </a:rPr>
              <a:t> </a:t>
            </a:r>
            <a:r>
              <a:rPr lang="de-DE" sz="2200" b="1" dirty="0" err="1" smtClean="0">
                <a:solidFill>
                  <a:schemeClr val="bg1"/>
                </a:solidFill>
                <a:latin typeface="Arial" panose="020B0604020202020204" pitchFamily="34" charset="0"/>
                <a:cs typeface="Arial" panose="020B0604020202020204" pitchFamily="34" charset="0"/>
              </a:rPr>
              <a:t>and</a:t>
            </a:r>
            <a:r>
              <a:rPr lang="de-DE" sz="2200" b="1" dirty="0" smtClean="0">
                <a:solidFill>
                  <a:schemeClr val="bg1"/>
                </a:solidFill>
                <a:latin typeface="Arial" panose="020B0604020202020204" pitchFamily="34" charset="0"/>
                <a:cs typeface="Arial" panose="020B0604020202020204" pitchFamily="34" charset="0"/>
              </a:rPr>
              <a:t> </a:t>
            </a:r>
            <a:r>
              <a:rPr lang="de-DE" sz="2200" b="1" dirty="0" err="1" smtClean="0">
                <a:solidFill>
                  <a:schemeClr val="bg1"/>
                </a:solidFill>
                <a:latin typeface="Arial" panose="020B0604020202020204" pitchFamily="34" charset="0"/>
                <a:cs typeface="Arial" panose="020B0604020202020204" pitchFamily="34" charset="0"/>
              </a:rPr>
              <a:t>breeds</a:t>
            </a:r>
            <a:r>
              <a:rPr lang="de-DE" sz="2200" b="1" dirty="0" smtClean="0">
                <a:solidFill>
                  <a:schemeClr val="bg1"/>
                </a:solidFill>
                <a:latin typeface="Arial" panose="020B0604020202020204" pitchFamily="34" charset="0"/>
                <a:cs typeface="Arial" panose="020B0604020202020204" pitchFamily="34" charset="0"/>
              </a:rPr>
              <a:t>….</a:t>
            </a:r>
            <a:endParaRPr lang="de-DE" sz="2200" b="1" dirty="0">
              <a:solidFill>
                <a:schemeClr val="bg1"/>
              </a:solidFill>
              <a:latin typeface="Arial" panose="020B0604020202020204" pitchFamily="34" charset="0"/>
              <a:cs typeface="Arial" panose="020B0604020202020204" pitchFamily="34" charset="0"/>
            </a:endParaRPr>
          </a:p>
        </p:txBody>
      </p:sp>
      <p:sp>
        <p:nvSpPr>
          <p:cNvPr id="31" name="Rechteck 30"/>
          <p:cNvSpPr/>
          <p:nvPr/>
        </p:nvSpPr>
        <p:spPr>
          <a:xfrm>
            <a:off x="256986" y="2060848"/>
            <a:ext cx="5544616" cy="4248473"/>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de-DE" b="1" dirty="0" smtClean="0">
                <a:solidFill>
                  <a:schemeClr val="accent2">
                    <a:lumMod val="50000"/>
                  </a:schemeClr>
                </a:solidFill>
                <a:latin typeface="Arial" panose="020B0604020202020204" pitchFamily="34" charset="0"/>
                <a:cs typeface="Arial" panose="020B0604020202020204" pitchFamily="34" charset="0"/>
              </a:rPr>
              <a:t>The </a:t>
            </a:r>
            <a:r>
              <a:rPr lang="de-DE" b="1" dirty="0" err="1" smtClean="0">
                <a:solidFill>
                  <a:schemeClr val="accent2">
                    <a:lumMod val="50000"/>
                  </a:schemeClr>
                </a:solidFill>
                <a:latin typeface="Arial" panose="020B0604020202020204" pitchFamily="34" charset="0"/>
                <a:cs typeface="Arial" panose="020B0604020202020204" pitchFamily="34" charset="0"/>
              </a:rPr>
              <a:t>standard</a:t>
            </a:r>
            <a:r>
              <a:rPr lang="de-DE" b="1" dirty="0" smtClean="0">
                <a:solidFill>
                  <a:schemeClr val="accent2">
                    <a:lumMod val="50000"/>
                  </a:schemeClr>
                </a:solidFill>
                <a:latin typeface="Arial" panose="020B0604020202020204" pitchFamily="34" charset="0"/>
                <a:cs typeface="Arial" panose="020B0604020202020204" pitchFamily="34" charset="0"/>
              </a:rPr>
              <a:t> </a:t>
            </a:r>
            <a:r>
              <a:rPr lang="de-DE" b="1" dirty="0" err="1" smtClean="0">
                <a:solidFill>
                  <a:schemeClr val="accent2">
                    <a:lumMod val="50000"/>
                  </a:schemeClr>
                </a:solidFill>
                <a:latin typeface="Arial" panose="020B0604020202020204" pitchFamily="34" charset="0"/>
                <a:cs typeface="Arial" panose="020B0604020202020204" pitchFamily="34" charset="0"/>
              </a:rPr>
              <a:t>organization</a:t>
            </a:r>
            <a:r>
              <a:rPr lang="de-DE" b="1" dirty="0" smtClean="0">
                <a:solidFill>
                  <a:schemeClr val="accent2">
                    <a:lumMod val="50000"/>
                  </a:schemeClr>
                </a:solidFill>
                <a:latin typeface="Arial" panose="020B0604020202020204" pitchFamily="34" charset="0"/>
                <a:cs typeface="Arial" panose="020B0604020202020204" pitchFamily="34" charset="0"/>
              </a:rPr>
              <a:t>/</a:t>
            </a:r>
            <a:r>
              <a:rPr lang="de-DE" b="1" dirty="0" err="1" smtClean="0">
                <a:solidFill>
                  <a:schemeClr val="accent2">
                    <a:lumMod val="50000"/>
                  </a:schemeClr>
                </a:solidFill>
                <a:latin typeface="Arial" panose="020B0604020202020204" pitchFamily="34" charset="0"/>
                <a:cs typeface="Arial" panose="020B0604020202020204" pitchFamily="34" charset="0"/>
              </a:rPr>
              <a:t>company</a:t>
            </a:r>
            <a:r>
              <a:rPr lang="de-DE" b="1" dirty="0" smtClean="0">
                <a:solidFill>
                  <a:schemeClr val="accent2">
                    <a:lumMod val="50000"/>
                  </a:schemeClr>
                </a:solidFill>
                <a:latin typeface="Arial" panose="020B0604020202020204" pitchFamily="34" charset="0"/>
                <a:cs typeface="Arial" panose="020B0604020202020204" pitchFamily="34" charset="0"/>
              </a:rPr>
              <a:t> </a:t>
            </a:r>
            <a:endParaRPr lang="en-GB" b="1" dirty="0">
              <a:solidFill>
                <a:schemeClr val="accent2">
                  <a:lumMod val="50000"/>
                </a:schemeClr>
              </a:solidFill>
              <a:latin typeface="Arial" panose="020B0604020202020204" pitchFamily="34" charset="0"/>
              <a:cs typeface="Arial" panose="020B0604020202020204" pitchFamily="34" charset="0"/>
            </a:endParaRP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contribute to create better market access for traditional varieties and breeds. </a:t>
            </a:r>
            <a:br>
              <a:rPr lang="en-GB" dirty="0">
                <a:solidFill>
                  <a:schemeClr val="accent2">
                    <a:lumMod val="50000"/>
                  </a:schemeClr>
                </a:solidFill>
                <a:latin typeface="Arial" panose="020B0604020202020204" pitchFamily="34" charset="0"/>
                <a:cs typeface="Arial" panose="020B0604020202020204" pitchFamily="34" charset="0"/>
              </a:rPr>
            </a:br>
            <a:r>
              <a:rPr lang="en-GB" dirty="0" smtClean="0">
                <a:solidFill>
                  <a:schemeClr val="accent2">
                    <a:lumMod val="50000"/>
                  </a:schemeClr>
                </a:solidFill>
                <a:latin typeface="Arial" panose="020B0604020202020204" pitchFamily="34" charset="0"/>
                <a:cs typeface="Arial" panose="020B0604020202020204" pitchFamily="34" charset="0"/>
              </a:rPr>
              <a:t>Farmers/suppliers </a:t>
            </a:r>
            <a:r>
              <a:rPr lang="en-GB" dirty="0">
                <a:solidFill>
                  <a:schemeClr val="accent2">
                    <a:lumMod val="50000"/>
                  </a:schemeClr>
                </a:solidFill>
                <a:latin typeface="Arial" panose="020B0604020202020204" pitchFamily="34" charset="0"/>
                <a:cs typeface="Arial" panose="020B0604020202020204" pitchFamily="34" charset="0"/>
              </a:rPr>
              <a:t>who cultivate these will be rewarded = incentives</a:t>
            </a: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support initiatives for the further development of traditional varieties with the objective to fulfil current user expectations.  </a:t>
            </a:r>
            <a:endParaRPr lang="de-DE" dirty="0">
              <a:solidFill>
                <a:schemeClr val="accent2">
                  <a:lumMod val="50000"/>
                </a:schemeClr>
              </a:solidFill>
              <a:latin typeface="Arial" panose="020B0604020202020204" pitchFamily="34" charset="0"/>
              <a:cs typeface="Arial" panose="020B0604020202020204" pitchFamily="34" charset="0"/>
            </a:endParaRPr>
          </a:p>
          <a:p>
            <a:pPr marL="342900" indent="-342900">
              <a:spcAft>
                <a:spcPts val="600"/>
              </a:spcAft>
              <a:buFontTx/>
              <a:buChar char="-"/>
            </a:pPr>
            <a:r>
              <a:rPr lang="en-GB" dirty="0">
                <a:solidFill>
                  <a:schemeClr val="accent2">
                    <a:lumMod val="50000"/>
                  </a:schemeClr>
                </a:solidFill>
                <a:latin typeface="Arial" panose="020B0604020202020204" pitchFamily="34" charset="0"/>
                <a:cs typeface="Arial" panose="020B0604020202020204" pitchFamily="34" charset="0"/>
              </a:rPr>
              <a:t>reward certified </a:t>
            </a:r>
            <a:r>
              <a:rPr lang="en-GB" dirty="0" smtClean="0">
                <a:solidFill>
                  <a:schemeClr val="accent2">
                    <a:lumMod val="50000"/>
                  </a:schemeClr>
                </a:solidFill>
                <a:latin typeface="Arial" panose="020B0604020202020204" pitchFamily="34" charset="0"/>
                <a:cs typeface="Arial" panose="020B0604020202020204" pitchFamily="34" charset="0"/>
              </a:rPr>
              <a:t>farms/suppliers </a:t>
            </a:r>
            <a:r>
              <a:rPr lang="en-GB" dirty="0">
                <a:solidFill>
                  <a:schemeClr val="accent2">
                    <a:lumMod val="50000"/>
                  </a:schemeClr>
                </a:solidFill>
                <a:latin typeface="Arial" panose="020B0604020202020204" pitchFamily="34" charset="0"/>
                <a:cs typeface="Arial" panose="020B0604020202020204" pitchFamily="34" charset="0"/>
              </a:rPr>
              <a:t>that supplement agricultural production with educational, cultural, social and tourist activities which are aiming at promoting knowledge of agro-biodiversity </a:t>
            </a:r>
          </a:p>
          <a:p>
            <a:pPr marL="342900" indent="-342900">
              <a:spcAft>
                <a:spcPts val="600"/>
              </a:spcAft>
              <a:buFontTx/>
              <a:buChar char="-"/>
            </a:pPr>
            <a:r>
              <a:rPr lang="de-DE" dirty="0" smtClean="0">
                <a:solidFill>
                  <a:schemeClr val="accent2">
                    <a:lumMod val="50000"/>
                  </a:schemeClr>
                </a:solidFill>
                <a:latin typeface="Arial" panose="020B0604020202020204" pitchFamily="34" charset="0"/>
                <a:cs typeface="Arial" panose="020B0604020202020204" pitchFamily="34" charset="0"/>
              </a:rPr>
              <a:t>…….</a:t>
            </a:r>
            <a:endParaRPr lang="de-DE" dirty="0">
              <a:solidFill>
                <a:schemeClr val="accent2">
                  <a:lumMod val="50000"/>
                </a:schemeClr>
              </a:solidFill>
              <a:latin typeface="Arial" panose="020B0604020202020204" pitchFamily="34" charset="0"/>
              <a:cs typeface="Arial" panose="020B0604020202020204" pitchFamily="34" charset="0"/>
            </a:endParaRPr>
          </a:p>
        </p:txBody>
      </p:sp>
      <p:pic>
        <p:nvPicPr>
          <p:cNvPr id="8" name="Picture 2" descr="R:\_Fotos_Logos_PPTs\Fotos\Projekte\B&amp;B Kampagne\Fotos b-b\Cow_on_Pupers -Nilfanion.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86"/>
          <a:stretch/>
        </p:blipFill>
        <p:spPr bwMode="auto">
          <a:xfrm>
            <a:off x="6183886" y="2145790"/>
            <a:ext cx="2702118" cy="1948151"/>
          </a:xfrm>
          <a:prstGeom prst="rect">
            <a:avLst/>
          </a:prstGeom>
          <a:solidFill>
            <a:schemeClr val="bg1"/>
          </a:solidFill>
        </p:spPr>
      </p:pic>
      <p:pic>
        <p:nvPicPr>
          <p:cNvPr id="9" name="Grafik 8" descr="\\dom7\duhsan$\GlobalNatureFund\Archiv\Daten\_Fotos_Logos_PPTs\Fotos\Projekte\EU Life Standards\Broschüren\pixabay_COO_Kartoffeln.jpg"/>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77915" y="4280700"/>
            <a:ext cx="2708089" cy="1881871"/>
          </a:xfrm>
          <a:prstGeom prst="rect">
            <a:avLst/>
          </a:prstGeom>
          <a:noFill/>
          <a:ln>
            <a:noFill/>
          </a:ln>
        </p:spPr>
      </p:pic>
      <p:sp>
        <p:nvSpPr>
          <p:cNvPr id="10" name="Textfeld 9"/>
          <p:cNvSpPr txBox="1"/>
          <p:nvPr/>
        </p:nvSpPr>
        <p:spPr>
          <a:xfrm rot="16200000">
            <a:off x="-677526" y="535207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86327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0" y="111770"/>
            <a:ext cx="7308304" cy="724942"/>
          </a:xfrm>
        </p:spPr>
        <p:txBody>
          <a:bodyPr>
            <a:noAutofit/>
          </a:bodyPr>
          <a:lstStyle/>
          <a:p>
            <a:pPr lvl="0">
              <a:spcBef>
                <a:spcPts val="0"/>
              </a:spcBef>
            </a:pPr>
            <a:r>
              <a:rPr lang="en-US" sz="2200" dirty="0" smtClean="0">
                <a:solidFill>
                  <a:srgbClr val="70AD47">
                    <a:lumMod val="75000"/>
                  </a:srgbClr>
                </a:solidFill>
                <a:ea typeface="+mn-ea"/>
              </a:rPr>
              <a:t>A standard with sound biodiversity performance? Should consider the following aspects!</a:t>
            </a:r>
            <a:endParaRPr lang="en-US" sz="22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21</a:t>
            </a:fld>
            <a:endParaRPr lang="de-DE" dirty="0"/>
          </a:p>
        </p:txBody>
      </p:sp>
      <p:sp>
        <p:nvSpPr>
          <p:cNvPr id="2" name="Textfeld 1"/>
          <p:cNvSpPr txBox="1"/>
          <p:nvPr/>
        </p:nvSpPr>
        <p:spPr>
          <a:xfrm>
            <a:off x="179512" y="1368644"/>
            <a:ext cx="8712968" cy="2031325"/>
          </a:xfrm>
          <a:prstGeom prst="rect">
            <a:avLst/>
          </a:prstGeom>
          <a:noFill/>
          <a:ln w="38100">
            <a:solidFill>
              <a:schemeClr val="accent3">
                <a:lumMod val="75000"/>
              </a:schemeClr>
            </a:solidFill>
          </a:ln>
        </p:spPr>
        <p:txBody>
          <a:bodyPr wrap="square" rtlCol="0">
            <a:spAutoFit/>
          </a:bodyPr>
          <a:lstStyle/>
          <a:p>
            <a:r>
              <a:rPr lang="de-DE" b="1" dirty="0" err="1" smtClean="0"/>
              <a:t>Biodiversity</a:t>
            </a:r>
            <a:r>
              <a:rPr lang="de-DE" b="1" dirty="0" smtClean="0"/>
              <a:t> Action Plan </a:t>
            </a:r>
            <a:r>
              <a:rPr lang="de-DE" b="1" dirty="0" err="1" smtClean="0"/>
              <a:t>with</a:t>
            </a:r>
            <a:r>
              <a:rPr lang="de-DE" b="1" dirty="0" smtClean="0"/>
              <a:t> </a:t>
            </a:r>
          </a:p>
          <a:p>
            <a:pPr marL="742950" lvl="1" indent="-285750">
              <a:buFont typeface="Arial" panose="020B0604020202020204" pitchFamily="34" charset="0"/>
              <a:buChar char="•"/>
            </a:pPr>
            <a:r>
              <a:rPr lang="en-US" dirty="0" smtClean="0"/>
              <a:t>Baseline </a:t>
            </a:r>
            <a:r>
              <a:rPr lang="en-US" dirty="0"/>
              <a:t>information (e.g. habitats, protected species)</a:t>
            </a:r>
            <a:endParaRPr lang="de-DE" dirty="0"/>
          </a:p>
          <a:p>
            <a:pPr marL="742950" lvl="1" indent="-285750">
              <a:buFont typeface="Arial" panose="020B0604020202020204" pitchFamily="34" charset="0"/>
              <a:buChar char="•"/>
            </a:pPr>
            <a:r>
              <a:rPr lang="en-US" dirty="0"/>
              <a:t>Identification of biodiversity issues in the region of sourcing/farming</a:t>
            </a:r>
            <a:endParaRPr lang="de-DE" dirty="0"/>
          </a:p>
          <a:p>
            <a:pPr marL="742950" lvl="1" indent="-285750">
              <a:buFont typeface="Arial" panose="020B0604020202020204" pitchFamily="34" charset="0"/>
              <a:buChar char="•"/>
            </a:pPr>
            <a:r>
              <a:rPr lang="en-US" dirty="0"/>
              <a:t>Measures to protect /restore semi natural habitats and promote ecological corridors </a:t>
            </a:r>
            <a:endParaRPr lang="de-DE" dirty="0"/>
          </a:p>
          <a:p>
            <a:pPr marL="742950" lvl="1" indent="-285750">
              <a:buFont typeface="Arial" panose="020B0604020202020204" pitchFamily="34" charset="0"/>
              <a:buChar char="•"/>
            </a:pPr>
            <a:r>
              <a:rPr lang="en-US" dirty="0"/>
              <a:t>Specific action to protect endangered species</a:t>
            </a:r>
            <a:endParaRPr lang="de-DE" dirty="0"/>
          </a:p>
          <a:p>
            <a:r>
              <a:rPr lang="en-US" dirty="0"/>
              <a:t>Regular monitoring to assess improvement regarding development of biodiversity</a:t>
            </a:r>
            <a:endParaRPr lang="de-DE" dirty="0"/>
          </a:p>
        </p:txBody>
      </p:sp>
      <p:sp>
        <p:nvSpPr>
          <p:cNvPr id="8" name="Textfeld 7"/>
          <p:cNvSpPr txBox="1"/>
          <p:nvPr/>
        </p:nvSpPr>
        <p:spPr>
          <a:xfrm>
            <a:off x="179512" y="3501008"/>
            <a:ext cx="8712968" cy="2585323"/>
          </a:xfrm>
          <a:prstGeom prst="rect">
            <a:avLst/>
          </a:prstGeom>
          <a:noFill/>
          <a:ln w="38100">
            <a:solidFill>
              <a:schemeClr val="accent3">
                <a:lumMod val="75000"/>
              </a:schemeClr>
            </a:solidFill>
          </a:ln>
        </p:spPr>
        <p:txBody>
          <a:bodyPr wrap="square" rtlCol="0">
            <a:spAutoFit/>
          </a:bodyPr>
          <a:lstStyle/>
          <a:p>
            <a:r>
              <a:rPr lang="de-DE" b="1" dirty="0" smtClean="0"/>
              <a:t>Land Management</a:t>
            </a:r>
          </a:p>
          <a:p>
            <a:pPr marL="285750" lvl="0" indent="-285750">
              <a:buFont typeface="Arial" panose="020B0604020202020204" pitchFamily="34" charset="0"/>
              <a:buChar char="•"/>
            </a:pPr>
            <a:r>
              <a:rPr lang="en-US" dirty="0"/>
              <a:t>No production in primary ecosystems </a:t>
            </a:r>
            <a:endParaRPr lang="en-US" dirty="0" smtClean="0"/>
          </a:p>
          <a:p>
            <a:pPr marL="285750" lvl="0" indent="-285750">
              <a:buFont typeface="Arial" panose="020B0604020202020204" pitchFamily="34" charset="0"/>
              <a:buChar char="•"/>
            </a:pPr>
            <a:r>
              <a:rPr lang="en-US" dirty="0" smtClean="0"/>
              <a:t>Natural and </a:t>
            </a:r>
            <a:r>
              <a:rPr lang="en-US" dirty="0"/>
              <a:t>semi-natural habitats on the farm must be </a:t>
            </a:r>
            <a:r>
              <a:rPr lang="en-US" dirty="0" smtClean="0"/>
              <a:t>identified and well </a:t>
            </a:r>
            <a:r>
              <a:rPr lang="en-US" dirty="0"/>
              <a:t>managed</a:t>
            </a:r>
            <a:endParaRPr lang="de-DE" dirty="0"/>
          </a:p>
          <a:p>
            <a:pPr marL="285750" lvl="0" indent="-285750">
              <a:buFont typeface="Arial" panose="020B0604020202020204" pitchFamily="34" charset="0"/>
              <a:buChar char="•"/>
            </a:pPr>
            <a:r>
              <a:rPr lang="en-US" dirty="0"/>
              <a:t>Areas of high value for biodiversity (e.g. protected areas, HCV areas, primary/diverse ecosystems etc.) must be protected </a:t>
            </a:r>
            <a:endParaRPr lang="en-US" dirty="0" smtClean="0"/>
          </a:p>
          <a:p>
            <a:pPr marL="285750" lvl="0" indent="-285750">
              <a:buFont typeface="Arial" panose="020B0604020202020204" pitchFamily="34" charset="0"/>
              <a:buChar char="•"/>
            </a:pPr>
            <a:r>
              <a:rPr lang="en-US" dirty="0" smtClean="0"/>
              <a:t>Promotion </a:t>
            </a:r>
            <a:r>
              <a:rPr lang="en-US" dirty="0"/>
              <a:t>of semi natural habitats and their connectivity (protection, restoration, creation)</a:t>
            </a:r>
            <a:endParaRPr lang="de-DE" dirty="0"/>
          </a:p>
          <a:p>
            <a:pPr marL="285750" indent="-285750">
              <a:buFont typeface="Arial" panose="020B0604020202020204" pitchFamily="34" charset="0"/>
              <a:buChar char="•"/>
            </a:pPr>
            <a:r>
              <a:rPr lang="en-US" dirty="0"/>
              <a:t>Promotion of collaboration between farmers with respect to nature and biodiversity conservation in the region</a:t>
            </a:r>
            <a:endParaRPr lang="de-DE" dirty="0"/>
          </a:p>
        </p:txBody>
      </p:sp>
    </p:spTree>
    <p:extLst>
      <p:ext uri="{BB962C8B-B14F-4D97-AF65-F5344CB8AC3E}">
        <p14:creationId xmlns:p14="http://schemas.microsoft.com/office/powerpoint/2010/main" val="19732379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0" y="111770"/>
            <a:ext cx="7308304" cy="724942"/>
          </a:xfrm>
        </p:spPr>
        <p:txBody>
          <a:bodyPr>
            <a:noAutofit/>
          </a:bodyPr>
          <a:lstStyle/>
          <a:p>
            <a:pPr lvl="0">
              <a:spcBef>
                <a:spcPts val="0"/>
              </a:spcBef>
            </a:pPr>
            <a:r>
              <a:rPr lang="en-US" sz="2200" dirty="0" smtClean="0">
                <a:solidFill>
                  <a:srgbClr val="70AD47">
                    <a:lumMod val="75000"/>
                  </a:srgbClr>
                </a:solidFill>
                <a:ea typeface="+mn-ea"/>
              </a:rPr>
              <a:t>A standard with sound biodiversity performance? Should consider the following aspects!    -2-</a:t>
            </a:r>
            <a:endParaRPr lang="en-US" sz="22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22</a:t>
            </a:fld>
            <a:endParaRPr lang="de-DE" dirty="0"/>
          </a:p>
        </p:txBody>
      </p:sp>
      <p:sp>
        <p:nvSpPr>
          <p:cNvPr id="2" name="Textfeld 1"/>
          <p:cNvSpPr txBox="1"/>
          <p:nvPr/>
        </p:nvSpPr>
        <p:spPr>
          <a:xfrm>
            <a:off x="159840" y="1988840"/>
            <a:ext cx="8712968" cy="1754326"/>
          </a:xfrm>
          <a:prstGeom prst="rect">
            <a:avLst/>
          </a:prstGeom>
          <a:noFill/>
          <a:ln w="38100">
            <a:solidFill>
              <a:schemeClr val="accent3">
                <a:lumMod val="75000"/>
              </a:schemeClr>
            </a:solidFill>
          </a:ln>
        </p:spPr>
        <p:txBody>
          <a:bodyPr wrap="square" rtlCol="0">
            <a:spAutoFit/>
          </a:bodyPr>
          <a:lstStyle/>
          <a:p>
            <a:r>
              <a:rPr lang="de-DE" b="1" dirty="0" smtClean="0"/>
              <a:t>Invasive </a:t>
            </a:r>
            <a:r>
              <a:rPr lang="de-DE" b="1" dirty="0" err="1" smtClean="0"/>
              <a:t>alien</a:t>
            </a:r>
            <a:r>
              <a:rPr lang="de-DE" b="1" dirty="0" smtClean="0"/>
              <a:t> </a:t>
            </a:r>
            <a:r>
              <a:rPr lang="de-DE" b="1" dirty="0" err="1" smtClean="0"/>
              <a:t>species</a:t>
            </a:r>
            <a:endParaRPr lang="de-DE" b="1" dirty="0" smtClean="0"/>
          </a:p>
          <a:p>
            <a:pPr marL="285750" lvl="0" indent="-285750">
              <a:buFont typeface="Arial" panose="020B0604020202020204" pitchFamily="34" charset="0"/>
              <a:buChar char="•"/>
            </a:pPr>
            <a:r>
              <a:rPr lang="en-US" dirty="0"/>
              <a:t>I</a:t>
            </a:r>
            <a:r>
              <a:rPr lang="en-US" dirty="0" smtClean="0"/>
              <a:t>nvasive </a:t>
            </a:r>
            <a:r>
              <a:rPr lang="en-US" dirty="0"/>
              <a:t>alien species on the farm are identified and reported to the responsible nature protection authority or technical </a:t>
            </a:r>
            <a:r>
              <a:rPr lang="en-US" dirty="0" smtClean="0"/>
              <a:t>institutes.</a:t>
            </a:r>
            <a:endParaRPr lang="de-DE" dirty="0"/>
          </a:p>
          <a:p>
            <a:pPr marL="285750" indent="-285750">
              <a:buFont typeface="Arial" panose="020B0604020202020204" pitchFamily="34" charset="0"/>
              <a:buChar char="•"/>
            </a:pPr>
            <a:r>
              <a:rPr lang="en-US" dirty="0"/>
              <a:t>In case of imported products and before products are transported from the farm, the farm operator shall carry out an inspection to ensure that no invasive alien species entering or leaving the </a:t>
            </a:r>
            <a:r>
              <a:rPr lang="en-US" dirty="0" smtClean="0"/>
              <a:t>premises.</a:t>
            </a:r>
            <a:endParaRPr lang="de-DE" dirty="0"/>
          </a:p>
        </p:txBody>
      </p:sp>
      <p:sp>
        <p:nvSpPr>
          <p:cNvPr id="8" name="Textfeld 7"/>
          <p:cNvSpPr txBox="1"/>
          <p:nvPr/>
        </p:nvSpPr>
        <p:spPr>
          <a:xfrm>
            <a:off x="159840" y="3933056"/>
            <a:ext cx="8712968" cy="1200329"/>
          </a:xfrm>
          <a:prstGeom prst="rect">
            <a:avLst/>
          </a:prstGeom>
          <a:noFill/>
          <a:ln w="38100">
            <a:solidFill>
              <a:schemeClr val="accent3">
                <a:lumMod val="75000"/>
              </a:schemeClr>
            </a:solidFill>
          </a:ln>
        </p:spPr>
        <p:txBody>
          <a:bodyPr wrap="square" rtlCol="0">
            <a:spAutoFit/>
          </a:bodyPr>
          <a:lstStyle/>
          <a:p>
            <a:r>
              <a:rPr lang="de-DE" b="1" dirty="0" smtClean="0"/>
              <a:t>Collection </a:t>
            </a:r>
            <a:r>
              <a:rPr lang="de-DE" b="1" dirty="0" err="1" smtClean="0"/>
              <a:t>of</a:t>
            </a:r>
            <a:r>
              <a:rPr lang="de-DE" b="1" dirty="0" smtClean="0"/>
              <a:t> wild </a:t>
            </a:r>
            <a:r>
              <a:rPr lang="de-DE" b="1" dirty="0" err="1" smtClean="0"/>
              <a:t>plants</a:t>
            </a:r>
            <a:r>
              <a:rPr lang="de-DE" b="1" dirty="0" smtClean="0"/>
              <a:t> /</a:t>
            </a:r>
            <a:r>
              <a:rPr lang="de-DE" b="1" dirty="0" err="1" smtClean="0"/>
              <a:t>hunting</a:t>
            </a:r>
            <a:endParaRPr lang="de-DE" b="1" dirty="0" smtClean="0"/>
          </a:p>
          <a:p>
            <a:pPr marL="285750" lvl="0" indent="-285750">
              <a:buFont typeface="Arial" panose="020B0604020202020204" pitchFamily="34" charset="0"/>
              <a:buChar char="•"/>
            </a:pPr>
            <a:r>
              <a:rPr lang="en-US" dirty="0"/>
              <a:t>No hunting, fishing, gathering of protected/endangered species </a:t>
            </a:r>
            <a:endParaRPr lang="de-DE" dirty="0"/>
          </a:p>
          <a:p>
            <a:pPr marL="285750" indent="-285750">
              <a:buFont typeface="Arial" panose="020B0604020202020204" pitchFamily="34" charset="0"/>
              <a:buChar char="•"/>
            </a:pPr>
            <a:r>
              <a:rPr lang="en-US" dirty="0"/>
              <a:t>Wild collection has to be sustainable. Aspects to ensure sustainability (e.g. regeneration rates) must be </a:t>
            </a:r>
            <a:r>
              <a:rPr lang="en-US" dirty="0" smtClean="0"/>
              <a:t>defined</a:t>
            </a:r>
            <a:endParaRPr lang="de-DE" b="1" dirty="0"/>
          </a:p>
        </p:txBody>
      </p:sp>
    </p:spTree>
    <p:extLst>
      <p:ext uri="{BB962C8B-B14F-4D97-AF65-F5344CB8AC3E}">
        <p14:creationId xmlns:p14="http://schemas.microsoft.com/office/powerpoint/2010/main" val="3629528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0" y="111770"/>
            <a:ext cx="7308304" cy="724942"/>
          </a:xfrm>
        </p:spPr>
        <p:txBody>
          <a:bodyPr>
            <a:noAutofit/>
          </a:bodyPr>
          <a:lstStyle/>
          <a:p>
            <a:pPr lvl="0">
              <a:spcBef>
                <a:spcPts val="0"/>
              </a:spcBef>
            </a:pPr>
            <a:r>
              <a:rPr lang="en-US" sz="2200" dirty="0" smtClean="0">
                <a:solidFill>
                  <a:srgbClr val="70AD47">
                    <a:lumMod val="75000"/>
                  </a:srgbClr>
                </a:solidFill>
                <a:ea typeface="+mn-ea"/>
              </a:rPr>
              <a:t>A standard with sound biodiversity performance? Should consider the following aspects!    -3-</a:t>
            </a:r>
            <a:endParaRPr lang="en-US" sz="22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23</a:t>
            </a:fld>
            <a:endParaRPr lang="de-DE" dirty="0"/>
          </a:p>
        </p:txBody>
      </p:sp>
      <p:sp>
        <p:nvSpPr>
          <p:cNvPr id="2" name="Textfeld 1"/>
          <p:cNvSpPr txBox="1"/>
          <p:nvPr/>
        </p:nvSpPr>
        <p:spPr>
          <a:xfrm>
            <a:off x="179512" y="1412776"/>
            <a:ext cx="8712968" cy="3970318"/>
          </a:xfrm>
          <a:prstGeom prst="rect">
            <a:avLst/>
          </a:prstGeom>
          <a:noFill/>
          <a:ln w="38100">
            <a:solidFill>
              <a:schemeClr val="accent3">
                <a:lumMod val="75000"/>
              </a:schemeClr>
            </a:solidFill>
          </a:ln>
        </p:spPr>
        <p:txBody>
          <a:bodyPr wrap="square" rtlCol="0">
            <a:spAutoFit/>
          </a:bodyPr>
          <a:lstStyle/>
          <a:p>
            <a:r>
              <a:rPr lang="de-DE" b="1" dirty="0" err="1" smtClean="0"/>
              <a:t>Soil</a:t>
            </a:r>
            <a:r>
              <a:rPr lang="de-DE" b="1" dirty="0" smtClean="0"/>
              <a:t> </a:t>
            </a:r>
            <a:r>
              <a:rPr lang="de-DE" b="1" dirty="0" err="1" smtClean="0"/>
              <a:t>management</a:t>
            </a:r>
            <a:endParaRPr lang="de-DE" b="1" dirty="0" smtClean="0"/>
          </a:p>
          <a:p>
            <a:endParaRPr lang="de-DE" b="1" dirty="0" smtClean="0"/>
          </a:p>
          <a:p>
            <a:pPr marL="285750" lvl="0" indent="-285750">
              <a:buFont typeface="Arial" panose="020B0604020202020204" pitchFamily="34" charset="0"/>
              <a:buChar char="•"/>
            </a:pPr>
            <a:r>
              <a:rPr lang="en-US" dirty="0" smtClean="0"/>
              <a:t>Impact </a:t>
            </a:r>
            <a:r>
              <a:rPr lang="en-US" dirty="0"/>
              <a:t>of water and wind erosion must be minimized and measures to counteract these events are required</a:t>
            </a:r>
            <a:endParaRPr lang="de-DE" dirty="0"/>
          </a:p>
          <a:p>
            <a:pPr marL="285750" lvl="0" indent="-285750">
              <a:buFont typeface="Arial" panose="020B0604020202020204" pitchFamily="34" charset="0"/>
              <a:buChar char="•"/>
            </a:pPr>
            <a:r>
              <a:rPr lang="en-US" dirty="0"/>
              <a:t>Soil analysis (including organic matter content) must be conducted regularly</a:t>
            </a:r>
            <a:endParaRPr lang="de-DE" dirty="0"/>
          </a:p>
          <a:p>
            <a:pPr marL="285750" lvl="0" indent="-285750">
              <a:buFont typeface="Arial" panose="020B0604020202020204" pitchFamily="34" charset="0"/>
              <a:buChar char="•"/>
            </a:pPr>
            <a:r>
              <a:rPr lang="en-US" dirty="0"/>
              <a:t>Soil should be covered as long as possible at least during times prone for nutrient leaching (rainy seasons) </a:t>
            </a:r>
            <a:endParaRPr lang="de-DE" dirty="0"/>
          </a:p>
          <a:p>
            <a:pPr marL="285750" lvl="0" indent="-285750">
              <a:buFont typeface="Arial" panose="020B0604020202020204" pitchFamily="34" charset="0"/>
              <a:buChar char="•"/>
            </a:pPr>
            <a:r>
              <a:rPr lang="en-US" dirty="0"/>
              <a:t>Crop rotation patterns need to be addressed (e.g. on the total area of the farm a minimum of three different main crops (different crop families) are cultivated annually; at least a four years crops rotation is followed)</a:t>
            </a:r>
            <a:endParaRPr lang="de-DE" dirty="0"/>
          </a:p>
          <a:p>
            <a:pPr marL="285750" lvl="0" indent="-285750">
              <a:buFont typeface="Arial" panose="020B0604020202020204" pitchFamily="34" charset="0"/>
              <a:buChar char="•"/>
            </a:pPr>
            <a:r>
              <a:rPr lang="en-US" dirty="0"/>
              <a:t>Grazing intensities must be defined and kept at a sustainable level (livestock unit/ha grassland)</a:t>
            </a:r>
            <a:endParaRPr lang="de-DE" dirty="0"/>
          </a:p>
          <a:p>
            <a:pPr marL="285750" indent="-285750">
              <a:buFont typeface="Arial" panose="020B0604020202020204" pitchFamily="34" charset="0"/>
              <a:buChar char="•"/>
            </a:pPr>
            <a:r>
              <a:rPr lang="en-US" dirty="0"/>
              <a:t>Livestock production units must be self-sufficient in at least 50 % of the animal forage feed (calculated annually) and this feed must come mainly from direct grazing</a:t>
            </a:r>
            <a:endParaRPr lang="de-DE" dirty="0"/>
          </a:p>
        </p:txBody>
      </p:sp>
      <p:sp>
        <p:nvSpPr>
          <p:cNvPr id="6" name="Textfeld 5"/>
          <p:cNvSpPr txBox="1"/>
          <p:nvPr/>
        </p:nvSpPr>
        <p:spPr>
          <a:xfrm>
            <a:off x="179512" y="5553371"/>
            <a:ext cx="8712968" cy="646331"/>
          </a:xfrm>
          <a:prstGeom prst="rect">
            <a:avLst/>
          </a:prstGeom>
          <a:noFill/>
          <a:ln w="38100">
            <a:solidFill>
              <a:schemeClr val="accent3">
                <a:lumMod val="75000"/>
              </a:schemeClr>
            </a:solidFill>
          </a:ln>
        </p:spPr>
        <p:txBody>
          <a:bodyPr wrap="square" rtlCol="0">
            <a:spAutoFit/>
          </a:bodyPr>
          <a:lstStyle/>
          <a:p>
            <a:r>
              <a:rPr lang="de-DE" b="1" dirty="0" smtClean="0"/>
              <a:t>GMO</a:t>
            </a:r>
          </a:p>
          <a:p>
            <a:r>
              <a:rPr lang="en-US" dirty="0"/>
              <a:t>The use of GMOs should be prohibited</a:t>
            </a:r>
            <a:endParaRPr lang="de-DE" b="1" dirty="0" smtClean="0"/>
          </a:p>
        </p:txBody>
      </p:sp>
    </p:spTree>
    <p:extLst>
      <p:ext uri="{BB962C8B-B14F-4D97-AF65-F5344CB8AC3E}">
        <p14:creationId xmlns:p14="http://schemas.microsoft.com/office/powerpoint/2010/main" val="16396118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0" y="111770"/>
            <a:ext cx="7308304" cy="724942"/>
          </a:xfrm>
        </p:spPr>
        <p:txBody>
          <a:bodyPr>
            <a:noAutofit/>
          </a:bodyPr>
          <a:lstStyle/>
          <a:p>
            <a:pPr lvl="0">
              <a:spcBef>
                <a:spcPts val="0"/>
              </a:spcBef>
            </a:pPr>
            <a:r>
              <a:rPr lang="en-US" sz="2200" dirty="0" smtClean="0">
                <a:solidFill>
                  <a:srgbClr val="70AD47">
                    <a:lumMod val="75000"/>
                  </a:srgbClr>
                </a:solidFill>
                <a:ea typeface="+mn-ea"/>
              </a:rPr>
              <a:t>A standard with sound biodiversity performance? Should consider the following aspects!    -4-</a:t>
            </a:r>
            <a:endParaRPr lang="en-US" sz="22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24</a:t>
            </a:fld>
            <a:endParaRPr lang="de-DE" dirty="0"/>
          </a:p>
        </p:txBody>
      </p:sp>
      <p:sp>
        <p:nvSpPr>
          <p:cNvPr id="2" name="Textfeld 1"/>
          <p:cNvSpPr txBox="1"/>
          <p:nvPr/>
        </p:nvSpPr>
        <p:spPr>
          <a:xfrm>
            <a:off x="192796" y="1114866"/>
            <a:ext cx="8712968" cy="2585323"/>
          </a:xfrm>
          <a:prstGeom prst="rect">
            <a:avLst/>
          </a:prstGeom>
          <a:noFill/>
          <a:ln w="38100">
            <a:solidFill>
              <a:schemeClr val="accent3">
                <a:lumMod val="75000"/>
              </a:schemeClr>
            </a:solidFill>
          </a:ln>
        </p:spPr>
        <p:txBody>
          <a:bodyPr wrap="square" rtlCol="0">
            <a:spAutoFit/>
          </a:bodyPr>
          <a:lstStyle/>
          <a:p>
            <a:r>
              <a:rPr lang="de-DE" b="1" dirty="0" err="1" smtClean="0"/>
              <a:t>Water</a:t>
            </a:r>
            <a:r>
              <a:rPr lang="de-DE" b="1" dirty="0" smtClean="0"/>
              <a:t> </a:t>
            </a:r>
            <a:r>
              <a:rPr lang="de-DE" b="1" dirty="0" err="1" smtClean="0"/>
              <a:t>management</a:t>
            </a:r>
            <a:endParaRPr lang="de-DE" b="1" dirty="0" smtClean="0"/>
          </a:p>
          <a:p>
            <a:pPr marL="285750" lvl="0" indent="-285750">
              <a:buFont typeface="Arial" panose="020B0604020202020204" pitchFamily="34" charset="0"/>
              <a:buChar char="•"/>
            </a:pPr>
            <a:r>
              <a:rPr lang="en-US" dirty="0"/>
              <a:t>Farmers must document the amount of water they withdraw. They prove that they are fully informed about the situation of aquatic ecosystems in their respective watershed</a:t>
            </a:r>
            <a:endParaRPr lang="de-DE" dirty="0"/>
          </a:p>
          <a:p>
            <a:pPr marL="285750" lvl="0" indent="-285750">
              <a:buFont typeface="Arial" panose="020B0604020202020204" pitchFamily="34" charset="0"/>
              <a:buChar char="•"/>
            </a:pPr>
            <a:r>
              <a:rPr lang="en-US" dirty="0"/>
              <a:t>Overexploitation of water sources is strictly prohibited. Farmers must participate in a water management plan for the watershed</a:t>
            </a:r>
            <a:endParaRPr lang="de-DE" dirty="0"/>
          </a:p>
          <a:p>
            <a:pPr marL="285750" lvl="0" indent="-285750">
              <a:buFont typeface="Arial" panose="020B0604020202020204" pitchFamily="34" charset="0"/>
              <a:buChar char="•"/>
            </a:pPr>
            <a:r>
              <a:rPr lang="en-US" dirty="0"/>
              <a:t>Irrigation patterns and methods must be evaluated and adapted to the regional situation</a:t>
            </a:r>
            <a:endParaRPr lang="de-DE" dirty="0"/>
          </a:p>
          <a:p>
            <a:pPr marL="285750" indent="-285750">
              <a:buFont typeface="Arial" panose="020B0604020202020204" pitchFamily="34" charset="0"/>
              <a:buChar char="•"/>
            </a:pPr>
            <a:r>
              <a:rPr lang="en-US" dirty="0"/>
              <a:t>Degradation of water bodies is prohibited. Buffer zones of a certain size (e.g. 10 meters in width), covered with native vegetation must be established. Fertilization and the use of plant protection products on such elements is prohibited</a:t>
            </a:r>
            <a:endParaRPr lang="de-DE" b="1" dirty="0" smtClean="0"/>
          </a:p>
        </p:txBody>
      </p:sp>
      <p:sp>
        <p:nvSpPr>
          <p:cNvPr id="8" name="Textfeld 7"/>
          <p:cNvSpPr txBox="1"/>
          <p:nvPr/>
        </p:nvSpPr>
        <p:spPr>
          <a:xfrm>
            <a:off x="192796" y="3789617"/>
            <a:ext cx="8712968" cy="2585323"/>
          </a:xfrm>
          <a:prstGeom prst="rect">
            <a:avLst/>
          </a:prstGeom>
          <a:noFill/>
          <a:ln w="38100">
            <a:solidFill>
              <a:schemeClr val="accent3">
                <a:lumMod val="75000"/>
              </a:schemeClr>
            </a:solidFill>
          </a:ln>
        </p:spPr>
        <p:txBody>
          <a:bodyPr wrap="square" rtlCol="0">
            <a:spAutoFit/>
          </a:bodyPr>
          <a:lstStyle/>
          <a:p>
            <a:r>
              <a:rPr lang="de-DE" b="1" dirty="0" err="1" smtClean="0"/>
              <a:t>Fertilizer</a:t>
            </a:r>
            <a:r>
              <a:rPr lang="de-DE" b="1" dirty="0" smtClean="0"/>
              <a:t> </a:t>
            </a:r>
            <a:r>
              <a:rPr lang="de-DE" b="1" dirty="0" err="1" smtClean="0"/>
              <a:t>and</a:t>
            </a:r>
            <a:r>
              <a:rPr lang="de-DE" b="1" dirty="0" smtClean="0"/>
              <a:t> </a:t>
            </a:r>
            <a:r>
              <a:rPr lang="de-DE" b="1" dirty="0" err="1" smtClean="0"/>
              <a:t>pesticide</a:t>
            </a:r>
            <a:r>
              <a:rPr lang="de-DE" b="1" dirty="0" smtClean="0"/>
              <a:t> </a:t>
            </a:r>
            <a:r>
              <a:rPr lang="de-DE" b="1" dirty="0" err="1" smtClean="0"/>
              <a:t>use</a:t>
            </a:r>
            <a:endParaRPr lang="de-DE" b="1" dirty="0" smtClean="0"/>
          </a:p>
          <a:p>
            <a:pPr marL="285750" lvl="0" indent="-285750">
              <a:buFont typeface="Arial" panose="020B0604020202020204" pitchFamily="34" charset="0"/>
              <a:buChar char="•"/>
            </a:pPr>
            <a:r>
              <a:rPr lang="en-US" dirty="0"/>
              <a:t>The use of organic fertilizers instead of mineral fertilizers is preferred </a:t>
            </a:r>
            <a:endParaRPr lang="de-DE" dirty="0"/>
          </a:p>
          <a:p>
            <a:pPr marL="285750" lvl="0" indent="-285750">
              <a:buFont typeface="Arial" panose="020B0604020202020204" pitchFamily="34" charset="0"/>
              <a:buChar char="•"/>
            </a:pPr>
            <a:r>
              <a:rPr lang="en-US" dirty="0"/>
              <a:t>Substitute pre-emergence herbicides by mechanical weeding in early stages</a:t>
            </a:r>
            <a:endParaRPr lang="de-DE" dirty="0"/>
          </a:p>
          <a:p>
            <a:pPr marL="285750" lvl="0" indent="-285750">
              <a:buFont typeface="Arial" panose="020B0604020202020204" pitchFamily="34" charset="0"/>
              <a:buChar char="•"/>
            </a:pPr>
            <a:r>
              <a:rPr lang="en-US" dirty="0"/>
              <a:t>Control disease/pest thresholds actively on each field and use fungicides/insecticides only after all preventive measures have been implemented and thresholds were verifiably met</a:t>
            </a:r>
            <a:endParaRPr lang="de-DE" dirty="0"/>
          </a:p>
          <a:p>
            <a:pPr marL="285750" lvl="0" indent="-285750">
              <a:buFont typeface="Arial" panose="020B0604020202020204" pitchFamily="34" charset="0"/>
              <a:buChar char="•"/>
            </a:pPr>
            <a:r>
              <a:rPr lang="en-US" dirty="0"/>
              <a:t>The promotion of beneficial organisms is a key measure advised by the standards and a focal point of the farm operation’s preventative pest controls</a:t>
            </a:r>
            <a:endParaRPr lang="de-DE" dirty="0"/>
          </a:p>
          <a:p>
            <a:pPr marL="285750" lvl="0" indent="-285750">
              <a:buFont typeface="Arial" panose="020B0604020202020204" pitchFamily="34" charset="0"/>
              <a:buChar char="•"/>
            </a:pPr>
            <a:r>
              <a:rPr lang="en-US" dirty="0"/>
              <a:t>The standard has a Negative List of </a:t>
            </a:r>
            <a:r>
              <a:rPr lang="en-US" dirty="0" smtClean="0"/>
              <a:t>Pesticides. Non-selective </a:t>
            </a:r>
            <a:r>
              <a:rPr lang="en-US" dirty="0"/>
              <a:t>herbicides cannot be used</a:t>
            </a:r>
            <a:endParaRPr lang="de-DE" b="1" dirty="0"/>
          </a:p>
        </p:txBody>
      </p:sp>
    </p:spTree>
    <p:extLst>
      <p:ext uri="{BB962C8B-B14F-4D97-AF65-F5344CB8AC3E}">
        <p14:creationId xmlns:p14="http://schemas.microsoft.com/office/powerpoint/2010/main" val="9438246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Thanks .…..</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25</a:t>
            </a:fld>
            <a:endParaRPr lang="de-DE" dirty="0"/>
          </a:p>
        </p:txBody>
      </p:sp>
      <p:sp>
        <p:nvSpPr>
          <p:cNvPr id="2" name="Textfeld 1"/>
          <p:cNvSpPr txBox="1"/>
          <p:nvPr/>
        </p:nvSpPr>
        <p:spPr>
          <a:xfrm>
            <a:off x="899592" y="1484784"/>
            <a:ext cx="7272808" cy="830997"/>
          </a:xfrm>
          <a:prstGeom prst="rect">
            <a:avLst/>
          </a:prstGeom>
          <a:noFill/>
        </p:spPr>
        <p:txBody>
          <a:bodyPr wrap="square" rtlCol="0">
            <a:spAutoFit/>
          </a:bodyPr>
          <a:lstStyle/>
          <a:p>
            <a:r>
              <a:rPr lang="de-DE" sz="2400" b="1" dirty="0" smtClean="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f</a:t>
            </a:r>
            <a:r>
              <a:rPr lang="de-DE" sz="2400" b="1" dirty="0" err="1" smtClean="0">
                <a:latin typeface="Arial" panose="020B0604020202020204" pitchFamily="34" charset="0"/>
                <a:cs typeface="Arial" panose="020B0604020202020204" pitchFamily="34" charset="0"/>
              </a:rPr>
              <a:t>or</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the</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contribution</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of</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our</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partner</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standard</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organizations</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and</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companies</a:t>
            </a:r>
            <a:endParaRPr lang="en-GB" sz="2400" b="1" dirty="0">
              <a:latin typeface="Arial" panose="020B0604020202020204" pitchFamily="34" charset="0"/>
              <a:cs typeface="Arial" panose="020B0604020202020204" pitchFamily="34" charset="0"/>
            </a:endParaRPr>
          </a:p>
        </p:txBody>
      </p:sp>
      <p:sp>
        <p:nvSpPr>
          <p:cNvPr id="10" name="Rechteck 9"/>
          <p:cNvSpPr/>
          <p:nvPr/>
        </p:nvSpPr>
        <p:spPr>
          <a:xfrm>
            <a:off x="838896" y="2393154"/>
            <a:ext cx="6875694" cy="316601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pic>
        <p:nvPicPr>
          <p:cNvPr id="11" name="Grafik 10" descr="R:\_Fotos_Logos_PPTs\Logos\Projekte\LIFEBiostandards\2015 Nestlé Corporate Vert. GFGL_P430\2015 Nestle╠ü Corporate Vert. GFGL_P430\2015 Nestle╠ü Corporate Vert. GFGL_P430.jpg"/>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88046" y="2682338"/>
            <a:ext cx="1155385" cy="770059"/>
          </a:xfrm>
          <a:prstGeom prst="rect">
            <a:avLst/>
          </a:prstGeom>
          <a:noFill/>
          <a:ln>
            <a:noFill/>
          </a:ln>
        </p:spPr>
      </p:pic>
      <p:pic>
        <p:nvPicPr>
          <p:cNvPr id="12" name="Grafik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6301" y="2550528"/>
            <a:ext cx="830302" cy="908796"/>
          </a:xfrm>
          <a:prstGeom prst="rect">
            <a:avLst/>
          </a:prstGeom>
          <a:noFill/>
          <a:ln>
            <a:noFill/>
          </a:ln>
        </p:spPr>
      </p:pic>
      <p:pic>
        <p:nvPicPr>
          <p:cNvPr id="13" name="Grafik 12" descr="R:\_Fotos_Logos_PPTs\Logos\Projekte\LIFEBiostandards\Symrise\SYM_Logo-l-tagline-red-cmykweb.jpg"/>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869431" y="2898443"/>
            <a:ext cx="1911091" cy="530557"/>
          </a:xfrm>
          <a:prstGeom prst="rect">
            <a:avLst/>
          </a:prstGeom>
          <a:noFill/>
          <a:ln>
            <a:noFill/>
          </a:ln>
        </p:spPr>
      </p:pic>
      <p:pic>
        <p:nvPicPr>
          <p:cNvPr id="14" name="Grafik 13" descr="R:\_Fotos_Logos_PPTs\Logos\Projekte\LIFEBiostandards\UTZ\UTZ-logo.png"/>
          <p:cNvPicPr/>
          <p:nvPr/>
        </p:nvPicPr>
        <p:blipFill>
          <a:blip r:embed="rId5">
            <a:extLst>
              <a:ext uri="{28A0092B-C50C-407E-A947-70E740481C1C}">
                <a14:useLocalDpi xmlns:a14="http://schemas.microsoft.com/office/drawing/2010/main" val="0"/>
              </a:ext>
            </a:extLst>
          </a:blip>
          <a:srcRect/>
          <a:stretch>
            <a:fillRect/>
          </a:stretch>
        </p:blipFill>
        <p:spPr bwMode="auto">
          <a:xfrm>
            <a:off x="6495726" y="2573436"/>
            <a:ext cx="862532" cy="827854"/>
          </a:xfrm>
          <a:prstGeom prst="rect">
            <a:avLst/>
          </a:prstGeom>
          <a:noFill/>
          <a:ln>
            <a:noFill/>
          </a:ln>
        </p:spPr>
      </p:pic>
      <p:pic>
        <p:nvPicPr>
          <p:cNvPr id="15" name="Grafik 14" descr="R:\_Fotos_Logos_PPTs\Logos\Projekte\LIFEBiostandards\Fairtrade\FT.png"/>
          <p:cNvPicPr/>
          <p:nvPr/>
        </p:nvPicPr>
        <p:blipFill>
          <a:blip r:embed="rId6">
            <a:extLst>
              <a:ext uri="{28A0092B-C50C-407E-A947-70E740481C1C}">
                <a14:useLocalDpi xmlns:a14="http://schemas.microsoft.com/office/drawing/2010/main" val="0"/>
              </a:ext>
            </a:extLst>
          </a:blip>
          <a:srcRect/>
          <a:stretch>
            <a:fillRect/>
          </a:stretch>
        </p:blipFill>
        <p:spPr bwMode="auto">
          <a:xfrm>
            <a:off x="1539979" y="4158707"/>
            <a:ext cx="729105" cy="979220"/>
          </a:xfrm>
          <a:prstGeom prst="rect">
            <a:avLst/>
          </a:prstGeom>
          <a:noFill/>
          <a:ln>
            <a:noFill/>
          </a:ln>
        </p:spPr>
      </p:pic>
      <p:pic>
        <p:nvPicPr>
          <p:cNvPr id="16" name="Grafik 15" descr="R:\_Fotos_Logos_PPTs\Logos\Projekte\LIFEBiostandards\UEBT\logo-uebt-fond-noir-transparent-2.jpg-200x200-für-web.jpg"/>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2728386" y="4158117"/>
            <a:ext cx="1012279" cy="979810"/>
          </a:xfrm>
          <a:prstGeom prst="rect">
            <a:avLst/>
          </a:prstGeom>
          <a:noFill/>
          <a:ln>
            <a:noFill/>
          </a:ln>
        </p:spPr>
      </p:pic>
      <p:pic>
        <p:nvPicPr>
          <p:cNvPr id="17" name="Grafik 16" descr="R:\_Fotos_Logos_PPTs\Logos\Projekte\LIFEBiostandards\QZ Baden-Württemberg\Qz Baden-Württemberg.png"/>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4271521" y="4158707"/>
            <a:ext cx="1007645" cy="982535"/>
          </a:xfrm>
          <a:prstGeom prst="rect">
            <a:avLst/>
          </a:prstGeom>
          <a:noFill/>
          <a:ln>
            <a:noFill/>
          </a:ln>
        </p:spPr>
      </p:pic>
      <p:pic>
        <p:nvPicPr>
          <p:cNvPr id="18" name="Grafik 17"/>
          <p:cNvPicPr/>
          <p:nvPr/>
        </p:nvPicPr>
        <p:blipFill>
          <a:blip r:embed="rId9" cstate="email">
            <a:extLst>
              <a:ext uri="{28A0092B-C50C-407E-A947-70E740481C1C}">
                <a14:useLocalDpi xmlns:a14="http://schemas.microsoft.com/office/drawing/2010/main" val="0"/>
              </a:ext>
            </a:extLst>
          </a:blip>
          <a:stretch>
            <a:fillRect/>
          </a:stretch>
        </p:blipFill>
        <p:spPr>
          <a:xfrm>
            <a:off x="6198694" y="4185343"/>
            <a:ext cx="1253626" cy="797614"/>
          </a:xfrm>
          <a:prstGeom prst="rect">
            <a:avLst/>
          </a:prstGeom>
        </p:spPr>
      </p:pic>
    </p:spTree>
    <p:extLst>
      <p:ext uri="{BB962C8B-B14F-4D97-AF65-F5344CB8AC3E}">
        <p14:creationId xmlns:p14="http://schemas.microsoft.com/office/powerpoint/2010/main" val="23871510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861448" cy="724942"/>
          </a:xfrm>
        </p:spPr>
        <p:txBody>
          <a:bodyPr>
            <a:noAutofit/>
          </a:bodyPr>
          <a:lstStyle/>
          <a:p>
            <a:pPr lvl="0">
              <a:spcBef>
                <a:spcPts val="0"/>
              </a:spcBef>
            </a:pPr>
            <a:r>
              <a:rPr lang="en-US" sz="2400" dirty="0" smtClean="0">
                <a:solidFill>
                  <a:srgbClr val="70AD47">
                    <a:lumMod val="75000"/>
                  </a:srgbClr>
                </a:solidFill>
                <a:ea typeface="+mn-ea"/>
              </a:rPr>
              <a:t>Thank you for your attention!</a:t>
            </a:r>
            <a:endParaRPr lang="en-US" sz="2400" dirty="0">
              <a:solidFill>
                <a:srgbClr val="70AD47">
                  <a:lumMod val="75000"/>
                </a:srgbClr>
              </a:solidFill>
              <a:ea typeface="+mn-ea"/>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26</a:t>
            </a:fld>
            <a:endParaRPr lang="de-DE" dirty="0"/>
          </a:p>
        </p:txBody>
      </p:sp>
      <p:pic>
        <p:nvPicPr>
          <p:cNvPr id="19" name="Picture 2" descr="ARCH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25981" y="1241125"/>
            <a:ext cx="7524328" cy="561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292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1858</Words>
  <Application>Microsoft Office PowerPoint</Application>
  <PresentationFormat>Bildschirmpräsentation (4:3)</PresentationFormat>
  <Paragraphs>257</Paragraphs>
  <Slides>26</Slides>
  <Notes>0</Notes>
  <HiddenSlides>0</HiddenSlides>
  <MMClips>0</MMClips>
  <ScaleCrop>false</ScaleCrop>
  <HeadingPairs>
    <vt:vector size="4" baseType="variant">
      <vt:variant>
        <vt:lpstr>Design</vt:lpstr>
      </vt:variant>
      <vt:variant>
        <vt:i4>3</vt:i4>
      </vt:variant>
      <vt:variant>
        <vt:lpstr>Folientitel</vt:lpstr>
      </vt:variant>
      <vt:variant>
        <vt:i4>26</vt:i4>
      </vt:variant>
    </vt:vector>
  </HeadingPairs>
  <TitlesOfParts>
    <vt:vector size="29" baseType="lpstr">
      <vt:lpstr>LIFE Header</vt:lpstr>
      <vt:lpstr>LIFE Content</vt:lpstr>
      <vt:lpstr>LIFE Partner Logos</vt:lpstr>
      <vt:lpstr>HOW BIODIVERSITY IS CURRENTLY CONSIDERED IN STANDARDS AND COMPANY REQUIREMENTS</vt:lpstr>
      <vt:lpstr>Baseline Report: Policy and criteria of  54 Standards and Companies screened</vt:lpstr>
      <vt:lpstr>Baseline Report: Screening of 54 standards and sourcing guidelines </vt:lpstr>
      <vt:lpstr>Baseline Report: Screening of 54 standards and sourcing guidelines </vt:lpstr>
      <vt:lpstr>Baseline Report: Results of screening of criteria</vt:lpstr>
      <vt:lpstr>Baseline Report: Results of screening of criteria</vt:lpstr>
      <vt:lpstr>Baseline Report: Conclusions</vt:lpstr>
      <vt:lpstr>Baseline Report: Results of screening of criteria</vt:lpstr>
      <vt:lpstr>Baseline Report: Conclusions</vt:lpstr>
      <vt:lpstr>Baseline Report: Conclusions</vt:lpstr>
      <vt:lpstr>Overall conclusions regarding the current situation</vt:lpstr>
      <vt:lpstr>PowerPoint-Präsentation</vt:lpstr>
      <vt:lpstr>PowerPoint-Präsentation</vt:lpstr>
      <vt:lpstr>Recommendations for effective biodiversity criteria</vt:lpstr>
      <vt:lpstr>Recommendations for effective biodiversity criteria</vt:lpstr>
      <vt:lpstr>Recommendations for effective biodiversity criteria</vt:lpstr>
      <vt:lpstr>Recommendations for effective biodiversity criteria</vt:lpstr>
      <vt:lpstr>Recommendations for effective biodiversity criteria</vt:lpstr>
      <vt:lpstr>Recommendations for effective biodiversity criteria</vt:lpstr>
      <vt:lpstr>Recommendations for effective biodiversity criteria</vt:lpstr>
      <vt:lpstr>A standard with sound biodiversity performance? Should consider the following aspects!</vt:lpstr>
      <vt:lpstr>A standard with sound biodiversity performance? Should consider the following aspects!    -2-</vt:lpstr>
      <vt:lpstr>A standard with sound biodiversity performance? Should consider the following aspects!    -3-</vt:lpstr>
      <vt:lpstr>A standard with sound biodiversity performance? Should consider the following aspects!    -4-</vt:lpstr>
      <vt:lpstr>Thanks .…..</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114</cp:revision>
  <dcterms:created xsi:type="dcterms:W3CDTF">2017-08-09T08:14:08Z</dcterms:created>
  <dcterms:modified xsi:type="dcterms:W3CDTF">2019-04-03T13:38:41Z</dcterms:modified>
</cp:coreProperties>
</file>