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9"/>
  </p:notesMasterIdLst>
  <p:sldIdLst>
    <p:sldId id="256" r:id="rId4"/>
    <p:sldId id="260" r:id="rId5"/>
    <p:sldId id="263" r:id="rId6"/>
    <p:sldId id="264" r:id="rId7"/>
    <p:sldId id="281" r:id="rId8"/>
    <p:sldId id="282" r:id="rId9"/>
    <p:sldId id="267" r:id="rId10"/>
    <p:sldId id="269" r:id="rId11"/>
    <p:sldId id="270" r:id="rId12"/>
    <p:sldId id="271" r:id="rId13"/>
    <p:sldId id="277" r:id="rId14"/>
    <p:sldId id="278" r:id="rId15"/>
    <p:sldId id="279" r:id="rId16"/>
    <p:sldId id="284" r:id="rId17"/>
    <p:sldId id="273" r:id="rId1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3399FF"/>
    <a:srgbClr val="CCECFF"/>
    <a:srgbClr val="FF9900"/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319" autoAdjust="0"/>
  </p:normalViewPr>
  <p:slideViewPr>
    <p:cSldViewPr>
      <p:cViewPr>
        <p:scale>
          <a:sx n="50" d="100"/>
          <a:sy n="50" d="100"/>
        </p:scale>
        <p:origin x="-288" y="-9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18.04.2019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Projekttitel</a:t>
            </a:r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375" y="538569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Titel KAPITEL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/>
              <a:t>Bildunterschrift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/>
              <a:t>Bildunterschrift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Fußzeile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tiff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11.jpe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10.jpeg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pn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18.04.2019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/>
              <a:t>Fußzeile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194097"/>
                </a:solidFill>
              </a:rPr>
              <a:t>Funded by </a:t>
            </a: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30" y="6243720"/>
            <a:ext cx="2461237" cy="34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</a:t>
            </a:r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246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79746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rgbClr val="194097"/>
                </a:solidFill>
              </a:rPr>
              <a:t>Funded by </a:t>
            </a: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82186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feld 17"/>
          <p:cNvSpPr txBox="1"/>
          <p:nvPr userDrawn="1"/>
        </p:nvSpPr>
        <p:spPr>
          <a:xfrm>
            <a:off x="137947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152" y="6421701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014" y="6421661"/>
            <a:ext cx="360040" cy="360040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71" y="6559569"/>
            <a:ext cx="1554246" cy="2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</a:t>
            </a:r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591923" y="6367729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673" y="6406241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625" y="6430327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" y="6400416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51" y="6400416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513" y="6321516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486" y="6447207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00392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rgbClr val="194097"/>
                </a:solidFill>
              </a:rPr>
              <a:t>Funded by </a:t>
            </a: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5064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614" y="6436742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629" y="6417042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266" y="6420116"/>
            <a:ext cx="360040" cy="360040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228" y="6559569"/>
            <a:ext cx="1554246" cy="2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4800" dirty="0"/>
              <a:t>Biodiversity, </a:t>
            </a:r>
            <a:r>
              <a:rPr lang="de-DE" sz="4800" dirty="0" err="1"/>
              <a:t>agriculture</a:t>
            </a:r>
            <a:r>
              <a:rPr lang="de-DE" sz="4800" dirty="0"/>
              <a:t> </a:t>
            </a:r>
            <a:r>
              <a:rPr lang="de-DE" sz="4800" dirty="0" err="1"/>
              <a:t>and</a:t>
            </a:r>
            <a:r>
              <a:rPr lang="de-DE" sz="4800" dirty="0"/>
              <a:t> </a:t>
            </a:r>
            <a:r>
              <a:rPr lang="de-DE" sz="4800" dirty="0" err="1"/>
              <a:t>food</a:t>
            </a:r>
            <a:r>
              <a:rPr lang="de-DE" sz="4800" dirty="0"/>
              <a:t> </a:t>
            </a:r>
            <a:r>
              <a:rPr lang="de-DE" sz="4800" dirty="0" err="1"/>
              <a:t>sector</a:t>
            </a:r>
            <a:endParaRPr lang="de-DE" sz="4800" dirty="0"/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dirty="0">
                <a:solidFill>
                  <a:srgbClr val="C00000"/>
                </a:solidFill>
              </a:rPr>
              <a:t>Loss </a:t>
            </a:r>
            <a:r>
              <a:rPr lang="de-DE" b="1" dirty="0" err="1">
                <a:solidFill>
                  <a:srgbClr val="C00000"/>
                </a:solidFill>
              </a:rPr>
              <a:t>of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biodiversity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>
                <a:solidFill>
                  <a:schemeClr val="tx1"/>
                </a:solidFill>
              </a:rPr>
              <a:t>– </a:t>
            </a:r>
            <a:r>
              <a:rPr lang="de-DE" b="1" dirty="0" err="1">
                <a:solidFill>
                  <a:schemeClr val="tx1"/>
                </a:solidFill>
              </a:rPr>
              <a:t>one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of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the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biggest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challenges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of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our</a:t>
            </a:r>
            <a:r>
              <a:rPr lang="de-DE" b="1" dirty="0">
                <a:solidFill>
                  <a:schemeClr val="tx1"/>
                </a:solidFill>
              </a:rPr>
              <a:t> time!</a:t>
            </a:r>
          </a:p>
          <a:p>
            <a:pPr marL="0" indent="0">
              <a:buNone/>
            </a:pPr>
            <a:endParaRPr lang="de-DE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de-DE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403925" y="2168765"/>
            <a:ext cx="835292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don´t know how many organisms are living on our planet and how many we lose every year.  Today only about 1,8 million plants and animals are described. </a:t>
            </a:r>
            <a:r>
              <a:rPr lang="en-GB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we know that species loss driven by human activities is occurring 1,000 times faster than it would under natural circumstances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The dramatic loss of biodiversity is not just happening in the so called hotspots of biodiversity, but also in Europe. </a:t>
            </a:r>
            <a:endParaRPr lang="de-DE" sz="17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705595" y="5338352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Genetic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diversity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389192" y="5323587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Diversity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343738" y="5338352"/>
            <a:ext cx="267158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Diversity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1088436" y="5773772"/>
            <a:ext cx="737004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interrelation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- 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basis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1" r="10608"/>
          <a:stretch/>
        </p:blipFill>
        <p:spPr>
          <a:xfrm flipH="1">
            <a:off x="705594" y="3776486"/>
            <a:ext cx="2037605" cy="1421904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530" y="3729298"/>
            <a:ext cx="2540660" cy="1442354"/>
          </a:xfrm>
          <a:prstGeom prst="rect">
            <a:avLst/>
          </a:prstGeom>
        </p:spPr>
      </p:pic>
      <p:grpSp>
        <p:nvGrpSpPr>
          <p:cNvPr id="18" name="Gruppieren 17"/>
          <p:cNvGrpSpPr/>
          <p:nvPr/>
        </p:nvGrpSpPr>
        <p:grpSpPr>
          <a:xfrm>
            <a:off x="6389192" y="3710127"/>
            <a:ext cx="2369606" cy="1488263"/>
            <a:chOff x="2995777" y="2208219"/>
            <a:chExt cx="1438011" cy="931032"/>
          </a:xfrm>
        </p:grpSpPr>
        <p:pic>
          <p:nvPicPr>
            <p:cNvPr id="19" name="Grafik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367"/>
            <a:stretch/>
          </p:blipFill>
          <p:spPr>
            <a:xfrm>
              <a:off x="3709844" y="2655923"/>
              <a:ext cx="718005" cy="483328"/>
            </a:xfrm>
            <a:prstGeom prst="rect">
              <a:avLst/>
            </a:prstGeom>
          </p:spPr>
        </p:pic>
        <p:pic>
          <p:nvPicPr>
            <p:cNvPr id="20" name="Picture 2" descr="C:\Users\Kerstin.Froehle\Desktop\Neuer Ordner\butterfly-142506_1280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47"/>
            <a:stretch/>
          </p:blipFill>
          <p:spPr bwMode="auto">
            <a:xfrm>
              <a:off x="2995777" y="2670686"/>
              <a:ext cx="718005" cy="467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778" y="2208219"/>
              <a:ext cx="718005" cy="478670"/>
            </a:xfrm>
            <a:prstGeom prst="rect">
              <a:avLst/>
            </a:prstGeom>
          </p:spPr>
        </p:pic>
        <p:pic>
          <p:nvPicPr>
            <p:cNvPr id="22" name="Picture 3" descr="C:\Users\Kerstin.Froehle\Desktop\Neuer Ordner\european-eagle-owl-2010346_192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3784" y="2208219"/>
              <a:ext cx="720004" cy="489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Textfeld 22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60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b="1" dirty="0">
                <a:solidFill>
                  <a:schemeClr val="tx1"/>
                </a:solidFill>
              </a:rPr>
              <a:t>Main </a:t>
            </a:r>
            <a:r>
              <a:rPr lang="de-DE" b="1" dirty="0" err="1">
                <a:solidFill>
                  <a:schemeClr val="tx1"/>
                </a:solidFill>
              </a:rPr>
              <a:t>drivers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for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loss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of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biodiversity</a:t>
            </a:r>
            <a:endParaRPr lang="de-DE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323528" y="3459462"/>
            <a:ext cx="307512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Destruction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707904" y="3462807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Contamination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634516" y="5471641"/>
            <a:ext cx="267158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Overexploitation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3785860" y="5518065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Change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6347751" y="3462807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Invasive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6192503" y="3907643"/>
            <a:ext cx="299432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cs typeface="Arial" panose="020B0604020202020204" pitchFamily="34" charset="0"/>
              </a:rPr>
              <a:t>Intensive </a:t>
            </a:r>
            <a:r>
              <a:rPr lang="de-DE" sz="1400" dirty="0" err="1">
                <a:cs typeface="Arial" panose="020B0604020202020204" pitchFamily="34" charset="0"/>
              </a:rPr>
              <a:t>agriculture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is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one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of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the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main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drivers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of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destruction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of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ecosystems</a:t>
            </a:r>
            <a:r>
              <a:rPr lang="de-DE" sz="1400" dirty="0">
                <a:cs typeface="Arial" panose="020B0604020202020204" pitchFamily="34" charset="0"/>
              </a:rPr>
              <a:t>, </a:t>
            </a:r>
            <a:r>
              <a:rPr lang="de-DE" sz="1400" dirty="0" err="1" smtClean="0">
                <a:cs typeface="Arial" panose="020B0604020202020204" pitchFamily="34" charset="0"/>
              </a:rPr>
              <a:t>overexploitation</a:t>
            </a:r>
            <a:r>
              <a:rPr lang="de-DE" sz="1400" dirty="0" smtClean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of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natural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resources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and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contamination</a:t>
            </a:r>
            <a:r>
              <a:rPr lang="de-DE" sz="1400" dirty="0">
                <a:cs typeface="Arial" panose="020B0604020202020204" pitchFamily="34" charset="0"/>
              </a:rPr>
              <a:t>!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6192503" y="4892528"/>
            <a:ext cx="29244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Ammonia </a:t>
            </a:r>
            <a:r>
              <a:rPr lang="en-GB" sz="1400" dirty="0" smtClean="0"/>
              <a:t>and </a:t>
            </a:r>
            <a:r>
              <a:rPr lang="en-GB" sz="1400" dirty="0"/>
              <a:t>methane </a:t>
            </a:r>
            <a:r>
              <a:rPr lang="en-GB" sz="1400" dirty="0" smtClean="0"/>
              <a:t>emissions </a:t>
            </a:r>
            <a:r>
              <a:rPr lang="en-GB" sz="1400" dirty="0"/>
              <a:t>have </a:t>
            </a:r>
            <a:r>
              <a:rPr lang="en-GB" sz="1400" dirty="0" smtClean="0"/>
              <a:t>direct </a:t>
            </a:r>
            <a:r>
              <a:rPr lang="en-GB" sz="1400" dirty="0"/>
              <a:t>negative effects on human health and ecosystems. M</a:t>
            </a:r>
            <a:r>
              <a:rPr lang="en-GB" sz="1400" dirty="0" smtClean="0"/>
              <a:t>ethane </a:t>
            </a:r>
            <a:r>
              <a:rPr lang="en-GB" sz="1400" dirty="0"/>
              <a:t>is a climate forcer </a:t>
            </a:r>
            <a:r>
              <a:rPr lang="en-GB" sz="1400" dirty="0" smtClean="0"/>
              <a:t>with global </a:t>
            </a:r>
            <a:r>
              <a:rPr lang="en-GB" sz="1400" dirty="0"/>
              <a:t>warming potential (GWP) about 28 times higher than CO</a:t>
            </a:r>
            <a:r>
              <a:rPr lang="en-GB" sz="1400" baseline="-25000" dirty="0"/>
              <a:t>2 </a:t>
            </a:r>
            <a:r>
              <a:rPr lang="en-GB" sz="1400" dirty="0"/>
              <a:t>(</a:t>
            </a:r>
            <a:r>
              <a:rPr lang="en-GB" sz="1400" dirty="0" smtClean="0"/>
              <a:t>IPPC)</a:t>
            </a:r>
            <a:endParaRPr lang="de-DE" sz="14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16" y="1942643"/>
            <a:ext cx="2383390" cy="1287279"/>
          </a:xfrm>
          <a:prstGeom prst="rect">
            <a:avLst/>
          </a:prstGeom>
        </p:spPr>
      </p:pic>
      <p:pic>
        <p:nvPicPr>
          <p:cNvPr id="1026" name="Picture 2" descr="C:\Users\Kerstin.Froehle\Desktop\Neuer Ordner\factory-1647724_19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76" t="15948" r="4076" b="15948"/>
          <a:stretch/>
        </p:blipFill>
        <p:spPr bwMode="auto">
          <a:xfrm>
            <a:off x="3375283" y="1919589"/>
            <a:ext cx="2564869" cy="131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196" y="1919589"/>
            <a:ext cx="2240385" cy="1336063"/>
          </a:xfrm>
          <a:prstGeom prst="rect">
            <a:avLst/>
          </a:prstGeom>
        </p:spPr>
      </p:pic>
      <p:sp>
        <p:nvSpPr>
          <p:cNvPr id="20" name="Textfeld 19"/>
          <p:cNvSpPr txBox="1"/>
          <p:nvPr/>
        </p:nvSpPr>
        <p:spPr>
          <a:xfrm rot="16200000">
            <a:off x="-676032" y="5402192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C:\Users\Kerstin.Froehle\Desktop\Neuer Ordner\harvest-1907821_19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80" y="4024900"/>
            <a:ext cx="2048216" cy="138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erstin.Froehle\Desktop\Neuer Ordner\desert-279862_192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095" y="4015492"/>
            <a:ext cx="2119243" cy="144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2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uppieren 11"/>
          <p:cNvGrpSpPr/>
          <p:nvPr/>
        </p:nvGrpSpPr>
        <p:grpSpPr>
          <a:xfrm rot="20914389">
            <a:off x="647719" y="1729592"/>
            <a:ext cx="2159897" cy="1354863"/>
            <a:chOff x="996462" y="2640485"/>
            <a:chExt cx="2028092" cy="1251576"/>
          </a:xfrm>
          <a:solidFill>
            <a:schemeClr val="accent5"/>
          </a:solidFill>
        </p:grpSpPr>
        <p:sp>
          <p:nvSpPr>
            <p:cNvPr id="13" name="Ellipse 12"/>
            <p:cNvSpPr/>
            <p:nvPr/>
          </p:nvSpPr>
          <p:spPr>
            <a:xfrm>
              <a:off x="996462" y="2640485"/>
              <a:ext cx="2028092" cy="1251576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1260518" y="2844356"/>
              <a:ext cx="1498192" cy="81029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Agriculture</a:t>
              </a:r>
              <a:r>
                <a:rPr lang="de-DE" sz="17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depends</a:t>
              </a:r>
              <a:r>
                <a:rPr lang="de-DE" sz="1700" dirty="0">
                  <a:latin typeface="Arial" panose="020B0604020202020204" pitchFamily="34" charset="0"/>
                  <a:cs typeface="Arial" panose="020B0604020202020204" pitchFamily="34" charset="0"/>
                </a:rPr>
                <a:t> on </a:t>
              </a:r>
              <a:r>
                <a:rPr lang="de-DE" sz="1700" dirty="0" err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Biodiversity</a:t>
              </a:r>
              <a:endPara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extfeld 14"/>
          <p:cNvSpPr txBox="1"/>
          <p:nvPr/>
        </p:nvSpPr>
        <p:spPr>
          <a:xfrm>
            <a:off x="135214" y="3069148"/>
            <a:ext cx="472481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Europe,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84%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264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crops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pollinated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animals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particularly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bees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4874511" y="3083002"/>
            <a:ext cx="415374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Approximately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50%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European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</a:t>
            </a:r>
            <a:r>
              <a:rPr lang="de-DE" sz="17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habitats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Rechteck 16"/>
          <p:cNvSpPr/>
          <p:nvPr/>
        </p:nvSpPr>
        <p:spPr>
          <a:xfrm>
            <a:off x="914203" y="3933056"/>
            <a:ext cx="7114181" cy="218528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</a:t>
            </a:r>
            <a:endParaRPr lang="en-GB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7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de-DE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70ties, </a:t>
            </a:r>
            <a:r>
              <a:rPr lang="de-DE" sz="17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heavily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intensified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Globally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50%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habitats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converted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farmland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>
              <a:spcAft>
                <a:spcPts val="1200"/>
              </a:spcAft>
            </a:pP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Utilized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40%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total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Thus,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globally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responsible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60%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global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terrestrial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8" name="Gruppieren 17"/>
          <p:cNvGrpSpPr/>
          <p:nvPr/>
        </p:nvGrpSpPr>
        <p:grpSpPr>
          <a:xfrm rot="782150">
            <a:off x="5730607" y="1775993"/>
            <a:ext cx="2159897" cy="1354863"/>
            <a:chOff x="996462" y="2640485"/>
            <a:chExt cx="2028092" cy="1251576"/>
          </a:xfrm>
          <a:solidFill>
            <a:schemeClr val="accent5"/>
          </a:solidFill>
        </p:grpSpPr>
        <p:sp>
          <p:nvSpPr>
            <p:cNvPr id="19" name="Ellipse 18"/>
            <p:cNvSpPr/>
            <p:nvPr/>
          </p:nvSpPr>
          <p:spPr>
            <a:xfrm>
              <a:off x="996462" y="2640485"/>
              <a:ext cx="2028092" cy="1251576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1260518" y="2844357"/>
              <a:ext cx="1498192" cy="81029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Biodiversity </a:t>
              </a:r>
              <a:r>
                <a:rPr lang="de-DE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depends</a:t>
              </a:r>
              <a:r>
                <a:rPr lang="de-DE" sz="1700" dirty="0">
                  <a:latin typeface="Arial" panose="020B0604020202020204" pitchFamily="34" charset="0"/>
                  <a:cs typeface="Arial" panose="020B0604020202020204" pitchFamily="34" charset="0"/>
                </a:rPr>
                <a:t> on  </a:t>
              </a:r>
              <a:r>
                <a:rPr lang="de-DE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Agriculture</a:t>
              </a:r>
              <a:endParaRPr lang="de-DE" sz="1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62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600" smtClean="0"/>
              <a:t>5</a:t>
            </a:fld>
            <a:endParaRPr lang="de-DE" sz="1600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91110" y="1839018"/>
            <a:ext cx="1641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067516" y="2500989"/>
            <a:ext cx="2593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lifestock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variety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605708" y="3167647"/>
            <a:ext cx="2110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farming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885845" y="3174247"/>
            <a:ext cx="2862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Intensification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land-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7468240" y="1533069"/>
            <a:ext cx="1641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Humankind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7073029" y="2483788"/>
            <a:ext cx="1997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Nach rechts gekrümmter Pfeil 14"/>
          <p:cNvSpPr/>
          <p:nvPr/>
        </p:nvSpPr>
        <p:spPr>
          <a:xfrm rot="18472259">
            <a:off x="500917" y="2070641"/>
            <a:ext cx="321692" cy="1195625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19327" y="2381907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Nach rechts gekrümmter Pfeil 16"/>
          <p:cNvSpPr/>
          <p:nvPr/>
        </p:nvSpPr>
        <p:spPr>
          <a:xfrm rot="18472259">
            <a:off x="1888016" y="2717001"/>
            <a:ext cx="321692" cy="1195625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762882" y="3097303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Nach rechts gekrümmter Pfeil 18"/>
          <p:cNvSpPr/>
          <p:nvPr/>
        </p:nvSpPr>
        <p:spPr>
          <a:xfrm rot="16200000" flipH="1">
            <a:off x="5033174" y="-89110"/>
            <a:ext cx="493733" cy="4652064"/>
          </a:xfrm>
          <a:prstGeom prst="curved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522430" y="2053352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Nach rechts gekrümmter Pfeil 20"/>
          <p:cNvSpPr/>
          <p:nvPr/>
        </p:nvSpPr>
        <p:spPr>
          <a:xfrm rot="3698591" flipH="1">
            <a:off x="7885740" y="2651020"/>
            <a:ext cx="372534" cy="1271331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feil nach rechts 21"/>
          <p:cNvSpPr/>
          <p:nvPr/>
        </p:nvSpPr>
        <p:spPr>
          <a:xfrm>
            <a:off x="4545876" y="3304025"/>
            <a:ext cx="339969" cy="96577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feil nach rechts 22"/>
          <p:cNvSpPr/>
          <p:nvPr/>
        </p:nvSpPr>
        <p:spPr>
          <a:xfrm rot="6761605">
            <a:off x="8340057" y="2132170"/>
            <a:ext cx="691581" cy="84648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7590407" y="3085465"/>
            <a:ext cx="800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6161775" y="3843481"/>
            <a:ext cx="2862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Destruction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7904866" y="4502793"/>
            <a:ext cx="1119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Pollution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7254490" y="4133461"/>
            <a:ext cx="1770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Overexploitation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5945575" y="3630208"/>
            <a:ext cx="743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</a:t>
            </a:r>
          </a:p>
        </p:txBody>
      </p:sp>
      <p:sp>
        <p:nvSpPr>
          <p:cNvPr id="29" name="Nach rechts gekrümmter Pfeil 28"/>
          <p:cNvSpPr/>
          <p:nvPr/>
        </p:nvSpPr>
        <p:spPr>
          <a:xfrm rot="17925480">
            <a:off x="6276916" y="3195729"/>
            <a:ext cx="516397" cy="2124133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4496977" y="4872125"/>
            <a:ext cx="1302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Landscape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Nach rechts gekrümmter Pfeil 31"/>
          <p:cNvSpPr/>
          <p:nvPr/>
        </p:nvSpPr>
        <p:spPr>
          <a:xfrm rot="4459436" flipH="1">
            <a:off x="6382433" y="3793267"/>
            <a:ext cx="474089" cy="2753943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3418529" y="4082301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shapes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6161775" y="5073974"/>
            <a:ext cx="842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destroys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Nach rechts gekrümmter Pfeil 36"/>
          <p:cNvSpPr/>
          <p:nvPr/>
        </p:nvSpPr>
        <p:spPr>
          <a:xfrm rot="7166714" flipH="1">
            <a:off x="1959244" y="1148635"/>
            <a:ext cx="819589" cy="6123042"/>
          </a:xfrm>
          <a:prstGeom prst="curvedRightArrow">
            <a:avLst>
              <a:gd name="adj1" fmla="val 25000"/>
              <a:gd name="adj2" fmla="val 50000"/>
              <a:gd name="adj3" fmla="val 48054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8" name="Nach rechts gekrümmter Pfeil 37"/>
          <p:cNvSpPr/>
          <p:nvPr/>
        </p:nvSpPr>
        <p:spPr>
          <a:xfrm rot="19262780">
            <a:off x="3354061" y="3552600"/>
            <a:ext cx="321692" cy="1607684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27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600" smtClean="0"/>
              <a:t>6</a:t>
            </a:fld>
            <a:endParaRPr lang="de-DE" sz="1600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91110" y="1839018"/>
            <a:ext cx="1641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067516" y="2500989"/>
            <a:ext cx="2593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lifestock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variety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605708" y="3167647"/>
            <a:ext cx="2110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farming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885845" y="3174247"/>
            <a:ext cx="2862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Intensification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land-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7468240" y="1533069"/>
            <a:ext cx="1641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Humankind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7073029" y="2483788"/>
            <a:ext cx="1997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Nach rechts gekrümmter Pfeil 14"/>
          <p:cNvSpPr/>
          <p:nvPr/>
        </p:nvSpPr>
        <p:spPr>
          <a:xfrm rot="18472259">
            <a:off x="500917" y="2070641"/>
            <a:ext cx="321692" cy="1195625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19327" y="2381907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Nach rechts gekrümmter Pfeil 16"/>
          <p:cNvSpPr/>
          <p:nvPr/>
        </p:nvSpPr>
        <p:spPr>
          <a:xfrm rot="18472259">
            <a:off x="1888016" y="2717001"/>
            <a:ext cx="321692" cy="1195625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762882" y="3097303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Nach rechts gekrümmter Pfeil 18"/>
          <p:cNvSpPr/>
          <p:nvPr/>
        </p:nvSpPr>
        <p:spPr>
          <a:xfrm rot="16200000" flipH="1">
            <a:off x="5033174" y="-89110"/>
            <a:ext cx="493733" cy="4652064"/>
          </a:xfrm>
          <a:prstGeom prst="curved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522430" y="2053352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Nach rechts gekrümmter Pfeil 20"/>
          <p:cNvSpPr/>
          <p:nvPr/>
        </p:nvSpPr>
        <p:spPr>
          <a:xfrm rot="3698591" flipH="1">
            <a:off x="7885740" y="2651020"/>
            <a:ext cx="372534" cy="1271331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feil nach rechts 21"/>
          <p:cNvSpPr/>
          <p:nvPr/>
        </p:nvSpPr>
        <p:spPr>
          <a:xfrm>
            <a:off x="4545876" y="3304025"/>
            <a:ext cx="339969" cy="96577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feil nach rechts 22"/>
          <p:cNvSpPr/>
          <p:nvPr/>
        </p:nvSpPr>
        <p:spPr>
          <a:xfrm rot="6761605">
            <a:off x="8340057" y="2132170"/>
            <a:ext cx="691581" cy="84648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7590407" y="3085465"/>
            <a:ext cx="800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6161775" y="3843481"/>
            <a:ext cx="2862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Destruction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7904866" y="4502793"/>
            <a:ext cx="1119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Pollution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7254490" y="4133461"/>
            <a:ext cx="1770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Overexploitation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5945575" y="3630208"/>
            <a:ext cx="743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</a:t>
            </a:r>
          </a:p>
        </p:txBody>
      </p:sp>
      <p:sp>
        <p:nvSpPr>
          <p:cNvPr id="29" name="Nach rechts gekrümmter Pfeil 28"/>
          <p:cNvSpPr/>
          <p:nvPr/>
        </p:nvSpPr>
        <p:spPr>
          <a:xfrm rot="17925480">
            <a:off x="6276916" y="3195729"/>
            <a:ext cx="516397" cy="2124133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4496977" y="4872125"/>
            <a:ext cx="1302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Landscape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Nach rechts gekrümmter Pfeil 31"/>
          <p:cNvSpPr/>
          <p:nvPr/>
        </p:nvSpPr>
        <p:spPr>
          <a:xfrm rot="4459436" flipH="1">
            <a:off x="6382433" y="3793267"/>
            <a:ext cx="474089" cy="2753943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3418529" y="4082301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shapes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6161775" y="5073974"/>
            <a:ext cx="842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destroys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Nach rechts gekrümmter Pfeil 36"/>
          <p:cNvSpPr/>
          <p:nvPr/>
        </p:nvSpPr>
        <p:spPr>
          <a:xfrm rot="7166714" flipH="1">
            <a:off x="1959244" y="1148635"/>
            <a:ext cx="819589" cy="6123042"/>
          </a:xfrm>
          <a:prstGeom prst="curvedRightArrow">
            <a:avLst>
              <a:gd name="adj1" fmla="val 25000"/>
              <a:gd name="adj2" fmla="val 50000"/>
              <a:gd name="adj3" fmla="val 48054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8" name="Nach rechts gekrümmter Pfeil 37"/>
          <p:cNvSpPr/>
          <p:nvPr/>
        </p:nvSpPr>
        <p:spPr>
          <a:xfrm rot="19262780">
            <a:off x="3354061" y="3552600"/>
            <a:ext cx="321692" cy="1607684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4211271" y="3938803"/>
            <a:ext cx="136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uppieren 33"/>
          <p:cNvGrpSpPr/>
          <p:nvPr/>
        </p:nvGrpSpPr>
        <p:grpSpPr>
          <a:xfrm>
            <a:off x="6324334" y="3808773"/>
            <a:ext cx="2533967" cy="1562884"/>
            <a:chOff x="4711751" y="2542021"/>
            <a:chExt cx="2354396" cy="1021390"/>
          </a:xfrm>
        </p:grpSpPr>
        <p:cxnSp>
          <p:nvCxnSpPr>
            <p:cNvPr id="39" name="Gerade Verbindung 38"/>
            <p:cNvCxnSpPr/>
            <p:nvPr/>
          </p:nvCxnSpPr>
          <p:spPr>
            <a:xfrm>
              <a:off x="4888253" y="2542021"/>
              <a:ext cx="2177894" cy="64735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39"/>
            <p:cNvCxnSpPr/>
            <p:nvPr/>
          </p:nvCxnSpPr>
          <p:spPr>
            <a:xfrm flipH="1">
              <a:off x="4711751" y="2728483"/>
              <a:ext cx="2330320" cy="8349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Pfeil nach unten 1"/>
          <p:cNvSpPr/>
          <p:nvPr/>
        </p:nvSpPr>
        <p:spPr>
          <a:xfrm rot="2453233">
            <a:off x="4970974" y="3514260"/>
            <a:ext cx="194273" cy="4111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Pfeil nach unten 43"/>
          <p:cNvSpPr/>
          <p:nvPr/>
        </p:nvSpPr>
        <p:spPr>
          <a:xfrm rot="288178">
            <a:off x="4899447" y="4485170"/>
            <a:ext cx="184891" cy="3798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feld 40"/>
          <p:cNvSpPr txBox="1"/>
          <p:nvPr/>
        </p:nvSpPr>
        <p:spPr>
          <a:xfrm>
            <a:off x="1259632" y="6027850"/>
            <a:ext cx="7654338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Frequently</a:t>
            </a: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Asked</a:t>
            </a: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63" y="6027850"/>
            <a:ext cx="877470" cy="83015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42911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arguments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improving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83619" y="2482082"/>
            <a:ext cx="6308037" cy="299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successful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Intact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providing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resilience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Aquatic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providing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Genetic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diversity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resilience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Traditional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varieties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breeds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(agro-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to food sovereignty and local development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Z:\Bildarchiv\LIFE Lebensmittel\Pixabay - Keine Referenz nötig\Boden-3205257_960_720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0762" y="1991114"/>
            <a:ext cx="1786537" cy="203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7" t="13258" r="12181"/>
          <a:stretch/>
        </p:blipFill>
        <p:spPr>
          <a:xfrm>
            <a:off x="250762" y="4083627"/>
            <a:ext cx="1786537" cy="2131327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 rot="16200000">
            <a:off x="-676032" y="5402192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2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arguments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improving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328630" y="2138512"/>
            <a:ext cx="656385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behavious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involved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scandals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destruction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strict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(e.g. EU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Pesticides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Directive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EU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Pollinators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Initiative ….)  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5" y="4692153"/>
            <a:ext cx="3009994" cy="1395826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10" y="1974767"/>
            <a:ext cx="1906300" cy="2541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431" y="4680098"/>
            <a:ext cx="2176827" cy="139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http://agrar.bayer.de/upload/BCS_Banner_Zauberer_ohne_Gewinnspiel_915x401_679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503" y="4717418"/>
            <a:ext cx="3099836" cy="135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2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1520" y="1745102"/>
            <a:ext cx="8119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UEBT </a:t>
            </a:r>
            <a:r>
              <a:rPr lang="de-DE" sz="20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Barometer 2017</a:t>
            </a:r>
          </a:p>
        </p:txBody>
      </p:sp>
      <p:sp>
        <p:nvSpPr>
          <p:cNvPr id="10" name="Rechteck 9"/>
          <p:cNvSpPr/>
          <p:nvPr/>
        </p:nvSpPr>
        <p:spPr>
          <a:xfrm>
            <a:off x="6732240" y="2144632"/>
            <a:ext cx="2261760" cy="1121386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„Companies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moral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obligation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assure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positive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74" y="3591494"/>
            <a:ext cx="1830350" cy="2405603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8494775" y="827639"/>
            <a:ext cx="158261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dirty="0">
                <a:latin typeface="Arial" panose="020B0604020202020204" pitchFamily="34" charset="0"/>
                <a:cs typeface="Arial" panose="020B0604020202020204" pitchFamily="34" charset="0"/>
              </a:rPr>
              <a:t>79%</a:t>
            </a:r>
          </a:p>
        </p:txBody>
      </p:sp>
      <p:sp>
        <p:nvSpPr>
          <p:cNvPr id="13" name="Rechteck 12"/>
          <p:cNvSpPr/>
          <p:nvPr/>
        </p:nvSpPr>
        <p:spPr>
          <a:xfrm>
            <a:off x="251249" y="2468351"/>
            <a:ext cx="2736576" cy="640679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awareness</a:t>
            </a:r>
            <a:r>
              <a:rPr lang="de-DE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continues</a:t>
            </a:r>
            <a:r>
              <a:rPr lang="de-DE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</a:t>
            </a:r>
            <a:r>
              <a:rPr lang="de-DE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4" name="Rechteck 13"/>
          <p:cNvSpPr/>
          <p:nvPr/>
        </p:nvSpPr>
        <p:spPr>
          <a:xfrm>
            <a:off x="3275152" y="2891933"/>
            <a:ext cx="2962656" cy="884449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5" name="Rechteck 14"/>
          <p:cNvSpPr/>
          <p:nvPr/>
        </p:nvSpPr>
        <p:spPr>
          <a:xfrm>
            <a:off x="6732240" y="3509178"/>
            <a:ext cx="2261761" cy="1625258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„…positive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along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</a:t>
            </a:r>
          </a:p>
        </p:txBody>
      </p:sp>
      <p:sp>
        <p:nvSpPr>
          <p:cNvPr id="16" name="Rechteck 15"/>
          <p:cNvSpPr/>
          <p:nvPr/>
        </p:nvSpPr>
        <p:spPr>
          <a:xfrm>
            <a:off x="3779912" y="5291014"/>
            <a:ext cx="3959852" cy="872012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attention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harvest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techniques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mitigation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environmental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4608771" y="2332944"/>
            <a:ext cx="1582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73%</a:t>
            </a:r>
          </a:p>
        </p:txBody>
      </p:sp>
      <p:sp>
        <p:nvSpPr>
          <p:cNvPr id="18" name="Rechteck 17"/>
          <p:cNvSpPr/>
          <p:nvPr/>
        </p:nvSpPr>
        <p:spPr>
          <a:xfrm>
            <a:off x="2108003" y="4121111"/>
            <a:ext cx="4129805" cy="884449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conservation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convinces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7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399553" y="1514269"/>
            <a:ext cx="1582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79%</a:t>
            </a:r>
          </a:p>
        </p:txBody>
      </p:sp>
    </p:spTree>
    <p:extLst>
      <p:ext uri="{BB962C8B-B14F-4D97-AF65-F5344CB8AC3E}">
        <p14:creationId xmlns:p14="http://schemas.microsoft.com/office/powerpoint/2010/main" val="14572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13404" y="2204864"/>
            <a:ext cx="8568952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de-DE" sz="2000" u="sng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Attitudes</a:t>
            </a:r>
            <a:r>
              <a:rPr lang="de-DE" sz="20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u="sng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towards</a:t>
            </a:r>
            <a:r>
              <a:rPr lang="de-DE" sz="20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Biodiversity</a:t>
            </a:r>
            <a:r>
              <a:rPr lang="de-DE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spcAft>
                <a:spcPts val="800"/>
              </a:spcAft>
            </a:pPr>
            <a:r>
              <a:rPr lang="en-US" sz="20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“Respondents are most likely to say that they have heard of the term “biodiversity” and know what it means in Austria, Germany (both 80%) […]” </a:t>
            </a:r>
            <a:r>
              <a:rPr lang="en-US" sz="20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(EU-</a:t>
            </a:r>
            <a:r>
              <a:rPr lang="en-US" sz="2000" i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Eurobaromenter</a:t>
            </a:r>
            <a:r>
              <a:rPr lang="en-US" sz="20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2013) </a:t>
            </a:r>
          </a:p>
          <a:p>
            <a:pPr>
              <a:spcAft>
                <a:spcPts val="800"/>
              </a:spcAft>
            </a:pPr>
            <a:endParaRPr lang="en-US" sz="20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“Over three quarters of Europeans very much agree that it is important to halt biodiversity loss because it is a moral obligation”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(EU-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Eurobaromenter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2013)</a:t>
            </a:r>
          </a:p>
          <a:p>
            <a:endParaRPr lang="en-US" sz="17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2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05160" y="1687247"/>
            <a:ext cx="8820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DE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certified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endParaRPr lang="de-DE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41540" y="2296107"/>
            <a:ext cx="8640231" cy="3803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ertified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coffee volume almost doubled from 2011 to 2016 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(476.903 MT to 870.102 MT)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ertified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cocoa volume almost fivefold from 2011 to 2016 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(212.690 MT to 1.188.166 MT) (Annual report, 2017</a:t>
            </a:r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Fairtrade</a:t>
            </a:r>
            <a:endParaRPr lang="en-US" sz="1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Revenue of Fairtrade foodstuff from Europe increased 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 50% from 2016 to 2017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Highest increase is recorded for tropical fruits with an increase of 22% 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(77.406 T to 94.256 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Coffee, which has the highest sales of all Fairtrade products (34,3%), increased 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(20.014 T to 21.529 T) (Forum Fairer Handel, 2018)</a:t>
            </a:r>
          </a:p>
          <a:p>
            <a:endParaRPr lang="en-US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Aquaculture Stewardship Council (ASC)</a:t>
            </a:r>
            <a:endParaRPr lang="en-US" sz="1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founded in 2010, reached a production volume of about 1.1 MT in 2016 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(ASC Strategic overview 2017-2021</a:t>
            </a:r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5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125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12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79512" y="2423157"/>
            <a:ext cx="871296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world of organic agriculture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Booming organic sector = 57,8 million hectares / 90 Billion US Dollars (2016). Top markets in billion Euro: USA (38,9), Germany (9,5) France (6,7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16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FIBL, 2018</a:t>
            </a:r>
            <a:endParaRPr lang="en-US" sz="1600" b="1" i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Organic Farming </a:t>
            </a:r>
          </a:p>
          <a:p>
            <a:endParaRPr lang="en-US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Organic Production is on the increase: 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2002:   5.6 million ha, 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2012: 10.0 million ha 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2016: 11.9 million ha</a:t>
            </a: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from 2012 – 2016: 18.7 %</a:t>
            </a:r>
          </a:p>
          <a:p>
            <a:endParaRPr lang="en-US" sz="16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(EU Commission: The EU organic Farming (R)evolution; </a:t>
            </a:r>
            <a:r>
              <a:rPr lang="en-US" sz="14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Eurostad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Data from 10/2017)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46856" y="1742165"/>
            <a:ext cx="8445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DE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demands</a:t>
            </a:r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certified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organic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endParaRPr lang="de-DE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783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13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942901" y="1891104"/>
            <a:ext cx="7258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748985" y="4387023"/>
            <a:ext cx="3220945" cy="16264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"REWE Group's goal is [...] to develop and market more sustainable products. The protection of biological diversity is an essential component of the ecological quality of products.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846" y="3140968"/>
            <a:ext cx="2425084" cy="828826"/>
          </a:xfrm>
          <a:prstGeom prst="rect">
            <a:avLst/>
          </a:prstGeom>
        </p:spPr>
      </p:pic>
      <p:sp>
        <p:nvSpPr>
          <p:cNvPr id="15" name="Rechteck 14"/>
          <p:cNvSpPr/>
          <p:nvPr/>
        </p:nvSpPr>
        <p:spPr>
          <a:xfrm>
            <a:off x="5580112" y="2470977"/>
            <a:ext cx="3063998" cy="191604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“In its guideline for sustainable management, REWE Group is committed to the conservation and protection of natural ecosystems and supports the goals of the UN Convention on Biological Diversity.”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961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14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942901" y="1891104"/>
            <a:ext cx="7258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965" y="3431631"/>
            <a:ext cx="1759899" cy="1077489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7092280" y="2365831"/>
            <a:ext cx="1872208" cy="18700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for protecting biodiversity is quite simple. Without biodiversity, there is no business 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2" name="Rechteck 11"/>
          <p:cNvSpPr/>
          <p:nvPr/>
        </p:nvSpPr>
        <p:spPr>
          <a:xfrm>
            <a:off x="6372200" y="4862336"/>
            <a:ext cx="2487614" cy="88446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want to inspire farmers to start their own Biodiversity Action Plans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5" name="Rechteck 14"/>
          <p:cNvSpPr/>
          <p:nvPr/>
        </p:nvSpPr>
        <p:spPr>
          <a:xfrm>
            <a:off x="1001989" y="2736747"/>
            <a:ext cx="3063998" cy="11281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"For ALB-GOLD, the conservation of biodiversity is one of the central challenges of our society."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 descr="Alb • Gold Teigwaren"/>
          <p:cNvSpPr>
            <a:spLocks noChangeAspect="1" noChangeArrowheads="1"/>
          </p:cNvSpPr>
          <p:nvPr/>
        </p:nvSpPr>
        <p:spPr bwMode="auto">
          <a:xfrm>
            <a:off x="155575" y="-166688"/>
            <a:ext cx="2266950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Alb • Gold Teigwaren"/>
          <p:cNvSpPr>
            <a:spLocks noChangeAspect="1" noChangeArrowheads="1"/>
          </p:cNvSpPr>
          <p:nvPr/>
        </p:nvSpPr>
        <p:spPr bwMode="auto">
          <a:xfrm>
            <a:off x="307975" y="-14288"/>
            <a:ext cx="2266950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Alb • Gold Teigwaren"/>
          <p:cNvSpPr>
            <a:spLocks noChangeAspect="1" noChangeArrowheads="1"/>
          </p:cNvSpPr>
          <p:nvPr/>
        </p:nvSpPr>
        <p:spPr bwMode="auto">
          <a:xfrm>
            <a:off x="460375" y="138112"/>
            <a:ext cx="2266950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1" name="Picture 7" descr="Z:\_LOGOS\ANDERE\Alb-Gol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504" y="4013156"/>
            <a:ext cx="1778842" cy="103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300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15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845824" y="186488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Exchange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experience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881449" y="3079598"/>
            <a:ext cx="7200800" cy="83099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experience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de-DE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de-DE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053364"/>
      </p:ext>
    </p:extLst>
  </p:cSld>
  <p:clrMapOvr>
    <a:masterClrMapping/>
  </p:clrMapOvr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1105</Words>
  <Application>Microsoft Office PowerPoint</Application>
  <PresentationFormat>Bildschirmpräsentation (4:3)</PresentationFormat>
  <Paragraphs>164</Paragraphs>
  <Slides>15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15</vt:i4>
      </vt:variant>
    </vt:vector>
  </HeadingPairs>
  <TitlesOfParts>
    <vt:vector size="18" baseType="lpstr">
      <vt:lpstr>LIFE Header</vt:lpstr>
      <vt:lpstr>LIFE Content</vt:lpstr>
      <vt:lpstr>LIFE Partner Logos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123</cp:revision>
  <dcterms:created xsi:type="dcterms:W3CDTF">2017-08-09T08:14:08Z</dcterms:created>
  <dcterms:modified xsi:type="dcterms:W3CDTF">2019-04-18T07:53:52Z</dcterms:modified>
</cp:coreProperties>
</file>