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4"/>
  </p:notesMasterIdLst>
  <p:sldIdLst>
    <p:sldId id="282" r:id="rId4"/>
    <p:sldId id="263" r:id="rId5"/>
    <p:sldId id="264" r:id="rId6"/>
    <p:sldId id="265" r:id="rId7"/>
    <p:sldId id="281" r:id="rId8"/>
    <p:sldId id="266" r:id="rId9"/>
    <p:sldId id="283" r:id="rId10"/>
    <p:sldId id="284" r:id="rId11"/>
    <p:sldId id="286" r:id="rId12"/>
    <p:sldId id="285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5" autoAdjust="0"/>
  </p:normalViewPr>
  <p:slideViewPr>
    <p:cSldViewPr>
      <p:cViewPr>
        <p:scale>
          <a:sx n="50" d="100"/>
          <a:sy n="50" d="100"/>
        </p:scale>
        <p:origin x="-2131" y="-8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1197F5-0438-1F4D-8AAB-48F94963B48F}" type="doc">
      <dgm:prSet loTypeId="urn:microsoft.com/office/officeart/2005/8/layout/venn2" loCatId="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de-DE"/>
        </a:p>
      </dgm:t>
    </dgm:pt>
    <dgm:pt modelId="{94D02DAE-B313-8744-A1D0-39332EE9B62B}">
      <dgm:prSet phldrT="[Text]" custT="1"/>
      <dgm:spPr/>
      <dgm:t>
        <a:bodyPr/>
        <a:lstStyle/>
        <a:p>
          <a:endParaRPr lang="de-DE" sz="1400" dirty="0"/>
        </a:p>
      </dgm:t>
    </dgm:pt>
    <dgm:pt modelId="{E9D3EC61-BD7B-FC40-8DF7-07968C1926D9}" type="parTrans" cxnId="{D11FEDE6-9DB9-964D-BC0C-D3864C781DED}">
      <dgm:prSet/>
      <dgm:spPr/>
      <dgm:t>
        <a:bodyPr/>
        <a:lstStyle/>
        <a:p>
          <a:endParaRPr lang="de-DE"/>
        </a:p>
      </dgm:t>
    </dgm:pt>
    <dgm:pt modelId="{0C27C985-C5A2-7147-9F64-DD10F51837E7}" type="sibTrans" cxnId="{D11FEDE6-9DB9-964D-BC0C-D3864C781DED}">
      <dgm:prSet/>
      <dgm:spPr/>
      <dgm:t>
        <a:bodyPr/>
        <a:lstStyle/>
        <a:p>
          <a:endParaRPr lang="de-DE"/>
        </a:p>
      </dgm:t>
    </dgm:pt>
    <dgm:pt modelId="{3B0135D1-4FD6-AB44-A0E3-597EDD5FDA42}">
      <dgm:prSet phldrT="[Text]"/>
      <dgm:spPr/>
      <dgm:t>
        <a:bodyPr/>
        <a:lstStyle/>
        <a:p>
          <a:endParaRPr lang="de-DE" dirty="0"/>
        </a:p>
      </dgm:t>
    </dgm:pt>
    <dgm:pt modelId="{83646D47-4E44-F348-850F-9379320259F5}" type="sibTrans" cxnId="{625789FA-FE5C-414A-BAB5-5146A3F6E05E}">
      <dgm:prSet/>
      <dgm:spPr/>
      <dgm:t>
        <a:bodyPr/>
        <a:lstStyle/>
        <a:p>
          <a:endParaRPr lang="de-DE"/>
        </a:p>
      </dgm:t>
    </dgm:pt>
    <dgm:pt modelId="{6B74ECC5-7D84-D244-958F-9B1F09B32CF5}" type="parTrans" cxnId="{625789FA-FE5C-414A-BAB5-5146A3F6E05E}">
      <dgm:prSet/>
      <dgm:spPr/>
      <dgm:t>
        <a:bodyPr/>
        <a:lstStyle/>
        <a:p>
          <a:endParaRPr lang="de-DE"/>
        </a:p>
      </dgm:t>
    </dgm:pt>
    <dgm:pt modelId="{A85A8B8F-FD47-3440-B011-4FEEE0BA21CB}">
      <dgm:prSet phldrT="[Text]" custT="1"/>
      <dgm:spPr/>
      <dgm:t>
        <a:bodyPr/>
        <a:lstStyle/>
        <a:p>
          <a:endParaRPr lang="de-DE" sz="1800" dirty="0"/>
        </a:p>
      </dgm:t>
    </dgm:pt>
    <dgm:pt modelId="{357CFFEB-560C-7248-B693-0C2590629119}" type="sibTrans" cxnId="{D6DC8F92-E56F-214E-9500-4483CF708F5B}">
      <dgm:prSet/>
      <dgm:spPr/>
      <dgm:t>
        <a:bodyPr/>
        <a:lstStyle/>
        <a:p>
          <a:endParaRPr lang="de-DE"/>
        </a:p>
      </dgm:t>
    </dgm:pt>
    <dgm:pt modelId="{93B7DA92-E987-2545-AE75-BA35EB4C47F7}" type="parTrans" cxnId="{D6DC8F92-E56F-214E-9500-4483CF708F5B}">
      <dgm:prSet/>
      <dgm:spPr/>
      <dgm:t>
        <a:bodyPr/>
        <a:lstStyle/>
        <a:p>
          <a:endParaRPr lang="de-DE"/>
        </a:p>
      </dgm:t>
    </dgm:pt>
    <dgm:pt modelId="{DB51D268-B772-024A-A040-AD3BB7755C9E}">
      <dgm:prSet phldrT="[Text]"/>
      <dgm:spPr/>
      <dgm:t>
        <a:bodyPr/>
        <a:lstStyle/>
        <a:p>
          <a:endParaRPr lang="de-DE" dirty="0"/>
        </a:p>
      </dgm:t>
    </dgm:pt>
    <dgm:pt modelId="{71062482-4929-9647-816F-623B6758AD09}" type="sibTrans" cxnId="{30F6ED9C-AA6C-0C40-B007-CA667D55452A}">
      <dgm:prSet/>
      <dgm:spPr/>
      <dgm:t>
        <a:bodyPr/>
        <a:lstStyle/>
        <a:p>
          <a:endParaRPr lang="de-DE"/>
        </a:p>
      </dgm:t>
    </dgm:pt>
    <dgm:pt modelId="{CFF7BE22-4864-6443-A902-30875686F5D5}" type="parTrans" cxnId="{30F6ED9C-AA6C-0C40-B007-CA667D55452A}">
      <dgm:prSet/>
      <dgm:spPr/>
      <dgm:t>
        <a:bodyPr/>
        <a:lstStyle/>
        <a:p>
          <a:endParaRPr lang="de-DE"/>
        </a:p>
      </dgm:t>
    </dgm:pt>
    <dgm:pt modelId="{916270FC-EB1E-C04E-8ABB-EE066EACBD35}" type="pres">
      <dgm:prSet presAssocID="{821197F5-0438-1F4D-8AAB-48F94963B48F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95BE1CD2-DAC2-E24D-B938-CACA4544671A}" type="pres">
      <dgm:prSet presAssocID="{821197F5-0438-1F4D-8AAB-48F94963B48F}" presName="comp1" presStyleCnt="0"/>
      <dgm:spPr/>
    </dgm:pt>
    <dgm:pt modelId="{D83C66D8-3988-B24C-AF5D-271D02EA3073}" type="pres">
      <dgm:prSet presAssocID="{821197F5-0438-1F4D-8AAB-48F94963B48F}" presName="circle1" presStyleLbl="node1" presStyleIdx="0" presStyleCnt="4"/>
      <dgm:spPr/>
      <dgm:t>
        <a:bodyPr/>
        <a:lstStyle/>
        <a:p>
          <a:endParaRPr lang="de-DE"/>
        </a:p>
      </dgm:t>
    </dgm:pt>
    <dgm:pt modelId="{40ACA22F-2DEC-8143-AC83-742FE3010E55}" type="pres">
      <dgm:prSet presAssocID="{821197F5-0438-1F4D-8AAB-48F94963B48F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3D57D85-5991-0543-A7B6-8D2AAD79E638}" type="pres">
      <dgm:prSet presAssocID="{821197F5-0438-1F4D-8AAB-48F94963B48F}" presName="comp2" presStyleCnt="0"/>
      <dgm:spPr/>
    </dgm:pt>
    <dgm:pt modelId="{700A11BC-3E44-3C4D-9CA4-128FC040E979}" type="pres">
      <dgm:prSet presAssocID="{821197F5-0438-1F4D-8AAB-48F94963B48F}" presName="circle2" presStyleLbl="node1" presStyleIdx="1" presStyleCnt="4"/>
      <dgm:spPr/>
      <dgm:t>
        <a:bodyPr/>
        <a:lstStyle/>
        <a:p>
          <a:endParaRPr lang="de-DE"/>
        </a:p>
      </dgm:t>
    </dgm:pt>
    <dgm:pt modelId="{08F6F96A-9678-7944-B78C-8C401173A5C3}" type="pres">
      <dgm:prSet presAssocID="{821197F5-0438-1F4D-8AAB-48F94963B48F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8F58B24-18F7-E147-9A1F-84F4FB5C6BFC}" type="pres">
      <dgm:prSet presAssocID="{821197F5-0438-1F4D-8AAB-48F94963B48F}" presName="comp3" presStyleCnt="0"/>
      <dgm:spPr/>
    </dgm:pt>
    <dgm:pt modelId="{47EA36DC-DF23-5B42-AD95-169678E82748}" type="pres">
      <dgm:prSet presAssocID="{821197F5-0438-1F4D-8AAB-48F94963B48F}" presName="circle3" presStyleLbl="node1" presStyleIdx="2" presStyleCnt="4" custScaleX="64968" custScaleY="60760"/>
      <dgm:spPr/>
      <dgm:t>
        <a:bodyPr/>
        <a:lstStyle/>
        <a:p>
          <a:endParaRPr lang="de-DE"/>
        </a:p>
      </dgm:t>
    </dgm:pt>
    <dgm:pt modelId="{08AD0BA3-AF7C-7B4C-809F-2089143C3A8B}" type="pres">
      <dgm:prSet presAssocID="{821197F5-0438-1F4D-8AAB-48F94963B48F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CE3D2EA-81A5-5247-A42D-DC134BD32C8E}" type="pres">
      <dgm:prSet presAssocID="{821197F5-0438-1F4D-8AAB-48F94963B48F}" presName="comp4" presStyleCnt="0"/>
      <dgm:spPr/>
    </dgm:pt>
    <dgm:pt modelId="{D7D011DE-D2A1-D042-9A7D-43AF2566D4B9}" type="pres">
      <dgm:prSet presAssocID="{821197F5-0438-1F4D-8AAB-48F94963B48F}" presName="circle4" presStyleLbl="node1" presStyleIdx="3" presStyleCnt="4" custScaleX="8859" custScaleY="8252"/>
      <dgm:spPr/>
      <dgm:t>
        <a:bodyPr/>
        <a:lstStyle/>
        <a:p>
          <a:endParaRPr lang="de-DE"/>
        </a:p>
      </dgm:t>
    </dgm:pt>
    <dgm:pt modelId="{058C0AA2-9421-D244-BFC0-49EF61131C0D}" type="pres">
      <dgm:prSet presAssocID="{821197F5-0438-1F4D-8AAB-48F94963B48F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25789FA-FE5C-414A-BAB5-5146A3F6E05E}" srcId="{821197F5-0438-1F4D-8AAB-48F94963B48F}" destId="{3B0135D1-4FD6-AB44-A0E3-597EDD5FDA42}" srcOrd="3" destOrd="0" parTransId="{6B74ECC5-7D84-D244-958F-9B1F09B32CF5}" sibTransId="{83646D47-4E44-F348-850F-9379320259F5}"/>
    <dgm:cxn modelId="{D11FEDE6-9DB9-964D-BC0C-D3864C781DED}" srcId="{821197F5-0438-1F4D-8AAB-48F94963B48F}" destId="{94D02DAE-B313-8744-A1D0-39332EE9B62B}" srcOrd="0" destOrd="0" parTransId="{E9D3EC61-BD7B-FC40-8DF7-07968C1926D9}" sibTransId="{0C27C985-C5A2-7147-9F64-DD10F51837E7}"/>
    <dgm:cxn modelId="{D6DC8F92-E56F-214E-9500-4483CF708F5B}" srcId="{821197F5-0438-1F4D-8AAB-48F94963B48F}" destId="{A85A8B8F-FD47-3440-B011-4FEEE0BA21CB}" srcOrd="1" destOrd="0" parTransId="{93B7DA92-E987-2545-AE75-BA35EB4C47F7}" sibTransId="{357CFFEB-560C-7248-B693-0C2590629119}"/>
    <dgm:cxn modelId="{FA34DE3D-2970-AA49-88E1-80A64F39DA87}" type="presOf" srcId="{DB51D268-B772-024A-A040-AD3BB7755C9E}" destId="{47EA36DC-DF23-5B42-AD95-169678E82748}" srcOrd="0" destOrd="0" presId="urn:microsoft.com/office/officeart/2005/8/layout/venn2"/>
    <dgm:cxn modelId="{8D3A23AB-748C-574E-BA6B-A72F7A0668DE}" type="presOf" srcId="{821197F5-0438-1F4D-8AAB-48F94963B48F}" destId="{916270FC-EB1E-C04E-8ABB-EE066EACBD35}" srcOrd="0" destOrd="0" presId="urn:microsoft.com/office/officeart/2005/8/layout/venn2"/>
    <dgm:cxn modelId="{30F6ED9C-AA6C-0C40-B007-CA667D55452A}" srcId="{821197F5-0438-1F4D-8AAB-48F94963B48F}" destId="{DB51D268-B772-024A-A040-AD3BB7755C9E}" srcOrd="2" destOrd="0" parTransId="{CFF7BE22-4864-6443-A902-30875686F5D5}" sibTransId="{71062482-4929-9647-816F-623B6758AD09}"/>
    <dgm:cxn modelId="{B8307A82-7B10-BA45-B539-9BEDADFB3DD2}" type="presOf" srcId="{3B0135D1-4FD6-AB44-A0E3-597EDD5FDA42}" destId="{058C0AA2-9421-D244-BFC0-49EF61131C0D}" srcOrd="1" destOrd="0" presId="urn:microsoft.com/office/officeart/2005/8/layout/venn2"/>
    <dgm:cxn modelId="{0CBB9C4C-E9DD-3A46-911C-6838A190FF40}" type="presOf" srcId="{A85A8B8F-FD47-3440-B011-4FEEE0BA21CB}" destId="{700A11BC-3E44-3C4D-9CA4-128FC040E979}" srcOrd="0" destOrd="0" presId="urn:microsoft.com/office/officeart/2005/8/layout/venn2"/>
    <dgm:cxn modelId="{A9CCAAD9-B92C-D64E-93E6-6EC28B51B251}" type="presOf" srcId="{A85A8B8F-FD47-3440-B011-4FEEE0BA21CB}" destId="{08F6F96A-9678-7944-B78C-8C401173A5C3}" srcOrd="1" destOrd="0" presId="urn:microsoft.com/office/officeart/2005/8/layout/venn2"/>
    <dgm:cxn modelId="{31F31508-E4EA-B841-B75C-5297F126B382}" type="presOf" srcId="{DB51D268-B772-024A-A040-AD3BB7755C9E}" destId="{08AD0BA3-AF7C-7B4C-809F-2089143C3A8B}" srcOrd="1" destOrd="0" presId="urn:microsoft.com/office/officeart/2005/8/layout/venn2"/>
    <dgm:cxn modelId="{E92E6BCE-59E9-4F4B-956A-8C8283A849AC}" type="presOf" srcId="{94D02DAE-B313-8744-A1D0-39332EE9B62B}" destId="{40ACA22F-2DEC-8143-AC83-742FE3010E55}" srcOrd="1" destOrd="0" presId="urn:microsoft.com/office/officeart/2005/8/layout/venn2"/>
    <dgm:cxn modelId="{8EE3015F-FCB2-F143-9748-5F798010000D}" type="presOf" srcId="{94D02DAE-B313-8744-A1D0-39332EE9B62B}" destId="{D83C66D8-3988-B24C-AF5D-271D02EA3073}" srcOrd="0" destOrd="0" presId="urn:microsoft.com/office/officeart/2005/8/layout/venn2"/>
    <dgm:cxn modelId="{68E4FD4E-09F2-EB48-98AC-0C84FB558A21}" type="presOf" srcId="{3B0135D1-4FD6-AB44-A0E3-597EDD5FDA42}" destId="{D7D011DE-D2A1-D042-9A7D-43AF2566D4B9}" srcOrd="0" destOrd="0" presId="urn:microsoft.com/office/officeart/2005/8/layout/venn2"/>
    <dgm:cxn modelId="{B856A8A6-9B50-C34E-8DB0-4E30636C66C2}" type="presParOf" srcId="{916270FC-EB1E-C04E-8ABB-EE066EACBD35}" destId="{95BE1CD2-DAC2-E24D-B938-CACA4544671A}" srcOrd="0" destOrd="0" presId="urn:microsoft.com/office/officeart/2005/8/layout/venn2"/>
    <dgm:cxn modelId="{3B8E2D54-4CFA-AA40-B2C0-61E43A703574}" type="presParOf" srcId="{95BE1CD2-DAC2-E24D-B938-CACA4544671A}" destId="{D83C66D8-3988-B24C-AF5D-271D02EA3073}" srcOrd="0" destOrd="0" presId="urn:microsoft.com/office/officeart/2005/8/layout/venn2"/>
    <dgm:cxn modelId="{3D04827E-484E-6E4B-A822-87CF9CA0A361}" type="presParOf" srcId="{95BE1CD2-DAC2-E24D-B938-CACA4544671A}" destId="{40ACA22F-2DEC-8143-AC83-742FE3010E55}" srcOrd="1" destOrd="0" presId="urn:microsoft.com/office/officeart/2005/8/layout/venn2"/>
    <dgm:cxn modelId="{BD8F9C44-622A-F74B-B531-AA6C31BB19C3}" type="presParOf" srcId="{916270FC-EB1E-C04E-8ABB-EE066EACBD35}" destId="{E3D57D85-5991-0543-A7B6-8D2AAD79E638}" srcOrd="1" destOrd="0" presId="urn:microsoft.com/office/officeart/2005/8/layout/venn2"/>
    <dgm:cxn modelId="{127FBC3A-18A2-0D4C-A2CB-C8A8FA9CDD38}" type="presParOf" srcId="{E3D57D85-5991-0543-A7B6-8D2AAD79E638}" destId="{700A11BC-3E44-3C4D-9CA4-128FC040E979}" srcOrd="0" destOrd="0" presId="urn:microsoft.com/office/officeart/2005/8/layout/venn2"/>
    <dgm:cxn modelId="{23EF1AF4-77A6-8749-925B-4BE1DAC3188D}" type="presParOf" srcId="{E3D57D85-5991-0543-A7B6-8D2AAD79E638}" destId="{08F6F96A-9678-7944-B78C-8C401173A5C3}" srcOrd="1" destOrd="0" presId="urn:microsoft.com/office/officeart/2005/8/layout/venn2"/>
    <dgm:cxn modelId="{9DB6F74D-8468-A140-80C1-72A29361495D}" type="presParOf" srcId="{916270FC-EB1E-C04E-8ABB-EE066EACBD35}" destId="{98F58B24-18F7-E147-9A1F-84F4FB5C6BFC}" srcOrd="2" destOrd="0" presId="urn:microsoft.com/office/officeart/2005/8/layout/venn2"/>
    <dgm:cxn modelId="{17D0167F-7071-FE41-A695-4049D125A240}" type="presParOf" srcId="{98F58B24-18F7-E147-9A1F-84F4FB5C6BFC}" destId="{47EA36DC-DF23-5B42-AD95-169678E82748}" srcOrd="0" destOrd="0" presId="urn:microsoft.com/office/officeart/2005/8/layout/venn2"/>
    <dgm:cxn modelId="{4991F17B-B7DA-3C49-8537-D2884AD53CE3}" type="presParOf" srcId="{98F58B24-18F7-E147-9A1F-84F4FB5C6BFC}" destId="{08AD0BA3-AF7C-7B4C-809F-2089143C3A8B}" srcOrd="1" destOrd="0" presId="urn:microsoft.com/office/officeart/2005/8/layout/venn2"/>
    <dgm:cxn modelId="{90831F67-4E23-2049-82A0-71CB8E979A0E}" type="presParOf" srcId="{916270FC-EB1E-C04E-8ABB-EE066EACBD35}" destId="{ECE3D2EA-81A5-5247-A42D-DC134BD32C8E}" srcOrd="3" destOrd="0" presId="urn:microsoft.com/office/officeart/2005/8/layout/venn2"/>
    <dgm:cxn modelId="{57E2913E-D63C-AB48-85D3-EFAEDAAB267D}" type="presParOf" srcId="{ECE3D2EA-81A5-5247-A42D-DC134BD32C8E}" destId="{D7D011DE-D2A1-D042-9A7D-43AF2566D4B9}" srcOrd="0" destOrd="0" presId="urn:microsoft.com/office/officeart/2005/8/layout/venn2"/>
    <dgm:cxn modelId="{9332571A-9872-4F41-ABBF-6458982F8A04}" type="presParOf" srcId="{ECE3D2EA-81A5-5247-A42D-DC134BD32C8E}" destId="{058C0AA2-9421-D244-BFC0-49EF61131C0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C66D8-3988-B24C-AF5D-271D02EA3073}">
      <dsp:nvSpPr>
        <dsp:cNvPr id="0" name=""/>
        <dsp:cNvSpPr/>
      </dsp:nvSpPr>
      <dsp:spPr>
        <a:xfrm>
          <a:off x="940048" y="0"/>
          <a:ext cx="4624288" cy="4624288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400" kern="1200" dirty="0"/>
        </a:p>
      </dsp:txBody>
      <dsp:txXfrm>
        <a:off x="2605716" y="231214"/>
        <a:ext cx="1292950" cy="693643"/>
      </dsp:txXfrm>
    </dsp:sp>
    <dsp:sp modelId="{700A11BC-3E44-3C4D-9CA4-128FC040E979}">
      <dsp:nvSpPr>
        <dsp:cNvPr id="0" name=""/>
        <dsp:cNvSpPr/>
      </dsp:nvSpPr>
      <dsp:spPr>
        <a:xfrm>
          <a:off x="1402476" y="924857"/>
          <a:ext cx="3699430" cy="369943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59542"/>
                <a:satOff val="-16239"/>
                <a:lumOff val="12776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59542"/>
                <a:satOff val="-16239"/>
                <a:lumOff val="12776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59542"/>
                <a:satOff val="-16239"/>
                <a:lumOff val="127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800" kern="1200" dirty="0"/>
        </a:p>
      </dsp:txBody>
      <dsp:txXfrm>
        <a:off x="2605716" y="1146823"/>
        <a:ext cx="1292950" cy="665897"/>
      </dsp:txXfrm>
    </dsp:sp>
    <dsp:sp modelId="{47EA36DC-DF23-5B42-AD95-169678E82748}">
      <dsp:nvSpPr>
        <dsp:cNvPr id="0" name=""/>
        <dsp:cNvSpPr/>
      </dsp:nvSpPr>
      <dsp:spPr>
        <a:xfrm>
          <a:off x="2350899" y="2394086"/>
          <a:ext cx="1802584" cy="168583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319083"/>
                <a:satOff val="-32479"/>
                <a:lumOff val="25553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19083"/>
                <a:satOff val="-32479"/>
                <a:lumOff val="25553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19083"/>
                <a:satOff val="-32479"/>
                <a:lumOff val="255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300" kern="1200" dirty="0"/>
        </a:p>
      </dsp:txBody>
      <dsp:txXfrm>
        <a:off x="2832189" y="2520523"/>
        <a:ext cx="840004" cy="379311"/>
      </dsp:txXfrm>
    </dsp:sp>
    <dsp:sp modelId="{D7D011DE-D2A1-D042-9A7D-43AF2566D4B9}">
      <dsp:nvSpPr>
        <dsp:cNvPr id="0" name=""/>
        <dsp:cNvSpPr/>
      </dsp:nvSpPr>
      <dsp:spPr>
        <a:xfrm>
          <a:off x="3170258" y="3623111"/>
          <a:ext cx="163866" cy="152638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478625"/>
                <a:satOff val="-48718"/>
                <a:lumOff val="38329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478625"/>
                <a:satOff val="-48718"/>
                <a:lumOff val="38329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478625"/>
                <a:satOff val="-48718"/>
                <a:lumOff val="3832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 dirty="0"/>
        </a:p>
      </dsp:txBody>
      <dsp:txXfrm>
        <a:off x="3194256" y="3661270"/>
        <a:ext cx="115870" cy="76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24.04.2019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7315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75" y="538569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106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30" y="6243720"/>
            <a:ext cx="2461237" cy="34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46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79746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82186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17"/>
          <p:cNvSpPr txBox="1"/>
          <p:nvPr userDrawn="1"/>
        </p:nvSpPr>
        <p:spPr>
          <a:xfrm>
            <a:off x="137947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52" y="6421701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14" y="6421661"/>
            <a:ext cx="360040" cy="36004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71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591923" y="6367729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73" y="6406241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25" y="6430327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" y="6400416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1" y="6400416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13" y="63215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486" y="6447207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00392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5064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14" y="6436742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29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66" y="6420116"/>
            <a:ext cx="360040" cy="36004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28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mer-einkorn.c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524188"/>
            <a:ext cx="8229600" cy="72494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Aft>
                <a:spcPts val="1500"/>
              </a:spcAft>
            </a:pPr>
            <a:r>
              <a:rPr lang="de-DE" sz="3600" dirty="0" err="1"/>
              <a:t>Very</a:t>
            </a:r>
            <a:r>
              <a:rPr lang="de-DE" sz="3600" dirty="0"/>
              <a:t> Best </a:t>
            </a:r>
            <a:r>
              <a:rPr lang="de-DE" sz="3600" dirty="0" err="1"/>
              <a:t>Agricultural</a:t>
            </a:r>
            <a:r>
              <a:rPr lang="de-DE" sz="3600" dirty="0"/>
              <a:t> Practices</a:t>
            </a:r>
            <a:br>
              <a:rPr lang="de-DE" sz="3600" dirty="0"/>
            </a:br>
            <a:r>
              <a:rPr lang="de-DE" sz="3600" dirty="0" err="1"/>
              <a:t>Agro</a:t>
            </a:r>
            <a:r>
              <a:rPr lang="de-DE" sz="3600" dirty="0"/>
              <a:t> - Biodiversity</a:t>
            </a:r>
          </a:p>
        </p:txBody>
      </p:sp>
      <p:pic>
        <p:nvPicPr>
          <p:cNvPr id="1026" name="Picture 2" descr="C:\Users\Kerstin.Froehle\Desktop\Neuer Ordner\tomatoes-1459069_19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t="23725" r="968" b="29425"/>
          <a:stretch/>
        </p:blipFill>
        <p:spPr bwMode="auto">
          <a:xfrm>
            <a:off x="0" y="2636912"/>
            <a:ext cx="9144000" cy="297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7534421" y="5323130"/>
            <a:ext cx="1584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9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9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9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9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96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1. </a:t>
            </a:r>
            <a:r>
              <a:rPr lang="de-DE" sz="2600" dirty="0" err="1" smtClean="0"/>
              <a:t>What</a:t>
            </a:r>
            <a:r>
              <a:rPr lang="de-DE" sz="2600" dirty="0" smtClean="0"/>
              <a:t> </a:t>
            </a:r>
            <a:r>
              <a:rPr lang="de-DE" sz="2600" dirty="0" err="1"/>
              <a:t>is</a:t>
            </a:r>
            <a:r>
              <a:rPr lang="de-DE" sz="2600" dirty="0"/>
              <a:t> agro-</a:t>
            </a:r>
            <a:r>
              <a:rPr lang="de-DE" sz="2600" dirty="0" err="1" smtClean="0"/>
              <a:t>biodiversity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i="1" dirty="0"/>
              <a:t>“The variety and variability of animals, plants and micro-organisms that are used directly or indirectly for food and agriculture, including crops, livestock, forestry and fisheries. It </a:t>
            </a:r>
            <a:r>
              <a:rPr lang="en-GB" sz="2000" i="1" dirty="0" smtClean="0"/>
              <a:t>comprises </a:t>
            </a:r>
            <a:r>
              <a:rPr lang="en-GB" sz="2000" i="1" dirty="0"/>
              <a:t>the diversity of genetic resources (varieties, breeds) and species used for food, fodder, fibre, fuel and pharmaceuticals. It also includes the diversity of non-harvested species that support production (soil micro-organisms, predators, pollinators), and those in the wider environment that support agro-ecosystems (agricultural, pastoral, forest and aquatic) as well as the diversity of the agro-ecosystems.” (FAO, 1999a)</a:t>
            </a:r>
            <a:r>
              <a:rPr lang="en-GB" sz="2000" i="1" dirty="0" smtClean="0"/>
              <a:t>.</a:t>
            </a:r>
          </a:p>
          <a:p>
            <a:pPr marL="0" indent="0">
              <a:buNone/>
            </a:pPr>
            <a:endParaRPr lang="de-DE" sz="2000" dirty="0"/>
          </a:p>
          <a:p>
            <a:r>
              <a:rPr lang="de-DE" sz="2000" dirty="0" err="1" smtClean="0"/>
              <a:t>Witin</a:t>
            </a:r>
            <a:r>
              <a:rPr lang="de-DE" sz="2000" dirty="0" smtClean="0"/>
              <a:t> </a:t>
            </a:r>
            <a:r>
              <a:rPr lang="de-DE" sz="2000" dirty="0" err="1" smtClean="0"/>
              <a:t>this</a:t>
            </a:r>
            <a:r>
              <a:rPr lang="de-DE" sz="2000" dirty="0" smtClean="0"/>
              <a:t> </a:t>
            </a:r>
            <a:r>
              <a:rPr lang="de-DE" sz="2000" dirty="0" err="1" smtClean="0"/>
              <a:t>training</a:t>
            </a:r>
            <a:r>
              <a:rPr lang="de-DE" sz="2000" dirty="0" smtClean="0"/>
              <a:t> </a:t>
            </a:r>
            <a:r>
              <a:rPr lang="de-DE" sz="2000" dirty="0" err="1" smtClean="0"/>
              <a:t>guide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focus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on plant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animal</a:t>
            </a:r>
            <a:r>
              <a:rPr lang="de-DE" sz="2000" dirty="0" smtClean="0"/>
              <a:t> </a:t>
            </a:r>
            <a:r>
              <a:rPr lang="de-DE" sz="2000" dirty="0" err="1" smtClean="0"/>
              <a:t>genetic</a:t>
            </a:r>
            <a:r>
              <a:rPr lang="de-DE" sz="2000" dirty="0" smtClean="0"/>
              <a:t> </a:t>
            </a:r>
            <a:r>
              <a:rPr lang="de-DE" sz="2000" dirty="0" err="1" smtClean="0"/>
              <a:t>resources</a:t>
            </a:r>
            <a:r>
              <a:rPr lang="de-DE" sz="2000" dirty="0" smtClean="0"/>
              <a:t> (</a:t>
            </a:r>
            <a:r>
              <a:rPr lang="de-DE" sz="2000" dirty="0" err="1" smtClean="0"/>
              <a:t>varieties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breeds</a:t>
            </a:r>
            <a:r>
              <a:rPr lang="de-DE" sz="2000" dirty="0" smtClean="0"/>
              <a:t>)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species</a:t>
            </a:r>
            <a:r>
              <a:rPr lang="de-DE" sz="2000" dirty="0" smtClean="0"/>
              <a:t> </a:t>
            </a:r>
            <a:r>
              <a:rPr lang="de-DE" sz="2000" dirty="0" err="1" smtClean="0"/>
              <a:t>used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food</a:t>
            </a:r>
            <a:r>
              <a:rPr lang="de-DE" sz="2000" dirty="0" smtClean="0"/>
              <a:t>. </a:t>
            </a: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10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de-DE" sz="2600" dirty="0" smtClean="0"/>
              <a:t>2. </a:t>
            </a:r>
            <a:r>
              <a:rPr lang="de-DE" sz="2600" dirty="0" err="1" smtClean="0"/>
              <a:t>Why</a:t>
            </a:r>
            <a:r>
              <a:rPr lang="de-DE" sz="2600" dirty="0" smtClean="0"/>
              <a:t> </a:t>
            </a:r>
            <a:r>
              <a:rPr lang="de-DE" sz="2600" dirty="0" err="1"/>
              <a:t>it</a:t>
            </a:r>
            <a:r>
              <a:rPr lang="de-DE" sz="2600" dirty="0"/>
              <a:t> </a:t>
            </a:r>
            <a:r>
              <a:rPr lang="de-DE" sz="2600" dirty="0" err="1"/>
              <a:t>is</a:t>
            </a:r>
            <a:r>
              <a:rPr lang="de-DE" sz="2600" dirty="0"/>
              <a:t> </a:t>
            </a:r>
            <a:r>
              <a:rPr lang="de-DE" sz="2600" dirty="0" smtClean="0"/>
              <a:t>relevant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u="sng" dirty="0" smtClean="0"/>
              <a:t>Cultural </a:t>
            </a:r>
            <a:r>
              <a:rPr lang="en-GB" sz="1800" u="sng" dirty="0"/>
              <a:t>heritage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10.000 years of human intervention 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 7.000 crop species and 7.600 animal breeds</a:t>
            </a:r>
          </a:p>
          <a:p>
            <a:pPr marL="0" indent="0">
              <a:buNone/>
            </a:pPr>
            <a:endParaRPr lang="en-GB" sz="1800" u="sng" dirty="0" smtClean="0"/>
          </a:p>
          <a:p>
            <a:pPr marL="0" indent="0">
              <a:buNone/>
            </a:pPr>
            <a:r>
              <a:rPr lang="en-GB" sz="1800" u="sng" dirty="0" smtClean="0"/>
              <a:t>Nutritional safety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Livelihood for 1.2 billion people (smallholders)</a:t>
            </a:r>
          </a:p>
          <a:p>
            <a:pPr marL="0" indent="0">
              <a:buNone/>
            </a:pPr>
            <a:endParaRPr lang="en-GB" sz="1800" u="sng" dirty="0"/>
          </a:p>
          <a:p>
            <a:pPr marL="0" indent="0">
              <a:buNone/>
            </a:pPr>
            <a:r>
              <a:rPr lang="en-GB" sz="1800" u="sng" dirty="0" smtClean="0"/>
              <a:t>Economic relevance</a:t>
            </a:r>
            <a:r>
              <a:rPr lang="en-GB" sz="1800" dirty="0" smtClean="0"/>
              <a:t> 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Food, employment, income: 170.000 products, 600.000 employees and 179,6 billion € annual sales only in Germany (2017)</a:t>
            </a:r>
          </a:p>
          <a:p>
            <a:pPr marL="0" indent="0">
              <a:buNone/>
            </a:pPr>
            <a:endParaRPr lang="en-GB" sz="1800" u="sng" dirty="0" smtClean="0">
              <a:sym typeface="Wingdings"/>
            </a:endParaRPr>
          </a:p>
          <a:p>
            <a:pPr marL="0" indent="0">
              <a:buNone/>
            </a:pPr>
            <a:r>
              <a:rPr lang="en-GB" sz="1800" u="sng" dirty="0" smtClean="0">
                <a:sym typeface="Wingdings"/>
              </a:rPr>
              <a:t>Ecological services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Genetic diversity of crop species and animal breeds is an insurance for our future nutrition </a:t>
            </a:r>
            <a:r>
              <a:rPr lang="en-GB" sz="1800" dirty="0">
                <a:solidFill>
                  <a:schemeClr val="tx1"/>
                </a:solidFill>
                <a:sym typeface="Wingdings"/>
              </a:rPr>
              <a:t> changing environmental conditions, new pests, shortage of resources e.g. for synthetic fertilizer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423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2. Why it is relevant (continued)</a:t>
            </a:r>
            <a:endParaRPr lang="en-GB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4248712854"/>
              </p:ext>
            </p:extLst>
          </p:nvPr>
        </p:nvGraphicFramePr>
        <p:xfrm>
          <a:off x="1524000" y="1397000"/>
          <a:ext cx="650438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3551380" y="1607671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300.000-500.000 </a:t>
            </a:r>
          </a:p>
          <a:p>
            <a:pPr lvl="0" algn="ctr"/>
            <a:r>
              <a:rPr lang="en-GB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species globally</a:t>
            </a:r>
          </a:p>
          <a:p>
            <a:pPr algn="ctr"/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563888" y="270892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30.000 edible</a:t>
            </a:r>
            <a:endParaRPr lang="en-GB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563888" y="4021921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7.000 used and cultivated 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563888" y="450912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species deliver 95% of plant based food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42066" y="1319639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Example current situation plant genetic resources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84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Elements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/>
              <a:t>V</a:t>
            </a:r>
            <a:r>
              <a:rPr lang="de-DE" sz="2600" dirty="0" err="1" smtClean="0"/>
              <a:t>ery</a:t>
            </a:r>
            <a:r>
              <a:rPr lang="de-DE" sz="2600" dirty="0" smtClean="0"/>
              <a:t> </a:t>
            </a:r>
            <a:r>
              <a:rPr lang="de-DE" sz="2600" dirty="0" err="1" smtClean="0"/>
              <a:t>Good</a:t>
            </a:r>
            <a:r>
              <a:rPr lang="de-DE" sz="2600" dirty="0" smtClean="0"/>
              <a:t> </a:t>
            </a:r>
            <a:r>
              <a:rPr lang="de-DE" sz="2600" dirty="0" err="1" smtClean="0"/>
              <a:t>practices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200" u="sng" dirty="0" err="1" smtClean="0"/>
              <a:t>Two</a:t>
            </a:r>
            <a:r>
              <a:rPr lang="de-DE" sz="2200" u="sng" dirty="0" smtClean="0"/>
              <a:t> </a:t>
            </a:r>
            <a:r>
              <a:rPr lang="de-DE" sz="2200" u="sng" dirty="0" err="1" smtClean="0"/>
              <a:t>ways</a:t>
            </a:r>
            <a:r>
              <a:rPr lang="de-DE" sz="2200" u="sng" dirty="0" smtClean="0"/>
              <a:t> </a:t>
            </a:r>
            <a:r>
              <a:rPr lang="de-DE" sz="2200" u="sng" dirty="0" err="1" smtClean="0"/>
              <a:t>of</a:t>
            </a:r>
            <a:r>
              <a:rPr lang="de-DE" sz="2200" u="sng" dirty="0" smtClean="0"/>
              <a:t> </a:t>
            </a:r>
            <a:r>
              <a:rPr lang="de-DE" sz="2200" u="sng" dirty="0" err="1"/>
              <a:t>p</a:t>
            </a:r>
            <a:r>
              <a:rPr lang="de-DE" sz="2200" u="sng" dirty="0" err="1" smtClean="0"/>
              <a:t>reserving</a:t>
            </a:r>
            <a:r>
              <a:rPr lang="de-DE" sz="2200" u="sng" dirty="0" smtClean="0"/>
              <a:t> </a:t>
            </a:r>
            <a:r>
              <a:rPr lang="de-DE" sz="2200" u="sng" dirty="0" err="1" smtClean="0"/>
              <a:t>and</a:t>
            </a:r>
            <a:r>
              <a:rPr lang="de-DE" sz="2200" u="sng" dirty="0" smtClean="0"/>
              <a:t> </a:t>
            </a:r>
            <a:r>
              <a:rPr lang="de-DE" sz="2200" u="sng" dirty="0" err="1" smtClean="0"/>
              <a:t>promoting</a:t>
            </a:r>
            <a:r>
              <a:rPr lang="de-DE" sz="2200" u="sng" dirty="0" smtClean="0"/>
              <a:t> agro-</a:t>
            </a:r>
            <a:r>
              <a:rPr lang="de-DE" sz="2200" u="sng" dirty="0" err="1" smtClean="0"/>
              <a:t>biodiversity</a:t>
            </a:r>
            <a:r>
              <a:rPr lang="de-DE" sz="2200" dirty="0" smtClean="0"/>
              <a:t> </a:t>
            </a:r>
          </a:p>
          <a:p>
            <a:pPr marL="0" indent="0">
              <a:buNone/>
            </a:pPr>
            <a:endParaRPr lang="de-DE" dirty="0" smtClean="0"/>
          </a:p>
          <a:p>
            <a:pPr marL="457200" indent="-457200">
              <a:buFont typeface="+mj-lt"/>
              <a:buAutoNum type="arabicPeriod"/>
            </a:pPr>
            <a:r>
              <a:rPr lang="de-DE" sz="2000" b="1" dirty="0" smtClean="0"/>
              <a:t>Ex-situ </a:t>
            </a:r>
            <a:r>
              <a:rPr lang="de-DE" sz="2000" b="1" dirty="0" err="1" smtClean="0"/>
              <a:t>conservation</a:t>
            </a:r>
            <a:endParaRPr lang="de-DE" sz="2000" b="1" dirty="0" smtClean="0"/>
          </a:p>
          <a:p>
            <a:pPr marL="0" indent="0">
              <a:buNone/>
            </a:pPr>
            <a:r>
              <a:rPr lang="en-GB" sz="2000" dirty="0">
                <a:solidFill>
                  <a:schemeClr val="tx1"/>
                </a:solidFill>
              </a:rPr>
              <a:t>Preservation of seed material outside of its natural range in a gene bank.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u="sng" dirty="0" smtClean="0"/>
              <a:t>Facts</a:t>
            </a:r>
          </a:p>
          <a:p>
            <a:pPr marL="285750" indent="-285750"/>
            <a:r>
              <a:rPr lang="en-GB" sz="2000" dirty="0">
                <a:solidFill>
                  <a:schemeClr val="tx1"/>
                </a:solidFill>
              </a:rPr>
              <a:t>More than 1750 gene banks worldwide</a:t>
            </a:r>
          </a:p>
          <a:p>
            <a:pPr marL="285750" indent="-285750"/>
            <a:r>
              <a:rPr lang="en-GB" sz="2000" dirty="0">
                <a:solidFill>
                  <a:schemeClr val="tx1"/>
                </a:solidFill>
              </a:rPr>
              <a:t>7.4 million accessions; therefrom 6.6 million held by national governments</a:t>
            </a:r>
          </a:p>
          <a:p>
            <a:pPr marL="285750" indent="-285750"/>
            <a:r>
              <a:rPr lang="en-GB" sz="2000" dirty="0">
                <a:solidFill>
                  <a:schemeClr val="tx1"/>
                </a:solidFill>
              </a:rPr>
              <a:t>One of the largest gene banks is the Svalbard Global Seed Vault (SGSV) located on the Spitzbergen archipelago (Norway), comprising more than 800.000 accessions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endParaRPr lang="en-GB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65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3. Elements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Very</a:t>
            </a:r>
            <a:r>
              <a:rPr lang="de-DE" sz="2800" dirty="0"/>
              <a:t> </a:t>
            </a:r>
            <a:r>
              <a:rPr lang="de-DE" sz="2800" dirty="0" err="1"/>
              <a:t>Good</a:t>
            </a:r>
            <a:r>
              <a:rPr lang="de-DE" sz="2800" dirty="0"/>
              <a:t> </a:t>
            </a:r>
            <a:r>
              <a:rPr lang="de-DE" sz="2800" dirty="0" err="1"/>
              <a:t>practices</a:t>
            </a:r>
            <a:endParaRPr lang="de-DE" sz="28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000" b="1" dirty="0" smtClean="0"/>
              <a:t>Ex-situ </a:t>
            </a:r>
            <a:r>
              <a:rPr lang="de-DE" sz="2000" b="1" dirty="0" err="1" smtClean="0"/>
              <a:t>conservation</a:t>
            </a: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457200" indent="-457200">
              <a:buFont typeface="+mj-lt"/>
              <a:buAutoNum type="arabicPeriod"/>
            </a:pPr>
            <a:endParaRPr lang="de-DE" sz="2000" b="1" dirty="0" smtClean="0"/>
          </a:p>
          <a:p>
            <a:pPr marL="457200" indent="-457200">
              <a:buFont typeface="+mj-lt"/>
              <a:buAutoNum type="arabicPeriod"/>
            </a:pPr>
            <a:endParaRPr lang="de-DE" sz="2000" b="1" dirty="0"/>
          </a:p>
          <a:p>
            <a:pPr marL="0" indent="0">
              <a:buNone/>
            </a:pPr>
            <a:endParaRPr lang="de-DE" sz="2000" b="1" dirty="0"/>
          </a:p>
          <a:p>
            <a:pPr marL="0" indent="0">
              <a:buNone/>
            </a:pPr>
            <a:r>
              <a:rPr lang="en-GB" sz="1000" dirty="0"/>
              <a:t>Geographic distribution of </a:t>
            </a:r>
            <a:r>
              <a:rPr lang="en-GB" sz="1000" dirty="0" err="1"/>
              <a:t>genebanks</a:t>
            </a:r>
            <a:r>
              <a:rPr lang="en-GB" sz="1000" dirty="0"/>
              <a:t> with holdings of &gt;10,000 accessions; national and regional </a:t>
            </a:r>
            <a:r>
              <a:rPr lang="en-GB" sz="1000" dirty="0" err="1"/>
              <a:t>genebanks</a:t>
            </a:r>
            <a:r>
              <a:rPr lang="en-GB" sz="1000" dirty="0"/>
              <a:t> in blue, CGIAR centres </a:t>
            </a:r>
            <a:r>
              <a:rPr lang="en-GB" sz="1000" dirty="0" err="1"/>
              <a:t>genebanks</a:t>
            </a:r>
            <a:r>
              <a:rPr lang="en-GB" sz="1000" dirty="0"/>
              <a:t> in beige, SGSV in green (Source: FAO, 2010)</a:t>
            </a:r>
            <a:r>
              <a:rPr lang="de-DE" sz="1000" dirty="0"/>
              <a:t> </a:t>
            </a:r>
            <a:endParaRPr lang="de-DE" sz="1000" b="1" dirty="0" smtClean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6" name="Bild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39025"/>
            <a:ext cx="777686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6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3. Elements </a:t>
            </a:r>
            <a:r>
              <a:rPr lang="de-DE" sz="2600" dirty="0" err="1"/>
              <a:t>of</a:t>
            </a:r>
            <a:r>
              <a:rPr lang="de-DE" sz="2600" dirty="0"/>
              <a:t> </a:t>
            </a:r>
            <a:r>
              <a:rPr lang="de-DE" sz="2600" dirty="0" err="1"/>
              <a:t>Very</a:t>
            </a:r>
            <a:r>
              <a:rPr lang="de-DE" sz="2600" dirty="0"/>
              <a:t> </a:t>
            </a:r>
            <a:r>
              <a:rPr lang="de-DE" sz="2600" dirty="0" err="1"/>
              <a:t>Good</a:t>
            </a:r>
            <a:r>
              <a:rPr lang="de-DE" sz="2600" dirty="0"/>
              <a:t> </a:t>
            </a:r>
            <a:r>
              <a:rPr lang="de-DE" sz="2600" dirty="0" err="1"/>
              <a:t>practices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2. On-farm </a:t>
            </a:r>
            <a:r>
              <a:rPr lang="de-DE" sz="2000" b="1" dirty="0" err="1"/>
              <a:t>conservation</a:t>
            </a:r>
            <a:endParaRPr lang="de-DE" sz="2000" b="1" dirty="0"/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A special </a:t>
            </a:r>
            <a:r>
              <a:rPr lang="en-GB" sz="1600" dirty="0">
                <a:solidFill>
                  <a:schemeClr val="tx1"/>
                </a:solidFill>
              </a:rPr>
              <a:t>form of in-situ conservation where genetic material is preserved through cultivation in its natural habitat range and that is thereby exposed to natural conditions.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Advantages compared to Ex-situ conservation:</a:t>
            </a:r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Exposure of genetic resources to field conditions enables constant development of a strong </a:t>
            </a:r>
            <a:r>
              <a:rPr lang="en-GB" sz="1600" dirty="0">
                <a:solidFill>
                  <a:schemeClr val="tx1"/>
                </a:solidFill>
              </a:rPr>
              <a:t>relation to location and cultivation technique, adaptation to regional conditions and a changing environment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Positive example: Rediscovery of the white Swiss Emmer</a:t>
            </a:r>
          </a:p>
          <a:p>
            <a:pPr marL="0" indent="0">
              <a:buNone/>
            </a:pPr>
            <a:r>
              <a:rPr lang="en-GB" sz="1600" dirty="0">
                <a:hlinkClick r:id="rId3"/>
              </a:rPr>
              <a:t>http://www.emmer-einkorn.ch</a:t>
            </a:r>
            <a:r>
              <a:rPr lang="en-GB" sz="1600" dirty="0"/>
              <a:t> </a:t>
            </a:r>
            <a:endParaRPr lang="de-DE" sz="1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325" y="3933056"/>
            <a:ext cx="2727353" cy="204551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7299502" y="5729944"/>
            <a:ext cx="1584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9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8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3200" dirty="0"/>
              <a:t>3. Elements </a:t>
            </a:r>
            <a:r>
              <a:rPr lang="de-DE" sz="3200" dirty="0" err="1"/>
              <a:t>of</a:t>
            </a:r>
            <a:r>
              <a:rPr lang="de-DE" sz="3200" dirty="0"/>
              <a:t> </a:t>
            </a:r>
            <a:r>
              <a:rPr lang="de-DE" sz="3200" dirty="0" err="1"/>
              <a:t>Very</a:t>
            </a:r>
            <a:r>
              <a:rPr lang="de-DE" sz="3200" dirty="0"/>
              <a:t> </a:t>
            </a:r>
            <a:r>
              <a:rPr lang="de-DE" sz="3200" dirty="0" err="1"/>
              <a:t>Good</a:t>
            </a:r>
            <a:r>
              <a:rPr lang="de-DE" sz="3200" dirty="0"/>
              <a:t> </a:t>
            </a:r>
            <a:r>
              <a:rPr lang="de-DE" sz="3200" dirty="0" err="1"/>
              <a:t>practices</a:t>
            </a:r>
            <a:endParaRPr lang="de-DE" sz="3100" dirty="0"/>
          </a:p>
        </p:txBody>
      </p:sp>
      <p:sp>
        <p:nvSpPr>
          <p:cNvPr id="6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u="sng" dirty="0"/>
              <a:t>E</a:t>
            </a:r>
            <a:r>
              <a:rPr lang="en-GB" sz="2000" u="sng" dirty="0" smtClean="0"/>
              <a:t>xamples </a:t>
            </a:r>
            <a:r>
              <a:rPr lang="en-GB" sz="2000" u="sng" dirty="0"/>
              <a:t>of advocates of on-farm agro-biodiversity</a:t>
            </a:r>
            <a:r>
              <a:rPr lang="de-DE" sz="2000" dirty="0"/>
              <a:t> </a:t>
            </a:r>
            <a:endParaRPr lang="de-DE" sz="2000" dirty="0" smtClean="0"/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Pro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Specie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 Rara</a:t>
            </a:r>
          </a:p>
          <a:p>
            <a:pPr lvl="1"/>
            <a:r>
              <a:rPr lang="en-GB" sz="1600" dirty="0" smtClean="0">
                <a:solidFill>
                  <a:schemeClr val="tx1"/>
                </a:solidFill>
              </a:rPr>
              <a:t>Protection of endangered </a:t>
            </a:r>
            <a:r>
              <a:rPr lang="en-GB" sz="1600" dirty="0">
                <a:solidFill>
                  <a:schemeClr val="tx1"/>
                </a:solidFill>
              </a:rPr>
              <a:t>farm animal breeds and crop plants from extinction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Slow Food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Foundation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for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Biodiversity</a:t>
            </a:r>
            <a:endParaRPr lang="de-DE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de-DE" sz="1600" dirty="0" smtClean="0">
                <a:solidFill>
                  <a:schemeClr val="tx1"/>
                </a:solidFill>
              </a:rPr>
              <a:t>‚</a:t>
            </a:r>
            <a:r>
              <a:rPr lang="de-DE" sz="1600" dirty="0" err="1" smtClean="0">
                <a:solidFill>
                  <a:schemeClr val="tx1"/>
                </a:solidFill>
              </a:rPr>
              <a:t>Ark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of</a:t>
            </a:r>
            <a:r>
              <a:rPr lang="de-DE" sz="1600" dirty="0" smtClean="0">
                <a:solidFill>
                  <a:schemeClr val="tx1"/>
                </a:solidFill>
              </a:rPr>
              <a:t> Taste‘ </a:t>
            </a:r>
            <a:r>
              <a:rPr lang="de-DE" sz="1600" dirty="0" err="1" smtClean="0">
                <a:solidFill>
                  <a:schemeClr val="tx1"/>
                </a:solidFill>
              </a:rPr>
              <a:t>catalogue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of</a:t>
            </a:r>
            <a:r>
              <a:rPr lang="de-DE" sz="1600" dirty="0" smtClean="0">
                <a:solidFill>
                  <a:schemeClr val="tx1"/>
                </a:solidFill>
              </a:rPr>
              <a:t> traditional </a:t>
            </a:r>
            <a:r>
              <a:rPr lang="de-DE" sz="1600" dirty="0" err="1" smtClean="0">
                <a:solidFill>
                  <a:schemeClr val="tx1"/>
                </a:solidFill>
              </a:rPr>
              <a:t>products</a:t>
            </a:r>
            <a:endParaRPr lang="de-DE" sz="1600" dirty="0" smtClean="0">
              <a:solidFill>
                <a:schemeClr val="tx1"/>
              </a:solidFill>
            </a:endParaRPr>
          </a:p>
          <a:p>
            <a:pPr lvl="1"/>
            <a:r>
              <a:rPr lang="de-DE" sz="1600" dirty="0" err="1" smtClean="0">
                <a:solidFill>
                  <a:schemeClr val="tx1"/>
                </a:solidFill>
              </a:rPr>
              <a:t>Presidia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label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en-GB" sz="1600" dirty="0" smtClean="0">
                <a:solidFill>
                  <a:schemeClr val="tx1"/>
                </a:solidFill>
              </a:rPr>
              <a:t>to </a:t>
            </a:r>
            <a:r>
              <a:rPr lang="en-GB" sz="1600" dirty="0">
                <a:solidFill>
                  <a:schemeClr val="tx1"/>
                </a:solidFill>
              </a:rPr>
              <a:t>sustain quality production at risk of extinction, protect unique regions and ecosystems, recover traditional processing methods, safeguard native breeds and local plant </a:t>
            </a:r>
            <a:r>
              <a:rPr lang="en-GB" sz="1600" dirty="0" smtClean="0">
                <a:solidFill>
                  <a:schemeClr val="tx1"/>
                </a:solidFill>
              </a:rPr>
              <a:t>varieties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CAPSELLA Project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ICT solutions tailored to the needs of food, field and seed related actors engaging in agro-biodiversity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SAVE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Foundation</a:t>
            </a:r>
            <a:endParaRPr lang="de-DE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‘Safeguard for Agricultural Varieties in Europe’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Breeder</a:t>
            </a:r>
            <a:r>
              <a:rPr lang="de-DE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associations</a:t>
            </a:r>
            <a:endParaRPr lang="de-DE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de-DE" sz="2000" dirty="0" err="1" smtClean="0">
                <a:solidFill>
                  <a:schemeClr val="bg2">
                    <a:lumMod val="25000"/>
                  </a:schemeClr>
                </a:solidFill>
              </a:rPr>
              <a:t>Individuals</a:t>
            </a:r>
            <a:endParaRPr lang="de-DE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P</a:t>
            </a:r>
            <a:r>
              <a:rPr lang="en-GB" sz="1600" dirty="0" smtClean="0">
                <a:solidFill>
                  <a:schemeClr val="tx1"/>
                </a:solidFill>
              </a:rPr>
              <a:t>rivate </a:t>
            </a:r>
            <a:r>
              <a:rPr lang="en-GB" sz="1600" dirty="0">
                <a:solidFill>
                  <a:schemeClr val="tx1"/>
                </a:solidFill>
              </a:rPr>
              <a:t>seed bank of Manfred </a:t>
            </a:r>
            <a:r>
              <a:rPr lang="en-GB" sz="1600" dirty="0" err="1">
                <a:solidFill>
                  <a:schemeClr val="tx1"/>
                </a:solidFill>
              </a:rPr>
              <a:t>Hahm</a:t>
            </a:r>
            <a:r>
              <a:rPr lang="en-GB" sz="1600" dirty="0">
                <a:solidFill>
                  <a:schemeClr val="tx1"/>
                </a:solidFill>
              </a:rPr>
              <a:t>-Hartmann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with</a:t>
            </a:r>
            <a:r>
              <a:rPr lang="de-DE" sz="1600" dirty="0" smtClean="0">
                <a:solidFill>
                  <a:schemeClr val="tx1"/>
                </a:solidFill>
              </a:rPr>
              <a:t> &gt;1000 </a:t>
            </a:r>
            <a:r>
              <a:rPr lang="de-DE" sz="1600" dirty="0" err="1" smtClean="0">
                <a:solidFill>
                  <a:schemeClr val="tx1"/>
                </a:solidFill>
              </a:rPr>
              <a:t>varieties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of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tomato</a:t>
            </a:r>
            <a:endParaRPr lang="de-DE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1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4. </a:t>
            </a:r>
            <a:r>
              <a:rPr lang="de-DE" sz="2800" dirty="0" err="1" smtClean="0"/>
              <a:t>What</a:t>
            </a:r>
            <a:r>
              <a:rPr lang="de-DE" sz="2800" dirty="0" smtClean="0"/>
              <a:t> </a:t>
            </a:r>
            <a:r>
              <a:rPr lang="de-DE" sz="2800" dirty="0" err="1"/>
              <a:t>are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opportunities</a:t>
            </a:r>
            <a:r>
              <a:rPr lang="de-DE" sz="2800" dirty="0"/>
              <a:t> 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200" b="1" dirty="0" smtClean="0"/>
              <a:t>Auditors</a:t>
            </a:r>
            <a:endParaRPr lang="de-DE" sz="2000" b="1" dirty="0" smtClean="0"/>
          </a:p>
          <a:p>
            <a:pPr marL="0" indent="0">
              <a:buNone/>
            </a:pPr>
            <a:r>
              <a:rPr lang="en-GB" sz="2000" dirty="0"/>
              <a:t>Auditors </a:t>
            </a:r>
            <a:r>
              <a:rPr lang="en-GB" sz="2000" dirty="0" smtClean="0"/>
              <a:t>lack </a:t>
            </a:r>
            <a:r>
              <a:rPr lang="en-GB" sz="2000" dirty="0"/>
              <a:t>an explicit assignment in the frame of this training </a:t>
            </a:r>
            <a:endParaRPr lang="en-GB" sz="2000" dirty="0" smtClean="0"/>
          </a:p>
          <a:p>
            <a:pPr lvl="1">
              <a:buFont typeface="Wingdings" charset="0"/>
              <a:buChar char="à"/>
            </a:pPr>
            <a:r>
              <a:rPr lang="en-GB" sz="1600" dirty="0" smtClean="0">
                <a:sym typeface="Wingdings"/>
              </a:rPr>
              <a:t>verify and report compliance of criteria of a certified entity</a:t>
            </a:r>
          </a:p>
          <a:p>
            <a:pPr lvl="1">
              <a:buFont typeface="Wingdings" charset="0"/>
              <a:buChar char="à"/>
            </a:pPr>
            <a:r>
              <a:rPr lang="en-GB" sz="1600" dirty="0" smtClean="0">
                <a:sym typeface="Wingdings"/>
              </a:rPr>
              <a:t>time </a:t>
            </a:r>
            <a:r>
              <a:rPr lang="en-GB" sz="1600" dirty="0" smtClean="0">
                <a:sym typeface="Wingdings"/>
              </a:rPr>
              <a:t>restriction for any additional action</a:t>
            </a:r>
          </a:p>
          <a:p>
            <a:pPr marL="0" indent="0">
              <a:buNone/>
            </a:pPr>
            <a:endParaRPr lang="en-GB" sz="2000" dirty="0" smtClean="0">
              <a:sym typeface="Wingdings"/>
            </a:endParaRPr>
          </a:p>
          <a:p>
            <a:pPr marL="0" indent="0">
              <a:buNone/>
            </a:pPr>
            <a:r>
              <a:rPr lang="en-GB" sz="2000" u="sng" dirty="0">
                <a:sym typeface="Wingdings"/>
              </a:rPr>
              <a:t>Idea</a:t>
            </a:r>
          </a:p>
          <a:p>
            <a:pPr marL="0" indent="0">
              <a:buNone/>
            </a:pPr>
            <a:r>
              <a:rPr lang="en-GB" sz="2000" dirty="0" smtClean="0">
                <a:sym typeface="Wingdings"/>
              </a:rPr>
              <a:t>Auditors can distinguish between conventional species and native, endangered species on the farm, if: </a:t>
            </a:r>
          </a:p>
          <a:p>
            <a:pPr lvl="1"/>
            <a:r>
              <a:rPr lang="en-GB" sz="1600" dirty="0" smtClean="0">
                <a:sym typeface="Wingdings"/>
              </a:rPr>
              <a:t>a respective criterion that aims at detecting the variety of cultivated species/breeds is to be verified anyway during the audit process</a:t>
            </a:r>
          </a:p>
          <a:p>
            <a:pPr lvl="1"/>
            <a:endParaRPr lang="en-GB" sz="1600" dirty="0">
              <a:sym typeface="Wingdings"/>
            </a:endParaRPr>
          </a:p>
          <a:p>
            <a:pPr marL="57150" indent="0">
              <a:buNone/>
            </a:pPr>
            <a:r>
              <a:rPr lang="en-GB" sz="2000" u="sng" dirty="0" smtClean="0">
                <a:sym typeface="Wingdings"/>
              </a:rPr>
              <a:t>Potential benefit</a:t>
            </a:r>
          </a:p>
          <a:p>
            <a:pPr marL="800100" lvl="1"/>
            <a:r>
              <a:rPr lang="en-GB" sz="1600" dirty="0" smtClean="0">
                <a:sym typeface="Wingdings"/>
              </a:rPr>
              <a:t>trigger development of a criterion on traditional species/breeds</a:t>
            </a:r>
          </a:p>
          <a:p>
            <a:pPr marL="800100" lvl="1"/>
            <a:r>
              <a:rPr lang="en-GB" sz="1600" dirty="0" smtClean="0">
                <a:sym typeface="Wingdings"/>
              </a:rPr>
              <a:t>reveal the number of unreported cases where traditional species/breeds occur on certified farms  Overview on farms promoting agro-biodiversity</a:t>
            </a:r>
            <a:endParaRPr lang="en-GB" sz="1600" dirty="0">
              <a:sym typeface="Wingdings"/>
            </a:endParaRPr>
          </a:p>
          <a:p>
            <a:pPr lvl="1"/>
            <a:endParaRPr lang="en-GB" sz="1600" dirty="0" smtClean="0">
              <a:sym typeface="Wingdings"/>
            </a:endParaRPr>
          </a:p>
          <a:p>
            <a:pPr marL="0" indent="0">
              <a:buNone/>
            </a:pPr>
            <a:r>
              <a:rPr lang="de-DE" sz="2000" dirty="0" smtClean="0"/>
              <a:t> </a:t>
            </a:r>
            <a:endParaRPr lang="de-DE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04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36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800" dirty="0" err="1" smtClean="0"/>
              <a:t>Thank</a:t>
            </a:r>
            <a:r>
              <a:rPr lang="de-DE" sz="4800" dirty="0" smtClean="0"/>
              <a:t> </a:t>
            </a:r>
            <a:r>
              <a:rPr lang="de-DE" sz="4800" dirty="0" err="1" smtClean="0"/>
              <a:t>you</a:t>
            </a:r>
            <a:r>
              <a:rPr lang="de-DE" sz="4800" dirty="0" smtClean="0"/>
              <a:t> </a:t>
            </a:r>
            <a:r>
              <a:rPr lang="de-DE" sz="4800" dirty="0" err="1" smtClean="0"/>
              <a:t>very</a:t>
            </a:r>
            <a:r>
              <a:rPr lang="de-DE" sz="4800" dirty="0" smtClean="0"/>
              <a:t> </a:t>
            </a:r>
            <a:r>
              <a:rPr lang="de-DE" sz="4800" dirty="0" err="1" smtClean="0"/>
              <a:t>much</a:t>
            </a:r>
            <a:r>
              <a:rPr lang="de-DE" sz="4800" dirty="0" smtClean="0"/>
              <a:t>! </a:t>
            </a:r>
            <a:endParaRPr lang="de-DE" sz="4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339752" y="3772765"/>
            <a:ext cx="363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ool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Action Facts Sheet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User Manual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Easy Guide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……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80363" y="3191302"/>
            <a:ext cx="8100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https://www.business-biodiversity.eu/en/life-food-biodiversity</a:t>
            </a:r>
          </a:p>
        </p:txBody>
      </p:sp>
      <p:pic>
        <p:nvPicPr>
          <p:cNvPr id="7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759" y="3793190"/>
            <a:ext cx="840993" cy="795640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66926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728</Words>
  <Application>Microsoft Office PowerPoint</Application>
  <PresentationFormat>Bildschirmpräsentation (4:3)</PresentationFormat>
  <Paragraphs>116</Paragraphs>
  <Slides>10</Slides>
  <Notes>8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LIFE Header</vt:lpstr>
      <vt:lpstr>LIFE Content</vt:lpstr>
      <vt:lpstr>LIFE Partner Logos</vt:lpstr>
      <vt:lpstr>Very Best Agricultural Practices Agro - Biodiversity</vt:lpstr>
      <vt:lpstr>1. What is agro-biodiversity</vt:lpstr>
      <vt:lpstr>2. Why it is relevant</vt:lpstr>
      <vt:lpstr>2. Why it is relevant (continued)</vt:lpstr>
      <vt:lpstr>3. Elements of Very Good practices</vt:lpstr>
      <vt:lpstr>3. Elements of Very Good practices</vt:lpstr>
      <vt:lpstr>3. Elements of Very Good practices</vt:lpstr>
      <vt:lpstr>3. Elements of Very Good practices</vt:lpstr>
      <vt:lpstr>4. What are the opportunities 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122</cp:revision>
  <dcterms:created xsi:type="dcterms:W3CDTF">2017-08-09T08:14:08Z</dcterms:created>
  <dcterms:modified xsi:type="dcterms:W3CDTF">2019-04-24T13:06:56Z</dcterms:modified>
</cp:coreProperties>
</file>