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2"/>
  </p:notesMasterIdLst>
  <p:sldIdLst>
    <p:sldId id="316" r:id="rId4"/>
    <p:sldId id="300" r:id="rId5"/>
    <p:sldId id="299" r:id="rId6"/>
    <p:sldId id="318" r:id="rId7"/>
    <p:sldId id="319" r:id="rId8"/>
    <p:sldId id="320" r:id="rId9"/>
    <p:sldId id="317" r:id="rId10"/>
    <p:sldId id="321" r:id="rId11"/>
    <p:sldId id="322" r:id="rId12"/>
    <p:sldId id="307" r:id="rId13"/>
    <p:sldId id="308" r:id="rId14"/>
    <p:sldId id="309" r:id="rId15"/>
    <p:sldId id="310" r:id="rId16"/>
    <p:sldId id="311" r:id="rId17"/>
    <p:sldId id="312" r:id="rId18"/>
    <p:sldId id="313" r:id="rId19"/>
    <p:sldId id="323" r:id="rId20"/>
    <p:sldId id="315" r:id="rId2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185" autoAdjust="0"/>
  </p:normalViewPr>
  <p:slideViewPr>
    <p:cSldViewPr>
      <p:cViewPr>
        <p:scale>
          <a:sx n="50" d="100"/>
          <a:sy n="50" d="100"/>
        </p:scale>
        <p:origin x="-2131" y="-82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99AC4E-FBAF-415C-A094-CA31114BD04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s-ES"/>
        </a:p>
      </dgm:t>
    </dgm:pt>
    <dgm:pt modelId="{78783E2A-0C40-4897-87C3-0D19E872FD69}">
      <dgm:prSet phldrT="[Texto]"/>
      <dgm:spPr>
        <a:blipFill rotWithShape="0">
          <a:blip xmlns:r="http://schemas.openxmlformats.org/officeDocument/2006/relationships" r:embed="rId1"/>
          <a:stretch>
            <a:fillRect/>
          </a:stretch>
        </a:blipFill>
      </dgm:spPr>
      <dgm:t>
        <a:bodyPr/>
        <a:lstStyle/>
        <a:p>
          <a:r>
            <a:rPr lang="es-ES" dirty="0" err="1" smtClean="0"/>
            <a:t>SUNFLOWER</a:t>
          </a:r>
          <a:endParaRPr lang="es-ES" dirty="0"/>
        </a:p>
      </dgm:t>
    </dgm:pt>
    <dgm:pt modelId="{BE088ABF-45C1-433E-9013-0772B907A1EB}" type="parTrans" cxnId="{6B8A9E80-42B0-4304-B192-7DDA6C90E9F2}">
      <dgm:prSet/>
      <dgm:spPr/>
      <dgm:t>
        <a:bodyPr/>
        <a:lstStyle/>
        <a:p>
          <a:endParaRPr lang="es-ES"/>
        </a:p>
      </dgm:t>
    </dgm:pt>
    <dgm:pt modelId="{FDB4B4F7-135F-45C9-A383-96BA2E476191}" type="sibTrans" cxnId="{6B8A9E80-42B0-4304-B192-7DDA6C90E9F2}">
      <dgm:prSet/>
      <dgm:spPr/>
      <dgm:t>
        <a:bodyPr/>
        <a:lstStyle/>
        <a:p>
          <a:endParaRPr lang="es-ES"/>
        </a:p>
      </dgm:t>
    </dgm:pt>
    <dgm:pt modelId="{3B6715B0-91C0-48F5-A391-7ACA7FF5535B}">
      <dgm:prSet phldrT="[Texto]"/>
      <dgm:spPr>
        <a:blipFill rotWithShape="0">
          <a:blip xmlns:r="http://schemas.openxmlformats.org/officeDocument/2006/relationships" r:embed="rId2"/>
          <a:stretch>
            <a:fillRect/>
          </a:stretch>
        </a:blipFill>
      </dgm:spPr>
      <dgm:t>
        <a:bodyPr/>
        <a:lstStyle/>
        <a:p>
          <a:r>
            <a:rPr lang="es-ES" dirty="0" err="1" smtClean="0"/>
            <a:t>LENTIL</a:t>
          </a:r>
          <a:endParaRPr lang="es-ES" dirty="0"/>
        </a:p>
      </dgm:t>
    </dgm:pt>
    <dgm:pt modelId="{0066F1E4-5EEE-4B31-B7F5-BFBD4E8CD3FC}" type="parTrans" cxnId="{07EE06E6-B423-41A0-81A0-458E0F6B2899}">
      <dgm:prSet/>
      <dgm:spPr/>
      <dgm:t>
        <a:bodyPr/>
        <a:lstStyle/>
        <a:p>
          <a:endParaRPr lang="es-ES"/>
        </a:p>
      </dgm:t>
    </dgm:pt>
    <dgm:pt modelId="{2C78A87F-40C2-4906-9A56-78921BEA9263}" type="sibTrans" cxnId="{07EE06E6-B423-41A0-81A0-458E0F6B2899}">
      <dgm:prSet/>
      <dgm:spPr/>
      <dgm:t>
        <a:bodyPr/>
        <a:lstStyle/>
        <a:p>
          <a:endParaRPr lang="es-ES"/>
        </a:p>
      </dgm:t>
    </dgm:pt>
    <dgm:pt modelId="{339AA3BC-7895-49B8-8840-17E3BF886F97}">
      <dgm:prSet phldrT="[Texto]"/>
      <dgm:spPr>
        <a:blipFill rotWithShape="0">
          <a:blip xmlns:r="http://schemas.openxmlformats.org/officeDocument/2006/relationships" r:embed="rId3"/>
          <a:stretch>
            <a:fillRect/>
          </a:stretch>
        </a:blipFill>
      </dgm:spPr>
      <dgm:t>
        <a:bodyPr/>
        <a:lstStyle/>
        <a:p>
          <a:r>
            <a:rPr lang="es-ES" dirty="0" err="1" smtClean="0"/>
            <a:t>WHEAT</a:t>
          </a:r>
          <a:endParaRPr lang="es-ES" dirty="0"/>
        </a:p>
      </dgm:t>
    </dgm:pt>
    <dgm:pt modelId="{D874BE3B-3899-469F-B272-9E5D258E20AB}" type="parTrans" cxnId="{566D0417-CB2F-4ED5-BCDD-651D8A744C31}">
      <dgm:prSet/>
      <dgm:spPr/>
      <dgm:t>
        <a:bodyPr/>
        <a:lstStyle/>
        <a:p>
          <a:endParaRPr lang="es-ES"/>
        </a:p>
      </dgm:t>
    </dgm:pt>
    <dgm:pt modelId="{DADFE092-F536-4D2D-A7E6-62987220C683}" type="sibTrans" cxnId="{566D0417-CB2F-4ED5-BCDD-651D8A744C31}">
      <dgm:prSet/>
      <dgm:spPr/>
      <dgm:t>
        <a:bodyPr/>
        <a:lstStyle/>
        <a:p>
          <a:endParaRPr lang="es-ES"/>
        </a:p>
      </dgm:t>
    </dgm:pt>
    <dgm:pt modelId="{4AAA78D0-D417-467F-A4AD-885588B7A5E5}">
      <dgm:prSet phldrT="[Texto]"/>
      <dgm:spPr>
        <a:blipFill rotWithShape="0">
          <a:blip xmlns:r="http://schemas.openxmlformats.org/officeDocument/2006/relationships" r:embed="rId4"/>
          <a:stretch>
            <a:fillRect/>
          </a:stretch>
        </a:blipFill>
      </dgm:spPr>
      <dgm:t>
        <a:bodyPr/>
        <a:lstStyle/>
        <a:p>
          <a:r>
            <a:rPr lang="es-ES" dirty="0" smtClean="0"/>
            <a:t>ALFALFA</a:t>
          </a:r>
          <a:endParaRPr lang="es-ES" dirty="0"/>
        </a:p>
      </dgm:t>
    </dgm:pt>
    <dgm:pt modelId="{C4E983FA-D6C6-4898-86F6-A2C9719A4C09}" type="parTrans" cxnId="{D97F84A0-DD09-4C0E-A0F7-C04C79D3D3E8}">
      <dgm:prSet/>
      <dgm:spPr/>
      <dgm:t>
        <a:bodyPr/>
        <a:lstStyle/>
        <a:p>
          <a:endParaRPr lang="es-ES"/>
        </a:p>
      </dgm:t>
    </dgm:pt>
    <dgm:pt modelId="{34E4AC51-0276-4AE8-A8C3-CB21E8113CC9}" type="sibTrans" cxnId="{D97F84A0-DD09-4C0E-A0F7-C04C79D3D3E8}">
      <dgm:prSet/>
      <dgm:spPr/>
      <dgm:t>
        <a:bodyPr/>
        <a:lstStyle/>
        <a:p>
          <a:endParaRPr lang="es-ES"/>
        </a:p>
      </dgm:t>
    </dgm:pt>
    <dgm:pt modelId="{ED0040DA-858B-4C45-907D-D688F4A47806}" type="pres">
      <dgm:prSet presAssocID="{7399AC4E-FBAF-415C-A094-CA31114BD041}" presName="cycle" presStyleCnt="0">
        <dgm:presLayoutVars>
          <dgm:dir/>
          <dgm:resizeHandles val="exact"/>
        </dgm:presLayoutVars>
      </dgm:prSet>
      <dgm:spPr/>
      <dgm:t>
        <a:bodyPr/>
        <a:lstStyle/>
        <a:p>
          <a:endParaRPr lang="es-ES"/>
        </a:p>
      </dgm:t>
    </dgm:pt>
    <dgm:pt modelId="{90BA7E50-6697-4320-B6D1-44312DF7D683}" type="pres">
      <dgm:prSet presAssocID="{78783E2A-0C40-4897-87C3-0D19E872FD69}" presName="node" presStyleLbl="node1" presStyleIdx="0" presStyleCnt="4" custScaleX="135752" custScaleY="138443" custRadScaleRad="87984" custRadScaleInc="12084">
        <dgm:presLayoutVars>
          <dgm:bulletEnabled val="1"/>
        </dgm:presLayoutVars>
      </dgm:prSet>
      <dgm:spPr/>
      <dgm:t>
        <a:bodyPr/>
        <a:lstStyle/>
        <a:p>
          <a:endParaRPr lang="es-ES"/>
        </a:p>
      </dgm:t>
    </dgm:pt>
    <dgm:pt modelId="{1D101103-42AF-44CC-B673-FD9990A053F7}" type="pres">
      <dgm:prSet presAssocID="{78783E2A-0C40-4897-87C3-0D19E872FD69}" presName="spNode" presStyleCnt="0"/>
      <dgm:spPr/>
    </dgm:pt>
    <dgm:pt modelId="{CB9D1736-9C36-4AD5-8230-29F8A2CFDB88}" type="pres">
      <dgm:prSet presAssocID="{FDB4B4F7-135F-45C9-A383-96BA2E476191}" presName="sibTrans" presStyleLbl="sibTrans1D1" presStyleIdx="0" presStyleCnt="4"/>
      <dgm:spPr/>
      <dgm:t>
        <a:bodyPr/>
        <a:lstStyle/>
        <a:p>
          <a:endParaRPr lang="es-ES"/>
        </a:p>
      </dgm:t>
    </dgm:pt>
    <dgm:pt modelId="{86C864F2-DDA3-4362-B9CD-398090C74701}" type="pres">
      <dgm:prSet presAssocID="{3B6715B0-91C0-48F5-A391-7ACA7FF5535B}" presName="node" presStyleLbl="node1" presStyleIdx="1" presStyleCnt="4" custScaleX="152400" custScaleY="156574" custRadScaleRad="143711" custRadScaleInc="19443">
        <dgm:presLayoutVars>
          <dgm:bulletEnabled val="1"/>
        </dgm:presLayoutVars>
      </dgm:prSet>
      <dgm:spPr/>
      <dgm:t>
        <a:bodyPr/>
        <a:lstStyle/>
        <a:p>
          <a:endParaRPr lang="es-ES"/>
        </a:p>
      </dgm:t>
    </dgm:pt>
    <dgm:pt modelId="{180B9033-ED3D-43B1-BD49-09E6C37D26F2}" type="pres">
      <dgm:prSet presAssocID="{3B6715B0-91C0-48F5-A391-7ACA7FF5535B}" presName="spNode" presStyleCnt="0"/>
      <dgm:spPr/>
    </dgm:pt>
    <dgm:pt modelId="{02A34DCF-683C-40F5-A8B8-1EAE4857BE9D}" type="pres">
      <dgm:prSet presAssocID="{2C78A87F-40C2-4906-9A56-78921BEA9263}" presName="sibTrans" presStyleLbl="sibTrans1D1" presStyleIdx="1" presStyleCnt="4"/>
      <dgm:spPr/>
      <dgm:t>
        <a:bodyPr/>
        <a:lstStyle/>
        <a:p>
          <a:endParaRPr lang="es-ES"/>
        </a:p>
      </dgm:t>
    </dgm:pt>
    <dgm:pt modelId="{F65716E3-2C2F-4C81-BD16-7FD52C84EEE6}" type="pres">
      <dgm:prSet presAssocID="{339AA3BC-7895-49B8-8840-17E3BF886F97}" presName="node" presStyleLbl="node1" presStyleIdx="2" presStyleCnt="4" custScaleX="145303" custScaleY="151928">
        <dgm:presLayoutVars>
          <dgm:bulletEnabled val="1"/>
        </dgm:presLayoutVars>
      </dgm:prSet>
      <dgm:spPr/>
      <dgm:t>
        <a:bodyPr/>
        <a:lstStyle/>
        <a:p>
          <a:endParaRPr lang="es-ES"/>
        </a:p>
      </dgm:t>
    </dgm:pt>
    <dgm:pt modelId="{51695A2E-B5AF-4B0F-B34E-581DE1A862E3}" type="pres">
      <dgm:prSet presAssocID="{339AA3BC-7895-49B8-8840-17E3BF886F97}" presName="spNode" presStyleCnt="0"/>
      <dgm:spPr/>
    </dgm:pt>
    <dgm:pt modelId="{01D6985E-463F-4266-9D23-FF67E8419CDF}" type="pres">
      <dgm:prSet presAssocID="{DADFE092-F536-4D2D-A7E6-62987220C683}" presName="sibTrans" presStyleLbl="sibTrans1D1" presStyleIdx="2" presStyleCnt="4"/>
      <dgm:spPr/>
      <dgm:t>
        <a:bodyPr/>
        <a:lstStyle/>
        <a:p>
          <a:endParaRPr lang="es-ES"/>
        </a:p>
      </dgm:t>
    </dgm:pt>
    <dgm:pt modelId="{B74EC708-EE3E-4212-9CC4-F8D5F0B28CB4}" type="pres">
      <dgm:prSet presAssocID="{4AAA78D0-D417-467F-A4AD-885588B7A5E5}" presName="node" presStyleLbl="node1" presStyleIdx="3" presStyleCnt="4" custScaleX="142075" custScaleY="137280" custRadScaleRad="139234" custRadScaleInc="-13120">
        <dgm:presLayoutVars>
          <dgm:bulletEnabled val="1"/>
        </dgm:presLayoutVars>
      </dgm:prSet>
      <dgm:spPr/>
      <dgm:t>
        <a:bodyPr/>
        <a:lstStyle/>
        <a:p>
          <a:endParaRPr lang="es-ES"/>
        </a:p>
      </dgm:t>
    </dgm:pt>
    <dgm:pt modelId="{5AE297F5-BF91-4A0C-87C5-34DF98351CEB}" type="pres">
      <dgm:prSet presAssocID="{4AAA78D0-D417-467F-A4AD-885588B7A5E5}" presName="spNode" presStyleCnt="0"/>
      <dgm:spPr/>
    </dgm:pt>
    <dgm:pt modelId="{4D8D82C2-D9B2-4C25-BD5B-F5F469D422CD}" type="pres">
      <dgm:prSet presAssocID="{34E4AC51-0276-4AE8-A8C3-CB21E8113CC9}" presName="sibTrans" presStyleLbl="sibTrans1D1" presStyleIdx="3" presStyleCnt="4"/>
      <dgm:spPr/>
      <dgm:t>
        <a:bodyPr/>
        <a:lstStyle/>
        <a:p>
          <a:endParaRPr lang="es-ES"/>
        </a:p>
      </dgm:t>
    </dgm:pt>
  </dgm:ptLst>
  <dgm:cxnLst>
    <dgm:cxn modelId="{D97F84A0-DD09-4C0E-A0F7-C04C79D3D3E8}" srcId="{7399AC4E-FBAF-415C-A094-CA31114BD041}" destId="{4AAA78D0-D417-467F-A4AD-885588B7A5E5}" srcOrd="3" destOrd="0" parTransId="{C4E983FA-D6C6-4898-86F6-A2C9719A4C09}" sibTransId="{34E4AC51-0276-4AE8-A8C3-CB21E8113CC9}"/>
    <dgm:cxn modelId="{3C35AD8F-AB2C-714F-A752-279ABF34287C}" type="presOf" srcId="{DADFE092-F536-4D2D-A7E6-62987220C683}" destId="{01D6985E-463F-4266-9D23-FF67E8419CDF}" srcOrd="0" destOrd="0" presId="urn:microsoft.com/office/officeart/2005/8/layout/cycle5"/>
    <dgm:cxn modelId="{F7942EE9-C6C7-7347-9A76-99CDB1E34414}" type="presOf" srcId="{7399AC4E-FBAF-415C-A094-CA31114BD041}" destId="{ED0040DA-858B-4C45-907D-D688F4A47806}" srcOrd="0" destOrd="0" presId="urn:microsoft.com/office/officeart/2005/8/layout/cycle5"/>
    <dgm:cxn modelId="{2387190B-F5B3-7940-A2DC-615356D24987}" type="presOf" srcId="{339AA3BC-7895-49B8-8840-17E3BF886F97}" destId="{F65716E3-2C2F-4C81-BD16-7FD52C84EEE6}" srcOrd="0" destOrd="0" presId="urn:microsoft.com/office/officeart/2005/8/layout/cycle5"/>
    <dgm:cxn modelId="{E4421DD2-A806-E74A-AF28-F17C12E51A1D}" type="presOf" srcId="{34E4AC51-0276-4AE8-A8C3-CB21E8113CC9}" destId="{4D8D82C2-D9B2-4C25-BD5B-F5F469D422CD}" srcOrd="0" destOrd="0" presId="urn:microsoft.com/office/officeart/2005/8/layout/cycle5"/>
    <dgm:cxn modelId="{6C3534FC-0F43-904F-B340-1A8C391929CD}" type="presOf" srcId="{3B6715B0-91C0-48F5-A391-7ACA7FF5535B}" destId="{86C864F2-DDA3-4362-B9CD-398090C74701}" srcOrd="0" destOrd="0" presId="urn:microsoft.com/office/officeart/2005/8/layout/cycle5"/>
    <dgm:cxn modelId="{812BB9AE-124D-DB4D-878F-A616A10BB410}" type="presOf" srcId="{FDB4B4F7-135F-45C9-A383-96BA2E476191}" destId="{CB9D1736-9C36-4AD5-8230-29F8A2CFDB88}" srcOrd="0" destOrd="0" presId="urn:microsoft.com/office/officeart/2005/8/layout/cycle5"/>
    <dgm:cxn modelId="{8E34DB5F-8956-5445-963C-48279364D236}" type="presOf" srcId="{4AAA78D0-D417-467F-A4AD-885588B7A5E5}" destId="{B74EC708-EE3E-4212-9CC4-F8D5F0B28CB4}" srcOrd="0" destOrd="0" presId="urn:microsoft.com/office/officeart/2005/8/layout/cycle5"/>
    <dgm:cxn modelId="{566D0417-CB2F-4ED5-BCDD-651D8A744C31}" srcId="{7399AC4E-FBAF-415C-A094-CA31114BD041}" destId="{339AA3BC-7895-49B8-8840-17E3BF886F97}" srcOrd="2" destOrd="0" parTransId="{D874BE3B-3899-469F-B272-9E5D258E20AB}" sibTransId="{DADFE092-F536-4D2D-A7E6-62987220C683}"/>
    <dgm:cxn modelId="{6B8A9E80-42B0-4304-B192-7DDA6C90E9F2}" srcId="{7399AC4E-FBAF-415C-A094-CA31114BD041}" destId="{78783E2A-0C40-4897-87C3-0D19E872FD69}" srcOrd="0" destOrd="0" parTransId="{BE088ABF-45C1-433E-9013-0772B907A1EB}" sibTransId="{FDB4B4F7-135F-45C9-A383-96BA2E476191}"/>
    <dgm:cxn modelId="{B34596F8-B1FC-DA4F-8354-C21B88EEC182}" type="presOf" srcId="{78783E2A-0C40-4897-87C3-0D19E872FD69}" destId="{90BA7E50-6697-4320-B6D1-44312DF7D683}" srcOrd="0" destOrd="0" presId="urn:microsoft.com/office/officeart/2005/8/layout/cycle5"/>
    <dgm:cxn modelId="{07EE06E6-B423-41A0-81A0-458E0F6B2899}" srcId="{7399AC4E-FBAF-415C-A094-CA31114BD041}" destId="{3B6715B0-91C0-48F5-A391-7ACA7FF5535B}" srcOrd="1" destOrd="0" parTransId="{0066F1E4-5EEE-4B31-B7F5-BFBD4E8CD3FC}" sibTransId="{2C78A87F-40C2-4906-9A56-78921BEA9263}"/>
    <dgm:cxn modelId="{76C5806D-AAC4-6841-AA12-7AB3AA3D2241}" type="presOf" srcId="{2C78A87F-40C2-4906-9A56-78921BEA9263}" destId="{02A34DCF-683C-40F5-A8B8-1EAE4857BE9D}" srcOrd="0" destOrd="0" presId="urn:microsoft.com/office/officeart/2005/8/layout/cycle5"/>
    <dgm:cxn modelId="{B3493283-5D2A-7848-8ED7-AB9369D43844}" type="presParOf" srcId="{ED0040DA-858B-4C45-907D-D688F4A47806}" destId="{90BA7E50-6697-4320-B6D1-44312DF7D683}" srcOrd="0" destOrd="0" presId="urn:microsoft.com/office/officeart/2005/8/layout/cycle5"/>
    <dgm:cxn modelId="{5BCF1D8C-B384-3444-9701-0CCFA5BFB408}" type="presParOf" srcId="{ED0040DA-858B-4C45-907D-D688F4A47806}" destId="{1D101103-42AF-44CC-B673-FD9990A053F7}" srcOrd="1" destOrd="0" presId="urn:microsoft.com/office/officeart/2005/8/layout/cycle5"/>
    <dgm:cxn modelId="{66B6EE2D-FFAA-DB41-88C8-227DEADE87F6}" type="presParOf" srcId="{ED0040DA-858B-4C45-907D-D688F4A47806}" destId="{CB9D1736-9C36-4AD5-8230-29F8A2CFDB88}" srcOrd="2" destOrd="0" presId="urn:microsoft.com/office/officeart/2005/8/layout/cycle5"/>
    <dgm:cxn modelId="{62EDF613-8A1C-4449-BA52-29FDBD98AC2C}" type="presParOf" srcId="{ED0040DA-858B-4C45-907D-D688F4A47806}" destId="{86C864F2-DDA3-4362-B9CD-398090C74701}" srcOrd="3" destOrd="0" presId="urn:microsoft.com/office/officeart/2005/8/layout/cycle5"/>
    <dgm:cxn modelId="{5FE1E5B8-3C0E-6A41-9846-F5EFDC693FFF}" type="presParOf" srcId="{ED0040DA-858B-4C45-907D-D688F4A47806}" destId="{180B9033-ED3D-43B1-BD49-09E6C37D26F2}" srcOrd="4" destOrd="0" presId="urn:microsoft.com/office/officeart/2005/8/layout/cycle5"/>
    <dgm:cxn modelId="{EC6E9DB8-489F-5344-AE95-D05C8275A20D}" type="presParOf" srcId="{ED0040DA-858B-4C45-907D-D688F4A47806}" destId="{02A34DCF-683C-40F5-A8B8-1EAE4857BE9D}" srcOrd="5" destOrd="0" presId="urn:microsoft.com/office/officeart/2005/8/layout/cycle5"/>
    <dgm:cxn modelId="{96220EFD-1676-7847-AB3C-84D7620C08FF}" type="presParOf" srcId="{ED0040DA-858B-4C45-907D-D688F4A47806}" destId="{F65716E3-2C2F-4C81-BD16-7FD52C84EEE6}" srcOrd="6" destOrd="0" presId="urn:microsoft.com/office/officeart/2005/8/layout/cycle5"/>
    <dgm:cxn modelId="{CAA53EE0-0EE0-0C4A-B4BE-4511C604D910}" type="presParOf" srcId="{ED0040DA-858B-4C45-907D-D688F4A47806}" destId="{51695A2E-B5AF-4B0F-B34E-581DE1A862E3}" srcOrd="7" destOrd="0" presId="urn:microsoft.com/office/officeart/2005/8/layout/cycle5"/>
    <dgm:cxn modelId="{851AF34A-1B91-8847-9F7B-A8EEE76F432A}" type="presParOf" srcId="{ED0040DA-858B-4C45-907D-D688F4A47806}" destId="{01D6985E-463F-4266-9D23-FF67E8419CDF}" srcOrd="8" destOrd="0" presId="urn:microsoft.com/office/officeart/2005/8/layout/cycle5"/>
    <dgm:cxn modelId="{D9625A2B-70EE-4847-BCBA-88C1BBDCFDF7}" type="presParOf" srcId="{ED0040DA-858B-4C45-907D-D688F4A47806}" destId="{B74EC708-EE3E-4212-9CC4-F8D5F0B28CB4}" srcOrd="9" destOrd="0" presId="urn:microsoft.com/office/officeart/2005/8/layout/cycle5"/>
    <dgm:cxn modelId="{DEC41F4A-A717-064D-B1DF-E6886BD6980F}" type="presParOf" srcId="{ED0040DA-858B-4C45-907D-D688F4A47806}" destId="{5AE297F5-BF91-4A0C-87C5-34DF98351CEB}" srcOrd="10" destOrd="0" presId="urn:microsoft.com/office/officeart/2005/8/layout/cycle5"/>
    <dgm:cxn modelId="{7D7EEAA0-5CF9-4E40-8A26-D8BE61FF1925}" type="presParOf" srcId="{ED0040DA-858B-4C45-907D-D688F4A47806}" destId="{4D8D82C2-D9B2-4C25-BD5B-F5F469D422CD}"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A7E50-6697-4320-B6D1-44312DF7D683}">
      <dsp:nvSpPr>
        <dsp:cNvPr id="0" name=""/>
        <dsp:cNvSpPr/>
      </dsp:nvSpPr>
      <dsp:spPr>
        <a:xfrm>
          <a:off x="1638431" y="-14572"/>
          <a:ext cx="1340786" cy="888786"/>
        </a:xfrm>
        <a:prstGeom prst="round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kern="1200" dirty="0" err="1" smtClean="0"/>
            <a:t>SUNFLOWER</a:t>
          </a:r>
          <a:endParaRPr lang="es-ES" sz="1700" kern="1200" dirty="0"/>
        </a:p>
      </dsp:txBody>
      <dsp:txXfrm>
        <a:off x="1681818" y="28815"/>
        <a:ext cx="1254012" cy="802012"/>
      </dsp:txXfrm>
    </dsp:sp>
    <dsp:sp modelId="{CB9D1736-9C36-4AD5-8230-29F8A2CFDB88}">
      <dsp:nvSpPr>
        <dsp:cNvPr id="0" name=""/>
        <dsp:cNvSpPr/>
      </dsp:nvSpPr>
      <dsp:spPr>
        <a:xfrm>
          <a:off x="2003991" y="775626"/>
          <a:ext cx="2121229" cy="2121229"/>
        </a:xfrm>
        <a:custGeom>
          <a:avLst/>
          <a:gdLst/>
          <a:ahLst/>
          <a:cxnLst/>
          <a:rect l="0" t="0" r="0" b="0"/>
          <a:pathLst>
            <a:path>
              <a:moveTo>
                <a:pt x="1133114" y="2480"/>
              </a:moveTo>
              <a:arcTo wR="1060614" hR="1060614" stAng="16435177" swAng="16000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6C864F2-DDA3-4362-B9CD-398090C74701}">
      <dsp:nvSpPr>
        <dsp:cNvPr id="0" name=""/>
        <dsp:cNvSpPr/>
      </dsp:nvSpPr>
      <dsp:spPr>
        <a:xfrm>
          <a:off x="3013541" y="1013434"/>
          <a:ext cx="1505213" cy="1005185"/>
        </a:xfrm>
        <a:prstGeom prst="round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kern="1200" dirty="0" err="1" smtClean="0"/>
            <a:t>LENTIL</a:t>
          </a:r>
          <a:endParaRPr lang="es-ES" sz="1700" kern="1200" dirty="0"/>
        </a:p>
      </dsp:txBody>
      <dsp:txXfrm>
        <a:off x="3062610" y="1062503"/>
        <a:ext cx="1407075" cy="907047"/>
      </dsp:txXfrm>
    </dsp:sp>
    <dsp:sp modelId="{02A34DCF-683C-40F5-A8B8-1EAE4857BE9D}">
      <dsp:nvSpPr>
        <dsp:cNvPr id="0" name=""/>
        <dsp:cNvSpPr/>
      </dsp:nvSpPr>
      <dsp:spPr>
        <a:xfrm>
          <a:off x="2049705" y="30604"/>
          <a:ext cx="2121229" cy="2121229"/>
        </a:xfrm>
        <a:custGeom>
          <a:avLst/>
          <a:gdLst/>
          <a:ahLst/>
          <a:cxnLst/>
          <a:rect l="0" t="0" r="0" b="0"/>
          <a:pathLst>
            <a:path>
              <a:moveTo>
                <a:pt x="1454445" y="2045399"/>
              </a:moveTo>
              <a:arcTo wR="1060614" hR="1060614" stAng="4092164" swAng="13388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65716E3-2C2F-4C81-BD16-7FD52C84EEE6}">
      <dsp:nvSpPr>
        <dsp:cNvPr id="0" name=""/>
        <dsp:cNvSpPr/>
      </dsp:nvSpPr>
      <dsp:spPr>
        <a:xfrm>
          <a:off x="1532260" y="1934059"/>
          <a:ext cx="1435118" cy="975358"/>
        </a:xfrm>
        <a:prstGeom prst="roundRect">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kern="1200" dirty="0" err="1" smtClean="0"/>
            <a:t>WHEAT</a:t>
          </a:r>
          <a:endParaRPr lang="es-ES" sz="1700" kern="1200" dirty="0"/>
        </a:p>
      </dsp:txBody>
      <dsp:txXfrm>
        <a:off x="1579873" y="1981672"/>
        <a:ext cx="1339892" cy="880132"/>
      </dsp:txXfrm>
    </dsp:sp>
    <dsp:sp modelId="{01D6985E-463F-4266-9D23-FF67E8419CDF}">
      <dsp:nvSpPr>
        <dsp:cNvPr id="0" name=""/>
        <dsp:cNvSpPr/>
      </dsp:nvSpPr>
      <dsp:spPr>
        <a:xfrm>
          <a:off x="486383" y="21030"/>
          <a:ext cx="2121229" cy="2121229"/>
        </a:xfrm>
        <a:custGeom>
          <a:avLst/>
          <a:gdLst/>
          <a:ahLst/>
          <a:cxnLst/>
          <a:rect l="0" t="0" r="0" b="0"/>
          <a:pathLst>
            <a:path>
              <a:moveTo>
                <a:pt x="906764" y="2110011"/>
              </a:moveTo>
              <a:arcTo wR="1060614" hR="1060614" stAng="5900435" swAng="14010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74EC708-EE3E-4212-9CC4-F8D5F0B28CB4}">
      <dsp:nvSpPr>
        <dsp:cNvPr id="0" name=""/>
        <dsp:cNvSpPr/>
      </dsp:nvSpPr>
      <dsp:spPr>
        <a:xfrm>
          <a:off x="74948" y="1021830"/>
          <a:ext cx="1403236" cy="881320"/>
        </a:xfrm>
        <a:prstGeom prst="roundRect">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kern="1200" dirty="0" smtClean="0"/>
            <a:t>ALFALFA</a:t>
          </a:r>
          <a:endParaRPr lang="es-ES" sz="1700" kern="1200" dirty="0"/>
        </a:p>
      </dsp:txBody>
      <dsp:txXfrm>
        <a:off x="117970" y="1064852"/>
        <a:ext cx="1317192" cy="795276"/>
      </dsp:txXfrm>
    </dsp:sp>
    <dsp:sp modelId="{4D8D82C2-D9B2-4C25-BD5B-F5F469D422CD}">
      <dsp:nvSpPr>
        <dsp:cNvPr id="0" name=""/>
        <dsp:cNvSpPr/>
      </dsp:nvSpPr>
      <dsp:spPr>
        <a:xfrm>
          <a:off x="553462" y="655854"/>
          <a:ext cx="2121229" cy="2121229"/>
        </a:xfrm>
        <a:custGeom>
          <a:avLst/>
          <a:gdLst/>
          <a:ahLst/>
          <a:cxnLst/>
          <a:rect l="0" t="0" r="0" b="0"/>
          <a:pathLst>
            <a:path>
              <a:moveTo>
                <a:pt x="388459" y="240181"/>
              </a:moveTo>
              <a:arcTo wR="1060614" hR="1060614" stAng="13840399" swAng="185304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29.04.2019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44253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35421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85324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4242086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2880201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732933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9381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1580345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140767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1519524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2782003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1647852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100067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3092529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002538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29.04.2019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29.04.2019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6.jpg"/></Relationships>
</file>

<file path=ppt/slides/_rels/slide11.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46856" y="1608020"/>
            <a:ext cx="8229600" cy="724942"/>
          </a:xfrm>
        </p:spPr>
        <p:txBody>
          <a:bodyPr>
            <a:noAutofit/>
          </a:bodyPr>
          <a:lstStyle/>
          <a:p>
            <a:pPr algn="ctr"/>
            <a:r>
              <a:rPr lang="de-DE" sz="3600" dirty="0" err="1"/>
              <a:t>Very</a:t>
            </a:r>
            <a:r>
              <a:rPr lang="de-DE" sz="3600" dirty="0"/>
              <a:t> Best </a:t>
            </a:r>
            <a:r>
              <a:rPr lang="de-DE" sz="3600" dirty="0" err="1"/>
              <a:t>Agricultural</a:t>
            </a:r>
            <a:r>
              <a:rPr lang="de-DE" sz="3600" dirty="0"/>
              <a:t> Practices</a:t>
            </a:r>
            <a:br>
              <a:rPr lang="de-DE" sz="3600" dirty="0"/>
            </a:br>
            <a:r>
              <a:rPr lang="de-DE" sz="3600" dirty="0" err="1"/>
              <a:t>Water</a:t>
            </a:r>
            <a:r>
              <a:rPr lang="de-DE" sz="3600" dirty="0"/>
              <a:t> / Irrigation</a:t>
            </a:r>
          </a:p>
        </p:txBody>
      </p:sp>
      <p:sp>
        <p:nvSpPr>
          <p:cNvPr id="4" name="Foliennummernplatzhalter 3"/>
          <p:cNvSpPr>
            <a:spLocks noGrp="1"/>
          </p:cNvSpPr>
          <p:nvPr>
            <p:ph type="sldNum" sz="quarter" idx="12"/>
          </p:nvPr>
        </p:nvSpPr>
        <p:spPr/>
        <p:txBody>
          <a:bodyPr/>
          <a:lstStyle/>
          <a:p>
            <a:fld id="{94C51DEF-A0F2-436A-B446-D206BED377C1}" type="slidenum">
              <a:rPr lang="de-DE" smtClean="0"/>
              <a:t>1</a:t>
            </a:fld>
            <a:endParaRPr lang="de-DE" dirty="0"/>
          </a:p>
        </p:txBody>
      </p:sp>
      <p:pic>
        <p:nvPicPr>
          <p:cNvPr id="1026" name="Picture 2" descr="C:\Users\KERSTI~1.FRO\AppData\Local\Temp\irrigation-588941_1920.jpg"/>
          <p:cNvPicPr>
            <a:picLocks noChangeAspect="1" noChangeArrowheads="1"/>
          </p:cNvPicPr>
          <p:nvPr/>
        </p:nvPicPr>
        <p:blipFill rotWithShape="1">
          <a:blip r:embed="rId3">
            <a:extLst>
              <a:ext uri="{28A0092B-C50C-407E-A947-70E740481C1C}">
                <a14:useLocalDpi xmlns:a14="http://schemas.microsoft.com/office/drawing/2010/main" val="0"/>
              </a:ext>
            </a:extLst>
          </a:blip>
          <a:srcRect l="-545" t="21251" r="545" b="26577"/>
          <a:stretch/>
        </p:blipFill>
        <p:spPr bwMode="auto">
          <a:xfrm>
            <a:off x="-11440" y="2703614"/>
            <a:ext cx="9144000" cy="3175462"/>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7260352" y="6043421"/>
            <a:ext cx="1872208" cy="246221"/>
          </a:xfrm>
          <a:prstGeom prst="rect">
            <a:avLst/>
          </a:prstGeom>
          <a:noFill/>
        </p:spPr>
        <p:txBody>
          <a:bodyPr wrap="square" rtlCol="0">
            <a:spAutoFit/>
          </a:bodyPr>
          <a:lstStyle/>
          <a:p>
            <a:pPr algn="r"/>
            <a:r>
              <a:rPr lang="de-DE" sz="1000" dirty="0" err="1" smtClean="0">
                <a:latin typeface="Arial" panose="020B0604020202020204" pitchFamily="34" charset="0"/>
                <a:cs typeface="Arial" panose="020B0604020202020204" pitchFamily="34" charset="0"/>
              </a:rPr>
              <a:t>Photo</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credit</a:t>
            </a:r>
            <a:r>
              <a:rPr lang="de-DE" sz="1000" dirty="0" smtClean="0">
                <a:latin typeface="Arial" panose="020B0604020202020204" pitchFamily="34" charset="0"/>
                <a:cs typeface="Arial" panose="020B0604020202020204" pitchFamily="34" charset="0"/>
              </a:rPr>
              <a:t> © </a:t>
            </a:r>
            <a:r>
              <a:rPr lang="de-DE" sz="1000" dirty="0" err="1" smtClean="0">
                <a:latin typeface="Arial" panose="020B0604020202020204" pitchFamily="34" charset="0"/>
                <a:cs typeface="Arial" panose="020B0604020202020204" pitchFamily="34" charset="0"/>
              </a:rPr>
              <a:t>pixabay</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070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pPr marL="457200" indent="-457200"/>
            <a:r>
              <a:rPr lang="de-DE" sz="2800" dirty="0"/>
              <a:t>1</a:t>
            </a:r>
            <a:r>
              <a:rPr lang="de-DE" sz="2800" dirty="0" smtClean="0"/>
              <a:t>. </a:t>
            </a:r>
            <a:r>
              <a:rPr lang="de-DE" sz="2600" dirty="0" err="1" smtClean="0"/>
              <a:t>Why</a:t>
            </a:r>
            <a:r>
              <a:rPr lang="de-DE" sz="2600" dirty="0" smtClean="0"/>
              <a:t> </a:t>
            </a:r>
            <a:r>
              <a:rPr lang="de-DE" sz="2600" dirty="0" err="1" smtClean="0"/>
              <a:t>water</a:t>
            </a:r>
            <a:r>
              <a:rPr lang="de-DE" sz="2600" dirty="0" smtClean="0"/>
              <a:t> </a:t>
            </a:r>
            <a:r>
              <a:rPr lang="de-DE" sz="2600" dirty="0" err="1" smtClean="0"/>
              <a:t>is</a:t>
            </a:r>
            <a:r>
              <a:rPr lang="de-DE" sz="2600" dirty="0" smtClean="0"/>
              <a:t> relevant</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
        <p:nvSpPr>
          <p:cNvPr id="6" name="Inhaltsplatzhalter 4"/>
          <p:cNvSpPr>
            <a:spLocks noGrp="1"/>
          </p:cNvSpPr>
          <p:nvPr>
            <p:ph idx="1"/>
          </p:nvPr>
        </p:nvSpPr>
        <p:spPr>
          <a:xfrm>
            <a:off x="482947" y="1520787"/>
            <a:ext cx="3735246" cy="638013"/>
          </a:xfrm>
        </p:spPr>
        <p:txBody>
          <a:bodyPr>
            <a:normAutofit fontScale="92500" lnSpcReduction="10000"/>
          </a:bodyPr>
          <a:lstStyle/>
          <a:p>
            <a:pPr marL="0" indent="0">
              <a:buNone/>
            </a:pPr>
            <a:r>
              <a:rPr lang="de-DE" sz="2000" b="1" dirty="0" smtClean="0"/>
              <a:t>Main services of water on farming sector</a:t>
            </a:r>
            <a:endParaRPr lang="de-DE" sz="2000" b="1" dirty="0"/>
          </a:p>
        </p:txBody>
      </p:sp>
      <p:sp>
        <p:nvSpPr>
          <p:cNvPr id="8" name="Inhaltsplatzhalter 4"/>
          <p:cNvSpPr txBox="1">
            <a:spLocks/>
          </p:cNvSpPr>
          <p:nvPr/>
        </p:nvSpPr>
        <p:spPr>
          <a:xfrm>
            <a:off x="467543" y="2164214"/>
            <a:ext cx="3312369" cy="155281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b="1" dirty="0" smtClean="0">
                <a:solidFill>
                  <a:schemeClr val="tx1"/>
                </a:solidFill>
              </a:rPr>
              <a:t>Health</a:t>
            </a:r>
            <a:r>
              <a:rPr lang="en-US" sz="2200" dirty="0" smtClean="0">
                <a:solidFill>
                  <a:schemeClr val="tx1"/>
                </a:solidFill>
              </a:rPr>
              <a:t> </a:t>
            </a:r>
            <a:r>
              <a:rPr lang="en-US" sz="2200" dirty="0">
                <a:solidFill>
                  <a:schemeClr val="tx1"/>
                </a:solidFill>
              </a:rPr>
              <a:t>and hygiene on farm </a:t>
            </a:r>
            <a:r>
              <a:rPr lang="en-US" sz="2200" dirty="0" smtClean="0">
                <a:solidFill>
                  <a:schemeClr val="tx1"/>
                </a:solidFill>
              </a:rPr>
              <a:t>level</a:t>
            </a:r>
          </a:p>
          <a:p>
            <a:r>
              <a:rPr lang="en-US" sz="2200" dirty="0" smtClean="0">
                <a:solidFill>
                  <a:schemeClr val="tx1"/>
                </a:solidFill>
              </a:rPr>
              <a:t>Proper </a:t>
            </a:r>
            <a:r>
              <a:rPr lang="en-US" sz="2200" b="1" dirty="0">
                <a:solidFill>
                  <a:schemeClr val="tx1"/>
                </a:solidFill>
              </a:rPr>
              <a:t>animal nutrition </a:t>
            </a:r>
            <a:endParaRPr lang="en-US" sz="2200" b="1" dirty="0" smtClean="0">
              <a:solidFill>
                <a:schemeClr val="tx1"/>
              </a:solidFill>
            </a:endParaRPr>
          </a:p>
          <a:p>
            <a:r>
              <a:rPr lang="es-ES" sz="2200" dirty="0">
                <a:solidFill>
                  <a:schemeClr val="tx1"/>
                </a:solidFill>
              </a:rPr>
              <a:t>Key role in </a:t>
            </a:r>
            <a:r>
              <a:rPr lang="es-ES" sz="2200" b="1" dirty="0" err="1">
                <a:solidFill>
                  <a:schemeClr val="tx1"/>
                </a:solidFill>
              </a:rPr>
              <a:t>irrigation</a:t>
            </a:r>
            <a:endParaRPr lang="es-ES" sz="2200" b="1" dirty="0">
              <a:solidFill>
                <a:schemeClr val="tx1"/>
              </a:solidFill>
            </a:endParaRPr>
          </a:p>
          <a:p>
            <a:pPr marL="0" indent="0">
              <a:buNone/>
            </a:pPr>
            <a:endParaRPr lang="de-DE" sz="2000" dirty="0"/>
          </a:p>
          <a:p>
            <a:pPr marL="0" indent="0">
              <a:buNone/>
            </a:pPr>
            <a:endParaRPr lang="en-US" sz="2000" dirty="0" smtClean="0">
              <a:solidFill>
                <a:schemeClr val="tx1"/>
              </a:solidFill>
            </a:endParaRPr>
          </a:p>
          <a:p>
            <a:pPr marL="0" indent="0">
              <a:buNone/>
            </a:pPr>
            <a:endParaRPr lang="de-DE" sz="2000" dirty="0"/>
          </a:p>
        </p:txBody>
      </p:sp>
      <p:sp>
        <p:nvSpPr>
          <p:cNvPr id="9" name="Rectángulo 8"/>
          <p:cNvSpPr/>
          <p:nvPr/>
        </p:nvSpPr>
        <p:spPr>
          <a:xfrm>
            <a:off x="4593624" y="1903360"/>
            <a:ext cx="4572000" cy="2215991"/>
          </a:xfrm>
          <a:prstGeom prst="rect">
            <a:avLst/>
          </a:prstGeom>
        </p:spPr>
        <p:txBody>
          <a:bodyPr>
            <a:spAutoFit/>
          </a:bodyPr>
          <a:lstStyle/>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Scarce</a:t>
            </a:r>
            <a:r>
              <a:rPr lang="en-US" sz="2000" dirty="0">
                <a:latin typeface="Arial" panose="020B0604020202020204" pitchFamily="34" charset="0"/>
                <a:cs typeface="Arial" panose="020B0604020202020204" pitchFamily="34" charset="0"/>
              </a:rPr>
              <a:t> resource (availability is already in question for the coming years) </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V</a:t>
            </a:r>
            <a:r>
              <a:rPr lang="en-US" sz="2000" b="1" dirty="0" smtClean="0">
                <a:latin typeface="Arial" panose="020B0604020202020204" pitchFamily="34" charset="0"/>
                <a:cs typeface="Arial" panose="020B0604020202020204" pitchFamily="34" charset="0"/>
              </a:rPr>
              <a:t>ulnerable</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resource(risk of pollution and salinization)</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I</a:t>
            </a:r>
            <a:r>
              <a:rPr lang="en-US" sz="2000" b="1" dirty="0" smtClean="0">
                <a:latin typeface="Arial" panose="020B0604020202020204" pitchFamily="34" charset="0"/>
                <a:cs typeface="Arial" panose="020B0604020202020204" pitchFamily="34" charset="0"/>
              </a:rPr>
              <a:t>rregular</a:t>
            </a:r>
            <a:r>
              <a:rPr lang="en-US" sz="2000" dirty="0" smtClean="0">
                <a:latin typeface="Arial" panose="020B0604020202020204" pitchFamily="34" charset="0"/>
                <a:cs typeface="Arial" panose="020B0604020202020204" pitchFamily="34" charset="0"/>
              </a:rPr>
              <a:t> distribution</a:t>
            </a:r>
            <a:endParaRPr lang="en-US" sz="2000" dirty="0">
              <a:latin typeface="Arial" panose="020B0604020202020204" pitchFamily="34" charset="0"/>
              <a:cs typeface="Arial" panose="020B0604020202020204" pitchFamily="34" charset="0"/>
            </a:endParaRPr>
          </a:p>
          <a:p>
            <a:endParaRPr lang="es-ES" dirty="0"/>
          </a:p>
        </p:txBody>
      </p:sp>
      <p:sp>
        <p:nvSpPr>
          <p:cNvPr id="10" name="Rectángulo 9"/>
          <p:cNvSpPr/>
          <p:nvPr/>
        </p:nvSpPr>
        <p:spPr>
          <a:xfrm>
            <a:off x="755576" y="5287470"/>
            <a:ext cx="2160240" cy="646331"/>
          </a:xfrm>
          <a:prstGeom prst="rect">
            <a:avLst/>
          </a:prstGeom>
        </p:spPr>
        <p:txBody>
          <a:bodyPr wrap="square">
            <a:spAutoFit/>
          </a:bodyPr>
          <a:lstStyle/>
          <a:p>
            <a:r>
              <a:rPr lang="es-ES" dirty="0">
                <a:latin typeface="Arial" panose="020B0604020202020204" pitchFamily="34" charset="0"/>
                <a:cs typeface="Arial" panose="020B0604020202020204" pitchFamily="34" charset="0"/>
              </a:rPr>
              <a:t>reduce </a:t>
            </a:r>
            <a:r>
              <a:rPr lang="es-ES" dirty="0" err="1">
                <a:latin typeface="Arial" panose="020B0604020202020204" pitchFamily="34" charset="0"/>
                <a:cs typeface="Arial" panose="020B0604020202020204" pitchFamily="34" charset="0"/>
              </a:rPr>
              <a:t>water</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consumption</a:t>
            </a:r>
            <a:endParaRPr lang="es-ES" dirty="0">
              <a:latin typeface="Arial" panose="020B0604020202020204" pitchFamily="34" charset="0"/>
              <a:cs typeface="Arial" panose="020B0604020202020204" pitchFamily="34" charset="0"/>
            </a:endParaRPr>
          </a:p>
        </p:txBody>
      </p:sp>
      <p:sp>
        <p:nvSpPr>
          <p:cNvPr id="11" name="Rectángulo 10"/>
          <p:cNvSpPr/>
          <p:nvPr/>
        </p:nvSpPr>
        <p:spPr>
          <a:xfrm>
            <a:off x="3257930" y="5287469"/>
            <a:ext cx="2607451"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increase the efficiency of the systems</a:t>
            </a:r>
            <a:endParaRPr lang="es-ES" dirty="0">
              <a:latin typeface="Arial" panose="020B0604020202020204" pitchFamily="34" charset="0"/>
              <a:cs typeface="Arial" panose="020B0604020202020204" pitchFamily="34" charset="0"/>
            </a:endParaRPr>
          </a:p>
        </p:txBody>
      </p:sp>
      <p:sp>
        <p:nvSpPr>
          <p:cNvPr id="12" name="Rectángulo 11"/>
          <p:cNvSpPr/>
          <p:nvPr/>
        </p:nvSpPr>
        <p:spPr>
          <a:xfrm>
            <a:off x="6541892" y="5287469"/>
            <a:ext cx="1793257" cy="646331"/>
          </a:xfrm>
          <a:prstGeom prst="rect">
            <a:avLst/>
          </a:prstGeom>
        </p:spPr>
        <p:txBody>
          <a:bodyPr wrap="square">
            <a:spAutoFit/>
          </a:bodyPr>
          <a:lstStyle/>
          <a:p>
            <a:r>
              <a:rPr lang="es-ES" dirty="0">
                <a:latin typeface="Arial" panose="020B0604020202020204" pitchFamily="34" charset="0"/>
                <a:cs typeface="Arial" panose="020B0604020202020204" pitchFamily="34" charset="0"/>
              </a:rPr>
              <a:t>re-use and </a:t>
            </a:r>
            <a:r>
              <a:rPr lang="es-ES" dirty="0" err="1" smtClean="0">
                <a:latin typeface="Arial" panose="020B0604020202020204" pitchFamily="34" charset="0"/>
                <a:cs typeface="Arial" panose="020B0604020202020204" pitchFamily="34" charset="0"/>
              </a:rPr>
              <a:t>recycle</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water</a:t>
            </a:r>
            <a:endParaRPr lang="es-ES" dirty="0">
              <a:latin typeface="Arial" panose="020B0604020202020204" pitchFamily="34" charset="0"/>
              <a:cs typeface="Arial" panose="020B0604020202020204" pitchFamily="34" charset="0"/>
            </a:endParaRPr>
          </a:p>
        </p:txBody>
      </p:sp>
      <p:sp>
        <p:nvSpPr>
          <p:cNvPr id="13" name="Rectángulo redondeado 12"/>
          <p:cNvSpPr/>
          <p:nvPr/>
        </p:nvSpPr>
        <p:spPr>
          <a:xfrm>
            <a:off x="251520" y="1453525"/>
            <a:ext cx="4176464" cy="24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5059756" y="1503250"/>
            <a:ext cx="2964273" cy="400110"/>
          </a:xfrm>
          <a:prstGeom prst="rect">
            <a:avLst/>
          </a:prstGeom>
        </p:spPr>
        <p:txBody>
          <a:bodyPr wrap="none">
            <a:spAutoFit/>
          </a:bodyPr>
          <a:lstStyle/>
          <a:p>
            <a:pPr>
              <a:spcBef>
                <a:spcPct val="20000"/>
              </a:spcBef>
            </a:pPr>
            <a:r>
              <a:rPr lang="es-ES" sz="2000" b="1" dirty="0" err="1">
                <a:solidFill>
                  <a:schemeClr val="tx2">
                    <a:lumMod val="50000"/>
                  </a:schemeClr>
                </a:solidFill>
                <a:latin typeface="Arial" panose="020B0604020202020204" pitchFamily="34" charset="0"/>
                <a:cs typeface="Arial" panose="020B0604020202020204" pitchFamily="34" charset="0"/>
              </a:rPr>
              <a:t>Risks</a:t>
            </a:r>
            <a:r>
              <a:rPr lang="es-ES" sz="2000" b="1" dirty="0">
                <a:solidFill>
                  <a:schemeClr val="tx2">
                    <a:lumMod val="50000"/>
                  </a:schemeClr>
                </a:solidFill>
                <a:latin typeface="Arial" panose="020B0604020202020204" pitchFamily="34" charset="0"/>
                <a:cs typeface="Arial" panose="020B0604020202020204" pitchFamily="34" charset="0"/>
              </a:rPr>
              <a:t> and </a:t>
            </a:r>
            <a:r>
              <a:rPr lang="es-ES" sz="2000" b="1" dirty="0" err="1">
                <a:solidFill>
                  <a:schemeClr val="tx2">
                    <a:lumMod val="50000"/>
                  </a:schemeClr>
                </a:solidFill>
                <a:latin typeface="Arial" panose="020B0604020202020204" pitchFamily="34" charset="0"/>
                <a:cs typeface="Arial" panose="020B0604020202020204" pitchFamily="34" charset="0"/>
              </a:rPr>
              <a:t>weaknesses</a:t>
            </a:r>
            <a:endParaRPr lang="es-ES" sz="2000" b="1" dirty="0">
              <a:solidFill>
                <a:schemeClr val="tx2">
                  <a:lumMod val="50000"/>
                </a:schemeClr>
              </a:solidFill>
              <a:latin typeface="Arial" panose="020B0604020202020204" pitchFamily="34" charset="0"/>
              <a:cs typeface="Arial" panose="020B0604020202020204" pitchFamily="34" charset="0"/>
            </a:endParaRPr>
          </a:p>
        </p:txBody>
      </p:sp>
      <p:sp>
        <p:nvSpPr>
          <p:cNvPr id="15" name="Rectángulo redondeado 14"/>
          <p:cNvSpPr/>
          <p:nvPr/>
        </p:nvSpPr>
        <p:spPr>
          <a:xfrm>
            <a:off x="4572000" y="1467724"/>
            <a:ext cx="4293592" cy="24726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1541118" y="4231248"/>
            <a:ext cx="5906282" cy="830997"/>
          </a:xfrm>
          <a:prstGeom prst="rect">
            <a:avLst/>
          </a:prstGeom>
        </p:spPr>
        <p:txBody>
          <a:bodyPr wrap="square">
            <a:spAutoFit/>
          </a:bodyPr>
          <a:lstStyle/>
          <a:p>
            <a:r>
              <a:rPr lang="en-US" sz="2400" b="1" dirty="0" smtClean="0">
                <a:solidFill>
                  <a:schemeClr val="accent2">
                    <a:lumMod val="75000"/>
                  </a:schemeClr>
                </a:solidFill>
                <a:latin typeface="Arial" panose="020B0604020202020204" pitchFamily="34" charset="0"/>
                <a:cs typeface="Arial" panose="020B0604020202020204" pitchFamily="34" charset="0"/>
              </a:rPr>
              <a:t>Efficient water management is an </a:t>
            </a:r>
            <a:r>
              <a:rPr lang="es-ES" sz="2400" b="1" dirty="0" err="1" smtClean="0">
                <a:solidFill>
                  <a:schemeClr val="accent2">
                    <a:lumMod val="75000"/>
                  </a:schemeClr>
                </a:solidFill>
                <a:latin typeface="Arial" panose="020B0604020202020204" pitchFamily="34" charset="0"/>
                <a:cs typeface="Arial" panose="020B0604020202020204" pitchFamily="34" charset="0"/>
              </a:rPr>
              <a:t>imperative</a:t>
            </a:r>
            <a:r>
              <a:rPr lang="es-ES" sz="2400" b="1" dirty="0" smtClean="0">
                <a:solidFill>
                  <a:schemeClr val="accent2">
                    <a:lumMod val="75000"/>
                  </a:schemeClr>
                </a:solidFill>
                <a:latin typeface="Arial" panose="020B0604020202020204" pitchFamily="34" charset="0"/>
                <a:cs typeface="Arial" panose="020B0604020202020204" pitchFamily="34" charset="0"/>
              </a:rPr>
              <a:t> </a:t>
            </a:r>
            <a:r>
              <a:rPr lang="es-ES" sz="2400" b="1" dirty="0" err="1" smtClean="0">
                <a:solidFill>
                  <a:schemeClr val="accent2">
                    <a:lumMod val="75000"/>
                  </a:schemeClr>
                </a:solidFill>
                <a:latin typeface="Arial" panose="020B0604020202020204" pitchFamily="34" charset="0"/>
                <a:cs typeface="Arial" panose="020B0604020202020204" pitchFamily="34" charset="0"/>
              </a:rPr>
              <a:t>issue</a:t>
            </a:r>
            <a:r>
              <a:rPr lang="es-ES" sz="2400" b="1" dirty="0" smtClean="0">
                <a:solidFill>
                  <a:schemeClr val="accent2">
                    <a:lumMod val="75000"/>
                  </a:schemeClr>
                </a:solidFill>
                <a:latin typeface="Arial" panose="020B0604020202020204" pitchFamily="34" charset="0"/>
                <a:cs typeface="Arial" panose="020B0604020202020204" pitchFamily="34" charset="0"/>
              </a:rPr>
              <a:t> in </a:t>
            </a:r>
            <a:r>
              <a:rPr lang="es-ES" sz="2400" b="1" dirty="0" err="1" smtClean="0">
                <a:solidFill>
                  <a:schemeClr val="accent2">
                    <a:lumMod val="75000"/>
                  </a:schemeClr>
                </a:solidFill>
                <a:latin typeface="Arial" panose="020B0604020202020204" pitchFamily="34" charset="0"/>
                <a:cs typeface="Arial" panose="020B0604020202020204" pitchFamily="34" charset="0"/>
              </a:rPr>
              <a:t>temperate</a:t>
            </a:r>
            <a:r>
              <a:rPr lang="es-ES" sz="2400" b="1" dirty="0" smtClean="0">
                <a:solidFill>
                  <a:schemeClr val="accent2">
                    <a:lumMod val="75000"/>
                  </a:schemeClr>
                </a:solidFill>
                <a:latin typeface="Arial" panose="020B0604020202020204" pitchFamily="34" charset="0"/>
                <a:cs typeface="Arial" panose="020B0604020202020204" pitchFamily="34" charset="0"/>
              </a:rPr>
              <a:t> </a:t>
            </a:r>
            <a:r>
              <a:rPr lang="es-ES" sz="2400" b="1" dirty="0" err="1" smtClean="0">
                <a:solidFill>
                  <a:schemeClr val="accent2">
                    <a:lumMod val="75000"/>
                  </a:schemeClr>
                </a:solidFill>
                <a:latin typeface="Arial" panose="020B0604020202020204" pitchFamily="34" charset="0"/>
                <a:cs typeface="Arial" panose="020B0604020202020204" pitchFamily="34" charset="0"/>
              </a:rPr>
              <a:t>regions</a:t>
            </a:r>
            <a:endParaRPr lang="de-DE" sz="2400" b="1" dirty="0">
              <a:solidFill>
                <a:schemeClr val="accent2">
                  <a:lumMod val="75000"/>
                </a:schemeClr>
              </a:solidFill>
              <a:latin typeface="Arial" panose="020B0604020202020204" pitchFamily="34" charset="0"/>
              <a:cs typeface="Arial" panose="020B0604020202020204" pitchFamily="34" charset="0"/>
            </a:endParaRPr>
          </a:p>
        </p:txBody>
      </p:sp>
      <p:sp>
        <p:nvSpPr>
          <p:cNvPr id="17" name="Rectángulo redondeado 16"/>
          <p:cNvSpPr/>
          <p:nvPr/>
        </p:nvSpPr>
        <p:spPr>
          <a:xfrm>
            <a:off x="482948" y="4068168"/>
            <a:ext cx="7977484" cy="22172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Elipse 17"/>
          <p:cNvSpPr/>
          <p:nvPr/>
        </p:nvSpPr>
        <p:spPr>
          <a:xfrm>
            <a:off x="706442" y="5157192"/>
            <a:ext cx="1633310"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Elipse 18"/>
          <p:cNvSpPr/>
          <p:nvPr/>
        </p:nvSpPr>
        <p:spPr>
          <a:xfrm>
            <a:off x="3004295" y="5175572"/>
            <a:ext cx="2861085"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Elipse 19"/>
          <p:cNvSpPr/>
          <p:nvPr/>
        </p:nvSpPr>
        <p:spPr>
          <a:xfrm>
            <a:off x="6372200" y="5175572"/>
            <a:ext cx="1800200"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19304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800" dirty="0" smtClean="0"/>
              <a:t>2. </a:t>
            </a:r>
            <a:r>
              <a:rPr lang="de-DE" sz="2600" dirty="0" smtClean="0"/>
              <a:t>W</a:t>
            </a:r>
            <a:r>
              <a:rPr lang="en-US" sz="2600" dirty="0" err="1" smtClean="0"/>
              <a:t>ater</a:t>
            </a:r>
            <a:r>
              <a:rPr lang="en-US" sz="2600" dirty="0" smtClean="0"/>
              <a:t> </a:t>
            </a:r>
            <a:r>
              <a:rPr lang="en-US" sz="2600" dirty="0"/>
              <a:t>on the farming </a:t>
            </a:r>
            <a:r>
              <a:rPr lang="en-US" sz="2600" dirty="0" smtClean="0"/>
              <a:t>sector</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3" name="Marcador de contenido 2"/>
          <p:cNvSpPr>
            <a:spLocks noGrp="1"/>
          </p:cNvSpPr>
          <p:nvPr>
            <p:ph idx="1"/>
          </p:nvPr>
        </p:nvSpPr>
        <p:spPr>
          <a:xfrm>
            <a:off x="86816" y="1023702"/>
            <a:ext cx="8229600" cy="533090"/>
          </a:xfrm>
        </p:spPr>
        <p:txBody>
          <a:bodyPr/>
          <a:lstStyle/>
          <a:p>
            <a:pPr marL="0" indent="0">
              <a:buNone/>
            </a:pPr>
            <a:r>
              <a:rPr lang="es-ES" dirty="0" err="1" smtClean="0"/>
              <a:t>Main</a:t>
            </a:r>
            <a:r>
              <a:rPr lang="es-ES" dirty="0" smtClean="0"/>
              <a:t> </a:t>
            </a:r>
            <a:r>
              <a:rPr lang="es-ES" dirty="0" err="1" smtClean="0"/>
              <a:t>irrigation</a:t>
            </a:r>
            <a:r>
              <a:rPr lang="es-ES" dirty="0" smtClean="0"/>
              <a:t> </a:t>
            </a:r>
            <a:r>
              <a:rPr lang="es-ES" dirty="0" err="1" smtClean="0"/>
              <a:t>management</a:t>
            </a:r>
            <a:r>
              <a:rPr lang="es-ES" dirty="0" smtClean="0"/>
              <a:t> </a:t>
            </a:r>
            <a:r>
              <a:rPr lang="es-ES" dirty="0" err="1" smtClean="0"/>
              <a:t>systems</a:t>
            </a:r>
            <a:r>
              <a:rPr lang="es-ES" dirty="0" smtClean="0"/>
              <a:t> in EU</a:t>
            </a:r>
          </a:p>
          <a:p>
            <a:pPr marL="0" indent="0">
              <a:buNone/>
            </a:pPr>
            <a:endParaRPr lang="es-ES"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2321089"/>
            <a:ext cx="2813626" cy="1875563"/>
          </a:xfrm>
          <a:prstGeom prst="rect">
            <a:avLst/>
          </a:prstGeom>
        </p:spPr>
      </p:pic>
      <p:sp>
        <p:nvSpPr>
          <p:cNvPr id="8" name="Rectángulo 7"/>
          <p:cNvSpPr/>
          <p:nvPr/>
        </p:nvSpPr>
        <p:spPr>
          <a:xfrm>
            <a:off x="6358317" y="1736686"/>
            <a:ext cx="2409343" cy="461665"/>
          </a:xfrm>
          <a:prstGeom prst="rect">
            <a:avLst/>
          </a:prstGeom>
        </p:spPr>
        <p:txBody>
          <a:bodyPr wrap="square">
            <a:spAutoFit/>
          </a:bodyPr>
          <a:lstStyle/>
          <a:p>
            <a:pPr algn="ctr"/>
            <a:r>
              <a:rPr lang="es-ES" sz="2400" dirty="0" err="1"/>
              <a:t>Drip</a:t>
            </a:r>
            <a:r>
              <a:rPr lang="es-ES" sz="2400" dirty="0"/>
              <a:t> </a:t>
            </a:r>
            <a:r>
              <a:rPr lang="es-ES" sz="2400" dirty="0" err="1"/>
              <a:t>irrigation</a:t>
            </a:r>
            <a:endParaRPr lang="es-ES" sz="2400" dirty="0"/>
          </a:p>
        </p:txBody>
      </p:sp>
      <p:pic>
        <p:nvPicPr>
          <p:cNvPr id="9" name="Imagen 8"/>
          <p:cNvPicPr>
            <a:picLocks noChangeAspect="1"/>
          </p:cNvPicPr>
          <p:nvPr/>
        </p:nvPicPr>
        <p:blipFill rotWithShape="1">
          <a:blip r:embed="rId4" cstate="print">
            <a:extLst>
              <a:ext uri="{28A0092B-C50C-407E-A947-70E740481C1C}">
                <a14:useLocalDpi xmlns:a14="http://schemas.microsoft.com/office/drawing/2010/main" val="0"/>
              </a:ext>
            </a:extLst>
          </a:blip>
          <a:srcRect b="3753"/>
          <a:stretch/>
        </p:blipFill>
        <p:spPr>
          <a:xfrm>
            <a:off x="2993127" y="2321089"/>
            <a:ext cx="2893949" cy="1871578"/>
          </a:xfrm>
          <a:prstGeom prst="rect">
            <a:avLst/>
          </a:prstGeom>
        </p:spPr>
      </p:pic>
      <p:sp>
        <p:nvSpPr>
          <p:cNvPr id="10" name="Rectángulo 9"/>
          <p:cNvSpPr/>
          <p:nvPr/>
        </p:nvSpPr>
        <p:spPr>
          <a:xfrm>
            <a:off x="2868042" y="1736686"/>
            <a:ext cx="3144118" cy="461665"/>
          </a:xfrm>
          <a:prstGeom prst="rect">
            <a:avLst/>
          </a:prstGeom>
        </p:spPr>
        <p:txBody>
          <a:bodyPr wrap="square">
            <a:spAutoFit/>
          </a:bodyPr>
          <a:lstStyle/>
          <a:p>
            <a:pPr algn="ctr"/>
            <a:r>
              <a:rPr lang="es-ES" sz="2400" dirty="0" err="1"/>
              <a:t>Sprinkler</a:t>
            </a:r>
            <a:r>
              <a:rPr lang="es-ES" sz="2400" dirty="0"/>
              <a:t> </a:t>
            </a:r>
            <a:r>
              <a:rPr lang="es-ES" sz="2400" dirty="0" err="1"/>
              <a:t>irrigation</a:t>
            </a:r>
            <a:endParaRPr lang="es-ES" sz="2400" dirty="0"/>
          </a:p>
        </p:txBody>
      </p:sp>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522" y="2321089"/>
            <a:ext cx="2520280" cy="1890210"/>
          </a:xfrm>
          <a:prstGeom prst="rect">
            <a:avLst/>
          </a:prstGeom>
        </p:spPr>
      </p:pic>
      <p:sp>
        <p:nvSpPr>
          <p:cNvPr id="5" name="Rectángulo 4"/>
          <p:cNvSpPr/>
          <p:nvPr/>
        </p:nvSpPr>
        <p:spPr>
          <a:xfrm>
            <a:off x="113647" y="1484784"/>
            <a:ext cx="2712876" cy="830997"/>
          </a:xfrm>
          <a:prstGeom prst="rect">
            <a:avLst/>
          </a:prstGeom>
        </p:spPr>
        <p:txBody>
          <a:bodyPr wrap="square">
            <a:spAutoFit/>
          </a:bodyPr>
          <a:lstStyle/>
          <a:p>
            <a:pPr algn="ctr"/>
            <a:r>
              <a:rPr lang="es-ES" sz="2400" dirty="0" smtClean="0"/>
              <a:t>Surface </a:t>
            </a:r>
            <a:r>
              <a:rPr lang="es-ES" sz="2400" dirty="0" err="1"/>
              <a:t>irrigation</a:t>
            </a:r>
            <a:r>
              <a:rPr lang="es-ES" sz="2400" dirty="0"/>
              <a:t> (´</a:t>
            </a:r>
            <a:r>
              <a:rPr lang="es-ES" sz="2400" dirty="0" err="1"/>
              <a:t>flood</a:t>
            </a:r>
            <a:r>
              <a:rPr lang="es-ES" sz="2400" dirty="0"/>
              <a:t> </a:t>
            </a:r>
            <a:r>
              <a:rPr lang="es-ES" sz="2400" dirty="0" err="1"/>
              <a:t>irrigation</a:t>
            </a:r>
            <a:r>
              <a:rPr lang="es-ES" sz="2400" dirty="0" smtClean="0"/>
              <a:t>`) </a:t>
            </a:r>
            <a:endParaRPr lang="es-ES" sz="2400" dirty="0"/>
          </a:p>
        </p:txBody>
      </p:sp>
      <p:sp>
        <p:nvSpPr>
          <p:cNvPr id="12" name="Rectángulo 11"/>
          <p:cNvSpPr/>
          <p:nvPr/>
        </p:nvSpPr>
        <p:spPr>
          <a:xfrm>
            <a:off x="111536" y="4779780"/>
            <a:ext cx="2624434" cy="923330"/>
          </a:xfrm>
          <a:prstGeom prst="rect">
            <a:avLst/>
          </a:prstGeom>
        </p:spPr>
        <p:txBody>
          <a:bodyPr wrap="square">
            <a:spAutoFit/>
          </a:bodyPr>
          <a:lstStyle/>
          <a:p>
            <a:pPr marL="285750" indent="-285750">
              <a:buFont typeface="Arial" panose="020B0604020202020204" pitchFamily="34" charset="0"/>
              <a:buChar char="•"/>
            </a:pPr>
            <a:r>
              <a:rPr lang="en-US" dirty="0">
                <a:solidFill>
                  <a:schemeClr val="tx1">
                    <a:lumMod val="50000"/>
                  </a:schemeClr>
                </a:solidFill>
              </a:rPr>
              <a:t>minimal capital investment and energy costs</a:t>
            </a:r>
            <a:endParaRPr lang="es-ES" dirty="0">
              <a:solidFill>
                <a:schemeClr val="tx1">
                  <a:lumMod val="50000"/>
                </a:schemeClr>
              </a:solidFill>
            </a:endParaRPr>
          </a:p>
        </p:txBody>
      </p:sp>
      <p:sp>
        <p:nvSpPr>
          <p:cNvPr id="13" name="Rectángulo 12"/>
          <p:cNvSpPr/>
          <p:nvPr/>
        </p:nvSpPr>
        <p:spPr>
          <a:xfrm>
            <a:off x="107504" y="4318000"/>
            <a:ext cx="1641796" cy="369332"/>
          </a:xfrm>
          <a:prstGeom prst="rect">
            <a:avLst/>
          </a:prstGeom>
        </p:spPr>
        <p:txBody>
          <a:bodyPr wrap="none">
            <a:spAutoFit/>
          </a:bodyPr>
          <a:lstStyle/>
          <a:p>
            <a:pPr marL="285750" indent="-285750">
              <a:buFont typeface="Arial" panose="020B0604020202020204" pitchFamily="34" charset="0"/>
              <a:buChar char="•"/>
            </a:pPr>
            <a:r>
              <a:rPr lang="es-ES" dirty="0" err="1">
                <a:solidFill>
                  <a:schemeClr val="tx1">
                    <a:lumMod val="50000"/>
                  </a:schemeClr>
                </a:solidFill>
              </a:rPr>
              <a:t>less</a:t>
            </a:r>
            <a:r>
              <a:rPr lang="es-ES" dirty="0">
                <a:solidFill>
                  <a:schemeClr val="tx1">
                    <a:lumMod val="50000"/>
                  </a:schemeClr>
                </a:solidFill>
              </a:rPr>
              <a:t> </a:t>
            </a:r>
            <a:r>
              <a:rPr lang="es-ES" dirty="0" err="1">
                <a:solidFill>
                  <a:schemeClr val="tx1">
                    <a:lumMod val="50000"/>
                  </a:schemeClr>
                </a:solidFill>
              </a:rPr>
              <a:t>efficient</a:t>
            </a:r>
            <a:endParaRPr lang="es-ES" dirty="0">
              <a:solidFill>
                <a:schemeClr val="tx1">
                  <a:lumMod val="50000"/>
                </a:schemeClr>
              </a:solidFill>
            </a:endParaRPr>
          </a:p>
        </p:txBody>
      </p:sp>
      <p:sp>
        <p:nvSpPr>
          <p:cNvPr id="14" name="Rectángulo 13"/>
          <p:cNvSpPr/>
          <p:nvPr/>
        </p:nvSpPr>
        <p:spPr>
          <a:xfrm>
            <a:off x="2993127" y="5662989"/>
            <a:ext cx="2983238" cy="646331"/>
          </a:xfrm>
          <a:prstGeom prst="rect">
            <a:avLst/>
          </a:prstGeom>
        </p:spPr>
        <p:txBody>
          <a:bodyPr wrap="square">
            <a:spAutoFit/>
          </a:bodyPr>
          <a:lstStyle/>
          <a:p>
            <a:pPr marL="285750" indent="-285750">
              <a:buFont typeface="Arial" panose="020B0604020202020204" pitchFamily="34" charset="0"/>
              <a:buChar char="•"/>
            </a:pPr>
            <a:r>
              <a:rPr lang="en-US" dirty="0">
                <a:solidFill>
                  <a:schemeClr val="tx1">
                    <a:lumMod val="50000"/>
                  </a:schemeClr>
                </a:solidFill>
              </a:rPr>
              <a:t>higher </a:t>
            </a:r>
            <a:r>
              <a:rPr lang="en-US" dirty="0" smtClean="0">
                <a:solidFill>
                  <a:schemeClr val="tx1">
                    <a:lumMod val="50000"/>
                  </a:schemeClr>
                </a:solidFill>
              </a:rPr>
              <a:t>costs than </a:t>
            </a:r>
            <a:r>
              <a:rPr lang="en-US" dirty="0">
                <a:solidFill>
                  <a:schemeClr val="tx1">
                    <a:lumMod val="50000"/>
                  </a:schemeClr>
                </a:solidFill>
              </a:rPr>
              <a:t>in </a:t>
            </a:r>
            <a:r>
              <a:rPr lang="en-US" dirty="0" smtClean="0">
                <a:solidFill>
                  <a:schemeClr val="tx1">
                    <a:lumMod val="50000"/>
                  </a:schemeClr>
                </a:solidFill>
              </a:rPr>
              <a:t>surface </a:t>
            </a:r>
            <a:r>
              <a:rPr lang="en-US" dirty="0">
                <a:solidFill>
                  <a:schemeClr val="tx1">
                    <a:lumMod val="50000"/>
                  </a:schemeClr>
                </a:solidFill>
              </a:rPr>
              <a:t>irrigation</a:t>
            </a:r>
            <a:endParaRPr lang="es-ES" dirty="0">
              <a:solidFill>
                <a:schemeClr val="tx1">
                  <a:lumMod val="50000"/>
                </a:schemeClr>
              </a:solidFill>
            </a:endParaRPr>
          </a:p>
        </p:txBody>
      </p:sp>
      <p:sp>
        <p:nvSpPr>
          <p:cNvPr id="15" name="Rectángulo 14"/>
          <p:cNvSpPr/>
          <p:nvPr/>
        </p:nvSpPr>
        <p:spPr>
          <a:xfrm>
            <a:off x="2989408" y="5056779"/>
            <a:ext cx="2897668" cy="646331"/>
          </a:xfrm>
          <a:prstGeom prst="rect">
            <a:avLst/>
          </a:prstGeom>
        </p:spPr>
        <p:txBody>
          <a:bodyPr wrap="square">
            <a:spAutoFit/>
          </a:bodyPr>
          <a:lstStyle/>
          <a:p>
            <a:pPr marL="285750" indent="-285750">
              <a:buFont typeface="Arial" panose="020B0604020202020204" pitchFamily="34" charset="0"/>
              <a:buChar char="•"/>
            </a:pPr>
            <a:r>
              <a:rPr lang="es-ES" dirty="0" err="1">
                <a:solidFill>
                  <a:schemeClr val="tx1">
                    <a:lumMod val="50000"/>
                  </a:schemeClr>
                </a:solidFill>
              </a:rPr>
              <a:t>uniformity</a:t>
            </a:r>
            <a:r>
              <a:rPr lang="es-ES" dirty="0">
                <a:solidFill>
                  <a:schemeClr val="tx1">
                    <a:lumMod val="50000"/>
                  </a:schemeClr>
                </a:solidFill>
              </a:rPr>
              <a:t> in </a:t>
            </a:r>
            <a:r>
              <a:rPr lang="es-ES" dirty="0" err="1">
                <a:solidFill>
                  <a:schemeClr val="tx1">
                    <a:lumMod val="50000"/>
                  </a:schemeClr>
                </a:solidFill>
              </a:rPr>
              <a:t>water</a:t>
            </a:r>
            <a:r>
              <a:rPr lang="es-ES" dirty="0">
                <a:solidFill>
                  <a:schemeClr val="tx1">
                    <a:lumMod val="50000"/>
                  </a:schemeClr>
                </a:solidFill>
              </a:rPr>
              <a:t> </a:t>
            </a:r>
            <a:r>
              <a:rPr lang="es-ES" dirty="0" err="1">
                <a:solidFill>
                  <a:schemeClr val="tx1">
                    <a:lumMod val="50000"/>
                  </a:schemeClr>
                </a:solidFill>
              </a:rPr>
              <a:t>distribution</a:t>
            </a:r>
            <a:endParaRPr lang="es-ES" dirty="0">
              <a:solidFill>
                <a:schemeClr val="tx1">
                  <a:lumMod val="50000"/>
                </a:schemeClr>
              </a:solidFill>
            </a:endParaRPr>
          </a:p>
        </p:txBody>
      </p:sp>
      <p:sp>
        <p:nvSpPr>
          <p:cNvPr id="16" name="Rectángulo 15"/>
          <p:cNvSpPr/>
          <p:nvPr/>
        </p:nvSpPr>
        <p:spPr>
          <a:xfrm>
            <a:off x="2973012" y="4318000"/>
            <a:ext cx="1826654" cy="369332"/>
          </a:xfrm>
          <a:prstGeom prst="rect">
            <a:avLst/>
          </a:prstGeom>
        </p:spPr>
        <p:txBody>
          <a:bodyPr wrap="none">
            <a:spAutoFit/>
          </a:bodyPr>
          <a:lstStyle/>
          <a:p>
            <a:pPr marL="285750" indent="-285750">
              <a:buFont typeface="Arial" panose="020B0604020202020204" pitchFamily="34" charset="0"/>
              <a:buChar char="•"/>
            </a:pPr>
            <a:r>
              <a:rPr lang="es-ES" dirty="0" err="1">
                <a:solidFill>
                  <a:schemeClr val="tx1">
                    <a:lumMod val="50000"/>
                  </a:schemeClr>
                </a:solidFill>
              </a:rPr>
              <a:t>high</a:t>
            </a:r>
            <a:r>
              <a:rPr lang="es-ES" dirty="0">
                <a:solidFill>
                  <a:schemeClr val="tx1">
                    <a:lumMod val="50000"/>
                  </a:schemeClr>
                </a:solidFill>
              </a:rPr>
              <a:t> </a:t>
            </a:r>
            <a:r>
              <a:rPr lang="es-ES" dirty="0" err="1">
                <a:solidFill>
                  <a:schemeClr val="tx1">
                    <a:lumMod val="50000"/>
                  </a:schemeClr>
                </a:solidFill>
              </a:rPr>
              <a:t>efficiency</a:t>
            </a:r>
            <a:endParaRPr lang="es-ES" dirty="0">
              <a:solidFill>
                <a:schemeClr val="tx1">
                  <a:lumMod val="50000"/>
                </a:schemeClr>
              </a:solidFill>
            </a:endParaRPr>
          </a:p>
        </p:txBody>
      </p:sp>
      <p:sp>
        <p:nvSpPr>
          <p:cNvPr id="17" name="Rectángulo 16"/>
          <p:cNvSpPr/>
          <p:nvPr/>
        </p:nvSpPr>
        <p:spPr>
          <a:xfrm>
            <a:off x="2993127" y="4653136"/>
            <a:ext cx="1753429" cy="369332"/>
          </a:xfrm>
          <a:prstGeom prst="rect">
            <a:avLst/>
          </a:prstGeom>
        </p:spPr>
        <p:txBody>
          <a:bodyPr wrap="none">
            <a:spAutoFit/>
          </a:bodyPr>
          <a:lstStyle/>
          <a:p>
            <a:pPr marL="285750" indent="-285750">
              <a:buFont typeface="Arial" panose="020B0604020202020204" pitchFamily="34" charset="0"/>
              <a:buChar char="•"/>
            </a:pPr>
            <a:r>
              <a:rPr lang="es-ES" dirty="0" err="1" smtClean="0">
                <a:solidFill>
                  <a:schemeClr val="tx1">
                    <a:lumMod val="50000"/>
                  </a:schemeClr>
                </a:solidFill>
              </a:rPr>
              <a:t>energy</a:t>
            </a:r>
            <a:r>
              <a:rPr lang="es-ES" dirty="0" smtClean="0">
                <a:solidFill>
                  <a:schemeClr val="tx1">
                    <a:lumMod val="50000"/>
                  </a:schemeClr>
                </a:solidFill>
              </a:rPr>
              <a:t> </a:t>
            </a:r>
            <a:r>
              <a:rPr lang="es-ES" dirty="0" err="1">
                <a:solidFill>
                  <a:schemeClr val="tx1">
                    <a:lumMod val="50000"/>
                  </a:schemeClr>
                </a:solidFill>
              </a:rPr>
              <a:t>saving</a:t>
            </a:r>
            <a:endParaRPr lang="es-ES" dirty="0">
              <a:solidFill>
                <a:schemeClr val="tx1">
                  <a:lumMod val="50000"/>
                </a:schemeClr>
              </a:solidFill>
            </a:endParaRPr>
          </a:p>
        </p:txBody>
      </p:sp>
      <p:sp>
        <p:nvSpPr>
          <p:cNvPr id="19" name="Rectángulo 18"/>
          <p:cNvSpPr/>
          <p:nvPr/>
        </p:nvSpPr>
        <p:spPr>
          <a:xfrm>
            <a:off x="6156176" y="4221088"/>
            <a:ext cx="2937920" cy="369332"/>
          </a:xfrm>
          <a:prstGeom prst="rect">
            <a:avLst/>
          </a:prstGeom>
        </p:spPr>
        <p:txBody>
          <a:bodyPr wrap="none">
            <a:spAutoFit/>
          </a:bodyPr>
          <a:lstStyle/>
          <a:p>
            <a:pPr marL="285750" indent="-285750">
              <a:buFont typeface="Arial" panose="020B0604020202020204" pitchFamily="34" charset="0"/>
              <a:buChar char="•"/>
            </a:pPr>
            <a:r>
              <a:rPr lang="es-ES" dirty="0" err="1" smtClean="0">
                <a:solidFill>
                  <a:schemeClr val="tx1">
                    <a:lumMod val="50000"/>
                  </a:schemeClr>
                </a:solidFill>
              </a:rPr>
              <a:t>water</a:t>
            </a:r>
            <a:r>
              <a:rPr lang="es-ES" dirty="0" smtClean="0">
                <a:solidFill>
                  <a:schemeClr val="tx1">
                    <a:lumMod val="50000"/>
                  </a:schemeClr>
                </a:solidFill>
              </a:rPr>
              <a:t> and </a:t>
            </a:r>
            <a:r>
              <a:rPr lang="es-ES" dirty="0" err="1" smtClean="0">
                <a:solidFill>
                  <a:schemeClr val="tx1">
                    <a:lumMod val="50000"/>
                  </a:schemeClr>
                </a:solidFill>
              </a:rPr>
              <a:t>energy</a:t>
            </a:r>
            <a:r>
              <a:rPr lang="es-ES" dirty="0" smtClean="0">
                <a:solidFill>
                  <a:schemeClr val="tx1">
                    <a:lumMod val="50000"/>
                  </a:schemeClr>
                </a:solidFill>
              </a:rPr>
              <a:t> </a:t>
            </a:r>
            <a:r>
              <a:rPr lang="es-ES" dirty="0" err="1" smtClean="0">
                <a:solidFill>
                  <a:schemeClr val="tx1">
                    <a:lumMod val="50000"/>
                  </a:schemeClr>
                </a:solidFill>
              </a:rPr>
              <a:t>efficient</a:t>
            </a:r>
            <a:endParaRPr lang="es-ES" dirty="0">
              <a:solidFill>
                <a:schemeClr val="tx1">
                  <a:lumMod val="50000"/>
                </a:schemeClr>
              </a:solidFill>
            </a:endParaRPr>
          </a:p>
        </p:txBody>
      </p:sp>
      <p:sp>
        <p:nvSpPr>
          <p:cNvPr id="20" name="Rectángulo 19"/>
          <p:cNvSpPr/>
          <p:nvPr/>
        </p:nvSpPr>
        <p:spPr>
          <a:xfrm>
            <a:off x="6156176" y="4869160"/>
            <a:ext cx="2138278" cy="369332"/>
          </a:xfrm>
          <a:prstGeom prst="rect">
            <a:avLst/>
          </a:prstGeom>
        </p:spPr>
        <p:txBody>
          <a:bodyPr wrap="none">
            <a:spAutoFit/>
          </a:bodyPr>
          <a:lstStyle/>
          <a:p>
            <a:pPr marL="285750" indent="-285750">
              <a:buFont typeface="Arial" panose="020B0604020202020204" pitchFamily="34" charset="0"/>
              <a:buChar char="•"/>
            </a:pPr>
            <a:r>
              <a:rPr lang="es-ES" dirty="0" err="1">
                <a:solidFill>
                  <a:schemeClr val="tx1">
                    <a:lumMod val="50000"/>
                  </a:schemeClr>
                </a:solidFill>
              </a:rPr>
              <a:t>easily</a:t>
            </a:r>
            <a:r>
              <a:rPr lang="es-ES" dirty="0">
                <a:solidFill>
                  <a:schemeClr val="tx1">
                    <a:lumMod val="50000"/>
                  </a:schemeClr>
                </a:solidFill>
              </a:rPr>
              <a:t> </a:t>
            </a:r>
            <a:r>
              <a:rPr lang="es-ES" dirty="0" err="1">
                <a:solidFill>
                  <a:schemeClr val="tx1">
                    <a:lumMod val="50000"/>
                  </a:schemeClr>
                </a:solidFill>
              </a:rPr>
              <a:t>automated</a:t>
            </a:r>
            <a:r>
              <a:rPr lang="es-ES" dirty="0">
                <a:solidFill>
                  <a:schemeClr val="tx1">
                    <a:lumMod val="50000"/>
                  </a:schemeClr>
                </a:solidFill>
              </a:rPr>
              <a:t> </a:t>
            </a:r>
          </a:p>
        </p:txBody>
      </p:sp>
      <p:sp>
        <p:nvSpPr>
          <p:cNvPr id="21" name="Rectángulo 20"/>
          <p:cNvSpPr/>
          <p:nvPr/>
        </p:nvSpPr>
        <p:spPr>
          <a:xfrm>
            <a:off x="6156176" y="5157192"/>
            <a:ext cx="2840872" cy="646331"/>
          </a:xfrm>
          <a:prstGeom prst="rect">
            <a:avLst/>
          </a:prstGeom>
        </p:spPr>
        <p:txBody>
          <a:bodyPr wrap="square">
            <a:spAutoFit/>
          </a:bodyPr>
          <a:lstStyle/>
          <a:p>
            <a:pPr marL="285750" indent="-285750">
              <a:buFont typeface="Arial" panose="020B0604020202020204" pitchFamily="34" charset="0"/>
              <a:buChar char="•"/>
            </a:pPr>
            <a:r>
              <a:rPr lang="en-US" dirty="0">
                <a:solidFill>
                  <a:schemeClr val="tx1">
                    <a:lumMod val="50000"/>
                  </a:schemeClr>
                </a:solidFill>
              </a:rPr>
              <a:t>fewer problems with weeds and fungus</a:t>
            </a:r>
            <a:endParaRPr lang="es-ES" dirty="0">
              <a:solidFill>
                <a:schemeClr val="tx1">
                  <a:lumMod val="50000"/>
                </a:schemeClr>
              </a:solidFill>
            </a:endParaRPr>
          </a:p>
        </p:txBody>
      </p:sp>
      <p:sp>
        <p:nvSpPr>
          <p:cNvPr id="22" name="Rectángulo 21"/>
          <p:cNvSpPr/>
          <p:nvPr/>
        </p:nvSpPr>
        <p:spPr>
          <a:xfrm>
            <a:off x="6156176" y="5733256"/>
            <a:ext cx="2741994" cy="646331"/>
          </a:xfrm>
          <a:prstGeom prst="rect">
            <a:avLst/>
          </a:prstGeom>
        </p:spPr>
        <p:txBody>
          <a:bodyPr wrap="square">
            <a:spAutoFit/>
          </a:bodyPr>
          <a:lstStyle/>
          <a:p>
            <a:pPr marL="285750" indent="-285750">
              <a:buFont typeface="Arial" panose="020B0604020202020204" pitchFamily="34" charset="0"/>
              <a:buChar char="•"/>
            </a:pPr>
            <a:r>
              <a:rPr lang="en-US" dirty="0">
                <a:solidFill>
                  <a:schemeClr val="tx1">
                    <a:lumMod val="50000"/>
                  </a:schemeClr>
                </a:solidFill>
              </a:rPr>
              <a:t>expensive and difficult to maintain </a:t>
            </a:r>
            <a:endParaRPr lang="es-ES" dirty="0">
              <a:solidFill>
                <a:schemeClr val="tx1">
                  <a:lumMod val="50000"/>
                </a:schemeClr>
              </a:solidFill>
            </a:endParaRPr>
          </a:p>
        </p:txBody>
      </p:sp>
      <p:sp>
        <p:nvSpPr>
          <p:cNvPr id="23" name="Rectángulo 22"/>
          <p:cNvSpPr/>
          <p:nvPr/>
        </p:nvSpPr>
        <p:spPr>
          <a:xfrm>
            <a:off x="6156176" y="4581128"/>
            <a:ext cx="3010889" cy="369332"/>
          </a:xfrm>
          <a:prstGeom prst="rect">
            <a:avLst/>
          </a:prstGeom>
        </p:spPr>
        <p:txBody>
          <a:bodyPr wrap="none">
            <a:spAutoFit/>
          </a:bodyPr>
          <a:lstStyle/>
          <a:p>
            <a:pPr marL="285750" indent="-285750">
              <a:buFont typeface="Arial" panose="020B0604020202020204" pitchFamily="34" charset="0"/>
              <a:buChar char="•"/>
            </a:pPr>
            <a:r>
              <a:rPr lang="es-ES" dirty="0" err="1">
                <a:solidFill>
                  <a:schemeClr val="tx1">
                    <a:lumMod val="50000"/>
                  </a:schemeClr>
                </a:solidFill>
              </a:rPr>
              <a:t>accurate</a:t>
            </a:r>
            <a:r>
              <a:rPr lang="es-ES" dirty="0">
                <a:solidFill>
                  <a:schemeClr val="tx1">
                    <a:lumMod val="50000"/>
                  </a:schemeClr>
                </a:solidFill>
              </a:rPr>
              <a:t> </a:t>
            </a:r>
            <a:r>
              <a:rPr lang="es-ES" dirty="0" err="1" smtClean="0">
                <a:solidFill>
                  <a:schemeClr val="tx1">
                    <a:lumMod val="50000"/>
                  </a:schemeClr>
                </a:solidFill>
              </a:rPr>
              <a:t>water</a:t>
            </a:r>
            <a:r>
              <a:rPr lang="es-ES" dirty="0" smtClean="0">
                <a:solidFill>
                  <a:schemeClr val="tx1">
                    <a:lumMod val="50000"/>
                  </a:schemeClr>
                </a:solidFill>
              </a:rPr>
              <a:t> </a:t>
            </a:r>
            <a:r>
              <a:rPr lang="es-ES" dirty="0" err="1" smtClean="0">
                <a:solidFill>
                  <a:schemeClr val="tx1">
                    <a:lumMod val="50000"/>
                  </a:schemeClr>
                </a:solidFill>
              </a:rPr>
              <a:t>distribution</a:t>
            </a:r>
            <a:endParaRPr lang="es-ES" dirty="0">
              <a:solidFill>
                <a:schemeClr val="tx1">
                  <a:lumMod val="50000"/>
                </a:schemeClr>
              </a:solidFill>
            </a:endParaRPr>
          </a:p>
        </p:txBody>
      </p:sp>
    </p:spTree>
    <p:extLst>
      <p:ext uri="{BB962C8B-B14F-4D97-AF65-F5344CB8AC3E}">
        <p14:creationId xmlns:p14="http://schemas.microsoft.com/office/powerpoint/2010/main" val="1693728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 Elements </a:t>
            </a:r>
            <a:r>
              <a:rPr lang="de-DE" sz="2600" dirty="0" err="1"/>
              <a:t>of</a:t>
            </a:r>
            <a:r>
              <a:rPr lang="de-DE" sz="2600" dirty="0"/>
              <a:t> </a:t>
            </a:r>
            <a:r>
              <a:rPr lang="de-DE" sz="2600" dirty="0" err="1"/>
              <a:t>Very</a:t>
            </a:r>
            <a:r>
              <a:rPr lang="de-DE" sz="2600" dirty="0"/>
              <a:t> </a:t>
            </a:r>
            <a:r>
              <a:rPr lang="de-DE" sz="2600" dirty="0" err="1"/>
              <a:t>Good</a:t>
            </a:r>
            <a:r>
              <a:rPr lang="de-DE" sz="2600" dirty="0"/>
              <a:t> </a:t>
            </a:r>
            <a:r>
              <a:rPr lang="de-DE" sz="2600" dirty="0" err="1"/>
              <a:t>practices</a:t>
            </a:r>
            <a:endParaRPr lang="de-DE" sz="2600" dirty="0"/>
          </a:p>
        </p:txBody>
      </p:sp>
      <p:sp>
        <p:nvSpPr>
          <p:cNvPr id="5" name="Inhaltsplatzhalter 4"/>
          <p:cNvSpPr>
            <a:spLocks noGrp="1"/>
          </p:cNvSpPr>
          <p:nvPr>
            <p:ph idx="1"/>
          </p:nvPr>
        </p:nvSpPr>
        <p:spPr>
          <a:xfrm>
            <a:off x="206337" y="1268760"/>
            <a:ext cx="9021132" cy="4824536"/>
          </a:xfrm>
        </p:spPr>
        <p:txBody>
          <a:bodyPr>
            <a:normAutofit fontScale="85000" lnSpcReduction="20000"/>
          </a:bodyPr>
          <a:lstStyle/>
          <a:p>
            <a:pPr marL="0" indent="0">
              <a:buNone/>
            </a:pPr>
            <a:r>
              <a:rPr lang="de-DE" u="sng" dirty="0" smtClean="0"/>
              <a:t>There are many ways to improve efficiency in water management in the farming sector</a:t>
            </a:r>
          </a:p>
          <a:p>
            <a:pPr marL="0" indent="0">
              <a:buNone/>
            </a:pPr>
            <a:endParaRPr lang="de-DE" dirty="0" smtClean="0"/>
          </a:p>
          <a:p>
            <a:pPr marL="0" indent="0">
              <a:spcAft>
                <a:spcPts val="400"/>
              </a:spcAft>
              <a:buNone/>
            </a:pPr>
            <a:r>
              <a:rPr lang="de-DE" sz="1700" b="1" dirty="0" smtClean="0"/>
              <a:t>1. Irrigation recording sheet</a:t>
            </a:r>
          </a:p>
          <a:p>
            <a:pPr marL="0" indent="0">
              <a:spcAft>
                <a:spcPts val="400"/>
              </a:spcAft>
              <a:buNone/>
            </a:pPr>
            <a:r>
              <a:rPr lang="en-US" sz="1700" b="1" dirty="0" smtClean="0"/>
              <a:t>2. Irrigation systems of maximum efficiency</a:t>
            </a:r>
          </a:p>
          <a:p>
            <a:pPr marL="0" indent="0">
              <a:spcAft>
                <a:spcPts val="400"/>
              </a:spcAft>
              <a:buNone/>
            </a:pPr>
            <a:r>
              <a:rPr lang="en-US" sz="1700" b="1" dirty="0" smtClean="0"/>
              <a:t>	2.1. Drip irrigation</a:t>
            </a:r>
          </a:p>
          <a:p>
            <a:pPr marL="0" indent="0">
              <a:spcAft>
                <a:spcPts val="400"/>
              </a:spcAft>
              <a:buNone/>
            </a:pPr>
            <a:r>
              <a:rPr lang="en-US" sz="1700" b="1" dirty="0" smtClean="0"/>
              <a:t>	2.2. Buried and semi-buried drip irrigation</a:t>
            </a:r>
            <a:endParaRPr lang="de-DE" sz="1700" b="1" dirty="0" smtClean="0"/>
          </a:p>
          <a:p>
            <a:pPr marL="0" indent="0">
              <a:spcAft>
                <a:spcPts val="400"/>
              </a:spcAft>
              <a:buNone/>
            </a:pPr>
            <a:r>
              <a:rPr lang="en-US" sz="1700" b="1" dirty="0" smtClean="0"/>
              <a:t>3. Decision support tools for irrigation</a:t>
            </a:r>
          </a:p>
          <a:p>
            <a:pPr marL="0" indent="0">
              <a:spcAft>
                <a:spcPts val="400"/>
              </a:spcAft>
              <a:buNone/>
            </a:pPr>
            <a:r>
              <a:rPr lang="en-US" sz="1700" b="1" dirty="0" smtClean="0"/>
              <a:t>	3.1. </a:t>
            </a:r>
            <a:r>
              <a:rPr lang="en-GB" sz="1700" b="1" dirty="0" smtClean="0"/>
              <a:t>Tools for climate-soil-plant control</a:t>
            </a:r>
          </a:p>
          <a:p>
            <a:pPr marL="0" indent="0">
              <a:spcAft>
                <a:spcPts val="400"/>
              </a:spcAft>
              <a:buNone/>
            </a:pPr>
            <a:r>
              <a:rPr lang="en-GB" sz="1700" b="1" dirty="0" smtClean="0"/>
              <a:t>	3.2. </a:t>
            </a:r>
            <a:r>
              <a:rPr lang="en-US" sz="1700" b="1" dirty="0" err="1" smtClean="0"/>
              <a:t>Teledetection</a:t>
            </a:r>
            <a:r>
              <a:rPr lang="en-US" sz="1700" b="1" dirty="0" smtClean="0"/>
              <a:t> and GIS tools</a:t>
            </a:r>
          </a:p>
          <a:p>
            <a:pPr marL="0" indent="0">
              <a:spcAft>
                <a:spcPts val="400"/>
              </a:spcAft>
              <a:buNone/>
            </a:pPr>
            <a:r>
              <a:rPr lang="en-US" sz="1700" b="1" dirty="0" smtClean="0"/>
              <a:t>	3.3. Fertilization control tools</a:t>
            </a:r>
          </a:p>
          <a:p>
            <a:pPr marL="0" indent="0">
              <a:spcAft>
                <a:spcPts val="400"/>
              </a:spcAft>
              <a:buNone/>
            </a:pPr>
            <a:r>
              <a:rPr lang="en-US" sz="1700" b="1" dirty="0" smtClean="0"/>
              <a:t>4. </a:t>
            </a:r>
            <a:r>
              <a:rPr lang="en-GB" sz="1700" b="1" dirty="0" smtClean="0"/>
              <a:t>Changing crop type</a:t>
            </a:r>
          </a:p>
          <a:p>
            <a:pPr marL="0" indent="0">
              <a:spcAft>
                <a:spcPts val="400"/>
              </a:spcAft>
              <a:buNone/>
            </a:pPr>
            <a:r>
              <a:rPr lang="es-ES" sz="1700" b="1" dirty="0" smtClean="0"/>
              <a:t>5. </a:t>
            </a:r>
            <a:r>
              <a:rPr lang="es-ES" sz="1700" b="1" dirty="0" err="1" smtClean="0"/>
              <a:t>Recycling</a:t>
            </a:r>
            <a:r>
              <a:rPr lang="es-ES" sz="1700" b="1" dirty="0" smtClean="0"/>
              <a:t> and </a:t>
            </a:r>
            <a:r>
              <a:rPr lang="es-ES" sz="1700" b="1" dirty="0" err="1" smtClean="0"/>
              <a:t>harvesting</a:t>
            </a:r>
            <a:r>
              <a:rPr lang="es-ES" sz="1700" b="1" dirty="0" smtClean="0"/>
              <a:t> (animal </a:t>
            </a:r>
            <a:r>
              <a:rPr lang="es-ES" sz="1700" b="1" dirty="0" err="1" smtClean="0"/>
              <a:t>breeding</a:t>
            </a:r>
            <a:r>
              <a:rPr lang="es-ES" sz="1700" b="1" dirty="0" smtClean="0"/>
              <a:t> </a:t>
            </a:r>
            <a:r>
              <a:rPr lang="es-ES" sz="1700" b="1" dirty="0" err="1" smtClean="0"/>
              <a:t>farms</a:t>
            </a:r>
            <a:r>
              <a:rPr lang="es-ES" sz="1700" b="1" dirty="0" smtClean="0"/>
              <a:t>)</a:t>
            </a:r>
          </a:p>
          <a:p>
            <a:pPr marL="0" indent="0">
              <a:spcAft>
                <a:spcPts val="400"/>
              </a:spcAft>
              <a:buNone/>
            </a:pPr>
            <a:r>
              <a:rPr lang="es-ES" sz="1700" b="1" dirty="0" smtClean="0"/>
              <a:t>6. Buffer </a:t>
            </a:r>
            <a:r>
              <a:rPr lang="es-ES" sz="1700" b="1" dirty="0" err="1" smtClean="0"/>
              <a:t>strips</a:t>
            </a:r>
            <a:r>
              <a:rPr lang="es-ES" sz="1700" b="1" dirty="0" smtClean="0"/>
              <a:t> establishment</a:t>
            </a:r>
          </a:p>
          <a:p>
            <a:pPr marL="0" indent="0">
              <a:spcAft>
                <a:spcPts val="400"/>
              </a:spcAft>
              <a:buNone/>
            </a:pPr>
            <a:r>
              <a:rPr lang="es-ES" sz="1700" b="1" dirty="0" smtClean="0"/>
              <a:t>7. Catch </a:t>
            </a:r>
            <a:r>
              <a:rPr lang="es-ES" sz="1700" b="1" dirty="0" err="1" smtClean="0"/>
              <a:t>crops</a:t>
            </a:r>
            <a:r>
              <a:rPr lang="es-ES" sz="1700" b="1" dirty="0" smtClean="0"/>
              <a:t> and </a:t>
            </a:r>
            <a:r>
              <a:rPr lang="es-ES" sz="1700" b="1" dirty="0" err="1" smtClean="0"/>
              <a:t>cover</a:t>
            </a:r>
            <a:r>
              <a:rPr lang="es-ES" sz="1700" b="1" dirty="0" smtClean="0"/>
              <a:t> </a:t>
            </a:r>
            <a:r>
              <a:rPr lang="es-ES" sz="1700" b="1" dirty="0" err="1" smtClean="0"/>
              <a:t>crops</a:t>
            </a:r>
            <a:endParaRPr lang="es-ES" sz="1700" b="1" dirty="0" smtClean="0"/>
          </a:p>
          <a:p>
            <a:pPr marL="0" indent="0">
              <a:spcAft>
                <a:spcPts val="400"/>
              </a:spcAft>
              <a:buNone/>
            </a:pPr>
            <a:r>
              <a:rPr lang="es-ES" sz="1700" b="1" dirty="0" smtClean="0"/>
              <a:t>8. </a:t>
            </a:r>
            <a:r>
              <a:rPr lang="es-ES" sz="1700" b="1" dirty="0" err="1" smtClean="0"/>
              <a:t>Ponds</a:t>
            </a:r>
            <a:r>
              <a:rPr lang="es-ES" sz="1700" b="1" dirty="0" smtClean="0"/>
              <a:t> and </a:t>
            </a:r>
            <a:r>
              <a:rPr lang="es-ES" sz="1700" b="1" dirty="0" err="1" smtClean="0"/>
              <a:t>water</a:t>
            </a:r>
            <a:r>
              <a:rPr lang="es-ES" sz="1700" b="1" dirty="0" smtClean="0"/>
              <a:t> </a:t>
            </a:r>
            <a:r>
              <a:rPr lang="es-ES" sz="1700" b="1" dirty="0" err="1" smtClean="0"/>
              <a:t>retention</a:t>
            </a:r>
            <a:r>
              <a:rPr lang="es-ES" sz="1700" b="1" dirty="0" smtClean="0"/>
              <a:t> </a:t>
            </a:r>
            <a:r>
              <a:rPr lang="es-ES" sz="1700" b="1" dirty="0" err="1" smtClean="0"/>
              <a:t>areas</a:t>
            </a:r>
            <a:endParaRPr lang="es-ES" sz="1700" b="1" dirty="0" smtClean="0"/>
          </a:p>
          <a:p>
            <a:pPr marL="0" indent="0">
              <a:spcAft>
                <a:spcPts val="400"/>
              </a:spcAft>
              <a:buNone/>
            </a:pPr>
            <a:r>
              <a:rPr lang="es-ES" sz="1700" b="1" dirty="0" smtClean="0"/>
              <a:t>9. </a:t>
            </a:r>
            <a:r>
              <a:rPr lang="es-ES" sz="1700" b="1" dirty="0" err="1" smtClean="0"/>
              <a:t>Water</a:t>
            </a:r>
            <a:r>
              <a:rPr lang="es-ES" sz="1700" b="1" dirty="0" smtClean="0"/>
              <a:t> </a:t>
            </a:r>
            <a:r>
              <a:rPr lang="es-ES" sz="1700" b="1" dirty="0" err="1" smtClean="0"/>
              <a:t>points</a:t>
            </a:r>
            <a:endParaRPr lang="de-DE" sz="1700" dirty="0"/>
          </a:p>
        </p:txBody>
      </p:sp>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2" name="Cerrar corchete 1"/>
          <p:cNvSpPr/>
          <p:nvPr/>
        </p:nvSpPr>
        <p:spPr>
          <a:xfrm>
            <a:off x="5364974" y="2276873"/>
            <a:ext cx="250188" cy="2376264"/>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6" name="Cerrar corchete 5"/>
          <p:cNvSpPr/>
          <p:nvPr/>
        </p:nvSpPr>
        <p:spPr>
          <a:xfrm>
            <a:off x="3240232" y="4712571"/>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Cerrar corchete 7"/>
          <p:cNvSpPr/>
          <p:nvPr/>
        </p:nvSpPr>
        <p:spPr>
          <a:xfrm>
            <a:off x="3549167" y="5301320"/>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tángulo 2"/>
          <p:cNvSpPr/>
          <p:nvPr/>
        </p:nvSpPr>
        <p:spPr>
          <a:xfrm>
            <a:off x="5615162" y="3056655"/>
            <a:ext cx="3422221" cy="615553"/>
          </a:xfrm>
          <a:prstGeom prst="rect">
            <a:avLst/>
          </a:prstGeom>
        </p:spPr>
        <p:txBody>
          <a:bodyPr wrap="square">
            <a:spAutoFit/>
          </a:bodyPr>
          <a:lstStyle/>
          <a:p>
            <a:r>
              <a:rPr lang="en-US" sz="1700" dirty="0">
                <a:latin typeface="Arial" panose="020B0604020202020204" pitchFamily="34" charset="0"/>
                <a:cs typeface="Arial" panose="020B0604020202020204" pitchFamily="34" charset="0"/>
              </a:rPr>
              <a:t>Very Good Agricultural Practices for More </a:t>
            </a:r>
            <a:r>
              <a:rPr lang="en-US" sz="1700" b="1" dirty="0">
                <a:latin typeface="Arial" panose="020B0604020202020204" pitchFamily="34" charset="0"/>
                <a:cs typeface="Arial" panose="020B0604020202020204" pitchFamily="34" charset="0"/>
              </a:rPr>
              <a:t>Water Use Efficiency</a:t>
            </a:r>
            <a:endParaRPr lang="es-ES" sz="1700" b="1" dirty="0">
              <a:latin typeface="Arial" panose="020B0604020202020204" pitchFamily="34" charset="0"/>
              <a:cs typeface="Arial" panose="020B0604020202020204" pitchFamily="34" charset="0"/>
            </a:endParaRPr>
          </a:p>
        </p:txBody>
      </p:sp>
      <p:sp>
        <p:nvSpPr>
          <p:cNvPr id="9" name="Rectángulo 8"/>
          <p:cNvSpPr/>
          <p:nvPr/>
        </p:nvSpPr>
        <p:spPr>
          <a:xfrm>
            <a:off x="3384248" y="4687064"/>
            <a:ext cx="5904655" cy="615553"/>
          </a:xfrm>
          <a:prstGeom prst="rect">
            <a:avLst/>
          </a:prstGeom>
        </p:spPr>
        <p:txBody>
          <a:bodyPr wrap="square">
            <a:spAutoFit/>
          </a:bodyPr>
          <a:lstStyle/>
          <a:p>
            <a:r>
              <a:rPr lang="en-US" sz="1700" dirty="0">
                <a:latin typeface="Arial" panose="020B0604020202020204" pitchFamily="34" charset="0"/>
                <a:cs typeface="Arial" panose="020B0604020202020204" pitchFamily="34" charset="0"/>
              </a:rPr>
              <a:t>Very Good Agricultural Practices for </a:t>
            </a:r>
            <a:r>
              <a:rPr lang="en-US" sz="1700" b="1" dirty="0">
                <a:latin typeface="Arial" panose="020B0604020202020204" pitchFamily="34" charset="0"/>
                <a:cs typeface="Arial" panose="020B0604020202020204" pitchFamily="34" charset="0"/>
              </a:rPr>
              <a:t>Water Bodies Protection</a:t>
            </a:r>
            <a:endParaRPr lang="es-ES" sz="1700" b="1" dirty="0">
              <a:latin typeface="Arial" panose="020B0604020202020204" pitchFamily="34" charset="0"/>
              <a:cs typeface="Arial" panose="020B0604020202020204" pitchFamily="34" charset="0"/>
            </a:endParaRPr>
          </a:p>
        </p:txBody>
      </p:sp>
      <p:sp>
        <p:nvSpPr>
          <p:cNvPr id="10" name="Rectángulo 9"/>
          <p:cNvSpPr/>
          <p:nvPr/>
        </p:nvSpPr>
        <p:spPr>
          <a:xfrm>
            <a:off x="3693183" y="5257998"/>
            <a:ext cx="4320480" cy="615553"/>
          </a:xfrm>
          <a:prstGeom prst="rect">
            <a:avLst/>
          </a:prstGeom>
        </p:spPr>
        <p:txBody>
          <a:bodyPr wrap="square">
            <a:spAutoFit/>
          </a:bodyPr>
          <a:lstStyle/>
          <a:p>
            <a:r>
              <a:rPr lang="en-US" sz="1700" dirty="0">
                <a:latin typeface="Arial" panose="020B0604020202020204" pitchFamily="34" charset="0"/>
                <a:cs typeface="Arial" panose="020B0604020202020204" pitchFamily="34" charset="0"/>
              </a:rPr>
              <a:t>Very Good Agricultural Practices for </a:t>
            </a:r>
            <a:r>
              <a:rPr lang="en-US" sz="1700" b="1" dirty="0">
                <a:latin typeface="Arial" panose="020B0604020202020204" pitchFamily="34" charset="0"/>
                <a:cs typeface="Arial" panose="020B0604020202020204" pitchFamily="34" charset="0"/>
              </a:rPr>
              <a:t>Enhancement of Biodiversity</a:t>
            </a:r>
            <a:endParaRPr lang="es-ES" sz="17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84450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pPr marL="514350" indent="-514350">
              <a:buFont typeface="+mj-lt"/>
              <a:buAutoNum type="arabicPeriod" startAt="3"/>
            </a:pPr>
            <a:r>
              <a:rPr lang="de-DE" sz="2600" dirty="0" smtClean="0"/>
              <a:t>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268760"/>
            <a:ext cx="4248472" cy="648072"/>
          </a:xfrm>
        </p:spPr>
        <p:txBody>
          <a:bodyPr>
            <a:normAutofit/>
          </a:bodyPr>
          <a:lstStyle/>
          <a:p>
            <a:pPr marL="0" indent="0">
              <a:buNone/>
            </a:pPr>
            <a:r>
              <a:rPr lang="de-DE" sz="2000" b="1" dirty="0" smtClean="0"/>
              <a:t>1</a:t>
            </a:r>
            <a:r>
              <a:rPr lang="de-DE" sz="2000" b="1" dirty="0"/>
              <a:t>. Irrigation recording sheet</a:t>
            </a:r>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3" name="Rectángulo 2"/>
          <p:cNvSpPr/>
          <p:nvPr/>
        </p:nvSpPr>
        <p:spPr>
          <a:xfrm>
            <a:off x="561466" y="5235762"/>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6" name="Rectángulo 5"/>
          <p:cNvSpPr/>
          <p:nvPr/>
        </p:nvSpPr>
        <p:spPr>
          <a:xfrm>
            <a:off x="4712444" y="5218418"/>
            <a:ext cx="3938899"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8" name="Rectángulo 7"/>
          <p:cNvSpPr/>
          <p:nvPr/>
        </p:nvSpPr>
        <p:spPr>
          <a:xfrm>
            <a:off x="4603673" y="5562192"/>
            <a:ext cx="4007915" cy="584775"/>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No technological or economic constraints are foreseen</a:t>
            </a:r>
            <a:endParaRPr lang="es-ES" sz="1600" dirty="0">
              <a:latin typeface="Arial" panose="020B0604020202020204" pitchFamily="34" charset="0"/>
              <a:cs typeface="Arial" panose="020B0604020202020204" pitchFamily="34" charset="0"/>
            </a:endParaRPr>
          </a:p>
        </p:txBody>
      </p:sp>
      <p:sp>
        <p:nvSpPr>
          <p:cNvPr id="9" name="Rectángulo 8"/>
          <p:cNvSpPr/>
          <p:nvPr/>
        </p:nvSpPr>
        <p:spPr>
          <a:xfrm>
            <a:off x="159930" y="2704283"/>
            <a:ext cx="2505814" cy="369332"/>
          </a:xfrm>
          <a:prstGeom prst="rect">
            <a:avLst/>
          </a:prstGeom>
        </p:spPr>
        <p:txBody>
          <a:bodyPr wrap="none">
            <a:spAutoFit/>
          </a:bodyPr>
          <a:lstStyle/>
          <a:p>
            <a:r>
              <a:rPr lang="es-ES" dirty="0" err="1">
                <a:latin typeface="Arial" panose="020B0604020202020204" pitchFamily="34" charset="0"/>
                <a:cs typeface="Arial" panose="020B0604020202020204" pitchFamily="34" charset="0"/>
              </a:rPr>
              <a:t>E</a:t>
            </a:r>
            <a:r>
              <a:rPr lang="es-ES" dirty="0" err="1" smtClean="0">
                <a:latin typeface="Arial" panose="020B0604020202020204" pitchFamily="34" charset="0"/>
                <a:cs typeface="Arial" panose="020B0604020202020204" pitchFamily="34" charset="0"/>
              </a:rPr>
              <a:t>asy</a:t>
            </a:r>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to </a:t>
            </a:r>
            <a:r>
              <a:rPr lang="es-ES" dirty="0" err="1">
                <a:latin typeface="Arial" panose="020B0604020202020204" pitchFamily="34" charset="0"/>
                <a:cs typeface="Arial" panose="020B0604020202020204" pitchFamily="34" charset="0"/>
              </a:rPr>
              <a:t>apply</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practice</a:t>
            </a:r>
            <a:r>
              <a:rPr lang="es-ES" dirty="0">
                <a:latin typeface="Arial" panose="020B0604020202020204" pitchFamily="34" charset="0"/>
                <a:cs typeface="Arial" panose="020B0604020202020204" pitchFamily="34" charset="0"/>
              </a:rPr>
              <a:t> </a:t>
            </a:r>
          </a:p>
        </p:txBody>
      </p:sp>
      <p:sp>
        <p:nvSpPr>
          <p:cNvPr id="10" name="Rectángulo 9"/>
          <p:cNvSpPr/>
          <p:nvPr/>
        </p:nvSpPr>
        <p:spPr>
          <a:xfrm>
            <a:off x="163726" y="1763921"/>
            <a:ext cx="3518912" cy="369332"/>
          </a:xfrm>
          <a:prstGeom prst="rect">
            <a:avLst/>
          </a:prstGeom>
        </p:spPr>
        <p:txBody>
          <a:bodyPr wrap="none">
            <a:spAutoFit/>
          </a:bodyPr>
          <a:lstStyle/>
          <a:p>
            <a:r>
              <a:rPr lang="es-ES" dirty="0" err="1" smtClean="0">
                <a:latin typeface="Arial" panose="020B0604020202020204" pitchFamily="34" charset="0"/>
                <a:cs typeface="Arial" panose="020B0604020202020204" pitchFamily="34" charset="0"/>
              </a:rPr>
              <a:t>Monitoring</a:t>
            </a:r>
            <a:r>
              <a:rPr lang="es-ES" dirty="0" smtClean="0">
                <a:latin typeface="Arial" panose="020B0604020202020204" pitchFamily="34" charset="0"/>
                <a:cs typeface="Arial" panose="020B0604020202020204" pitchFamily="34" charset="0"/>
              </a:rPr>
              <a:t> of </a:t>
            </a:r>
            <a:r>
              <a:rPr lang="es-ES" dirty="0" err="1">
                <a:latin typeface="Arial" panose="020B0604020202020204" pitchFamily="34" charset="0"/>
                <a:cs typeface="Arial" panose="020B0604020202020204" pitchFamily="34" charset="0"/>
              </a:rPr>
              <a:t>water</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consumption</a:t>
            </a:r>
            <a:endParaRPr lang="es-ES" dirty="0">
              <a:latin typeface="Arial" panose="020B0604020202020204" pitchFamily="34" charset="0"/>
              <a:cs typeface="Arial" panose="020B0604020202020204" pitchFamily="34" charset="0"/>
            </a:endParaRPr>
          </a:p>
        </p:txBody>
      </p:sp>
      <p:sp>
        <p:nvSpPr>
          <p:cNvPr id="11" name="Rectángulo 10"/>
          <p:cNvSpPr/>
          <p:nvPr/>
        </p:nvSpPr>
        <p:spPr>
          <a:xfrm>
            <a:off x="139649" y="2133253"/>
            <a:ext cx="5386163" cy="646331"/>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Recommended </a:t>
            </a:r>
            <a:r>
              <a:rPr lang="en-US" dirty="0">
                <a:latin typeface="Arial" panose="020B0604020202020204" pitchFamily="34" charset="0"/>
                <a:cs typeface="Arial" panose="020B0604020202020204" pitchFamily="34" charset="0"/>
              </a:rPr>
              <a:t>for medium and high water consumers</a:t>
            </a:r>
            <a:endParaRPr lang="es-ES" dirty="0">
              <a:latin typeface="Arial" panose="020B0604020202020204" pitchFamily="34" charset="0"/>
              <a:cs typeface="Arial" panose="020B0604020202020204" pitchFamily="34" charset="0"/>
            </a:endParaRPr>
          </a:p>
        </p:txBody>
      </p:sp>
      <p:sp>
        <p:nvSpPr>
          <p:cNvPr id="12" name="Rectángulo 11"/>
          <p:cNvSpPr/>
          <p:nvPr/>
        </p:nvSpPr>
        <p:spPr>
          <a:xfrm>
            <a:off x="446856" y="5590981"/>
            <a:ext cx="3323332" cy="584775"/>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its application in Europe is not well extended yet</a:t>
            </a:r>
            <a:endParaRPr lang="es-ES" sz="1600" dirty="0">
              <a:latin typeface="Arial" panose="020B0604020202020204" pitchFamily="34" charset="0"/>
              <a:cs typeface="Arial" panose="020B0604020202020204" pitchFamily="34" charset="0"/>
            </a:endParaRPr>
          </a:p>
        </p:txBody>
      </p:sp>
      <p:sp>
        <p:nvSpPr>
          <p:cNvPr id="13" name="Rectángulo 12"/>
          <p:cNvSpPr/>
          <p:nvPr/>
        </p:nvSpPr>
        <p:spPr>
          <a:xfrm>
            <a:off x="620716" y="3602721"/>
            <a:ext cx="4124920" cy="1384995"/>
          </a:xfrm>
          <a:prstGeom prst="rect">
            <a:avLst/>
          </a:prstGeom>
          <a:ln>
            <a:solidFill>
              <a:schemeClr val="accent2"/>
            </a:solidFill>
          </a:ln>
        </p:spPr>
        <p:txBody>
          <a:bodyPr wrap="square">
            <a:spAutoFit/>
          </a:bodyPr>
          <a:lstStyle/>
          <a:p>
            <a:r>
              <a:rPr lang="en-US" sz="1400" dirty="0" smtClean="0">
                <a:latin typeface="Arial" panose="020B0604020202020204" pitchFamily="34" charset="0"/>
                <a:cs typeface="Arial" panose="020B0604020202020204" pitchFamily="34" charset="0"/>
              </a:rPr>
              <a:t>A line </a:t>
            </a:r>
            <a:r>
              <a:rPr lang="en-US" sz="1400" dirty="0">
                <a:latin typeface="Arial" panose="020B0604020202020204" pitchFamily="34" charset="0"/>
                <a:cs typeface="Arial" panose="020B0604020202020204" pitchFamily="34" charset="0"/>
              </a:rPr>
              <a:t>for each irrigation episode </a:t>
            </a:r>
            <a:r>
              <a:rPr lang="en-US" sz="1400" dirty="0" smtClean="0">
                <a:latin typeface="Arial" panose="020B0604020202020204" pitchFamily="34" charset="0"/>
                <a:cs typeface="Arial" panose="020B0604020202020204" pitchFamily="34" charset="0"/>
              </a:rPr>
              <a:t>including:</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time </a:t>
            </a:r>
            <a:r>
              <a:rPr lang="en-US" sz="1400" dirty="0">
                <a:latin typeface="Arial" panose="020B0604020202020204" pitchFamily="34" charset="0"/>
                <a:cs typeface="Arial" panose="020B0604020202020204" pitchFamily="34" charset="0"/>
              </a:rPr>
              <a:t>devoted to each </a:t>
            </a:r>
            <a:r>
              <a:rPr lang="en-US" sz="1400" dirty="0" smtClean="0">
                <a:latin typeface="Arial" panose="020B0604020202020204" pitchFamily="34" charset="0"/>
                <a:cs typeface="Arial" panose="020B0604020202020204" pitchFamily="34" charset="0"/>
              </a:rPr>
              <a:t>irrigation</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flow rate </a:t>
            </a:r>
            <a:endParaRPr lang="en-GB"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water volume used </a:t>
            </a:r>
            <a:r>
              <a:rPr lang="en-GB" sz="1400" dirty="0">
                <a:latin typeface="Arial" panose="020B0604020202020204" pitchFamily="34" charset="0"/>
                <a:cs typeface="Arial" panose="020B0604020202020204" pitchFamily="34" charset="0"/>
              </a:rPr>
              <a:t>during the crop </a:t>
            </a:r>
            <a:r>
              <a:rPr lang="en-GB" sz="1400" dirty="0" smtClean="0">
                <a:latin typeface="Arial" panose="020B0604020202020204" pitchFamily="34" charset="0"/>
                <a:cs typeface="Arial" panose="020B0604020202020204" pitchFamily="34" charset="0"/>
              </a:rPr>
              <a:t>cycle (</a:t>
            </a:r>
            <a:r>
              <a:rPr lang="en-US" sz="1400" dirty="0" smtClean="0">
                <a:latin typeface="Arial" panose="020B0604020202020204" pitchFamily="34" charset="0"/>
                <a:cs typeface="Arial" panose="020B0604020202020204" pitchFamily="34" charset="0"/>
              </a:rPr>
              <a:t>total </a:t>
            </a:r>
            <a:r>
              <a:rPr lang="en-US" sz="1400" dirty="0">
                <a:latin typeface="Arial" panose="020B0604020202020204" pitchFamily="34" charset="0"/>
                <a:cs typeface="Arial" panose="020B0604020202020204" pitchFamily="34" charset="0"/>
              </a:rPr>
              <a:t>volume and total </a:t>
            </a:r>
            <a:r>
              <a:rPr lang="en-US" sz="1400" dirty="0" smtClean="0">
                <a:latin typeface="Arial" panose="020B0604020202020204" pitchFamily="34" charset="0"/>
                <a:cs typeface="Arial" panose="020B0604020202020204" pitchFamily="34" charset="0"/>
              </a:rPr>
              <a:t>volume/ha)</a:t>
            </a:r>
            <a:r>
              <a:rPr lang="en-GB" sz="1400"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Rainfall, temperature and wind data</a:t>
            </a:r>
            <a:endParaRPr lang="es-ES" sz="14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3"/>
          <a:stretch>
            <a:fillRect/>
          </a:stretch>
        </p:blipFill>
        <p:spPr>
          <a:xfrm>
            <a:off x="5508104" y="1268760"/>
            <a:ext cx="2961410" cy="3804591"/>
          </a:xfrm>
          <a:prstGeom prst="rect">
            <a:avLst/>
          </a:prstGeom>
        </p:spPr>
      </p:pic>
      <p:sp>
        <p:nvSpPr>
          <p:cNvPr id="15" name="Rectángulo 14"/>
          <p:cNvSpPr/>
          <p:nvPr/>
        </p:nvSpPr>
        <p:spPr>
          <a:xfrm rot="16200000">
            <a:off x="6557565" y="3125303"/>
            <a:ext cx="4007915" cy="253916"/>
          </a:xfrm>
          <a:prstGeom prst="rect">
            <a:avLst/>
          </a:prstGeom>
        </p:spPr>
        <p:txBody>
          <a:bodyPr wrap="square">
            <a:spAutoFit/>
          </a:bodyPr>
          <a:lstStyle/>
          <a:p>
            <a:pPr algn="ctr"/>
            <a:r>
              <a:rPr lang="en-US" sz="1050" dirty="0" smtClean="0">
                <a:solidFill>
                  <a:schemeClr val="tx1">
                    <a:lumMod val="50000"/>
                  </a:schemeClr>
                </a:solidFill>
                <a:latin typeface="Arial" panose="020B0604020202020204" pitchFamily="34" charset="0"/>
                <a:cs typeface="Arial" panose="020B0604020202020204" pitchFamily="34" charset="0"/>
              </a:rPr>
              <a:t>Source: “Manual de </a:t>
            </a:r>
            <a:r>
              <a:rPr lang="en-US" sz="1050" dirty="0" err="1" smtClean="0">
                <a:solidFill>
                  <a:schemeClr val="tx1">
                    <a:lumMod val="50000"/>
                  </a:schemeClr>
                </a:solidFill>
                <a:latin typeface="Arial" panose="020B0604020202020204" pitchFamily="34" charset="0"/>
                <a:cs typeface="Arial" panose="020B0604020202020204" pitchFamily="34" charset="0"/>
              </a:rPr>
              <a:t>buenas</a:t>
            </a:r>
            <a:r>
              <a:rPr lang="en-US" sz="1050" dirty="0" smtClean="0">
                <a:solidFill>
                  <a:schemeClr val="tx1">
                    <a:lumMod val="50000"/>
                  </a:schemeClr>
                </a:solidFill>
                <a:latin typeface="Arial" panose="020B0604020202020204" pitchFamily="34" charset="0"/>
                <a:cs typeface="Arial" panose="020B0604020202020204" pitchFamily="34" charset="0"/>
              </a:rPr>
              <a:t> </a:t>
            </a:r>
            <a:r>
              <a:rPr lang="en-US" sz="1050" dirty="0" err="1" smtClean="0">
                <a:solidFill>
                  <a:schemeClr val="tx1">
                    <a:lumMod val="50000"/>
                  </a:schemeClr>
                </a:solidFill>
                <a:latin typeface="Arial" panose="020B0604020202020204" pitchFamily="34" charset="0"/>
                <a:cs typeface="Arial" panose="020B0604020202020204" pitchFamily="34" charset="0"/>
              </a:rPr>
              <a:t>practicas</a:t>
            </a:r>
            <a:r>
              <a:rPr lang="en-US" sz="1050" dirty="0" smtClean="0">
                <a:solidFill>
                  <a:schemeClr val="tx1">
                    <a:lumMod val="50000"/>
                  </a:schemeClr>
                </a:solidFill>
                <a:latin typeface="Arial" panose="020B0604020202020204" pitchFamily="34" charset="0"/>
                <a:cs typeface="Arial" panose="020B0604020202020204" pitchFamily="34" charset="0"/>
              </a:rPr>
              <a:t> de </a:t>
            </a:r>
            <a:r>
              <a:rPr lang="en-US" sz="1050" dirty="0" err="1" smtClean="0">
                <a:solidFill>
                  <a:schemeClr val="tx1">
                    <a:lumMod val="50000"/>
                  </a:schemeClr>
                </a:solidFill>
                <a:latin typeface="Arial" panose="020B0604020202020204" pitchFamily="34" charset="0"/>
                <a:cs typeface="Arial" panose="020B0604020202020204" pitchFamily="34" charset="0"/>
              </a:rPr>
              <a:t>riego</a:t>
            </a:r>
            <a:r>
              <a:rPr lang="en-US" sz="1050" dirty="0" smtClean="0">
                <a:solidFill>
                  <a:schemeClr val="tx1">
                    <a:lumMod val="50000"/>
                  </a:schemeClr>
                </a:solidFill>
                <a:latin typeface="Arial" panose="020B0604020202020204" pitchFamily="34" charset="0"/>
                <a:cs typeface="Arial" panose="020B0604020202020204" pitchFamily="34" charset="0"/>
              </a:rPr>
              <a:t>” (WWF, 2009)</a:t>
            </a:r>
            <a:endParaRPr lang="es-ES" sz="1050" dirty="0">
              <a:solidFill>
                <a:schemeClr val="tx1">
                  <a:lumMod val="50000"/>
                </a:schemeClr>
              </a:solidFill>
              <a:latin typeface="Arial" panose="020B0604020202020204" pitchFamily="34" charset="0"/>
              <a:cs typeface="Arial" panose="020B0604020202020204" pitchFamily="34" charset="0"/>
            </a:endParaRPr>
          </a:p>
        </p:txBody>
      </p:sp>
      <p:sp>
        <p:nvSpPr>
          <p:cNvPr id="16" name="Rectángulo redondeado 15"/>
          <p:cNvSpPr/>
          <p:nvPr/>
        </p:nvSpPr>
        <p:spPr>
          <a:xfrm>
            <a:off x="446856" y="5218418"/>
            <a:ext cx="3432057" cy="990105"/>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7" name="Rectángulo redondeado 16"/>
          <p:cNvSpPr/>
          <p:nvPr/>
        </p:nvSpPr>
        <p:spPr>
          <a:xfrm>
            <a:off x="4745636" y="5212008"/>
            <a:ext cx="3865952" cy="990105"/>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18" name="Rectángulo 17"/>
          <p:cNvSpPr/>
          <p:nvPr/>
        </p:nvSpPr>
        <p:spPr>
          <a:xfrm>
            <a:off x="561466" y="3178387"/>
            <a:ext cx="4288353" cy="369332"/>
          </a:xfrm>
          <a:prstGeom prst="rect">
            <a:avLst/>
          </a:prstGeom>
        </p:spPr>
        <p:txBody>
          <a:bodyPr wrap="none">
            <a:spAutoFit/>
          </a:bodyPr>
          <a:lstStyle/>
          <a:p>
            <a:r>
              <a:rPr lang="es-ES" dirty="0" err="1" smtClean="0">
                <a:solidFill>
                  <a:schemeClr val="accent2">
                    <a:lumMod val="50000"/>
                  </a:schemeClr>
                </a:solidFill>
                <a:latin typeface="Arial" panose="020B0604020202020204" pitchFamily="34" charset="0"/>
                <a:cs typeface="Arial" panose="020B0604020202020204" pitchFamily="34" charset="0"/>
              </a:rPr>
              <a:t>Some</a:t>
            </a:r>
            <a:r>
              <a:rPr lang="es-ES" dirty="0" smtClean="0">
                <a:solidFill>
                  <a:schemeClr val="accent2">
                    <a:lumMod val="50000"/>
                  </a:schemeClr>
                </a:solidFill>
                <a:latin typeface="Arial" panose="020B0604020202020204" pitchFamily="34" charset="0"/>
                <a:cs typeface="Arial" panose="020B0604020202020204" pitchFamily="34" charset="0"/>
              </a:rPr>
              <a:t> data can be </a:t>
            </a:r>
            <a:r>
              <a:rPr lang="es-ES" dirty="0" err="1" smtClean="0">
                <a:solidFill>
                  <a:schemeClr val="accent2">
                    <a:lumMod val="50000"/>
                  </a:schemeClr>
                </a:solidFill>
                <a:latin typeface="Arial" panose="020B0604020202020204" pitchFamily="34" charset="0"/>
                <a:cs typeface="Arial" panose="020B0604020202020204" pitchFamily="34" charset="0"/>
              </a:rPr>
              <a:t>recorded</a:t>
            </a:r>
            <a:r>
              <a:rPr lang="es-ES" dirty="0" smtClean="0">
                <a:solidFill>
                  <a:schemeClr val="accent2">
                    <a:lumMod val="50000"/>
                  </a:schemeClr>
                </a:solidFill>
                <a:latin typeface="Arial" panose="020B0604020202020204" pitchFamily="34" charset="0"/>
                <a:cs typeface="Arial" panose="020B0604020202020204" pitchFamily="34" charset="0"/>
              </a:rPr>
              <a:t> in </a:t>
            </a:r>
            <a:r>
              <a:rPr lang="es-ES" dirty="0" err="1" smtClean="0">
                <a:solidFill>
                  <a:schemeClr val="accent2">
                    <a:lumMod val="50000"/>
                  </a:schemeClr>
                </a:solidFill>
                <a:latin typeface="Arial" panose="020B0604020202020204" pitchFamily="34" charset="0"/>
                <a:cs typeface="Arial" panose="020B0604020202020204" pitchFamily="34" charset="0"/>
              </a:rPr>
              <a:t>the</a:t>
            </a:r>
            <a:r>
              <a:rPr lang="es-ES" dirty="0" smtClean="0">
                <a:solidFill>
                  <a:schemeClr val="accent2">
                    <a:lumMod val="50000"/>
                  </a:schemeClr>
                </a:solidFill>
                <a:latin typeface="Arial" panose="020B0604020202020204" pitchFamily="34" charset="0"/>
                <a:cs typeface="Arial" panose="020B0604020202020204" pitchFamily="34" charset="0"/>
              </a:rPr>
              <a:t> </a:t>
            </a:r>
            <a:r>
              <a:rPr lang="es-ES" dirty="0" err="1" smtClean="0">
                <a:solidFill>
                  <a:schemeClr val="accent2">
                    <a:lumMod val="50000"/>
                  </a:schemeClr>
                </a:solidFill>
                <a:latin typeface="Arial" panose="020B0604020202020204" pitchFamily="34" charset="0"/>
                <a:cs typeface="Arial" panose="020B0604020202020204" pitchFamily="34" charset="0"/>
              </a:rPr>
              <a:t>sheet</a:t>
            </a:r>
            <a:endParaRPr lang="es-ES"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11642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redondeado 15"/>
          <p:cNvSpPr/>
          <p:nvPr/>
        </p:nvSpPr>
        <p:spPr>
          <a:xfrm>
            <a:off x="4745636" y="5013178"/>
            <a:ext cx="3865952" cy="1188935"/>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5" name="Rectángulo redondeado 14"/>
          <p:cNvSpPr/>
          <p:nvPr/>
        </p:nvSpPr>
        <p:spPr>
          <a:xfrm>
            <a:off x="446856" y="5013178"/>
            <a:ext cx="3945124" cy="119534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3. Elements </a:t>
            </a:r>
            <a:r>
              <a:rPr lang="de-DE" sz="2600" dirty="0" err="1"/>
              <a:t>of</a:t>
            </a:r>
            <a:r>
              <a:rPr lang="de-DE" sz="2600" dirty="0"/>
              <a:t> </a:t>
            </a:r>
            <a:r>
              <a:rPr lang="de-DE" sz="2600" dirty="0" err="1"/>
              <a:t>Very</a:t>
            </a:r>
            <a:r>
              <a:rPr lang="de-DE" sz="2600" dirty="0"/>
              <a:t> </a:t>
            </a:r>
            <a:r>
              <a:rPr lang="de-DE" sz="2600" dirty="0" err="1"/>
              <a:t>Good</a:t>
            </a:r>
            <a:r>
              <a:rPr lang="de-DE" sz="2600" dirty="0"/>
              <a:t> </a:t>
            </a:r>
            <a:r>
              <a:rPr lang="de-DE" sz="2600" dirty="0" err="1"/>
              <a:t>practices</a:t>
            </a:r>
            <a:endParaRPr lang="de-DE" sz="2600" dirty="0"/>
          </a:p>
        </p:txBody>
      </p:sp>
      <p:sp>
        <p:nvSpPr>
          <p:cNvPr id="5" name="Inhaltsplatzhalter 4"/>
          <p:cNvSpPr>
            <a:spLocks noGrp="1"/>
          </p:cNvSpPr>
          <p:nvPr>
            <p:ph idx="1"/>
          </p:nvPr>
        </p:nvSpPr>
        <p:spPr>
          <a:xfrm>
            <a:off x="467544" y="1268760"/>
            <a:ext cx="7848872" cy="648072"/>
          </a:xfrm>
        </p:spPr>
        <p:txBody>
          <a:bodyPr>
            <a:normAutofit/>
          </a:bodyPr>
          <a:lstStyle/>
          <a:p>
            <a:pPr marL="0" indent="0">
              <a:buNone/>
            </a:pPr>
            <a:r>
              <a:rPr lang="de-DE" sz="2000" b="1" dirty="0" smtClean="0"/>
              <a:t>2. </a:t>
            </a:r>
            <a:r>
              <a:rPr lang="en-US" sz="2000" b="1" dirty="0"/>
              <a:t>Irrigation systems of maximum </a:t>
            </a:r>
            <a:r>
              <a:rPr lang="en-US" sz="2000" b="1" dirty="0" smtClean="0"/>
              <a:t>efficiency: DRIP IRRIGATION</a:t>
            </a: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2" name="Rectángulo 1"/>
          <p:cNvSpPr/>
          <p:nvPr/>
        </p:nvSpPr>
        <p:spPr>
          <a:xfrm>
            <a:off x="277544" y="2417212"/>
            <a:ext cx="1313180" cy="369332"/>
          </a:xfrm>
          <a:prstGeom prst="rect">
            <a:avLst/>
          </a:prstGeom>
        </p:spPr>
        <p:txBody>
          <a:bodyPr wrap="none">
            <a:spAutoFit/>
          </a:bodyPr>
          <a:lstStyle/>
          <a:p>
            <a:r>
              <a:rPr lang="es-ES" dirty="0" err="1" smtClean="0">
                <a:latin typeface="Arial" panose="020B0604020202020204" pitchFamily="34" charset="0"/>
                <a:cs typeface="Arial" panose="020B0604020202020204" pitchFamily="34" charset="0"/>
              </a:rPr>
              <a:t>BENEFITS</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284838" y="2826648"/>
            <a:ext cx="3312368" cy="523220"/>
          </a:xfrm>
          <a:prstGeom prst="rect">
            <a:avLst/>
          </a:prstGeom>
        </p:spPr>
        <p:txBody>
          <a:bodyPr wrap="square">
            <a:spAutoFit/>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reduced </a:t>
            </a:r>
            <a:r>
              <a:rPr lang="en-U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impact</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of </a:t>
            </a:r>
            <a:r>
              <a:rPr lang="es-ES" sz="1400" dirty="0" err="1">
                <a:latin typeface="Arial" panose="020B0604020202020204" pitchFamily="34" charset="0"/>
                <a:cs typeface="Arial" panose="020B0604020202020204" pitchFamily="34" charset="0"/>
              </a:rPr>
              <a:t>weeds</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due</a:t>
            </a:r>
            <a:r>
              <a:rPr lang="es-ES" sz="1400" dirty="0" smtClean="0">
                <a:latin typeface="Arial" panose="020B0604020202020204" pitchFamily="34" charset="0"/>
                <a:cs typeface="Arial" panose="020B0604020202020204" pitchFamily="34" charset="0"/>
              </a:rPr>
              <a:t> to </a:t>
            </a:r>
            <a:r>
              <a:rPr lang="en-US" sz="1400" dirty="0" smtClean="0">
                <a:latin typeface="Arial" panose="020B0604020202020204" pitchFamily="34" charset="0"/>
                <a:cs typeface="Arial" panose="020B0604020202020204" pitchFamily="34" charset="0"/>
              </a:rPr>
              <a:t>less </a:t>
            </a:r>
            <a:r>
              <a:rPr lang="en-US" sz="1400" dirty="0">
                <a:latin typeface="Arial" panose="020B0604020202020204" pitchFamily="34" charset="0"/>
                <a:cs typeface="Arial" panose="020B0604020202020204" pitchFamily="34" charset="0"/>
              </a:rPr>
              <a:t>soil surface with moisture</a:t>
            </a:r>
            <a:endParaRPr lang="es-ES" sz="1400" dirty="0">
              <a:latin typeface="Arial" panose="020B0604020202020204" pitchFamily="34" charset="0"/>
              <a:cs typeface="Arial" panose="020B0604020202020204" pitchFamily="34" charset="0"/>
            </a:endParaRPr>
          </a:p>
        </p:txBody>
      </p:sp>
      <p:sp>
        <p:nvSpPr>
          <p:cNvPr id="6" name="Rectángulo 5"/>
          <p:cNvSpPr/>
          <p:nvPr/>
        </p:nvSpPr>
        <p:spPr>
          <a:xfrm>
            <a:off x="284838" y="3735653"/>
            <a:ext cx="2303836" cy="307777"/>
          </a:xfrm>
          <a:prstGeom prst="rect">
            <a:avLst/>
          </a:prstGeom>
        </p:spPr>
        <p:txBody>
          <a:bodyPr wrap="none">
            <a:spAutoFit/>
          </a:bodyPr>
          <a:lstStyle/>
          <a:p>
            <a:pPr marL="285750" indent="-285750">
              <a:buFont typeface="Arial" panose="020B0604020202020204" pitchFamily="34" charset="0"/>
              <a:buChar char="•"/>
            </a:pPr>
            <a:r>
              <a:rPr lang="es-ES" sz="1400" dirty="0" err="1">
                <a:latin typeface="Arial" panose="020B0604020202020204" pitchFamily="34" charset="0"/>
                <a:cs typeface="Arial" panose="020B0604020202020204" pitchFamily="34" charset="0"/>
              </a:rPr>
              <a:t>less</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herbicides</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needed</a:t>
            </a:r>
            <a:endParaRPr lang="es-ES" sz="1400" dirty="0">
              <a:latin typeface="Arial" panose="020B0604020202020204" pitchFamily="34" charset="0"/>
              <a:cs typeface="Arial" panose="020B0604020202020204" pitchFamily="34" charset="0"/>
            </a:endParaRPr>
          </a:p>
        </p:txBody>
      </p:sp>
      <p:sp>
        <p:nvSpPr>
          <p:cNvPr id="8" name="Rectángulo 7"/>
          <p:cNvSpPr/>
          <p:nvPr/>
        </p:nvSpPr>
        <p:spPr>
          <a:xfrm>
            <a:off x="270048" y="3349868"/>
            <a:ext cx="3514039" cy="307777"/>
          </a:xfrm>
          <a:prstGeom prst="rect">
            <a:avLst/>
          </a:prstGeom>
        </p:spPr>
        <p:txBody>
          <a:bodyPr wrap="none">
            <a:spAutoFit/>
          </a:bodyPr>
          <a:lstStyle/>
          <a:p>
            <a:pPr marL="285750" indent="-285750">
              <a:buFont typeface="Arial" panose="020B0604020202020204" pitchFamily="34" charset="0"/>
              <a:buChar char="•"/>
            </a:pPr>
            <a:r>
              <a:rPr lang="es-ES" sz="1400" dirty="0">
                <a:latin typeface="Arial" panose="020B0604020202020204" pitchFamily="34" charset="0"/>
                <a:cs typeface="Arial" panose="020B0604020202020204" pitchFamily="34" charset="0"/>
              </a:rPr>
              <a:t>more </a:t>
            </a:r>
            <a:r>
              <a:rPr lang="es-ES" sz="1400" dirty="0" err="1">
                <a:latin typeface="Arial" panose="020B0604020202020204" pitchFamily="34" charset="0"/>
                <a:cs typeface="Arial" panose="020B0604020202020204" pitchFamily="34" charset="0"/>
              </a:rPr>
              <a:t>efficient</a:t>
            </a:r>
            <a:r>
              <a:rPr lang="es-ES"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application of fertilizers </a:t>
            </a:r>
            <a:r>
              <a:rPr lang="es-ES" sz="1400" dirty="0">
                <a:latin typeface="Arial" panose="020B0604020202020204" pitchFamily="34" charset="0"/>
                <a:cs typeface="Arial" panose="020B0604020202020204" pitchFamily="34" charset="0"/>
              </a:rPr>
              <a:t> </a:t>
            </a:r>
          </a:p>
        </p:txBody>
      </p:sp>
      <p:sp>
        <p:nvSpPr>
          <p:cNvPr id="9" name="Rectángulo 8"/>
          <p:cNvSpPr/>
          <p:nvPr/>
        </p:nvSpPr>
        <p:spPr>
          <a:xfrm>
            <a:off x="750181" y="1619508"/>
            <a:ext cx="8032968" cy="369332"/>
          </a:xfrm>
          <a:prstGeom prst="rect">
            <a:avLst/>
          </a:prstGeom>
        </p:spPr>
        <p:txBody>
          <a:bodyPr wrap="none">
            <a:spAutoFit/>
          </a:bodyPr>
          <a:lstStyle/>
          <a:p>
            <a:r>
              <a:rPr lang="es-ES" dirty="0" err="1" smtClean="0">
                <a:latin typeface="Arial" panose="020B0604020202020204" pitchFamily="34" charset="0"/>
                <a:cs typeface="Arial" panose="020B0604020202020204" pitchFamily="34" charset="0"/>
              </a:rPr>
              <a:t>Shall</a:t>
            </a:r>
            <a:r>
              <a:rPr lang="es-ES" dirty="0" smtClean="0">
                <a:latin typeface="Arial" panose="020B0604020202020204" pitchFamily="34" charset="0"/>
                <a:cs typeface="Arial" panose="020B0604020202020204" pitchFamily="34" charset="0"/>
              </a:rPr>
              <a:t> be </a:t>
            </a:r>
            <a:r>
              <a:rPr lang="es-ES" dirty="0" err="1" smtClean="0">
                <a:latin typeface="Arial" panose="020B0604020202020204" pitchFamily="34" charset="0"/>
                <a:cs typeface="Arial" panose="020B0604020202020204" pitchFamily="34" charset="0"/>
              </a:rPr>
              <a:t>used</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when</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irrigation</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water</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consumption</a:t>
            </a:r>
            <a:r>
              <a:rPr lang="es-ES" dirty="0" smtClean="0">
                <a:latin typeface="Arial" panose="020B0604020202020204" pitchFamily="34" charset="0"/>
                <a:cs typeface="Arial" panose="020B0604020202020204" pitchFamily="34" charset="0"/>
              </a:rPr>
              <a:t> </a:t>
            </a:r>
            <a:r>
              <a:rPr lang="es-ES" b="1" dirty="0" err="1">
                <a:latin typeface="Arial" panose="020B0604020202020204" pitchFamily="34" charset="0"/>
                <a:cs typeface="Arial" panose="020B0604020202020204" pitchFamily="34" charset="0"/>
              </a:rPr>
              <a:t>exceeds</a:t>
            </a:r>
            <a:r>
              <a:rPr lang="es-ES" b="1" dirty="0">
                <a:latin typeface="Arial" panose="020B0604020202020204" pitchFamily="34" charset="0"/>
                <a:cs typeface="Arial" panose="020B0604020202020204" pitchFamily="34" charset="0"/>
              </a:rPr>
              <a:t> 2,500 </a:t>
            </a:r>
            <a:r>
              <a:rPr lang="es-ES" b="1" dirty="0" err="1">
                <a:latin typeface="Arial" panose="020B0604020202020204" pitchFamily="34" charset="0"/>
                <a:cs typeface="Arial" panose="020B0604020202020204" pitchFamily="34" charset="0"/>
              </a:rPr>
              <a:t>m3</a:t>
            </a:r>
            <a:r>
              <a:rPr lang="es-ES" b="1" dirty="0">
                <a:latin typeface="Arial" panose="020B0604020202020204" pitchFamily="34" charset="0"/>
                <a:cs typeface="Arial" panose="020B0604020202020204" pitchFamily="34" charset="0"/>
              </a:rPr>
              <a:t>/ha/</a:t>
            </a:r>
            <a:r>
              <a:rPr lang="es-ES" b="1" dirty="0" err="1">
                <a:latin typeface="Arial" panose="020B0604020202020204" pitchFamily="34" charset="0"/>
                <a:cs typeface="Arial" panose="020B0604020202020204" pitchFamily="34" charset="0"/>
              </a:rPr>
              <a:t>year</a:t>
            </a:r>
            <a:endParaRPr lang="es-ES" b="1" dirty="0">
              <a:latin typeface="Arial" panose="020B0604020202020204" pitchFamily="34" charset="0"/>
              <a:cs typeface="Arial" panose="020B0604020202020204" pitchFamily="34" charset="0"/>
            </a:endParaRPr>
          </a:p>
        </p:txBody>
      </p:sp>
      <p:sp>
        <p:nvSpPr>
          <p:cNvPr id="10" name="Rectángulo 9"/>
          <p:cNvSpPr/>
          <p:nvPr/>
        </p:nvSpPr>
        <p:spPr>
          <a:xfrm>
            <a:off x="474838" y="5263826"/>
            <a:ext cx="3917142" cy="954107"/>
          </a:xfrm>
          <a:prstGeom prst="rect">
            <a:avLst/>
          </a:prstGeom>
        </p:spPr>
        <p:txBody>
          <a:bodyPr wrap="square">
            <a:spAutoFit/>
          </a:bodyPr>
          <a:lstStyle/>
          <a:p>
            <a:pPr algn="ctr"/>
            <a:r>
              <a:rPr lang="es-ES" sz="1400" dirty="0" smtClean="0">
                <a:latin typeface="Arial" panose="020B0604020202020204" pitchFamily="34" charset="0"/>
                <a:cs typeface="Arial" panose="020B0604020202020204" pitchFamily="34" charset="0"/>
              </a:rPr>
              <a:t>33% of </a:t>
            </a:r>
            <a:r>
              <a:rPr lang="es-ES" sz="1400" dirty="0" err="1" smtClean="0">
                <a:latin typeface="Arial" panose="020B0604020202020204" pitchFamily="34" charset="0"/>
                <a:cs typeface="Arial" panose="020B0604020202020204" pitchFamily="34" charset="0"/>
              </a:rPr>
              <a:t>the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irrigated</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areas</a:t>
            </a:r>
            <a:r>
              <a:rPr lang="es-ES" sz="1400" dirty="0" smtClean="0">
                <a:latin typeface="Arial" panose="020B0604020202020204" pitchFamily="34" charset="0"/>
                <a:cs typeface="Arial" panose="020B0604020202020204" pitchFamily="34" charset="0"/>
              </a:rPr>
              <a:t> of </a:t>
            </a:r>
            <a:r>
              <a:rPr lang="es-ES" sz="1400" dirty="0" err="1" smtClean="0">
                <a:latin typeface="Arial" panose="020B0604020202020204" pitchFamily="34" charset="0"/>
                <a:cs typeface="Arial" panose="020B0604020202020204" pitchFamily="34" charset="0"/>
              </a:rPr>
              <a:t>the</a:t>
            </a:r>
            <a:r>
              <a:rPr lang="es-ES" sz="1400" dirty="0" smtClean="0">
                <a:latin typeface="Arial" panose="020B0604020202020204" pitchFamily="34" charset="0"/>
                <a:cs typeface="Arial" panose="020B0604020202020204" pitchFamily="34" charset="0"/>
              </a:rPr>
              <a:t> EU-28 </a:t>
            </a:r>
            <a:r>
              <a:rPr lang="es-ES" sz="1400" dirty="0" err="1" smtClean="0">
                <a:latin typeface="Arial" panose="020B0604020202020204" pitchFamily="34" charset="0"/>
                <a:cs typeface="Arial" panose="020B0604020202020204" pitchFamily="34" charset="0"/>
              </a:rPr>
              <a:t>was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drip</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irrigated</a:t>
            </a:r>
            <a:r>
              <a:rPr lang="es-ES" sz="1400" dirty="0" smtClean="0">
                <a:latin typeface="Arial" panose="020B0604020202020204" pitchFamily="34" charset="0"/>
                <a:cs typeface="Arial" panose="020B0604020202020204" pitchFamily="34" charset="0"/>
              </a:rPr>
              <a:t> in 2010. In </a:t>
            </a:r>
            <a:r>
              <a:rPr lang="es-ES" sz="1400" dirty="0" err="1" smtClean="0">
                <a:latin typeface="Arial" panose="020B0604020202020204" pitchFamily="34" charset="0"/>
                <a:cs typeface="Arial" panose="020B0604020202020204" pitchFamily="34" charset="0"/>
              </a:rPr>
              <a:t>some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Mediterranean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countries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the</a:t>
            </a:r>
            <a:r>
              <a:rPr lang="es-ES" sz="1400" dirty="0" smtClean="0">
                <a:latin typeface="Arial" panose="020B0604020202020204" pitchFamily="34" charset="0"/>
                <a:cs typeface="Arial" panose="020B0604020202020204" pitchFamily="34" charset="0"/>
              </a:rPr>
              <a:t> use of </a:t>
            </a:r>
            <a:r>
              <a:rPr lang="es-ES" sz="1400" dirty="0" err="1" smtClean="0">
                <a:latin typeface="Arial" panose="020B0604020202020204" pitchFamily="34" charset="0"/>
                <a:cs typeface="Arial" panose="020B0604020202020204" pitchFamily="34" charset="0"/>
              </a:rPr>
              <a:t>drip</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irrigation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reaches</a:t>
            </a:r>
            <a:r>
              <a:rPr lang="es-ES" sz="1400" dirty="0" smtClean="0">
                <a:latin typeface="Arial" panose="020B0604020202020204" pitchFamily="34" charset="0"/>
                <a:cs typeface="Arial" panose="020B0604020202020204" pitchFamily="34" charset="0"/>
              </a:rPr>
              <a:t> 50% (</a:t>
            </a:r>
            <a:r>
              <a:rPr lang="es-ES" sz="1400" dirty="0" err="1" smtClean="0">
                <a:latin typeface="Arial" panose="020B0604020202020204" pitchFamily="34" charset="0"/>
                <a:cs typeface="Arial" panose="020B0604020202020204" pitchFamily="34" charset="0"/>
              </a:rPr>
              <a:t>Spain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even</a:t>
            </a:r>
            <a:r>
              <a:rPr lang="es-ES" sz="1400" dirty="0" smtClean="0">
                <a:latin typeface="Arial" panose="020B0604020202020204" pitchFamily="34" charset="0"/>
                <a:cs typeface="Arial" panose="020B0604020202020204" pitchFamily="34" charset="0"/>
              </a:rPr>
              <a:t> 75% in </a:t>
            </a:r>
            <a:r>
              <a:rPr lang="es-ES" sz="1400" dirty="0" err="1" smtClean="0">
                <a:latin typeface="Arial" panose="020B0604020202020204" pitchFamily="34" charset="0"/>
                <a:cs typeface="Arial" panose="020B0604020202020204" pitchFamily="34" charset="0"/>
              </a:rPr>
              <a:t>Cyprus</a:t>
            </a:r>
            <a:endParaRPr lang="es-ES" sz="1400" dirty="0">
              <a:latin typeface="Arial" panose="020B0604020202020204" pitchFamily="34" charset="0"/>
              <a:cs typeface="Arial" panose="020B0604020202020204" pitchFamily="34" charset="0"/>
            </a:endParaRPr>
          </a:p>
        </p:txBody>
      </p:sp>
      <p:sp>
        <p:nvSpPr>
          <p:cNvPr id="11" name="Rectángulo 10"/>
          <p:cNvSpPr/>
          <p:nvPr/>
        </p:nvSpPr>
        <p:spPr>
          <a:xfrm>
            <a:off x="760694" y="4951623"/>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a:off x="4767007" y="4956902"/>
            <a:ext cx="3938899"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4674654" y="5359449"/>
            <a:ext cx="4007915" cy="738664"/>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Additional </a:t>
            </a:r>
            <a:r>
              <a:rPr lang="en-US" sz="1400" dirty="0">
                <a:latin typeface="Arial" panose="020B0604020202020204" pitchFamily="34" charset="0"/>
                <a:cs typeface="Arial" panose="020B0604020202020204" pitchFamily="34" charset="0"/>
              </a:rPr>
              <a:t>costs for the farmers (e.g. annual fuel consumption for pumping and annual cost of </a:t>
            </a:r>
            <a:r>
              <a:rPr lang="en-US" sz="1400" dirty="0" smtClean="0">
                <a:latin typeface="Arial" panose="020B0604020202020204" pitchFamily="34" charset="0"/>
                <a:cs typeface="Arial" panose="020B0604020202020204" pitchFamily="34" charset="0"/>
              </a:rPr>
              <a:t>tubing, regular emitters  inspection) </a:t>
            </a:r>
            <a:endParaRPr lang="es-ES" sz="1400" dirty="0">
              <a:latin typeface="Arial" panose="020B0604020202020204" pitchFamily="34" charset="0"/>
              <a:cs typeface="Arial" panose="020B0604020202020204" pitchFamily="34" charset="0"/>
            </a:endParaRPr>
          </a:p>
        </p:txBody>
      </p:sp>
      <p:sp>
        <p:nvSpPr>
          <p:cNvPr id="17" name="Rectángulo 16"/>
          <p:cNvSpPr/>
          <p:nvPr/>
        </p:nvSpPr>
        <p:spPr>
          <a:xfrm>
            <a:off x="256856" y="2417212"/>
            <a:ext cx="3773446" cy="2003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18" name="Imagen 17"/>
          <p:cNvPicPr>
            <a:picLocks noChangeAspect="1"/>
          </p:cNvPicPr>
          <p:nvPr/>
        </p:nvPicPr>
        <p:blipFill rotWithShape="1">
          <a:blip r:embed="rId3"/>
          <a:srcRect t="11403" b="6975"/>
          <a:stretch/>
        </p:blipFill>
        <p:spPr>
          <a:xfrm>
            <a:off x="5921250" y="2125071"/>
            <a:ext cx="2247619" cy="2736305"/>
          </a:xfrm>
          <a:prstGeom prst="rect">
            <a:avLst/>
          </a:prstGeom>
        </p:spPr>
      </p:pic>
      <p:sp>
        <p:nvSpPr>
          <p:cNvPr id="19" name="Rectángulo 18"/>
          <p:cNvSpPr/>
          <p:nvPr/>
        </p:nvSpPr>
        <p:spPr>
          <a:xfrm>
            <a:off x="4391980" y="2260568"/>
            <a:ext cx="1570584" cy="2462213"/>
          </a:xfrm>
          <a:prstGeom prst="rect">
            <a:avLst/>
          </a:prstGeom>
        </p:spPr>
        <p:txBody>
          <a:bodyPr wrap="square">
            <a:spAutoFit/>
          </a:bodyPr>
          <a:lstStyle/>
          <a:p>
            <a:pPr algn="r"/>
            <a:r>
              <a:rPr lang="en-US" sz="1400" dirty="0" smtClean="0">
                <a:solidFill>
                  <a:schemeClr val="tx1">
                    <a:lumMod val="50000"/>
                  </a:schemeClr>
                </a:solidFill>
                <a:latin typeface="Arial" panose="020B0604020202020204" pitchFamily="34" charset="0"/>
                <a:cs typeface="Arial" panose="020B0604020202020204" pitchFamily="34" charset="0"/>
              </a:rPr>
              <a:t>Bad example of irrigation </a:t>
            </a:r>
            <a:r>
              <a:rPr lang="en-US" sz="1400" dirty="0">
                <a:solidFill>
                  <a:schemeClr val="tx1">
                    <a:lumMod val="50000"/>
                  </a:schemeClr>
                </a:solidFill>
                <a:latin typeface="Arial" panose="020B0604020202020204" pitchFamily="34" charset="0"/>
                <a:cs typeface="Arial" panose="020B0604020202020204" pitchFamily="34" charset="0"/>
              </a:rPr>
              <a:t>of olive trees. </a:t>
            </a:r>
            <a:endParaRPr lang="en-US" sz="1400" dirty="0" smtClean="0">
              <a:solidFill>
                <a:schemeClr val="tx1">
                  <a:lumMod val="50000"/>
                </a:schemeClr>
              </a:solidFill>
              <a:latin typeface="Arial" panose="020B0604020202020204" pitchFamily="34" charset="0"/>
              <a:cs typeface="Arial" panose="020B0604020202020204" pitchFamily="34" charset="0"/>
            </a:endParaRPr>
          </a:p>
          <a:p>
            <a:pPr algn="r"/>
            <a:r>
              <a:rPr lang="en-US" sz="1400" dirty="0">
                <a:solidFill>
                  <a:schemeClr val="tx1">
                    <a:lumMod val="50000"/>
                  </a:schemeClr>
                </a:solidFill>
                <a:latin typeface="Arial" panose="020B0604020202020204" pitchFamily="34" charset="0"/>
                <a:cs typeface="Arial" panose="020B0604020202020204" pitchFamily="34" charset="0"/>
              </a:rPr>
              <a:t>The installation should be reviewed and the water lost due to poor maintenance should be measured</a:t>
            </a:r>
            <a:r>
              <a:rPr lang="en-US" sz="1400" dirty="0" smtClean="0">
                <a:solidFill>
                  <a:schemeClr val="tx1">
                    <a:lumMod val="50000"/>
                  </a:schemeClr>
                </a:solidFill>
                <a:latin typeface="Arial" panose="020B0604020202020204" pitchFamily="34" charset="0"/>
                <a:cs typeface="Arial" panose="020B0604020202020204" pitchFamily="34" charset="0"/>
              </a:rPr>
              <a:t>.</a:t>
            </a:r>
          </a:p>
        </p:txBody>
      </p:sp>
      <p:sp>
        <p:nvSpPr>
          <p:cNvPr id="20" name="Rectángulo 19"/>
          <p:cNvSpPr/>
          <p:nvPr/>
        </p:nvSpPr>
        <p:spPr>
          <a:xfrm rot="16200000">
            <a:off x="7172923" y="2965507"/>
            <a:ext cx="2238113"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Deyan </a:t>
            </a:r>
            <a:r>
              <a:rPr lang="en-US" sz="1000" dirty="0" err="1">
                <a:solidFill>
                  <a:schemeClr val="tx1">
                    <a:lumMod val="50000"/>
                  </a:schemeClr>
                </a:solidFill>
                <a:latin typeface="Arial" panose="020B0604020202020204" pitchFamily="34" charset="0"/>
                <a:cs typeface="Arial" panose="020B0604020202020204" pitchFamily="34" charset="0"/>
              </a:rPr>
              <a:t>Georgiev</a:t>
            </a:r>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www.fotolia.com</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21" name="Rectángulo 20"/>
          <p:cNvSpPr/>
          <p:nvPr/>
        </p:nvSpPr>
        <p:spPr>
          <a:xfrm>
            <a:off x="274146" y="4037717"/>
            <a:ext cx="3756156" cy="307777"/>
          </a:xfrm>
          <a:prstGeom prst="rect">
            <a:avLst/>
          </a:prstGeom>
        </p:spPr>
        <p:txBody>
          <a:bodyPr wrap="none">
            <a:spAutoFit/>
          </a:bodyPr>
          <a:lstStyle/>
          <a:p>
            <a:pPr marL="285750" indent="-285750">
              <a:buFont typeface="Arial" panose="020B0604020202020204" pitchFamily="34" charset="0"/>
              <a:buChar char="•"/>
            </a:pPr>
            <a:r>
              <a:rPr lang="es-ES" sz="1400" dirty="0" err="1">
                <a:latin typeface="Arial" panose="020B0604020202020204" pitchFamily="34" charset="0"/>
                <a:cs typeface="Arial" panose="020B0604020202020204" pitchFamily="34" charset="0"/>
              </a:rPr>
              <a:t>w</a:t>
            </a:r>
            <a:r>
              <a:rPr lang="es-ES" sz="1400" dirty="0" err="1" smtClean="0">
                <a:latin typeface="Arial" panose="020B0604020202020204" pitchFamily="34" charset="0"/>
                <a:cs typeface="Arial" panose="020B0604020202020204" pitchFamily="34" charset="0"/>
              </a:rPr>
              <a:t>orks</a:t>
            </a:r>
            <a:r>
              <a:rPr lang="es-ES" sz="1400" dirty="0" smtClean="0">
                <a:latin typeface="Arial" panose="020B0604020202020204" pitchFamily="34" charset="0"/>
                <a:cs typeface="Arial" panose="020B0604020202020204" pitchFamily="34" charset="0"/>
              </a:rPr>
              <a:t> at </a:t>
            </a:r>
            <a:r>
              <a:rPr lang="es-ES" sz="1400" dirty="0" err="1" smtClean="0">
                <a:latin typeface="Arial" panose="020B0604020202020204" pitchFamily="34" charset="0"/>
                <a:cs typeface="Arial" panose="020B0604020202020204" pitchFamily="34" charset="0"/>
              </a:rPr>
              <a:t>low</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pressure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less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energy</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costs</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8842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268760"/>
            <a:ext cx="7488832" cy="648072"/>
          </a:xfrm>
        </p:spPr>
        <p:txBody>
          <a:bodyPr>
            <a:normAutofit fontScale="92500" lnSpcReduction="10000"/>
          </a:bodyPr>
          <a:lstStyle/>
          <a:p>
            <a:pPr marL="0" indent="0">
              <a:buNone/>
            </a:pPr>
            <a:r>
              <a:rPr lang="de-DE" sz="2000" b="1" dirty="0" smtClean="0"/>
              <a:t>2. </a:t>
            </a:r>
            <a:r>
              <a:rPr lang="en-US" sz="2200" b="1" dirty="0"/>
              <a:t>Irrigation systems of maximum </a:t>
            </a:r>
            <a:r>
              <a:rPr lang="en-US" sz="2200" b="1" dirty="0" smtClean="0"/>
              <a:t>efficiency</a:t>
            </a:r>
            <a:r>
              <a:rPr lang="en-US" sz="2200" b="1" dirty="0"/>
              <a:t>: </a:t>
            </a:r>
            <a:r>
              <a:rPr lang="en-US" sz="2200" b="1" dirty="0" smtClean="0"/>
              <a:t>BURIED AND SEMI-BURIED DRIP IRRIGATION</a:t>
            </a:r>
            <a:endParaRPr lang="de-DE" sz="22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Rectángulo redondeado 5"/>
          <p:cNvSpPr/>
          <p:nvPr/>
        </p:nvSpPr>
        <p:spPr>
          <a:xfrm>
            <a:off x="4745636" y="4730945"/>
            <a:ext cx="4094321" cy="147116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Rectángulo redondeado 7"/>
          <p:cNvSpPr/>
          <p:nvPr/>
        </p:nvSpPr>
        <p:spPr>
          <a:xfrm>
            <a:off x="235177" y="4730946"/>
            <a:ext cx="4154191" cy="147757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0" name="Rectángulo 9"/>
          <p:cNvSpPr/>
          <p:nvPr/>
        </p:nvSpPr>
        <p:spPr>
          <a:xfrm>
            <a:off x="649592" y="4702101"/>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1" name="Rectángulo 10"/>
          <p:cNvSpPr/>
          <p:nvPr/>
        </p:nvSpPr>
        <p:spPr>
          <a:xfrm>
            <a:off x="4901058" y="4730945"/>
            <a:ext cx="3938899"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a:off x="4730123" y="5047112"/>
            <a:ext cx="4241015" cy="738664"/>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Burying </a:t>
            </a:r>
            <a:r>
              <a:rPr lang="en-US" sz="1400" dirty="0" smtClean="0">
                <a:latin typeface="Arial" panose="020B0604020202020204" pitchFamily="34" charset="0"/>
                <a:cs typeface="Arial" panose="020B0604020202020204" pitchFamily="34" charset="0"/>
              </a:rPr>
              <a:t>15 cm: Additional costs due to </a:t>
            </a:r>
            <a:r>
              <a:rPr lang="en-US" sz="1400" dirty="0">
                <a:latin typeface="Arial" panose="020B0604020202020204" pitchFamily="34" charset="0"/>
                <a:cs typeface="Arial" panose="020B0604020202020204" pitchFamily="34" charset="0"/>
              </a:rPr>
              <a:t>installation cost and the use of thicker </a:t>
            </a:r>
            <a:r>
              <a:rPr lang="en-US" sz="1400" dirty="0" smtClean="0">
                <a:latin typeface="Arial" panose="020B0604020202020204" pitchFamily="34" charset="0"/>
                <a:cs typeface="Arial" panose="020B0604020202020204" pitchFamily="34" charset="0"/>
              </a:rPr>
              <a:t>tubing. </a:t>
            </a:r>
            <a:r>
              <a:rPr lang="en-US" sz="1400" dirty="0">
                <a:latin typeface="Arial" panose="020B0604020202020204" pitchFamily="34" charset="0"/>
                <a:cs typeface="Arial" panose="020B0604020202020204" pitchFamily="34" charset="0"/>
              </a:rPr>
              <a:t>Risk of </a:t>
            </a:r>
            <a:r>
              <a:rPr lang="en-US" sz="1400" dirty="0" smtClean="0">
                <a:latin typeface="Arial" panose="020B0604020202020204" pitchFamily="34" charset="0"/>
                <a:cs typeface="Arial" panose="020B0604020202020204" pitchFamily="34" charset="0"/>
              </a:rPr>
              <a:t>tubing blocked; limited access </a:t>
            </a:r>
            <a:r>
              <a:rPr lang="en-US" sz="1400" dirty="0">
                <a:latin typeface="Arial" panose="020B0604020202020204" pitchFamily="34" charset="0"/>
                <a:cs typeface="Arial" panose="020B0604020202020204" pitchFamily="34" charset="0"/>
              </a:rPr>
              <a:t>for reparation</a:t>
            </a:r>
            <a:endParaRPr lang="es-ES" sz="1400" dirty="0">
              <a:latin typeface="Arial" panose="020B0604020202020204" pitchFamily="34" charset="0"/>
              <a:cs typeface="Arial" panose="020B0604020202020204" pitchFamily="34" charset="0"/>
            </a:endParaRPr>
          </a:p>
        </p:txBody>
      </p:sp>
      <p:sp>
        <p:nvSpPr>
          <p:cNvPr id="2" name="Rectángulo 1"/>
          <p:cNvSpPr/>
          <p:nvPr/>
        </p:nvSpPr>
        <p:spPr>
          <a:xfrm>
            <a:off x="235178" y="1839194"/>
            <a:ext cx="5776982"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T</a:t>
            </a:r>
            <a:r>
              <a:rPr lang="en-US" dirty="0" smtClean="0">
                <a:latin typeface="Arial" panose="020B0604020202020204" pitchFamily="34" charset="0"/>
                <a:cs typeface="Arial" panose="020B0604020202020204" pitchFamily="34" charset="0"/>
              </a:rPr>
              <a:t>he </a:t>
            </a:r>
            <a:r>
              <a:rPr lang="en-US" dirty="0">
                <a:latin typeface="Arial" panose="020B0604020202020204" pitchFamily="34" charset="0"/>
                <a:cs typeface="Arial" panose="020B0604020202020204" pitchFamily="34" charset="0"/>
              </a:rPr>
              <a:t>tubing is buried (at least 15 cm) or semi-buried (about 5 cm)</a:t>
            </a:r>
            <a:endParaRPr lang="es-ES" dirty="0">
              <a:latin typeface="Arial" panose="020B0604020202020204" pitchFamily="34" charset="0"/>
              <a:cs typeface="Arial" panose="020B0604020202020204" pitchFamily="34" charset="0"/>
            </a:endParaRPr>
          </a:p>
        </p:txBody>
      </p:sp>
      <p:sp>
        <p:nvSpPr>
          <p:cNvPr id="13" name="Rectángulo 12"/>
          <p:cNvSpPr/>
          <p:nvPr/>
        </p:nvSpPr>
        <p:spPr>
          <a:xfrm>
            <a:off x="4707088" y="5718682"/>
            <a:ext cx="4287086" cy="523220"/>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Burying </a:t>
            </a:r>
            <a:r>
              <a:rPr lang="en-US" sz="1400" dirty="0" smtClean="0">
                <a:latin typeface="Arial" panose="020B0604020202020204" pitchFamily="34" charset="0"/>
                <a:cs typeface="Arial" panose="020B0604020202020204" pitchFamily="34" charset="0"/>
              </a:rPr>
              <a:t>5 cm: Lower risks, all the benefits maintained</a:t>
            </a:r>
            <a:endParaRPr lang="es-ES" sz="1400" dirty="0">
              <a:latin typeface="Arial" panose="020B0604020202020204" pitchFamily="34" charset="0"/>
              <a:cs typeface="Arial" panose="020B0604020202020204" pitchFamily="34" charset="0"/>
            </a:endParaRPr>
          </a:p>
        </p:txBody>
      </p:sp>
      <p:sp>
        <p:nvSpPr>
          <p:cNvPr id="3" name="Rectángulo 2"/>
          <p:cNvSpPr/>
          <p:nvPr/>
        </p:nvSpPr>
        <p:spPr>
          <a:xfrm>
            <a:off x="446856" y="2977922"/>
            <a:ext cx="4998018" cy="1415772"/>
          </a:xfrm>
          <a:prstGeom prst="rect">
            <a:avLst/>
          </a:prstGeom>
        </p:spPr>
        <p:txBody>
          <a:bodyPr wrap="square">
            <a:spAutoFit/>
          </a:bodyPr>
          <a:lstStyle/>
          <a:p>
            <a:r>
              <a:rPr lang="en-US" sz="160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water </a:t>
            </a:r>
            <a:r>
              <a:rPr lang="en-US" sz="1400" dirty="0">
                <a:latin typeface="Arial" panose="020B0604020202020204" pitchFamily="34" charset="0"/>
                <a:cs typeface="Arial" panose="020B0604020202020204" pitchFamily="34" charset="0"/>
              </a:rPr>
              <a:t>use is </a:t>
            </a:r>
            <a:r>
              <a:rPr lang="en-US" sz="1400" dirty="0" smtClean="0">
                <a:latin typeface="Arial" panose="020B0604020202020204" pitchFamily="34" charset="0"/>
                <a:cs typeface="Arial" panose="020B0604020202020204" pitchFamily="34" charset="0"/>
              </a:rPr>
              <a:t>optimized:</a:t>
            </a:r>
            <a:endParaRPr lang="es-E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is </a:t>
            </a:r>
            <a:r>
              <a:rPr lang="en-US" sz="1400" dirty="0">
                <a:latin typeface="Arial" panose="020B0604020202020204" pitchFamily="34" charset="0"/>
                <a:cs typeface="Arial" panose="020B0604020202020204" pitchFamily="34" charset="0"/>
              </a:rPr>
              <a:t>released closer to the root </a:t>
            </a:r>
            <a:r>
              <a:rPr lang="en-US" sz="1400" dirty="0" smtClean="0">
                <a:latin typeface="Arial" panose="020B0604020202020204" pitchFamily="34" charset="0"/>
                <a:cs typeface="Arial" panose="020B0604020202020204" pitchFamily="34" charset="0"/>
              </a:rPr>
              <a:t>system</a:t>
            </a:r>
          </a:p>
          <a:p>
            <a:pPr marL="742950" lvl="1"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evaporation </a:t>
            </a:r>
            <a:r>
              <a:rPr lang="en-US" sz="1400" dirty="0">
                <a:latin typeface="Arial" panose="020B0604020202020204" pitchFamily="34" charset="0"/>
                <a:cs typeface="Arial" panose="020B0604020202020204" pitchFamily="34" charset="0"/>
              </a:rPr>
              <a:t>is reduced, and as a </a:t>
            </a:r>
            <a:r>
              <a:rPr lang="en-US" sz="1400" dirty="0" smtClean="0">
                <a:latin typeface="Arial" panose="020B0604020202020204" pitchFamily="34" charset="0"/>
                <a:cs typeface="Arial" panose="020B0604020202020204" pitchFamily="34" charset="0"/>
              </a:rPr>
              <a:t>result</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risk</a:t>
            </a:r>
            <a:r>
              <a:rPr lang="es-ES" sz="1400" dirty="0" smtClean="0">
                <a:latin typeface="Arial" panose="020B0604020202020204" pitchFamily="34" charset="0"/>
                <a:cs typeface="Arial" panose="020B0604020202020204" pitchFamily="34" charset="0"/>
              </a:rPr>
              <a:t> of </a:t>
            </a:r>
            <a:r>
              <a:rPr lang="es-ES" sz="1400" dirty="0" err="1" smtClean="0">
                <a:latin typeface="Arial" panose="020B0604020202020204" pitchFamily="34" charset="0"/>
                <a:cs typeface="Arial" panose="020B0604020202020204" pitchFamily="34" charset="0"/>
              </a:rPr>
              <a:t>tubing</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damage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by</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birds</a:t>
            </a:r>
            <a:r>
              <a:rPr lang="es-ES" sz="1400" dirty="0" smtClean="0">
                <a:latin typeface="Arial" panose="020B0604020202020204" pitchFamily="34" charset="0"/>
                <a:cs typeface="Arial" panose="020B0604020202020204" pitchFamily="34" charset="0"/>
              </a:rPr>
              <a:t> and </a:t>
            </a:r>
            <a:r>
              <a:rPr lang="es-ES" sz="1400" dirty="0" err="1" smtClean="0">
                <a:latin typeface="Arial" panose="020B0604020202020204" pitchFamily="34" charset="0"/>
                <a:cs typeface="Arial" panose="020B0604020202020204" pitchFamily="34" charset="0"/>
              </a:rPr>
              <a:t>mammals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reduced</a:t>
            </a:r>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r</a:t>
            </a:r>
            <a:r>
              <a:rPr lang="es-ES" sz="1400" dirty="0" err="1" smtClean="0">
                <a:latin typeface="Arial" panose="020B0604020202020204" pitchFamily="34" charset="0"/>
                <a:cs typeface="Arial" panose="020B0604020202020204" pitchFamily="34" charset="0"/>
              </a:rPr>
              <a:t>isk</a:t>
            </a:r>
            <a:r>
              <a:rPr lang="es-ES" sz="1400" dirty="0" smtClean="0">
                <a:latin typeface="Arial" panose="020B0604020202020204" pitchFamily="34" charset="0"/>
                <a:cs typeface="Arial" panose="020B0604020202020204" pitchFamily="34" charset="0"/>
              </a:rPr>
              <a:t> of </a:t>
            </a:r>
            <a:r>
              <a:rPr lang="es-ES" sz="1400" dirty="0" err="1" smtClean="0">
                <a:latin typeface="Arial" panose="020B0604020202020204" pitchFamily="34" charset="0"/>
                <a:cs typeface="Arial" panose="020B0604020202020204" pitchFamily="34" charset="0"/>
              </a:rPr>
              <a:t>tubing</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damage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due</a:t>
            </a:r>
            <a:r>
              <a:rPr lang="es-ES" sz="1400" dirty="0" smtClean="0">
                <a:latin typeface="Arial" panose="020B0604020202020204" pitchFamily="34" charset="0"/>
                <a:cs typeface="Arial" panose="020B0604020202020204" pitchFamily="34" charset="0"/>
              </a:rPr>
              <a:t> to </a:t>
            </a:r>
            <a:r>
              <a:rPr lang="es-ES" sz="1400" dirty="0" err="1" smtClean="0">
                <a:latin typeface="Arial" panose="020B0604020202020204" pitchFamily="34" charset="0"/>
                <a:cs typeface="Arial" panose="020B0604020202020204" pitchFamily="34" charset="0"/>
              </a:rPr>
              <a:t>strong</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winds</a:t>
            </a:r>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l</a:t>
            </a:r>
            <a:r>
              <a:rPr lang="es-ES" sz="1400" dirty="0" err="1" smtClean="0">
                <a:latin typeface="Arial" panose="020B0604020202020204" pitchFamily="34" charset="0"/>
                <a:cs typeface="Arial" panose="020B0604020202020204" pitchFamily="34" charset="0"/>
              </a:rPr>
              <a:t>ess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fungal</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diseases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inthe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plant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neck</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8078" y="2615753"/>
            <a:ext cx="1313180" cy="369332"/>
          </a:xfrm>
          <a:prstGeom prst="rect">
            <a:avLst/>
          </a:prstGeom>
        </p:spPr>
        <p:txBody>
          <a:bodyPr wrap="none">
            <a:spAutoFit/>
          </a:bodyPr>
          <a:lstStyle/>
          <a:p>
            <a:r>
              <a:rPr lang="es-ES" dirty="0" err="1" smtClean="0">
                <a:latin typeface="Arial" panose="020B0604020202020204" pitchFamily="34" charset="0"/>
                <a:cs typeface="Arial" panose="020B0604020202020204" pitchFamily="34" charset="0"/>
              </a:rPr>
              <a:t>BENEFITS</a:t>
            </a:r>
            <a:endParaRPr lang="es-ES" dirty="0">
              <a:latin typeface="Arial" panose="020B0604020202020204" pitchFamily="34" charset="0"/>
              <a:cs typeface="Arial" panose="020B0604020202020204" pitchFamily="34" charset="0"/>
            </a:endParaRPr>
          </a:p>
        </p:txBody>
      </p:sp>
      <p:sp>
        <p:nvSpPr>
          <p:cNvPr id="15" name="Rectángulo 14"/>
          <p:cNvSpPr/>
          <p:nvPr/>
        </p:nvSpPr>
        <p:spPr>
          <a:xfrm>
            <a:off x="426018" y="2615753"/>
            <a:ext cx="4866062" cy="17779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3"/>
          <a:stretch>
            <a:fillRect/>
          </a:stretch>
        </p:blipFill>
        <p:spPr>
          <a:xfrm>
            <a:off x="6444208" y="1718926"/>
            <a:ext cx="2339254" cy="2725300"/>
          </a:xfrm>
          <a:prstGeom prst="rect">
            <a:avLst/>
          </a:prstGeom>
        </p:spPr>
      </p:pic>
      <p:sp>
        <p:nvSpPr>
          <p:cNvPr id="16" name="Rectángulo 15"/>
          <p:cNvSpPr/>
          <p:nvPr/>
        </p:nvSpPr>
        <p:spPr>
          <a:xfrm>
            <a:off x="204045" y="5014339"/>
            <a:ext cx="4185324"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Not </a:t>
            </a:r>
            <a:r>
              <a:rPr lang="en-US" sz="1400" dirty="0">
                <a:latin typeface="Arial" panose="020B0604020202020204" pitchFamily="34" charset="0"/>
                <a:cs typeface="Arial" panose="020B0604020202020204" pitchFamily="34" charset="0"/>
              </a:rPr>
              <a:t>widely extended in </a:t>
            </a:r>
            <a:r>
              <a:rPr lang="en-US" sz="1400" dirty="0" smtClean="0">
                <a:latin typeface="Arial" panose="020B0604020202020204" pitchFamily="34" charset="0"/>
                <a:cs typeface="Arial" panose="020B0604020202020204" pitchFamily="34" charset="0"/>
              </a:rPr>
              <a:t>Europe</a:t>
            </a:r>
          </a:p>
          <a:p>
            <a:pPr algn="ctr"/>
            <a:r>
              <a:rPr lang="en-GB" sz="1400" dirty="0">
                <a:latin typeface="Arial" panose="020B0604020202020204" pitchFamily="34" charset="0"/>
                <a:cs typeface="Arial" panose="020B0604020202020204" pitchFamily="34" charset="0"/>
              </a:rPr>
              <a:t>A</a:t>
            </a:r>
            <a:r>
              <a:rPr lang="en-GB" sz="1400" dirty="0" smtClean="0">
                <a:latin typeface="Arial" panose="020B0604020202020204" pitchFamily="34" charset="0"/>
                <a:cs typeface="Arial" panose="020B0604020202020204" pitchFamily="34" charset="0"/>
              </a:rPr>
              <a:t>dvanced </a:t>
            </a:r>
            <a:r>
              <a:rPr lang="en-GB" sz="1400" dirty="0">
                <a:latin typeface="Arial" panose="020B0604020202020204" pitchFamily="34" charset="0"/>
                <a:cs typeface="Arial" panose="020B0604020202020204" pitchFamily="34" charset="0"/>
              </a:rPr>
              <a:t>knowledge of the irrigation needs and </a:t>
            </a:r>
            <a:r>
              <a:rPr lang="en-GB" sz="1400" dirty="0" smtClean="0">
                <a:latin typeface="Arial" panose="020B0604020202020204" pitchFamily="34" charset="0"/>
                <a:cs typeface="Arial" panose="020B0604020202020204" pitchFamily="34" charset="0"/>
              </a:rPr>
              <a:t>limitations</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required </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Fauna damages or strong winds as driving forces to implementing this practice</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9715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 Elements </a:t>
            </a:r>
            <a:r>
              <a:rPr lang="de-DE" sz="2600" dirty="0" err="1"/>
              <a:t>of</a:t>
            </a:r>
            <a:r>
              <a:rPr lang="de-DE" sz="2600" dirty="0"/>
              <a:t> </a:t>
            </a:r>
            <a:r>
              <a:rPr lang="de-DE" sz="2600" dirty="0" err="1"/>
              <a:t>Very</a:t>
            </a:r>
            <a:r>
              <a:rPr lang="de-DE" sz="2600" dirty="0"/>
              <a:t> </a:t>
            </a:r>
            <a:r>
              <a:rPr lang="de-DE" sz="2600" dirty="0" err="1"/>
              <a:t>Good</a:t>
            </a:r>
            <a:r>
              <a:rPr lang="de-DE" sz="2600" dirty="0"/>
              <a:t> </a:t>
            </a:r>
            <a:r>
              <a:rPr lang="de-DE" sz="2600" dirty="0" err="1"/>
              <a:t>practices</a:t>
            </a:r>
            <a:endParaRPr lang="de-DE" sz="2600" dirty="0"/>
          </a:p>
        </p:txBody>
      </p:sp>
      <p:sp>
        <p:nvSpPr>
          <p:cNvPr id="5" name="Inhaltsplatzhalter 4"/>
          <p:cNvSpPr>
            <a:spLocks noGrp="1"/>
          </p:cNvSpPr>
          <p:nvPr>
            <p:ph idx="1"/>
          </p:nvPr>
        </p:nvSpPr>
        <p:spPr>
          <a:xfrm>
            <a:off x="467544" y="1268760"/>
            <a:ext cx="7128792" cy="484967"/>
          </a:xfrm>
        </p:spPr>
        <p:txBody>
          <a:bodyPr>
            <a:normAutofit/>
          </a:bodyPr>
          <a:lstStyle/>
          <a:p>
            <a:pPr marL="0" indent="0">
              <a:buNone/>
            </a:pPr>
            <a:r>
              <a:rPr lang="de-DE" sz="2000" b="1" dirty="0" smtClean="0"/>
              <a:t>3. </a:t>
            </a:r>
            <a:r>
              <a:rPr lang="en-US" sz="2000" b="1" dirty="0"/>
              <a:t>Decision support tools for </a:t>
            </a:r>
            <a:r>
              <a:rPr lang="en-US" sz="2000" b="1" dirty="0" smtClean="0"/>
              <a:t>irrigation</a:t>
            </a: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8</a:t>
            </a:fld>
            <a:endParaRPr lang="de-DE" dirty="0"/>
          </a:p>
        </p:txBody>
      </p:sp>
      <p:sp>
        <p:nvSpPr>
          <p:cNvPr id="8" name="Rectángulo 7"/>
          <p:cNvSpPr/>
          <p:nvPr/>
        </p:nvSpPr>
        <p:spPr>
          <a:xfrm>
            <a:off x="239018" y="1744699"/>
            <a:ext cx="8730978"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These tools are technologies to help </a:t>
            </a:r>
            <a:r>
              <a:rPr lang="en-US" dirty="0">
                <a:latin typeface="Arial" panose="020B0604020202020204" pitchFamily="34" charset="0"/>
                <a:cs typeface="Arial" panose="020B0604020202020204" pitchFamily="34" charset="0"/>
              </a:rPr>
              <a:t>farmers to make a decision regarding </a:t>
            </a:r>
            <a:r>
              <a:rPr lang="en-US" dirty="0" smtClean="0">
                <a:latin typeface="Arial" panose="020B0604020202020204" pitchFamily="34" charset="0"/>
                <a:cs typeface="Arial" panose="020B0604020202020204" pitchFamily="34" charset="0"/>
              </a:rPr>
              <a:t>the crop irrigation</a:t>
            </a:r>
          </a:p>
          <a:p>
            <a:r>
              <a:rPr lang="en-US" dirty="0" smtClean="0">
                <a:latin typeface="Arial" panose="020B0604020202020204" pitchFamily="34" charset="0"/>
                <a:cs typeface="Arial" panose="020B0604020202020204" pitchFamily="34" charset="0"/>
              </a:rPr>
              <a:t>They give high </a:t>
            </a:r>
            <a:r>
              <a:rPr lang="en-US" dirty="0">
                <a:latin typeface="Arial" panose="020B0604020202020204" pitchFamily="34" charset="0"/>
                <a:cs typeface="Arial" panose="020B0604020202020204" pitchFamily="34" charset="0"/>
              </a:rPr>
              <a:t>accuracy of the knowledge of the water needs of the crop</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305518" y="2833274"/>
            <a:ext cx="8451305" cy="738664"/>
          </a:xfrm>
          <a:prstGeom prst="rect">
            <a:avLst/>
          </a:prstGeom>
        </p:spPr>
        <p:txBody>
          <a:bodyPr wrap="square">
            <a:spAutoFit/>
          </a:bodyPr>
          <a:lstStyle/>
          <a:p>
            <a:r>
              <a:rPr lang="en-US" sz="2200" b="1" dirty="0" smtClean="0">
                <a:solidFill>
                  <a:schemeClr val="tx1">
                    <a:lumMod val="50000"/>
                  </a:schemeClr>
                </a:solidFill>
                <a:latin typeface="Arial" panose="020B0604020202020204" pitchFamily="34" charset="0"/>
                <a:cs typeface="Arial" panose="020B0604020202020204" pitchFamily="34" charset="0"/>
              </a:rPr>
              <a:t>GOOD EXAMPLES </a:t>
            </a:r>
          </a:p>
          <a:p>
            <a:r>
              <a:rPr lang="en-US" sz="2000" b="1" dirty="0" smtClean="0">
                <a:solidFill>
                  <a:schemeClr val="tx1">
                    <a:lumMod val="50000"/>
                  </a:schemeClr>
                </a:solidFill>
                <a:latin typeface="Arial" panose="020B0604020202020204" pitchFamily="34" charset="0"/>
                <a:cs typeface="Arial" panose="020B0604020202020204" pitchFamily="34" charset="0"/>
              </a:rPr>
              <a:t>of the use of the data obtained from decision support tools</a:t>
            </a:r>
            <a:endParaRPr lang="es-ES" sz="2000" b="1" dirty="0">
              <a:solidFill>
                <a:schemeClr val="tx1">
                  <a:lumMod val="50000"/>
                </a:schemeClr>
              </a:solidFill>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3686088"/>
            <a:ext cx="2664296" cy="1776197"/>
          </a:xfrm>
          <a:prstGeom prst="rect">
            <a:avLst/>
          </a:prstGeom>
        </p:spPr>
      </p:pic>
      <p:sp>
        <p:nvSpPr>
          <p:cNvPr id="11" name="Rectángulo 10"/>
          <p:cNvSpPr/>
          <p:nvPr/>
        </p:nvSpPr>
        <p:spPr>
          <a:xfrm>
            <a:off x="179512" y="5446896"/>
            <a:ext cx="3465628" cy="954107"/>
          </a:xfrm>
          <a:prstGeom prst="rect">
            <a:avLst/>
          </a:prstGeom>
        </p:spPr>
        <p:txBody>
          <a:bodyPr wrap="square">
            <a:spAutoFit/>
          </a:bodyPr>
          <a:lstStyle/>
          <a:p>
            <a:r>
              <a:rPr lang="en-US" sz="1400" b="1" dirty="0">
                <a:solidFill>
                  <a:schemeClr val="tx1">
                    <a:lumMod val="50000"/>
                  </a:schemeClr>
                </a:solidFill>
                <a:latin typeface="Arial" panose="020B0604020202020204" pitchFamily="34" charset="0"/>
                <a:cs typeface="Arial" panose="020B0604020202020204" pitchFamily="34" charset="0"/>
              </a:rPr>
              <a:t>Changing the time for irrigation</a:t>
            </a:r>
            <a:r>
              <a:rPr lang="en-US" sz="1400" dirty="0">
                <a:solidFill>
                  <a:schemeClr val="tx1">
                    <a:lumMod val="50000"/>
                  </a:schemeClr>
                </a:solidFill>
                <a:latin typeface="Arial" panose="020B0604020202020204" pitchFamily="34" charset="0"/>
                <a:cs typeface="Arial" panose="020B0604020202020204" pitchFamily="34" charset="0"/>
              </a:rPr>
              <a:t>: some crops make better use of water </a:t>
            </a:r>
            <a:r>
              <a:rPr lang="en-US" sz="1400" u="sng" dirty="0">
                <a:solidFill>
                  <a:schemeClr val="tx1">
                    <a:lumMod val="50000"/>
                  </a:schemeClr>
                </a:solidFill>
                <a:latin typeface="Arial" panose="020B0604020202020204" pitchFamily="34" charset="0"/>
                <a:cs typeface="Arial" panose="020B0604020202020204" pitchFamily="34" charset="0"/>
              </a:rPr>
              <a:t>at night </a:t>
            </a:r>
            <a:endParaRPr lang="es-ES" sz="1400" u="sng" dirty="0">
              <a:solidFill>
                <a:schemeClr val="tx1">
                  <a:lumMod val="50000"/>
                </a:schemeClr>
              </a:solidFill>
              <a:latin typeface="Arial" panose="020B0604020202020204" pitchFamily="34" charset="0"/>
              <a:cs typeface="Arial" panose="020B0604020202020204" pitchFamily="34" charset="0"/>
            </a:endParaRPr>
          </a:p>
          <a:p>
            <a:r>
              <a:rPr lang="en-US" sz="1400" dirty="0" smtClean="0">
                <a:solidFill>
                  <a:schemeClr val="tx1">
                    <a:lumMod val="50000"/>
                  </a:schemeClr>
                </a:solidFill>
                <a:latin typeface="Arial" panose="020B0604020202020204" pitchFamily="34" charset="0"/>
                <a:cs typeface="Arial" panose="020B0604020202020204" pitchFamily="34" charset="0"/>
              </a:rPr>
              <a:t>Measuring </a:t>
            </a:r>
            <a:r>
              <a:rPr lang="en-US" sz="1400" dirty="0">
                <a:solidFill>
                  <a:schemeClr val="tx1">
                    <a:lumMod val="50000"/>
                  </a:schemeClr>
                </a:solidFill>
                <a:latin typeface="Arial" panose="020B0604020202020204" pitchFamily="34" charset="0"/>
                <a:cs typeface="Arial" panose="020B0604020202020204" pitchFamily="34" charset="0"/>
              </a:rPr>
              <a:t>their water consumption at different times during the very same </a:t>
            </a:r>
            <a:r>
              <a:rPr lang="en-US" sz="1400" dirty="0" smtClean="0">
                <a:solidFill>
                  <a:schemeClr val="tx1">
                    <a:lumMod val="50000"/>
                  </a:schemeClr>
                </a:solidFill>
                <a:latin typeface="Arial" panose="020B0604020202020204" pitchFamily="34" charset="0"/>
                <a:cs typeface="Arial" panose="020B0604020202020204" pitchFamily="34" charset="0"/>
              </a:rPr>
              <a:t>day. </a:t>
            </a:r>
            <a:endParaRPr lang="es-ES" sz="14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2714663" y="4979941"/>
            <a:ext cx="76815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smtClean="0">
                <a:solidFill>
                  <a:schemeClr val="tx1">
                    <a:lumMod val="50000"/>
                  </a:schemeClr>
                </a:solidFill>
                <a:latin typeface="Arial" panose="020B0604020202020204" pitchFamily="34" charset="0"/>
                <a:cs typeface="Arial" panose="020B0604020202020204" pitchFamily="34" charset="0"/>
              </a:rPr>
              <a:t>Pixabay</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3796735" y="3686088"/>
            <a:ext cx="2406459" cy="2677656"/>
          </a:xfrm>
          <a:prstGeom prst="rect">
            <a:avLst/>
          </a:prstGeom>
        </p:spPr>
        <p:txBody>
          <a:bodyPr wrap="square">
            <a:spAutoFit/>
          </a:bodyPr>
          <a:lstStyle/>
          <a:p>
            <a:pPr algn="r"/>
            <a:r>
              <a:rPr lang="es-ES" sz="1400" b="1" dirty="0" err="1" smtClean="0">
                <a:solidFill>
                  <a:schemeClr val="tx1">
                    <a:lumMod val="50000"/>
                  </a:schemeClr>
                </a:solidFill>
                <a:latin typeface="Arial" panose="020B0604020202020204" pitchFamily="34" charset="0"/>
                <a:cs typeface="Arial" panose="020B0604020202020204" pitchFamily="34" charset="0"/>
              </a:rPr>
              <a:t>Practice</a:t>
            </a:r>
            <a:r>
              <a:rPr lang="es-ES" sz="1400" b="1" dirty="0" smtClean="0">
                <a:solidFill>
                  <a:schemeClr val="tx1">
                    <a:lumMod val="50000"/>
                  </a:schemeClr>
                </a:solidFill>
                <a:latin typeface="Arial" panose="020B0604020202020204" pitchFamily="34" charset="0"/>
                <a:cs typeface="Arial" panose="020B0604020202020204" pitchFamily="34" charset="0"/>
              </a:rPr>
              <a:t> </a:t>
            </a:r>
            <a:r>
              <a:rPr lang="es-ES" sz="1400" b="1" dirty="0">
                <a:solidFill>
                  <a:schemeClr val="tx1">
                    <a:lumMod val="50000"/>
                  </a:schemeClr>
                </a:solidFill>
                <a:latin typeface="Arial" panose="020B0604020202020204" pitchFamily="34" charset="0"/>
                <a:cs typeface="Arial" panose="020B0604020202020204" pitchFamily="34" charset="0"/>
              </a:rPr>
              <a:t>of </a:t>
            </a:r>
            <a:r>
              <a:rPr lang="es-ES" sz="1400" b="1" dirty="0" err="1">
                <a:solidFill>
                  <a:schemeClr val="tx1">
                    <a:lumMod val="50000"/>
                  </a:schemeClr>
                </a:solidFill>
                <a:latin typeface="Arial" panose="020B0604020202020204" pitchFamily="34" charset="0"/>
                <a:cs typeface="Arial" panose="020B0604020202020204" pitchFamily="34" charset="0"/>
              </a:rPr>
              <a:t>deficit</a:t>
            </a:r>
            <a:r>
              <a:rPr lang="es-ES" sz="1400" b="1" dirty="0">
                <a:solidFill>
                  <a:schemeClr val="tx1">
                    <a:lumMod val="50000"/>
                  </a:schemeClr>
                </a:solidFill>
                <a:latin typeface="Arial" panose="020B0604020202020204" pitchFamily="34" charset="0"/>
                <a:cs typeface="Arial" panose="020B0604020202020204" pitchFamily="34" charset="0"/>
              </a:rPr>
              <a:t> </a:t>
            </a:r>
            <a:r>
              <a:rPr lang="es-ES" sz="1400" b="1" dirty="0" err="1" smtClean="0">
                <a:solidFill>
                  <a:schemeClr val="tx1">
                    <a:lumMod val="50000"/>
                  </a:schemeClr>
                </a:solidFill>
                <a:latin typeface="Arial" panose="020B0604020202020204" pitchFamily="34" charset="0"/>
                <a:cs typeface="Arial" panose="020B0604020202020204" pitchFamily="34" charset="0"/>
              </a:rPr>
              <a:t>irrigation</a:t>
            </a:r>
            <a:r>
              <a:rPr lang="es-ES" sz="1400" dirty="0">
                <a:solidFill>
                  <a:schemeClr val="tx1">
                    <a:lumMod val="50000"/>
                  </a:schemeClr>
                </a:solidFill>
                <a:latin typeface="Arial" panose="020B0604020202020204" pitchFamily="34" charset="0"/>
                <a:cs typeface="Arial" panose="020B0604020202020204" pitchFamily="34" charset="0"/>
              </a:rPr>
              <a:t>: </a:t>
            </a:r>
            <a:r>
              <a:rPr lang="de-DE" sz="1400" dirty="0">
                <a:solidFill>
                  <a:schemeClr val="tx1">
                    <a:lumMod val="50000"/>
                  </a:schemeClr>
                </a:solidFill>
                <a:latin typeface="Arial" panose="020B0604020202020204" pitchFamily="34" charset="0"/>
                <a:cs typeface="Arial" panose="020B0604020202020204" pitchFamily="34" charset="0"/>
              </a:rPr>
              <a:t>increase the water use efficiency of a crop by </a:t>
            </a:r>
            <a:r>
              <a:rPr lang="de-DE" sz="1400" u="sng" dirty="0">
                <a:solidFill>
                  <a:schemeClr val="tx1">
                    <a:lumMod val="50000"/>
                  </a:schemeClr>
                </a:solidFill>
                <a:latin typeface="Arial" panose="020B0604020202020204" pitchFamily="34" charset="0"/>
                <a:cs typeface="Arial" panose="020B0604020202020204" pitchFamily="34" charset="0"/>
              </a:rPr>
              <a:t>eliminating irrigations </a:t>
            </a:r>
            <a:r>
              <a:rPr lang="de-DE" sz="1400" dirty="0">
                <a:solidFill>
                  <a:schemeClr val="tx1">
                    <a:lumMod val="50000"/>
                  </a:schemeClr>
                </a:solidFill>
                <a:latin typeface="Arial" panose="020B0604020202020204" pitchFamily="34" charset="0"/>
                <a:cs typeface="Arial" panose="020B0604020202020204" pitchFamily="34" charset="0"/>
              </a:rPr>
              <a:t>that have little impact on </a:t>
            </a:r>
            <a:r>
              <a:rPr lang="de-DE" sz="1400" dirty="0" smtClean="0">
                <a:solidFill>
                  <a:schemeClr val="tx1">
                    <a:lumMod val="50000"/>
                  </a:schemeClr>
                </a:solidFill>
                <a:latin typeface="Arial" panose="020B0604020202020204" pitchFamily="34" charset="0"/>
                <a:cs typeface="Arial" panose="020B0604020202020204" pitchFamily="34" charset="0"/>
              </a:rPr>
              <a:t>yield.</a:t>
            </a:r>
          </a:p>
          <a:p>
            <a:pPr algn="r"/>
            <a:r>
              <a:rPr lang="en-US" sz="1400" dirty="0" smtClean="0">
                <a:solidFill>
                  <a:schemeClr val="tx1">
                    <a:lumMod val="50000"/>
                  </a:schemeClr>
                </a:solidFill>
                <a:latin typeface="Arial" panose="020B0604020202020204" pitchFamily="34" charset="0"/>
                <a:cs typeface="Arial" panose="020B0604020202020204" pitchFamily="34" charset="0"/>
              </a:rPr>
              <a:t>Irrigation </a:t>
            </a:r>
            <a:r>
              <a:rPr lang="en-US" sz="1400" dirty="0">
                <a:solidFill>
                  <a:schemeClr val="tx1">
                    <a:lumMod val="50000"/>
                  </a:schemeClr>
                </a:solidFill>
                <a:latin typeface="Arial" panose="020B0604020202020204" pitchFamily="34" charset="0"/>
                <a:cs typeface="Arial" panose="020B0604020202020204" pitchFamily="34" charset="0"/>
              </a:rPr>
              <a:t>is applied mostly during the drought-sensitive growth stages of a </a:t>
            </a:r>
            <a:r>
              <a:rPr lang="en-US" sz="1400" dirty="0" smtClean="0">
                <a:solidFill>
                  <a:schemeClr val="tx1">
                    <a:lumMod val="50000"/>
                  </a:schemeClr>
                </a:solidFill>
                <a:latin typeface="Arial" panose="020B0604020202020204" pitchFamily="34" charset="0"/>
                <a:cs typeface="Arial" panose="020B0604020202020204" pitchFamily="34" charset="0"/>
              </a:rPr>
              <a:t>crop (usually the </a:t>
            </a:r>
            <a:r>
              <a:rPr lang="en-US" sz="1400" dirty="0">
                <a:solidFill>
                  <a:schemeClr val="tx1">
                    <a:lumMod val="50000"/>
                  </a:schemeClr>
                </a:solidFill>
                <a:latin typeface="Arial" panose="020B0604020202020204" pitchFamily="34" charset="0"/>
                <a:cs typeface="Arial" panose="020B0604020202020204" pitchFamily="34" charset="0"/>
              </a:rPr>
              <a:t>vegetative stages and the late ripening period)</a:t>
            </a:r>
            <a:endParaRPr lang="es-ES" sz="1400" dirty="0">
              <a:solidFill>
                <a:schemeClr val="tx1">
                  <a:lumMod val="50000"/>
                </a:schemeClr>
              </a:solidFill>
              <a:latin typeface="Arial" panose="020B0604020202020204" pitchFamily="34" charset="0"/>
              <a:cs typeface="Arial" panose="020B0604020202020204" pitchFamily="34" charset="0"/>
            </a:endParaRPr>
          </a:p>
        </p:txBody>
      </p:sp>
      <p:pic>
        <p:nvPicPr>
          <p:cNvPr id="14" name="Imagen 13"/>
          <p:cNvPicPr>
            <a:picLocks noChangeAspect="1"/>
          </p:cNvPicPr>
          <p:nvPr/>
        </p:nvPicPr>
        <p:blipFill rotWithShape="1">
          <a:blip r:embed="rId4" cstate="print">
            <a:extLst>
              <a:ext uri="{28A0092B-C50C-407E-A947-70E740481C1C}">
                <a14:useLocalDpi xmlns:a14="http://schemas.microsoft.com/office/drawing/2010/main" val="0"/>
              </a:ext>
            </a:extLst>
          </a:blip>
          <a:srcRect t="7225" b="33836"/>
          <a:stretch/>
        </p:blipFill>
        <p:spPr>
          <a:xfrm>
            <a:off x="6145252" y="3712077"/>
            <a:ext cx="2752909" cy="2280820"/>
          </a:xfrm>
          <a:prstGeom prst="rect">
            <a:avLst/>
          </a:prstGeom>
        </p:spPr>
      </p:pic>
    </p:spTree>
    <p:extLst>
      <p:ext uri="{BB962C8B-B14F-4D97-AF65-F5344CB8AC3E}">
        <p14:creationId xmlns:p14="http://schemas.microsoft.com/office/powerpoint/2010/main" val="3650560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redondeado 22"/>
          <p:cNvSpPr/>
          <p:nvPr/>
        </p:nvSpPr>
        <p:spPr>
          <a:xfrm>
            <a:off x="3286324" y="5050718"/>
            <a:ext cx="5606156" cy="54094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redondeado 21"/>
          <p:cNvSpPr/>
          <p:nvPr/>
        </p:nvSpPr>
        <p:spPr>
          <a:xfrm>
            <a:off x="3286324" y="5646358"/>
            <a:ext cx="5606156" cy="56757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1" name="Rectángulo redondeado 20"/>
          <p:cNvSpPr/>
          <p:nvPr/>
        </p:nvSpPr>
        <p:spPr>
          <a:xfrm>
            <a:off x="3286324" y="4074880"/>
            <a:ext cx="5606156" cy="91828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3. Elements </a:t>
            </a:r>
            <a:r>
              <a:rPr lang="de-DE" sz="2600" dirty="0" err="1"/>
              <a:t>of</a:t>
            </a:r>
            <a:r>
              <a:rPr lang="de-DE" sz="2600" dirty="0"/>
              <a:t> </a:t>
            </a:r>
            <a:r>
              <a:rPr lang="de-DE" sz="2600" dirty="0" err="1"/>
              <a:t>Very</a:t>
            </a:r>
            <a:r>
              <a:rPr lang="de-DE" sz="2600" dirty="0"/>
              <a:t> </a:t>
            </a:r>
            <a:r>
              <a:rPr lang="de-DE" sz="2600" dirty="0" err="1"/>
              <a:t>Good</a:t>
            </a:r>
            <a:r>
              <a:rPr lang="de-DE" sz="2600" dirty="0"/>
              <a:t> </a:t>
            </a:r>
            <a:r>
              <a:rPr lang="de-DE" sz="2600" dirty="0" err="1"/>
              <a:t>practices</a:t>
            </a:r>
            <a:endParaRPr lang="de-DE" sz="2600" dirty="0"/>
          </a:p>
        </p:txBody>
      </p:sp>
      <p:sp>
        <p:nvSpPr>
          <p:cNvPr id="5" name="Inhaltsplatzhalter 4"/>
          <p:cNvSpPr>
            <a:spLocks noGrp="1"/>
          </p:cNvSpPr>
          <p:nvPr>
            <p:ph idx="1"/>
          </p:nvPr>
        </p:nvSpPr>
        <p:spPr>
          <a:xfrm>
            <a:off x="467544" y="1173760"/>
            <a:ext cx="5472608" cy="350772"/>
          </a:xfrm>
        </p:spPr>
        <p:txBody>
          <a:bodyPr>
            <a:noAutofit/>
          </a:bodyPr>
          <a:lstStyle/>
          <a:p>
            <a:pPr marL="0" indent="0">
              <a:buNone/>
            </a:pPr>
            <a:r>
              <a:rPr lang="de-DE" sz="2000" b="1" dirty="0" smtClean="0"/>
              <a:t>3. </a:t>
            </a:r>
            <a:r>
              <a:rPr lang="en-US" sz="2000" b="1" dirty="0"/>
              <a:t>Decision support tools for </a:t>
            </a:r>
            <a:r>
              <a:rPr lang="en-US" sz="2000" b="1" dirty="0" smtClean="0"/>
              <a:t>irrigation </a:t>
            </a:r>
          </a:p>
          <a:p>
            <a:pPr marL="0" indent="0">
              <a:buNone/>
            </a:pP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9</a:t>
            </a:fld>
            <a:endParaRPr lang="de-DE" dirty="0"/>
          </a:p>
        </p:txBody>
      </p:sp>
      <p:sp>
        <p:nvSpPr>
          <p:cNvPr id="16" name="Rectángulo 15"/>
          <p:cNvSpPr/>
          <p:nvPr/>
        </p:nvSpPr>
        <p:spPr>
          <a:xfrm>
            <a:off x="7199469" y="2208482"/>
            <a:ext cx="2017347" cy="1200329"/>
          </a:xfrm>
          <a:prstGeom prst="rect">
            <a:avLst/>
          </a:prstGeom>
        </p:spPr>
        <p:txBody>
          <a:bodyPr wrap="none">
            <a:spAutoFit/>
          </a:bodyPr>
          <a:lstStyle/>
          <a:p>
            <a:r>
              <a:rPr lang="es-ES" sz="1200" dirty="0" smtClean="0">
                <a:latin typeface="Arial" panose="020B0604020202020204" pitchFamily="34" charset="0"/>
                <a:cs typeface="Arial" panose="020B0604020202020204" pitchFamily="34" charset="0"/>
              </a:rPr>
              <a:t>- </a:t>
            </a:r>
            <a:r>
              <a:rPr lang="es-ES" sz="1200" dirty="0" err="1" smtClean="0">
                <a:latin typeface="Arial" panose="020B0604020202020204" pitchFamily="34" charset="0"/>
                <a:cs typeface="Arial" panose="020B0604020202020204" pitchFamily="34" charset="0"/>
              </a:rPr>
              <a:t>Tensiometers</a:t>
            </a:r>
            <a:endParaRPr lang="es-ES"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Capacitance </a:t>
            </a:r>
            <a:r>
              <a:rPr lang="en-GB" sz="1200" dirty="0">
                <a:latin typeface="Arial" panose="020B0604020202020204" pitchFamily="34" charset="0"/>
                <a:cs typeface="Arial" panose="020B0604020202020204" pitchFamily="34" charset="0"/>
              </a:rPr>
              <a:t>probes</a:t>
            </a:r>
          </a:p>
          <a:p>
            <a:r>
              <a:rPr lang="en-GB" sz="1200" dirty="0" smtClean="0">
                <a:latin typeface="Arial" panose="020B0604020202020204" pitchFamily="34" charset="0"/>
                <a:cs typeface="Arial" panose="020B0604020202020204" pitchFamily="34" charset="0"/>
              </a:rPr>
              <a:t>- Neutron </a:t>
            </a:r>
            <a:r>
              <a:rPr lang="en-GB" sz="1200" dirty="0">
                <a:latin typeface="Arial" panose="020B0604020202020204" pitchFamily="34" charset="0"/>
                <a:cs typeface="Arial" panose="020B0604020202020204" pitchFamily="34" charset="0"/>
              </a:rPr>
              <a:t>probes</a:t>
            </a:r>
          </a:p>
          <a:p>
            <a:r>
              <a:rPr lang="en-GB" sz="1200" dirty="0" smtClean="0">
                <a:latin typeface="Arial" panose="020B0604020202020204" pitchFamily="34" charset="0"/>
                <a:cs typeface="Arial" panose="020B0604020202020204" pitchFamily="34" charset="0"/>
              </a:rPr>
              <a:t>- Electric </a:t>
            </a:r>
            <a:r>
              <a:rPr lang="en-GB" sz="1200" dirty="0">
                <a:latin typeface="Arial" panose="020B0604020202020204" pitchFamily="34" charset="0"/>
                <a:cs typeface="Arial" panose="020B0604020202020204" pitchFamily="34" charset="0"/>
              </a:rPr>
              <a:t>resistance blocks</a:t>
            </a:r>
          </a:p>
          <a:p>
            <a:r>
              <a:rPr lang="en-GB" sz="1200" dirty="0" smtClean="0">
                <a:latin typeface="Arial" panose="020B0604020202020204" pitchFamily="34" charset="0"/>
                <a:cs typeface="Arial" panose="020B0604020202020204" pitchFamily="34" charset="0"/>
              </a:rPr>
              <a:t>- Wetting </a:t>
            </a:r>
            <a:r>
              <a:rPr lang="en-GB" sz="1200" dirty="0">
                <a:latin typeface="Arial" panose="020B0604020202020204" pitchFamily="34" charset="0"/>
                <a:cs typeface="Arial" panose="020B0604020202020204" pitchFamily="34" charset="0"/>
              </a:rPr>
              <a:t>front detectors</a:t>
            </a:r>
          </a:p>
          <a:p>
            <a:r>
              <a:rPr lang="en-GB" sz="1200" dirty="0" smtClean="0">
                <a:latin typeface="Arial" panose="020B0604020202020204" pitchFamily="34" charset="0"/>
                <a:cs typeface="Arial" panose="020B0604020202020204" pitchFamily="34" charset="0"/>
              </a:rPr>
              <a:t>- Modified </a:t>
            </a:r>
            <a:r>
              <a:rPr lang="en-GB" sz="1200" dirty="0" err="1">
                <a:latin typeface="Arial" panose="020B0604020202020204" pitchFamily="34" charset="0"/>
                <a:cs typeface="Arial" panose="020B0604020202020204" pitchFamily="34" charset="0"/>
              </a:rPr>
              <a:t>atmometers</a:t>
            </a:r>
            <a:endParaRPr lang="es-ES" sz="1200" dirty="0">
              <a:latin typeface="Arial" panose="020B0604020202020204" pitchFamily="34" charset="0"/>
              <a:cs typeface="Arial" panose="020B0604020202020204" pitchFamily="34" charset="0"/>
            </a:endParaRPr>
          </a:p>
        </p:txBody>
      </p:sp>
      <p:sp>
        <p:nvSpPr>
          <p:cNvPr id="2" name="Rectángulo 1"/>
          <p:cNvSpPr/>
          <p:nvPr/>
        </p:nvSpPr>
        <p:spPr>
          <a:xfrm>
            <a:off x="119022" y="1619532"/>
            <a:ext cx="5061001" cy="338554"/>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Use of tools for climate-soil-plant control (sensor)</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023" y="2035047"/>
            <a:ext cx="1462491" cy="1344988"/>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1441" y="2038758"/>
            <a:ext cx="2004853" cy="1336317"/>
          </a:xfrm>
          <a:prstGeom prst="rect">
            <a:avLst/>
          </a:prstGeom>
        </p:spPr>
      </p:pic>
      <p:sp>
        <p:nvSpPr>
          <p:cNvPr id="11" name="Rectángulo 10"/>
          <p:cNvSpPr/>
          <p:nvPr/>
        </p:nvSpPr>
        <p:spPr>
          <a:xfrm rot="16200000">
            <a:off x="1123827" y="2320845"/>
            <a:ext cx="1043876"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Greg Goebel</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3534552" y="2152529"/>
            <a:ext cx="72006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CSIRO</a:t>
            </a:r>
            <a:endParaRPr lang="es-ES" sz="1000" dirty="0">
              <a:solidFill>
                <a:schemeClr val="tx1">
                  <a:lumMod val="50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8214" y="2050234"/>
            <a:ext cx="1581984" cy="1338719"/>
          </a:xfrm>
          <a:prstGeom prst="rect">
            <a:avLst/>
          </a:prstGeom>
        </p:spPr>
      </p:pic>
      <p:sp>
        <p:nvSpPr>
          <p:cNvPr id="15" name="Rectángulo 14"/>
          <p:cNvSpPr/>
          <p:nvPr/>
        </p:nvSpPr>
        <p:spPr>
          <a:xfrm>
            <a:off x="39235" y="2879954"/>
            <a:ext cx="1606530" cy="523220"/>
          </a:xfrm>
          <a:prstGeom prst="rect">
            <a:avLst/>
          </a:prstGeom>
        </p:spPr>
        <p:txBody>
          <a:bodyPr wrap="none">
            <a:spAutoFit/>
          </a:bodyPr>
          <a:lstStyle/>
          <a:p>
            <a:r>
              <a:rPr lang="es-ES" sz="1400" b="1" dirty="0" err="1" smtClean="0">
                <a:solidFill>
                  <a:schemeClr val="bg1"/>
                </a:solidFill>
                <a:latin typeface="Arial" panose="020B0604020202020204" pitchFamily="34" charset="0"/>
                <a:cs typeface="Arial" panose="020B0604020202020204" pitchFamily="34" charset="0"/>
              </a:rPr>
              <a:t>Climate</a:t>
            </a:r>
            <a:r>
              <a:rPr lang="es-ES" sz="1400" b="1" dirty="0" smtClean="0">
                <a:solidFill>
                  <a:schemeClr val="bg1"/>
                </a:solidFill>
                <a:latin typeface="Arial" panose="020B0604020202020204" pitchFamily="34" charset="0"/>
                <a:cs typeface="Arial" panose="020B0604020202020204" pitchFamily="34" charset="0"/>
              </a:rPr>
              <a:t> </a:t>
            </a:r>
            <a:r>
              <a:rPr lang="es-ES" sz="1400" b="1" dirty="0" err="1" smtClean="0">
                <a:solidFill>
                  <a:schemeClr val="bg1"/>
                </a:solidFill>
                <a:latin typeface="Arial" panose="020B0604020202020204" pitchFamily="34" charset="0"/>
                <a:cs typeface="Arial" panose="020B0604020202020204" pitchFamily="34" charset="0"/>
              </a:rPr>
              <a:t>sensors</a:t>
            </a:r>
            <a:endParaRPr lang="es-ES" sz="1400" b="1" dirty="0" smtClean="0">
              <a:solidFill>
                <a:schemeClr val="bg1"/>
              </a:solidFill>
              <a:latin typeface="Arial" panose="020B0604020202020204" pitchFamily="34" charset="0"/>
              <a:cs typeface="Arial" panose="020B0604020202020204" pitchFamily="34" charset="0"/>
            </a:endParaRPr>
          </a:p>
          <a:p>
            <a:r>
              <a:rPr lang="es-ES" sz="1400" dirty="0" smtClean="0">
                <a:solidFill>
                  <a:schemeClr val="bg1"/>
                </a:solidFill>
                <a:latin typeface="Arial" panose="020B0604020202020204" pitchFamily="34" charset="0"/>
                <a:cs typeface="Arial" panose="020B0604020202020204" pitchFamily="34" charset="0"/>
              </a:rPr>
              <a:t>(</a:t>
            </a:r>
            <a:r>
              <a:rPr lang="es-ES" sz="1400" dirty="0" err="1" smtClean="0">
                <a:solidFill>
                  <a:schemeClr val="bg1"/>
                </a:solidFill>
                <a:latin typeface="Arial" panose="020B0604020202020204" pitchFamily="34" charset="0"/>
                <a:cs typeface="Arial" panose="020B0604020202020204" pitchFamily="34" charset="0"/>
              </a:rPr>
              <a:t>weather</a:t>
            </a:r>
            <a:r>
              <a:rPr lang="es-ES" sz="1400" dirty="0" smtClean="0">
                <a:solidFill>
                  <a:schemeClr val="bg1"/>
                </a:solidFill>
                <a:latin typeface="Arial" panose="020B0604020202020204" pitchFamily="34" charset="0"/>
                <a:cs typeface="Arial" panose="020B0604020202020204" pitchFamily="34" charset="0"/>
              </a:rPr>
              <a:t> </a:t>
            </a:r>
            <a:r>
              <a:rPr lang="es-ES" sz="1400" dirty="0" err="1">
                <a:solidFill>
                  <a:schemeClr val="bg1"/>
                </a:solidFill>
                <a:latin typeface="Arial" panose="020B0604020202020204" pitchFamily="34" charset="0"/>
                <a:cs typeface="Arial" panose="020B0604020202020204" pitchFamily="34" charset="0"/>
              </a:rPr>
              <a:t>stations</a:t>
            </a:r>
            <a:r>
              <a:rPr lang="es-ES" sz="1400" dirty="0" smtClean="0">
                <a:solidFill>
                  <a:schemeClr val="bg1"/>
                </a:solidFill>
                <a:latin typeface="Arial" panose="020B0604020202020204" pitchFamily="34" charset="0"/>
                <a:cs typeface="Arial" panose="020B0604020202020204" pitchFamily="34" charset="0"/>
              </a:rPr>
              <a:t>)</a:t>
            </a:r>
            <a:endParaRPr lang="es-ES" sz="1400" dirty="0">
              <a:solidFill>
                <a:schemeClr val="bg1"/>
              </a:solidFill>
              <a:latin typeface="Arial" panose="020B0604020202020204" pitchFamily="34" charset="0"/>
              <a:cs typeface="Arial" panose="020B0604020202020204" pitchFamily="34" charset="0"/>
            </a:endParaRPr>
          </a:p>
        </p:txBody>
      </p:sp>
      <p:sp>
        <p:nvSpPr>
          <p:cNvPr id="17" name="Rectángulo 16"/>
          <p:cNvSpPr/>
          <p:nvPr/>
        </p:nvSpPr>
        <p:spPr>
          <a:xfrm>
            <a:off x="1837266" y="3081176"/>
            <a:ext cx="1677449" cy="307777"/>
          </a:xfrm>
          <a:prstGeom prst="rect">
            <a:avLst/>
          </a:prstGeom>
        </p:spPr>
        <p:txBody>
          <a:bodyPr wrap="square">
            <a:spAutoFit/>
          </a:bodyPr>
          <a:lstStyle/>
          <a:p>
            <a:r>
              <a:rPr lang="es-ES" sz="1400" b="1" dirty="0" err="1" smtClean="0">
                <a:solidFill>
                  <a:schemeClr val="bg1"/>
                </a:solidFill>
                <a:latin typeface="Arial" panose="020B0604020202020204" pitchFamily="34" charset="0"/>
                <a:cs typeface="Arial" panose="020B0604020202020204" pitchFamily="34" charset="0"/>
              </a:rPr>
              <a:t>Plant</a:t>
            </a:r>
            <a:r>
              <a:rPr lang="es-ES" sz="1400" dirty="0" smtClean="0">
                <a:solidFill>
                  <a:schemeClr val="bg1"/>
                </a:solidFill>
                <a:latin typeface="Arial" panose="020B0604020202020204" pitchFamily="34" charset="0"/>
                <a:cs typeface="Arial" panose="020B0604020202020204" pitchFamily="34" charset="0"/>
              </a:rPr>
              <a:t> </a:t>
            </a:r>
            <a:r>
              <a:rPr lang="es-ES" sz="1400" b="1" dirty="0" err="1" smtClean="0">
                <a:solidFill>
                  <a:schemeClr val="bg1"/>
                </a:solidFill>
                <a:latin typeface="Arial" panose="020B0604020202020204" pitchFamily="34" charset="0"/>
                <a:cs typeface="Arial" panose="020B0604020202020204" pitchFamily="34" charset="0"/>
              </a:rPr>
              <a:t>sensors</a:t>
            </a:r>
            <a:endParaRPr lang="es-ES" sz="1400" b="1" dirty="0">
              <a:solidFill>
                <a:schemeClr val="accent3">
                  <a:lumMod val="50000"/>
                </a:schemeClr>
              </a:solidFill>
              <a:latin typeface="Arial" panose="020B0604020202020204" pitchFamily="34" charset="0"/>
              <a:cs typeface="Arial" panose="020B0604020202020204" pitchFamily="34" charset="0"/>
            </a:endParaRPr>
          </a:p>
        </p:txBody>
      </p:sp>
      <p:sp>
        <p:nvSpPr>
          <p:cNvPr id="9" name="Rectángulo 8"/>
          <p:cNvSpPr/>
          <p:nvPr/>
        </p:nvSpPr>
        <p:spPr>
          <a:xfrm>
            <a:off x="3875592" y="2018179"/>
            <a:ext cx="1785025" cy="1384995"/>
          </a:xfrm>
          <a:prstGeom prst="rect">
            <a:avLst/>
          </a:prstGeom>
        </p:spPr>
        <p:txBody>
          <a:bodyPr wrap="square">
            <a:spAutoFit/>
          </a:bodyPr>
          <a:lstStyle/>
          <a:p>
            <a:r>
              <a:rPr lang="en-US" sz="1200" dirty="0" err="1" smtClean="0">
                <a:latin typeface="Arial" panose="020B0604020202020204" pitchFamily="34" charset="0"/>
                <a:cs typeface="Arial" panose="020B0604020202020204" pitchFamily="34" charset="0"/>
              </a:rPr>
              <a:t>Dendrometers</a:t>
            </a:r>
            <a:r>
              <a:rPr lang="en-US" sz="1200" dirty="0" smtClean="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measure plant growth and water use, recording small contractions and expansions in plant </a:t>
            </a:r>
            <a:r>
              <a:rPr lang="en-US" sz="1200" dirty="0" smtClean="0">
                <a:latin typeface="Arial" panose="020B0604020202020204" pitchFamily="34" charset="0"/>
                <a:cs typeface="Arial" panose="020B0604020202020204" pitchFamily="34" charset="0"/>
              </a:rPr>
              <a:t>tissue</a:t>
            </a:r>
            <a:endParaRPr lang="en-US" sz="1200" dirty="0">
              <a:latin typeface="Arial" panose="020B0604020202020204" pitchFamily="34" charset="0"/>
              <a:cs typeface="Arial" panose="020B0604020202020204" pitchFamily="34" charset="0"/>
            </a:endParaRPr>
          </a:p>
        </p:txBody>
      </p:sp>
      <p:sp>
        <p:nvSpPr>
          <p:cNvPr id="10" name="Rectángulo 9"/>
          <p:cNvSpPr/>
          <p:nvPr/>
        </p:nvSpPr>
        <p:spPr>
          <a:xfrm>
            <a:off x="5938616" y="1991122"/>
            <a:ext cx="1249060" cy="307777"/>
          </a:xfrm>
          <a:prstGeom prst="rect">
            <a:avLst/>
          </a:prstGeom>
        </p:spPr>
        <p:txBody>
          <a:bodyPr wrap="square">
            <a:spAutoFit/>
          </a:bodyPr>
          <a:lstStyle/>
          <a:p>
            <a:r>
              <a:rPr lang="es-ES" sz="1400" b="1" dirty="0" err="1">
                <a:solidFill>
                  <a:schemeClr val="bg1"/>
                </a:solidFill>
                <a:latin typeface="Arial" panose="020B0604020202020204" pitchFamily="34" charset="0"/>
                <a:cs typeface="Arial" panose="020B0604020202020204" pitchFamily="34" charset="0"/>
              </a:rPr>
              <a:t>Soil</a:t>
            </a:r>
            <a:r>
              <a:rPr lang="es-ES" sz="1400" b="1" dirty="0">
                <a:solidFill>
                  <a:schemeClr val="bg1"/>
                </a:solidFill>
                <a:latin typeface="Arial" panose="020B0604020202020204" pitchFamily="34" charset="0"/>
                <a:cs typeface="Arial" panose="020B0604020202020204" pitchFamily="34" charset="0"/>
              </a:rPr>
              <a:t> </a:t>
            </a:r>
            <a:r>
              <a:rPr lang="es-ES" sz="1400" b="1" dirty="0" err="1">
                <a:solidFill>
                  <a:schemeClr val="bg1"/>
                </a:solidFill>
                <a:latin typeface="Arial" panose="020B0604020202020204" pitchFamily="34" charset="0"/>
                <a:cs typeface="Arial" panose="020B0604020202020204" pitchFamily="34" charset="0"/>
              </a:rPr>
              <a:t>sensors</a:t>
            </a:r>
            <a:endParaRPr lang="es-ES" sz="1400" b="1" dirty="0">
              <a:solidFill>
                <a:schemeClr val="bg1"/>
              </a:solidFill>
              <a:latin typeface="Arial" panose="020B0604020202020204" pitchFamily="34" charset="0"/>
              <a:cs typeface="Arial" panose="020B0604020202020204" pitchFamily="34" charset="0"/>
            </a:endParaRPr>
          </a:p>
        </p:txBody>
      </p:sp>
      <p:sp>
        <p:nvSpPr>
          <p:cNvPr id="13" name="Rectángulo 12"/>
          <p:cNvSpPr/>
          <p:nvPr/>
        </p:nvSpPr>
        <p:spPr>
          <a:xfrm>
            <a:off x="119022" y="3590067"/>
            <a:ext cx="3517310" cy="338554"/>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Use of teledetection and GIS tools</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3341553" y="5137088"/>
            <a:ext cx="3981807" cy="338554"/>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Global </a:t>
            </a:r>
            <a:r>
              <a:rPr lang="es-ES" sz="1600" b="1" dirty="0" err="1">
                <a:latin typeface="Arial" panose="020B0604020202020204" pitchFamily="34" charset="0"/>
                <a:cs typeface="Arial" panose="020B0604020202020204" pitchFamily="34" charset="0"/>
              </a:rPr>
              <a:t>Positioning</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a:t>
            </a:r>
            <a:r>
              <a:rPr lang="es-ES" sz="1600" b="1" dirty="0">
                <a:latin typeface="Arial" panose="020B0604020202020204" pitchFamily="34" charset="0"/>
                <a:cs typeface="Arial" panose="020B0604020202020204" pitchFamily="34" charset="0"/>
              </a:rPr>
              <a:t> (GPS)</a:t>
            </a:r>
          </a:p>
        </p:txBody>
      </p:sp>
      <p:sp>
        <p:nvSpPr>
          <p:cNvPr id="18" name="Rectángulo 17"/>
          <p:cNvSpPr/>
          <p:nvPr/>
        </p:nvSpPr>
        <p:spPr>
          <a:xfrm>
            <a:off x="3354279" y="4115514"/>
            <a:ext cx="5774358" cy="769441"/>
          </a:xfrm>
          <a:prstGeom prst="rect">
            <a:avLst/>
          </a:prstGeom>
        </p:spPr>
        <p:txBody>
          <a:bodyPr wrap="square">
            <a:spAutoFit/>
          </a:bodyPr>
          <a:lstStyle/>
          <a:p>
            <a:r>
              <a:rPr lang="es-ES" sz="1600" b="1" dirty="0" err="1">
                <a:latin typeface="Arial" panose="020B0604020202020204" pitchFamily="34" charset="0"/>
                <a:cs typeface="Arial" panose="020B0604020202020204" pitchFamily="34" charset="0"/>
              </a:rPr>
              <a:t>Remote</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Sensing</a:t>
            </a:r>
            <a:r>
              <a:rPr lang="es-ES" sz="1600" b="1" dirty="0">
                <a:latin typeface="Arial" panose="020B0604020202020204" pitchFamily="34" charset="0"/>
                <a:cs typeface="Arial" panose="020B0604020202020204" pitchFamily="34" charset="0"/>
              </a:rPr>
              <a:t> (RS) </a:t>
            </a:r>
            <a:r>
              <a:rPr lang="es-ES" sz="1400" dirty="0" err="1" smtClean="0">
                <a:latin typeface="Arial" panose="020B0604020202020204" pitchFamily="34" charset="0"/>
                <a:cs typeface="Arial" panose="020B0604020202020204" pitchFamily="34" charset="0"/>
              </a:rPr>
              <a:t>satellites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airplanes</a:t>
            </a:r>
            <a:r>
              <a:rPr lang="es-ES" sz="1400" dirty="0" smtClean="0">
                <a:latin typeface="Arial" panose="020B0604020202020204" pitchFamily="34" charset="0"/>
                <a:cs typeface="Arial" panose="020B0604020202020204" pitchFamily="34" charset="0"/>
              </a:rPr>
              <a:t>/drones </a:t>
            </a:r>
            <a:r>
              <a:rPr lang="es-ES" sz="1400" dirty="0" err="1" smtClean="0">
                <a:latin typeface="Arial" panose="020B0604020202020204" pitchFamily="34" charset="0"/>
                <a:cs typeface="Arial" panose="020B0604020202020204" pitchFamily="34" charset="0"/>
              </a:rPr>
              <a:t>with</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multiesprectral</a:t>
            </a:r>
            <a:r>
              <a:rPr lang="es-ES" sz="1400" dirty="0" smtClean="0">
                <a:latin typeface="Arial" panose="020B0604020202020204" pitchFamily="34" charset="0"/>
                <a:cs typeface="Arial" panose="020B0604020202020204" pitchFamily="34" charset="0"/>
              </a:rPr>
              <a:t> camera: </a:t>
            </a:r>
            <a:r>
              <a:rPr lang="es-ES" sz="1400" dirty="0" err="1" smtClean="0">
                <a:latin typeface="Arial" panose="020B0604020202020204" pitchFamily="34" charset="0"/>
                <a:cs typeface="Arial" panose="020B0604020202020204" pitchFamily="34" charset="0"/>
              </a:rPr>
              <a:t>identifies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areas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with</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water</a:t>
            </a:r>
            <a:r>
              <a:rPr lang="es-ES" sz="1400" dirty="0" smtClean="0">
                <a:latin typeface="Arial" panose="020B0604020202020204" pitchFamily="34" charset="0"/>
                <a:cs typeface="Arial" panose="020B0604020202020204" pitchFamily="34" charset="0"/>
              </a:rPr>
              <a:t> stress, </a:t>
            </a:r>
            <a:r>
              <a:rPr lang="es-ES" sz="1400" dirty="0" err="1" smtClean="0">
                <a:latin typeface="Arial" panose="020B0604020202020204" pitchFamily="34" charset="0"/>
                <a:cs typeface="Arial" panose="020B0604020202020204" pitchFamily="34" charset="0"/>
              </a:rPr>
              <a:t>detects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nutrient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deficiences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early</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identification</a:t>
            </a:r>
            <a:r>
              <a:rPr lang="es-ES" sz="1400" dirty="0" smtClean="0">
                <a:latin typeface="Arial" panose="020B0604020202020204" pitchFamily="34" charset="0"/>
                <a:cs typeface="Arial" panose="020B0604020202020204" pitchFamily="34" charset="0"/>
              </a:rPr>
              <a:t> of </a:t>
            </a:r>
            <a:r>
              <a:rPr lang="es-ES" sz="1400" dirty="0" err="1" smtClean="0">
                <a:latin typeface="Arial" panose="020B0604020202020204" pitchFamily="34" charset="0"/>
                <a:cs typeface="Arial" panose="020B0604020202020204" pitchFamily="34" charset="0"/>
              </a:rPr>
              <a:t>pests</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9" name="Rectángulo 18"/>
          <p:cNvSpPr/>
          <p:nvPr/>
        </p:nvSpPr>
        <p:spPr>
          <a:xfrm>
            <a:off x="3341553" y="5747729"/>
            <a:ext cx="4510513" cy="338554"/>
          </a:xfrm>
          <a:prstGeom prst="rect">
            <a:avLst/>
          </a:prstGeom>
        </p:spPr>
        <p:txBody>
          <a:bodyPr wrap="square">
            <a:spAutoFit/>
          </a:bodyPr>
          <a:lstStyle/>
          <a:p>
            <a:r>
              <a:rPr lang="es-ES" sz="1600" b="1" dirty="0" err="1">
                <a:latin typeface="Arial" panose="020B0604020202020204" pitchFamily="34" charset="0"/>
                <a:cs typeface="Arial" panose="020B0604020202020204" pitchFamily="34" charset="0"/>
              </a:rPr>
              <a:t>Geographic</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Information</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Systems</a:t>
            </a:r>
            <a:r>
              <a:rPr lang="es-ES" sz="1600" b="1" dirty="0">
                <a:latin typeface="Arial" panose="020B0604020202020204" pitchFamily="34" charset="0"/>
                <a:cs typeface="Arial" panose="020B0604020202020204" pitchFamily="34" charset="0"/>
              </a:rPr>
              <a:t> (GIS) </a:t>
            </a:r>
          </a:p>
        </p:txBody>
      </p:sp>
      <p:pic>
        <p:nvPicPr>
          <p:cNvPr id="20" name="Imagen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2725" y="4035316"/>
            <a:ext cx="2926080" cy="1950720"/>
          </a:xfrm>
          <a:prstGeom prst="rect">
            <a:avLst/>
          </a:prstGeom>
        </p:spPr>
      </p:pic>
    </p:spTree>
    <p:extLst>
      <p:ext uri="{BB962C8B-B14F-4D97-AF65-F5344CB8AC3E}">
        <p14:creationId xmlns:p14="http://schemas.microsoft.com/office/powerpoint/2010/main" val="95780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268760"/>
            <a:ext cx="5472608" cy="350772"/>
          </a:xfrm>
        </p:spPr>
        <p:txBody>
          <a:bodyPr>
            <a:normAutofit fontScale="92500" lnSpcReduction="20000"/>
          </a:bodyPr>
          <a:lstStyle/>
          <a:p>
            <a:pPr marL="0" indent="0">
              <a:buNone/>
            </a:pPr>
            <a:r>
              <a:rPr lang="de-DE" sz="2000" b="1" dirty="0" smtClean="0"/>
              <a:t>3. </a:t>
            </a:r>
            <a:r>
              <a:rPr lang="en-US" sz="2000" b="1" dirty="0"/>
              <a:t>Decision support tools for </a:t>
            </a:r>
            <a:r>
              <a:rPr lang="en-US" sz="2000" b="1" dirty="0" smtClean="0"/>
              <a:t>irrigation: </a:t>
            </a:r>
          </a:p>
          <a:p>
            <a:pPr marL="0" indent="0">
              <a:buNone/>
            </a:pP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10</a:t>
            </a:fld>
            <a:endParaRPr lang="de-DE" dirty="0"/>
          </a:p>
        </p:txBody>
      </p:sp>
      <p:sp>
        <p:nvSpPr>
          <p:cNvPr id="2" name="Rectángulo 1"/>
          <p:cNvSpPr/>
          <p:nvPr/>
        </p:nvSpPr>
        <p:spPr>
          <a:xfrm>
            <a:off x="4693504" y="1569005"/>
            <a:ext cx="4355423" cy="338554"/>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USE OF </a:t>
            </a:r>
            <a:r>
              <a:rPr lang="es-ES" sz="1600" b="1" dirty="0" err="1" smtClean="0">
                <a:solidFill>
                  <a:schemeClr val="tx2">
                    <a:lumMod val="50000"/>
                  </a:schemeClr>
                </a:solidFill>
                <a:latin typeface="Arial" panose="020B0604020202020204" pitchFamily="34" charset="0"/>
                <a:cs typeface="Arial" panose="020B0604020202020204" pitchFamily="34" charset="0"/>
              </a:rPr>
              <a:t>FERTILIZATION</a:t>
            </a:r>
            <a:r>
              <a:rPr lang="es-ES" sz="1600" b="1" dirty="0" smtClean="0">
                <a:solidFill>
                  <a:schemeClr val="tx2">
                    <a:lumMod val="50000"/>
                  </a:schemeClr>
                </a:solidFill>
                <a:latin typeface="Arial" panose="020B0604020202020204" pitchFamily="34" charset="0"/>
                <a:cs typeface="Arial" panose="020B0604020202020204" pitchFamily="34" charset="0"/>
              </a:rPr>
              <a:t> CONTROL TOOLS</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24" name="Rectángulo 23"/>
          <p:cNvSpPr/>
          <p:nvPr/>
        </p:nvSpPr>
        <p:spPr>
          <a:xfrm>
            <a:off x="227770" y="1863086"/>
            <a:ext cx="8802724" cy="584775"/>
          </a:xfrm>
          <a:prstGeom prst="rect">
            <a:avLst/>
          </a:prstGeom>
        </p:spPr>
        <p:txBody>
          <a:bodyPr wrap="square">
            <a:spAutoFit/>
          </a:bodyPr>
          <a:lstStyle/>
          <a:p>
            <a:r>
              <a:rPr lang="en-US" sz="1600" dirty="0" smtClean="0">
                <a:latin typeface="Arial" panose="020B0604020202020204" pitchFamily="34" charset="0"/>
                <a:cs typeface="Arial" panose="020B0604020202020204" pitchFamily="34" charset="0"/>
              </a:rPr>
              <a:t>Over-fertilization </a:t>
            </a:r>
            <a:r>
              <a:rPr lang="en-US" sz="1600" dirty="0">
                <a:latin typeface="Arial" panose="020B0604020202020204" pitchFamily="34" charset="0"/>
                <a:cs typeface="Arial" panose="020B0604020202020204" pitchFamily="34" charset="0"/>
              </a:rPr>
              <a:t>can lead to problems of pollution in water through high concentration of nutrients</a:t>
            </a:r>
            <a:endParaRPr lang="es-ES" sz="1600" dirty="0">
              <a:latin typeface="Arial" panose="020B0604020202020204" pitchFamily="34" charset="0"/>
              <a:cs typeface="Arial" panose="020B0604020202020204" pitchFamily="34" charset="0"/>
            </a:endParaRPr>
          </a:p>
        </p:txBody>
      </p:sp>
      <p:sp>
        <p:nvSpPr>
          <p:cNvPr id="26" name="Rectángulo 25"/>
          <p:cNvSpPr/>
          <p:nvPr/>
        </p:nvSpPr>
        <p:spPr>
          <a:xfrm>
            <a:off x="6636008" y="2546093"/>
            <a:ext cx="2304256" cy="1815882"/>
          </a:xfrm>
          <a:prstGeom prst="rect">
            <a:avLst/>
          </a:prstGeom>
        </p:spPr>
        <p:txBody>
          <a:bodyPr wrap="square">
            <a:spAutoFit/>
          </a:bodyPr>
          <a:lstStyle/>
          <a:p>
            <a:r>
              <a:rPr lang="en-US" sz="1400" b="1" dirty="0" smtClean="0">
                <a:solidFill>
                  <a:schemeClr val="accent2">
                    <a:lumMod val="50000"/>
                  </a:schemeClr>
                </a:solidFill>
                <a:latin typeface="Arial" panose="020B0604020202020204" pitchFamily="34" charset="0"/>
                <a:cs typeface="Arial" panose="020B0604020202020204" pitchFamily="34" charset="0"/>
              </a:rPr>
              <a:t>Suction </a:t>
            </a:r>
            <a:r>
              <a:rPr lang="en-US" sz="1400" b="1" dirty="0">
                <a:solidFill>
                  <a:schemeClr val="accent2">
                    <a:lumMod val="50000"/>
                  </a:schemeClr>
                </a:solidFill>
                <a:latin typeface="Arial" panose="020B0604020202020204" pitchFamily="34" charset="0"/>
                <a:cs typeface="Arial" panose="020B0604020202020204" pitchFamily="34" charset="0"/>
              </a:rPr>
              <a:t>probes</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smtClean="0">
                <a:solidFill>
                  <a:schemeClr val="accent2">
                    <a:lumMod val="50000"/>
                  </a:schemeClr>
                </a:solidFill>
                <a:latin typeface="Arial" panose="020B0604020202020204" pitchFamily="34" charset="0"/>
                <a:cs typeface="Arial" panose="020B0604020202020204" pitchFamily="34" charset="0"/>
              </a:rPr>
              <a:t>used </a:t>
            </a:r>
            <a:r>
              <a:rPr lang="en-US" sz="1400" dirty="0">
                <a:solidFill>
                  <a:schemeClr val="accent2">
                    <a:lumMod val="50000"/>
                  </a:schemeClr>
                </a:solidFill>
                <a:latin typeface="Arial" panose="020B0604020202020204" pitchFamily="34" charset="0"/>
                <a:cs typeface="Arial" panose="020B0604020202020204" pitchFamily="34" charset="0"/>
              </a:rPr>
              <a:t>to collect undisturbed and authentic soil water samples to analyze the solutes and evaluate whether a new fertilizer application is needed and what its content must be</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682899"/>
            <a:ext cx="2960939" cy="1680623"/>
          </a:xfrm>
          <a:prstGeom prst="rect">
            <a:avLst/>
          </a:prstGeom>
        </p:spPr>
      </p:pic>
      <p:pic>
        <p:nvPicPr>
          <p:cNvPr id="28" name="Imagen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0187" y="2546093"/>
            <a:ext cx="2510436" cy="1815882"/>
          </a:xfrm>
          <a:prstGeom prst="rect">
            <a:avLst/>
          </a:prstGeom>
        </p:spPr>
      </p:pic>
      <p:sp>
        <p:nvSpPr>
          <p:cNvPr id="25" name="Rectángulo 24"/>
          <p:cNvSpPr/>
          <p:nvPr/>
        </p:nvSpPr>
        <p:spPr>
          <a:xfrm>
            <a:off x="216558" y="2395417"/>
            <a:ext cx="3315331" cy="307777"/>
          </a:xfrm>
          <a:prstGeom prst="rect">
            <a:avLst/>
          </a:prstGeom>
        </p:spPr>
        <p:txBody>
          <a:bodyPr wrap="none">
            <a:spAutoFit/>
          </a:bodyPr>
          <a:lstStyle/>
          <a:p>
            <a:r>
              <a:rPr lang="es-ES" sz="1400" b="1" dirty="0" err="1">
                <a:solidFill>
                  <a:schemeClr val="accent2">
                    <a:lumMod val="50000"/>
                  </a:schemeClr>
                </a:solidFill>
                <a:latin typeface="Arial" panose="020B0604020202020204" pitchFamily="34" charset="0"/>
                <a:cs typeface="Arial" panose="020B0604020202020204" pitchFamily="34" charset="0"/>
              </a:rPr>
              <a:t>Multispectral</a:t>
            </a:r>
            <a:r>
              <a:rPr lang="es-ES" sz="1400" b="1" dirty="0">
                <a:solidFill>
                  <a:schemeClr val="accent2">
                    <a:lumMod val="50000"/>
                  </a:schemeClr>
                </a:solidFill>
                <a:latin typeface="Arial" panose="020B0604020202020204" pitchFamily="34" charset="0"/>
                <a:cs typeface="Arial" panose="020B0604020202020204" pitchFamily="34" charset="0"/>
              </a:rPr>
              <a:t> </a:t>
            </a:r>
            <a:r>
              <a:rPr lang="es-ES" sz="1400" b="1" dirty="0" err="1">
                <a:solidFill>
                  <a:schemeClr val="accent2">
                    <a:lumMod val="50000"/>
                  </a:schemeClr>
                </a:solidFill>
                <a:latin typeface="Arial" panose="020B0604020202020204" pitchFamily="34" charset="0"/>
                <a:cs typeface="Arial" panose="020B0604020202020204" pitchFamily="34" charset="0"/>
              </a:rPr>
              <a:t>imaging</a:t>
            </a:r>
            <a:r>
              <a:rPr lang="es-ES" sz="1400" b="1" dirty="0">
                <a:solidFill>
                  <a:schemeClr val="accent2">
                    <a:lumMod val="50000"/>
                  </a:schemeClr>
                </a:solidFill>
                <a:latin typeface="Arial" panose="020B0604020202020204" pitchFamily="34" charset="0"/>
                <a:cs typeface="Arial" panose="020B0604020202020204" pitchFamily="34" charset="0"/>
              </a:rPr>
              <a:t> </a:t>
            </a:r>
            <a:r>
              <a:rPr lang="es-ES" sz="1400" dirty="0">
                <a:solidFill>
                  <a:schemeClr val="accent2">
                    <a:lumMod val="50000"/>
                  </a:schemeClr>
                </a:solidFill>
                <a:latin typeface="Arial" panose="020B0604020202020204" pitchFamily="34" charset="0"/>
                <a:cs typeface="Arial" panose="020B0604020202020204" pitchFamily="34" charset="0"/>
              </a:rPr>
              <a:t>camera drones </a:t>
            </a:r>
          </a:p>
        </p:txBody>
      </p:sp>
      <p:sp>
        <p:nvSpPr>
          <p:cNvPr id="29" name="Rectángulo redondeado 28"/>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742692" y="4480083"/>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2" name="Rectángulo 31"/>
          <p:cNvSpPr/>
          <p:nvPr/>
        </p:nvSpPr>
        <p:spPr>
          <a:xfrm>
            <a:off x="4732577" y="4451861"/>
            <a:ext cx="4052713"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measures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435440" y="4849415"/>
            <a:ext cx="4287086" cy="30777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Cost </a:t>
            </a:r>
            <a:r>
              <a:rPr lang="en-US" sz="1400" dirty="0">
                <a:latin typeface="Arial" panose="020B0604020202020204" pitchFamily="34" charset="0"/>
                <a:cs typeface="Arial" panose="020B0604020202020204" pitchFamily="34" charset="0"/>
              </a:rPr>
              <a:t>of the equipment</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470586" y="5176304"/>
            <a:ext cx="4287086" cy="30777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Complex </a:t>
            </a:r>
            <a:r>
              <a:rPr lang="en-US" sz="1400" dirty="0">
                <a:latin typeface="Arial" panose="020B0604020202020204" pitchFamily="34" charset="0"/>
                <a:cs typeface="Arial" panose="020B0604020202020204" pitchFamily="34" charset="0"/>
              </a:rPr>
              <a:t>interpretation of the results</a:t>
            </a:r>
          </a:p>
        </p:txBody>
      </p:sp>
      <p:sp>
        <p:nvSpPr>
          <p:cNvPr id="35" name="Rectángulo 34"/>
          <p:cNvSpPr/>
          <p:nvPr/>
        </p:nvSpPr>
        <p:spPr>
          <a:xfrm>
            <a:off x="610023" y="4835691"/>
            <a:ext cx="3600400" cy="523220"/>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T</a:t>
            </a:r>
            <a:r>
              <a:rPr lang="en-US" sz="1400" dirty="0" smtClean="0">
                <a:latin typeface="Arial" panose="020B0604020202020204" pitchFamily="34" charset="0"/>
                <a:cs typeface="Arial" panose="020B0604020202020204" pitchFamily="34" charset="0"/>
              </a:rPr>
              <a:t>ools for irrigation are </a:t>
            </a:r>
            <a:r>
              <a:rPr lang="en-US" sz="1400" dirty="0">
                <a:latin typeface="Arial" panose="020B0604020202020204" pitchFamily="34" charset="0"/>
                <a:cs typeface="Arial" panose="020B0604020202020204" pitchFamily="34" charset="0"/>
              </a:rPr>
              <a:t>relatively new or its use is not well extended in Europe yet</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531762" y="5299141"/>
            <a:ext cx="3828558" cy="523220"/>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C</a:t>
            </a:r>
            <a:r>
              <a:rPr lang="en-US" sz="1400" dirty="0" smtClean="0">
                <a:latin typeface="Arial" panose="020B0604020202020204" pitchFamily="34" charset="0"/>
                <a:cs typeface="Arial" panose="020B0604020202020204" pitchFamily="34" charset="0"/>
              </a:rPr>
              <a:t>ollective </a:t>
            </a:r>
            <a:r>
              <a:rPr lang="en-US" sz="1400" dirty="0">
                <a:latin typeface="Arial" panose="020B0604020202020204" pitchFamily="34" charset="0"/>
                <a:cs typeface="Arial" panose="020B0604020202020204" pitchFamily="34" charset="0"/>
              </a:rPr>
              <a:t>use of these technologies is a way to reduce costs</a:t>
            </a:r>
            <a:endParaRPr lang="es-ES" sz="1400" dirty="0">
              <a:latin typeface="Arial" panose="020B0604020202020204" pitchFamily="34" charset="0"/>
              <a:cs typeface="Arial" panose="020B0604020202020204" pitchFamily="34" charset="0"/>
            </a:endParaRPr>
          </a:p>
        </p:txBody>
      </p:sp>
      <p:sp>
        <p:nvSpPr>
          <p:cNvPr id="37" name="Rectángulo 36"/>
          <p:cNvSpPr/>
          <p:nvPr/>
        </p:nvSpPr>
        <p:spPr>
          <a:xfrm>
            <a:off x="906997" y="5713525"/>
            <a:ext cx="3078088" cy="523220"/>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Technology can be hired, and advice services are often </a:t>
            </a:r>
            <a:r>
              <a:rPr lang="en-US" sz="1400" dirty="0" smtClean="0">
                <a:latin typeface="Arial" panose="020B0604020202020204" pitchFamily="34" charset="0"/>
                <a:cs typeface="Arial" panose="020B0604020202020204" pitchFamily="34" charset="0"/>
              </a:rPr>
              <a:t>included</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0046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215007" y="1263748"/>
            <a:ext cx="8928993" cy="713138"/>
          </a:xfrm>
        </p:spPr>
        <p:txBody>
          <a:bodyPr>
            <a:normAutofit fontScale="92500" lnSpcReduction="10000"/>
          </a:bodyPr>
          <a:lstStyle/>
          <a:p>
            <a:pPr marL="0" indent="0">
              <a:buNone/>
            </a:pPr>
            <a:r>
              <a:rPr lang="de-DE" sz="2000" b="1" dirty="0" smtClean="0"/>
              <a:t>4. </a:t>
            </a:r>
            <a:r>
              <a:rPr lang="en-GB" sz="2000" b="1" dirty="0"/>
              <a:t>Changing crop </a:t>
            </a:r>
            <a:r>
              <a:rPr lang="en-GB" sz="2000" b="1" dirty="0" smtClean="0"/>
              <a:t>type </a:t>
            </a:r>
            <a:r>
              <a:rPr lang="en-US" sz="2000" b="1" dirty="0" smtClean="0"/>
              <a:t>and/or implementing improved crop rotation </a:t>
            </a:r>
            <a:r>
              <a:rPr lang="en-US" sz="2000" b="1" dirty="0"/>
              <a:t>system</a:t>
            </a:r>
          </a:p>
          <a:p>
            <a:pPr marL="0" indent="0">
              <a:buNone/>
            </a:pPr>
            <a:r>
              <a:rPr lang="en-GB" sz="2000" b="1" dirty="0" smtClean="0"/>
              <a:t> </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
        <p:nvSpPr>
          <p:cNvPr id="3" name="Rectángulo 2"/>
          <p:cNvSpPr/>
          <p:nvPr/>
        </p:nvSpPr>
        <p:spPr>
          <a:xfrm>
            <a:off x="4871112" y="1688680"/>
            <a:ext cx="3369705" cy="338554"/>
          </a:xfrm>
          <a:prstGeom prst="rect">
            <a:avLst/>
          </a:prstGeom>
        </p:spPr>
        <p:txBody>
          <a:bodyPr wrap="none">
            <a:spAutoFit/>
          </a:bodyPr>
          <a:lstStyle/>
          <a:p>
            <a:r>
              <a:rPr lang="en-US" sz="1600" b="1" dirty="0">
                <a:solidFill>
                  <a:schemeClr val="tx2">
                    <a:lumMod val="50000"/>
                  </a:schemeClr>
                </a:solidFill>
                <a:latin typeface="Arial" panose="020B0604020202020204" pitchFamily="34" charset="0"/>
                <a:cs typeface="Arial" panose="020B0604020202020204" pitchFamily="34" charset="0"/>
              </a:rPr>
              <a:t>V</a:t>
            </a:r>
            <a:r>
              <a:rPr lang="en-US" sz="1600" b="1" dirty="0" smtClean="0">
                <a:solidFill>
                  <a:schemeClr val="tx2">
                    <a:lumMod val="50000"/>
                  </a:schemeClr>
                </a:solidFill>
                <a:latin typeface="Arial" panose="020B0604020202020204" pitchFamily="34" charset="0"/>
                <a:cs typeface="Arial" panose="020B0604020202020204" pitchFamily="34" charset="0"/>
              </a:rPr>
              <a:t>ariables affecting this </a:t>
            </a:r>
            <a:r>
              <a:rPr lang="en-US" sz="1600" b="1" dirty="0">
                <a:solidFill>
                  <a:schemeClr val="tx2">
                    <a:lumMod val="50000"/>
                  </a:schemeClr>
                </a:solidFill>
                <a:latin typeface="Arial" panose="020B0604020202020204" pitchFamily="34" charset="0"/>
                <a:cs typeface="Arial" panose="020B0604020202020204" pitchFamily="34" charset="0"/>
              </a:rPr>
              <a:t>decision </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6" name="Rectángulo 5"/>
          <p:cNvSpPr/>
          <p:nvPr/>
        </p:nvSpPr>
        <p:spPr>
          <a:xfrm>
            <a:off x="7545338" y="2269534"/>
            <a:ext cx="1211493" cy="646331"/>
          </a:xfrm>
          <a:prstGeom prst="rect">
            <a:avLst/>
          </a:prstGeom>
        </p:spPr>
        <p:txBody>
          <a:bodyPr wrap="square">
            <a:spAutoFit/>
          </a:bodyPr>
          <a:lstStyle/>
          <a:p>
            <a:pPr algn="ctr"/>
            <a:r>
              <a:rPr lang="en-US" sz="1200" dirty="0">
                <a:latin typeface="Arial" panose="020B0604020202020204" pitchFamily="34" charset="0"/>
                <a:cs typeface="Arial" panose="020B0604020202020204" pitchFamily="34" charset="0"/>
              </a:rPr>
              <a:t>S</a:t>
            </a:r>
            <a:r>
              <a:rPr lang="en-US" sz="1200" dirty="0" smtClean="0">
                <a:latin typeface="Arial" panose="020B0604020202020204" pitchFamily="34" charset="0"/>
                <a:cs typeface="Arial" panose="020B0604020202020204" pitchFamily="34" charset="0"/>
              </a:rPr>
              <a:t>pecific </a:t>
            </a:r>
            <a:r>
              <a:rPr lang="en-US" sz="1200" dirty="0">
                <a:latin typeface="Arial" panose="020B0604020202020204" pitchFamily="34" charset="0"/>
                <a:cs typeface="Arial" panose="020B0604020202020204" pitchFamily="34" charset="0"/>
              </a:rPr>
              <a:t>climate of the region</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889465" y="2448327"/>
            <a:ext cx="439544" cy="276999"/>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Soil</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307771"/>
            <a:ext cx="1355727" cy="646331"/>
          </a:xfrm>
          <a:prstGeom prst="rect">
            <a:avLst/>
          </a:prstGeom>
        </p:spPr>
        <p:txBody>
          <a:bodyPr wrap="square">
            <a:spAutoFit/>
          </a:bodyPr>
          <a:lstStyle/>
          <a:p>
            <a:pPr algn="ctr"/>
            <a:r>
              <a:rPr lang="en-US" sz="1200" dirty="0">
                <a:latin typeface="Arial" panose="020B0604020202020204" pitchFamily="34" charset="0"/>
                <a:cs typeface="Arial" panose="020B0604020202020204" pitchFamily="34" charset="0"/>
              </a:rPr>
              <a:t>A</a:t>
            </a:r>
            <a:r>
              <a:rPr lang="en-US" sz="1200" dirty="0" smtClean="0">
                <a:latin typeface="Arial" panose="020B0604020202020204" pitchFamily="34" charset="0"/>
                <a:cs typeface="Arial" panose="020B0604020202020204" pitchFamily="34" charset="0"/>
              </a:rPr>
              <a:t>vailability </a:t>
            </a:r>
            <a:r>
              <a:rPr lang="en-US" sz="1200" dirty="0">
                <a:latin typeface="Arial" panose="020B0604020202020204" pitchFamily="34" charset="0"/>
                <a:cs typeface="Arial" panose="020B0604020202020204" pitchFamily="34" charset="0"/>
              </a:rPr>
              <a:t>of water throughout the year</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361868"/>
            <a:ext cx="1303038" cy="461665"/>
          </a:xfrm>
          <a:prstGeom prst="rect">
            <a:avLst/>
          </a:prstGeom>
        </p:spPr>
        <p:txBody>
          <a:bodyPr wrap="square">
            <a:spAutoFit/>
          </a:bodyPr>
          <a:lstStyle/>
          <a:p>
            <a:pPr algn="ctr"/>
            <a:r>
              <a:rPr lang="es-ES" sz="1200" dirty="0" err="1">
                <a:latin typeface="Arial" panose="020B0604020202020204" pitchFamily="34" charset="0"/>
                <a:cs typeface="Arial" panose="020B0604020202020204" pitchFamily="34" charset="0"/>
              </a:rPr>
              <a:t>M</a:t>
            </a:r>
            <a:r>
              <a:rPr lang="es-ES" sz="1200" dirty="0" err="1" smtClean="0">
                <a:latin typeface="Arial" panose="020B0604020202020204" pitchFamily="34" charset="0"/>
                <a:cs typeface="Arial" panose="020B0604020202020204" pitchFamily="34" charset="0"/>
              </a:rPr>
              <a:t>arket</a:t>
            </a:r>
            <a:r>
              <a:rPr lang="es-ES" sz="1200" dirty="0" smtClean="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considerations</a:t>
            </a:r>
            <a:endParaRPr lang="es-ES" sz="1200" dirty="0">
              <a:latin typeface="Arial" panose="020B0604020202020204" pitchFamily="34" charset="0"/>
              <a:cs typeface="Arial" panose="020B0604020202020204" pitchFamily="34" charset="0"/>
            </a:endParaRPr>
          </a:p>
        </p:txBody>
      </p:sp>
      <p:graphicFrame>
        <p:nvGraphicFramePr>
          <p:cNvPr id="16" name="Diagrama 15"/>
          <p:cNvGraphicFramePr/>
          <p:nvPr>
            <p:extLst>
              <p:ext uri="{D42A27DB-BD31-4B8C-83A1-F6EECF244321}">
                <p14:modId xmlns:p14="http://schemas.microsoft.com/office/powerpoint/2010/main" val="1087806671"/>
              </p:ext>
            </p:extLst>
          </p:nvPr>
        </p:nvGraphicFramePr>
        <p:xfrm>
          <a:off x="4486448" y="3509873"/>
          <a:ext cx="4550629" cy="2765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Less water-consuming when </a:t>
            </a:r>
            <a:r>
              <a:rPr lang="en-US" sz="1400" dirty="0">
                <a:latin typeface="Arial" panose="020B0604020202020204" pitchFamily="34" charset="0"/>
                <a:cs typeface="Arial" panose="020B0604020202020204" pitchFamily="34" charset="0"/>
              </a:rPr>
              <a:t>combining crops or varieties with different peak necessities away from the driest periods during the </a:t>
            </a:r>
            <a:r>
              <a:rPr lang="en-US" sz="1400" dirty="0" smtClean="0">
                <a:latin typeface="Arial" panose="020B0604020202020204" pitchFamily="34" charset="0"/>
                <a:cs typeface="Arial" panose="020B0604020202020204" pitchFamily="34" charset="0"/>
              </a:rPr>
              <a:t>summer.</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Maximize</a:t>
            </a:r>
            <a:r>
              <a:rPr lang="es-ES" sz="1400" dirty="0" smtClean="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water</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efficiency</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13180" cy="369332"/>
          </a:xfrm>
          <a:prstGeom prst="rect">
            <a:avLst/>
          </a:prstGeom>
        </p:spPr>
        <p:txBody>
          <a:bodyPr wrap="none">
            <a:spAutoFit/>
          </a:bodyPr>
          <a:lstStyle/>
          <a:p>
            <a:r>
              <a:rPr lang="es-ES" dirty="0" err="1" smtClean="0">
                <a:latin typeface="Arial" panose="020B0604020202020204" pitchFamily="34" charset="0"/>
                <a:cs typeface="Arial" panose="020B0604020202020204" pitchFamily="34" charset="0"/>
              </a:rPr>
              <a:t>BENEFITS</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1516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7" name="Rectángulo 26"/>
          <p:cNvSpPr/>
          <p:nvPr/>
        </p:nvSpPr>
        <p:spPr>
          <a:xfrm>
            <a:off x="5421321" y="21584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1584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1584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0" name="Rectángulo 29"/>
          <p:cNvSpPr/>
          <p:nvPr/>
        </p:nvSpPr>
        <p:spPr>
          <a:xfrm>
            <a:off x="5940705" y="4600252"/>
            <a:ext cx="1622379" cy="584775"/>
          </a:xfrm>
          <a:prstGeom prst="rect">
            <a:avLst/>
          </a:prstGeom>
        </p:spPr>
        <p:txBody>
          <a:bodyPr wrap="square">
            <a:spAutoFit/>
          </a:bodyPr>
          <a:lstStyle/>
          <a:p>
            <a:pPr algn="ctr"/>
            <a:r>
              <a:rPr lang="en-US" sz="1600" b="1" dirty="0" smtClean="0">
                <a:solidFill>
                  <a:schemeClr val="tx2">
                    <a:lumMod val="50000"/>
                  </a:schemeClr>
                </a:solidFill>
                <a:latin typeface="Arial" panose="020B0604020202020204" pitchFamily="34" charset="0"/>
                <a:cs typeface="Arial" panose="020B0604020202020204" pitchFamily="34" charset="0"/>
              </a:rPr>
              <a:t>ROTATION SYSTEM</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1" name="Imagen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8506" y="4064547"/>
            <a:ext cx="1174658" cy="1656184"/>
          </a:xfrm>
          <a:prstGeom prst="rect">
            <a:avLst/>
          </a:prstGeom>
        </p:spPr>
      </p:pic>
      <p:pic>
        <p:nvPicPr>
          <p:cNvPr id="32" name="Imagen 31"/>
          <p:cNvPicPr>
            <a:picLocks noChangeAspect="1"/>
          </p:cNvPicPr>
          <p:nvPr/>
        </p:nvPicPr>
        <p:blipFill rotWithShape="1">
          <a:blip r:embed="rId9" cstate="print">
            <a:extLst>
              <a:ext uri="{28A0092B-C50C-407E-A947-70E740481C1C}">
                <a14:useLocalDpi xmlns:a14="http://schemas.microsoft.com/office/drawing/2010/main" val="0"/>
              </a:ext>
            </a:extLst>
          </a:blip>
          <a:srcRect t="18122" b="2570"/>
          <a:stretch/>
        </p:blipFill>
        <p:spPr>
          <a:xfrm>
            <a:off x="2629788" y="4064546"/>
            <a:ext cx="1174658" cy="1656184"/>
          </a:xfrm>
          <a:prstGeom prst="rect">
            <a:avLst/>
          </a:prstGeom>
        </p:spPr>
      </p:pic>
      <p:sp>
        <p:nvSpPr>
          <p:cNvPr id="33" name="Pentágono 32"/>
          <p:cNvSpPr/>
          <p:nvPr/>
        </p:nvSpPr>
        <p:spPr>
          <a:xfrm>
            <a:off x="1610784" y="4748622"/>
            <a:ext cx="944992" cy="33656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4" name="Rectángulo 33"/>
          <p:cNvSpPr/>
          <p:nvPr/>
        </p:nvSpPr>
        <p:spPr>
          <a:xfrm>
            <a:off x="1509629" y="3649047"/>
            <a:ext cx="1153695" cy="830997"/>
          </a:xfrm>
          <a:prstGeom prst="rect">
            <a:avLst/>
          </a:prstGeom>
        </p:spPr>
        <p:txBody>
          <a:bodyPr wrap="square">
            <a:spAutoFit/>
          </a:bodyPr>
          <a:lstStyle/>
          <a:p>
            <a:pPr algn="ctr"/>
            <a:r>
              <a:rPr lang="en-US" sz="1600" b="1" dirty="0" smtClean="0">
                <a:solidFill>
                  <a:schemeClr val="tx2">
                    <a:lumMod val="50000"/>
                  </a:schemeClr>
                </a:solidFill>
                <a:latin typeface="Arial" panose="020B0604020202020204" pitchFamily="34" charset="0"/>
                <a:cs typeface="Arial" panose="020B0604020202020204" pitchFamily="34" charset="0"/>
              </a:rPr>
              <a:t>CROP TYPE CHANGE</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68005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215007" y="1263748"/>
            <a:ext cx="8928993" cy="713138"/>
          </a:xfrm>
        </p:spPr>
        <p:txBody>
          <a:bodyPr>
            <a:normAutofit fontScale="92500" lnSpcReduction="10000"/>
          </a:bodyPr>
          <a:lstStyle/>
          <a:p>
            <a:pPr marL="0" indent="0">
              <a:buNone/>
            </a:pPr>
            <a:r>
              <a:rPr lang="de-DE" sz="2000" b="1" dirty="0" smtClean="0"/>
              <a:t>4. </a:t>
            </a:r>
            <a:r>
              <a:rPr lang="en-GB" sz="2000" b="1" dirty="0"/>
              <a:t>Changing crop </a:t>
            </a:r>
            <a:r>
              <a:rPr lang="en-GB" sz="2000" b="1" dirty="0" smtClean="0"/>
              <a:t>type </a:t>
            </a:r>
            <a:r>
              <a:rPr lang="en-US" sz="2000" b="1" dirty="0" smtClean="0"/>
              <a:t>and/or implementing improved crop rotation </a:t>
            </a:r>
            <a:r>
              <a:rPr lang="en-US" sz="2000" b="1" dirty="0"/>
              <a:t>system</a:t>
            </a:r>
          </a:p>
          <a:p>
            <a:pPr marL="0" indent="0">
              <a:buNone/>
            </a:pPr>
            <a:r>
              <a:rPr lang="en-GB" sz="2000" b="1" dirty="0" smtClean="0"/>
              <a:t> </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12</a:t>
            </a:fld>
            <a:endParaRPr lang="de-DE" dirty="0"/>
          </a:p>
        </p:txBody>
      </p:sp>
      <p:sp>
        <p:nvSpPr>
          <p:cNvPr id="3" name="Rectángulo 2"/>
          <p:cNvSpPr/>
          <p:nvPr/>
        </p:nvSpPr>
        <p:spPr>
          <a:xfrm>
            <a:off x="4871112" y="1688680"/>
            <a:ext cx="3369705" cy="338554"/>
          </a:xfrm>
          <a:prstGeom prst="rect">
            <a:avLst/>
          </a:prstGeom>
        </p:spPr>
        <p:txBody>
          <a:bodyPr wrap="none">
            <a:spAutoFit/>
          </a:bodyPr>
          <a:lstStyle/>
          <a:p>
            <a:r>
              <a:rPr lang="en-US" sz="1600" b="1" dirty="0">
                <a:solidFill>
                  <a:schemeClr val="tx2">
                    <a:lumMod val="50000"/>
                  </a:schemeClr>
                </a:solidFill>
                <a:latin typeface="Arial" panose="020B0604020202020204" pitchFamily="34" charset="0"/>
                <a:cs typeface="Arial" panose="020B0604020202020204" pitchFamily="34" charset="0"/>
              </a:rPr>
              <a:t>V</a:t>
            </a:r>
            <a:r>
              <a:rPr lang="en-US" sz="1600" b="1" dirty="0" smtClean="0">
                <a:solidFill>
                  <a:schemeClr val="tx2">
                    <a:lumMod val="50000"/>
                  </a:schemeClr>
                </a:solidFill>
                <a:latin typeface="Arial" panose="020B0604020202020204" pitchFamily="34" charset="0"/>
                <a:cs typeface="Arial" panose="020B0604020202020204" pitchFamily="34" charset="0"/>
              </a:rPr>
              <a:t>ariables affecting this </a:t>
            </a:r>
            <a:r>
              <a:rPr lang="en-US" sz="1600" b="1" dirty="0">
                <a:solidFill>
                  <a:schemeClr val="tx2">
                    <a:lumMod val="50000"/>
                  </a:schemeClr>
                </a:solidFill>
                <a:latin typeface="Arial" panose="020B0604020202020204" pitchFamily="34" charset="0"/>
                <a:cs typeface="Arial" panose="020B0604020202020204" pitchFamily="34" charset="0"/>
              </a:rPr>
              <a:t>decision </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6" name="Rectángulo 5"/>
          <p:cNvSpPr/>
          <p:nvPr/>
        </p:nvSpPr>
        <p:spPr>
          <a:xfrm>
            <a:off x="7545338" y="2269534"/>
            <a:ext cx="1211493" cy="646331"/>
          </a:xfrm>
          <a:prstGeom prst="rect">
            <a:avLst/>
          </a:prstGeom>
        </p:spPr>
        <p:txBody>
          <a:bodyPr wrap="square">
            <a:spAutoFit/>
          </a:bodyPr>
          <a:lstStyle/>
          <a:p>
            <a:pPr algn="ctr"/>
            <a:r>
              <a:rPr lang="en-US" sz="1200" dirty="0">
                <a:latin typeface="Arial" panose="020B0604020202020204" pitchFamily="34" charset="0"/>
                <a:cs typeface="Arial" panose="020B0604020202020204" pitchFamily="34" charset="0"/>
              </a:rPr>
              <a:t>S</a:t>
            </a:r>
            <a:r>
              <a:rPr lang="en-US" sz="1200" dirty="0" smtClean="0">
                <a:latin typeface="Arial" panose="020B0604020202020204" pitchFamily="34" charset="0"/>
                <a:cs typeface="Arial" panose="020B0604020202020204" pitchFamily="34" charset="0"/>
              </a:rPr>
              <a:t>pecific </a:t>
            </a:r>
            <a:r>
              <a:rPr lang="en-US" sz="1200" dirty="0">
                <a:latin typeface="Arial" panose="020B0604020202020204" pitchFamily="34" charset="0"/>
                <a:cs typeface="Arial" panose="020B0604020202020204" pitchFamily="34" charset="0"/>
              </a:rPr>
              <a:t>climate of the region</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889465" y="2448327"/>
            <a:ext cx="439544" cy="276999"/>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Soil</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307771"/>
            <a:ext cx="1355727" cy="646331"/>
          </a:xfrm>
          <a:prstGeom prst="rect">
            <a:avLst/>
          </a:prstGeom>
        </p:spPr>
        <p:txBody>
          <a:bodyPr wrap="square">
            <a:spAutoFit/>
          </a:bodyPr>
          <a:lstStyle/>
          <a:p>
            <a:pPr algn="ctr"/>
            <a:r>
              <a:rPr lang="en-US" sz="1200" dirty="0">
                <a:latin typeface="Arial" panose="020B0604020202020204" pitchFamily="34" charset="0"/>
                <a:cs typeface="Arial" panose="020B0604020202020204" pitchFamily="34" charset="0"/>
              </a:rPr>
              <a:t>A</a:t>
            </a:r>
            <a:r>
              <a:rPr lang="en-US" sz="1200" dirty="0" smtClean="0">
                <a:latin typeface="Arial" panose="020B0604020202020204" pitchFamily="34" charset="0"/>
                <a:cs typeface="Arial" panose="020B0604020202020204" pitchFamily="34" charset="0"/>
              </a:rPr>
              <a:t>vailability </a:t>
            </a:r>
            <a:r>
              <a:rPr lang="en-US" sz="1200" dirty="0">
                <a:latin typeface="Arial" panose="020B0604020202020204" pitchFamily="34" charset="0"/>
                <a:cs typeface="Arial" panose="020B0604020202020204" pitchFamily="34" charset="0"/>
              </a:rPr>
              <a:t>of water throughout the year</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361868"/>
            <a:ext cx="1303038" cy="461665"/>
          </a:xfrm>
          <a:prstGeom prst="rect">
            <a:avLst/>
          </a:prstGeom>
        </p:spPr>
        <p:txBody>
          <a:bodyPr wrap="square">
            <a:spAutoFit/>
          </a:bodyPr>
          <a:lstStyle/>
          <a:p>
            <a:pPr algn="ctr"/>
            <a:r>
              <a:rPr lang="es-ES" sz="1200" dirty="0" err="1">
                <a:latin typeface="Arial" panose="020B0604020202020204" pitchFamily="34" charset="0"/>
                <a:cs typeface="Arial" panose="020B0604020202020204" pitchFamily="34" charset="0"/>
              </a:rPr>
              <a:t>M</a:t>
            </a:r>
            <a:r>
              <a:rPr lang="es-ES" sz="1200" dirty="0" err="1" smtClean="0">
                <a:latin typeface="Arial" panose="020B0604020202020204" pitchFamily="34" charset="0"/>
                <a:cs typeface="Arial" panose="020B0604020202020204" pitchFamily="34" charset="0"/>
              </a:rPr>
              <a:t>arket</a:t>
            </a:r>
            <a:r>
              <a:rPr lang="es-ES" sz="1200" dirty="0" smtClean="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considerations</a:t>
            </a:r>
            <a:endParaRPr lang="es-ES" sz="1200" dirty="0">
              <a:latin typeface="Arial" panose="020B0604020202020204" pitchFamily="34" charset="0"/>
              <a:cs typeface="Arial" panose="020B0604020202020204" pitchFamily="34" charset="0"/>
            </a:endParaRPr>
          </a:p>
        </p:txBody>
      </p:sp>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Less water-consuming when </a:t>
            </a:r>
            <a:r>
              <a:rPr lang="en-US" sz="1400" dirty="0">
                <a:latin typeface="Arial" panose="020B0604020202020204" pitchFamily="34" charset="0"/>
                <a:cs typeface="Arial" panose="020B0604020202020204" pitchFamily="34" charset="0"/>
              </a:rPr>
              <a:t>combining crops or varieties with different peak necessities away from the driest periods during the </a:t>
            </a:r>
            <a:r>
              <a:rPr lang="en-US" sz="1400" dirty="0" smtClean="0">
                <a:latin typeface="Arial" panose="020B0604020202020204" pitchFamily="34" charset="0"/>
                <a:cs typeface="Arial" panose="020B0604020202020204" pitchFamily="34" charset="0"/>
              </a:rPr>
              <a:t>summer.</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Maximize</a:t>
            </a:r>
            <a:r>
              <a:rPr lang="es-ES" sz="1400" dirty="0" smtClean="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water</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efficiency</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13180" cy="369332"/>
          </a:xfrm>
          <a:prstGeom prst="rect">
            <a:avLst/>
          </a:prstGeom>
        </p:spPr>
        <p:txBody>
          <a:bodyPr wrap="none">
            <a:spAutoFit/>
          </a:bodyPr>
          <a:lstStyle/>
          <a:p>
            <a:r>
              <a:rPr lang="es-ES" dirty="0" err="1" smtClean="0">
                <a:latin typeface="Arial" panose="020B0604020202020204" pitchFamily="34" charset="0"/>
                <a:cs typeface="Arial" panose="020B0604020202020204" pitchFamily="34" charset="0"/>
              </a:rPr>
              <a:t>BENEFITS</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1516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7" name="Rectángulo 26"/>
          <p:cNvSpPr/>
          <p:nvPr/>
        </p:nvSpPr>
        <p:spPr>
          <a:xfrm>
            <a:off x="5421321" y="21584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1584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1584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5" name="Rectángulo redondeado 24"/>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5" name="Rectángulo redondeado 34"/>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6" name="Rectángulo 35"/>
          <p:cNvSpPr/>
          <p:nvPr/>
        </p:nvSpPr>
        <p:spPr>
          <a:xfrm>
            <a:off x="742692" y="4480083"/>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7" name="Rectángulo 36"/>
          <p:cNvSpPr/>
          <p:nvPr/>
        </p:nvSpPr>
        <p:spPr>
          <a:xfrm>
            <a:off x="4732577" y="4451861"/>
            <a:ext cx="4052713"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measures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8" name="Rectángulo 37"/>
          <p:cNvSpPr/>
          <p:nvPr/>
        </p:nvSpPr>
        <p:spPr>
          <a:xfrm>
            <a:off x="4732480" y="4938004"/>
            <a:ext cx="3879011"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Creativity, comprehensive study </a:t>
            </a:r>
            <a:r>
              <a:rPr lang="en-US" sz="1400" dirty="0">
                <a:latin typeface="Arial" panose="020B0604020202020204" pitchFamily="34" charset="0"/>
                <a:cs typeface="Arial" panose="020B0604020202020204" pitchFamily="34" charset="0"/>
              </a:rPr>
              <a:t>and experimentation </a:t>
            </a:r>
            <a:r>
              <a:rPr lang="en-US" sz="1400" dirty="0" smtClean="0">
                <a:latin typeface="Arial" panose="020B0604020202020204" pitchFamily="34" charset="0"/>
                <a:cs typeface="Arial" panose="020B0604020202020204" pitchFamily="34" charset="0"/>
              </a:rPr>
              <a:t>needed</a:t>
            </a:r>
            <a:endParaRPr lang="es-ES" sz="1400" dirty="0">
              <a:latin typeface="Arial" panose="020B0604020202020204" pitchFamily="34" charset="0"/>
              <a:cs typeface="Arial" panose="020B0604020202020204" pitchFamily="34" charset="0"/>
            </a:endParaRPr>
          </a:p>
        </p:txBody>
      </p:sp>
      <p:sp>
        <p:nvSpPr>
          <p:cNvPr id="39" name="Rectángulo 38"/>
          <p:cNvSpPr/>
          <p:nvPr/>
        </p:nvSpPr>
        <p:spPr>
          <a:xfrm>
            <a:off x="4528538" y="5605150"/>
            <a:ext cx="4287086" cy="30777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Requires time to get to </a:t>
            </a:r>
            <a:r>
              <a:rPr lang="en-US" sz="1400" dirty="0">
                <a:latin typeface="Arial" panose="020B0604020202020204" pitchFamily="34" charset="0"/>
                <a:cs typeface="Arial" panose="020B0604020202020204" pitchFamily="34" charset="0"/>
              </a:rPr>
              <a:t>find the best alternatives </a:t>
            </a:r>
            <a:endParaRPr lang="es-ES" sz="1400" dirty="0">
              <a:latin typeface="Arial" panose="020B0604020202020204" pitchFamily="34" charset="0"/>
              <a:cs typeface="Arial" panose="020B0604020202020204" pitchFamily="34" charset="0"/>
            </a:endParaRPr>
          </a:p>
        </p:txBody>
      </p:sp>
      <p:sp>
        <p:nvSpPr>
          <p:cNvPr id="40" name="Rectángulo 39"/>
          <p:cNvSpPr/>
          <p:nvPr/>
        </p:nvSpPr>
        <p:spPr>
          <a:xfrm>
            <a:off x="610023" y="4835691"/>
            <a:ext cx="3600400"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Experimentation </a:t>
            </a:r>
            <a:r>
              <a:rPr lang="en-US" sz="1400" dirty="0">
                <a:latin typeface="Arial" panose="020B0604020202020204" pitchFamily="34" charset="0"/>
                <a:cs typeface="Arial" panose="020B0604020202020204" pitchFamily="34" charset="0"/>
              </a:rPr>
              <a:t>with new varieties must be further </a:t>
            </a:r>
            <a:r>
              <a:rPr lang="en-US" sz="1400" dirty="0" smtClean="0">
                <a:latin typeface="Arial" panose="020B0604020202020204" pitchFamily="34" charset="0"/>
                <a:cs typeface="Arial" panose="020B0604020202020204" pitchFamily="34" charset="0"/>
              </a:rPr>
              <a:t>enhanced in Europe</a:t>
            </a:r>
            <a:endParaRPr lang="es-ES" sz="1400" dirty="0">
              <a:latin typeface="Arial" panose="020B0604020202020204" pitchFamily="34" charset="0"/>
              <a:cs typeface="Arial" panose="020B0604020202020204" pitchFamily="34" charset="0"/>
            </a:endParaRPr>
          </a:p>
        </p:txBody>
      </p:sp>
      <p:sp>
        <p:nvSpPr>
          <p:cNvPr id="41" name="Rectángulo 40"/>
          <p:cNvSpPr/>
          <p:nvPr/>
        </p:nvSpPr>
        <p:spPr>
          <a:xfrm>
            <a:off x="495944" y="5361003"/>
            <a:ext cx="3828558" cy="738664"/>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Need to develop new studies in pilot farms to find solutions for better yields, better </a:t>
            </a:r>
            <a:r>
              <a:rPr lang="en-US" sz="1400" dirty="0">
                <a:latin typeface="Arial" panose="020B0604020202020204" pitchFamily="34" charset="0"/>
                <a:cs typeface="Arial" panose="020B0604020202020204" pitchFamily="34" charset="0"/>
              </a:rPr>
              <a:t>soil and water condition and more biodiversity</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0830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268760"/>
            <a:ext cx="6624736" cy="648072"/>
          </a:xfrm>
        </p:spPr>
        <p:txBody>
          <a:bodyPr>
            <a:normAutofit/>
          </a:bodyPr>
          <a:lstStyle/>
          <a:p>
            <a:pPr marL="0" indent="0">
              <a:buNone/>
            </a:pPr>
            <a:r>
              <a:rPr lang="de-DE" sz="2000" b="1" dirty="0" smtClean="0"/>
              <a:t>5. </a:t>
            </a:r>
            <a:r>
              <a:rPr lang="es-ES" sz="2000" b="1" dirty="0" err="1"/>
              <a:t>Recycling</a:t>
            </a:r>
            <a:r>
              <a:rPr lang="es-ES" sz="2000" b="1" dirty="0"/>
              <a:t> and </a:t>
            </a:r>
            <a:r>
              <a:rPr lang="es-ES" sz="2000" b="1" dirty="0" err="1"/>
              <a:t>harvesting</a:t>
            </a:r>
            <a:r>
              <a:rPr lang="es-ES" sz="2000" b="1" dirty="0"/>
              <a:t> </a:t>
            </a:r>
            <a:r>
              <a:rPr lang="es-ES" sz="2000" b="1" dirty="0" smtClean="0"/>
              <a:t>in animal </a:t>
            </a:r>
            <a:r>
              <a:rPr lang="es-ES" sz="2000" b="1" dirty="0" err="1"/>
              <a:t>breeding</a:t>
            </a:r>
            <a:r>
              <a:rPr lang="es-ES" sz="2000" b="1" dirty="0"/>
              <a:t> </a:t>
            </a:r>
            <a:r>
              <a:rPr lang="es-ES" sz="2000" b="1" dirty="0" err="1" smtClean="0"/>
              <a:t>farms</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13</a:t>
            </a:fld>
            <a:endParaRPr lang="de-DE" dirty="0"/>
          </a:p>
        </p:txBody>
      </p:sp>
      <p:sp>
        <p:nvSpPr>
          <p:cNvPr id="2" name="Rectángulo 1"/>
          <p:cNvSpPr/>
          <p:nvPr/>
        </p:nvSpPr>
        <p:spPr>
          <a:xfrm>
            <a:off x="446855" y="2242603"/>
            <a:ext cx="8420105" cy="1908215"/>
          </a:xfrm>
          <a:prstGeom prst="rect">
            <a:avLst/>
          </a:prstGeom>
        </p:spPr>
        <p:txBody>
          <a:bodyPr wrap="square">
            <a:spAutoFit/>
          </a:bodyPr>
          <a:lstStyle/>
          <a:p>
            <a:pPr marL="285750" indent="-285750">
              <a:spcAft>
                <a:spcPts val="800"/>
              </a:spcAft>
              <a:buFont typeface="Arial" panose="020B0604020202020204" pitchFamily="34" charset="0"/>
              <a:buChar char="•"/>
            </a:pPr>
            <a:r>
              <a:rPr lang="en-US" sz="1600" dirty="0">
                <a:latin typeface="Arial" panose="020B0604020202020204" pitchFamily="34" charset="0"/>
                <a:cs typeface="Arial" panose="020B0604020202020204" pitchFamily="34" charset="0"/>
              </a:rPr>
              <a:t>Water consumed by animals and in some farm operations (e.g. in the milking </a:t>
            </a:r>
            <a:r>
              <a:rPr lang="en-US" sz="1600" dirty="0" err="1">
                <a:latin typeface="Arial" panose="020B0604020202020204" pitchFamily="34" charset="0"/>
                <a:cs typeface="Arial" panose="020B0604020202020204" pitchFamily="34" charset="0"/>
              </a:rPr>
              <a:t>parlour</a:t>
            </a:r>
            <a:r>
              <a:rPr lang="en-US" sz="1600" dirty="0">
                <a:latin typeface="Arial" panose="020B0604020202020204" pitchFamily="34" charset="0"/>
                <a:cs typeface="Arial" panose="020B0604020202020204" pitchFamily="34" charset="0"/>
              </a:rPr>
              <a:t>) needs high quality and often comes from the water supply </a:t>
            </a:r>
            <a:r>
              <a:rPr lang="en-US" sz="1600" dirty="0" smtClean="0">
                <a:latin typeface="Arial" panose="020B0604020202020204" pitchFamily="34" charset="0"/>
                <a:cs typeface="Arial" panose="020B0604020202020204" pitchFamily="34" charset="0"/>
              </a:rPr>
              <a:t>network.</a:t>
            </a:r>
          </a:p>
          <a:p>
            <a:pPr marL="285750" indent="-285750">
              <a:spcAft>
                <a:spcPts val="800"/>
              </a:spcAft>
              <a:buFont typeface="Arial" panose="020B0604020202020204" pitchFamily="34" charset="0"/>
              <a:buChar char="•"/>
            </a:pPr>
            <a:r>
              <a:rPr lang="en-US" sz="1600" dirty="0">
                <a:latin typeface="Arial" panose="020B0604020202020204" pitchFamily="34" charset="0"/>
                <a:cs typeface="Arial" panose="020B0604020202020204" pitchFamily="34" charset="0"/>
              </a:rPr>
              <a:t>This water is expensive and has a higher footprint than the one harvested or recycled.</a:t>
            </a:r>
            <a:endParaRPr lang="es-ES" sz="1600"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en-US" sz="1600" dirty="0">
                <a:latin typeface="Arial" panose="020B0604020202020204" pitchFamily="34" charset="0"/>
                <a:cs typeface="Arial" panose="020B0604020202020204" pitchFamily="34" charset="0"/>
              </a:rPr>
              <a:t>Other farm operations (e.g. barn cleaning) do not need high quality water, so recycled water can be used in them. </a:t>
            </a:r>
            <a:endParaRPr lang="es-E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s-ES" dirty="0">
              <a:latin typeface="Arial" panose="020B0604020202020204" pitchFamily="34" charset="0"/>
              <a:cs typeface="Arial" panose="020B0604020202020204" pitchFamily="34" charset="0"/>
            </a:endParaRPr>
          </a:p>
        </p:txBody>
      </p:sp>
      <p:sp>
        <p:nvSpPr>
          <p:cNvPr id="16" name="Rectángulo 15"/>
          <p:cNvSpPr/>
          <p:nvPr/>
        </p:nvSpPr>
        <p:spPr>
          <a:xfrm>
            <a:off x="462728" y="4263222"/>
            <a:ext cx="7808548" cy="1036181"/>
          </a:xfrm>
          <a:prstGeom prst="rect">
            <a:avLst/>
          </a:prstGeom>
        </p:spPr>
        <p:txBody>
          <a:bodyPr wrap="none">
            <a:spAutoFit/>
          </a:bodyPr>
          <a:lstStyle/>
          <a:p>
            <a:pPr>
              <a:spcAft>
                <a:spcPts val="800"/>
              </a:spcAft>
            </a:pPr>
            <a:r>
              <a:rPr lang="en-GB" sz="1600" dirty="0" smtClean="0">
                <a:latin typeface="Arial" panose="020B0604020202020204" pitchFamily="34" charset="0"/>
                <a:cs typeface="Arial" panose="020B0604020202020204" pitchFamily="34" charset="0"/>
              </a:rPr>
              <a:t>1. Understand </a:t>
            </a:r>
            <a:r>
              <a:rPr lang="en-GB" sz="1600" dirty="0">
                <a:latin typeface="Arial" panose="020B0604020202020204" pitchFamily="34" charset="0"/>
                <a:cs typeface="Arial" panose="020B0604020202020204" pitchFamily="34" charset="0"/>
              </a:rPr>
              <a:t>the water inputs and </a:t>
            </a:r>
            <a:r>
              <a:rPr lang="en-GB" sz="1600" dirty="0" smtClean="0">
                <a:latin typeface="Arial" panose="020B0604020202020204" pitchFamily="34" charset="0"/>
                <a:cs typeface="Arial" panose="020B0604020202020204" pitchFamily="34" charset="0"/>
              </a:rPr>
              <a:t>outputs.</a:t>
            </a:r>
          </a:p>
          <a:p>
            <a:pPr>
              <a:spcAft>
                <a:spcPts val="800"/>
              </a:spcAft>
            </a:pPr>
            <a:r>
              <a:rPr lang="en-GB" sz="1600" dirty="0" smtClean="0">
                <a:latin typeface="Arial" panose="020B0604020202020204" pitchFamily="34" charset="0"/>
                <a:cs typeface="Arial" panose="020B0604020202020204" pitchFamily="34" charset="0"/>
              </a:rPr>
              <a:t>2. </a:t>
            </a:r>
            <a:r>
              <a:rPr lang="en-GB" sz="1600" dirty="0">
                <a:latin typeface="Arial" panose="020B0604020202020204" pitchFamily="34" charset="0"/>
                <a:cs typeface="Arial" panose="020B0604020202020204" pitchFamily="34" charset="0"/>
              </a:rPr>
              <a:t>R</a:t>
            </a:r>
            <a:r>
              <a:rPr lang="en-GB" sz="1600" dirty="0" smtClean="0">
                <a:latin typeface="Arial" panose="020B0604020202020204" pitchFamily="34" charset="0"/>
                <a:cs typeface="Arial" panose="020B0604020202020204" pitchFamily="34" charset="0"/>
              </a:rPr>
              <a:t>educe </a:t>
            </a:r>
            <a:r>
              <a:rPr lang="en-GB" sz="1600" dirty="0">
                <a:latin typeface="Arial" panose="020B0604020202020204" pitchFamily="34" charset="0"/>
                <a:cs typeface="Arial" panose="020B0604020202020204" pitchFamily="34" charset="0"/>
              </a:rPr>
              <a:t>to the minimum the use of clean water by recycling water or harvesting </a:t>
            </a:r>
            <a:r>
              <a:rPr lang="en-GB" sz="1600" dirty="0" smtClean="0">
                <a:latin typeface="Arial" panose="020B0604020202020204" pitchFamily="34" charset="0"/>
                <a:cs typeface="Arial" panose="020B0604020202020204" pitchFamily="34" charset="0"/>
              </a:rPr>
              <a:t>it.</a:t>
            </a:r>
          </a:p>
          <a:p>
            <a:pPr>
              <a:spcAft>
                <a:spcPts val="800"/>
              </a:spcAft>
            </a:pPr>
            <a:r>
              <a:rPr lang="en-GB" sz="1600" dirty="0" smtClean="0">
                <a:latin typeface="Arial" panose="020B0604020202020204" pitchFamily="34" charset="0"/>
                <a:cs typeface="Arial" panose="020B0604020202020204" pitchFamily="34" charset="0"/>
              </a:rPr>
              <a:t>3. </a:t>
            </a:r>
            <a:r>
              <a:rPr lang="en-GB" sz="1600" dirty="0">
                <a:latin typeface="Arial" panose="020B0604020202020204" pitchFamily="34" charset="0"/>
                <a:cs typeface="Arial" panose="020B0604020202020204" pitchFamily="34" charset="0"/>
              </a:rPr>
              <a:t>I</a:t>
            </a:r>
            <a:r>
              <a:rPr lang="en-GB" sz="1600" dirty="0" smtClean="0">
                <a:latin typeface="Arial" panose="020B0604020202020204" pitchFamily="34" charset="0"/>
                <a:cs typeface="Arial" panose="020B0604020202020204" pitchFamily="34" charset="0"/>
              </a:rPr>
              <a:t>ncrease </a:t>
            </a:r>
            <a:r>
              <a:rPr lang="en-GB" sz="1600" dirty="0">
                <a:latin typeface="Arial" panose="020B0604020202020204" pitchFamily="34" charset="0"/>
                <a:cs typeface="Arial" panose="020B0604020202020204" pitchFamily="34" charset="0"/>
              </a:rPr>
              <a:t>the efficiency in farm </a:t>
            </a:r>
            <a:r>
              <a:rPr lang="en-GB" sz="1600" dirty="0" smtClean="0">
                <a:latin typeface="Arial" panose="020B0604020202020204" pitchFamily="34" charset="0"/>
                <a:cs typeface="Arial" panose="020B0604020202020204" pitchFamily="34" charset="0"/>
              </a:rPr>
              <a:t>operations.</a:t>
            </a:r>
            <a:r>
              <a:rPr lang="en-US" sz="1600" dirty="0" smtClean="0">
                <a:latin typeface="Arial" panose="020B0604020202020204" pitchFamily="34" charset="0"/>
                <a:cs typeface="Arial" panose="020B0604020202020204" pitchFamily="34" charset="0"/>
              </a:rPr>
              <a:t> </a:t>
            </a:r>
            <a:endParaRPr lang="es-ES" sz="1600" dirty="0">
              <a:latin typeface="Arial" panose="020B0604020202020204" pitchFamily="34" charset="0"/>
              <a:cs typeface="Arial" panose="020B0604020202020204" pitchFamily="34" charset="0"/>
            </a:endParaRPr>
          </a:p>
        </p:txBody>
      </p:sp>
      <p:sp>
        <p:nvSpPr>
          <p:cNvPr id="19" name="Rectángulo 18"/>
          <p:cNvSpPr/>
          <p:nvPr/>
        </p:nvSpPr>
        <p:spPr>
          <a:xfrm>
            <a:off x="434106" y="1886653"/>
            <a:ext cx="1415772" cy="369332"/>
          </a:xfrm>
          <a:prstGeom prst="rect">
            <a:avLst/>
          </a:prstGeom>
        </p:spPr>
        <p:txBody>
          <a:bodyPr wrap="none">
            <a:spAutoFit/>
          </a:bodyPr>
          <a:lstStyle/>
          <a:p>
            <a:r>
              <a:rPr lang="en-US" b="1" u="sng" dirty="0" smtClean="0">
                <a:latin typeface="Arial" panose="020B0604020202020204" pitchFamily="34" charset="0"/>
                <a:cs typeface="Arial" panose="020B0604020202020204" pitchFamily="34" charset="0"/>
              </a:rPr>
              <a:t>Some facts</a:t>
            </a:r>
            <a:endParaRPr lang="en-US" b="1" u="sng" dirty="0">
              <a:latin typeface="Arial" panose="020B0604020202020204" pitchFamily="34" charset="0"/>
              <a:cs typeface="Arial" panose="020B0604020202020204" pitchFamily="34" charset="0"/>
            </a:endParaRPr>
          </a:p>
        </p:txBody>
      </p:sp>
      <p:sp>
        <p:nvSpPr>
          <p:cNvPr id="20" name="Rectángulo 19"/>
          <p:cNvSpPr/>
          <p:nvPr/>
        </p:nvSpPr>
        <p:spPr>
          <a:xfrm>
            <a:off x="446856" y="3864311"/>
            <a:ext cx="4019049" cy="369332"/>
          </a:xfrm>
          <a:prstGeom prst="rect">
            <a:avLst/>
          </a:prstGeom>
        </p:spPr>
        <p:txBody>
          <a:bodyPr wrap="none">
            <a:spAutoFit/>
          </a:bodyPr>
          <a:lstStyle/>
          <a:p>
            <a:r>
              <a:rPr lang="en-US" b="1" u="sng" dirty="0" smtClean="0">
                <a:latin typeface="Arial" panose="020B0604020202020204" pitchFamily="34" charset="0"/>
                <a:cs typeface="Arial" panose="020B0604020202020204" pitchFamily="34" charset="0"/>
              </a:rPr>
              <a:t>Main </a:t>
            </a:r>
            <a:r>
              <a:rPr lang="en-US" b="1" u="sng" dirty="0">
                <a:latin typeface="Arial" panose="020B0604020202020204" pitchFamily="34" charset="0"/>
                <a:cs typeface="Arial" panose="020B0604020202020204" pitchFamily="34" charset="0"/>
              </a:rPr>
              <a:t>o</a:t>
            </a:r>
            <a:r>
              <a:rPr lang="en-US" b="1" u="sng" dirty="0" smtClean="0">
                <a:latin typeface="Arial" panose="020B0604020202020204" pitchFamily="34" charset="0"/>
                <a:cs typeface="Arial" panose="020B0604020202020204" pitchFamily="34" charset="0"/>
              </a:rPr>
              <a:t>bjectives for livestock farms</a:t>
            </a:r>
            <a:endParaRPr lang="en-US"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08221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268760"/>
            <a:ext cx="6624736" cy="648072"/>
          </a:xfrm>
        </p:spPr>
        <p:txBody>
          <a:bodyPr>
            <a:normAutofit/>
          </a:bodyPr>
          <a:lstStyle/>
          <a:p>
            <a:pPr marL="0" indent="0">
              <a:buNone/>
            </a:pPr>
            <a:r>
              <a:rPr lang="de-DE" sz="2000" b="1" dirty="0" smtClean="0"/>
              <a:t>5. </a:t>
            </a:r>
            <a:r>
              <a:rPr lang="es-ES" sz="2000" b="1" dirty="0" err="1"/>
              <a:t>Recycling</a:t>
            </a:r>
            <a:r>
              <a:rPr lang="es-ES" sz="2000" b="1" dirty="0"/>
              <a:t> and </a:t>
            </a:r>
            <a:r>
              <a:rPr lang="es-ES" sz="2000" b="1" dirty="0" err="1"/>
              <a:t>harvesting</a:t>
            </a:r>
            <a:r>
              <a:rPr lang="es-ES" sz="2000" b="1" dirty="0"/>
              <a:t> </a:t>
            </a:r>
            <a:r>
              <a:rPr lang="es-ES" sz="2000" b="1" dirty="0" smtClean="0"/>
              <a:t>in animal </a:t>
            </a:r>
            <a:r>
              <a:rPr lang="es-ES" sz="2000" b="1" dirty="0" err="1"/>
              <a:t>breeding</a:t>
            </a:r>
            <a:r>
              <a:rPr lang="es-ES" sz="2000" b="1" dirty="0"/>
              <a:t> </a:t>
            </a:r>
            <a:r>
              <a:rPr lang="es-ES" sz="2000" b="1" dirty="0" err="1" smtClean="0"/>
              <a:t>farms</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14</a:t>
            </a:fld>
            <a:endParaRPr lang="de-DE" dirty="0"/>
          </a:p>
        </p:txBody>
      </p:sp>
      <p:sp>
        <p:nvSpPr>
          <p:cNvPr id="6" name="Rectángulo redondeado 5"/>
          <p:cNvSpPr/>
          <p:nvPr/>
        </p:nvSpPr>
        <p:spPr>
          <a:xfrm>
            <a:off x="4745635" y="4437112"/>
            <a:ext cx="4242359" cy="187220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8" name="Rectángulo redondeado 7"/>
          <p:cNvSpPr/>
          <p:nvPr/>
        </p:nvSpPr>
        <p:spPr>
          <a:xfrm>
            <a:off x="446856" y="4451862"/>
            <a:ext cx="3909120" cy="185745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742692" y="4480083"/>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0" name="Rectángulo 9"/>
          <p:cNvSpPr/>
          <p:nvPr/>
        </p:nvSpPr>
        <p:spPr>
          <a:xfrm>
            <a:off x="4732577" y="4451861"/>
            <a:ext cx="4052713"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measures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1" name="Rectángulo 10"/>
          <p:cNvSpPr/>
          <p:nvPr/>
        </p:nvSpPr>
        <p:spPr>
          <a:xfrm>
            <a:off x="4715640" y="4798902"/>
            <a:ext cx="4312958" cy="523220"/>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Livestock </a:t>
            </a:r>
            <a:r>
              <a:rPr lang="en-US" sz="1400" dirty="0" smtClean="0">
                <a:latin typeface="Arial" panose="020B0604020202020204" pitchFamily="34" charset="0"/>
                <a:cs typeface="Arial" panose="020B0604020202020204" pitchFamily="34" charset="0"/>
              </a:rPr>
              <a:t>farms </a:t>
            </a:r>
            <a:r>
              <a:rPr lang="en-US" sz="1400" dirty="0">
                <a:latin typeface="Arial" panose="020B0604020202020204" pitchFamily="34" charset="0"/>
                <a:cs typeface="Arial" panose="020B0604020202020204" pitchFamily="34" charset="0"/>
              </a:rPr>
              <a:t>are very </a:t>
            </a:r>
            <a:r>
              <a:rPr lang="en-US" sz="1400" dirty="0" smtClean="0">
                <a:latin typeface="Arial" panose="020B0604020202020204" pitchFamily="34" charset="0"/>
                <a:cs typeface="Arial" panose="020B0604020202020204" pitchFamily="34" charset="0"/>
              </a:rPr>
              <a:t>diverse all </a:t>
            </a:r>
            <a:r>
              <a:rPr lang="en-US" sz="1400" dirty="0">
                <a:latin typeface="Arial" panose="020B0604020202020204" pitchFamily="34" charset="0"/>
                <a:cs typeface="Arial" panose="020B0604020202020204" pitchFamily="34" charset="0"/>
              </a:rPr>
              <a:t>over Europe and the challenges are difficult to </a:t>
            </a:r>
            <a:r>
              <a:rPr lang="en-US" sz="1400" dirty="0" smtClean="0">
                <a:latin typeface="Arial" panose="020B0604020202020204" pitchFamily="34" charset="0"/>
                <a:cs typeface="Arial" panose="020B0604020202020204" pitchFamily="34" charset="0"/>
              </a:rPr>
              <a:t>foresee.</a:t>
            </a:r>
            <a:endParaRPr lang="es-ES" sz="1400" dirty="0">
              <a:latin typeface="Arial" panose="020B0604020202020204" pitchFamily="34" charset="0"/>
              <a:cs typeface="Arial" panose="020B0604020202020204" pitchFamily="34" charset="0"/>
            </a:endParaRPr>
          </a:p>
        </p:txBody>
      </p:sp>
      <p:sp>
        <p:nvSpPr>
          <p:cNvPr id="12" name="Rectángulo 11"/>
          <p:cNvSpPr/>
          <p:nvPr/>
        </p:nvSpPr>
        <p:spPr>
          <a:xfrm>
            <a:off x="4555063" y="5199813"/>
            <a:ext cx="4576538" cy="1169551"/>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A</a:t>
            </a:r>
            <a:r>
              <a:rPr lang="en-US" sz="1400" dirty="0" smtClean="0">
                <a:latin typeface="Arial" panose="020B0604020202020204" pitchFamily="34" charset="0"/>
                <a:cs typeface="Arial" panose="020B0604020202020204" pitchFamily="34" charset="0"/>
              </a:rPr>
              <a:t>dvisers </a:t>
            </a:r>
            <a:r>
              <a:rPr lang="en-US" sz="1400" dirty="0">
                <a:latin typeface="Arial" panose="020B0604020202020204" pitchFamily="34" charset="0"/>
                <a:cs typeface="Arial" panose="020B0604020202020204" pitchFamily="34" charset="0"/>
              </a:rPr>
              <a:t>shall support farmers in auditing water consumption at farm level and suggest tailored </a:t>
            </a:r>
            <a:r>
              <a:rPr lang="en-US" sz="1400" dirty="0" smtClean="0">
                <a:latin typeface="Arial" panose="020B0604020202020204" pitchFamily="34" charset="0"/>
                <a:cs typeface="Arial" panose="020B0604020202020204" pitchFamily="34" charset="0"/>
              </a:rPr>
              <a:t>solutions</a:t>
            </a:r>
          </a:p>
          <a:p>
            <a:pPr algn="ctr"/>
            <a:r>
              <a:rPr lang="en-US" sz="1400" dirty="0">
                <a:latin typeface="Arial" panose="020B0604020202020204" pitchFamily="34" charset="0"/>
                <a:cs typeface="Arial" panose="020B0604020202020204" pitchFamily="34" charset="0"/>
              </a:rPr>
              <a:t>local opportunities may arise depending on farm system, type and management of </a:t>
            </a:r>
            <a:r>
              <a:rPr lang="en-US" sz="1400" dirty="0" smtClean="0">
                <a:latin typeface="Arial" panose="020B0604020202020204" pitchFamily="34" charset="0"/>
                <a:cs typeface="Arial" panose="020B0604020202020204" pitchFamily="34" charset="0"/>
              </a:rPr>
              <a:t>animals.</a:t>
            </a:r>
            <a:endParaRPr lang="es-ES" sz="1400" dirty="0">
              <a:latin typeface="Arial" panose="020B0604020202020204" pitchFamily="34" charset="0"/>
              <a:cs typeface="Arial" panose="020B0604020202020204" pitchFamily="34" charset="0"/>
            </a:endParaRPr>
          </a:p>
        </p:txBody>
      </p:sp>
      <p:sp>
        <p:nvSpPr>
          <p:cNvPr id="13" name="Rectángulo 12"/>
          <p:cNvSpPr/>
          <p:nvPr/>
        </p:nvSpPr>
        <p:spPr>
          <a:xfrm>
            <a:off x="601214" y="4870253"/>
            <a:ext cx="3600400"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Implementation of these practices </a:t>
            </a:r>
            <a:r>
              <a:rPr lang="en-US" sz="1400" dirty="0">
                <a:latin typeface="Arial" panose="020B0604020202020204" pitchFamily="34" charset="0"/>
                <a:cs typeface="Arial" panose="020B0604020202020204" pitchFamily="34" charset="0"/>
              </a:rPr>
              <a:t>is still insufficient in many farms around </a:t>
            </a:r>
            <a:r>
              <a:rPr lang="en-US" sz="1400" dirty="0" smtClean="0">
                <a:latin typeface="Arial" panose="020B0604020202020204" pitchFamily="34" charset="0"/>
                <a:cs typeface="Arial" panose="020B0604020202020204" pitchFamily="34" charset="0"/>
              </a:rPr>
              <a:t>Europe.</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1188" y="5551029"/>
            <a:ext cx="3940453"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Need to develop training to spread these practices.</a:t>
            </a:r>
            <a:endParaRPr lang="es-ES" sz="1400" dirty="0">
              <a:latin typeface="Arial" panose="020B0604020202020204" pitchFamily="34" charset="0"/>
              <a:cs typeface="Arial" panose="020B0604020202020204" pitchFamily="34" charset="0"/>
            </a:endParaRPr>
          </a:p>
        </p:txBody>
      </p:sp>
      <p:sp>
        <p:nvSpPr>
          <p:cNvPr id="17" name="Rectángulo 16"/>
          <p:cNvSpPr/>
          <p:nvPr/>
        </p:nvSpPr>
        <p:spPr>
          <a:xfrm>
            <a:off x="2645831" y="1600446"/>
            <a:ext cx="3852337" cy="369332"/>
          </a:xfrm>
          <a:prstGeom prst="rect">
            <a:avLst/>
          </a:prstGeom>
        </p:spPr>
        <p:txBody>
          <a:bodyPr wrap="none">
            <a:spAutoFit/>
          </a:bodyPr>
          <a:lstStyle/>
          <a:p>
            <a:r>
              <a:rPr lang="en-US" b="1" u="sng" dirty="0">
                <a:latin typeface="Arial" panose="020B0604020202020204" pitchFamily="34" charset="0"/>
                <a:cs typeface="Arial" panose="020B0604020202020204" pitchFamily="34" charset="0"/>
              </a:rPr>
              <a:t>E</a:t>
            </a:r>
            <a:r>
              <a:rPr lang="en-US" b="1" u="sng" dirty="0" smtClean="0">
                <a:latin typeface="Arial" panose="020B0604020202020204" pitchFamily="34" charset="0"/>
                <a:cs typeface="Arial" panose="020B0604020202020204" pitchFamily="34" charset="0"/>
              </a:rPr>
              <a:t>xamples </a:t>
            </a:r>
            <a:r>
              <a:rPr lang="en-US" b="1" u="sng" dirty="0">
                <a:latin typeface="Arial" panose="020B0604020202020204" pitchFamily="34" charset="0"/>
                <a:cs typeface="Arial" panose="020B0604020202020204" pitchFamily="34" charset="0"/>
              </a:rPr>
              <a:t>of very good practices </a:t>
            </a:r>
            <a:endParaRPr lang="es-ES" b="1" u="sng" dirty="0">
              <a:latin typeface="Arial" panose="020B0604020202020204" pitchFamily="34" charset="0"/>
              <a:cs typeface="Arial" panose="020B0604020202020204" pitchFamily="34" charset="0"/>
            </a:endParaRPr>
          </a:p>
        </p:txBody>
      </p:sp>
      <p:sp>
        <p:nvSpPr>
          <p:cNvPr id="18" name="Rectángulo 17"/>
          <p:cNvSpPr/>
          <p:nvPr/>
        </p:nvSpPr>
        <p:spPr>
          <a:xfrm>
            <a:off x="126178" y="1980280"/>
            <a:ext cx="2260555" cy="338554"/>
          </a:xfrm>
          <a:prstGeom prst="rect">
            <a:avLst/>
          </a:prstGeom>
        </p:spPr>
        <p:txBody>
          <a:bodyPr wrap="none">
            <a:spAutoFit/>
          </a:bodyPr>
          <a:lstStyle/>
          <a:p>
            <a:r>
              <a:rPr lang="es-ES" sz="1600" b="1" dirty="0" err="1" smtClean="0">
                <a:latin typeface="Arial" panose="020B0604020202020204" pitchFamily="34" charset="0"/>
                <a:cs typeface="Arial" panose="020B0604020202020204" pitchFamily="34" charset="0"/>
              </a:rPr>
              <a:t>Rainwater</a:t>
            </a:r>
            <a:r>
              <a:rPr lang="es-ES" sz="1600" b="1" dirty="0" smtClean="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harvesting</a:t>
            </a:r>
            <a:endParaRPr lang="es-ES" sz="1600" b="1" dirty="0">
              <a:latin typeface="Arial" panose="020B0604020202020204" pitchFamily="34" charset="0"/>
              <a:cs typeface="Arial" panose="020B0604020202020204" pitchFamily="34" charset="0"/>
            </a:endParaRPr>
          </a:p>
        </p:txBody>
      </p:sp>
      <p:pic>
        <p:nvPicPr>
          <p:cNvPr id="19" name="Imagen 18"/>
          <p:cNvPicPr>
            <a:picLocks noChangeAspect="1"/>
          </p:cNvPicPr>
          <p:nvPr/>
        </p:nvPicPr>
        <p:blipFill rotWithShape="1">
          <a:blip r:embed="rId3"/>
          <a:srcRect t="6072" r="5974"/>
          <a:stretch/>
        </p:blipFill>
        <p:spPr>
          <a:xfrm>
            <a:off x="185609" y="2571627"/>
            <a:ext cx="2174410" cy="1627561"/>
          </a:xfrm>
          <a:prstGeom prst="rect">
            <a:avLst/>
          </a:prstGeom>
        </p:spPr>
      </p:pic>
      <p:sp>
        <p:nvSpPr>
          <p:cNvPr id="20" name="Rectángulo 19"/>
          <p:cNvSpPr/>
          <p:nvPr/>
        </p:nvSpPr>
        <p:spPr>
          <a:xfrm>
            <a:off x="4686285" y="1980495"/>
            <a:ext cx="4572000" cy="338554"/>
          </a:xfrm>
          <a:prstGeom prst="rect">
            <a:avLst/>
          </a:prstGeom>
        </p:spPr>
        <p:txBody>
          <a:bodyPr>
            <a:spAutoFit/>
          </a:bodyPr>
          <a:lstStyle/>
          <a:p>
            <a:r>
              <a:rPr lang="en-US" sz="1600" b="1" dirty="0">
                <a:latin typeface="Arial" panose="020B0604020202020204" pitchFamily="34" charset="0"/>
                <a:cs typeface="Arial" panose="020B0604020202020204" pitchFamily="34" charset="0"/>
              </a:rPr>
              <a:t>Recycling water from plate heat exchangers</a:t>
            </a:r>
            <a:endParaRPr lang="es-ES" sz="1600" b="1" dirty="0">
              <a:latin typeface="Arial" panose="020B0604020202020204" pitchFamily="34" charset="0"/>
              <a:cs typeface="Arial" panose="020B0604020202020204" pitchFamily="34" charset="0"/>
            </a:endParaRPr>
          </a:p>
        </p:txBody>
      </p:sp>
      <p:pic>
        <p:nvPicPr>
          <p:cNvPr id="21" name="Imagen 20"/>
          <p:cNvPicPr>
            <a:picLocks noChangeAspect="1"/>
          </p:cNvPicPr>
          <p:nvPr/>
        </p:nvPicPr>
        <p:blipFill>
          <a:blip r:embed="rId4"/>
          <a:stretch>
            <a:fillRect/>
          </a:stretch>
        </p:blipFill>
        <p:spPr>
          <a:xfrm>
            <a:off x="4776536" y="2290993"/>
            <a:ext cx="1495507" cy="1997268"/>
          </a:xfrm>
          <a:prstGeom prst="rect">
            <a:avLst/>
          </a:prstGeom>
        </p:spPr>
      </p:pic>
      <p:sp>
        <p:nvSpPr>
          <p:cNvPr id="22" name="Rectángulo 21"/>
          <p:cNvSpPr/>
          <p:nvPr/>
        </p:nvSpPr>
        <p:spPr>
          <a:xfrm>
            <a:off x="148881" y="2263850"/>
            <a:ext cx="1995803" cy="307777"/>
          </a:xfrm>
          <a:prstGeom prst="rect">
            <a:avLst/>
          </a:prstGeom>
        </p:spPr>
        <p:txBody>
          <a:bodyPr wrap="non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err="1" smtClean="0">
                <a:solidFill>
                  <a:schemeClr val="tx2">
                    <a:lumMod val="50000"/>
                  </a:schemeClr>
                </a:solidFill>
                <a:latin typeface="Arial" panose="020B0604020202020204" pitchFamily="34" charset="0"/>
                <a:cs typeface="Arial" panose="020B0604020202020204" pitchFamily="34" charset="0"/>
              </a:rPr>
              <a:t>Very</a:t>
            </a:r>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b="1" dirty="0">
                <a:solidFill>
                  <a:schemeClr val="tx2">
                    <a:lumMod val="50000"/>
                  </a:schemeClr>
                </a:solidFill>
                <a:latin typeface="Arial" panose="020B0604020202020204" pitchFamily="34" charset="0"/>
                <a:cs typeface="Arial" panose="020B0604020202020204" pitchFamily="34" charset="0"/>
              </a:rPr>
              <a:t>simple</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practice</a:t>
            </a:r>
            <a:r>
              <a:rPr lang="es-ES" sz="1400" dirty="0">
                <a:solidFill>
                  <a:schemeClr val="tx2">
                    <a:lumMod val="50000"/>
                  </a:schemeClr>
                </a:solidFill>
                <a:latin typeface="Arial" panose="020B0604020202020204" pitchFamily="34" charset="0"/>
                <a:cs typeface="Arial" panose="020B0604020202020204" pitchFamily="34" charset="0"/>
              </a:rPr>
              <a:t> </a:t>
            </a:r>
          </a:p>
        </p:txBody>
      </p:sp>
      <p:sp>
        <p:nvSpPr>
          <p:cNvPr id="23" name="Rectángulo 22"/>
          <p:cNvSpPr/>
          <p:nvPr/>
        </p:nvSpPr>
        <p:spPr>
          <a:xfrm>
            <a:off x="2427265" y="2259031"/>
            <a:ext cx="2117930" cy="738664"/>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b="1" dirty="0" smtClean="0">
                <a:solidFill>
                  <a:schemeClr val="tx2">
                    <a:lumMod val="50000"/>
                  </a:schemeClr>
                </a:solidFill>
                <a:latin typeface="Arial" panose="020B0604020202020204" pitchFamily="34" charset="0"/>
                <a:cs typeface="Arial" panose="020B0604020202020204" pitchFamily="34" charset="0"/>
              </a:rPr>
              <a:t>Passive collecting </a:t>
            </a:r>
            <a:r>
              <a:rPr lang="en-US" sz="1400" dirty="0" smtClean="0">
                <a:solidFill>
                  <a:schemeClr val="tx2">
                    <a:lumMod val="50000"/>
                  </a:schemeClr>
                </a:solidFill>
                <a:latin typeface="Arial" panose="020B0604020202020204" pitchFamily="34" charset="0"/>
                <a:cs typeface="Arial" panose="020B0604020202020204" pitchFamily="34" charset="0"/>
              </a:rPr>
              <a:t>of rainwater with a system of gutters and a tank</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4" name="Rectángulo 23"/>
          <p:cNvSpPr/>
          <p:nvPr/>
        </p:nvSpPr>
        <p:spPr>
          <a:xfrm>
            <a:off x="2427265" y="2982936"/>
            <a:ext cx="2107057" cy="1384995"/>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 </a:t>
            </a:r>
            <a:r>
              <a:rPr lang="en-US" sz="1400" dirty="0">
                <a:solidFill>
                  <a:schemeClr val="tx2">
                    <a:lumMod val="50000"/>
                  </a:schemeClr>
                </a:solidFill>
                <a:latin typeface="Arial" panose="020B0604020202020204" pitchFamily="34" charset="0"/>
                <a:cs typeface="Arial" panose="020B0604020202020204" pitchFamily="34" charset="0"/>
              </a:rPr>
              <a:t>pig farm in a dry </a:t>
            </a:r>
            <a:r>
              <a:rPr lang="en-US" sz="1400" dirty="0" smtClean="0">
                <a:solidFill>
                  <a:schemeClr val="tx2">
                    <a:lumMod val="50000"/>
                  </a:schemeClr>
                </a:solidFill>
                <a:latin typeface="Arial" panose="020B0604020202020204" pitchFamily="34" charset="0"/>
                <a:cs typeface="Arial" panose="020B0604020202020204" pitchFamily="34" charset="0"/>
              </a:rPr>
              <a:t>region, </a:t>
            </a:r>
            <a:r>
              <a:rPr lang="en-US" sz="1400" dirty="0">
                <a:solidFill>
                  <a:schemeClr val="tx2">
                    <a:lumMod val="50000"/>
                  </a:schemeClr>
                </a:solidFill>
                <a:latin typeface="Arial" panose="020B0604020202020204" pitchFamily="34" charset="0"/>
                <a:cs typeface="Arial" panose="020B0604020202020204" pitchFamily="34" charset="0"/>
              </a:rPr>
              <a:t>getting </a:t>
            </a:r>
            <a:r>
              <a:rPr lang="en-US" sz="1400" dirty="0" smtClean="0">
                <a:solidFill>
                  <a:schemeClr val="tx2">
                    <a:lumMod val="50000"/>
                  </a:schemeClr>
                </a:solidFill>
                <a:latin typeface="Arial" panose="020B0604020202020204" pitchFamily="34" charset="0"/>
                <a:cs typeface="Arial" panose="020B0604020202020204" pitchFamily="34" charset="0"/>
              </a:rPr>
              <a:t>300 </a:t>
            </a:r>
            <a:r>
              <a:rPr lang="en-US" sz="1400" dirty="0">
                <a:solidFill>
                  <a:schemeClr val="tx2">
                    <a:lumMod val="50000"/>
                  </a:schemeClr>
                </a:solidFill>
                <a:latin typeface="Arial" panose="020B0604020202020204" pitchFamily="34" charset="0"/>
                <a:cs typeface="Arial" panose="020B0604020202020204" pitchFamily="34" charset="0"/>
              </a:rPr>
              <a:t>mm of water a </a:t>
            </a:r>
            <a:r>
              <a:rPr lang="en-US" sz="1400" dirty="0" smtClean="0">
                <a:solidFill>
                  <a:schemeClr val="tx2">
                    <a:lumMod val="50000"/>
                  </a:schemeClr>
                </a:solidFill>
                <a:latin typeface="Arial" panose="020B0604020202020204" pitchFamily="34" charset="0"/>
                <a:cs typeface="Arial" panose="020B0604020202020204" pitchFamily="34" charset="0"/>
              </a:rPr>
              <a:t>year,  with a </a:t>
            </a:r>
            <a:r>
              <a:rPr lang="en-US" sz="1400" dirty="0">
                <a:solidFill>
                  <a:schemeClr val="tx2">
                    <a:lumMod val="50000"/>
                  </a:schemeClr>
                </a:solidFill>
                <a:latin typeface="Arial" panose="020B0604020202020204" pitchFamily="34" charset="0"/>
                <a:cs typeface="Arial" panose="020B0604020202020204" pitchFamily="34" charset="0"/>
              </a:rPr>
              <a:t>200 </a:t>
            </a:r>
            <a:r>
              <a:rPr lang="en-US" sz="1400" dirty="0" err="1">
                <a:solidFill>
                  <a:schemeClr val="tx2">
                    <a:lumMod val="50000"/>
                  </a:schemeClr>
                </a:solidFill>
                <a:latin typeface="Arial" panose="020B0604020202020204" pitchFamily="34" charset="0"/>
                <a:cs typeface="Arial" panose="020B0604020202020204" pitchFamily="34" charset="0"/>
              </a:rPr>
              <a:t>m2</a:t>
            </a:r>
            <a:r>
              <a:rPr lang="en-US" sz="1400" dirty="0">
                <a:solidFill>
                  <a:schemeClr val="tx2">
                    <a:lumMod val="50000"/>
                  </a:schemeClr>
                </a:solidFill>
                <a:latin typeface="Arial" panose="020B0604020202020204" pitchFamily="34" charset="0"/>
                <a:cs typeface="Arial" panose="020B0604020202020204" pitchFamily="34" charset="0"/>
              </a:rPr>
              <a:t> roof, will be collecting 60,000 </a:t>
            </a:r>
            <a:r>
              <a:rPr lang="en-US" sz="1400" dirty="0" err="1" smtClean="0">
                <a:solidFill>
                  <a:schemeClr val="tx2">
                    <a:lumMod val="50000"/>
                  </a:schemeClr>
                </a:solidFill>
                <a:latin typeface="Arial" panose="020B0604020202020204" pitchFamily="34" charset="0"/>
                <a:cs typeface="Arial" panose="020B0604020202020204" pitchFamily="34" charset="0"/>
              </a:rPr>
              <a:t>litres</a:t>
            </a:r>
            <a:r>
              <a:rPr lang="en-US" sz="1400" dirty="0" smtClean="0">
                <a:solidFill>
                  <a:schemeClr val="tx2">
                    <a:lumMod val="50000"/>
                  </a:schemeClr>
                </a:solidFill>
                <a:latin typeface="Arial" panose="020B0604020202020204" pitchFamily="34" charset="0"/>
                <a:cs typeface="Arial" panose="020B0604020202020204" pitchFamily="34" charset="0"/>
              </a:rPr>
              <a:t>/ year</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5" name="Rectángulo 24"/>
          <p:cNvSpPr/>
          <p:nvPr/>
        </p:nvSpPr>
        <p:spPr>
          <a:xfrm>
            <a:off x="77995"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668140"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7" name="Rectángulo 26"/>
          <p:cNvSpPr/>
          <p:nvPr/>
        </p:nvSpPr>
        <p:spPr>
          <a:xfrm>
            <a:off x="6272043" y="2302281"/>
            <a:ext cx="2856594" cy="954107"/>
          </a:xfrm>
          <a:prstGeom prst="rect">
            <a:avLst/>
          </a:prstGeom>
        </p:spPr>
        <p:txBody>
          <a:bodyPr wrap="squar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err="1" smtClean="0">
                <a:solidFill>
                  <a:schemeClr val="tx2">
                    <a:lumMod val="50000"/>
                  </a:schemeClr>
                </a:solidFill>
                <a:latin typeface="Arial" panose="020B0604020202020204" pitchFamily="34" charset="0"/>
                <a:cs typeface="Arial" panose="020B0604020202020204" pitchFamily="34" charset="0"/>
              </a:rPr>
              <a:t>Plate</a:t>
            </a:r>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heat</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exchangers</a:t>
            </a:r>
            <a:r>
              <a:rPr lang="es-ES" sz="1400" dirty="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need 4 liters of fresh water/liter of milk for reducing milk temperature before entering the tank</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8" name="Rectángulo 27"/>
          <p:cNvSpPr/>
          <p:nvPr/>
        </p:nvSpPr>
        <p:spPr>
          <a:xfrm>
            <a:off x="6285101" y="3153060"/>
            <a:ext cx="2858899" cy="1231106"/>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Re-using </a:t>
            </a:r>
            <a:r>
              <a:rPr lang="en-US" sz="1400" dirty="0">
                <a:solidFill>
                  <a:schemeClr val="tx2">
                    <a:lumMod val="50000"/>
                  </a:schemeClr>
                </a:solidFill>
                <a:latin typeface="Arial" panose="020B0604020202020204" pitchFamily="34" charset="0"/>
                <a:cs typeface="Arial" panose="020B0604020202020204" pitchFamily="34" charset="0"/>
              </a:rPr>
              <a:t>that water for cleaning and/or animal feeding </a:t>
            </a:r>
            <a:r>
              <a:rPr lang="en-US" sz="1400" dirty="0" smtClean="0">
                <a:solidFill>
                  <a:schemeClr val="tx2">
                    <a:lumMod val="50000"/>
                  </a:schemeClr>
                </a:solidFill>
                <a:latin typeface="Arial" panose="020B0604020202020204" pitchFamily="34" charset="0"/>
                <a:cs typeface="Arial" panose="020B0604020202020204" pitchFamily="34" charset="0"/>
              </a:rPr>
              <a:t>purposes in</a:t>
            </a:r>
            <a:r>
              <a:rPr lang="en-US" dirty="0" smtClean="0">
                <a:latin typeface="Arial" panose="020B0604020202020204" pitchFamily="34" charset="0"/>
                <a:cs typeface="Arial" panose="020B0604020202020204" pitchFamily="34" charset="0"/>
              </a:rPr>
              <a:t> </a:t>
            </a:r>
            <a:r>
              <a:rPr lang="en-US" sz="1400" dirty="0" smtClean="0">
                <a:solidFill>
                  <a:schemeClr val="tx2">
                    <a:lumMod val="50000"/>
                  </a:schemeClr>
                </a:solidFill>
                <a:latin typeface="Arial" panose="020B0604020202020204" pitchFamily="34" charset="0"/>
                <a:cs typeface="Arial" panose="020B0604020202020204" pitchFamily="34" charset="0"/>
              </a:rPr>
              <a:t>a </a:t>
            </a:r>
            <a:r>
              <a:rPr lang="en-US" sz="1400" b="1" dirty="0" smtClean="0">
                <a:solidFill>
                  <a:schemeClr val="tx2">
                    <a:lumMod val="50000"/>
                  </a:schemeClr>
                </a:solidFill>
                <a:latin typeface="Arial" panose="020B0604020202020204" pitchFamily="34" charset="0"/>
                <a:cs typeface="Arial" panose="020B0604020202020204" pitchFamily="34" charset="0"/>
              </a:rPr>
              <a:t>80 milking cows </a:t>
            </a:r>
            <a:r>
              <a:rPr lang="en-US" sz="1400" dirty="0">
                <a:solidFill>
                  <a:schemeClr val="tx2">
                    <a:lumMod val="50000"/>
                  </a:schemeClr>
                </a:solidFill>
                <a:latin typeface="Arial" panose="020B0604020202020204" pitchFamily="34" charset="0"/>
                <a:cs typeface="Arial" panose="020B0604020202020204" pitchFamily="34" charset="0"/>
              </a:rPr>
              <a:t>farm, </a:t>
            </a:r>
            <a:r>
              <a:rPr lang="en-US" sz="1400" dirty="0" smtClean="0">
                <a:solidFill>
                  <a:schemeClr val="tx2">
                    <a:lumMod val="50000"/>
                  </a:schemeClr>
                </a:solidFill>
                <a:latin typeface="Arial" panose="020B0604020202020204" pitchFamily="34" charset="0"/>
                <a:cs typeface="Arial" panose="020B0604020202020204" pitchFamily="34" charset="0"/>
              </a:rPr>
              <a:t>between </a:t>
            </a:r>
            <a:r>
              <a:rPr lang="en-US" sz="1400" dirty="0">
                <a:solidFill>
                  <a:schemeClr val="tx2">
                    <a:lumMod val="50000"/>
                  </a:schemeClr>
                </a:solidFill>
                <a:latin typeface="Arial" panose="020B0604020202020204" pitchFamily="34" charset="0"/>
                <a:cs typeface="Arial" panose="020B0604020202020204" pitchFamily="34" charset="0"/>
              </a:rPr>
              <a:t>6,400 </a:t>
            </a:r>
            <a:r>
              <a:rPr lang="en-US" sz="1400" dirty="0" smtClean="0">
                <a:solidFill>
                  <a:schemeClr val="tx2">
                    <a:lumMod val="50000"/>
                  </a:schemeClr>
                </a:solidFill>
                <a:latin typeface="Arial" panose="020B0604020202020204" pitchFamily="34" charset="0"/>
                <a:cs typeface="Arial" panose="020B0604020202020204" pitchFamily="34" charset="0"/>
              </a:rPr>
              <a:t>and </a:t>
            </a:r>
            <a:r>
              <a:rPr lang="en-US" sz="1400" dirty="0">
                <a:solidFill>
                  <a:schemeClr val="tx2">
                    <a:lumMod val="50000"/>
                  </a:schemeClr>
                </a:solidFill>
                <a:latin typeface="Arial" panose="020B0604020202020204" pitchFamily="34" charset="0"/>
                <a:cs typeface="Arial" panose="020B0604020202020204" pitchFamily="34" charset="0"/>
              </a:rPr>
              <a:t>12,800 liters of water a day will be </a:t>
            </a:r>
            <a:r>
              <a:rPr lang="en-US" sz="1400" dirty="0" smtClean="0">
                <a:solidFill>
                  <a:schemeClr val="tx2">
                    <a:lumMod val="50000"/>
                  </a:schemeClr>
                </a:solidFill>
                <a:latin typeface="Arial" panose="020B0604020202020204" pitchFamily="34" charset="0"/>
                <a:cs typeface="Arial" panose="020B0604020202020204" pitchFamily="34" charset="0"/>
              </a:rPr>
              <a:t>saved</a:t>
            </a:r>
            <a:endParaRPr lang="es-ES" sz="14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4741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173760"/>
            <a:ext cx="6624736" cy="648072"/>
          </a:xfrm>
        </p:spPr>
        <p:txBody>
          <a:bodyPr>
            <a:normAutofit/>
          </a:bodyPr>
          <a:lstStyle/>
          <a:p>
            <a:pPr marL="0" indent="0">
              <a:buNone/>
            </a:pPr>
            <a:r>
              <a:rPr lang="de-DE" sz="2000" b="1" dirty="0" smtClean="0"/>
              <a:t>6. </a:t>
            </a:r>
            <a:r>
              <a:rPr lang="es-ES" sz="2000" b="1" dirty="0" smtClean="0"/>
              <a:t>Buffer </a:t>
            </a:r>
            <a:r>
              <a:rPr lang="es-ES" sz="2000" b="1" dirty="0" err="1" smtClean="0"/>
              <a:t>strips</a:t>
            </a:r>
            <a:r>
              <a:rPr lang="es-ES" sz="2000" b="1" dirty="0" smtClean="0"/>
              <a:t> (</a:t>
            </a:r>
            <a:r>
              <a:rPr lang="es-ES" sz="2000" b="1" dirty="0" err="1" smtClean="0"/>
              <a:t>Riparian</a:t>
            </a:r>
            <a:r>
              <a:rPr lang="es-ES" sz="2000" b="1" dirty="0" smtClean="0"/>
              <a:t> </a:t>
            </a:r>
            <a:r>
              <a:rPr lang="es-ES" sz="2000" b="1" dirty="0" err="1" smtClean="0"/>
              <a:t>strips</a:t>
            </a:r>
            <a:r>
              <a:rPr lang="es-ES" sz="2000" b="1" dirty="0" smtClean="0"/>
              <a:t>)</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15</a:t>
            </a:fld>
            <a:endParaRPr lang="de-DE" dirty="0"/>
          </a:p>
        </p:txBody>
      </p:sp>
      <p:sp>
        <p:nvSpPr>
          <p:cNvPr id="29" name="Rectángulo redondeado 28"/>
          <p:cNvSpPr/>
          <p:nvPr/>
        </p:nvSpPr>
        <p:spPr>
          <a:xfrm>
            <a:off x="4745635" y="4437112"/>
            <a:ext cx="4242359" cy="199162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51862"/>
            <a:ext cx="3909120" cy="197687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780148" y="4468208"/>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2" name="Rectángulo 31"/>
          <p:cNvSpPr/>
          <p:nvPr/>
        </p:nvSpPr>
        <p:spPr>
          <a:xfrm>
            <a:off x="4983783" y="4439986"/>
            <a:ext cx="4052713"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measures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709220" y="4798902"/>
            <a:ext cx="4271878"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Requires involvement </a:t>
            </a:r>
            <a:r>
              <a:rPr lang="en-US" sz="1400" dirty="0">
                <a:latin typeface="Arial" panose="020B0604020202020204" pitchFamily="34" charset="0"/>
                <a:cs typeface="Arial" panose="020B0604020202020204" pitchFamily="34" charset="0"/>
              </a:rPr>
              <a:t>of different actors such as river managers, farmers, </a:t>
            </a:r>
            <a:r>
              <a:rPr lang="en-US" sz="1400" dirty="0" smtClean="0">
                <a:latin typeface="Arial" panose="020B0604020202020204" pitchFamily="34" charset="0"/>
                <a:cs typeface="Arial" panose="020B0604020202020204" pitchFamily="34" charset="0"/>
              </a:rPr>
              <a:t>etc.</a:t>
            </a:r>
          </a:p>
          <a:p>
            <a:pPr algn="ctr"/>
            <a:r>
              <a:rPr lang="en-US" sz="1400" dirty="0" smtClean="0">
                <a:latin typeface="Arial" panose="020B0604020202020204" pitchFamily="34" charset="0"/>
                <a:cs typeface="Arial" panose="020B0604020202020204" pitchFamily="34" charset="0"/>
              </a:rPr>
              <a:t>Success depends on </a:t>
            </a:r>
            <a:r>
              <a:rPr lang="en-US" sz="1400" dirty="0">
                <a:latin typeface="Arial" panose="020B0604020202020204" pitchFamily="34" charset="0"/>
                <a:cs typeface="Arial" panose="020B0604020202020204" pitchFamily="34" charset="0"/>
              </a:rPr>
              <a:t>characteristics such as buffer zone width, gradient of the slope, soil type and variety and density of the </a:t>
            </a:r>
            <a:r>
              <a:rPr lang="en-US" sz="1400" dirty="0" smtClean="0">
                <a:latin typeface="Arial" panose="020B0604020202020204" pitchFamily="34" charset="0"/>
                <a:cs typeface="Arial" panose="020B0604020202020204" pitchFamily="34" charset="0"/>
              </a:rPr>
              <a:t>vegetation.</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784306" y="5871576"/>
            <a:ext cx="4287086" cy="30777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May suppose </a:t>
            </a:r>
            <a:r>
              <a:rPr lang="en-US" sz="1400" dirty="0">
                <a:latin typeface="Arial" panose="020B0604020202020204" pitchFamily="34" charset="0"/>
                <a:cs typeface="Arial" panose="020B0604020202020204" pitchFamily="34" charset="0"/>
              </a:rPr>
              <a:t>a slight reduction in the field </a:t>
            </a:r>
            <a:r>
              <a:rPr lang="en-US" sz="1400" dirty="0" smtClean="0">
                <a:latin typeface="Arial" panose="020B0604020202020204" pitchFamily="34" charset="0"/>
                <a:cs typeface="Arial" panose="020B0604020202020204" pitchFamily="34" charset="0"/>
              </a:rPr>
              <a:t>surface.</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792691"/>
            <a:ext cx="3600400"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Currently </a:t>
            </a:r>
            <a:r>
              <a:rPr lang="en-US" sz="1400" dirty="0">
                <a:latin typeface="Arial" panose="020B0604020202020204" pitchFamily="34" charset="0"/>
                <a:cs typeface="Arial" panose="020B0604020202020204" pitchFamily="34" charset="0"/>
              </a:rPr>
              <a:t>mandatory under the Common Agricultural Policy.</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415523" y="5259187"/>
            <a:ext cx="3940453"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Why it is </a:t>
            </a:r>
            <a:r>
              <a:rPr lang="en-US" sz="1400" b="1" dirty="0" smtClean="0">
                <a:latin typeface="Arial" panose="020B0604020202020204" pitchFamily="34" charset="0"/>
                <a:cs typeface="Arial" panose="020B0604020202020204" pitchFamily="34" charset="0"/>
              </a:rPr>
              <a:t>not being properly implemented</a:t>
            </a:r>
            <a:r>
              <a:rPr lang="en-US" sz="1400"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Lack </a:t>
            </a:r>
            <a:r>
              <a:rPr lang="en-US" sz="1400" dirty="0">
                <a:latin typeface="Arial" panose="020B0604020202020204" pitchFamily="34" charset="0"/>
                <a:cs typeface="Arial" panose="020B0604020202020204" pitchFamily="34" charset="0"/>
              </a:rPr>
              <a:t>of incentives </a:t>
            </a:r>
            <a:r>
              <a:rPr lang="en-US" sz="1400" dirty="0" smtClean="0">
                <a:latin typeface="Arial" panose="020B0604020202020204" pitchFamily="34" charset="0"/>
                <a:cs typeface="Arial" panose="020B0604020202020204" pitchFamily="34" charset="0"/>
              </a:rPr>
              <a:t>programs, </a:t>
            </a:r>
            <a:r>
              <a:rPr lang="en-US" sz="1400" dirty="0">
                <a:latin typeface="Arial" panose="020B0604020202020204" pitchFamily="34" charset="0"/>
                <a:cs typeface="Arial" panose="020B0604020202020204" pitchFamily="34" charset="0"/>
              </a:rPr>
              <a:t>lack of a common definition for buffer strip, poorly defined goals, lack of maintenance, opposition from </a:t>
            </a:r>
            <a:r>
              <a:rPr lang="en-US" sz="1400" dirty="0" smtClean="0">
                <a:latin typeface="Arial" panose="020B0604020202020204" pitchFamily="34" charset="0"/>
                <a:cs typeface="Arial" panose="020B0604020202020204" pitchFamily="34" charset="0"/>
              </a:rPr>
              <a:t>landowners. </a:t>
            </a: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281801"/>
            <a:ext cx="1377300"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BENEFITS </a:t>
            </a:r>
            <a:endParaRPr lang="es-ES" dirty="0">
              <a:latin typeface="Arial" panose="020B0604020202020204" pitchFamily="34" charset="0"/>
              <a:cs typeface="Arial" panose="020B0604020202020204" pitchFamily="34" charset="0"/>
            </a:endParaRPr>
          </a:p>
        </p:txBody>
      </p:sp>
      <p:sp>
        <p:nvSpPr>
          <p:cNvPr id="14" name="Rectángulo 19"/>
          <p:cNvSpPr/>
          <p:nvPr/>
        </p:nvSpPr>
        <p:spPr>
          <a:xfrm>
            <a:off x="415522" y="2612404"/>
            <a:ext cx="4293698" cy="1600438"/>
          </a:xfrm>
          <a:prstGeom prst="rect">
            <a:avLst/>
          </a:prstGeom>
        </p:spPr>
        <p:txBody>
          <a:bodyPr wrap="square">
            <a:spAutoFit/>
          </a:bodyPr>
          <a:lstStyle/>
          <a:p>
            <a:pPr marL="285750" indent="-285750">
              <a:buFontTx/>
              <a:buChar char="-"/>
            </a:pPr>
            <a:r>
              <a:rPr lang="en-US" sz="1400" dirty="0" smtClean="0">
                <a:latin typeface="Arial" panose="020B0604020202020204" pitchFamily="34" charset="0"/>
                <a:cs typeface="Arial" panose="020B0604020202020204" pitchFamily="34" charset="0"/>
              </a:rPr>
              <a:t>Act as sediment traps</a:t>
            </a:r>
          </a:p>
          <a:p>
            <a:pPr marL="285750" indent="-285750">
              <a:buFontTx/>
              <a:buChar char="-"/>
            </a:pPr>
            <a:r>
              <a:rPr lang="es-ES" sz="1400" dirty="0" err="1" smtClean="0">
                <a:latin typeface="Arial" panose="020B0604020202020204" pitchFamily="34" charset="0"/>
                <a:cs typeface="Arial" panose="020B0604020202020204" pitchFamily="34" charset="0"/>
              </a:rPr>
              <a:t>Prevent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excessive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nutrient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pesticide</a:t>
            </a:r>
            <a:r>
              <a:rPr lang="es-ES" sz="1400" dirty="0" smtClean="0">
                <a:latin typeface="Arial" panose="020B0604020202020204" pitchFamily="34" charset="0"/>
                <a:cs typeface="Arial" panose="020B0604020202020204" pitchFamily="34" charset="0"/>
              </a:rPr>
              <a:t> and heavy </a:t>
            </a:r>
            <a:r>
              <a:rPr lang="es-ES" sz="1400" dirty="0" err="1" smtClean="0">
                <a:latin typeface="Arial" panose="020B0604020202020204" pitchFamily="34" charset="0"/>
                <a:cs typeface="Arial" panose="020B0604020202020204" pitchFamily="34" charset="0"/>
              </a:rPr>
              <a:t>metals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concentrations</a:t>
            </a:r>
            <a:r>
              <a:rPr lang="es-ES" sz="1400" dirty="0" smtClean="0">
                <a:latin typeface="Arial" panose="020B0604020202020204" pitchFamily="34" charset="0"/>
                <a:cs typeface="Arial" panose="020B0604020202020204" pitchFamily="34" charset="0"/>
              </a:rPr>
              <a:t> in </a:t>
            </a:r>
            <a:r>
              <a:rPr lang="es-ES" sz="1400" dirty="0" err="1" smtClean="0">
                <a:latin typeface="Arial" panose="020B0604020202020204" pitchFamily="34" charset="0"/>
                <a:cs typeface="Arial" panose="020B0604020202020204" pitchFamily="34" charset="0"/>
              </a:rPr>
              <a:t>water</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Prevent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erosion</a:t>
            </a:r>
            <a:r>
              <a:rPr lang="es-ES" sz="1400" dirty="0" smtClean="0">
                <a:latin typeface="Arial" panose="020B0604020202020204" pitchFamily="34" charset="0"/>
                <a:cs typeface="Arial" panose="020B0604020202020204" pitchFamily="34" charset="0"/>
              </a:rPr>
              <a:t> and </a:t>
            </a:r>
            <a:r>
              <a:rPr lang="es-ES" sz="1400" dirty="0" err="1" smtClean="0">
                <a:latin typeface="Arial" panose="020B0604020202020204" pitchFamily="34" charset="0"/>
                <a:cs typeface="Arial" panose="020B0604020202020204" pitchFamily="34" charset="0"/>
              </a:rPr>
              <a:t>landslides</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Restore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ecological</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connectivity</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Enhance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biodiversity</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providing</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food</a:t>
            </a:r>
            <a:r>
              <a:rPr lang="es-ES" sz="1400" dirty="0" smtClean="0">
                <a:latin typeface="Arial" panose="020B0604020202020204" pitchFamily="34" charset="0"/>
                <a:cs typeface="Arial" panose="020B0604020202020204" pitchFamily="34" charset="0"/>
              </a:rPr>
              <a:t> and </a:t>
            </a:r>
          </a:p>
          <a:p>
            <a:r>
              <a:rPr lang="es-ES" sz="1400" dirty="0" smtClean="0">
                <a:latin typeface="Arial" panose="020B0604020202020204" pitchFamily="34" charset="0"/>
                <a:cs typeface="Arial" panose="020B0604020202020204" pitchFamily="34" charset="0"/>
              </a:rPr>
              <a:t>   </a:t>
            </a:r>
            <a:r>
              <a:rPr lang="es-ES" sz="1000" dirty="0" smtClean="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 shelter for many living organisms)</a:t>
            </a:r>
          </a:p>
        </p:txBody>
      </p:sp>
      <p:sp>
        <p:nvSpPr>
          <p:cNvPr id="15" name="Rectángulo 7"/>
          <p:cNvSpPr/>
          <p:nvPr/>
        </p:nvSpPr>
        <p:spPr>
          <a:xfrm>
            <a:off x="320522" y="1611720"/>
            <a:ext cx="8728478" cy="615553"/>
          </a:xfrm>
          <a:prstGeom prst="rect">
            <a:avLst/>
          </a:prstGeom>
        </p:spPr>
        <p:txBody>
          <a:bodyPr wrap="square">
            <a:spAutoFit/>
          </a:bodyPr>
          <a:lstStyle/>
          <a:p>
            <a:r>
              <a:rPr lang="en-US" sz="1700" dirty="0" smtClean="0">
                <a:latin typeface="Arial" panose="020B0604020202020204" pitchFamily="34" charset="0"/>
                <a:cs typeface="Arial" panose="020B0604020202020204" pitchFamily="34" charset="0"/>
              </a:rPr>
              <a:t>Riparian strips are vegetated areas along water courses and/or water bodies which help to control air, soil and water quality. For its implementation, native species are used.</a:t>
            </a:r>
            <a:endParaRPr lang="es-ES" sz="1700" dirty="0">
              <a:latin typeface="Arial" panose="020B0604020202020204" pitchFamily="34" charset="0"/>
              <a:cs typeface="Arial" panose="020B0604020202020204" pitchFamily="34" charset="0"/>
            </a:endParaRPr>
          </a:p>
        </p:txBody>
      </p:sp>
      <p:sp>
        <p:nvSpPr>
          <p:cNvPr id="8" name="7 Rectángulo"/>
          <p:cNvSpPr/>
          <p:nvPr/>
        </p:nvSpPr>
        <p:spPr>
          <a:xfrm>
            <a:off x="415522" y="2243072"/>
            <a:ext cx="4156478" cy="19697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1027" name="Picture 3" descr="D:\FGN Daniel\Agua\Fotos\Riparian strip.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4824" y="2397240"/>
            <a:ext cx="1964588" cy="1696834"/>
          </a:xfrm>
          <a:prstGeom prst="rect">
            <a:avLst/>
          </a:prstGeom>
          <a:noFill/>
          <a:extLst>
            <a:ext uri="{909E8E84-426E-40DD-AFC4-6F175D3DCCD1}">
              <a14:hiddenFill xmlns:a14="http://schemas.microsoft.com/office/drawing/2010/main">
                <a:solidFill>
                  <a:srgbClr val="FFFFFF"/>
                </a:solidFill>
              </a14:hiddenFill>
            </a:ext>
          </a:extLst>
        </p:spPr>
      </p:pic>
      <p:sp>
        <p:nvSpPr>
          <p:cNvPr id="20" name="Rectángulo 25"/>
          <p:cNvSpPr/>
          <p:nvPr/>
        </p:nvSpPr>
        <p:spPr>
          <a:xfrm>
            <a:off x="6817537" y="2368364"/>
            <a:ext cx="2142835" cy="1815882"/>
          </a:xfrm>
          <a:prstGeom prst="rect">
            <a:avLst/>
          </a:prstGeom>
        </p:spPr>
        <p:txBody>
          <a:bodyPr wrap="square">
            <a:spAutoFit/>
          </a:bodyPr>
          <a:lstStyle/>
          <a:p>
            <a:r>
              <a:rPr lang="en-US" sz="1400" b="1" dirty="0" smtClean="0">
                <a:solidFill>
                  <a:schemeClr val="accent2">
                    <a:lumMod val="50000"/>
                  </a:schemeClr>
                </a:solidFill>
                <a:latin typeface="Arial" panose="020B0604020202020204" pitchFamily="34" charset="0"/>
                <a:cs typeface="Arial" panose="020B0604020202020204" pitchFamily="34" charset="0"/>
              </a:rPr>
              <a:t>Riparian strips </a:t>
            </a:r>
            <a:r>
              <a:rPr lang="en-US" sz="1400" dirty="0" smtClean="0">
                <a:solidFill>
                  <a:schemeClr val="accent2">
                    <a:lumMod val="50000"/>
                  </a:schemeClr>
                </a:solidFill>
                <a:latin typeface="Arial" panose="020B0604020202020204" pitchFamily="34" charset="0"/>
                <a:cs typeface="Arial" panose="020B0604020202020204" pitchFamily="34" charset="0"/>
              </a:rPr>
              <a:t>can have different configurations. Structural complexity combining grasses, shrubs and trees, will deliver more benefits for biodiversity</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4252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126260"/>
            <a:ext cx="6624736" cy="648072"/>
          </a:xfrm>
        </p:spPr>
        <p:txBody>
          <a:bodyPr>
            <a:normAutofit/>
          </a:bodyPr>
          <a:lstStyle/>
          <a:p>
            <a:pPr marL="0" indent="0">
              <a:buNone/>
            </a:pPr>
            <a:r>
              <a:rPr lang="de-DE" sz="2000" b="1" dirty="0" smtClean="0"/>
              <a:t>7. </a:t>
            </a:r>
            <a:r>
              <a:rPr lang="es-ES" sz="2000" b="1" dirty="0" smtClean="0"/>
              <a:t>Catch </a:t>
            </a:r>
            <a:r>
              <a:rPr lang="es-ES" sz="2000" b="1" dirty="0" err="1" smtClean="0"/>
              <a:t>crops</a:t>
            </a:r>
            <a:r>
              <a:rPr lang="es-ES" sz="2000" b="1" dirty="0" smtClean="0"/>
              <a:t> and </a:t>
            </a:r>
            <a:r>
              <a:rPr lang="es-ES" sz="2000" b="1" dirty="0" err="1" smtClean="0"/>
              <a:t>cover</a:t>
            </a:r>
            <a:r>
              <a:rPr lang="es-ES" sz="2000" b="1" dirty="0" smtClean="0"/>
              <a:t> </a:t>
            </a:r>
            <a:r>
              <a:rPr lang="es-ES" sz="2000" b="1" dirty="0" err="1" smtClean="0"/>
              <a:t>crops</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16</a:t>
            </a:fld>
            <a:endParaRPr lang="de-DE" dirty="0"/>
          </a:p>
        </p:txBody>
      </p:sp>
      <p:sp>
        <p:nvSpPr>
          <p:cNvPr id="29" name="Rectángulo redondeado 28"/>
          <p:cNvSpPr/>
          <p:nvPr/>
        </p:nvSpPr>
        <p:spPr>
          <a:xfrm>
            <a:off x="4732577" y="4389612"/>
            <a:ext cx="4255417" cy="193323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04361"/>
            <a:ext cx="3909120" cy="191848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742692" y="4432583"/>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2" name="Rectángulo 31"/>
          <p:cNvSpPr/>
          <p:nvPr/>
        </p:nvSpPr>
        <p:spPr>
          <a:xfrm>
            <a:off x="4839452" y="4404361"/>
            <a:ext cx="4052713"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measures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653457" y="4722413"/>
            <a:ext cx="4475180" cy="1600438"/>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Lack </a:t>
            </a:r>
            <a:r>
              <a:rPr lang="en-US" sz="1400" dirty="0">
                <a:latin typeface="Arial" panose="020B0604020202020204" pitchFamily="34" charset="0"/>
                <a:cs typeface="Arial" panose="020B0604020202020204" pitchFamily="34" charset="0"/>
              </a:rPr>
              <a:t>of knowledge </a:t>
            </a:r>
            <a:r>
              <a:rPr lang="en-US" sz="1400" dirty="0" smtClean="0">
                <a:latin typeface="Arial" panose="020B0604020202020204" pitchFamily="34" charset="0"/>
                <a:cs typeface="Arial" panose="020B0604020202020204" pitchFamily="34" charset="0"/>
              </a:rPr>
              <a:t>for finding a suitable option.</a:t>
            </a:r>
          </a:p>
          <a:p>
            <a:pPr algn="ctr"/>
            <a:r>
              <a:rPr lang="en-US" sz="1400" dirty="0" smtClean="0">
                <a:latin typeface="Arial" panose="020B0604020202020204" pitchFamily="34" charset="0"/>
                <a:cs typeface="Arial" panose="020B0604020202020204" pitchFamily="34" charset="0"/>
              </a:rPr>
              <a:t>Costs </a:t>
            </a:r>
            <a:r>
              <a:rPr lang="en-US" sz="1400" dirty="0">
                <a:latin typeface="Arial" panose="020B0604020202020204" pitchFamily="34" charset="0"/>
                <a:cs typeface="Arial" panose="020B0604020202020204" pitchFamily="34" charset="0"/>
              </a:rPr>
              <a:t>of seed bed preparation, seed, </a:t>
            </a:r>
            <a:r>
              <a:rPr lang="en-US" sz="1400" dirty="0" smtClean="0">
                <a:latin typeface="Arial" panose="020B0604020202020204" pitchFamily="34" charset="0"/>
                <a:cs typeface="Arial" panose="020B0604020202020204" pitchFamily="34" charset="0"/>
              </a:rPr>
              <a:t>planting, termination.</a:t>
            </a:r>
          </a:p>
          <a:p>
            <a:pPr algn="ctr"/>
            <a:r>
              <a:rPr lang="es-ES" sz="1400" dirty="0" err="1" smtClean="0">
                <a:latin typeface="Arial" panose="020B0604020202020204" pitchFamily="34" charset="0"/>
                <a:cs typeface="Arial" panose="020B0604020202020204" pitchFamily="34" charset="0"/>
              </a:rPr>
              <a:t>Soil</a:t>
            </a:r>
            <a:r>
              <a:rPr lang="es-ES" sz="1400" dirty="0" smtClean="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moisture</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content</a:t>
            </a:r>
            <a:r>
              <a:rPr lang="es-ES" sz="140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depleted </a:t>
            </a:r>
            <a:r>
              <a:rPr lang="en-US" sz="1400" dirty="0">
                <a:latin typeface="Arial" panose="020B0604020202020204" pitchFamily="34" charset="0"/>
                <a:cs typeface="Arial" panose="020B0604020202020204" pitchFamily="34" charset="0"/>
              </a:rPr>
              <a:t>before seeding the main </a:t>
            </a:r>
            <a:r>
              <a:rPr lang="en-US" sz="1400" dirty="0" smtClean="0">
                <a:latin typeface="Arial" panose="020B0604020202020204" pitchFamily="34" charset="0"/>
                <a:cs typeface="Arial" panose="020B0604020202020204" pitchFamily="34" charset="0"/>
              </a:rPr>
              <a:t>crops.</a:t>
            </a:r>
            <a:endParaRPr lang="en-US" sz="1400" dirty="0">
              <a:latin typeface="Arial" panose="020B0604020202020204" pitchFamily="34" charset="0"/>
              <a:cs typeface="Arial" panose="020B0604020202020204" pitchFamily="34" charset="0"/>
            </a:endParaRPr>
          </a:p>
          <a:p>
            <a:pPr algn="ctr"/>
            <a:r>
              <a:rPr lang="es-ES" sz="1400" dirty="0" err="1">
                <a:latin typeface="Arial" panose="020B0604020202020204" pitchFamily="34" charset="0"/>
                <a:cs typeface="Arial" panose="020B0604020202020204" pitchFamily="34" charset="0"/>
              </a:rPr>
              <a:t>R</a:t>
            </a:r>
            <a:r>
              <a:rPr lang="es-ES" sz="1400" dirty="0" err="1" smtClean="0">
                <a:latin typeface="Arial" panose="020B0604020202020204" pitchFamily="34" charset="0"/>
                <a:cs typeface="Arial" panose="020B0604020202020204" pitchFamily="34" charset="0"/>
              </a:rPr>
              <a:t>odents</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and </a:t>
            </a:r>
            <a:r>
              <a:rPr lang="es-ES" sz="1400" dirty="0" err="1">
                <a:latin typeface="Arial" panose="020B0604020202020204" pitchFamily="34" charset="0"/>
                <a:cs typeface="Arial" panose="020B0604020202020204" pitchFamily="34" charset="0"/>
              </a:rPr>
              <a:t>rabbits</a:t>
            </a:r>
            <a:r>
              <a:rPr lang="es-ES"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find their habitat </a:t>
            </a:r>
            <a:r>
              <a:rPr lang="en-GB" sz="1400" dirty="0">
                <a:latin typeface="Arial" panose="020B0604020202020204" pitchFamily="34" charset="0"/>
                <a:cs typeface="Arial" panose="020B0604020202020204" pitchFamily="34" charset="0"/>
              </a:rPr>
              <a:t>in cover and catch </a:t>
            </a:r>
            <a:r>
              <a:rPr lang="en-GB" sz="1400" dirty="0" smtClean="0">
                <a:latin typeface="Arial" panose="020B0604020202020204" pitchFamily="34" charset="0"/>
                <a:cs typeface="Arial" panose="020B0604020202020204" pitchFamily="34" charset="0"/>
              </a:rPr>
              <a:t>crops.</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830136"/>
            <a:ext cx="3600400" cy="1384995"/>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In some countries the implementation of cover and catch crops is mandatory due to the Nitrates Directive. </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However</a:t>
            </a:r>
            <a:r>
              <a:rPr lang="en-US" sz="1400" dirty="0">
                <a:latin typeface="Arial" panose="020B0604020202020204" pitchFamily="34" charset="0"/>
                <a:cs typeface="Arial" panose="020B0604020202020204" pitchFamily="34" charset="0"/>
              </a:rPr>
              <a:t>, it is a measure far from being widely implemented despite de benefits </a:t>
            </a:r>
            <a:r>
              <a:rPr lang="en-US" sz="1400" dirty="0" smtClean="0">
                <a:latin typeface="Arial" panose="020B0604020202020204" pitchFamily="34" charset="0"/>
                <a:cs typeface="Arial" panose="020B0604020202020204" pitchFamily="34" charset="0"/>
              </a:rPr>
              <a:t>described.</a:t>
            </a:r>
            <a:endParaRPr lang="es-ES" sz="1400" dirty="0">
              <a:latin typeface="Arial" panose="020B0604020202020204" pitchFamily="34" charset="0"/>
              <a:cs typeface="Arial" panose="020B0604020202020204" pitchFamily="34" charset="0"/>
            </a:endParaRPr>
          </a:p>
        </p:txBody>
      </p:sp>
      <p:sp>
        <p:nvSpPr>
          <p:cNvPr id="11" name="Rectángulo 7"/>
          <p:cNvSpPr/>
          <p:nvPr/>
        </p:nvSpPr>
        <p:spPr>
          <a:xfrm>
            <a:off x="166879" y="1587970"/>
            <a:ext cx="8928992" cy="615553"/>
          </a:xfrm>
          <a:prstGeom prst="rect">
            <a:avLst/>
          </a:prstGeom>
        </p:spPr>
        <p:txBody>
          <a:bodyPr wrap="square">
            <a:spAutoFit/>
          </a:bodyPr>
          <a:lstStyle/>
          <a:p>
            <a:r>
              <a:rPr lang="en-US" sz="1700" dirty="0">
                <a:latin typeface="Arial" panose="020B0604020202020204" pitchFamily="34" charset="0"/>
                <a:cs typeface="Arial" panose="020B0604020202020204" pitchFamily="34" charset="0"/>
              </a:rPr>
              <a:t>Catch and cover crops are crops growing in the period between two main crops or between the rows of a main crop in the same time-frame, acting on and protecting bare soil.</a:t>
            </a:r>
            <a:endParaRPr lang="es-ES" sz="1700" dirty="0">
              <a:latin typeface="Arial" panose="020B0604020202020204" pitchFamily="34" charset="0"/>
              <a:cs typeface="Arial" panose="020B0604020202020204" pitchFamily="34" charset="0"/>
            </a:endParaRPr>
          </a:p>
        </p:txBody>
      </p:sp>
      <p:sp>
        <p:nvSpPr>
          <p:cNvPr id="12" name="Rectángulo 19"/>
          <p:cNvSpPr/>
          <p:nvPr/>
        </p:nvSpPr>
        <p:spPr>
          <a:xfrm>
            <a:off x="415522" y="2564904"/>
            <a:ext cx="4012462" cy="2246769"/>
          </a:xfrm>
          <a:prstGeom prst="rect">
            <a:avLst/>
          </a:prstGeom>
        </p:spPr>
        <p:txBody>
          <a:bodyPr wrap="square">
            <a:spAutoFit/>
          </a:bodyPr>
          <a:lstStyle/>
          <a:p>
            <a:pPr marL="285750" indent="-285750">
              <a:buFontTx/>
              <a:buChar char="-"/>
            </a:pPr>
            <a:r>
              <a:rPr lang="en-US" sz="1400" dirty="0" smtClean="0">
                <a:latin typeface="Arial" panose="020B0604020202020204" pitchFamily="34" charset="0"/>
                <a:cs typeface="Arial" panose="020B0604020202020204" pitchFamily="34" charset="0"/>
              </a:rPr>
              <a:t>Water and wind erosion reduction</a:t>
            </a:r>
          </a:p>
          <a:p>
            <a:pPr marL="285750" indent="-285750">
              <a:buFontTx/>
              <a:buChar char="-"/>
            </a:pPr>
            <a:r>
              <a:rPr lang="es-ES" sz="1400" dirty="0" err="1" smtClean="0">
                <a:latin typeface="Arial" panose="020B0604020202020204" pitchFamily="34" charset="0"/>
                <a:cs typeface="Arial" panose="020B0604020202020204" pitchFamily="34" charset="0"/>
              </a:rPr>
              <a:t>Soil</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organic</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matter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increment</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Immobilization</a:t>
            </a:r>
            <a:r>
              <a:rPr lang="es-ES" sz="1400" dirty="0" smtClean="0">
                <a:latin typeface="Arial" panose="020B0604020202020204" pitchFamily="34" charset="0"/>
                <a:cs typeface="Arial" panose="020B0604020202020204" pitchFamily="34" charset="0"/>
              </a:rPr>
              <a:t> and </a:t>
            </a:r>
            <a:r>
              <a:rPr lang="es-ES" sz="1400" dirty="0" err="1" smtClean="0">
                <a:latin typeface="Arial" panose="020B0604020202020204" pitchFamily="34" charset="0"/>
                <a:cs typeface="Arial" panose="020B0604020202020204" pitchFamily="34" charset="0"/>
              </a:rPr>
              <a:t>storage</a:t>
            </a:r>
            <a:r>
              <a:rPr lang="es-ES" sz="1400" dirty="0" smtClean="0">
                <a:latin typeface="Arial" panose="020B0604020202020204" pitchFamily="34" charset="0"/>
                <a:cs typeface="Arial" panose="020B0604020202020204" pitchFamily="34" charset="0"/>
              </a:rPr>
              <a:t> of </a:t>
            </a:r>
            <a:r>
              <a:rPr lang="es-ES" sz="1400" dirty="0" err="1" smtClean="0">
                <a:latin typeface="Arial" panose="020B0604020202020204" pitchFamily="34" charset="0"/>
                <a:cs typeface="Arial" panose="020B0604020202020204" pitchFamily="34" charset="0"/>
              </a:rPr>
              <a:t>nutrients</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Biological</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nitrogen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fixation</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Increase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biodiversity</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Weeds</a:t>
            </a:r>
            <a:r>
              <a:rPr lang="es-ES" sz="1400" dirty="0" smtClean="0">
                <a:latin typeface="Arial" panose="020B0604020202020204" pitchFamily="34" charset="0"/>
                <a:cs typeface="Arial" panose="020B0604020202020204" pitchFamily="34" charset="0"/>
              </a:rPr>
              <a:t> and </a:t>
            </a:r>
            <a:r>
              <a:rPr lang="es-ES" sz="1400" dirty="0" err="1" smtClean="0">
                <a:latin typeface="Arial" panose="020B0604020202020204" pitchFamily="34" charset="0"/>
                <a:cs typeface="Arial" panose="020B0604020202020204" pitchFamily="34" charset="0"/>
              </a:rPr>
              <a:t>pests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supression</a:t>
            </a:r>
            <a:r>
              <a:rPr lang="es-ES" sz="1400" dirty="0" smtClean="0">
                <a:latin typeface="Arial" panose="020B0604020202020204" pitchFamily="34" charset="0"/>
                <a:cs typeface="Arial" panose="020B0604020202020204" pitchFamily="34" charset="0"/>
              </a:rPr>
              <a:t> </a:t>
            </a:r>
          </a:p>
          <a:p>
            <a:pPr marL="285750" indent="-285750">
              <a:buFontTx/>
              <a:buChar char="-"/>
            </a:pPr>
            <a:r>
              <a:rPr lang="es-ES" sz="1400" dirty="0" err="1" smtClean="0">
                <a:latin typeface="Arial" panose="020B0604020202020204" pitchFamily="34" charset="0"/>
                <a:cs typeface="Arial" panose="020B0604020202020204" pitchFamily="34" charset="0"/>
              </a:rPr>
              <a:t>Soil</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compaction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reduction</a:t>
            </a: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234301"/>
            <a:ext cx="1377300"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BENEFITS </a:t>
            </a:r>
            <a:endParaRPr lang="es-ES" dirty="0">
              <a:latin typeface="Arial" panose="020B0604020202020204" pitchFamily="34" charset="0"/>
              <a:cs typeface="Arial" panose="020B0604020202020204" pitchFamily="34" charset="0"/>
            </a:endParaRPr>
          </a:p>
        </p:txBody>
      </p:sp>
      <p:sp>
        <p:nvSpPr>
          <p:cNvPr id="2" name="1 Rectángulo"/>
          <p:cNvSpPr/>
          <p:nvPr/>
        </p:nvSpPr>
        <p:spPr>
          <a:xfrm>
            <a:off x="446856" y="2234301"/>
            <a:ext cx="3909120" cy="2020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6" name="Rectángulo 25"/>
          <p:cNvSpPr/>
          <p:nvPr/>
        </p:nvSpPr>
        <p:spPr>
          <a:xfrm>
            <a:off x="6683738" y="2198076"/>
            <a:ext cx="2304256" cy="2092881"/>
          </a:xfrm>
          <a:prstGeom prst="rect">
            <a:avLst/>
          </a:prstGeom>
        </p:spPr>
        <p:txBody>
          <a:bodyPr wrap="square">
            <a:spAutoFit/>
          </a:bodyPr>
          <a:lstStyle/>
          <a:p>
            <a:r>
              <a:rPr lang="en-US" sz="1300" b="1" dirty="0" smtClean="0">
                <a:solidFill>
                  <a:schemeClr val="accent2">
                    <a:lumMod val="50000"/>
                  </a:schemeClr>
                </a:solidFill>
                <a:latin typeface="Arial" panose="020B0604020202020204" pitchFamily="34" charset="0"/>
                <a:cs typeface="Arial" panose="020B0604020202020204" pitchFamily="34" charset="0"/>
              </a:rPr>
              <a:t>Catch and cover crops </a:t>
            </a:r>
            <a:r>
              <a:rPr lang="en-US" sz="1300" dirty="0" smtClean="0">
                <a:solidFill>
                  <a:schemeClr val="accent2">
                    <a:lumMod val="50000"/>
                  </a:schemeClr>
                </a:solidFill>
                <a:latin typeface="Arial" panose="020B0604020202020204" pitchFamily="34" charset="0"/>
                <a:cs typeface="Arial" panose="020B0604020202020204" pitchFamily="34" charset="0"/>
              </a:rPr>
              <a:t>reduce the use of fertilizers, pesticides and herbicides, prevent water pollution and clouding. </a:t>
            </a:r>
            <a:r>
              <a:rPr lang="en-US" sz="1300" dirty="0">
                <a:solidFill>
                  <a:schemeClr val="accent2">
                    <a:lumMod val="50000"/>
                  </a:schemeClr>
                </a:solidFill>
                <a:latin typeface="Arial" panose="020B0604020202020204" pitchFamily="34" charset="0"/>
                <a:cs typeface="Arial" panose="020B0604020202020204" pitchFamily="34" charset="0"/>
              </a:rPr>
              <a:t>E</a:t>
            </a:r>
            <a:r>
              <a:rPr lang="en-US" sz="1300" dirty="0" smtClean="0">
                <a:solidFill>
                  <a:schemeClr val="accent2">
                    <a:lumMod val="50000"/>
                  </a:schemeClr>
                </a:solidFill>
                <a:latin typeface="Arial" panose="020B0604020202020204" pitchFamily="34" charset="0"/>
                <a:cs typeface="Arial" panose="020B0604020202020204" pitchFamily="34" charset="0"/>
              </a:rPr>
              <a:t>ffectiveness depends on the time of establishment, the time of termination, the growth rate  and the root depth and density.</a:t>
            </a:r>
            <a:endParaRPr lang="es-ES" sz="1300" dirty="0">
              <a:solidFill>
                <a:schemeClr val="accent2">
                  <a:lumMod val="50000"/>
                </a:schemeClr>
              </a:solidFill>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2578" y="2278921"/>
            <a:ext cx="1855646" cy="197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397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 Elements </a:t>
            </a:r>
            <a:r>
              <a:rPr lang="de-DE" sz="2600" dirty="0" err="1"/>
              <a:t>of</a:t>
            </a:r>
            <a:r>
              <a:rPr lang="de-DE" sz="2600" dirty="0"/>
              <a:t> </a:t>
            </a:r>
            <a:r>
              <a:rPr lang="de-DE" sz="2600" dirty="0" err="1"/>
              <a:t>Very</a:t>
            </a:r>
            <a:r>
              <a:rPr lang="de-DE" sz="2600" dirty="0"/>
              <a:t> </a:t>
            </a:r>
            <a:r>
              <a:rPr lang="de-DE" sz="2600" dirty="0" err="1"/>
              <a:t>Good</a:t>
            </a:r>
            <a:r>
              <a:rPr lang="de-DE" sz="2600" dirty="0"/>
              <a:t> </a:t>
            </a:r>
            <a:r>
              <a:rPr lang="de-DE" sz="2600" dirty="0" err="1"/>
              <a:t>practices</a:t>
            </a:r>
            <a:endParaRPr lang="de-DE" sz="2600" dirty="0"/>
          </a:p>
        </p:txBody>
      </p:sp>
      <p:sp>
        <p:nvSpPr>
          <p:cNvPr id="5" name="Inhaltsplatzhalter 4"/>
          <p:cNvSpPr>
            <a:spLocks noGrp="1"/>
          </p:cNvSpPr>
          <p:nvPr>
            <p:ph idx="1"/>
          </p:nvPr>
        </p:nvSpPr>
        <p:spPr>
          <a:xfrm>
            <a:off x="467544" y="1119135"/>
            <a:ext cx="6624736" cy="648072"/>
          </a:xfrm>
        </p:spPr>
        <p:txBody>
          <a:bodyPr>
            <a:normAutofit/>
          </a:bodyPr>
          <a:lstStyle/>
          <a:p>
            <a:pPr marL="0" indent="0">
              <a:buNone/>
            </a:pPr>
            <a:r>
              <a:rPr lang="de-DE" sz="2000" b="1" dirty="0" smtClean="0"/>
              <a:t>8. </a:t>
            </a:r>
            <a:r>
              <a:rPr lang="es-ES" sz="2000" b="1" dirty="0" err="1" smtClean="0"/>
              <a:t>Ponds</a:t>
            </a:r>
            <a:r>
              <a:rPr lang="es-ES" sz="2000" b="1" dirty="0" smtClean="0"/>
              <a:t> and </a:t>
            </a:r>
            <a:r>
              <a:rPr lang="es-ES" sz="2000" b="1" dirty="0" err="1" smtClean="0"/>
              <a:t>water</a:t>
            </a:r>
            <a:r>
              <a:rPr lang="es-ES" sz="2000" b="1" dirty="0" smtClean="0"/>
              <a:t> </a:t>
            </a:r>
            <a:r>
              <a:rPr lang="es-ES" sz="2000" b="1" dirty="0" err="1" smtClean="0"/>
              <a:t>retention</a:t>
            </a:r>
            <a:r>
              <a:rPr lang="es-ES" sz="2000" b="1" dirty="0" smtClean="0"/>
              <a:t> </a:t>
            </a:r>
            <a:r>
              <a:rPr lang="es-ES" sz="2000" b="1" dirty="0" err="1" smtClean="0"/>
              <a:t>areas</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17</a:t>
            </a:fld>
            <a:endParaRPr lang="de-DE" dirty="0"/>
          </a:p>
        </p:txBody>
      </p:sp>
      <p:sp>
        <p:nvSpPr>
          <p:cNvPr id="29" name="Rectángulo redondeado 28"/>
          <p:cNvSpPr/>
          <p:nvPr/>
        </p:nvSpPr>
        <p:spPr>
          <a:xfrm>
            <a:off x="4732577" y="4643433"/>
            <a:ext cx="4255417" cy="1558680"/>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375295" y="4643432"/>
            <a:ext cx="3980681" cy="169455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742691" y="4643433"/>
            <a:ext cx="3424335" cy="338554"/>
          </a:xfrm>
          <a:prstGeom prst="rect">
            <a:avLst/>
          </a:prstGeom>
        </p:spPr>
        <p:txBody>
          <a:bodyPr wrap="none">
            <a:spAutoFit/>
          </a:bodyPr>
          <a:lstStyle/>
          <a:p>
            <a:r>
              <a:rPr lang="es-ES" sz="1600" b="1" u="sng" dirty="0" err="1">
                <a:solidFill>
                  <a:schemeClr val="tx1">
                    <a:lumMod val="50000"/>
                  </a:schemeClr>
                </a:solidFill>
                <a:latin typeface="Arial" panose="020B0604020202020204" pitchFamily="34" charset="0"/>
                <a:cs typeface="Arial" panose="020B0604020202020204" pitchFamily="34" charset="0"/>
              </a:rPr>
              <a:t>S</a:t>
            </a:r>
            <a:r>
              <a:rPr lang="es-ES" sz="16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a:t>
            </a:r>
            <a:r>
              <a:rPr lang="es-ES" sz="1600" b="1" u="sng" dirty="0" err="1">
                <a:solidFill>
                  <a:schemeClr val="tx1">
                    <a:lumMod val="50000"/>
                  </a:schemeClr>
                </a:solidFill>
                <a:latin typeface="Arial" panose="020B0604020202020204" pitchFamily="34" charset="0"/>
                <a:cs typeface="Arial" panose="020B0604020202020204" pitchFamily="34" charset="0"/>
              </a:rPr>
              <a:t>European</a:t>
            </a:r>
            <a:r>
              <a:rPr lang="es-ES" sz="1600" b="1" u="sng" dirty="0">
                <a:solidFill>
                  <a:schemeClr val="tx1">
                    <a:lumMod val="50000"/>
                  </a:schemeClr>
                </a:solidFill>
                <a:latin typeface="Arial" panose="020B0604020202020204" pitchFamily="34" charset="0"/>
                <a:cs typeface="Arial" panose="020B0604020202020204" pitchFamily="34" charset="0"/>
              </a:rPr>
              <a:t> </a:t>
            </a:r>
            <a:r>
              <a:rPr lang="es-ES" sz="1600" b="1" u="sng" dirty="0" err="1">
                <a:solidFill>
                  <a:schemeClr val="tx1">
                    <a:lumMod val="50000"/>
                  </a:schemeClr>
                </a:solidFill>
                <a:latin typeface="Arial" panose="020B0604020202020204" pitchFamily="34" charset="0"/>
                <a:cs typeface="Arial" panose="020B0604020202020204" pitchFamily="34" charset="0"/>
              </a:rPr>
              <a:t>agriculture</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2" name="Rectángulo 31"/>
          <p:cNvSpPr/>
          <p:nvPr/>
        </p:nvSpPr>
        <p:spPr>
          <a:xfrm>
            <a:off x="4809539" y="4650157"/>
            <a:ext cx="4052713" cy="338554"/>
          </a:xfrm>
          <a:prstGeom prst="rect">
            <a:avLst/>
          </a:prstGeom>
        </p:spPr>
        <p:txBody>
          <a:bodyPr wrap="none">
            <a:spAutoFit/>
          </a:bodyPr>
          <a:lstStyle/>
          <a:p>
            <a:r>
              <a:rPr lang="en-US" sz="1600" b="1" u="sng" dirty="0">
                <a:solidFill>
                  <a:schemeClr val="tx1">
                    <a:lumMod val="50000"/>
                  </a:schemeClr>
                </a:solidFill>
                <a:latin typeface="Arial" panose="020B0604020202020204" pitchFamily="34" charset="0"/>
                <a:cs typeface="Arial" panose="020B0604020202020204" pitchFamily="34" charset="0"/>
              </a:rPr>
              <a:t>Challenges to implement </a:t>
            </a:r>
            <a:r>
              <a:rPr lang="en-US" sz="1600" b="1" u="sng" dirty="0" smtClean="0">
                <a:solidFill>
                  <a:schemeClr val="tx1">
                    <a:lumMod val="50000"/>
                  </a:schemeClr>
                </a:solidFill>
                <a:latin typeface="Arial" panose="020B0604020202020204" pitchFamily="34" charset="0"/>
                <a:cs typeface="Arial" panose="020B0604020202020204" pitchFamily="34" charset="0"/>
              </a:rPr>
              <a:t>the measures </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653457" y="5185413"/>
            <a:ext cx="4475180" cy="954107"/>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Expert guidance is needed to avoid problems such as landslides and </a:t>
            </a:r>
            <a:r>
              <a:rPr lang="en-US" sz="1400" dirty="0" smtClean="0">
                <a:latin typeface="Arial" panose="020B0604020202020204" pitchFamily="34" charset="0"/>
                <a:cs typeface="Arial" panose="020B0604020202020204" pitchFamily="34" charset="0"/>
              </a:rPr>
              <a:t>floods.</a:t>
            </a:r>
          </a:p>
          <a:p>
            <a:pPr algn="ctr"/>
            <a:r>
              <a:rPr lang="en-US" sz="1400" dirty="0">
                <a:latin typeface="Arial" panose="020B0604020202020204" pitchFamily="34" charset="0"/>
                <a:cs typeface="Arial" panose="020B0604020202020204" pitchFamily="34" charset="0"/>
              </a:rPr>
              <a:t>If the area is large, approval from the water regulatory authority is </a:t>
            </a:r>
            <a:r>
              <a:rPr lang="en-US" sz="1400" dirty="0" smtClean="0">
                <a:latin typeface="Arial" panose="020B0604020202020204" pitchFamily="34" charset="0"/>
                <a:cs typeface="Arial" panose="020B0604020202020204" pitchFamily="34" charset="0"/>
              </a:rPr>
              <a:t>needed.</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375295" y="4952989"/>
            <a:ext cx="4052240" cy="1384995"/>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Water </a:t>
            </a:r>
            <a:r>
              <a:rPr lang="en-US" sz="1400" dirty="0">
                <a:latin typeface="Arial" panose="020B0604020202020204" pitchFamily="34" charset="0"/>
                <a:cs typeface="Arial" panose="020B0604020202020204" pitchFamily="34" charset="0"/>
              </a:rPr>
              <a:t>retention areas naturally occur in wet regions. </a:t>
            </a:r>
            <a:r>
              <a:rPr lang="en-US" sz="1400" dirty="0" smtClean="0">
                <a:latin typeface="Arial" panose="020B0604020202020204" pitchFamily="34" charset="0"/>
                <a:cs typeface="Arial" panose="020B0604020202020204" pitchFamily="34" charset="0"/>
              </a:rPr>
              <a:t>These areas can </a:t>
            </a:r>
            <a:r>
              <a:rPr lang="en-US" sz="1400" dirty="0">
                <a:latin typeface="Arial" panose="020B0604020202020204" pitchFamily="34" charset="0"/>
                <a:cs typeface="Arial" panose="020B0604020202020204" pitchFamily="34" charset="0"/>
              </a:rPr>
              <a:t>be used for crop </a:t>
            </a:r>
            <a:r>
              <a:rPr lang="en-US" sz="1400" dirty="0" smtClean="0">
                <a:latin typeface="Arial" panose="020B0604020202020204" pitchFamily="34" charset="0"/>
                <a:cs typeface="Arial" panose="020B0604020202020204" pitchFamily="34" charset="0"/>
              </a:rPr>
              <a:t>growing; </a:t>
            </a:r>
            <a:r>
              <a:rPr lang="en-US" sz="1400" dirty="0">
                <a:latin typeface="Arial" panose="020B0604020202020204" pitchFamily="34" charset="0"/>
                <a:cs typeface="Arial" panose="020B0604020202020204" pitchFamily="34" charset="0"/>
              </a:rPr>
              <a:t>drainage systems are normally installed to divert that </a:t>
            </a:r>
            <a:r>
              <a:rPr lang="en-US" sz="1400" dirty="0" smtClean="0">
                <a:latin typeface="Arial" panose="020B0604020202020204" pitchFamily="34" charset="0"/>
                <a:cs typeface="Arial" panose="020B0604020202020204" pitchFamily="34" charset="0"/>
              </a:rPr>
              <a:t>water.</a:t>
            </a:r>
          </a:p>
          <a:p>
            <a:pPr algn="ctr"/>
            <a:r>
              <a:rPr lang="en-US" sz="1400" dirty="0">
                <a:latin typeface="Arial" panose="020B0604020202020204" pitchFamily="34" charset="0"/>
                <a:cs typeface="Arial" panose="020B0604020202020204" pitchFamily="34" charset="0"/>
              </a:rPr>
              <a:t>In dry places </a:t>
            </a:r>
            <a:r>
              <a:rPr lang="en-US" sz="1400" dirty="0" smtClean="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implementation of this measure is even more </a:t>
            </a:r>
            <a:r>
              <a:rPr lang="en-US" sz="1400" dirty="0" smtClean="0">
                <a:latin typeface="Arial" panose="020B0604020202020204" pitchFamily="34" charset="0"/>
                <a:cs typeface="Arial" panose="020B0604020202020204" pitchFamily="34" charset="0"/>
              </a:rPr>
              <a:t>unusual.</a:t>
            </a:r>
            <a:endParaRPr lang="es-ES" sz="1400" dirty="0">
              <a:latin typeface="Arial" panose="020B0604020202020204" pitchFamily="34" charset="0"/>
              <a:cs typeface="Arial" panose="020B0604020202020204" pitchFamily="34" charset="0"/>
            </a:endParaRPr>
          </a:p>
        </p:txBody>
      </p:sp>
      <p:sp>
        <p:nvSpPr>
          <p:cNvPr id="11" name="Rectángulo 7"/>
          <p:cNvSpPr/>
          <p:nvPr/>
        </p:nvSpPr>
        <p:spPr>
          <a:xfrm>
            <a:off x="155004" y="1471595"/>
            <a:ext cx="8928992" cy="877163"/>
          </a:xfrm>
          <a:prstGeom prst="rect">
            <a:avLst/>
          </a:prstGeom>
        </p:spPr>
        <p:txBody>
          <a:bodyPr wrap="square">
            <a:spAutoFit/>
          </a:bodyPr>
          <a:lstStyle/>
          <a:p>
            <a:r>
              <a:rPr lang="en-US" sz="1700" dirty="0" smtClean="0">
                <a:latin typeface="Arial" panose="020B0604020202020204" pitchFamily="34" charset="0"/>
                <a:cs typeface="Arial" panose="020B0604020202020204" pitchFamily="34" charset="0"/>
              </a:rPr>
              <a:t>Water retention areas can be implemented as ponds or small dams. They can be built using pond liner or directly excavating and compacting the soil (if enough clay content is present)</a:t>
            </a:r>
            <a:endParaRPr lang="es-ES" sz="1700" dirty="0">
              <a:latin typeface="Arial" panose="020B0604020202020204" pitchFamily="34" charset="0"/>
              <a:cs typeface="Arial" panose="020B0604020202020204" pitchFamily="34" charset="0"/>
            </a:endParaRPr>
          </a:p>
        </p:txBody>
      </p:sp>
      <p:sp>
        <p:nvSpPr>
          <p:cNvPr id="12" name="Rectángulo 19"/>
          <p:cNvSpPr/>
          <p:nvPr/>
        </p:nvSpPr>
        <p:spPr>
          <a:xfrm>
            <a:off x="429294" y="2708121"/>
            <a:ext cx="4012462" cy="2246769"/>
          </a:xfrm>
          <a:prstGeom prst="rect">
            <a:avLst/>
          </a:prstGeom>
        </p:spPr>
        <p:txBody>
          <a:bodyPr wrap="square">
            <a:spAutoFit/>
          </a:bodyPr>
          <a:lstStyle/>
          <a:p>
            <a:pPr marL="285750" indent="-285750">
              <a:buFontTx/>
              <a:buChar char="-"/>
            </a:pPr>
            <a:r>
              <a:rPr lang="en-US" sz="1400" dirty="0" smtClean="0">
                <a:latin typeface="Arial" panose="020B0604020202020204" pitchFamily="34" charset="0"/>
                <a:cs typeface="Arial" panose="020B0604020202020204" pitchFamily="34" charset="0"/>
              </a:rPr>
              <a:t>Supplement irrigation in zones with limited access to water</a:t>
            </a:r>
          </a:p>
          <a:p>
            <a:pPr marL="285750" indent="-285750">
              <a:buFontTx/>
              <a:buChar char="-"/>
            </a:pPr>
            <a:r>
              <a:rPr lang="en-US" sz="1400" dirty="0" smtClean="0">
                <a:latin typeface="Arial" panose="020B0604020202020204" pitchFamily="34" charset="0"/>
                <a:cs typeface="Arial" panose="020B0604020202020204" pitchFamily="34" charset="0"/>
              </a:rPr>
              <a:t>Possibility of using gravity force as energy input for irrigation</a:t>
            </a:r>
          </a:p>
          <a:p>
            <a:pPr marL="285750" indent="-285750">
              <a:buFontTx/>
              <a:buChar char="-"/>
            </a:pPr>
            <a:r>
              <a:rPr lang="es-ES" sz="1400" dirty="0" err="1" smtClean="0">
                <a:latin typeface="Arial" panose="020B0604020202020204" pitchFamily="34" charset="0"/>
                <a:cs typeface="Arial" panose="020B0604020202020204" pitchFamily="34" charset="0"/>
              </a:rPr>
              <a:t>Increase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biodiversity</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by</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attracting</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insects</a:t>
            </a:r>
            <a:r>
              <a:rPr lang="es-ES" sz="1400" dirty="0" smtClean="0">
                <a:latin typeface="Arial" panose="020B0604020202020204" pitchFamily="34" charset="0"/>
                <a:cs typeface="Arial" panose="020B0604020202020204" pitchFamily="34" charset="0"/>
              </a:rPr>
              <a:t> and </a:t>
            </a:r>
            <a:r>
              <a:rPr lang="es-ES" sz="1400" dirty="0" err="1" smtClean="0">
                <a:latin typeface="Arial" panose="020B0604020202020204" pitchFamily="34" charset="0"/>
                <a:cs typeface="Arial" panose="020B0604020202020204" pitchFamily="34" charset="0"/>
              </a:rPr>
              <a:t>useful</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creatures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like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snakes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amphibians</a:t>
            </a:r>
            <a:r>
              <a:rPr lang="es-ES" sz="1400" dirty="0" smtClean="0">
                <a:latin typeface="Arial" panose="020B0604020202020204" pitchFamily="34" charset="0"/>
                <a:cs typeface="Arial" panose="020B0604020202020204" pitchFamily="34" charset="0"/>
              </a:rPr>
              <a:t> and </a:t>
            </a:r>
            <a:r>
              <a:rPr lang="es-ES" sz="1400" dirty="0" err="1" smtClean="0">
                <a:latin typeface="Arial" panose="020B0604020202020204" pitchFamily="34" charset="0"/>
                <a:cs typeface="Arial" panose="020B0604020202020204" pitchFamily="34" charset="0"/>
              </a:rPr>
              <a:t>birds</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very</a:t>
            </a:r>
            <a:r>
              <a:rPr lang="es-ES" sz="1400" dirty="0" smtClean="0">
                <a:latin typeface="Arial" panose="020B0604020202020204" pitchFamily="34" charset="0"/>
                <a:cs typeface="Arial" panose="020B0604020202020204" pitchFamily="34" charset="0"/>
              </a:rPr>
              <a:t> beneficial </a:t>
            </a:r>
            <a:r>
              <a:rPr lang="es-ES" sz="1400" dirty="0" err="1" smtClean="0">
                <a:latin typeface="Arial" panose="020B0604020202020204" pitchFamily="34" charset="0"/>
                <a:cs typeface="Arial" panose="020B0604020202020204" pitchFamily="34" charset="0"/>
              </a:rPr>
              <a:t>for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pest</a:t>
            </a:r>
            <a:r>
              <a:rPr lang="es-ES" sz="1400" dirty="0" smtClean="0">
                <a:latin typeface="Arial" panose="020B0604020202020204" pitchFamily="34" charset="0"/>
                <a:cs typeface="Arial" panose="020B0604020202020204" pitchFamily="34" charset="0"/>
              </a:rPr>
              <a:t> control)</a:t>
            </a: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397484"/>
            <a:ext cx="1377300"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BENEFITS </a:t>
            </a:r>
            <a:endParaRPr lang="es-ES" dirty="0">
              <a:latin typeface="Arial" panose="020B0604020202020204" pitchFamily="34" charset="0"/>
              <a:cs typeface="Arial" panose="020B0604020202020204" pitchFamily="34" charset="0"/>
            </a:endParaRPr>
          </a:p>
        </p:txBody>
      </p:sp>
      <p:sp>
        <p:nvSpPr>
          <p:cNvPr id="14" name="Rectángulo 25"/>
          <p:cNvSpPr/>
          <p:nvPr/>
        </p:nvSpPr>
        <p:spPr>
          <a:xfrm>
            <a:off x="6683738" y="2245576"/>
            <a:ext cx="2352758" cy="2292935"/>
          </a:xfrm>
          <a:prstGeom prst="rect">
            <a:avLst/>
          </a:prstGeom>
        </p:spPr>
        <p:txBody>
          <a:bodyPr wrap="square">
            <a:spAutoFit/>
          </a:bodyPr>
          <a:lstStyle/>
          <a:p>
            <a:r>
              <a:rPr lang="en-US" sz="1300" b="1" dirty="0" smtClean="0">
                <a:solidFill>
                  <a:schemeClr val="accent2">
                    <a:lumMod val="50000"/>
                  </a:schemeClr>
                </a:solidFill>
                <a:latin typeface="Arial" panose="020B0604020202020204" pitchFamily="34" charset="0"/>
                <a:cs typeface="Arial" panose="020B0604020202020204" pitchFamily="34" charset="0"/>
              </a:rPr>
              <a:t>Ponds and dams can be built </a:t>
            </a:r>
            <a:r>
              <a:rPr lang="en-US" sz="1300" dirty="0" smtClean="0">
                <a:solidFill>
                  <a:schemeClr val="accent2">
                    <a:lumMod val="50000"/>
                  </a:schemeClr>
                </a:solidFill>
                <a:latin typeface="Arial" panose="020B0604020202020204" pitchFamily="34" charset="0"/>
                <a:cs typeface="Arial" panose="020B0604020202020204" pitchFamily="34" charset="0"/>
              </a:rPr>
              <a:t>by hand or using a mechanical digger (compaction of walls and basin are very important), diverting drainage water in them instead of leading the water out of the farm and, placing them where the runoff water channels converge. </a:t>
            </a:r>
            <a:endParaRPr lang="es-ES" sz="1300" dirty="0">
              <a:solidFill>
                <a:schemeClr val="accent2">
                  <a:lumMod val="50000"/>
                </a:schemeClr>
              </a:solidFill>
              <a:latin typeface="Arial" panose="020B0604020202020204" pitchFamily="34" charset="0"/>
              <a:cs typeface="Arial" panose="020B0604020202020204" pitchFamily="34" charset="0"/>
            </a:endParaRPr>
          </a:p>
        </p:txBody>
      </p:sp>
      <p:sp>
        <p:nvSpPr>
          <p:cNvPr id="2" name="1 Rectángulo"/>
          <p:cNvSpPr/>
          <p:nvPr/>
        </p:nvSpPr>
        <p:spPr>
          <a:xfrm>
            <a:off x="375295" y="2368119"/>
            <a:ext cx="4066461" cy="20689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3074" name="Picture 2" descr="D:\FGN Daniel\Agua\Fotos\Pond.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2575" y="2368119"/>
            <a:ext cx="1951161" cy="195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9176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3</a:t>
            </a:r>
            <a:r>
              <a:rPr lang="de-DE" sz="2600" dirty="0" smtClean="0"/>
              <a:t>. Elements </a:t>
            </a:r>
            <a:r>
              <a:rPr lang="de-DE" sz="2600" dirty="0" err="1" smtClean="0"/>
              <a:t>of</a:t>
            </a:r>
            <a:r>
              <a:rPr lang="de-DE" sz="2600" dirty="0" smtClean="0"/>
              <a:t> </a:t>
            </a:r>
            <a:r>
              <a:rPr lang="de-DE" sz="2600" dirty="0" err="1"/>
              <a:t>V</a:t>
            </a:r>
            <a:r>
              <a:rPr lang="de-DE" sz="2600" dirty="0" err="1" smtClean="0"/>
              <a:t>ery</a:t>
            </a:r>
            <a:r>
              <a:rPr lang="de-DE" sz="2600" dirty="0" smtClean="0"/>
              <a:t> </a:t>
            </a:r>
            <a:r>
              <a:rPr lang="de-DE" sz="2600" dirty="0" err="1" smtClean="0"/>
              <a:t>Good</a:t>
            </a:r>
            <a:r>
              <a:rPr lang="de-DE" sz="2600" dirty="0" smtClean="0"/>
              <a:t> </a:t>
            </a:r>
            <a:r>
              <a:rPr lang="de-DE" sz="2600" dirty="0" err="1" smtClean="0"/>
              <a:t>practices</a:t>
            </a:r>
            <a:endParaRPr lang="de-DE" sz="2600" dirty="0"/>
          </a:p>
        </p:txBody>
      </p:sp>
      <p:sp>
        <p:nvSpPr>
          <p:cNvPr id="5" name="Inhaltsplatzhalter 4"/>
          <p:cNvSpPr>
            <a:spLocks noGrp="1"/>
          </p:cNvSpPr>
          <p:nvPr>
            <p:ph idx="1"/>
          </p:nvPr>
        </p:nvSpPr>
        <p:spPr>
          <a:xfrm>
            <a:off x="467544" y="1268760"/>
            <a:ext cx="6624736" cy="648072"/>
          </a:xfrm>
        </p:spPr>
        <p:txBody>
          <a:bodyPr>
            <a:normAutofit/>
          </a:bodyPr>
          <a:lstStyle/>
          <a:p>
            <a:pPr marL="0" indent="0">
              <a:buNone/>
            </a:pPr>
            <a:r>
              <a:rPr lang="de-DE" sz="2000" b="1" dirty="0" smtClean="0"/>
              <a:t>8. </a:t>
            </a:r>
            <a:r>
              <a:rPr lang="es-ES" sz="2000" b="1" dirty="0" err="1" smtClean="0"/>
              <a:t>Water</a:t>
            </a:r>
            <a:r>
              <a:rPr lang="es-ES" sz="2000" b="1" dirty="0" smtClean="0"/>
              <a:t> </a:t>
            </a:r>
            <a:r>
              <a:rPr lang="es-ES" sz="2000" b="1" dirty="0" err="1" smtClean="0"/>
              <a:t>points</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18</a:t>
            </a:fld>
            <a:endParaRPr lang="de-DE" dirty="0"/>
          </a:p>
        </p:txBody>
      </p:sp>
      <p:sp>
        <p:nvSpPr>
          <p:cNvPr id="11" name="Rectángulo 7"/>
          <p:cNvSpPr/>
          <p:nvPr/>
        </p:nvSpPr>
        <p:spPr>
          <a:xfrm>
            <a:off x="323528" y="1718029"/>
            <a:ext cx="8928992" cy="615553"/>
          </a:xfrm>
          <a:prstGeom prst="rect">
            <a:avLst/>
          </a:prstGeom>
        </p:spPr>
        <p:txBody>
          <a:bodyPr wrap="square">
            <a:spAutoFit/>
          </a:bodyPr>
          <a:lstStyle/>
          <a:p>
            <a:r>
              <a:rPr lang="en-US" sz="1700" dirty="0" smtClean="0">
                <a:latin typeface="Arial" panose="020B0604020202020204" pitchFamily="34" charset="0"/>
                <a:cs typeface="Arial" panose="020B0604020202020204" pitchFamily="34" charset="0"/>
              </a:rPr>
              <a:t>Water must not be wasted. Identifying points in the farm where that occurs and implementing a creative solution will enhance biodiversity.</a:t>
            </a:r>
            <a:endParaRPr lang="es-ES" sz="1700" dirty="0">
              <a:latin typeface="Arial" panose="020B0604020202020204" pitchFamily="34" charset="0"/>
              <a:cs typeface="Arial" panose="020B0604020202020204" pitchFamily="34" charset="0"/>
            </a:endParaRPr>
          </a:p>
        </p:txBody>
      </p:sp>
      <p:sp>
        <p:nvSpPr>
          <p:cNvPr id="12" name="Rectángulo 20"/>
          <p:cNvSpPr/>
          <p:nvPr/>
        </p:nvSpPr>
        <p:spPr>
          <a:xfrm>
            <a:off x="446855" y="2740278"/>
            <a:ext cx="1377300"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BENEFITS </a:t>
            </a:r>
            <a:endParaRPr lang="es-ES" dirty="0">
              <a:latin typeface="Arial" panose="020B0604020202020204" pitchFamily="34" charset="0"/>
              <a:cs typeface="Arial" panose="020B0604020202020204" pitchFamily="34" charset="0"/>
            </a:endParaRPr>
          </a:p>
        </p:txBody>
      </p:sp>
      <p:sp>
        <p:nvSpPr>
          <p:cNvPr id="13" name="Rectángulo 19"/>
          <p:cNvSpPr/>
          <p:nvPr/>
        </p:nvSpPr>
        <p:spPr>
          <a:xfrm>
            <a:off x="446856" y="3109671"/>
            <a:ext cx="4012462" cy="1600438"/>
          </a:xfrm>
          <a:prstGeom prst="rect">
            <a:avLst/>
          </a:prstGeom>
        </p:spPr>
        <p:txBody>
          <a:bodyPr wrap="square">
            <a:spAutoFit/>
          </a:bodyPr>
          <a:lstStyle/>
          <a:p>
            <a:pPr marL="285750" indent="-285750">
              <a:buFontTx/>
              <a:buChar char="-"/>
            </a:pPr>
            <a:r>
              <a:rPr lang="en-US" sz="1400" dirty="0" smtClean="0">
                <a:latin typeface="Arial" panose="020B0604020202020204" pitchFamily="34" charset="0"/>
                <a:cs typeface="Arial" panose="020B0604020202020204" pitchFamily="34" charset="0"/>
              </a:rPr>
              <a:t>Biodiversity enhancement</a:t>
            </a:r>
          </a:p>
          <a:p>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smtClean="0">
                <a:latin typeface="Arial" panose="020B0604020202020204" pitchFamily="34" charset="0"/>
                <a:cs typeface="Arial" panose="020B0604020202020204" pitchFamily="34" charset="0"/>
              </a:rPr>
              <a:t>Creating a comfortable habitat for wildlife (very useful for pest control)</a:t>
            </a:r>
          </a:p>
          <a:p>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4" name="Rectángulo 25"/>
          <p:cNvSpPr/>
          <p:nvPr/>
        </p:nvSpPr>
        <p:spPr>
          <a:xfrm>
            <a:off x="446856" y="4664843"/>
            <a:ext cx="4629200" cy="954107"/>
          </a:xfrm>
          <a:prstGeom prst="rect">
            <a:avLst/>
          </a:prstGeom>
        </p:spPr>
        <p:txBody>
          <a:bodyPr wrap="square">
            <a:spAutoFit/>
          </a:bodyPr>
          <a:lstStyle/>
          <a:p>
            <a:r>
              <a:rPr lang="en-US" sz="1400" b="1" dirty="0" smtClean="0">
                <a:solidFill>
                  <a:schemeClr val="accent2">
                    <a:lumMod val="50000"/>
                  </a:schemeClr>
                </a:solidFill>
                <a:latin typeface="Arial" panose="020B0604020202020204" pitchFamily="34" charset="0"/>
                <a:cs typeface="Arial" panose="020B0604020202020204" pitchFamily="34" charset="0"/>
              </a:rPr>
              <a:t>Water points </a:t>
            </a:r>
            <a:r>
              <a:rPr lang="en-US" sz="1400" dirty="0" smtClean="0">
                <a:solidFill>
                  <a:schemeClr val="accent2">
                    <a:lumMod val="50000"/>
                  </a:schemeClr>
                </a:solidFill>
                <a:latin typeface="Arial" panose="020B0604020202020204" pitchFamily="34" charset="0"/>
                <a:cs typeface="Arial" panose="020B0604020202020204" pitchFamily="34" charset="0"/>
              </a:rPr>
              <a:t>can be created by small solutions like a plate under a water tap (indirectly filled when used) or, small plates under certain drip irrigation emitters or at the end of the line.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2" name="1 Rectángulo"/>
          <p:cNvSpPr/>
          <p:nvPr/>
        </p:nvSpPr>
        <p:spPr>
          <a:xfrm>
            <a:off x="446854" y="2564904"/>
            <a:ext cx="3909121" cy="18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4098" name="Picture 2" descr="D:\FGN Daniel\Agua\Fotos\Water poin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9707" y="2420888"/>
            <a:ext cx="3754873" cy="3136507"/>
          </a:xfrm>
          <a:prstGeom prst="rect">
            <a:avLst/>
          </a:prstGeom>
          <a:noFill/>
          <a:extLst>
            <a:ext uri="{909E8E84-426E-40DD-AFC4-6F175D3DCCD1}">
              <a14:hiddenFill xmlns:a14="http://schemas.microsoft.com/office/drawing/2010/main">
                <a:solidFill>
                  <a:srgbClr val="FFFFFF"/>
                </a:solidFill>
              </a14:hiddenFill>
            </a:ext>
          </a:extLst>
        </p:spPr>
      </p:pic>
      <p:sp>
        <p:nvSpPr>
          <p:cNvPr id="15" name="Textfeld 14"/>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a:t>
            </a:r>
            <a:r>
              <a:rPr lang="de-DE" sz="1600" dirty="0" err="1" smtClean="0">
                <a:solidFill>
                  <a:schemeClr val="bg2">
                    <a:lumMod val="25000"/>
                  </a:schemeClr>
                </a:solidFill>
                <a:latin typeface="Arial" panose="020B0604020202020204" pitchFamily="34" charset="0"/>
                <a:cs typeface="Arial" panose="020B0604020202020204" pitchFamily="34" charset="0"/>
              </a:rPr>
              <a:t>Water</a:t>
            </a:r>
            <a:r>
              <a:rPr lang="de-DE" sz="1600" dirty="0" smtClean="0">
                <a:solidFill>
                  <a:schemeClr val="bg2">
                    <a:lumMod val="25000"/>
                  </a:schemeClr>
                </a:solidFill>
                <a:latin typeface="Arial" panose="020B0604020202020204" pitchFamily="34" charset="0"/>
                <a:cs typeface="Arial" panose="020B0604020202020204" pitchFamily="34" charset="0"/>
              </a:rPr>
              <a:t> Management</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6"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359244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2281</Words>
  <Application>Microsoft Office PowerPoint</Application>
  <PresentationFormat>Bildschirmpräsentation (4:3)</PresentationFormat>
  <Paragraphs>313</Paragraphs>
  <Slides>18</Slides>
  <Notes>18</Notes>
  <HiddenSlides>0</HiddenSlides>
  <MMClips>0</MMClips>
  <ScaleCrop>false</ScaleCrop>
  <HeadingPairs>
    <vt:vector size="4" baseType="variant">
      <vt:variant>
        <vt:lpstr>Design</vt:lpstr>
      </vt:variant>
      <vt:variant>
        <vt:i4>3</vt:i4>
      </vt:variant>
      <vt:variant>
        <vt:lpstr>Folientitel</vt:lpstr>
      </vt:variant>
      <vt:variant>
        <vt:i4>18</vt:i4>
      </vt:variant>
    </vt:vector>
  </HeadingPairs>
  <TitlesOfParts>
    <vt:vector size="21" baseType="lpstr">
      <vt:lpstr>LIFE Header</vt:lpstr>
      <vt:lpstr>LIFE Content</vt:lpstr>
      <vt:lpstr>LIFE Partner Logos</vt:lpstr>
      <vt:lpstr>Very Best Agricultural Practices Water / Irrigation</vt:lpstr>
      <vt:lpstr>1. Why water is relevant</vt:lpstr>
      <vt:lpstr>2. Water on the farming sector</vt:lpstr>
      <vt:lpstr>3. Elements of Very Good practices</vt:lpstr>
      <vt:lpstr>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lpstr>3. Elements of Very Good practices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146</cp:revision>
  <dcterms:created xsi:type="dcterms:W3CDTF">2017-08-09T08:14:08Z</dcterms:created>
  <dcterms:modified xsi:type="dcterms:W3CDTF">2019-04-29T11:11:07Z</dcterms:modified>
</cp:coreProperties>
</file>