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7"/>
  </p:notesMasterIdLst>
  <p:sldIdLst>
    <p:sldId id="343" r:id="rId4"/>
    <p:sldId id="344" r:id="rId5"/>
    <p:sldId id="276" r:id="rId6"/>
    <p:sldId id="277" r:id="rId7"/>
    <p:sldId id="345" r:id="rId8"/>
    <p:sldId id="346" r:id="rId9"/>
    <p:sldId id="347" r:id="rId10"/>
    <p:sldId id="348" r:id="rId11"/>
    <p:sldId id="349" r:id="rId12"/>
    <p:sldId id="350" r:id="rId13"/>
    <p:sldId id="342" r:id="rId14"/>
    <p:sldId id="351" r:id="rId15"/>
    <p:sldId id="287" r:id="rId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85" autoAdjust="0"/>
  </p:normalViewPr>
  <p:slideViewPr>
    <p:cSldViewPr>
      <p:cViewPr>
        <p:scale>
          <a:sx n="50" d="100"/>
          <a:sy n="50" d="100"/>
        </p:scale>
        <p:origin x="-236" y="-775"/>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24.04.2019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ec.europa.eu/environment/soil/three_en.htm"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eur-lex.europa.eu/LexUriServ/LexUriServ.do?uri=CELEX:52006PC0232:en:NOT"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2836287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tx1"/>
                </a:solidFill>
                <a:effectLst/>
                <a:latin typeface="+mn-lt"/>
                <a:ea typeface="+mn-ea"/>
                <a:cs typeface="+mn-cs"/>
              </a:rPr>
              <a:t>Why is soil important for</a:t>
            </a:r>
            <a:r>
              <a:rPr lang="en-US" sz="1400" b="1" kern="1200" baseline="0" dirty="0" smtClean="0">
                <a:solidFill>
                  <a:schemeClr val="tx1"/>
                </a:solidFill>
                <a:effectLst/>
                <a:latin typeface="+mn-lt"/>
                <a:ea typeface="+mn-ea"/>
                <a:cs typeface="+mn-cs"/>
              </a:rPr>
              <a:t> Biodiversity</a:t>
            </a:r>
            <a:r>
              <a:rPr lang="en-US" sz="1400" b="1"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Soil is a fundamental and irreplaceable natural resource. It performs a number of functions essential for human life, e.g. producing food and </a:t>
            </a:r>
            <a:r>
              <a:rPr lang="en-US" sz="1200" kern="1200" dirty="0" err="1" smtClean="0">
                <a:solidFill>
                  <a:schemeClr val="tx1"/>
                </a:solidFill>
                <a:effectLst/>
                <a:latin typeface="+mn-lt"/>
                <a:ea typeface="+mn-ea"/>
                <a:cs typeface="+mn-cs"/>
              </a:rPr>
              <a:t>fibre</a:t>
            </a:r>
            <a:r>
              <a:rPr lang="en-US" sz="1200" kern="1200" dirty="0" smtClean="0">
                <a:solidFill>
                  <a:schemeClr val="tx1"/>
                </a:solidFill>
                <a:effectLst/>
                <a:latin typeface="+mn-lt"/>
                <a:ea typeface="+mn-ea"/>
                <a:cs typeface="+mn-cs"/>
              </a:rPr>
              <a:t>; interlinking earth, air and water; storing, filtering and transforming water, nitrogen and carbon. Soil is the most important carbon store in the world and it takes hundreds of year for a thin layer of soil to develop. It is classified as a “non-renewable resource”. A resource, which is at risk.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525026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The European Commission addresses the threats to soil on several fronts trying to sustain the precious resource beneath our feet. However, there is no overarching, strategic framework on EU level, yet. This gap had been intended to be filled by the Soil Framework Directive proposal, which was withdrawn by the commission in 2014. In the absence of a common policy framework, soils are casually addressed in many policy instruments.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Today, common agricultural practices include the use of nitrogen balances as a planning tool for nutrient management prior to the use of fertilizer. Nitrogen balances compare nitrogen inputs (fertilizing, nitrogen fixation and nitrogen deposition among other things) and nitrogen outputs (denitrification and the emission of ammonia among other things) and thus reflect a major part of the nitrogen cycle and the impact of farm management on the hydrosphere and atmosphere.</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Today, common agricultural practices include the use of nitrogen balances as a planning tool for nutrient management prior to the use of fertilizer. Nitrogen balances compare nitrogen inputs (fertilizing, nitrogen fixation and nitrogen deposition among other things) and nitrogen outputs (denitrification and the emission of ammonia among other things) and thus reflect a major part of the nitrogen cycle and the impact of farm management on the hydrosphere and atmosphere.</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a:p>
            <a:r>
              <a:rPr lang="en-US" dirty="0" smtClean="0">
                <a:effectLst/>
              </a:rPr>
              <a:t>All the extra nitrogen mankind is extracting from the air has to end up somewhere. Some of it passes through our bodies, and those of our animals, and is flushed away in sewage.</a:t>
            </a:r>
          </a:p>
          <a:p>
            <a:r>
              <a:rPr lang="en-US" dirty="0" smtClean="0">
                <a:effectLst/>
              </a:rPr>
              <a:t>Still more is washed straight off the fields into rivers by heavy rain, or leaches into groundwater. All this causes ecosystems to become overloaded with nitrogen, a process known as "eutrophication". What happens is great blooms of algae, and then bacteria, feed on the surplus nitrogen. In the process, they suck all the oxygen from the water, killing fish and other organisms.</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367998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With the so called </a:t>
            </a:r>
            <a:r>
              <a:rPr lang="en-US" sz="1200" u="sng" kern="1200" dirty="0" smtClean="0">
                <a:solidFill>
                  <a:schemeClr val="tx1"/>
                </a:solidFill>
                <a:effectLst/>
                <a:latin typeface="+mn-lt"/>
                <a:ea typeface="+mn-ea"/>
                <a:cs typeface="+mn-cs"/>
              </a:rPr>
              <a:t>“Gross balance” </a:t>
            </a:r>
            <a:r>
              <a:rPr lang="en-US" sz="1200" kern="1200" dirty="0" smtClean="0">
                <a:solidFill>
                  <a:schemeClr val="tx1"/>
                </a:solidFill>
                <a:effectLst/>
                <a:latin typeface="+mn-lt"/>
                <a:ea typeface="+mn-ea"/>
                <a:cs typeface="+mn-cs"/>
              </a:rPr>
              <a:t>a potential surplus of nitrogen on agricultural land is calculated. Therefore, all inputs of nitrogen to an agricultural system and outputs from nitrogen removed from the system are compared per hectare of agricultural land. The application of organic and mineral fertilizer, the atmospheric deposition of N and the biological nitrogen fixation are taken into account as inputs to the system. Harvested corps are seen as outputs. The data used for the calculations of the gross nutrient balance are partly based on expert’s estimates of different physical relations. In reality, some of these data vary greatly from region to region. Also among Member States the N-coefficients used for the calculations differ. This creates a set of uncertainties that are carried through the total N-balance.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u="sng" kern="1200" dirty="0" smtClean="0">
                <a:solidFill>
                  <a:schemeClr val="tx1"/>
                </a:solidFill>
                <a:effectLst/>
                <a:latin typeface="+mn-lt"/>
                <a:ea typeface="+mn-ea"/>
                <a:cs typeface="+mn-cs"/>
              </a:rPr>
              <a:t>Farm-gate nutrient balance</a:t>
            </a:r>
            <a:r>
              <a:rPr lang="en-US" sz="1200" kern="1200" dirty="0" smtClean="0">
                <a:solidFill>
                  <a:schemeClr val="tx1"/>
                </a:solidFill>
                <a:effectLst/>
                <a:latin typeface="+mn-lt"/>
                <a:ea typeface="+mn-ea"/>
                <a:cs typeface="+mn-cs"/>
              </a:rPr>
              <a:t> treats the farm (or national agricultural industry) as an entity. Nitrogen recycled within the entity is ignored. This type of balance takes into account the amount of nitrogen imported into the farm or national agricultural industry (i.e. in fertilizers, feedstuffs, etc.) and exported from the farm or the national agricultural industry, i.e. in animal products (e.g. milk, eggs, meat) and crops, excluding fodder crops and grass which are consumed on the farm. The difference between imports and exports is the nitrogen surplus or deficit. In general, the farm-gate nutrient balance leaves less space for uncertainties as all inputs to the farm and all outputs are documented data, falling back on receipts and verifiable quantities of outputs and inputs. </a:t>
            </a:r>
            <a:r>
              <a:rPr lang="en-US" sz="1200" u="sng" kern="1200" dirty="0" smtClean="0">
                <a:solidFill>
                  <a:schemeClr val="tx1"/>
                </a:solidFill>
                <a:effectLst/>
                <a:latin typeface="+mn-lt"/>
                <a:ea typeface="+mn-ea"/>
                <a:cs typeface="+mn-cs"/>
              </a:rPr>
              <a:t>Thus, a farm gate nutrient balance should be preferred and carried out annually.</a:t>
            </a:r>
            <a:r>
              <a:rPr lang="en-US" sz="1200" kern="1200" dirty="0" smtClean="0">
                <a:solidFill>
                  <a:schemeClr val="tx1"/>
                </a:solidFill>
                <a:effectLst/>
                <a:latin typeface="+mn-lt"/>
                <a:ea typeface="+mn-ea"/>
                <a:cs typeface="+mn-cs"/>
              </a:rPr>
              <a:t> Due to its high data quality (evidence of acquisitions and sales), farm gate nutrient balances provide reliable information and can be used to draw up farm comparisons and regional and national balances. </a:t>
            </a:r>
            <a:endParaRPr lang="de-DE" sz="1200" kern="1200" dirty="0" smtClean="0">
              <a:solidFill>
                <a:schemeClr val="tx1"/>
              </a:solidFill>
              <a:effectLst/>
              <a:latin typeface="+mn-lt"/>
              <a:ea typeface="+mn-ea"/>
              <a:cs typeface="+mn-cs"/>
            </a:endParaRP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all times, application of nutrients should be oriented at the nutrient demand of the crop. To verify this, a nutrient demand determination is a helpful tool. Aiming at reducing the amount of nutrient leaching the amount of needed fertilizer at plot-scale need to be calculated, setting the estimated yields in relation. The fertilizer requirement of a crop, focusing on nitrogen (N) and phosphorous (P) must be determined in writing according to a specified scheme. The nitrogen fertilizer requirement is the quantity of nutrients, which covers the requirement of the crop after deduction of other available quantities of nutrients and taking into account the nutrient supply of the soil. The calculated nitrogen fertilizer requirement is the site-related upper limit that applies to the crop throughout the vegetation. The requirement may be divided up into partial applications. </a:t>
            </a:r>
            <a:r>
              <a:rPr lang="en-US" sz="1200" u="sng" kern="1200" dirty="0" smtClean="0">
                <a:solidFill>
                  <a:schemeClr val="tx1"/>
                </a:solidFill>
                <a:effectLst/>
                <a:latin typeface="+mn-lt"/>
                <a:ea typeface="+mn-ea"/>
                <a:cs typeface="+mn-cs"/>
              </a:rPr>
              <a:t>A nutrient demand determination should be applied prior to the application of essential nutrient amounts (50 kg/N/ha or 30 Kg/P/ha)</a:t>
            </a:r>
            <a:r>
              <a:rPr lang="en-US" sz="1200" kern="1200" dirty="0" smtClean="0">
                <a:solidFill>
                  <a:schemeClr val="tx1"/>
                </a:solidFill>
                <a:effectLst/>
                <a:latin typeface="+mn-lt"/>
                <a:ea typeface="+mn-ea"/>
                <a:cs typeface="+mn-cs"/>
              </a:rPr>
              <a:t>. The determination of fertilizer requirements must be carried out in writing for each crop and for each management unit /field.</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With the so called </a:t>
            </a:r>
            <a:r>
              <a:rPr lang="en-US" sz="1200" u="sng" kern="1200" dirty="0" smtClean="0">
                <a:solidFill>
                  <a:schemeClr val="tx1"/>
                </a:solidFill>
                <a:effectLst/>
                <a:latin typeface="+mn-lt"/>
                <a:ea typeface="+mn-ea"/>
                <a:cs typeface="+mn-cs"/>
              </a:rPr>
              <a:t>“Gross balance” </a:t>
            </a:r>
            <a:r>
              <a:rPr lang="en-US" sz="1200" kern="1200" dirty="0" smtClean="0">
                <a:solidFill>
                  <a:schemeClr val="tx1"/>
                </a:solidFill>
                <a:effectLst/>
                <a:latin typeface="+mn-lt"/>
                <a:ea typeface="+mn-ea"/>
                <a:cs typeface="+mn-cs"/>
              </a:rPr>
              <a:t>a potential surplus of nitrogen on agricultural land is calculated. Therefore, all inputs of nitrogen to an agricultural system and outputs from nitrogen removed from the system are compared per hectare of agricultural land. The application of organic and mineral fertilizer, the atmospheric deposition of N and the biological nitrogen fixation are taken into account as inputs to the system. Harvested corps are seen as outputs. The data used for the calculations of the gross nutrient balance are partly based on expert’s estimates of different physical relations. In reality, some of these data vary greatly from region to region. Also among Member States the N-coefficients used for the calculations differ. This creates a set of uncertainties that are carried through the total N-balance.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u="sng" kern="1200" dirty="0" smtClean="0">
                <a:solidFill>
                  <a:schemeClr val="tx1"/>
                </a:solidFill>
                <a:effectLst/>
                <a:latin typeface="+mn-lt"/>
                <a:ea typeface="+mn-ea"/>
                <a:cs typeface="+mn-cs"/>
              </a:rPr>
              <a:t>Farm-gate nutrient balance</a:t>
            </a:r>
            <a:r>
              <a:rPr lang="en-US" sz="1200" kern="1200" dirty="0" smtClean="0">
                <a:solidFill>
                  <a:schemeClr val="tx1"/>
                </a:solidFill>
                <a:effectLst/>
                <a:latin typeface="+mn-lt"/>
                <a:ea typeface="+mn-ea"/>
                <a:cs typeface="+mn-cs"/>
              </a:rPr>
              <a:t> treats the farm (or national agricultural industry) as an entity. Nitrogen recycled within the entity is ignored. This type of balance takes into account the amount of nitrogen imported into the farm or national agricultural industry (i.e. in fertilizers, feedstuffs, etc.) and exported from the farm or the national agricultural industry, i.e. in animal products (e.g. milk, eggs, meat) and crops, excluding fodder crops and grass which are consumed on the farm. The difference between imports and exports is the nitrogen surplus or deficit. In general, the farm-gate nutrient balance leaves less space for uncertainties as all inputs to the farm and all outputs are documented data, falling back on receipts and verifiable quantities of outputs and inputs. </a:t>
            </a:r>
            <a:r>
              <a:rPr lang="en-US" sz="1200" u="sng" kern="1200" dirty="0" smtClean="0">
                <a:solidFill>
                  <a:schemeClr val="tx1"/>
                </a:solidFill>
                <a:effectLst/>
                <a:latin typeface="+mn-lt"/>
                <a:ea typeface="+mn-ea"/>
                <a:cs typeface="+mn-cs"/>
              </a:rPr>
              <a:t>Thus, a farm gate nutrient balance should be preferred and carried out annually.</a:t>
            </a:r>
            <a:r>
              <a:rPr lang="en-US" sz="1200" kern="1200" dirty="0" smtClean="0">
                <a:solidFill>
                  <a:schemeClr val="tx1"/>
                </a:solidFill>
                <a:effectLst/>
                <a:latin typeface="+mn-lt"/>
                <a:ea typeface="+mn-ea"/>
                <a:cs typeface="+mn-cs"/>
              </a:rPr>
              <a:t> Due to its high data quality (evidence of acquisitions and sales), farm gate nutrient balances provide reliable information and can be used to draw up farm comparisons and regional and national balances. </a:t>
            </a:r>
            <a:endParaRPr lang="de-DE" sz="1200" kern="1200" dirty="0" smtClean="0">
              <a:solidFill>
                <a:schemeClr val="tx1"/>
              </a:solidFill>
              <a:effectLst/>
              <a:latin typeface="+mn-lt"/>
              <a:ea typeface="+mn-ea"/>
              <a:cs typeface="+mn-cs"/>
            </a:endParaRP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all times, application of nutrients should be oriented at the nutrient demand of the crop. To verify this, a nutrient demand determination is a helpful tool. Aiming at reducing the amount of nutrient leaching the amount of needed fertilizer at plot-scale need to be calculated, setting the estimated yields in relation. The fertilizer requirement of a crop, focusing on nitrogen (N) and phosphorous (P) must be determined in writing according to a specified scheme. The nitrogen fertilizer requirement is the quantity of nutrients, which covers the requirement of the crop after deduction of other available quantities of nutrients and taking into account the nutrient supply of the soil. The calculated nitrogen fertilizer requirement is the site-related upper limit that applies to the crop throughout the vegetation. The requirement may be divided up into partial applications. </a:t>
            </a:r>
            <a:r>
              <a:rPr lang="en-US" sz="1200" u="sng" kern="1200" dirty="0" smtClean="0">
                <a:solidFill>
                  <a:schemeClr val="tx1"/>
                </a:solidFill>
                <a:effectLst/>
                <a:latin typeface="+mn-lt"/>
                <a:ea typeface="+mn-ea"/>
                <a:cs typeface="+mn-cs"/>
              </a:rPr>
              <a:t>A nutrient demand determination should be applied prior to the application of essential nutrient amounts (50 kg/N/ha or 30 Kg/P/ha)</a:t>
            </a:r>
            <a:r>
              <a:rPr lang="en-US" sz="1200" kern="1200" dirty="0" smtClean="0">
                <a:solidFill>
                  <a:schemeClr val="tx1"/>
                </a:solidFill>
                <a:effectLst/>
                <a:latin typeface="+mn-lt"/>
                <a:ea typeface="+mn-ea"/>
                <a:cs typeface="+mn-cs"/>
              </a:rPr>
              <a:t>. The determination of fertilizer requirements must be carried out in writing for each crop and for each management unit /field.</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2288062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The CAP, with its area based payments, has consistent effects on crop rotation, favoring high-input crops which are more harmful to the environment. Mandatory Cross-Compliance was one of the major changes to the CAP, linking full payments to the respect of requirements regarding environment, animal welfare, animal, plant and public health, as well as standards of Good Agricultural and Environmental Conditions (GAEC)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GAEC for crop rotation are to be defined by Member States according to local conditions. Focusing on soil organic matter levels. Various approaches are being taken by Member States (MS) in respecting soil organic matter and thus for the crop rotation standard. </a:t>
            </a:r>
          </a:p>
          <a:p>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France and Luxemburg promote crop diversification by growing “at least 3 crops on arable lands” in the same year. Finland and Austria defined standards limiting monocultures. In Germany, soil analysis on soil organic matter have to be done and humus balances are calculated. Incorporating organic matter in the soil, supplements crop rotations and provide a better soil structure, reducing erosion and enhancing water retention. In Sweden, cover crops are promoted. </a:t>
            </a:r>
          </a:p>
          <a:p>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Greening, introduced by the European Commission in 2013, aims at making soil &amp; ecosystems more resilient by growing a greater variety of crops, conserving soil carbon &amp; grassland habitats associated with permanent grassland and protecting water &amp; habitats by establishing ecological focus areas. Besides other, this means that the farmers with more than 10 ha of arable land have to follow a crop diversification, demanding:</a:t>
            </a:r>
          </a:p>
          <a:p>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Up to 30 ha: farmers have to grow at least 2 crops and the main crop cannot cover more than 75% of the land</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30 ha: farmers have to grow at least 3 crops, the main crop covering at most 75% of the land and the 2 main crops at most 95%</a:t>
            </a:r>
            <a:endParaRPr lang="de-DE"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rules for the crop diversification measure are straightforward, with no flexibilities given to the Member States in terms of choosing how to implement it. They do not prescribe a crop rotation on plot level, but rather focuses on a farm scale.</a:t>
            </a:r>
            <a:endParaRPr lang="de-DE" sz="1200" kern="1200" dirty="0" smtClean="0">
              <a:solidFill>
                <a:schemeClr val="tx1"/>
              </a:solidFill>
              <a:effectLst/>
              <a:latin typeface="+mn-lt"/>
              <a:ea typeface="+mn-ea"/>
              <a:cs typeface="+mn-cs"/>
            </a:endParaRP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specific measures to foster a crop rotation are given by </a:t>
            </a:r>
            <a:r>
              <a:rPr lang="en-US" sz="1200" kern="1200" dirty="0" err="1" smtClean="0">
                <a:solidFill>
                  <a:schemeClr val="tx1"/>
                </a:solidFill>
                <a:effectLst/>
                <a:latin typeface="+mn-lt"/>
                <a:ea typeface="+mn-ea"/>
                <a:cs typeface="+mn-cs"/>
              </a:rPr>
              <a:t>Agri</a:t>
            </a:r>
            <a:r>
              <a:rPr lang="en-US" sz="1200" kern="1200" dirty="0" smtClean="0">
                <a:solidFill>
                  <a:schemeClr val="tx1"/>
                </a:solidFill>
                <a:effectLst/>
                <a:latin typeface="+mn-lt"/>
                <a:ea typeface="+mn-ea"/>
                <a:cs typeface="+mn-cs"/>
              </a:rPr>
              <a:t>-Environmental Measures (AEM). AEM focus on reducing environmental risk and negative pressure of farming practices, promoting sustainable farming activities. These measures are adapted to local situations and bind farmers for a time of five years. The environmental issues mainly concern biodiversity, landscape and natural resources. </a:t>
            </a:r>
            <a:endParaRPr lang="de-DE" sz="1200" kern="1200" dirty="0" smtClean="0">
              <a:solidFill>
                <a:schemeClr val="tx1"/>
              </a:solidFill>
              <a:effectLst/>
              <a:latin typeface="+mn-lt"/>
              <a:ea typeface="+mn-ea"/>
              <a:cs typeface="+mn-cs"/>
            </a:endParaRPr>
          </a:p>
          <a:p>
            <a:endParaRPr lang="de-DE" dirty="0" smtClean="0"/>
          </a:p>
          <a:p>
            <a:endParaRPr lang="de-DE" dirty="0" smtClean="0"/>
          </a:p>
          <a:p>
            <a:r>
              <a:rPr lang="en-US" sz="1200" b="1" i="0" u="none" strike="noStrike" kern="1200" baseline="0" dirty="0" smtClean="0">
                <a:solidFill>
                  <a:schemeClr val="tx1"/>
                </a:solidFill>
                <a:latin typeface="+mn-lt"/>
                <a:ea typeface="+mn-ea"/>
                <a:cs typeface="+mn-cs"/>
              </a:rPr>
              <a:t>The standard </a:t>
            </a:r>
            <a:r>
              <a:rPr lang="en-US" sz="1200" b="1" i="0" u="none" strike="noStrike" kern="1200" baseline="0" dirty="0" err="1" smtClean="0">
                <a:solidFill>
                  <a:schemeClr val="tx1"/>
                </a:solidFill>
                <a:latin typeface="+mn-lt"/>
                <a:ea typeface="+mn-ea"/>
                <a:cs typeface="+mn-cs"/>
              </a:rPr>
              <a:t>organisation</a:t>
            </a:r>
            <a:r>
              <a:rPr lang="en-US" sz="1200" b="1" i="0" u="none" strike="noStrike" kern="1200" baseline="0" dirty="0" smtClean="0">
                <a:solidFill>
                  <a:schemeClr val="tx1"/>
                </a:solidFill>
                <a:latin typeface="+mn-lt"/>
                <a:ea typeface="+mn-ea"/>
                <a:cs typeface="+mn-cs"/>
              </a:rPr>
              <a:t> /company provides guidelines for</a:t>
            </a:r>
          </a:p>
          <a:p>
            <a:r>
              <a:rPr lang="de-DE" sz="1200" b="1" i="0" u="none" strike="noStrike" kern="1200" baseline="0" dirty="0" err="1" smtClean="0">
                <a:solidFill>
                  <a:schemeClr val="tx1"/>
                </a:solidFill>
                <a:latin typeface="+mn-lt"/>
                <a:ea typeface="+mn-ea"/>
                <a:cs typeface="+mn-cs"/>
              </a:rPr>
              <a:t>crop</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rotation</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excluding</a:t>
            </a:r>
            <a:r>
              <a:rPr lang="de-DE" sz="1200" b="1" i="0" u="none" strike="noStrike" kern="1200" baseline="0" dirty="0" smtClean="0">
                <a:solidFill>
                  <a:schemeClr val="tx1"/>
                </a:solidFill>
                <a:latin typeface="+mn-lt"/>
                <a:ea typeface="+mn-ea"/>
                <a:cs typeface="+mn-cs"/>
              </a:rPr>
              <a:t> permanent </a:t>
            </a:r>
            <a:r>
              <a:rPr lang="de-DE" sz="1200" b="1" i="0" u="none" strike="noStrike" kern="1200" baseline="0" dirty="0" err="1" smtClean="0">
                <a:solidFill>
                  <a:schemeClr val="tx1"/>
                </a:solidFill>
                <a:latin typeface="+mn-lt"/>
                <a:ea typeface="+mn-ea"/>
                <a:cs typeface="+mn-cs"/>
              </a:rPr>
              <a:t>crops</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Diversified</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crop</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rotations</a:t>
            </a:r>
            <a:endParaRPr lang="de-DE"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improve soil biodiversity and soil fertility, while simultaneously</a:t>
            </a:r>
          </a:p>
          <a:p>
            <a:r>
              <a:rPr lang="en-US" sz="1200" b="1" i="0" u="none" strike="noStrike" kern="1200" baseline="0" dirty="0" smtClean="0">
                <a:solidFill>
                  <a:schemeClr val="tx1"/>
                </a:solidFill>
                <a:latin typeface="+mn-lt"/>
                <a:ea typeface="+mn-ea"/>
                <a:cs typeface="+mn-cs"/>
              </a:rPr>
              <a:t>reducing the intensity of pests and plant diseases.</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On the total utilized agricultural area (UAA) of the farm, a</a:t>
            </a:r>
          </a:p>
          <a:p>
            <a:r>
              <a:rPr lang="en-US" sz="1200" b="0" i="0" u="none" strike="noStrike" kern="1200" baseline="0" dirty="0" smtClean="0">
                <a:solidFill>
                  <a:schemeClr val="tx1"/>
                </a:solidFill>
                <a:latin typeface="+mn-lt"/>
                <a:ea typeface="+mn-ea"/>
                <a:cs typeface="+mn-cs"/>
              </a:rPr>
              <a:t>minimum of three different crops will be grown. The main crop</a:t>
            </a:r>
          </a:p>
          <a:p>
            <a:r>
              <a:rPr lang="en-US" sz="1200" b="0" i="0" u="none" strike="noStrike" kern="1200" baseline="0" dirty="0" smtClean="0">
                <a:solidFill>
                  <a:schemeClr val="tx1"/>
                </a:solidFill>
                <a:latin typeface="+mn-lt"/>
                <a:ea typeface="+mn-ea"/>
                <a:cs typeface="+mn-cs"/>
              </a:rPr>
              <a:t>is grown at a maximum of 75% of the total UAA of the farm. The</a:t>
            </a:r>
          </a:p>
          <a:p>
            <a:r>
              <a:rPr lang="en-US" sz="1200" b="0" i="0" u="none" strike="noStrike" kern="1200" baseline="0" dirty="0" smtClean="0">
                <a:solidFill>
                  <a:schemeClr val="tx1"/>
                </a:solidFill>
                <a:latin typeface="+mn-lt"/>
                <a:ea typeface="+mn-ea"/>
                <a:cs typeface="+mn-cs"/>
              </a:rPr>
              <a:t>first two main crops make up a maximum amount of 90% of the</a:t>
            </a:r>
          </a:p>
          <a:p>
            <a:r>
              <a:rPr lang="en-US" sz="1200" b="0" i="0" u="none" strike="noStrike" kern="1200" baseline="0" dirty="0" smtClean="0">
                <a:solidFill>
                  <a:schemeClr val="tx1"/>
                </a:solidFill>
                <a:latin typeface="+mn-lt"/>
                <a:ea typeface="+mn-ea"/>
                <a:cs typeface="+mn-cs"/>
              </a:rPr>
              <a:t>total UAA. Legumes and mixtures with legumes are grown on at</a:t>
            </a:r>
          </a:p>
          <a:p>
            <a:r>
              <a:rPr lang="en-US" sz="1200" b="0" i="0" u="none" strike="noStrike" kern="1200" baseline="0" dirty="0" smtClean="0">
                <a:solidFill>
                  <a:schemeClr val="tx1"/>
                </a:solidFill>
                <a:latin typeface="+mn-lt"/>
                <a:ea typeface="+mn-ea"/>
                <a:cs typeface="+mn-cs"/>
              </a:rPr>
              <a:t>least 10% of the farms' UAA.</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Fields, plots, and parts of fields that can't easily be accessed</a:t>
            </a:r>
          </a:p>
          <a:p>
            <a:r>
              <a:rPr lang="en-US" sz="1200" b="0" i="0" u="none" strike="noStrike" kern="1200" baseline="0" dirty="0" smtClean="0">
                <a:solidFill>
                  <a:schemeClr val="tx1"/>
                </a:solidFill>
                <a:latin typeface="+mn-lt"/>
                <a:ea typeface="+mn-ea"/>
                <a:cs typeface="+mn-cs"/>
              </a:rPr>
              <a:t>by machinery are used for nature conservation.</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In temperate climatic regions, the farmer must follow a crop</a:t>
            </a:r>
          </a:p>
          <a:p>
            <a:r>
              <a:rPr lang="en-US" sz="1200" b="0" i="0" u="none" strike="noStrike" kern="1200" baseline="0" dirty="0" smtClean="0">
                <a:solidFill>
                  <a:schemeClr val="tx1"/>
                </a:solidFill>
                <a:latin typeface="+mn-lt"/>
                <a:ea typeface="+mn-ea"/>
                <a:cs typeface="+mn-cs"/>
              </a:rPr>
              <a:t>rotation of at least four years on the same plot. This includes the</a:t>
            </a:r>
          </a:p>
          <a:p>
            <a:r>
              <a:rPr lang="en-US" sz="1200" b="0" i="0" u="none" strike="noStrike" kern="1200" baseline="0" dirty="0" smtClean="0">
                <a:solidFill>
                  <a:schemeClr val="tx1"/>
                </a:solidFill>
                <a:latin typeface="+mn-lt"/>
                <a:ea typeface="+mn-ea"/>
                <a:cs typeface="+mn-cs"/>
              </a:rPr>
              <a:t>cultivation of four main crops as well as the cultivation of cover</a:t>
            </a:r>
          </a:p>
          <a:p>
            <a:r>
              <a:rPr lang="de-DE" sz="1200" b="0" i="0" u="none" strike="noStrike" kern="1200" baseline="0" dirty="0" err="1" smtClean="0">
                <a:solidFill>
                  <a:schemeClr val="tx1"/>
                </a:solidFill>
                <a:latin typeface="+mn-lt"/>
                <a:ea typeface="+mn-ea"/>
                <a:cs typeface="+mn-cs"/>
              </a:rPr>
              <a:t>crops</a:t>
            </a:r>
            <a:r>
              <a:rPr lang="de-DE"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In semi-arid regions, the farmer must follow a crop rotation of</a:t>
            </a:r>
          </a:p>
          <a:p>
            <a:r>
              <a:rPr lang="en-US" sz="1200" b="0" i="0" u="none" strike="noStrike" kern="1200" baseline="0" dirty="0" smtClean="0">
                <a:solidFill>
                  <a:schemeClr val="tx1"/>
                </a:solidFill>
                <a:latin typeface="+mn-lt"/>
                <a:ea typeface="+mn-ea"/>
                <a:cs typeface="+mn-cs"/>
              </a:rPr>
              <a:t>at least three years on the same plot. It includes the cultivation</a:t>
            </a:r>
          </a:p>
          <a:p>
            <a:r>
              <a:rPr lang="en-US" sz="1200" b="0" i="0" u="none" strike="noStrike" kern="1200" baseline="0" dirty="0" smtClean="0">
                <a:solidFill>
                  <a:schemeClr val="tx1"/>
                </a:solidFill>
                <a:latin typeface="+mn-lt"/>
                <a:ea typeface="+mn-ea"/>
                <a:cs typeface="+mn-cs"/>
              </a:rPr>
              <a:t>of three main crops as well as the cultivation of cover crops.</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Annual obligatory crop rotation of the main crop on the same</a:t>
            </a:r>
          </a:p>
          <a:p>
            <a:r>
              <a:rPr lang="en-US" sz="1200" b="0" i="0" u="none" strike="noStrike" kern="1200" baseline="0" dirty="0" smtClean="0">
                <a:solidFill>
                  <a:schemeClr val="tx1"/>
                </a:solidFill>
                <a:latin typeface="+mn-lt"/>
                <a:ea typeface="+mn-ea"/>
                <a:cs typeface="+mn-cs"/>
              </a:rPr>
              <a:t>plot. The main crops need to belong to different functional plant</a:t>
            </a:r>
          </a:p>
          <a:p>
            <a:r>
              <a:rPr lang="de-DE" sz="1200" b="0" i="0" u="none" strike="noStrike" kern="1200" baseline="0" dirty="0" err="1" smtClean="0">
                <a:solidFill>
                  <a:schemeClr val="tx1"/>
                </a:solidFill>
                <a:latin typeface="+mn-lt"/>
                <a:ea typeface="+mn-ea"/>
                <a:cs typeface="+mn-cs"/>
              </a:rPr>
              <a:t>groups</a:t>
            </a:r>
            <a:r>
              <a:rPr lang="de-DE"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Farm operations must integrate catch crops or </a:t>
            </a:r>
            <a:r>
              <a:rPr lang="en-US" sz="1200" b="0" i="0" u="none" strike="noStrike" kern="1200" baseline="0" dirty="0" err="1" smtClean="0">
                <a:solidFill>
                  <a:schemeClr val="tx1"/>
                </a:solidFill>
                <a:latin typeface="+mn-lt"/>
                <a:ea typeface="+mn-ea"/>
                <a:cs typeface="+mn-cs"/>
              </a:rPr>
              <a:t>intertillages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such as grasses, oilseeds, or legumes into their crop rotation.</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 balanced crop rotation includes &gt;10% grain legumes or other</a:t>
            </a:r>
          </a:p>
          <a:p>
            <a:r>
              <a:rPr lang="en-US" sz="1200" b="0" i="0" u="none" strike="noStrike" kern="1200" baseline="0" dirty="0" smtClean="0">
                <a:solidFill>
                  <a:schemeClr val="tx1"/>
                </a:solidFill>
                <a:latin typeface="+mn-lt"/>
                <a:ea typeface="+mn-ea"/>
                <a:cs typeface="+mn-cs"/>
              </a:rPr>
              <a:t>crops with recognized positive impacts.</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Semi-natural habitats and fallow land must not be fertilized.</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954416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The European Commission addresses the threats to soil on several fronts trying to sustain the precious resource beneath our feet. However, there is no overarching, strategic framework on EU level, yet. This gap had been intended to be filled by the Soil Framework Directive proposal, which was withdrawn by the commission in 2014. In the absence of a common policy framework, soils are casually addressed in many policy instruments.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Status-quo: What is the actual situation?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Common Agricultural Policy (CAP) tries to protect soils from erosion and compaction. Since July 2010 the cross compliance linked plots that are prone to erosion to erosion control agricultural measures. Dividing into areas in danger of water or wind erosion and regulating tillage practices as well as promoting continuous crop cover of the plots. </a:t>
            </a:r>
            <a:endParaRPr lang="de-DE"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Agri</a:t>
            </a:r>
            <a:r>
              <a:rPr lang="en-US" sz="1200" kern="1200" dirty="0" smtClean="0">
                <a:solidFill>
                  <a:schemeClr val="tx1"/>
                </a:solidFill>
                <a:effectLst/>
                <a:latin typeface="+mn-lt"/>
                <a:ea typeface="+mn-ea"/>
                <a:cs typeface="+mn-cs"/>
              </a:rPr>
              <a:t>-environmental measures are another lever erosion control. In general, farmers have to subscribe voluntarily to </a:t>
            </a:r>
            <a:r>
              <a:rPr lang="en-US" sz="1200" kern="1200" dirty="0" err="1" smtClean="0">
                <a:solidFill>
                  <a:schemeClr val="tx1"/>
                </a:solidFill>
                <a:effectLst/>
                <a:latin typeface="+mn-lt"/>
                <a:ea typeface="+mn-ea"/>
                <a:cs typeface="+mn-cs"/>
              </a:rPr>
              <a:t>agri</a:t>
            </a:r>
            <a:r>
              <a:rPr lang="en-US" sz="1200" kern="1200" dirty="0" smtClean="0">
                <a:solidFill>
                  <a:schemeClr val="tx1"/>
                </a:solidFill>
                <a:effectLst/>
                <a:latin typeface="+mn-lt"/>
                <a:ea typeface="+mn-ea"/>
                <a:cs typeface="+mn-cs"/>
              </a:rPr>
              <a:t>-environmental measures and are bound for at least five years to the implementation of measures, which go beyond legal requirement. Examples of such measures are:</a:t>
            </a:r>
          </a:p>
          <a:p>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err="1" smtClean="0">
                <a:solidFill>
                  <a:schemeClr val="tx1"/>
                </a:solidFill>
                <a:effectLst/>
                <a:latin typeface="+mn-lt"/>
                <a:ea typeface="+mn-ea"/>
                <a:cs typeface="+mn-cs"/>
              </a:rPr>
              <a:t>extensification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farming</a:t>
            </a:r>
            <a:r>
              <a:rPr lang="de-DE"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management of low-intensity pasture systems;</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integrated farm management and organic agriculture;</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preservation of landscape and historical features such as hedgerows, ditches and woods;</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conservation of high-value habitats and their associated biodiversity.</a:t>
            </a:r>
          </a:p>
          <a:p>
            <a:pPr marL="171450" lvl="0" indent="-171450">
              <a:buFont typeface="Arial" panose="020B0604020202020204" pitchFamily="34" charset="0"/>
              <a:buChar char="•"/>
            </a:pP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Also GAECs (good agricultural and environmental conditions) try to minder erosion and compaction effects on European scale. Member States shall define measures specific to the target area, taking into account soil and climatic condition, existing farming systems, land use, crop rotation, farming practices and farm structures. Examples of such measures are the maintenance of minimum soil cover, measures to limit erosion and the maintenance of soil organic matter.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described in the introduction of this paper, there is not yet an overarching directive on soil protection. In 2006 the European Commission adopted a </a:t>
            </a:r>
            <a:r>
              <a:rPr lang="en-US" sz="1200" u="none" strike="noStrike" kern="1200" dirty="0" smtClean="0">
                <a:solidFill>
                  <a:schemeClr val="tx1"/>
                </a:solidFill>
                <a:effectLst/>
                <a:latin typeface="+mn-lt"/>
                <a:ea typeface="+mn-ea"/>
                <a:cs typeface="+mn-cs"/>
                <a:hlinkClick r:id="rId3"/>
              </a:rPr>
              <a:t>soil protection thematic strategy</a:t>
            </a:r>
            <a:r>
              <a:rPr lang="en-US" sz="1200" kern="1200" dirty="0" smtClean="0">
                <a:solidFill>
                  <a:schemeClr val="tx1"/>
                </a:solidFill>
                <a:effectLst/>
                <a:latin typeface="+mn-lt"/>
                <a:ea typeface="+mn-ea"/>
                <a:cs typeface="+mn-cs"/>
              </a:rPr>
              <a:t> including a </a:t>
            </a:r>
            <a:r>
              <a:rPr lang="en-US" sz="1200" u="none" strike="noStrike" kern="1200" dirty="0" smtClean="0">
                <a:solidFill>
                  <a:schemeClr val="tx1"/>
                </a:solidFill>
                <a:effectLst/>
                <a:latin typeface="+mn-lt"/>
                <a:ea typeface="+mn-ea"/>
                <a:cs typeface="+mn-cs"/>
                <a:hlinkClick r:id="rId4"/>
              </a:rPr>
              <a:t>proposal for a Soil Framework Directive</a:t>
            </a:r>
            <a:r>
              <a:rPr lang="en-US" sz="1200" kern="1200" dirty="0" smtClean="0">
                <a:solidFill>
                  <a:schemeClr val="tx1"/>
                </a:solidFill>
                <a:effectLst/>
                <a:latin typeface="+mn-lt"/>
                <a:ea typeface="+mn-ea"/>
                <a:cs typeface="+mn-cs"/>
              </a:rPr>
              <a:t> aiming at:</a:t>
            </a:r>
            <a:endParaRPr lang="de-DE"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preservation of soil functions, </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err="1" smtClean="0">
                <a:solidFill>
                  <a:schemeClr val="tx1"/>
                </a:solidFill>
                <a:effectLst/>
                <a:latin typeface="+mn-lt"/>
                <a:ea typeface="+mn-ea"/>
                <a:cs typeface="+mn-cs"/>
              </a:rPr>
              <a:t>prevention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soil</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degradation</a:t>
            </a:r>
            <a:r>
              <a:rPr lang="de-DE"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restoration of degraded soils </a:t>
            </a:r>
          </a:p>
          <a:p>
            <a:pPr lvl="0"/>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Strategy and the accompanying proposal for a Soil Framework Directive were sent in 2006 to the other European Institutions for the further steps in the decision-making process. In the Environment Council meeting of 20 December 2007, the Member States were not able to find a common position on the Commission proposal. Discussions are still ongoing.</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Unfortunately, existing EU legislation varies in scope and objective and does not sufficiently address significant soil problems as it does not cover all soils and does not address all soil threats. Moreover, since soil degradation continues and is even getting worse, all this legislation is simply not enough.</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18430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Organic fertilizer bear a range of benefits compared to mineral fertilizer. Most inorganic fertilizer are designed to provide the three macronutrients nitrogen (N), Phosphorus (P) and potassium (K). While these macronutrients are required in greater quantity for plant growth, secondary nutrients (calcium, sulfur, magnesium) as well as trace nutrients (boron, chlorine, manganese, iron, zinc, copper, molybdenum) are essential, too. Organic fertilizer always contain a number of different macro- and micronutrients (secondary-, </a:t>
            </a:r>
            <a:r>
              <a:rPr lang="en-US" sz="1200" kern="1200" dirty="0" err="1" smtClean="0">
                <a:solidFill>
                  <a:schemeClr val="tx1"/>
                </a:solidFill>
                <a:effectLst/>
                <a:latin typeface="+mn-lt"/>
                <a:ea typeface="+mn-ea"/>
                <a:cs typeface="+mn-cs"/>
              </a:rPr>
              <a:t>tracenutrients</a:t>
            </a:r>
            <a:r>
              <a:rPr lang="en-US" sz="1200" kern="1200" dirty="0" smtClean="0">
                <a:solidFill>
                  <a:schemeClr val="tx1"/>
                </a:solidFill>
                <a:effectLst/>
                <a:latin typeface="+mn-lt"/>
                <a:ea typeface="+mn-ea"/>
                <a:cs typeface="+mn-cs"/>
              </a:rPr>
              <a:t>) and thus support plant growth on a wider scale. </a:t>
            </a:r>
          </a:p>
          <a:p>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long-term use of inorganic fertilizer can lead to soil acidification, which reduces the soils ability to redeliver nutrients to the plant. Usually this is undone by the application of lime, but generally, this process is negative for soil organisms, like earthworms and microorganisms, which are crucial to keep up soil fertility. Populations of beneficial microorganism were found to be higher in soils with a history of organic production practices but also these populations had a greater capacity for growth. Organic fertilizers like manure or compost also improve the humus content of the soil.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Besides what happens on the field, inorganic fertilizer have a negative effect on the environment during their production process. Many are synthesized from oil or are based on other non-renewable resources, which have to be mined. </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8885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9868365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24.04.2019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6.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9.jpeg"/><Relationship Id="rId5" Type="http://schemas.openxmlformats.org/officeDocument/2006/relationships/slideLayout" Target="../slideLayouts/slideLayout8.xml"/><Relationship Id="rId10" Type="http://schemas.openxmlformats.org/officeDocument/2006/relationships/image" Target="../media/image8.jpeg"/><Relationship Id="rId4" Type="http://schemas.openxmlformats.org/officeDocument/2006/relationships/slideLayout" Target="../slideLayouts/slideLayout7.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2.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1.xml"/><Relationship Id="rId16" Type="http://schemas.openxmlformats.org/officeDocument/2006/relationships/image" Target="../media/image20.png"/><Relationship Id="rId1" Type="http://schemas.openxmlformats.org/officeDocument/2006/relationships/slideLayout" Target="../slideLayouts/slideLayout10.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3.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24.04.2019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701"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www.nature.com/scitable/knowledge/library/what-are-soils-67647639"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t="12043" b="18815"/>
          <a:stretch/>
        </p:blipFill>
        <p:spPr>
          <a:xfrm>
            <a:off x="0" y="1268760"/>
            <a:ext cx="9144000" cy="3935007"/>
          </a:xfrm>
          <a:prstGeom prst="rect">
            <a:avLst/>
          </a:prstGeom>
        </p:spPr>
      </p:pic>
      <p:sp>
        <p:nvSpPr>
          <p:cNvPr id="7" name="Foliennummernplatzhalter 6"/>
          <p:cNvSpPr>
            <a:spLocks noGrp="1"/>
          </p:cNvSpPr>
          <p:nvPr>
            <p:ph type="sldNum" sz="quarter" idx="4294967295"/>
          </p:nvPr>
        </p:nvSpPr>
        <p:spPr>
          <a:xfrm>
            <a:off x="8332788" y="6464300"/>
            <a:ext cx="811212" cy="365125"/>
          </a:xfrm>
        </p:spPr>
        <p:txBody>
          <a:bodyPr/>
          <a:lstStyle/>
          <a:p>
            <a:fld id="{94C51DEF-A0F2-436A-B446-D206BED377C1}" type="slidenum">
              <a:rPr lang="de-DE" smtClean="0"/>
              <a:t>1</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646331"/>
          </a:xfrm>
          <a:prstGeom prst="rect">
            <a:avLst/>
          </a:prstGeom>
          <a:noFill/>
        </p:spPr>
        <p:txBody>
          <a:bodyPr wrap="square" rtlCol="0">
            <a:spAutoFit/>
          </a:bodyPr>
          <a:lstStyle/>
          <a:p>
            <a:pPr algn="ctr">
              <a:spcAft>
                <a:spcPts val="1500"/>
              </a:spcAft>
            </a:pPr>
            <a:r>
              <a:rPr lang="de-DE" sz="3600" b="1" dirty="0" err="1" smtClean="0">
                <a:latin typeface="Arial" panose="020B0604020202020204" pitchFamily="34" charset="0"/>
                <a:cs typeface="Arial" panose="020B0604020202020204" pitchFamily="34" charset="0"/>
              </a:rPr>
              <a:t>Very</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Good</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Agricultural</a:t>
            </a:r>
            <a:r>
              <a:rPr lang="de-DE" sz="3600" b="1" dirty="0" smtClean="0">
                <a:latin typeface="Arial" panose="020B0604020202020204" pitchFamily="34" charset="0"/>
                <a:cs typeface="Arial" panose="020B0604020202020204" pitchFamily="34" charset="0"/>
              </a:rPr>
              <a:t> Practices</a:t>
            </a:r>
          </a:p>
        </p:txBody>
      </p:sp>
      <p:sp>
        <p:nvSpPr>
          <p:cNvPr id="9" name="Textfeld 8"/>
          <p:cNvSpPr txBox="1"/>
          <p:nvPr/>
        </p:nvSpPr>
        <p:spPr>
          <a:xfrm>
            <a:off x="7575282" y="4963301"/>
            <a:ext cx="1584176" cy="215444"/>
          </a:xfrm>
          <a:prstGeom prst="rect">
            <a:avLst/>
          </a:prstGeom>
          <a:noFill/>
        </p:spPr>
        <p:txBody>
          <a:bodyPr wrap="square" rtlCol="0">
            <a:spAutoFit/>
          </a:bodyPr>
          <a:lstStyle/>
          <a:p>
            <a:pPr algn="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47808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pic>
        <p:nvPicPr>
          <p:cNvPr id="5" name="Grafik 4"/>
          <p:cNvPicPr/>
          <p:nvPr/>
        </p:nvPicPr>
        <p:blipFill rotWithShape="1">
          <a:blip r:embed="rId3">
            <a:extLst>
              <a:ext uri="{28A0092B-C50C-407E-A947-70E740481C1C}">
                <a14:useLocalDpi xmlns:a14="http://schemas.microsoft.com/office/drawing/2010/main" val="0"/>
              </a:ext>
            </a:extLst>
          </a:blip>
          <a:srcRect t="39080" b="16092"/>
          <a:stretch/>
        </p:blipFill>
        <p:spPr bwMode="auto">
          <a:xfrm>
            <a:off x="-1" y="3501008"/>
            <a:ext cx="9128638" cy="2808312"/>
          </a:xfrm>
          <a:prstGeom prst="rect">
            <a:avLst/>
          </a:prstGeom>
          <a:noFill/>
          <a:ln>
            <a:noFill/>
          </a:ln>
          <a:extLst>
            <a:ext uri="{53640926-AAD7-44D8-BBD7-CCE9431645EC}">
              <a14:shadowObscured xmlns:a14="http://schemas.microsoft.com/office/drawing/2010/main"/>
            </a:ext>
          </a:extLst>
        </p:spPr>
      </p:pic>
      <p:sp>
        <p:nvSpPr>
          <p:cNvPr id="6" name="Textfeld 5"/>
          <p:cNvSpPr txBox="1"/>
          <p:nvPr/>
        </p:nvSpPr>
        <p:spPr>
          <a:xfrm>
            <a:off x="7575282" y="6056032"/>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8" name="Textfeld 7"/>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err="1" smtClean="0">
                <a:latin typeface="Arial" panose="020B0604020202020204" pitchFamily="34" charset="0"/>
                <a:cs typeface="Arial" panose="020B0604020202020204" pitchFamily="34" charset="0"/>
              </a:rPr>
              <a:t>Very</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Good</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Agricultural</a:t>
            </a:r>
            <a:r>
              <a:rPr lang="de-DE" sz="3600" b="1" dirty="0" smtClean="0">
                <a:latin typeface="Arial" panose="020B0604020202020204" pitchFamily="34" charset="0"/>
                <a:cs typeface="Arial" panose="020B0604020202020204" pitchFamily="34" charset="0"/>
              </a:rPr>
              <a:t> Practices</a:t>
            </a:r>
          </a:p>
          <a:p>
            <a:pPr algn="ctr">
              <a:spcAft>
                <a:spcPts val="1500"/>
              </a:spcAft>
            </a:pPr>
            <a:r>
              <a:rPr lang="de-DE" sz="3600" b="1" dirty="0" err="1" smtClean="0">
                <a:latin typeface="Arial" panose="020B0604020202020204" pitchFamily="34" charset="0"/>
                <a:cs typeface="Arial" panose="020B0604020202020204" pitchFamily="34" charset="0"/>
              </a:rPr>
              <a:t>Soil</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and</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Fertilization</a:t>
            </a:r>
            <a:r>
              <a:rPr lang="de-DE" sz="3600" b="1"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093761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smtClean="0"/>
              <a:t>Soil</a:t>
            </a:r>
            <a:r>
              <a:rPr lang="de-DE" sz="2600" dirty="0" smtClean="0"/>
              <a:t> </a:t>
            </a:r>
            <a:r>
              <a:rPr lang="de-DE" sz="2600" dirty="0" err="1" smtClean="0"/>
              <a:t>and</a:t>
            </a:r>
            <a:r>
              <a:rPr lang="de-DE" sz="2600" dirty="0" smtClean="0"/>
              <a:t> </a:t>
            </a:r>
            <a:r>
              <a:rPr lang="de-DE" sz="2600" dirty="0" err="1" smtClean="0"/>
              <a:t>Fertilization</a:t>
            </a:r>
            <a:endParaRPr lang="de-DE" sz="2600" dirty="0"/>
          </a:p>
        </p:txBody>
      </p:sp>
      <p:pic>
        <p:nvPicPr>
          <p:cNvPr id="4" name="Grafik 3"/>
          <p:cNvPicPr>
            <a:picLocks noChangeAspect="1"/>
          </p:cNvPicPr>
          <p:nvPr/>
        </p:nvPicPr>
        <p:blipFill>
          <a:blip r:embed="rId3"/>
          <a:stretch>
            <a:fillRect/>
          </a:stretch>
        </p:blipFill>
        <p:spPr>
          <a:xfrm>
            <a:off x="1201638" y="1170012"/>
            <a:ext cx="5962650" cy="5067300"/>
          </a:xfrm>
          <a:prstGeom prst="rect">
            <a:avLst/>
          </a:prstGeom>
        </p:spPr>
      </p:pic>
      <p:sp>
        <p:nvSpPr>
          <p:cNvPr id="8" name="Textfeld 7"/>
          <p:cNvSpPr txBox="1"/>
          <p:nvPr/>
        </p:nvSpPr>
        <p:spPr>
          <a:xfrm rot="16200000">
            <a:off x="4873125" y="3568370"/>
            <a:ext cx="4968552" cy="369332"/>
          </a:xfrm>
          <a:prstGeom prst="rect">
            <a:avLst/>
          </a:prstGeom>
          <a:noFill/>
        </p:spPr>
        <p:txBody>
          <a:bodyPr wrap="square" rtlCol="0">
            <a:spAutoFit/>
          </a:bodyPr>
          <a:lstStyle/>
          <a:p>
            <a:r>
              <a:rPr lang="de-DE" sz="900" dirty="0" smtClean="0"/>
              <a:t>Source: Nature.com, </a:t>
            </a:r>
            <a:r>
              <a:rPr lang="de-DE" sz="900" dirty="0" err="1" smtClean="0"/>
              <a:t>Soil</a:t>
            </a:r>
            <a:r>
              <a:rPr lang="de-DE" sz="900" dirty="0" smtClean="0"/>
              <a:t> </a:t>
            </a:r>
            <a:r>
              <a:rPr lang="de-DE" sz="900" dirty="0" err="1" smtClean="0"/>
              <a:t>as</a:t>
            </a:r>
            <a:r>
              <a:rPr lang="de-DE" sz="900" dirty="0" smtClean="0"/>
              <a:t> </a:t>
            </a:r>
            <a:r>
              <a:rPr lang="de-DE" sz="900" dirty="0" err="1" smtClean="0"/>
              <a:t>ecosystem</a:t>
            </a:r>
            <a:r>
              <a:rPr lang="de-DE" sz="900" dirty="0" smtClean="0"/>
              <a:t> </a:t>
            </a:r>
            <a:r>
              <a:rPr lang="de-DE" sz="900" dirty="0" err="1" smtClean="0"/>
              <a:t>providers</a:t>
            </a:r>
            <a:r>
              <a:rPr lang="de-DE" sz="900" dirty="0"/>
              <a:t>; </a:t>
            </a:r>
            <a:r>
              <a:rPr lang="de-DE" sz="900" dirty="0">
                <a:hlinkClick r:id="rId4"/>
              </a:rPr>
              <a:t>https://</a:t>
            </a:r>
            <a:r>
              <a:rPr lang="de-DE" sz="900" dirty="0" smtClean="0">
                <a:hlinkClick r:id="rId4"/>
              </a:rPr>
              <a:t>www.nature.com/scitable/knowledge/library/what-are-soils-67647639</a:t>
            </a:r>
            <a:r>
              <a:rPr lang="de-DE" sz="900" dirty="0" smtClean="0"/>
              <a:t> (September 2018)</a:t>
            </a:r>
            <a:endParaRPr lang="de-DE" sz="900" dirty="0"/>
          </a:p>
        </p:txBody>
      </p:sp>
    </p:spTree>
    <p:extLst>
      <p:ext uri="{BB962C8B-B14F-4D97-AF65-F5344CB8AC3E}">
        <p14:creationId xmlns:p14="http://schemas.microsoft.com/office/powerpoint/2010/main" val="8943584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smtClean="0"/>
              <a:t>Soil</a:t>
            </a:r>
            <a:r>
              <a:rPr lang="de-DE" sz="2600" dirty="0" smtClean="0"/>
              <a:t> </a:t>
            </a:r>
            <a:r>
              <a:rPr lang="de-DE" sz="2600" dirty="0" err="1" smtClean="0"/>
              <a:t>and</a:t>
            </a:r>
            <a:r>
              <a:rPr lang="de-DE" sz="2600" dirty="0" smtClean="0"/>
              <a:t> </a:t>
            </a:r>
            <a:r>
              <a:rPr lang="de-DE" sz="2600" dirty="0" err="1" smtClean="0"/>
              <a:t>Fertilization</a:t>
            </a:r>
            <a:endParaRPr lang="de-DE" sz="2600" dirty="0"/>
          </a:p>
        </p:txBody>
      </p:sp>
      <p:sp>
        <p:nvSpPr>
          <p:cNvPr id="3" name="Textfeld 2"/>
          <p:cNvSpPr txBox="1"/>
          <p:nvPr/>
        </p:nvSpPr>
        <p:spPr>
          <a:xfrm>
            <a:off x="252886" y="1340768"/>
            <a:ext cx="8639594" cy="4739759"/>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de-DE" dirty="0" smtClean="0">
                <a:latin typeface="Arial" panose="020B0604020202020204" pitchFamily="34" charset="0"/>
                <a:cs typeface="Arial" panose="020B0604020202020204" pitchFamily="34" charset="0"/>
              </a:rPr>
              <a:t>Million ha </a:t>
            </a:r>
            <a:r>
              <a:rPr lang="de-DE" dirty="0" err="1" smtClean="0">
                <a:latin typeface="Arial" panose="020B0604020202020204" pitchFamily="34" charset="0"/>
                <a:cs typeface="Arial" panose="020B0604020202020204" pitchFamily="34" charset="0"/>
              </a:rPr>
              <a:t>are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affected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water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erosion</a:t>
            </a:r>
            <a:r>
              <a:rPr lang="de-DE" dirty="0" smtClean="0">
                <a:latin typeface="Arial" panose="020B0604020202020204" pitchFamily="34" charset="0"/>
                <a:cs typeface="Arial" panose="020B0604020202020204" pitchFamily="34" charset="0"/>
              </a:rPr>
              <a:t>/ 42 </a:t>
            </a:r>
            <a:r>
              <a:rPr lang="de-DE" dirty="0" err="1" smtClean="0">
                <a:latin typeface="Arial" panose="020B0604020202020204" pitchFamily="34" charset="0"/>
                <a:cs typeface="Arial" panose="020B0604020202020204" pitchFamily="34" charset="0"/>
              </a:rPr>
              <a:t>million</a:t>
            </a:r>
            <a:r>
              <a:rPr lang="de-DE" dirty="0" smtClean="0">
                <a:latin typeface="Arial" panose="020B0604020202020204" pitchFamily="34" charset="0"/>
                <a:cs typeface="Arial" panose="020B0604020202020204" pitchFamily="34" charset="0"/>
              </a:rPr>
              <a:t> ha </a:t>
            </a:r>
            <a:r>
              <a:rPr lang="de-DE" dirty="0" err="1" smtClean="0">
                <a:latin typeface="Arial" panose="020B0604020202020204" pitchFamily="34" charset="0"/>
                <a:cs typeface="Arial" panose="020B0604020202020204" pitchFamily="34" charset="0"/>
              </a:rPr>
              <a:t>suffer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from</a:t>
            </a:r>
            <a:r>
              <a:rPr lang="de-DE" dirty="0" smtClean="0">
                <a:latin typeface="Arial" panose="020B0604020202020204" pitchFamily="34" charset="0"/>
                <a:cs typeface="Arial" panose="020B0604020202020204" pitchFamily="34" charset="0"/>
              </a:rPr>
              <a:t> wind </a:t>
            </a:r>
            <a:r>
              <a:rPr lang="de-DE" dirty="0" err="1" smtClean="0">
                <a:latin typeface="Arial" panose="020B0604020202020204" pitchFamily="34" charset="0"/>
                <a:cs typeface="Arial" panose="020B0604020202020204" pitchFamily="34" charset="0"/>
              </a:rPr>
              <a:t>erosion</a:t>
            </a:r>
            <a:r>
              <a:rPr lang="de-DE" dirty="0" smtClean="0">
                <a:latin typeface="Arial" panose="020B0604020202020204" pitchFamily="34" charset="0"/>
                <a:cs typeface="Arial" panose="020B0604020202020204" pitchFamily="34" charset="0"/>
              </a:rPr>
              <a:t> in the EU</a:t>
            </a:r>
          </a:p>
          <a:p>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of </a:t>
            </a:r>
            <a:r>
              <a:rPr lang="en-US" dirty="0">
                <a:latin typeface="Arial" panose="020B0604020202020204" pitchFamily="34" charset="0"/>
                <a:cs typeface="Arial" panose="020B0604020202020204" pitchFamily="34" charset="0"/>
              </a:rPr>
              <a:t>European soils are considered to be vulnerable </a:t>
            </a:r>
            <a:r>
              <a:rPr lang="en-US" dirty="0" smtClean="0">
                <a:latin typeface="Arial" panose="020B0604020202020204" pitchFamily="34" charset="0"/>
                <a:cs typeface="Arial" panose="020B0604020202020204" pitchFamily="34" charset="0"/>
              </a:rPr>
              <a:t>to compaction</a:t>
            </a: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n-US" dirty="0" smtClean="0">
                <a:latin typeface="Arial" panose="020B0604020202020204" pitchFamily="34" charset="0"/>
                <a:cs typeface="Arial" panose="020B0604020202020204" pitchFamily="34" charset="0"/>
              </a:rPr>
              <a:t>of </a:t>
            </a:r>
            <a:r>
              <a:rPr lang="en-US" dirty="0">
                <a:latin typeface="Arial" panose="020B0604020202020204" pitchFamily="34" charset="0"/>
                <a:cs typeface="Arial" panose="020B0604020202020204" pitchFamily="34" charset="0"/>
              </a:rPr>
              <a:t>soils in Europe have low or very low organic matter content </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Europe around </a:t>
            </a:r>
            <a:r>
              <a:rPr lang="en-US" sz="3600" b="1" dirty="0">
                <a:latin typeface="Arial" panose="020B0604020202020204" pitchFamily="34" charset="0"/>
                <a:cs typeface="Arial" panose="020B0604020202020204" pitchFamily="34" charset="0"/>
              </a:rPr>
              <a:t>3.8</a:t>
            </a:r>
            <a:r>
              <a:rPr lang="en-US" dirty="0">
                <a:latin typeface="Arial" panose="020B0604020202020204" pitchFamily="34" charset="0"/>
                <a:cs typeface="Arial" panose="020B0604020202020204" pitchFamily="34" charset="0"/>
              </a:rPr>
              <a:t> million ha are affected by </a:t>
            </a:r>
            <a:r>
              <a:rPr lang="en-US" dirty="0" smtClean="0">
                <a:latin typeface="Arial" panose="020B0604020202020204" pitchFamily="34" charset="0"/>
                <a:cs typeface="Arial" panose="020B0604020202020204" pitchFamily="34" charset="0"/>
              </a:rPr>
              <a:t>salinization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Infrastructure has sealed around </a:t>
            </a:r>
            <a:r>
              <a:rPr lang="en-US" sz="3600" b="1" dirty="0">
                <a:latin typeface="Arial" panose="020B0604020202020204" pitchFamily="34" charset="0"/>
                <a:cs typeface="Arial" panose="020B0604020202020204" pitchFamily="34" charset="0"/>
              </a:rPr>
              <a:t>9 %</a:t>
            </a:r>
            <a:r>
              <a:rPr lang="en-US" dirty="0">
                <a:latin typeface="Arial" panose="020B0604020202020204" pitchFamily="34" charset="0"/>
                <a:cs typeface="Arial" panose="020B0604020202020204" pitchFamily="34" charset="0"/>
              </a:rPr>
              <a:t> of the total area of the EU Member States </a:t>
            </a:r>
            <a:endParaRPr lang="de-DE" dirty="0" smtClean="0">
              <a:latin typeface="Arial" panose="020B0604020202020204" pitchFamily="34" charset="0"/>
              <a:cs typeface="Arial" panose="020B0604020202020204" pitchFamily="34" charset="0"/>
            </a:endParaRPr>
          </a:p>
          <a:p>
            <a:endParaRPr lang="de-DE" dirty="0"/>
          </a:p>
          <a:p>
            <a:endParaRPr lang="de-DE" dirty="0"/>
          </a:p>
        </p:txBody>
      </p:sp>
    </p:spTree>
    <p:extLst>
      <p:ext uri="{BB962C8B-B14F-4D97-AF65-F5344CB8AC3E}">
        <p14:creationId xmlns:p14="http://schemas.microsoft.com/office/powerpoint/2010/main" val="426572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71361"/>
            <a:ext cx="6768752" cy="4432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323528" y="6093876"/>
            <a:ext cx="8465779" cy="215444"/>
          </a:xfrm>
          <a:prstGeom prst="rect">
            <a:avLst/>
          </a:prstGeom>
          <a:noFill/>
        </p:spPr>
        <p:txBody>
          <a:bodyPr wrap="none" rtlCol="0">
            <a:spAutoFit/>
          </a:bodyPr>
          <a:lstStyle/>
          <a:p>
            <a:r>
              <a:rPr lang="de-DE" sz="800" dirty="0" smtClean="0"/>
              <a:t>SOURCE: https</a:t>
            </a:r>
            <a:r>
              <a:rPr lang="de-DE" sz="800" dirty="0"/>
              <a:t>://ec.europa.eu/eurostat/statistics-explained/index.php?title=File:Estimated_mineral_fertiliser_consumption_by_agriculture,_EU-28,_2006-2015_(million_tonnes_of_nutrient).png#file</a:t>
            </a:r>
          </a:p>
        </p:txBody>
      </p:sp>
      <p:sp>
        <p:nvSpPr>
          <p:cNvPr id="3" name="Textfeld 2"/>
          <p:cNvSpPr txBox="1"/>
          <p:nvPr/>
        </p:nvSpPr>
        <p:spPr>
          <a:xfrm>
            <a:off x="252886" y="1127270"/>
            <a:ext cx="5975298" cy="830997"/>
          </a:xfrm>
          <a:prstGeom prst="rect">
            <a:avLst/>
          </a:prstGeom>
          <a:noFill/>
        </p:spPr>
        <p:txBody>
          <a:bodyPr wrap="square" rtlCol="0">
            <a:spAutoFit/>
          </a:bodyPr>
          <a:lstStyle/>
          <a:p>
            <a:r>
              <a:rPr lang="de-DE" sz="2400" b="1" dirty="0">
                <a:latin typeface="Arial" panose="020B0604020202020204" pitchFamily="34" charset="0"/>
                <a:cs typeface="Arial" panose="020B0604020202020204" pitchFamily="34" charset="0"/>
              </a:rPr>
              <a:t>Nitrogen </a:t>
            </a:r>
            <a:r>
              <a:rPr lang="de-DE" sz="2400" b="1" dirty="0" err="1">
                <a:latin typeface="Arial" panose="020B0604020202020204" pitchFamily="34" charset="0"/>
                <a:cs typeface="Arial" panose="020B0604020202020204" pitchFamily="34" charset="0"/>
              </a:rPr>
              <a:t>Balances</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and</a:t>
            </a:r>
            <a:r>
              <a:rPr lang="de-DE" sz="2400" b="1" dirty="0">
                <a:latin typeface="Arial" panose="020B0604020202020204" pitchFamily="34" charset="0"/>
                <a:cs typeface="Arial" panose="020B0604020202020204" pitchFamily="34" charset="0"/>
              </a:rPr>
              <a:t> Limits</a:t>
            </a:r>
          </a:p>
          <a:p>
            <a:endParaRPr lang="en-GB"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395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p:nvPr/>
        </p:nvPicPr>
        <p:blipFill rotWithShape="1">
          <a:blip r:embed="rId3"/>
          <a:srcRect l="6283" t="15873" r="25430" b="5056"/>
          <a:stretch/>
        </p:blipFill>
        <p:spPr bwMode="auto">
          <a:xfrm>
            <a:off x="539552" y="2204864"/>
            <a:ext cx="8283652" cy="3957919"/>
          </a:xfrm>
          <a:prstGeom prst="rect">
            <a:avLst/>
          </a:prstGeom>
          <a:ln>
            <a:noFill/>
          </a:ln>
          <a:extLst>
            <a:ext uri="{53640926-AAD7-44D8-BBD7-CCE9431645EC}">
              <a14:shadowObscured xmlns:a14="http://schemas.microsoft.com/office/drawing/2010/main"/>
            </a:ext>
          </a:extLst>
        </p:spPr>
      </p:pic>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sp>
        <p:nvSpPr>
          <p:cNvPr id="5" name="Textfeld 4"/>
          <p:cNvSpPr txBox="1"/>
          <p:nvPr/>
        </p:nvSpPr>
        <p:spPr>
          <a:xfrm>
            <a:off x="266741" y="1685920"/>
            <a:ext cx="1947908" cy="492443"/>
          </a:xfrm>
          <a:prstGeom prst="rect">
            <a:avLst/>
          </a:prstGeom>
          <a:noFill/>
        </p:spPr>
        <p:txBody>
          <a:bodyPr wrap="square" rtlCol="0">
            <a:spAutoFit/>
          </a:bodyPr>
          <a:lstStyle/>
          <a:p>
            <a:pPr lvl="0"/>
            <a:r>
              <a:rPr lang="en-US" sz="2600" dirty="0" smtClean="0">
                <a:solidFill>
                  <a:schemeClr val="bg2">
                    <a:lumMod val="25000"/>
                  </a:schemeClr>
                </a:solidFill>
                <a:latin typeface="Arial" panose="020B0604020202020204" pitchFamily="34" charset="0"/>
                <a:cs typeface="Arial" panose="020B0604020202020204" pitchFamily="34" charset="0"/>
              </a:rPr>
              <a:t>Status Quo</a:t>
            </a:r>
          </a:p>
        </p:txBody>
      </p:sp>
      <p:sp>
        <p:nvSpPr>
          <p:cNvPr id="9" name="Textfeld 8"/>
          <p:cNvSpPr txBox="1"/>
          <p:nvPr/>
        </p:nvSpPr>
        <p:spPr>
          <a:xfrm>
            <a:off x="252886" y="1127270"/>
            <a:ext cx="5975298" cy="830997"/>
          </a:xfrm>
          <a:prstGeom prst="rect">
            <a:avLst/>
          </a:prstGeom>
          <a:noFill/>
        </p:spPr>
        <p:txBody>
          <a:bodyPr wrap="square" rtlCol="0">
            <a:spAutoFit/>
          </a:bodyPr>
          <a:lstStyle/>
          <a:p>
            <a:r>
              <a:rPr lang="de-DE" sz="2400" b="1" dirty="0">
                <a:latin typeface="Arial" panose="020B0604020202020204" pitchFamily="34" charset="0"/>
                <a:cs typeface="Arial" panose="020B0604020202020204" pitchFamily="34" charset="0"/>
              </a:rPr>
              <a:t>Nitrogen </a:t>
            </a:r>
            <a:r>
              <a:rPr lang="de-DE" sz="2400" b="1" dirty="0" err="1">
                <a:latin typeface="Arial" panose="020B0604020202020204" pitchFamily="34" charset="0"/>
                <a:cs typeface="Arial" panose="020B0604020202020204" pitchFamily="34" charset="0"/>
              </a:rPr>
              <a:t>Balances</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and</a:t>
            </a:r>
            <a:r>
              <a:rPr lang="de-DE" sz="2400" b="1" dirty="0">
                <a:latin typeface="Arial" panose="020B0604020202020204" pitchFamily="34" charset="0"/>
                <a:cs typeface="Arial" panose="020B0604020202020204" pitchFamily="34" charset="0"/>
              </a:rPr>
              <a:t> Limits</a:t>
            </a:r>
          </a:p>
          <a:p>
            <a:endParaRPr lang="en-GB"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7038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pic>
        <p:nvPicPr>
          <p:cNvPr id="2050" name="Picture 2" descr="http://ec.europa.eu/environment/water/water-nitrates/images/nitrates_directive_infographi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653149"/>
            <a:ext cx="6480720" cy="4460688"/>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2771800" y="6165884"/>
            <a:ext cx="3558988" cy="215444"/>
          </a:xfrm>
          <a:prstGeom prst="rect">
            <a:avLst/>
          </a:prstGeom>
          <a:noFill/>
        </p:spPr>
        <p:txBody>
          <a:bodyPr wrap="none" rtlCol="0">
            <a:spAutoFit/>
          </a:bodyPr>
          <a:lstStyle/>
          <a:p>
            <a:r>
              <a:rPr lang="de-DE" sz="800" dirty="0" smtClean="0"/>
              <a:t>SOURCE</a:t>
            </a:r>
            <a:r>
              <a:rPr lang="de-DE" sz="800" dirty="0"/>
              <a:t>: http://ec.europa.eu/environment/water/water-nitrates/index_en.html</a:t>
            </a:r>
          </a:p>
        </p:txBody>
      </p:sp>
      <p:sp>
        <p:nvSpPr>
          <p:cNvPr id="2" name="Rechteck 1"/>
          <p:cNvSpPr/>
          <p:nvPr/>
        </p:nvSpPr>
        <p:spPr>
          <a:xfrm>
            <a:off x="252886" y="1189203"/>
            <a:ext cx="3231975"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EU Nitrates </a:t>
            </a:r>
            <a:r>
              <a:rPr lang="de-DE" sz="2400" b="1" dirty="0" err="1">
                <a:latin typeface="Arial" panose="020B0604020202020204" pitchFamily="34" charset="0"/>
                <a:cs typeface="Arial" panose="020B0604020202020204" pitchFamily="34" charset="0"/>
              </a:rPr>
              <a:t>Directive</a:t>
            </a:r>
            <a:endParaRPr lang="de-DE"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2677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dirty="0" smtClean="0"/>
              <a:t>Status quo</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err="1" smtClean="0">
                <a:latin typeface="Arial" panose="020B0604020202020204" pitchFamily="34" charset="0"/>
                <a:cs typeface="Arial" panose="020B0604020202020204" pitchFamily="34" charset="0"/>
              </a:rPr>
              <a:t>Gross</a:t>
            </a:r>
            <a:r>
              <a:rPr lang="de-DE" sz="1600" b="1" dirty="0" smtClean="0">
                <a:latin typeface="Arial" panose="020B0604020202020204" pitchFamily="34" charset="0"/>
                <a:cs typeface="Arial" panose="020B0604020202020204" pitchFamily="34" charset="0"/>
              </a:rPr>
              <a:t> Balance</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094127"/>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err="1" smtClean="0">
                <a:latin typeface="Arial" panose="020B0604020202020204" pitchFamily="34" charset="0"/>
                <a:cs typeface="Arial" panose="020B0604020202020204" pitchFamily="34" charset="0"/>
              </a:rPr>
              <a:t>Organic</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mineral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fertilizers</a:t>
            </a:r>
            <a:endParaRPr lang="de-DE" sz="1600" dirty="0">
              <a:latin typeface="Arial" panose="020B0604020202020204" pitchFamily="34" charset="0"/>
              <a:cs typeface="Arial" panose="020B0604020202020204" pitchFamily="34" charset="0"/>
            </a:endParaRPr>
          </a:p>
        </p:txBody>
      </p:sp>
      <p:sp>
        <p:nvSpPr>
          <p:cNvPr id="9" name="Pfeil nach rechts 8"/>
          <p:cNvSpPr/>
          <p:nvPr/>
        </p:nvSpPr>
        <p:spPr>
          <a:xfrm>
            <a:off x="1115616" y="4174247"/>
            <a:ext cx="2134650" cy="99854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N </a:t>
            </a:r>
            <a:r>
              <a:rPr lang="de-DE" sz="1600" dirty="0" err="1" smtClean="0">
                <a:latin typeface="Arial" panose="020B0604020202020204" pitchFamily="34" charset="0"/>
                <a:cs typeface="Arial" panose="020B0604020202020204" pitchFamily="34" charset="0"/>
              </a:rPr>
              <a:t>fixation</a:t>
            </a:r>
            <a:endParaRPr lang="de-DE" sz="16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err="1" smtClean="0">
                <a:latin typeface="Arial" panose="020B0604020202020204" pitchFamily="34" charset="0"/>
                <a:cs typeface="Arial" panose="020B0604020202020204" pitchFamily="34" charset="0"/>
              </a:rPr>
              <a:t>Harvested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crops</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Nitrogen </a:t>
            </a:r>
            <a:r>
              <a:rPr lang="de-DE" dirty="0" err="1" smtClean="0">
                <a:latin typeface="Arial" panose="020B0604020202020204" pitchFamily="34" charset="0"/>
                <a:cs typeface="Arial" panose="020B0604020202020204" pitchFamily="34" charset="0"/>
              </a:rPr>
              <a:t>input</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Nitrogent </a:t>
            </a:r>
            <a:r>
              <a:rPr lang="de-DE" dirty="0" err="1" smtClean="0">
                <a:latin typeface="Arial" panose="020B0604020202020204" pitchFamily="34" charset="0"/>
                <a:cs typeface="Arial" panose="020B0604020202020204" pitchFamily="34" charset="0"/>
              </a:rPr>
              <a:t>output</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Nitrogen </a:t>
            </a:r>
            <a:r>
              <a:rPr lang="de-DE" dirty="0" err="1" smtClean="0">
                <a:latin typeface="Arial" panose="020B0604020202020204" pitchFamily="34" charset="0"/>
                <a:cs typeface="Arial" panose="020B0604020202020204" pitchFamily="34" charset="0"/>
              </a:rPr>
              <a:t>suplus</a:t>
            </a:r>
            <a:endParaRPr lang="de-DE" dirty="0">
              <a:latin typeface="Arial" panose="020B0604020202020204" pitchFamily="34" charset="0"/>
              <a:cs typeface="Arial" panose="020B0604020202020204" pitchFamily="34" charset="0"/>
            </a:endParaRPr>
          </a:p>
        </p:txBody>
      </p:sp>
      <p:sp>
        <p:nvSpPr>
          <p:cNvPr id="15" name="Rechteck 14"/>
          <p:cNvSpPr/>
          <p:nvPr/>
        </p:nvSpPr>
        <p:spPr>
          <a:xfrm>
            <a:off x="1115616" y="5470391"/>
            <a:ext cx="6770447" cy="7200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dirty="0" err="1" smtClean="0">
                <a:latin typeface="Arial" panose="020B0604020202020204" pitchFamily="34" charset="0"/>
                <a:cs typeface="Arial" panose="020B0604020202020204" pitchFamily="34" charset="0"/>
              </a:rPr>
              <a:t>Estimates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uncertainties</a:t>
            </a:r>
            <a:endParaRPr lang="de-DE" sz="1600" dirty="0">
              <a:latin typeface="Arial" panose="020B0604020202020204" pitchFamily="34" charset="0"/>
              <a:cs typeface="Arial" panose="020B0604020202020204" pitchFamily="34" charset="0"/>
            </a:endParaRPr>
          </a:p>
        </p:txBody>
      </p:sp>
      <p:sp>
        <p:nvSpPr>
          <p:cNvPr id="3" name="Rechteck 2"/>
          <p:cNvSpPr/>
          <p:nvPr/>
        </p:nvSpPr>
        <p:spPr>
          <a:xfrm>
            <a:off x="252886" y="1196752"/>
            <a:ext cx="4509568"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Nitrogen </a:t>
            </a:r>
            <a:r>
              <a:rPr lang="de-DE" sz="2400" b="1" dirty="0" err="1">
                <a:latin typeface="Arial" panose="020B0604020202020204" pitchFamily="34" charset="0"/>
                <a:cs typeface="Arial" panose="020B0604020202020204" pitchFamily="34" charset="0"/>
              </a:rPr>
              <a:t>Balances</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and</a:t>
            </a:r>
            <a:r>
              <a:rPr lang="de-DE" sz="2400" b="1" dirty="0">
                <a:latin typeface="Arial" panose="020B0604020202020204" pitchFamily="34" charset="0"/>
                <a:cs typeface="Arial" panose="020B0604020202020204" pitchFamily="34" charset="0"/>
              </a:rPr>
              <a:t> Limits</a:t>
            </a:r>
          </a:p>
        </p:txBody>
      </p:sp>
    </p:spTree>
    <p:extLst>
      <p:ext uri="{BB962C8B-B14F-4D97-AF65-F5344CB8AC3E}">
        <p14:creationId xmlns:p14="http://schemas.microsoft.com/office/powerpoint/2010/main" val="2473484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710065"/>
            <a:ext cx="4038600" cy="576064"/>
          </a:xfrm>
        </p:spPr>
        <p:txBody>
          <a:bodyPr/>
          <a:lstStyle/>
          <a:p>
            <a:r>
              <a:rPr lang="de-DE" sz="2600" dirty="0" err="1" smtClean="0"/>
              <a:t>Recommendation</a:t>
            </a:r>
            <a:r>
              <a:rPr lang="de-DE" sz="2600"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sp>
        <p:nvSpPr>
          <p:cNvPr id="7" name="Rechteck 6"/>
          <p:cNvSpPr/>
          <p:nvPr/>
        </p:nvSpPr>
        <p:spPr>
          <a:xfrm>
            <a:off x="3419872" y="3179990"/>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latin typeface="Arial" panose="020B0604020202020204" pitchFamily="34" charset="0"/>
                <a:cs typeface="Arial" panose="020B0604020202020204" pitchFamily="34" charset="0"/>
              </a:rPr>
              <a:t>Farm </a:t>
            </a:r>
            <a:r>
              <a:rPr lang="de-DE" sz="2000" b="1" dirty="0" err="1" smtClean="0">
                <a:latin typeface="Arial" panose="020B0604020202020204" pitchFamily="34" charset="0"/>
                <a:cs typeface="Arial" panose="020B0604020202020204" pitchFamily="34" charset="0"/>
              </a:rPr>
              <a:t>gate</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balance</a:t>
            </a:r>
            <a:endParaRPr lang="de-DE" sz="2000" b="1" dirty="0">
              <a:latin typeface="Arial" panose="020B0604020202020204" pitchFamily="34" charset="0"/>
              <a:cs typeface="Arial" panose="020B0604020202020204" pitchFamily="34" charset="0"/>
            </a:endParaRPr>
          </a:p>
        </p:txBody>
      </p:sp>
      <p:sp>
        <p:nvSpPr>
          <p:cNvPr id="8" name="Pfeil nach rechts 7"/>
          <p:cNvSpPr/>
          <p:nvPr/>
        </p:nvSpPr>
        <p:spPr>
          <a:xfrm>
            <a:off x="1117311" y="3674480"/>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err="1" smtClean="0">
                <a:latin typeface="Arial" panose="020B0604020202020204" pitchFamily="34" charset="0"/>
                <a:cs typeface="Arial" panose="020B0604020202020204" pitchFamily="34" charset="0"/>
              </a:rPr>
              <a:t>Gerneal</a:t>
            </a:r>
            <a:r>
              <a:rPr lang="de-DE" sz="1600" dirty="0" smtClean="0">
                <a:latin typeface="Arial" panose="020B0604020202020204" pitchFamily="34" charset="0"/>
                <a:cs typeface="Arial" panose="020B0604020202020204" pitchFamily="34" charset="0"/>
              </a:rPr>
              <a:t> N </a:t>
            </a:r>
            <a:r>
              <a:rPr lang="de-DE" sz="1600" dirty="0" err="1" smtClean="0">
                <a:latin typeface="Arial" panose="020B0604020202020204" pitchFamily="34" charset="0"/>
                <a:cs typeface="Arial" panose="020B0604020202020204" pitchFamily="34" charset="0"/>
              </a:rPr>
              <a:t>farm</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input</a:t>
            </a:r>
            <a:endParaRPr lang="de-DE" sz="1600" dirty="0">
              <a:latin typeface="Arial" panose="020B0604020202020204" pitchFamily="34" charset="0"/>
              <a:cs typeface="Arial" panose="020B0604020202020204" pitchFamily="34" charset="0"/>
            </a:endParaRPr>
          </a:p>
        </p:txBody>
      </p:sp>
      <p:sp>
        <p:nvSpPr>
          <p:cNvPr id="11" name="Pfeil nach rechts 10"/>
          <p:cNvSpPr/>
          <p:nvPr/>
        </p:nvSpPr>
        <p:spPr>
          <a:xfrm>
            <a:off x="5724128" y="3684046"/>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General N </a:t>
            </a:r>
            <a:r>
              <a:rPr lang="de-DE" sz="1600" dirty="0" err="1" smtClean="0">
                <a:latin typeface="Arial" panose="020B0604020202020204" pitchFamily="34" charset="0"/>
                <a:cs typeface="Arial" panose="020B0604020202020204" pitchFamily="34" charset="0"/>
              </a:rPr>
              <a:t>farm</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output</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31918"/>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Nitrogen </a:t>
            </a:r>
            <a:r>
              <a:rPr lang="de-DE" dirty="0" err="1" smtClean="0">
                <a:latin typeface="Arial" panose="020B0604020202020204" pitchFamily="34" charset="0"/>
                <a:cs typeface="Arial" panose="020B0604020202020204" pitchFamily="34" charset="0"/>
              </a:rPr>
              <a:t>input</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31918"/>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Nitrogent </a:t>
            </a:r>
            <a:r>
              <a:rPr lang="de-DE" dirty="0" err="1" smtClean="0">
                <a:latin typeface="Arial" panose="020B0604020202020204" pitchFamily="34" charset="0"/>
                <a:cs typeface="Arial" panose="020B0604020202020204" pitchFamily="34" charset="0"/>
              </a:rPr>
              <a:t>output</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31918"/>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Nitrogen </a:t>
            </a:r>
            <a:r>
              <a:rPr lang="de-DE" dirty="0" err="1" smtClean="0">
                <a:latin typeface="Arial" panose="020B0604020202020204" pitchFamily="34" charset="0"/>
                <a:cs typeface="Arial" panose="020B0604020202020204" pitchFamily="34" charset="0"/>
              </a:rPr>
              <a:t>surplus</a:t>
            </a:r>
            <a:endParaRPr lang="de-DE" dirty="0">
              <a:latin typeface="Arial" panose="020B0604020202020204" pitchFamily="34" charset="0"/>
              <a:cs typeface="Arial" panose="020B0604020202020204" pitchFamily="34" charset="0"/>
            </a:endParaRPr>
          </a:p>
        </p:txBody>
      </p:sp>
      <p:sp>
        <p:nvSpPr>
          <p:cNvPr id="15" name="Rechteck 14"/>
          <p:cNvSpPr/>
          <p:nvPr/>
        </p:nvSpPr>
        <p:spPr>
          <a:xfrm>
            <a:off x="1115616" y="5484246"/>
            <a:ext cx="6770447" cy="7200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err="1" smtClean="0">
                <a:latin typeface="Arial" panose="020B0604020202020204" pitchFamily="34" charset="0"/>
                <a:cs typeface="Arial" panose="020B0604020202020204" pitchFamily="34" charset="0"/>
              </a:rPr>
              <a:t>Documented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data</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only</a:t>
            </a:r>
            <a:endParaRPr lang="de-DE" sz="1600" dirty="0">
              <a:latin typeface="Arial" panose="020B0604020202020204" pitchFamily="34" charset="0"/>
              <a:cs typeface="Arial" panose="020B0604020202020204" pitchFamily="34" charset="0"/>
            </a:endParaRPr>
          </a:p>
        </p:txBody>
      </p:sp>
      <p:sp>
        <p:nvSpPr>
          <p:cNvPr id="16" name="Rechteck 15"/>
          <p:cNvSpPr/>
          <p:nvPr/>
        </p:nvSpPr>
        <p:spPr>
          <a:xfrm>
            <a:off x="252886" y="1196752"/>
            <a:ext cx="4509568"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Nitrogen </a:t>
            </a:r>
            <a:r>
              <a:rPr lang="de-DE" sz="2400" b="1" dirty="0" err="1">
                <a:latin typeface="Arial" panose="020B0604020202020204" pitchFamily="34" charset="0"/>
                <a:cs typeface="Arial" panose="020B0604020202020204" pitchFamily="34" charset="0"/>
              </a:rPr>
              <a:t>Balances</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and</a:t>
            </a:r>
            <a:r>
              <a:rPr lang="de-DE" sz="2400" b="1" dirty="0">
                <a:latin typeface="Arial" panose="020B0604020202020204" pitchFamily="34" charset="0"/>
                <a:cs typeface="Arial" panose="020B0604020202020204" pitchFamily="34" charset="0"/>
              </a:rPr>
              <a:t> Limits</a:t>
            </a:r>
          </a:p>
        </p:txBody>
      </p:sp>
    </p:spTree>
    <p:extLst>
      <p:ext uri="{BB962C8B-B14F-4D97-AF65-F5344CB8AC3E}">
        <p14:creationId xmlns:p14="http://schemas.microsoft.com/office/powerpoint/2010/main" val="117630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457200" y="1728709"/>
            <a:ext cx="4038600" cy="1368152"/>
          </a:xfrm>
        </p:spPr>
        <p:txBody>
          <a:bodyPr/>
          <a:lstStyle/>
          <a:p>
            <a:pPr marL="0" indent="0">
              <a:buNone/>
            </a:pPr>
            <a:r>
              <a:rPr lang="de-DE" sz="2600" dirty="0" smtClean="0"/>
              <a:t>Status quo</a:t>
            </a:r>
          </a:p>
          <a:p>
            <a:r>
              <a:rPr lang="de-DE" sz="1600" dirty="0" err="1">
                <a:solidFill>
                  <a:schemeClr val="tx1"/>
                </a:solidFill>
              </a:rPr>
              <a:t>No</a:t>
            </a:r>
            <a:r>
              <a:rPr lang="de-DE" sz="1600" dirty="0">
                <a:solidFill>
                  <a:schemeClr val="tx1"/>
                </a:solidFill>
              </a:rPr>
              <a:t> </a:t>
            </a:r>
            <a:r>
              <a:rPr lang="de-DE" sz="1600" dirty="0" err="1">
                <a:solidFill>
                  <a:schemeClr val="tx1"/>
                </a:solidFill>
              </a:rPr>
              <a:t>crop</a:t>
            </a:r>
            <a:r>
              <a:rPr lang="de-DE" sz="1600" dirty="0">
                <a:solidFill>
                  <a:schemeClr val="tx1"/>
                </a:solidFill>
              </a:rPr>
              <a:t> </a:t>
            </a:r>
            <a:r>
              <a:rPr lang="de-DE" sz="1600" dirty="0" err="1">
                <a:solidFill>
                  <a:schemeClr val="tx1"/>
                </a:solidFill>
              </a:rPr>
              <a:t>rotation</a:t>
            </a:r>
            <a:r>
              <a:rPr lang="de-DE" sz="1600" dirty="0">
                <a:solidFill>
                  <a:schemeClr val="tx1"/>
                </a:solidFill>
              </a:rPr>
              <a:t> </a:t>
            </a:r>
            <a:r>
              <a:rPr lang="de-DE" sz="1600" dirty="0" err="1">
                <a:solidFill>
                  <a:schemeClr val="tx1"/>
                </a:solidFill>
              </a:rPr>
              <a:t>is</a:t>
            </a:r>
            <a:r>
              <a:rPr lang="de-DE" sz="1600" dirty="0">
                <a:solidFill>
                  <a:schemeClr val="tx1"/>
                </a:solidFill>
              </a:rPr>
              <a:t> </a:t>
            </a:r>
            <a:r>
              <a:rPr lang="de-DE" sz="1600" dirty="0" err="1">
                <a:solidFill>
                  <a:schemeClr val="tx1"/>
                </a:solidFill>
              </a:rPr>
              <a:t>required</a:t>
            </a:r>
            <a:endParaRPr lang="de-DE" sz="1600" dirty="0">
              <a:solidFill>
                <a:schemeClr val="tx1"/>
              </a:solidFill>
            </a:endParaRPr>
          </a:p>
          <a:p>
            <a:r>
              <a:rPr lang="de-DE" sz="1600" dirty="0" err="1">
                <a:solidFill>
                  <a:schemeClr val="tx1"/>
                </a:solidFill>
              </a:rPr>
              <a:t>Crop</a:t>
            </a:r>
            <a:r>
              <a:rPr lang="de-DE" sz="1600" dirty="0">
                <a:solidFill>
                  <a:schemeClr val="tx1"/>
                </a:solidFill>
              </a:rPr>
              <a:t> </a:t>
            </a:r>
            <a:r>
              <a:rPr lang="de-DE" sz="1600" dirty="0" err="1">
                <a:solidFill>
                  <a:schemeClr val="tx1"/>
                </a:solidFill>
              </a:rPr>
              <a:t>diversification</a:t>
            </a:r>
            <a:r>
              <a:rPr lang="de-DE" sz="1600" dirty="0">
                <a:solidFill>
                  <a:schemeClr val="tx1"/>
                </a:solidFill>
              </a:rPr>
              <a:t> </a:t>
            </a:r>
          </a:p>
          <a:p>
            <a:pPr marL="0" indent="0">
              <a:buNone/>
            </a:pPr>
            <a:endParaRPr lang="de-DE" dirty="0"/>
          </a:p>
        </p:txBody>
      </p:sp>
      <p:sp>
        <p:nvSpPr>
          <p:cNvPr id="3" name="Inhaltsplatzhalter 2"/>
          <p:cNvSpPr>
            <a:spLocks noGrp="1"/>
          </p:cNvSpPr>
          <p:nvPr>
            <p:ph sz="half" idx="2"/>
          </p:nvPr>
        </p:nvSpPr>
        <p:spPr>
          <a:xfrm>
            <a:off x="4918184" y="1726961"/>
            <a:ext cx="4032449" cy="4627832"/>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err="1" smtClean="0">
                <a:latin typeface="Arial" panose="020B0604020202020204" pitchFamily="34" charset="0"/>
                <a:cs typeface="Arial" panose="020B0604020202020204" pitchFamily="34" charset="0"/>
              </a:rPr>
              <a:t>Recommendations</a:t>
            </a:r>
            <a:endParaRPr lang="de-DE" sz="2600" dirty="0">
              <a:latin typeface="Arial" panose="020B0604020202020204" pitchFamily="34" charset="0"/>
              <a:cs typeface="Arial" panose="020B0604020202020204" pitchFamily="34" charset="0"/>
            </a:endParaRPr>
          </a:p>
          <a:p>
            <a:pPr marL="0" lvl="0" indent="0">
              <a:buNone/>
            </a:pPr>
            <a:endParaRPr lang="en-US" sz="300" dirty="0" smtClean="0">
              <a:solidFill>
                <a:schemeClr val="tx1"/>
              </a:solidFill>
              <a:latin typeface="Arial" panose="020B0604020202020204" pitchFamily="34" charset="0"/>
              <a:cs typeface="Arial" panose="020B0604020202020204" pitchFamily="34" charset="0"/>
            </a:endParaRPr>
          </a:p>
          <a:p>
            <a:pPr lvl="0">
              <a:spcAft>
                <a:spcPts val="800"/>
              </a:spcAft>
            </a:pPr>
            <a:r>
              <a:rPr lang="en-US" sz="1600" dirty="0" smtClean="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In temperate climatic regions, the farmer must follow a crop rotation of at least four years on the same plot. This includes the cultivation of four main crops as well as the cultivation of cover crops. </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In semi-arid regions, the farmer must follow a crop rotation of at least three years on the same plot. It includes the cultivation of three main crops as well as the cultivation of cover crops.</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Annual obligatory crop rotation of the main crop on the same plot. The main crops need to belong to different functional plant groups.</a:t>
            </a:r>
            <a:endParaRPr lang="de-DE" sz="1600" dirty="0">
              <a:solidFill>
                <a:schemeClr val="tx1"/>
              </a:solidFill>
              <a:latin typeface="Arial" panose="020B0604020202020204" pitchFamily="34" charset="0"/>
              <a:cs typeface="Arial" panose="020B0604020202020204" pitchFamily="34" charset="0"/>
            </a:endParaRPr>
          </a:p>
          <a:p>
            <a:endParaRPr lang="de-DE" sz="2900" dirty="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4658" t="35102"/>
          <a:stretch/>
        </p:blipFill>
        <p:spPr>
          <a:xfrm>
            <a:off x="0" y="2919192"/>
            <a:ext cx="4503366" cy="941856"/>
          </a:xfrm>
          <a:prstGeom prst="rect">
            <a:avLst/>
          </a:prstGeom>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t="4914" b="58612"/>
          <a:stretch/>
        </p:blipFill>
        <p:spPr>
          <a:xfrm>
            <a:off x="1" y="3999312"/>
            <a:ext cx="4495800" cy="941856"/>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5085184"/>
            <a:ext cx="4495800" cy="905672"/>
          </a:xfrm>
          <a:prstGeom prst="rect">
            <a:avLst/>
          </a:prstGeom>
        </p:spPr>
      </p:pic>
      <p:sp>
        <p:nvSpPr>
          <p:cNvPr id="10" name="Rechteck 9"/>
          <p:cNvSpPr/>
          <p:nvPr/>
        </p:nvSpPr>
        <p:spPr>
          <a:xfrm>
            <a:off x="395536" y="1196752"/>
            <a:ext cx="2234907" cy="461665"/>
          </a:xfrm>
          <a:prstGeom prst="rect">
            <a:avLst/>
          </a:prstGeom>
        </p:spPr>
        <p:txBody>
          <a:bodyPr wrap="none">
            <a:spAutoFit/>
          </a:bodyPr>
          <a:lstStyle/>
          <a:p>
            <a:r>
              <a:rPr lang="de-DE" sz="2400" b="1" dirty="0" err="1">
                <a:latin typeface="Arial" panose="020B0604020202020204" pitchFamily="34" charset="0"/>
                <a:cs typeface="Arial" panose="020B0604020202020204" pitchFamily="34" charset="0"/>
              </a:rPr>
              <a:t>Crop</a:t>
            </a:r>
            <a:r>
              <a:rPr lang="de-DE" sz="2400" b="1" dirty="0">
                <a:latin typeface="Arial" panose="020B0604020202020204" pitchFamily="34" charset="0"/>
                <a:cs typeface="Arial" panose="020B0604020202020204" pitchFamily="34" charset="0"/>
              </a:rPr>
              <a:t> Rotation</a:t>
            </a:r>
          </a:p>
        </p:txBody>
      </p:sp>
      <p:sp>
        <p:nvSpPr>
          <p:cNvPr id="11" name="Textfeld 10"/>
          <p:cNvSpPr txBox="1"/>
          <p:nvPr/>
        </p:nvSpPr>
        <p:spPr>
          <a:xfrm>
            <a:off x="1" y="6064004"/>
            <a:ext cx="1584176" cy="215444"/>
          </a:xfrm>
          <a:prstGeom prst="rect">
            <a:avLst/>
          </a:prstGeom>
          <a:noFill/>
        </p:spPr>
        <p:txBody>
          <a:bodyPr wrap="square" rtlCol="0">
            <a:spAutoFit/>
          </a:bodyPr>
          <a:lstStyle/>
          <a:p>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4354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smtClean="0"/>
              <a:t>Soil</a:t>
            </a:r>
            <a:r>
              <a:rPr lang="de-DE" sz="2600" dirty="0" smtClean="0"/>
              <a:t> </a:t>
            </a:r>
            <a:r>
              <a:rPr lang="de-DE" sz="2600" dirty="0" err="1" smtClean="0"/>
              <a:t>and</a:t>
            </a:r>
            <a:r>
              <a:rPr lang="de-DE" sz="2600" dirty="0" smtClean="0"/>
              <a:t> </a:t>
            </a:r>
            <a:r>
              <a:rPr lang="de-DE" sz="2600" dirty="0" err="1" smtClean="0"/>
              <a:t>Fertilization</a:t>
            </a:r>
            <a:endParaRPr lang="de-DE" sz="2600" dirty="0"/>
          </a:p>
        </p:txBody>
      </p:sp>
      <p:sp>
        <p:nvSpPr>
          <p:cNvPr id="3" name="Textfeld 2"/>
          <p:cNvSpPr txBox="1"/>
          <p:nvPr/>
        </p:nvSpPr>
        <p:spPr>
          <a:xfrm>
            <a:off x="252886" y="1340768"/>
            <a:ext cx="8639594" cy="4739759"/>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de-DE" dirty="0" smtClean="0">
                <a:latin typeface="Arial" panose="020B0604020202020204" pitchFamily="34" charset="0"/>
                <a:cs typeface="Arial" panose="020B0604020202020204" pitchFamily="34" charset="0"/>
              </a:rPr>
              <a:t>Million ha </a:t>
            </a:r>
            <a:r>
              <a:rPr lang="de-DE" dirty="0" err="1" smtClean="0">
                <a:latin typeface="Arial" panose="020B0604020202020204" pitchFamily="34" charset="0"/>
                <a:cs typeface="Arial" panose="020B0604020202020204" pitchFamily="34" charset="0"/>
              </a:rPr>
              <a:t>are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affected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water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erosion</a:t>
            </a:r>
            <a:r>
              <a:rPr lang="de-DE" dirty="0" smtClean="0">
                <a:latin typeface="Arial" panose="020B0604020202020204" pitchFamily="34" charset="0"/>
                <a:cs typeface="Arial" panose="020B0604020202020204" pitchFamily="34" charset="0"/>
              </a:rPr>
              <a:t>/ 42 </a:t>
            </a:r>
            <a:r>
              <a:rPr lang="de-DE" dirty="0" err="1" smtClean="0">
                <a:latin typeface="Arial" panose="020B0604020202020204" pitchFamily="34" charset="0"/>
                <a:cs typeface="Arial" panose="020B0604020202020204" pitchFamily="34" charset="0"/>
              </a:rPr>
              <a:t>million</a:t>
            </a:r>
            <a:r>
              <a:rPr lang="de-DE" dirty="0" smtClean="0">
                <a:latin typeface="Arial" panose="020B0604020202020204" pitchFamily="34" charset="0"/>
                <a:cs typeface="Arial" panose="020B0604020202020204" pitchFamily="34" charset="0"/>
              </a:rPr>
              <a:t> ha </a:t>
            </a:r>
            <a:r>
              <a:rPr lang="de-DE" dirty="0" err="1" smtClean="0">
                <a:latin typeface="Arial" panose="020B0604020202020204" pitchFamily="34" charset="0"/>
                <a:cs typeface="Arial" panose="020B0604020202020204" pitchFamily="34" charset="0"/>
              </a:rPr>
              <a:t>suffer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from</a:t>
            </a:r>
            <a:r>
              <a:rPr lang="de-DE" dirty="0" smtClean="0">
                <a:latin typeface="Arial" panose="020B0604020202020204" pitchFamily="34" charset="0"/>
                <a:cs typeface="Arial" panose="020B0604020202020204" pitchFamily="34" charset="0"/>
              </a:rPr>
              <a:t> wind </a:t>
            </a:r>
            <a:r>
              <a:rPr lang="de-DE" dirty="0" err="1" smtClean="0">
                <a:latin typeface="Arial" panose="020B0604020202020204" pitchFamily="34" charset="0"/>
                <a:cs typeface="Arial" panose="020B0604020202020204" pitchFamily="34" charset="0"/>
              </a:rPr>
              <a:t>erosion</a:t>
            </a:r>
            <a:r>
              <a:rPr lang="de-DE" dirty="0" smtClean="0">
                <a:latin typeface="Arial" panose="020B0604020202020204" pitchFamily="34" charset="0"/>
                <a:cs typeface="Arial" panose="020B0604020202020204" pitchFamily="34" charset="0"/>
              </a:rPr>
              <a:t> in the EU</a:t>
            </a:r>
          </a:p>
          <a:p>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of </a:t>
            </a:r>
            <a:r>
              <a:rPr lang="en-US" dirty="0">
                <a:latin typeface="Arial" panose="020B0604020202020204" pitchFamily="34" charset="0"/>
                <a:cs typeface="Arial" panose="020B0604020202020204" pitchFamily="34" charset="0"/>
              </a:rPr>
              <a:t>European soils are considered to be vulnerable </a:t>
            </a:r>
            <a:r>
              <a:rPr lang="en-US" dirty="0" smtClean="0">
                <a:latin typeface="Arial" panose="020B0604020202020204" pitchFamily="34" charset="0"/>
                <a:cs typeface="Arial" panose="020B0604020202020204" pitchFamily="34" charset="0"/>
              </a:rPr>
              <a:t>to compaction</a:t>
            </a: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n-US" dirty="0" smtClean="0">
                <a:latin typeface="Arial" panose="020B0604020202020204" pitchFamily="34" charset="0"/>
                <a:cs typeface="Arial" panose="020B0604020202020204" pitchFamily="34" charset="0"/>
              </a:rPr>
              <a:t>of </a:t>
            </a:r>
            <a:r>
              <a:rPr lang="en-US" dirty="0">
                <a:latin typeface="Arial" panose="020B0604020202020204" pitchFamily="34" charset="0"/>
                <a:cs typeface="Arial" panose="020B0604020202020204" pitchFamily="34" charset="0"/>
              </a:rPr>
              <a:t>soils in Europe have low or very low organic matter content </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Europe around </a:t>
            </a:r>
            <a:r>
              <a:rPr lang="en-US" sz="3600" b="1" dirty="0">
                <a:latin typeface="Arial" panose="020B0604020202020204" pitchFamily="34" charset="0"/>
                <a:cs typeface="Arial" panose="020B0604020202020204" pitchFamily="34" charset="0"/>
              </a:rPr>
              <a:t>3.8</a:t>
            </a:r>
            <a:r>
              <a:rPr lang="en-US" dirty="0">
                <a:latin typeface="Arial" panose="020B0604020202020204" pitchFamily="34" charset="0"/>
                <a:cs typeface="Arial" panose="020B0604020202020204" pitchFamily="34" charset="0"/>
              </a:rPr>
              <a:t> million ha are affected by </a:t>
            </a:r>
            <a:r>
              <a:rPr lang="en-US" dirty="0" smtClean="0">
                <a:latin typeface="Arial" panose="020B0604020202020204" pitchFamily="34" charset="0"/>
                <a:cs typeface="Arial" panose="020B0604020202020204" pitchFamily="34" charset="0"/>
              </a:rPr>
              <a:t>salinization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Infrastructure has sealed around </a:t>
            </a:r>
            <a:r>
              <a:rPr lang="en-US" sz="3600" b="1" dirty="0">
                <a:latin typeface="Arial" panose="020B0604020202020204" pitchFamily="34" charset="0"/>
                <a:cs typeface="Arial" panose="020B0604020202020204" pitchFamily="34" charset="0"/>
              </a:rPr>
              <a:t>9 %</a:t>
            </a:r>
            <a:r>
              <a:rPr lang="en-US" dirty="0">
                <a:latin typeface="Arial" panose="020B0604020202020204" pitchFamily="34" charset="0"/>
                <a:cs typeface="Arial" panose="020B0604020202020204" pitchFamily="34" charset="0"/>
              </a:rPr>
              <a:t> of the total area of the EU Member States </a:t>
            </a:r>
            <a:endParaRPr lang="de-DE"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794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77085" y="1728709"/>
            <a:ext cx="4038600" cy="1506512"/>
          </a:xfrm>
        </p:spPr>
        <p:txBody>
          <a:bodyPr/>
          <a:lstStyle/>
          <a:p>
            <a:pPr marL="0" indent="0">
              <a:buNone/>
            </a:pPr>
            <a:r>
              <a:rPr lang="de-DE" sz="2600" dirty="0" smtClean="0"/>
              <a:t>Status quo</a:t>
            </a:r>
          </a:p>
          <a:p>
            <a:r>
              <a:rPr lang="de-DE" sz="1800" dirty="0" smtClean="0">
                <a:solidFill>
                  <a:schemeClr val="tx1"/>
                </a:solidFill>
              </a:rPr>
              <a:t>Cross Compliance</a:t>
            </a:r>
          </a:p>
          <a:p>
            <a:r>
              <a:rPr lang="de-DE" sz="1800" dirty="0" err="1" smtClean="0">
                <a:solidFill>
                  <a:schemeClr val="tx1"/>
                </a:solidFill>
              </a:rPr>
              <a:t>Agri-enviornmental</a:t>
            </a:r>
            <a:r>
              <a:rPr lang="de-DE" sz="1800" dirty="0" smtClean="0">
                <a:solidFill>
                  <a:schemeClr val="tx1"/>
                </a:solidFill>
              </a:rPr>
              <a:t> </a:t>
            </a:r>
            <a:r>
              <a:rPr lang="de-DE" sz="1800" dirty="0" err="1" smtClean="0">
                <a:solidFill>
                  <a:schemeClr val="tx1"/>
                </a:solidFill>
              </a:rPr>
              <a:t>measures</a:t>
            </a:r>
            <a:endParaRPr lang="de-DE" sz="1800" dirty="0">
              <a:solidFill>
                <a:schemeClr val="tx1"/>
              </a:solidFill>
            </a:endParaRPr>
          </a:p>
        </p:txBody>
      </p:sp>
      <p:sp>
        <p:nvSpPr>
          <p:cNvPr id="3" name="Inhaltsplatzhalter 2"/>
          <p:cNvSpPr>
            <a:spLocks noGrp="1"/>
          </p:cNvSpPr>
          <p:nvPr>
            <p:ph sz="half" idx="2"/>
          </p:nvPr>
        </p:nvSpPr>
        <p:spPr>
          <a:xfrm>
            <a:off x="4283968" y="1713837"/>
            <a:ext cx="4608512" cy="4595483"/>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err="1" smtClean="0">
                <a:latin typeface="Arial" panose="020B0604020202020204" pitchFamily="34" charset="0"/>
                <a:cs typeface="Arial" panose="020B0604020202020204" pitchFamily="34" charset="0"/>
              </a:rPr>
              <a:t>Recommendations</a:t>
            </a:r>
            <a:endParaRPr lang="de-DE" sz="2600" dirty="0" smtClean="0">
              <a:latin typeface="Arial" panose="020B0604020202020204" pitchFamily="34" charset="0"/>
              <a:cs typeface="Arial" panose="020B0604020202020204" pitchFamily="34" charset="0"/>
            </a:endParaRPr>
          </a:p>
          <a:p>
            <a:pPr marL="0" indent="0">
              <a:buNone/>
            </a:pPr>
            <a:endParaRPr lang="de-DE" sz="200" dirty="0">
              <a:latin typeface="Arial" panose="020B0604020202020204" pitchFamily="34" charset="0"/>
              <a:cs typeface="Arial" panose="020B0604020202020204" pitchFamily="34" charset="0"/>
            </a:endParaRPr>
          </a:p>
          <a:p>
            <a:pPr lvl="0">
              <a:spcAft>
                <a:spcPts val="800"/>
              </a:spcAft>
            </a:pPr>
            <a:r>
              <a:rPr lang="en-GB" sz="1600" dirty="0" smtClean="0">
                <a:solidFill>
                  <a:schemeClr val="tx1"/>
                </a:solidFill>
                <a:latin typeface="Arial" panose="020B0604020202020204" pitchFamily="34" charset="0"/>
                <a:cs typeface="Arial" panose="020B0604020202020204" pitchFamily="34" charset="0"/>
              </a:rPr>
              <a:t>Soils </a:t>
            </a:r>
            <a:r>
              <a:rPr lang="en-GB" sz="1600" dirty="0">
                <a:solidFill>
                  <a:schemeClr val="tx1"/>
                </a:solidFill>
                <a:latin typeface="Arial" panose="020B0604020202020204" pitchFamily="34" charset="0"/>
                <a:cs typeface="Arial" panose="020B0604020202020204" pitchFamily="34" charset="0"/>
              </a:rPr>
              <a:t>must be covered as long as possible, at the least during the periods prone to nutrient leaching</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European farmers are to use the official maps for erosion risks and conduct erosion risk assessments if they are located in an erosion risk area. Where no official erosion maps exist, the standards have to provide information on when specific soil types are prone to water erosion with regard to slopes.</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Where risk of erosion is high, soil protection measures must be implemented, i.e. reduced tillage, terracing, slope parallel crop cultivation, perennial vegetation. (legal requirement)</a:t>
            </a:r>
            <a:endParaRPr lang="de-DE" sz="1600" dirty="0">
              <a:solidFill>
                <a:schemeClr val="tx1"/>
              </a:solidFill>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sp>
        <p:nvSpPr>
          <p:cNvPr id="5" name="Rechteck 4"/>
          <p:cNvSpPr/>
          <p:nvPr/>
        </p:nvSpPr>
        <p:spPr>
          <a:xfrm>
            <a:off x="270010" y="1196752"/>
            <a:ext cx="3823483"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Erosion </a:t>
            </a:r>
            <a:r>
              <a:rPr lang="de-DE" sz="2400" b="1" dirty="0" err="1">
                <a:latin typeface="Arial" panose="020B0604020202020204" pitchFamily="34" charset="0"/>
                <a:cs typeface="Arial" panose="020B0604020202020204" pitchFamily="34" charset="0"/>
              </a:rPr>
              <a:t>and</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Compaction</a:t>
            </a:r>
            <a:endParaRPr lang="de-DE"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6010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390700" y="1700708"/>
            <a:ext cx="4038600" cy="1008111"/>
          </a:xfrm>
        </p:spPr>
        <p:txBody>
          <a:bodyPr/>
          <a:lstStyle/>
          <a:p>
            <a:pPr marL="0" indent="0">
              <a:buNone/>
            </a:pPr>
            <a:r>
              <a:rPr lang="de-DE" sz="2600" dirty="0" smtClean="0"/>
              <a:t>Status quo</a:t>
            </a:r>
            <a:r>
              <a:rPr lang="de-DE" dirty="0" smtClean="0"/>
              <a:t>	</a:t>
            </a:r>
          </a:p>
          <a:p>
            <a:r>
              <a:rPr lang="de-DE" sz="1600" dirty="0">
                <a:solidFill>
                  <a:schemeClr val="tx1"/>
                </a:solidFill>
              </a:rPr>
              <a:t>Regional </a:t>
            </a:r>
            <a:r>
              <a:rPr lang="de-DE" sz="1600" dirty="0" err="1" smtClean="0">
                <a:solidFill>
                  <a:schemeClr val="tx1"/>
                </a:solidFill>
              </a:rPr>
              <a:t>availability</a:t>
            </a:r>
            <a:endParaRPr lang="de-DE" sz="1600" dirty="0" smtClean="0">
              <a:solidFill>
                <a:schemeClr val="tx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t="-115" b="-1111"/>
          <a:stretch/>
        </p:blipFill>
        <p:spPr>
          <a:xfrm>
            <a:off x="0" y="3101827"/>
            <a:ext cx="4476222" cy="3024336"/>
          </a:xfrm>
          <a:prstGeom prst="rect">
            <a:avLst/>
          </a:prstGeom>
        </p:spPr>
      </p:pic>
      <p:sp>
        <p:nvSpPr>
          <p:cNvPr id="9" name="Textfeld 8"/>
          <p:cNvSpPr txBox="1"/>
          <p:nvPr/>
        </p:nvSpPr>
        <p:spPr>
          <a:xfrm>
            <a:off x="1259632" y="620796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a:t>
            </a:r>
            <a:r>
              <a:rPr lang="de-DE" sz="1600" dirty="0" err="1" smtClean="0">
                <a:solidFill>
                  <a:schemeClr val="bg2">
                    <a:lumMod val="25000"/>
                  </a:schemeClr>
                </a:solidFill>
                <a:latin typeface="Arial" panose="020B0604020202020204" pitchFamily="34" charset="0"/>
                <a:cs typeface="Arial" panose="020B0604020202020204" pitchFamily="34" charset="0"/>
              </a:rPr>
              <a:t>Soil</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Fertilizer</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0"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07965"/>
            <a:ext cx="648073" cy="613124"/>
          </a:xfrm>
          <a:prstGeom prst="rect">
            <a:avLst/>
          </a:prstGeom>
          <a:solidFill>
            <a:schemeClr val="bg2">
              <a:lumMod val="90000"/>
            </a:schemeClr>
          </a:solidFill>
        </p:spPr>
      </p:pic>
      <p:sp>
        <p:nvSpPr>
          <p:cNvPr id="11" name="Rechteck 10"/>
          <p:cNvSpPr/>
          <p:nvPr/>
        </p:nvSpPr>
        <p:spPr>
          <a:xfrm>
            <a:off x="395536" y="1196752"/>
            <a:ext cx="2629246" cy="461665"/>
          </a:xfrm>
          <a:prstGeom prst="rect">
            <a:avLst/>
          </a:prstGeom>
        </p:spPr>
        <p:txBody>
          <a:bodyPr wrap="none">
            <a:spAutoFit/>
          </a:bodyPr>
          <a:lstStyle/>
          <a:p>
            <a:r>
              <a:rPr lang="de-DE" sz="2400" b="1" dirty="0" err="1" smtClean="0">
                <a:latin typeface="Arial" panose="020B0604020202020204" pitchFamily="34" charset="0"/>
                <a:cs typeface="Arial" panose="020B0604020202020204" pitchFamily="34" charset="0"/>
              </a:rPr>
              <a:t>Organic</a:t>
            </a:r>
            <a:r>
              <a:rPr lang="de-DE" sz="2400" b="1" dirty="0" smtClean="0">
                <a:latin typeface="Arial" panose="020B0604020202020204" pitchFamily="34" charset="0"/>
                <a:cs typeface="Arial" panose="020B0604020202020204" pitchFamily="34" charset="0"/>
              </a:rPr>
              <a:t> </a:t>
            </a:r>
            <a:r>
              <a:rPr lang="de-DE" sz="2400" b="1" dirty="0" err="1" smtClean="0">
                <a:latin typeface="Arial" panose="020B0604020202020204" pitchFamily="34" charset="0"/>
                <a:cs typeface="Arial" panose="020B0604020202020204" pitchFamily="34" charset="0"/>
              </a:rPr>
              <a:t>fertilizer</a:t>
            </a:r>
            <a:endParaRPr lang="de-DE" sz="2400" b="1" dirty="0">
              <a:latin typeface="Arial" panose="020B0604020202020204" pitchFamily="34" charset="0"/>
              <a:cs typeface="Arial" panose="020B0604020202020204" pitchFamily="34" charset="0"/>
            </a:endParaRPr>
          </a:p>
        </p:txBody>
      </p:sp>
      <p:sp>
        <p:nvSpPr>
          <p:cNvPr id="12" name="Inhaltsplatzhalter 2"/>
          <p:cNvSpPr>
            <a:spLocks noGrp="1"/>
          </p:cNvSpPr>
          <p:nvPr>
            <p:ph sz="half" idx="2"/>
          </p:nvPr>
        </p:nvSpPr>
        <p:spPr>
          <a:xfrm>
            <a:off x="4572000" y="1427585"/>
            <a:ext cx="4420230" cy="4881736"/>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err="1" smtClean="0">
                <a:latin typeface="Arial" panose="020B0604020202020204" pitchFamily="34" charset="0"/>
                <a:cs typeface="Arial" panose="020B0604020202020204" pitchFamily="34" charset="0"/>
              </a:rPr>
              <a:t>Recommendations</a:t>
            </a:r>
            <a:endParaRPr lang="de-DE" sz="2600" dirty="0" smtClean="0">
              <a:latin typeface="Arial" panose="020B0604020202020204" pitchFamily="34" charset="0"/>
              <a:cs typeface="Arial" panose="020B0604020202020204" pitchFamily="34" charset="0"/>
            </a:endParaRPr>
          </a:p>
          <a:p>
            <a:pPr marL="0" indent="0">
              <a:buNone/>
            </a:pPr>
            <a:endParaRPr lang="de-DE" sz="200" dirty="0">
              <a:latin typeface="Arial" panose="020B0604020202020204" pitchFamily="34" charset="0"/>
              <a:cs typeface="Arial" panose="020B0604020202020204" pitchFamily="34" charset="0"/>
            </a:endParaRPr>
          </a:p>
          <a:p>
            <a:pPr lvl="0">
              <a:spcAft>
                <a:spcPts val="800"/>
              </a:spcAft>
            </a:pPr>
            <a:r>
              <a:rPr lang="en-GB" sz="1600" dirty="0" smtClean="0">
                <a:solidFill>
                  <a:schemeClr val="tx1"/>
                </a:solidFill>
                <a:latin typeface="Arial" panose="020B0604020202020204" pitchFamily="34" charset="0"/>
                <a:cs typeface="Arial" panose="020B0604020202020204" pitchFamily="34" charset="0"/>
              </a:rPr>
              <a:t>Soils </a:t>
            </a:r>
            <a:r>
              <a:rPr lang="en-GB" sz="1600" dirty="0">
                <a:solidFill>
                  <a:schemeClr val="tx1"/>
                </a:solidFill>
                <a:latin typeface="Arial" panose="020B0604020202020204" pitchFamily="34" charset="0"/>
                <a:cs typeface="Arial" panose="020B0604020202020204" pitchFamily="34" charset="0"/>
              </a:rPr>
              <a:t>must be covered as long as possible, at the least during the periods prone to nutrient leaching</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European farmers are to use the official maps for erosion risks and conduct erosion risk assessments if they are located in an erosion risk area. Where no official erosion maps exist, the standards have to provide information on when specific soil types are prone to water erosion with regard to slopes.</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Where risk of erosion is high, soil protection measures must be implemented, i.e. reduced tillage, terracing, slope parallel crop cultivation, perennial vegetation. (legal requirement)</a:t>
            </a:r>
            <a:endParaRPr lang="de-DE" sz="1600" dirty="0">
              <a:solidFill>
                <a:schemeClr val="tx1"/>
              </a:solidFill>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p:txBody>
      </p:sp>
      <p:sp>
        <p:nvSpPr>
          <p:cNvPr id="13"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a:t>Soil</a:t>
            </a:r>
            <a:r>
              <a:rPr lang="de-DE" sz="2600" dirty="0"/>
              <a:t> </a:t>
            </a:r>
            <a:r>
              <a:rPr lang="de-DE" sz="2600" dirty="0" err="1"/>
              <a:t>and</a:t>
            </a:r>
            <a:r>
              <a:rPr lang="de-DE" sz="2600" dirty="0"/>
              <a:t> </a:t>
            </a:r>
            <a:r>
              <a:rPr lang="de-DE" sz="2600" dirty="0" err="1"/>
              <a:t>Fertilization</a:t>
            </a:r>
            <a:endParaRPr lang="de-DE" sz="2600" dirty="0"/>
          </a:p>
        </p:txBody>
      </p:sp>
    </p:spTree>
    <p:extLst>
      <p:ext uri="{BB962C8B-B14F-4D97-AF65-F5344CB8AC3E}">
        <p14:creationId xmlns:p14="http://schemas.microsoft.com/office/powerpoint/2010/main" val="412167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3644</Words>
  <Application>Microsoft Office PowerPoint</Application>
  <PresentationFormat>Bildschirmpräsentation (4:3)</PresentationFormat>
  <Paragraphs>198</Paragraphs>
  <Slides>13</Slides>
  <Notes>13</Notes>
  <HiddenSlides>1</HiddenSlides>
  <MMClips>0</MMClips>
  <ScaleCrop>false</ScaleCrop>
  <HeadingPairs>
    <vt:vector size="4" baseType="variant">
      <vt:variant>
        <vt:lpstr>Design</vt:lpstr>
      </vt:variant>
      <vt:variant>
        <vt:i4>3</vt:i4>
      </vt:variant>
      <vt:variant>
        <vt:lpstr>Folientitel</vt:lpstr>
      </vt:variant>
      <vt:variant>
        <vt:i4>13</vt:i4>
      </vt:variant>
    </vt:vector>
  </HeadingPairs>
  <TitlesOfParts>
    <vt:vector size="16" baseType="lpstr">
      <vt:lpstr>LIFE Header</vt:lpstr>
      <vt:lpstr>LIFE Content</vt:lpstr>
      <vt:lpstr>LIFE Partner Logos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137</cp:revision>
  <dcterms:created xsi:type="dcterms:W3CDTF">2017-08-09T08:14:08Z</dcterms:created>
  <dcterms:modified xsi:type="dcterms:W3CDTF">2019-04-24T09:26:39Z</dcterms:modified>
</cp:coreProperties>
</file>