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8"/>
  </p:notesMasterIdLst>
  <p:sldIdLst>
    <p:sldId id="271" r:id="rId4"/>
    <p:sldId id="352" r:id="rId5"/>
    <p:sldId id="353" r:id="rId6"/>
    <p:sldId id="415" r:id="rId7"/>
    <p:sldId id="419" r:id="rId8"/>
    <p:sldId id="384" r:id="rId9"/>
    <p:sldId id="395" r:id="rId10"/>
    <p:sldId id="396" r:id="rId11"/>
    <p:sldId id="397" r:id="rId12"/>
    <p:sldId id="400" r:id="rId13"/>
    <p:sldId id="402" r:id="rId14"/>
    <p:sldId id="418" r:id="rId15"/>
    <p:sldId id="417" r:id="rId16"/>
    <p:sldId id="416" r:id="rId1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 id="1" name="Tobias Ludes" initials="T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9" autoAdjust="0"/>
    <p:restoredTop sz="91272" autoAdjust="0"/>
  </p:normalViewPr>
  <p:slideViewPr>
    <p:cSldViewPr>
      <p:cViewPr>
        <p:scale>
          <a:sx n="80" d="100"/>
          <a:sy n="80" d="100"/>
        </p:scale>
        <p:origin x="-63" y="-63"/>
      </p:cViewPr>
      <p:guideLst>
        <p:guide orient="horz" pos="4065"/>
        <p:guide pos="3878"/>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30.04.2019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2836593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2836593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Why?: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Primary (natural) ecosystems, semi-natural habitats and protected areas have a high diversity of animals and plants and are therefore particularly valuable. A disturbance of the balance between organisms in an ecosystem/habitat but also the interactions of the organisms and the environment can result in significant and irreversible damage. For example, eliminating parts of a forest can alter its biodiversity and thus influencing the oxygen level in the air, dries the climate, enhances erosion, reduces the number of predators and increases other populations – often pests or invasive species - that cause major economic and social problems.</a:t>
            </a:r>
          </a:p>
          <a:p>
            <a:endParaRPr lang="de-DE" dirty="0" smtClean="0"/>
          </a:p>
          <a:p>
            <a:r>
              <a:rPr lang="de-DE" dirty="0" smtClean="0"/>
              <a:t>Additional</a:t>
            </a:r>
            <a:r>
              <a:rPr lang="de-DE" baseline="0" dirty="0" smtClean="0"/>
              <a:t> </a:t>
            </a:r>
            <a:r>
              <a:rPr lang="de-DE" baseline="0" dirty="0" err="1" smtClean="0"/>
              <a:t>possible</a:t>
            </a:r>
            <a:r>
              <a:rPr lang="de-DE" baseline="0" dirty="0" smtClean="0"/>
              <a:t> </a:t>
            </a:r>
            <a:r>
              <a:rPr lang="de-DE" baseline="0" dirty="0" err="1" smtClean="0"/>
              <a:t>actions</a:t>
            </a:r>
            <a:r>
              <a:rPr lang="de-DE" baseline="0" dirty="0" smtClean="0"/>
              <a:t>: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If drainage is inevitable, natural soil drainage is preferred over installed water drainage canals.</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If peatland is agriculturally used, proof must be given that these activities are compatible with biodiversity protection. If biodiversity friendly farming is not possible, it should be checked whether there are possibilities for subsidies in order to exclude these areas from cultivation.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Water drainage canals are removed wherever possible and the restoration of former wetland sites is supported. </a:t>
            </a: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i="1" kern="1200" dirty="0" smtClean="0">
                <a:solidFill>
                  <a:schemeClr val="tx1"/>
                </a:solidFill>
                <a:effectLst/>
                <a:latin typeface="+mn-lt"/>
                <a:ea typeface="+mn-ea"/>
                <a:cs typeface="+mn-cs"/>
              </a:rPr>
              <a:t>Why? </a:t>
            </a:r>
          </a:p>
          <a:p>
            <a:r>
              <a:rPr lang="en-GB" sz="1200" kern="1200" dirty="0" smtClean="0">
                <a:solidFill>
                  <a:schemeClr val="tx1"/>
                </a:solidFill>
                <a:effectLst/>
                <a:latin typeface="+mn-lt"/>
                <a:ea typeface="+mn-ea"/>
                <a:cs typeface="+mn-cs"/>
              </a:rPr>
              <a:t>Water is basis of all living organisms. Therefore, water bodies such as lakes and rivers are habitats for many animals and plants and must be protected from pollution. Leaving or creating a broad riparian strip, with vegetation that is not or at least extensively managed, is a very important contribution here.</a:t>
            </a:r>
          </a:p>
          <a:p>
            <a:endParaRPr lang="de-DE"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i="1" kern="1200" dirty="0" smtClean="0">
                <a:solidFill>
                  <a:schemeClr val="tx1"/>
                </a:solidFill>
                <a:effectLst/>
                <a:latin typeface="+mn-lt"/>
                <a:ea typeface="+mn-ea"/>
                <a:cs typeface="+mn-cs"/>
              </a:rPr>
              <a:t>Why? </a:t>
            </a:r>
          </a:p>
          <a:p>
            <a:r>
              <a:rPr lang="en-GB" sz="1200" kern="1200" dirty="0" smtClean="0">
                <a:solidFill>
                  <a:schemeClr val="tx1"/>
                </a:solidFill>
                <a:effectLst/>
                <a:latin typeface="+mn-lt"/>
                <a:ea typeface="+mn-ea"/>
                <a:cs typeface="+mn-cs"/>
              </a:rPr>
              <a:t>Semi-natural habitats are important elements to promote biodiversity on farm operations. They provide refuge and food for animals and plants. Sufficient size, each area independently and in summary, and a well-designed implementation of semi-natural habitats can compensate for habitat losses caused by agricultural activities. </a:t>
            </a:r>
          </a:p>
          <a:p>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i="1" dirty="0" smtClean="0"/>
              <a:t>Additional</a:t>
            </a:r>
            <a:r>
              <a:rPr lang="de-DE" i="1" baseline="0" dirty="0" smtClean="0"/>
              <a:t> </a:t>
            </a:r>
            <a:r>
              <a:rPr lang="de-DE" i="1" baseline="0" dirty="0" err="1" smtClean="0"/>
              <a:t>possible</a:t>
            </a:r>
            <a:r>
              <a:rPr lang="de-DE" i="1" baseline="0" dirty="0" smtClean="0"/>
              <a:t> </a:t>
            </a:r>
            <a:r>
              <a:rPr lang="de-DE" i="1" baseline="0" dirty="0" err="1" smtClean="0"/>
              <a:t>actions</a:t>
            </a:r>
            <a:r>
              <a:rPr lang="de-DE" i="1" baseline="0" dirty="0" smtClean="0"/>
              <a:t>: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Identify areas on the farm that are in a beneficial position for semi natural habitats or less productive (stony areas, steep slopes, wet areas etc.) or already covered by natural vegetation and use them as or create semi-natural habitat on them (e.g. planting trees, hedges and other refuges for wildlife).</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Existing semi-natural habitats /ecological structures are conserved.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dirty="0" smtClean="0">
                <a:solidFill>
                  <a:schemeClr val="tx1"/>
                </a:solidFill>
                <a:effectLst/>
                <a:latin typeface="+mn-lt"/>
                <a:ea typeface="+mn-ea"/>
                <a:cs typeface="+mn-cs"/>
              </a:rPr>
              <a:t>For newly developed agricultural areas: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If areas will be converted into farm land an independent environmental impact assessment prior to the conversion should be carried out</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If areas were recently converted into farmland, the loss of biodiversity/habitats must be compensated/restored</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i="1" kern="1200" dirty="0" smtClean="0">
                <a:solidFill>
                  <a:schemeClr val="tx1"/>
                </a:solidFill>
                <a:effectLst/>
                <a:latin typeface="+mn-lt"/>
                <a:ea typeface="+mn-ea"/>
                <a:cs typeface="+mn-cs"/>
              </a:rPr>
              <a:t>Why? </a:t>
            </a:r>
          </a:p>
          <a:p>
            <a:r>
              <a:rPr lang="en-GB" sz="1200" kern="1200" dirty="0" smtClean="0">
                <a:solidFill>
                  <a:schemeClr val="tx1"/>
                </a:solidFill>
                <a:effectLst/>
                <a:latin typeface="+mn-lt"/>
                <a:ea typeface="+mn-ea"/>
                <a:cs typeface="+mn-cs"/>
              </a:rPr>
              <a:t>Diverse vegetation, natural or planted such as hedges flower strips etc. provide habitat, shelter and food for a variety of animals and plants. In addition to the size, semi-natural habitats must also have a certain quality in order to be optimally used by the animals and plants as described above. Quality is expressed, among other things, in the diversity of landscape elements, plant selection and suitable maintenance.</a:t>
            </a:r>
          </a:p>
          <a:p>
            <a:endParaRPr lang="de-DE" dirty="0" smtClean="0"/>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err="1" smtClean="0">
                <a:solidFill>
                  <a:schemeClr val="tx1"/>
                </a:solidFill>
                <a:effectLst/>
                <a:latin typeface="+mn-lt"/>
                <a:ea typeface="+mn-ea"/>
                <a:cs typeface="+mn-cs"/>
              </a:rPr>
              <a:t>What</a:t>
            </a:r>
            <a:r>
              <a:rPr lang="de-DE" sz="1200" i="1" kern="1200" dirty="0" smtClean="0">
                <a:solidFill>
                  <a:schemeClr val="tx1"/>
                </a:solidFill>
                <a:effectLst/>
                <a:latin typeface="+mn-lt"/>
                <a:ea typeface="+mn-ea"/>
                <a:cs typeface="+mn-cs"/>
              </a:rPr>
              <a:t>?</a:t>
            </a:r>
            <a:endParaRPr lang="en-GB" sz="1200" i="1" kern="1200" dirty="0" smtClean="0">
              <a:solidFill>
                <a:schemeClr val="tx1"/>
              </a:solidFill>
              <a:effectLst/>
              <a:latin typeface="+mn-lt"/>
              <a:ea typeface="+mn-ea"/>
              <a:cs typeface="+mn-cs"/>
            </a:endParaRPr>
          </a:p>
          <a:p>
            <a:r>
              <a:rPr lang="de-DE" dirty="0" smtClean="0">
                <a:cs typeface="Arial" panose="020B0604020202020204" pitchFamily="34" charset="0"/>
              </a:rPr>
              <a:t>……. </a:t>
            </a:r>
            <a:r>
              <a:rPr lang="de-DE" dirty="0" err="1" smtClean="0">
                <a:cs typeface="Arial" panose="020B0604020202020204" pitchFamily="34" charset="0"/>
              </a:rPr>
              <a:t>is</a:t>
            </a:r>
            <a:r>
              <a:rPr lang="de-DE" dirty="0" smtClean="0">
                <a:cs typeface="Arial" panose="020B0604020202020204" pitchFamily="34" charset="0"/>
              </a:rPr>
              <a:t> an </a:t>
            </a:r>
            <a:r>
              <a:rPr lang="de-DE" dirty="0" err="1" smtClean="0">
                <a:cs typeface="Arial" panose="020B0604020202020204" pitchFamily="34" charset="0"/>
              </a:rPr>
              <a:t>area</a:t>
            </a:r>
            <a:r>
              <a:rPr lang="de-DE" dirty="0" smtClean="0">
                <a:cs typeface="Arial" panose="020B0604020202020204" pitchFamily="34" charset="0"/>
              </a:rPr>
              <a:t> </a:t>
            </a:r>
            <a:r>
              <a:rPr lang="de-DE" dirty="0" err="1" smtClean="0">
                <a:cs typeface="Arial" panose="020B0604020202020204" pitchFamily="34" charset="0"/>
              </a:rPr>
              <a:t>of</a:t>
            </a:r>
            <a:r>
              <a:rPr lang="de-DE" dirty="0" smtClean="0">
                <a:cs typeface="Arial" panose="020B0604020202020204" pitchFamily="34" charset="0"/>
              </a:rPr>
              <a:t> </a:t>
            </a:r>
            <a:r>
              <a:rPr lang="de-DE" dirty="0" err="1" smtClean="0">
                <a:cs typeface="Arial" panose="020B0604020202020204" pitchFamily="34" charset="0"/>
              </a:rPr>
              <a:t>habitat</a:t>
            </a:r>
            <a:r>
              <a:rPr lang="de-DE" dirty="0" smtClean="0">
                <a:cs typeface="Arial" panose="020B0604020202020204" pitchFamily="34" charset="0"/>
              </a:rPr>
              <a:t> </a:t>
            </a:r>
            <a:r>
              <a:rPr lang="de-DE" dirty="0" err="1" smtClean="0">
                <a:cs typeface="Arial" panose="020B0604020202020204" pitchFamily="34" charset="0"/>
              </a:rPr>
              <a:t>connecting</a:t>
            </a:r>
            <a:r>
              <a:rPr lang="de-DE" dirty="0" smtClean="0">
                <a:cs typeface="Arial" panose="020B0604020202020204" pitchFamily="34" charset="0"/>
              </a:rPr>
              <a:t> </a:t>
            </a:r>
            <a:r>
              <a:rPr lang="de-DE" dirty="0" err="1" smtClean="0">
                <a:cs typeface="Arial" panose="020B0604020202020204" pitchFamily="34" charset="0"/>
              </a:rPr>
              <a:t>wildlife</a:t>
            </a:r>
            <a:r>
              <a:rPr lang="de-DE" dirty="0" smtClean="0">
                <a:cs typeface="Arial" panose="020B0604020202020204" pitchFamily="34" charset="0"/>
              </a:rPr>
              <a:t> </a:t>
            </a:r>
            <a:r>
              <a:rPr lang="de-DE" dirty="0" err="1" smtClean="0">
                <a:cs typeface="Arial" panose="020B0604020202020204" pitchFamily="34" charset="0"/>
              </a:rPr>
              <a:t>populations</a:t>
            </a:r>
            <a:r>
              <a:rPr lang="de-DE" dirty="0" smtClean="0">
                <a:cs typeface="Arial" panose="020B0604020202020204" pitchFamily="34" charset="0"/>
              </a:rPr>
              <a:t> </a:t>
            </a:r>
            <a:r>
              <a:rPr lang="de-DE" dirty="0" err="1" smtClean="0">
                <a:cs typeface="Arial" panose="020B0604020202020204" pitchFamily="34" charset="0"/>
              </a:rPr>
              <a:t>separated</a:t>
            </a:r>
            <a:r>
              <a:rPr lang="de-DE" dirty="0" smtClean="0">
                <a:cs typeface="Arial" panose="020B0604020202020204" pitchFamily="34" charset="0"/>
              </a:rPr>
              <a:t> </a:t>
            </a:r>
            <a:r>
              <a:rPr lang="de-DE" dirty="0" err="1" smtClean="0">
                <a:cs typeface="Arial" panose="020B0604020202020204" pitchFamily="34" charset="0"/>
              </a:rPr>
              <a:t>by</a:t>
            </a:r>
            <a:r>
              <a:rPr lang="de-DE" dirty="0" smtClean="0">
                <a:cs typeface="Arial" panose="020B0604020202020204" pitchFamily="34" charset="0"/>
              </a:rPr>
              <a:t> human </a:t>
            </a:r>
            <a:r>
              <a:rPr lang="de-DE" dirty="0" err="1" smtClean="0">
                <a:cs typeface="Arial" panose="020B0604020202020204" pitchFamily="34" charset="0"/>
              </a:rPr>
              <a:t>activities</a:t>
            </a:r>
            <a:r>
              <a:rPr lang="de-DE" dirty="0" smtClean="0">
                <a:cs typeface="Arial" panose="020B0604020202020204" pitchFamily="34" charset="0"/>
              </a:rPr>
              <a:t> </a:t>
            </a:r>
            <a:r>
              <a:rPr lang="de-DE" dirty="0" err="1" smtClean="0">
                <a:cs typeface="Arial" panose="020B0604020202020204" pitchFamily="34" charset="0"/>
              </a:rPr>
              <a:t>or</a:t>
            </a:r>
            <a:r>
              <a:rPr lang="de-DE" dirty="0" smtClean="0">
                <a:cs typeface="Arial" panose="020B0604020202020204" pitchFamily="34" charset="0"/>
              </a:rPr>
              <a:t> </a:t>
            </a:r>
            <a:r>
              <a:rPr lang="de-DE" dirty="0" err="1" smtClean="0">
                <a:cs typeface="Arial" panose="020B0604020202020204" pitchFamily="34" charset="0"/>
              </a:rPr>
              <a:t>structures</a:t>
            </a:r>
            <a:r>
              <a:rPr lang="de-DE" dirty="0" smtClean="0">
                <a:cs typeface="Arial" panose="020B0604020202020204" pitchFamily="34" charset="0"/>
              </a:rPr>
              <a:t> (e.g. </a:t>
            </a:r>
            <a:r>
              <a:rPr lang="de-DE" dirty="0" err="1" smtClean="0">
                <a:cs typeface="Arial" panose="020B0604020202020204" pitchFamily="34" charset="0"/>
              </a:rPr>
              <a:t>roads</a:t>
            </a:r>
            <a:r>
              <a:rPr lang="de-DE" dirty="0" smtClean="0">
                <a:cs typeface="Arial" panose="020B0604020202020204" pitchFamily="34" charset="0"/>
              </a:rPr>
              <a:t>, </a:t>
            </a:r>
            <a:r>
              <a:rPr lang="de-DE" dirty="0" err="1" smtClean="0">
                <a:cs typeface="Arial" panose="020B0604020202020204" pitchFamily="34" charset="0"/>
              </a:rPr>
              <a:t>logging</a:t>
            </a:r>
            <a:r>
              <a:rPr lang="de-DE" dirty="0" smtClean="0">
                <a:cs typeface="Arial" panose="020B0604020202020204" pitchFamily="34" charset="0"/>
              </a:rPr>
              <a:t>, </a:t>
            </a:r>
            <a:r>
              <a:rPr lang="de-DE" dirty="0" err="1" smtClean="0">
                <a:cs typeface="Arial" panose="020B0604020202020204" pitchFamily="34" charset="0"/>
              </a:rPr>
              <a:t>production</a:t>
            </a:r>
            <a:r>
              <a:rPr lang="de-DE" dirty="0" smtClean="0">
                <a:cs typeface="Arial" panose="020B0604020202020204" pitchFamily="34" charset="0"/>
              </a:rPr>
              <a:t> </a:t>
            </a:r>
            <a:r>
              <a:rPr lang="de-DE" dirty="0" err="1" smtClean="0">
                <a:cs typeface="Arial" panose="020B0604020202020204" pitchFamily="34" charset="0"/>
              </a:rPr>
              <a:t>sides</a:t>
            </a:r>
            <a:r>
              <a:rPr lang="de-DE" dirty="0" smtClean="0">
                <a:cs typeface="Arial" panose="020B0604020202020204" pitchFamily="34" charset="0"/>
              </a:rPr>
              <a:t> on </a:t>
            </a:r>
            <a:r>
              <a:rPr lang="de-DE" dirty="0" err="1" smtClean="0">
                <a:cs typeface="Arial" panose="020B0604020202020204" pitchFamily="34" charset="0"/>
              </a:rPr>
              <a:t>farms</a:t>
            </a:r>
            <a:r>
              <a:rPr lang="de-DE" dirty="0" smtClean="0">
                <a:cs typeface="Arial" panose="020B0604020202020204" pitchFamily="34" charset="0"/>
              </a:rPr>
              <a:t> etc.)</a:t>
            </a:r>
          </a:p>
          <a:p>
            <a:endParaRPr lang="de-DE" dirty="0" smtClean="0">
              <a:cs typeface="Arial" panose="020B0604020202020204" pitchFamily="34" charset="0"/>
            </a:endParaRPr>
          </a:p>
          <a:p>
            <a:r>
              <a:rPr lang="de-DE" dirty="0" smtClean="0">
                <a:cs typeface="Arial" panose="020B0604020202020204" pitchFamily="34" charset="0"/>
              </a:rPr>
              <a:t>…… </a:t>
            </a:r>
            <a:r>
              <a:rPr lang="de-DE" dirty="0" err="1" smtClean="0">
                <a:cs typeface="Arial" panose="020B0604020202020204" pitchFamily="34" charset="0"/>
              </a:rPr>
              <a:t>are</a:t>
            </a:r>
            <a:r>
              <a:rPr lang="de-DE" dirty="0" smtClean="0">
                <a:cs typeface="Arial" panose="020B0604020202020204" pitchFamily="34" charset="0"/>
              </a:rPr>
              <a:t> </a:t>
            </a:r>
            <a:r>
              <a:rPr lang="de-DE" dirty="0" err="1" smtClean="0">
                <a:cs typeface="Arial" panose="020B0604020202020204" pitchFamily="34" charset="0"/>
              </a:rPr>
              <a:t>allowing</a:t>
            </a:r>
            <a:r>
              <a:rPr lang="de-DE" dirty="0" smtClean="0">
                <a:cs typeface="Arial" panose="020B0604020202020204" pitchFamily="34" charset="0"/>
              </a:rPr>
              <a:t> an </a:t>
            </a:r>
            <a:r>
              <a:rPr lang="de-DE" dirty="0" err="1" smtClean="0">
                <a:cs typeface="Arial" panose="020B0604020202020204" pitchFamily="34" charset="0"/>
              </a:rPr>
              <a:t>exchange</a:t>
            </a:r>
            <a:r>
              <a:rPr lang="de-DE" dirty="0" smtClean="0">
                <a:cs typeface="Arial" panose="020B0604020202020204" pitchFamily="34" charset="0"/>
              </a:rPr>
              <a:t> </a:t>
            </a:r>
            <a:r>
              <a:rPr lang="de-DE" dirty="0" err="1" smtClean="0">
                <a:cs typeface="Arial" panose="020B0604020202020204" pitchFamily="34" charset="0"/>
              </a:rPr>
              <a:t>of</a:t>
            </a:r>
            <a:r>
              <a:rPr lang="de-DE" dirty="0" smtClean="0">
                <a:cs typeface="Arial" panose="020B0604020202020204" pitchFamily="34" charset="0"/>
              </a:rPr>
              <a:t> </a:t>
            </a:r>
            <a:r>
              <a:rPr lang="de-DE" dirty="0" err="1" smtClean="0">
                <a:cs typeface="Arial" panose="020B0604020202020204" pitchFamily="34" charset="0"/>
              </a:rPr>
              <a:t>individuals</a:t>
            </a:r>
            <a:r>
              <a:rPr lang="de-DE" dirty="0" smtClean="0">
                <a:cs typeface="Arial" panose="020B0604020202020204" pitchFamily="34" charset="0"/>
              </a:rPr>
              <a:t> </a:t>
            </a:r>
            <a:r>
              <a:rPr lang="de-DE" dirty="0" err="1" smtClean="0">
                <a:cs typeface="Arial" panose="020B0604020202020204" pitchFamily="34" charset="0"/>
              </a:rPr>
              <a:t>between</a:t>
            </a:r>
            <a:r>
              <a:rPr lang="de-DE" dirty="0" smtClean="0">
                <a:cs typeface="Arial" panose="020B0604020202020204" pitchFamily="34" charset="0"/>
              </a:rPr>
              <a:t> </a:t>
            </a:r>
            <a:r>
              <a:rPr lang="de-DE" dirty="0" err="1" smtClean="0">
                <a:cs typeface="Arial" panose="020B0604020202020204" pitchFamily="34" charset="0"/>
              </a:rPr>
              <a:t>populations</a:t>
            </a:r>
            <a:r>
              <a:rPr lang="de-DE" dirty="0" smtClean="0">
                <a:cs typeface="Arial" panose="020B0604020202020204" pitchFamily="34" charset="0"/>
              </a:rPr>
              <a:t>, </a:t>
            </a:r>
            <a:r>
              <a:rPr lang="de-DE" dirty="0" err="1" smtClean="0">
                <a:cs typeface="Arial" panose="020B0604020202020204" pitchFamily="34" charset="0"/>
              </a:rPr>
              <a:t>which</a:t>
            </a:r>
            <a:r>
              <a:rPr lang="de-DE" dirty="0" smtClean="0">
                <a:cs typeface="Arial" panose="020B0604020202020204" pitchFamily="34" charset="0"/>
              </a:rPr>
              <a:t> </a:t>
            </a:r>
            <a:r>
              <a:rPr lang="de-DE" dirty="0" err="1" smtClean="0">
                <a:cs typeface="Arial" panose="020B0604020202020204" pitchFamily="34" charset="0"/>
              </a:rPr>
              <a:t>may</a:t>
            </a:r>
            <a:r>
              <a:rPr lang="de-DE" dirty="0" smtClean="0">
                <a:cs typeface="Arial" panose="020B0604020202020204" pitchFamily="34" charset="0"/>
              </a:rPr>
              <a:t> </a:t>
            </a:r>
            <a:r>
              <a:rPr lang="de-DE" dirty="0" err="1" smtClean="0">
                <a:cs typeface="Arial" panose="020B0604020202020204" pitchFamily="34" charset="0"/>
              </a:rPr>
              <a:t>help</a:t>
            </a:r>
            <a:r>
              <a:rPr lang="de-DE" dirty="0" smtClean="0">
                <a:cs typeface="Arial" panose="020B0604020202020204" pitchFamily="34" charset="0"/>
              </a:rPr>
              <a:t> </a:t>
            </a:r>
            <a:r>
              <a:rPr lang="de-DE" dirty="0" err="1" smtClean="0">
                <a:cs typeface="Arial" panose="020B0604020202020204" pitchFamily="34" charset="0"/>
              </a:rPr>
              <a:t>prevent</a:t>
            </a:r>
            <a:r>
              <a:rPr lang="de-DE" dirty="0" smtClean="0">
                <a:cs typeface="Arial" panose="020B0604020202020204" pitchFamily="34" charset="0"/>
              </a:rPr>
              <a:t> </a:t>
            </a:r>
            <a:r>
              <a:rPr lang="de-DE" dirty="0" err="1" smtClean="0">
                <a:cs typeface="Arial" panose="020B0604020202020204" pitchFamily="34" charset="0"/>
              </a:rPr>
              <a:t>the</a:t>
            </a:r>
            <a:r>
              <a:rPr lang="de-DE" dirty="0" smtClean="0">
                <a:cs typeface="Arial" panose="020B0604020202020204" pitchFamily="34" charset="0"/>
              </a:rPr>
              <a:t> negative </a:t>
            </a:r>
            <a:r>
              <a:rPr lang="de-DE" dirty="0" err="1" smtClean="0">
                <a:cs typeface="Arial" panose="020B0604020202020204" pitchFamily="34" charset="0"/>
              </a:rPr>
              <a:t>effects</a:t>
            </a:r>
            <a:r>
              <a:rPr lang="de-DE" dirty="0" smtClean="0">
                <a:cs typeface="Arial" panose="020B0604020202020204" pitchFamily="34" charset="0"/>
              </a:rPr>
              <a:t> on </a:t>
            </a:r>
            <a:r>
              <a:rPr lang="de-DE" dirty="0" err="1" smtClean="0">
                <a:cs typeface="Arial" panose="020B0604020202020204" pitchFamily="34" charset="0"/>
              </a:rPr>
              <a:t>inbreeding</a:t>
            </a:r>
            <a:r>
              <a:rPr lang="de-DE" dirty="0" smtClean="0">
                <a:cs typeface="Arial" panose="020B0604020202020204" pitchFamily="34" charset="0"/>
              </a:rPr>
              <a:t> </a:t>
            </a:r>
            <a:r>
              <a:rPr lang="de-DE" dirty="0" err="1" smtClean="0">
                <a:cs typeface="Arial" panose="020B0604020202020204" pitchFamily="34" charset="0"/>
              </a:rPr>
              <a:t>and</a:t>
            </a:r>
            <a:r>
              <a:rPr lang="de-DE" dirty="0" smtClean="0">
                <a:cs typeface="Arial" panose="020B0604020202020204" pitchFamily="34" charset="0"/>
              </a:rPr>
              <a:t> </a:t>
            </a:r>
            <a:r>
              <a:rPr lang="de-DE" dirty="0" err="1" smtClean="0">
                <a:cs typeface="Arial" panose="020B0604020202020204" pitchFamily="34" charset="0"/>
              </a:rPr>
              <a:t>reduced</a:t>
            </a:r>
            <a:r>
              <a:rPr lang="de-DE" dirty="0" smtClean="0">
                <a:cs typeface="Arial" panose="020B0604020202020204" pitchFamily="34" charset="0"/>
              </a:rPr>
              <a:t> </a:t>
            </a:r>
            <a:r>
              <a:rPr lang="de-DE" dirty="0" err="1" smtClean="0">
                <a:cs typeface="Arial" panose="020B0604020202020204" pitchFamily="34" charset="0"/>
              </a:rPr>
              <a:t>genetic</a:t>
            </a:r>
            <a:r>
              <a:rPr lang="de-DE" dirty="0" smtClean="0">
                <a:cs typeface="Arial" panose="020B0604020202020204" pitchFamily="34" charset="0"/>
              </a:rPr>
              <a:t> </a:t>
            </a:r>
            <a:r>
              <a:rPr lang="de-DE" dirty="0" err="1" smtClean="0">
                <a:cs typeface="Arial" panose="020B0604020202020204" pitchFamily="34" charset="0"/>
              </a:rPr>
              <a:t>diversity</a:t>
            </a:r>
            <a:r>
              <a:rPr lang="de-DE" dirty="0" smtClean="0">
                <a:cs typeface="Arial" panose="020B0604020202020204" pitchFamily="34" charset="0"/>
              </a:rPr>
              <a:t> </a:t>
            </a:r>
            <a:r>
              <a:rPr lang="de-DE" dirty="0" err="1" smtClean="0">
                <a:cs typeface="Arial" panose="020B0604020202020204" pitchFamily="34" charset="0"/>
              </a:rPr>
              <a:t>that</a:t>
            </a:r>
            <a:r>
              <a:rPr lang="de-DE" dirty="0" smtClean="0">
                <a:cs typeface="Arial" panose="020B0604020202020204" pitchFamily="34" charset="0"/>
              </a:rPr>
              <a:t> </a:t>
            </a:r>
            <a:r>
              <a:rPr lang="de-DE" dirty="0" err="1" smtClean="0">
                <a:cs typeface="Arial" panose="020B0604020202020204" pitchFamily="34" charset="0"/>
              </a:rPr>
              <a:t>often</a:t>
            </a:r>
            <a:r>
              <a:rPr lang="de-DE" dirty="0" smtClean="0">
                <a:cs typeface="Arial" panose="020B0604020202020204" pitchFamily="34" charset="0"/>
              </a:rPr>
              <a:t> </a:t>
            </a:r>
            <a:r>
              <a:rPr lang="de-DE" dirty="0" err="1" smtClean="0">
                <a:cs typeface="Arial" panose="020B0604020202020204" pitchFamily="34" charset="0"/>
              </a:rPr>
              <a:t>occur</a:t>
            </a:r>
            <a:r>
              <a:rPr lang="de-DE" dirty="0" smtClean="0">
                <a:cs typeface="Arial" panose="020B0604020202020204" pitchFamily="34" charset="0"/>
              </a:rPr>
              <a:t> </a:t>
            </a:r>
            <a:r>
              <a:rPr lang="de-DE" dirty="0" err="1" smtClean="0">
                <a:cs typeface="Arial" panose="020B0604020202020204" pitchFamily="34" charset="0"/>
              </a:rPr>
              <a:t>within</a:t>
            </a:r>
            <a:r>
              <a:rPr lang="de-DE" dirty="0" smtClean="0">
                <a:cs typeface="Arial" panose="020B0604020202020204" pitchFamily="34" charset="0"/>
              </a:rPr>
              <a:t> </a:t>
            </a:r>
            <a:r>
              <a:rPr lang="de-DE" dirty="0" err="1" smtClean="0">
                <a:cs typeface="Arial" panose="020B0604020202020204" pitchFamily="34" charset="0"/>
              </a:rPr>
              <a:t>isolated</a:t>
            </a:r>
            <a:r>
              <a:rPr lang="de-DE" dirty="0" smtClean="0">
                <a:cs typeface="Arial" panose="020B0604020202020204" pitchFamily="34" charset="0"/>
              </a:rPr>
              <a:t> </a:t>
            </a:r>
            <a:r>
              <a:rPr lang="de-DE" dirty="0" err="1" smtClean="0">
                <a:cs typeface="Arial" panose="020B0604020202020204" pitchFamily="34" charset="0"/>
              </a:rPr>
              <a:t>populations</a:t>
            </a:r>
            <a:r>
              <a:rPr lang="de-DE" dirty="0" smtClean="0">
                <a:cs typeface="Arial" panose="020B0604020202020204" pitchFamily="34" charset="0"/>
              </a:rPr>
              <a:t>. </a:t>
            </a:r>
          </a:p>
          <a:p>
            <a:endParaRPr lang="en-GB" sz="1200" i="1"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Why? </a:t>
            </a:r>
          </a:p>
          <a:p>
            <a:r>
              <a:rPr lang="en-GB" sz="1200" kern="1200" dirty="0" smtClean="0">
                <a:solidFill>
                  <a:schemeClr val="tx1"/>
                </a:solidFill>
                <a:effectLst/>
                <a:latin typeface="+mn-lt"/>
                <a:ea typeface="+mn-ea"/>
                <a:cs typeface="+mn-cs"/>
              </a:rPr>
              <a:t>Habitat corridors connect habitats separated by human activities or structures, allowing an exchange of individuals between populations. Wide corridors provide for greater diversity and are effected less from adjoining land uses and associated edge effects. In general, the wider the corridor is the better it is for biodiversity.</a:t>
            </a:r>
          </a:p>
          <a:p>
            <a:endParaRPr lang="de-DE"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i="1" dirty="0" smtClean="0"/>
              <a:t>Additional</a:t>
            </a:r>
            <a:r>
              <a:rPr lang="de-DE" i="1" baseline="0" dirty="0" smtClean="0"/>
              <a:t> </a:t>
            </a:r>
            <a:r>
              <a:rPr lang="de-DE" i="1" baseline="0" dirty="0" err="1" smtClean="0"/>
              <a:t>possible</a:t>
            </a:r>
            <a:r>
              <a:rPr lang="de-DE" i="1" baseline="0" dirty="0" smtClean="0"/>
              <a:t> </a:t>
            </a:r>
            <a:r>
              <a:rPr lang="de-DE" i="1" baseline="0" dirty="0" err="1" smtClean="0"/>
              <a:t>actions</a:t>
            </a:r>
            <a:r>
              <a:rPr lang="de-DE" i="1" baseline="0" dirty="0" smtClean="0"/>
              <a:t>: </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i="1" kern="1200" dirty="0" smtClean="0">
                <a:solidFill>
                  <a:schemeClr val="tx1"/>
                </a:solidFill>
                <a:effectLst/>
                <a:latin typeface="+mn-lt"/>
                <a:ea typeface="+mn-ea"/>
                <a:cs typeface="+mn-cs"/>
              </a:rPr>
              <a:t>Why? </a:t>
            </a:r>
          </a:p>
          <a:p>
            <a:r>
              <a:rPr lang="en-GB" sz="1200" kern="1200" dirty="0" smtClean="0">
                <a:solidFill>
                  <a:schemeClr val="tx1"/>
                </a:solidFill>
                <a:effectLst/>
                <a:latin typeface="+mn-lt"/>
                <a:ea typeface="+mn-ea"/>
                <a:cs typeface="+mn-cs"/>
              </a:rPr>
              <a:t>Populations of protected and/or endangered animals and plants are often decreasing. Accordingly, measures or combination of measures should be implemented in order to counteract the main causes and to protect and conserve those species. Identification of endangered species is not always easy, and the same applies for the identification of measures. We recommend cooperating with local experts from the early beginning.</a:t>
            </a:r>
          </a:p>
          <a:p>
            <a:endParaRPr lang="en-GB" sz="1200" i="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i="1" dirty="0" smtClean="0"/>
              <a:t>Additional</a:t>
            </a:r>
            <a:r>
              <a:rPr lang="de-DE" i="1" baseline="0" dirty="0" smtClean="0"/>
              <a:t> </a:t>
            </a:r>
            <a:r>
              <a:rPr lang="de-DE" i="1" baseline="0" dirty="0" err="1" smtClean="0"/>
              <a:t>possible</a:t>
            </a:r>
            <a:r>
              <a:rPr lang="de-DE" i="1" baseline="0" dirty="0" smtClean="0"/>
              <a:t> </a:t>
            </a:r>
            <a:r>
              <a:rPr lang="de-DE" i="1" baseline="0" dirty="0" err="1" smtClean="0"/>
              <a:t>actions</a:t>
            </a:r>
            <a:r>
              <a:rPr lang="de-DE" i="1" baseline="0" dirty="0" smtClean="0"/>
              <a:t>: </a:t>
            </a:r>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498744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30.04.2019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5.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7.xml"/><Relationship Id="rId10" Type="http://schemas.openxmlformats.org/officeDocument/2006/relationships/image" Target="../media/image9.jpeg"/><Relationship Id="rId4" Type="http://schemas.openxmlformats.org/officeDocument/2006/relationships/slideLayout" Target="../slideLayouts/slideLayout6.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tiff"/><Relationship Id="rId18" Type="http://schemas.openxmlformats.org/officeDocument/2006/relationships/image" Target="../media/image21.jpeg"/><Relationship Id="rId3" Type="http://schemas.openxmlformats.org/officeDocument/2006/relationships/slideLayout" Target="../slideLayouts/slideLayout10.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9.jpeg"/><Relationship Id="rId2" Type="http://schemas.openxmlformats.org/officeDocument/2006/relationships/slideLayout" Target="../slideLayouts/slideLayout9.xml"/><Relationship Id="rId16" Type="http://schemas.openxmlformats.org/officeDocument/2006/relationships/image" Target="../media/image20.png"/><Relationship Id="rId1" Type="http://schemas.openxmlformats.org/officeDocument/2006/relationships/slideLayout" Target="../slideLayouts/slideLayout8.xml"/><Relationship Id="rId6" Type="http://schemas.openxmlformats.org/officeDocument/2006/relationships/image" Target="../media/image1.jpeg"/><Relationship Id="rId11" Type="http://schemas.openxmlformats.org/officeDocument/2006/relationships/image" Target="../media/image17.jpeg"/><Relationship Id="rId5" Type="http://schemas.openxmlformats.org/officeDocument/2006/relationships/theme" Target="../theme/theme3.xml"/><Relationship Id="rId15" Type="http://schemas.openxmlformats.org/officeDocument/2006/relationships/image" Target="../media/image19.jpeg"/><Relationship Id="rId10" Type="http://schemas.openxmlformats.org/officeDocument/2006/relationships/image" Target="../media/image16.tiff"/><Relationship Id="rId4" Type="http://schemas.openxmlformats.org/officeDocument/2006/relationships/slideLayout" Target="../slideLayouts/slideLayout11.xml"/><Relationship Id="rId9" Type="http://schemas.openxmlformats.org/officeDocument/2006/relationships/image" Target="../media/image15.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30.04.2019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700" r:id="rId5"/>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5.wmf"/></Relationships>
</file>

<file path=ppt/slides/_rels/slide10.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695199"/>
            <a:ext cx="7772400" cy="1586607"/>
          </a:xfrm>
        </p:spPr>
        <p:txBody>
          <a:bodyPr/>
          <a:lstStyle/>
          <a:p>
            <a:r>
              <a:rPr lang="de-DE" sz="4800" dirty="0" err="1" smtClean="0"/>
              <a:t>Possibilities</a:t>
            </a:r>
            <a:r>
              <a:rPr lang="de-DE" sz="4800" dirty="0" smtClean="0"/>
              <a:t> </a:t>
            </a:r>
            <a:r>
              <a:rPr lang="de-DE" sz="4800" dirty="0" err="1" smtClean="0"/>
              <a:t>of</a:t>
            </a:r>
            <a:r>
              <a:rPr lang="de-DE" sz="4800" dirty="0" smtClean="0"/>
              <a:t> </a:t>
            </a:r>
            <a:r>
              <a:rPr lang="de-DE" sz="4800" dirty="0" err="1" smtClean="0"/>
              <a:t>improvement</a:t>
            </a:r>
            <a:endParaRPr lang="de-DE" sz="4800" dirty="0"/>
          </a:p>
        </p:txBody>
      </p:sp>
      <p:sp>
        <p:nvSpPr>
          <p:cNvPr id="4" name="Untertitel 3"/>
          <p:cNvSpPr>
            <a:spLocks noGrp="1"/>
          </p:cNvSpPr>
          <p:nvPr>
            <p:ph type="subTitle" idx="1"/>
          </p:nvPr>
        </p:nvSpPr>
        <p:spPr>
          <a:xfrm>
            <a:off x="683568" y="3578423"/>
            <a:ext cx="6400800" cy="648072"/>
          </a:xfrm>
        </p:spPr>
        <p:txBody>
          <a:bodyPr/>
          <a:lstStyle/>
          <a:p>
            <a:r>
              <a:rPr lang="de-DE" sz="2800" i="1" dirty="0" err="1" smtClean="0"/>
              <a:t>Measures</a:t>
            </a:r>
            <a:r>
              <a:rPr lang="de-DE" sz="2800" i="1" dirty="0" smtClean="0"/>
              <a:t> </a:t>
            </a:r>
            <a:r>
              <a:rPr lang="de-DE" sz="2800" i="1" dirty="0" err="1" smtClean="0"/>
              <a:t>that</a:t>
            </a:r>
            <a:r>
              <a:rPr lang="de-DE" sz="2800" i="1" dirty="0" smtClean="0"/>
              <a:t> </a:t>
            </a:r>
            <a:r>
              <a:rPr lang="de-DE" sz="2800" i="1" dirty="0" err="1" smtClean="0"/>
              <a:t>can</a:t>
            </a:r>
            <a:r>
              <a:rPr lang="de-DE" sz="2800" i="1" dirty="0" smtClean="0"/>
              <a:t> </a:t>
            </a:r>
            <a:r>
              <a:rPr lang="de-DE" sz="2800" i="1" dirty="0" err="1" smtClean="0"/>
              <a:t>be</a:t>
            </a:r>
            <a:r>
              <a:rPr lang="de-DE" sz="2800" i="1" dirty="0" smtClean="0"/>
              <a:t> </a:t>
            </a:r>
            <a:r>
              <a:rPr lang="de-DE" sz="2800" i="1" dirty="0" err="1" smtClean="0"/>
              <a:t>taken</a:t>
            </a:r>
            <a:endParaRPr lang="en-GB" sz="2400" i="1" dirty="0"/>
          </a:p>
        </p:txBody>
      </p:sp>
    </p:spTree>
    <p:extLst>
      <p:ext uri="{BB962C8B-B14F-4D97-AF65-F5344CB8AC3E}">
        <p14:creationId xmlns:p14="http://schemas.microsoft.com/office/powerpoint/2010/main" val="1997512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2</a:t>
            </a:fld>
            <a:endParaRPr lang="de-DE" dirty="0"/>
          </a:p>
        </p:txBody>
      </p:sp>
      <p:pic>
        <p:nvPicPr>
          <p:cNvPr id="4" name="Grafik 3" descr="C:\Users\ludes\Desktop\Bild1.png"/>
          <p:cNvPicPr/>
          <p:nvPr/>
        </p:nvPicPr>
        <p:blipFill>
          <a:blip r:embed="rId2" cstate="screen">
            <a:extLst>
              <a:ext uri="{28A0092B-C50C-407E-A947-70E740481C1C}">
                <a14:useLocalDpi xmlns:a14="http://schemas.microsoft.com/office/drawing/2010/main"/>
              </a:ext>
            </a:extLst>
          </a:blip>
          <a:srcRect/>
          <a:stretch>
            <a:fillRect/>
          </a:stretch>
        </p:blipFill>
        <p:spPr bwMode="auto">
          <a:xfrm>
            <a:off x="486822" y="1932214"/>
            <a:ext cx="8172908" cy="2504898"/>
          </a:xfrm>
          <a:prstGeom prst="rect">
            <a:avLst/>
          </a:prstGeom>
          <a:noFill/>
          <a:ln>
            <a:noFill/>
          </a:ln>
        </p:spPr>
      </p:pic>
      <p:sp>
        <p:nvSpPr>
          <p:cNvPr id="2" name="Pfeil nach unten 1"/>
          <p:cNvSpPr/>
          <p:nvPr/>
        </p:nvSpPr>
        <p:spPr>
          <a:xfrm>
            <a:off x="5840450" y="4581128"/>
            <a:ext cx="431899"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feld 2"/>
          <p:cNvSpPr txBox="1"/>
          <p:nvPr/>
        </p:nvSpPr>
        <p:spPr>
          <a:xfrm>
            <a:off x="4217165" y="5517232"/>
            <a:ext cx="3727690" cy="400110"/>
          </a:xfrm>
          <a:prstGeom prst="rect">
            <a:avLst/>
          </a:prstGeom>
          <a:noFill/>
        </p:spPr>
        <p:txBody>
          <a:bodyPr wrap="square" rtlCol="0">
            <a:spAutoFit/>
          </a:bodyPr>
          <a:lstStyle/>
          <a:p>
            <a:pPr algn="ctr"/>
            <a:r>
              <a:rPr lang="de-DE" sz="2000" b="1" dirty="0" smtClean="0">
                <a:latin typeface="Arial" panose="020B0604020202020204" pitchFamily="34" charset="0"/>
                <a:cs typeface="Arial" panose="020B0604020202020204" pitchFamily="34" charset="0"/>
              </a:rPr>
              <a:t>Part 3 </a:t>
            </a:r>
            <a:endParaRPr lang="en-GB"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7824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0" y="1052736"/>
            <a:ext cx="9144000" cy="52565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4250" y="1395424"/>
            <a:ext cx="9116570" cy="4913896"/>
          </a:xfrm>
          <a:prstGeom prst="rect">
            <a:avLst/>
          </a:prstGeom>
        </p:spPr>
      </p:pic>
      <p:sp>
        <p:nvSpPr>
          <p:cNvPr id="7" name="Foliennummernplatzhalter 6"/>
          <p:cNvSpPr>
            <a:spLocks noGrp="1"/>
          </p:cNvSpPr>
          <p:nvPr>
            <p:ph type="sldNum" sz="quarter" idx="12"/>
          </p:nvPr>
        </p:nvSpPr>
        <p:spPr/>
        <p:txBody>
          <a:bodyPr/>
          <a:lstStyle/>
          <a:p>
            <a:fld id="{94C51DEF-A0F2-436A-B446-D206BED377C1}" type="slidenum">
              <a:rPr lang="de-DE" smtClean="0"/>
              <a:t>3</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16044" y="1052736"/>
            <a:ext cx="7055418" cy="646331"/>
          </a:xfrm>
          <a:prstGeom prst="rect">
            <a:avLst/>
          </a:prstGeom>
          <a:noFill/>
        </p:spPr>
        <p:txBody>
          <a:bodyPr wrap="square" rtlCol="0">
            <a:spAutoFit/>
          </a:bodyPr>
          <a:lstStyle/>
          <a:p>
            <a:pPr>
              <a:spcAft>
                <a:spcPts val="1500"/>
              </a:spcAft>
            </a:pPr>
            <a:r>
              <a:rPr lang="de-DE" sz="3600" b="1" dirty="0" smtClean="0">
                <a:latin typeface="Arial" panose="020B0604020202020204" pitchFamily="34" charset="0"/>
                <a:cs typeface="Arial" panose="020B0604020202020204" pitchFamily="34" charset="0"/>
              </a:rPr>
              <a:t>Biodiversity </a:t>
            </a:r>
            <a:r>
              <a:rPr lang="de-DE" sz="3600" b="1" dirty="0" err="1" smtClean="0">
                <a:latin typeface="Arial" panose="020B0604020202020204" pitchFamily="34" charset="0"/>
                <a:cs typeface="Arial" panose="020B0604020202020204" pitchFamily="34" charset="0"/>
              </a:rPr>
              <a:t>management</a:t>
            </a:r>
            <a:endParaRPr lang="de-DE" sz="3600" b="1" dirty="0" smtClean="0">
              <a:latin typeface="Arial" panose="020B0604020202020204" pitchFamily="34" charset="0"/>
              <a:cs typeface="Arial" panose="020B0604020202020204" pitchFamily="34" charset="0"/>
            </a:endParaRPr>
          </a:p>
        </p:txBody>
      </p:sp>
      <p:sp>
        <p:nvSpPr>
          <p:cNvPr id="9" name="Textfeld 8"/>
          <p:cNvSpPr txBox="1"/>
          <p:nvPr/>
        </p:nvSpPr>
        <p:spPr>
          <a:xfrm>
            <a:off x="2555776" y="2164794"/>
            <a:ext cx="6336704" cy="400110"/>
          </a:xfrm>
          <a:prstGeom prst="rect">
            <a:avLst/>
          </a:prstGeom>
          <a:noFill/>
        </p:spPr>
        <p:txBody>
          <a:bodyPr wrap="square" rtlCol="0">
            <a:spAutoFit/>
          </a:bodyPr>
          <a:lstStyle/>
          <a:p>
            <a:r>
              <a:rPr lang="de-DE" sz="2000" b="1" dirty="0" smtClean="0">
                <a:solidFill>
                  <a:schemeClr val="bg2">
                    <a:lumMod val="25000"/>
                  </a:schemeClr>
                </a:solidFill>
                <a:latin typeface="Arial" panose="020B0604020202020204" pitchFamily="34" charset="0"/>
                <a:cs typeface="Arial" panose="020B0604020202020204" pitchFamily="34" charset="0"/>
              </a:rPr>
              <a:t>…….. </a:t>
            </a:r>
            <a:r>
              <a:rPr lang="de-DE" sz="2000" b="1" dirty="0" err="1" smtClean="0">
                <a:solidFill>
                  <a:schemeClr val="bg2">
                    <a:lumMod val="25000"/>
                  </a:schemeClr>
                </a:solidFill>
                <a:latin typeface="Arial" panose="020B0604020202020204" pitchFamily="34" charset="0"/>
                <a:cs typeface="Arial" panose="020B0604020202020204" pitchFamily="34" charset="0"/>
              </a:rPr>
              <a:t>providing</a:t>
            </a:r>
            <a:r>
              <a:rPr lang="de-DE" sz="2000" b="1" dirty="0" smtClean="0">
                <a:solidFill>
                  <a:schemeClr val="bg2">
                    <a:lumMod val="25000"/>
                  </a:schemeClr>
                </a:solidFill>
                <a:latin typeface="Arial" panose="020B0604020202020204" pitchFamily="34" charset="0"/>
                <a:cs typeface="Arial" panose="020B0604020202020204" pitchFamily="34" charset="0"/>
              </a:rPr>
              <a:t> potential     -    </a:t>
            </a:r>
            <a:r>
              <a:rPr lang="de-DE" sz="2000" b="1" dirty="0" err="1" smtClean="0">
                <a:solidFill>
                  <a:schemeClr val="bg2">
                    <a:lumMod val="25000"/>
                  </a:schemeClr>
                </a:solidFill>
                <a:latin typeface="Arial" panose="020B0604020202020204" pitchFamily="34" charset="0"/>
                <a:cs typeface="Arial" panose="020B0604020202020204" pitchFamily="34" charset="0"/>
              </a:rPr>
              <a:t>What</a:t>
            </a:r>
            <a:r>
              <a:rPr lang="de-DE" sz="2000" b="1" dirty="0" smtClean="0">
                <a:solidFill>
                  <a:schemeClr val="bg2">
                    <a:lumMod val="25000"/>
                  </a:schemeClr>
                </a:solidFill>
                <a:latin typeface="Arial" panose="020B0604020202020204" pitchFamily="34" charset="0"/>
                <a:cs typeface="Arial" panose="020B0604020202020204" pitchFamily="34" charset="0"/>
              </a:rPr>
              <a:t> </a:t>
            </a:r>
            <a:r>
              <a:rPr lang="de-DE" sz="2000" b="1" dirty="0" err="1" smtClean="0">
                <a:solidFill>
                  <a:schemeClr val="bg2">
                    <a:lumMod val="25000"/>
                  </a:schemeClr>
                </a:solidFill>
                <a:latin typeface="Arial" panose="020B0604020202020204" pitchFamily="34" charset="0"/>
                <a:cs typeface="Arial" panose="020B0604020202020204" pitchFamily="34" charset="0"/>
              </a:rPr>
              <a:t>can</a:t>
            </a:r>
            <a:r>
              <a:rPr lang="de-DE" sz="2000" b="1" dirty="0" smtClean="0">
                <a:solidFill>
                  <a:schemeClr val="bg2">
                    <a:lumMod val="25000"/>
                  </a:schemeClr>
                </a:solidFill>
                <a:latin typeface="Arial" panose="020B0604020202020204" pitchFamily="34" charset="0"/>
                <a:cs typeface="Arial" panose="020B0604020202020204" pitchFamily="34" charset="0"/>
              </a:rPr>
              <a:t> </a:t>
            </a:r>
            <a:r>
              <a:rPr lang="de-DE" sz="2000" b="1" dirty="0" err="1" smtClean="0">
                <a:solidFill>
                  <a:schemeClr val="bg2">
                    <a:lumMod val="25000"/>
                  </a:schemeClr>
                </a:solidFill>
                <a:latin typeface="Arial" panose="020B0604020202020204" pitchFamily="34" charset="0"/>
                <a:cs typeface="Arial" panose="020B0604020202020204" pitchFamily="34" charset="0"/>
              </a:rPr>
              <a:t>be</a:t>
            </a:r>
            <a:r>
              <a:rPr lang="de-DE" sz="2000" b="1" dirty="0" smtClean="0">
                <a:solidFill>
                  <a:schemeClr val="bg2">
                    <a:lumMod val="25000"/>
                  </a:schemeClr>
                </a:solidFill>
                <a:latin typeface="Arial" panose="020B0604020202020204" pitchFamily="34" charset="0"/>
                <a:cs typeface="Arial" panose="020B0604020202020204" pitchFamily="34" charset="0"/>
              </a:rPr>
              <a:t> </a:t>
            </a:r>
            <a:r>
              <a:rPr lang="de-DE" sz="2000" b="1" dirty="0" err="1" smtClean="0">
                <a:solidFill>
                  <a:schemeClr val="bg2">
                    <a:lumMod val="25000"/>
                  </a:schemeClr>
                </a:solidFill>
                <a:latin typeface="Arial" panose="020B0604020202020204" pitchFamily="34" charset="0"/>
                <a:cs typeface="Arial" panose="020B0604020202020204" pitchFamily="34" charset="0"/>
              </a:rPr>
              <a:t>done</a:t>
            </a:r>
            <a:r>
              <a:rPr lang="de-DE" sz="2000" b="1" dirty="0" smtClean="0">
                <a:solidFill>
                  <a:schemeClr val="bg2">
                    <a:lumMod val="25000"/>
                  </a:schemeClr>
                </a:solidFill>
                <a:latin typeface="Arial" panose="020B0604020202020204" pitchFamily="34" charset="0"/>
                <a:cs typeface="Arial" panose="020B0604020202020204" pitchFamily="34" charset="0"/>
              </a:rPr>
              <a:t>?</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7536437" y="6038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2030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6044" y="6309320"/>
            <a:ext cx="9127956" cy="548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hteck 7"/>
          <p:cNvSpPr/>
          <p:nvPr/>
        </p:nvSpPr>
        <p:spPr>
          <a:xfrm>
            <a:off x="0" y="1052736"/>
            <a:ext cx="9144000" cy="52565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264646" y="4229653"/>
            <a:ext cx="4876173" cy="2628292"/>
          </a:xfrm>
          <a:prstGeom prst="rect">
            <a:avLst/>
          </a:prstGeom>
        </p:spPr>
      </p:pic>
      <p:sp>
        <p:nvSpPr>
          <p:cNvPr id="7" name="Foliennummernplatzhalter 6"/>
          <p:cNvSpPr>
            <a:spLocks noGrp="1"/>
          </p:cNvSpPr>
          <p:nvPr>
            <p:ph type="sldNum" sz="quarter" idx="12"/>
          </p:nvPr>
        </p:nvSpPr>
        <p:spPr/>
        <p:txBody>
          <a:bodyPr/>
          <a:lstStyle/>
          <a:p>
            <a:fld id="{94C51DEF-A0F2-436A-B446-D206BED377C1}" type="slidenum">
              <a:rPr lang="de-DE" smtClean="0"/>
              <a:t>4</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16044" y="1052736"/>
            <a:ext cx="7055418" cy="646331"/>
          </a:xfrm>
          <a:prstGeom prst="rect">
            <a:avLst/>
          </a:prstGeom>
          <a:noFill/>
        </p:spPr>
        <p:txBody>
          <a:bodyPr wrap="square" rtlCol="0">
            <a:spAutoFit/>
          </a:bodyPr>
          <a:lstStyle/>
          <a:p>
            <a:pPr>
              <a:spcAft>
                <a:spcPts val="1500"/>
              </a:spcAft>
            </a:pPr>
            <a:r>
              <a:rPr lang="de-DE" sz="3600" b="1" dirty="0" smtClean="0">
                <a:latin typeface="Arial" panose="020B0604020202020204" pitchFamily="34" charset="0"/>
                <a:cs typeface="Arial" panose="020B0604020202020204" pitchFamily="34" charset="0"/>
              </a:rPr>
              <a:t>Biodiversity </a:t>
            </a:r>
            <a:r>
              <a:rPr lang="de-DE" sz="3600" b="1" dirty="0" err="1" smtClean="0">
                <a:latin typeface="Arial" panose="020B0604020202020204" pitchFamily="34" charset="0"/>
                <a:cs typeface="Arial" panose="020B0604020202020204" pitchFamily="34" charset="0"/>
              </a:rPr>
              <a:t>management</a:t>
            </a:r>
            <a:endParaRPr lang="de-DE" sz="3600" b="1" dirty="0" smtClean="0">
              <a:latin typeface="Arial" panose="020B0604020202020204" pitchFamily="34" charset="0"/>
              <a:cs typeface="Arial" panose="020B0604020202020204" pitchFamily="34" charset="0"/>
            </a:endParaRPr>
          </a:p>
        </p:txBody>
      </p:sp>
      <p:sp>
        <p:nvSpPr>
          <p:cNvPr id="9" name="Textfeld 8"/>
          <p:cNvSpPr txBox="1"/>
          <p:nvPr/>
        </p:nvSpPr>
        <p:spPr>
          <a:xfrm>
            <a:off x="2555776" y="2164794"/>
            <a:ext cx="6336704" cy="400110"/>
          </a:xfrm>
          <a:prstGeom prst="rect">
            <a:avLst/>
          </a:prstGeom>
          <a:noFill/>
        </p:spPr>
        <p:txBody>
          <a:bodyPr wrap="square" rtlCol="0">
            <a:spAutoFit/>
          </a:bodyPr>
          <a:lstStyle/>
          <a:p>
            <a:r>
              <a:rPr lang="de-DE" sz="2000" b="1" dirty="0" smtClean="0">
                <a:solidFill>
                  <a:schemeClr val="bg2">
                    <a:lumMod val="25000"/>
                  </a:schemeClr>
                </a:solidFill>
                <a:latin typeface="Arial" panose="020B0604020202020204" pitchFamily="34" charset="0"/>
                <a:cs typeface="Arial" panose="020B0604020202020204" pitchFamily="34" charset="0"/>
              </a:rPr>
              <a:t>…….. </a:t>
            </a:r>
            <a:r>
              <a:rPr lang="de-DE" sz="2000" b="1" dirty="0" err="1" smtClean="0">
                <a:solidFill>
                  <a:schemeClr val="bg2">
                    <a:lumMod val="25000"/>
                  </a:schemeClr>
                </a:solidFill>
                <a:latin typeface="Arial" panose="020B0604020202020204" pitchFamily="34" charset="0"/>
                <a:cs typeface="Arial" panose="020B0604020202020204" pitchFamily="34" charset="0"/>
              </a:rPr>
              <a:t>providing</a:t>
            </a:r>
            <a:r>
              <a:rPr lang="de-DE" sz="2000" b="1" dirty="0" smtClean="0">
                <a:solidFill>
                  <a:schemeClr val="bg2">
                    <a:lumMod val="25000"/>
                  </a:schemeClr>
                </a:solidFill>
                <a:latin typeface="Arial" panose="020B0604020202020204" pitchFamily="34" charset="0"/>
                <a:cs typeface="Arial" panose="020B0604020202020204" pitchFamily="34" charset="0"/>
              </a:rPr>
              <a:t> potential     -    </a:t>
            </a:r>
            <a:r>
              <a:rPr lang="de-DE" sz="2000" b="1" dirty="0" err="1" smtClean="0">
                <a:solidFill>
                  <a:schemeClr val="bg2">
                    <a:lumMod val="25000"/>
                  </a:schemeClr>
                </a:solidFill>
                <a:latin typeface="Arial" panose="020B0604020202020204" pitchFamily="34" charset="0"/>
                <a:cs typeface="Arial" panose="020B0604020202020204" pitchFamily="34" charset="0"/>
              </a:rPr>
              <a:t>What</a:t>
            </a:r>
            <a:r>
              <a:rPr lang="de-DE" sz="2000" b="1" dirty="0" smtClean="0">
                <a:solidFill>
                  <a:schemeClr val="bg2">
                    <a:lumMod val="25000"/>
                  </a:schemeClr>
                </a:solidFill>
                <a:latin typeface="Arial" panose="020B0604020202020204" pitchFamily="34" charset="0"/>
                <a:cs typeface="Arial" panose="020B0604020202020204" pitchFamily="34" charset="0"/>
              </a:rPr>
              <a:t> </a:t>
            </a:r>
            <a:r>
              <a:rPr lang="de-DE" sz="2000" b="1" dirty="0" err="1" smtClean="0">
                <a:solidFill>
                  <a:schemeClr val="bg2">
                    <a:lumMod val="25000"/>
                  </a:schemeClr>
                </a:solidFill>
                <a:latin typeface="Arial" panose="020B0604020202020204" pitchFamily="34" charset="0"/>
                <a:cs typeface="Arial" panose="020B0604020202020204" pitchFamily="34" charset="0"/>
              </a:rPr>
              <a:t>can</a:t>
            </a:r>
            <a:r>
              <a:rPr lang="de-DE" sz="2000" b="1" dirty="0" smtClean="0">
                <a:solidFill>
                  <a:schemeClr val="bg2">
                    <a:lumMod val="25000"/>
                  </a:schemeClr>
                </a:solidFill>
                <a:latin typeface="Arial" panose="020B0604020202020204" pitchFamily="34" charset="0"/>
                <a:cs typeface="Arial" panose="020B0604020202020204" pitchFamily="34" charset="0"/>
              </a:rPr>
              <a:t> </a:t>
            </a:r>
            <a:r>
              <a:rPr lang="de-DE" sz="2000" b="1" dirty="0" err="1" smtClean="0">
                <a:solidFill>
                  <a:schemeClr val="bg2">
                    <a:lumMod val="25000"/>
                  </a:schemeClr>
                </a:solidFill>
                <a:latin typeface="Arial" panose="020B0604020202020204" pitchFamily="34" charset="0"/>
                <a:cs typeface="Arial" panose="020B0604020202020204" pitchFamily="34" charset="0"/>
              </a:rPr>
              <a:t>be</a:t>
            </a:r>
            <a:r>
              <a:rPr lang="de-DE" sz="2000" b="1" dirty="0" smtClean="0">
                <a:solidFill>
                  <a:schemeClr val="bg2">
                    <a:lumMod val="25000"/>
                  </a:schemeClr>
                </a:solidFill>
                <a:latin typeface="Arial" panose="020B0604020202020204" pitchFamily="34" charset="0"/>
                <a:cs typeface="Arial" panose="020B0604020202020204" pitchFamily="34" charset="0"/>
              </a:rPr>
              <a:t> </a:t>
            </a:r>
            <a:r>
              <a:rPr lang="de-DE" sz="2000" b="1" dirty="0" err="1" smtClean="0">
                <a:solidFill>
                  <a:schemeClr val="bg2">
                    <a:lumMod val="25000"/>
                  </a:schemeClr>
                </a:solidFill>
                <a:latin typeface="Arial" panose="020B0604020202020204" pitchFamily="34" charset="0"/>
                <a:cs typeface="Arial" panose="020B0604020202020204" pitchFamily="34" charset="0"/>
              </a:rPr>
              <a:t>done</a:t>
            </a:r>
            <a:r>
              <a:rPr lang="de-DE" sz="2000" b="1" dirty="0" smtClean="0">
                <a:solidFill>
                  <a:schemeClr val="bg2">
                    <a:lumMod val="25000"/>
                  </a:schemeClr>
                </a:solidFill>
                <a:latin typeface="Arial" panose="020B0604020202020204" pitchFamily="34" charset="0"/>
                <a:cs typeface="Arial" panose="020B0604020202020204" pitchFamily="34" charset="0"/>
              </a:rPr>
              <a:t>?</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46395" y="2708919"/>
            <a:ext cx="7127426" cy="2554545"/>
          </a:xfrm>
          <a:prstGeom prst="rect">
            <a:avLst/>
          </a:prstGeom>
          <a:noFill/>
        </p:spPr>
        <p:txBody>
          <a:bodyPr wrap="square" rtlCol="0">
            <a:spAutoFit/>
          </a:bodyPr>
          <a:lstStyle/>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Protection of natural (primary) ecosystems, semi-natural habitats and protected areas </a:t>
            </a:r>
          </a:p>
          <a:p>
            <a:pPr marL="342900" indent="-342900">
              <a:buFont typeface="+mj-lt"/>
              <a:buAutoNum type="alphaLcPeriod"/>
            </a:pPr>
            <a:r>
              <a:rPr lang="en-US" sz="1600" dirty="0">
                <a:solidFill>
                  <a:schemeClr val="bg2">
                    <a:lumMod val="25000"/>
                  </a:schemeClr>
                </a:solidFill>
                <a:latin typeface="Arial" panose="020B0604020202020204" pitchFamily="34" charset="0"/>
                <a:cs typeface="Arial" panose="020B0604020202020204" pitchFamily="34" charset="0"/>
              </a:rPr>
              <a:t>P</a:t>
            </a:r>
            <a:r>
              <a:rPr lang="en-US" sz="1600" dirty="0" smtClean="0">
                <a:solidFill>
                  <a:schemeClr val="bg2">
                    <a:lumMod val="25000"/>
                  </a:schemeClr>
                </a:solidFill>
                <a:latin typeface="Arial" panose="020B0604020202020204" pitchFamily="34" charset="0"/>
                <a:cs typeface="Arial" panose="020B0604020202020204" pitchFamily="34" charset="0"/>
              </a:rPr>
              <a:t>rotection of </a:t>
            </a:r>
            <a:r>
              <a:rPr lang="de-DE" sz="1600" dirty="0" err="1" smtClean="0">
                <a:solidFill>
                  <a:schemeClr val="bg2">
                    <a:lumMod val="25000"/>
                  </a:schemeClr>
                </a:solidFill>
                <a:latin typeface="Arial" panose="020B0604020202020204" pitchFamily="34" charset="0"/>
                <a:cs typeface="Arial" panose="020B0604020202020204" pitchFamily="34" charset="0"/>
              </a:rPr>
              <a:t>water</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bodies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management</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riparian</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strips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Minimum share of semi-natural habitats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Management of </a:t>
            </a:r>
            <a:r>
              <a:rPr lang="en-US" sz="1600" dirty="0" smtClean="0">
                <a:solidFill>
                  <a:schemeClr val="bg2">
                    <a:lumMod val="25000"/>
                  </a:schemeClr>
                </a:solidFill>
                <a:latin typeface="Arial" panose="020B0604020202020204" pitchFamily="34" charset="0"/>
                <a:cs typeface="Arial" panose="020B0604020202020204" pitchFamily="34" charset="0"/>
              </a:rPr>
              <a:t>semi-natural habitats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Creation of habitat corridors </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de-DE" sz="1600" dirty="0" err="1">
                <a:solidFill>
                  <a:schemeClr val="bg2">
                    <a:lumMod val="25000"/>
                  </a:schemeClr>
                </a:solidFill>
                <a:latin typeface="Arial" panose="020B0604020202020204" pitchFamily="34" charset="0"/>
                <a:cs typeface="Arial" panose="020B0604020202020204" pitchFamily="34" charset="0"/>
              </a:rPr>
              <a:t>Grassland</a:t>
            </a:r>
            <a:r>
              <a:rPr lang="de-DE" sz="1600" dirty="0">
                <a:solidFill>
                  <a:schemeClr val="bg2">
                    <a:lumMod val="25000"/>
                  </a:schemeClr>
                </a:solidFill>
                <a:latin typeface="Arial" panose="020B0604020202020204" pitchFamily="34" charset="0"/>
                <a:cs typeface="Arial" panose="020B0604020202020204" pitchFamily="34" charset="0"/>
              </a:rPr>
              <a:t> </a:t>
            </a:r>
            <a:r>
              <a:rPr lang="de-DE" sz="1600" dirty="0" err="1">
                <a:solidFill>
                  <a:schemeClr val="bg2">
                    <a:lumMod val="25000"/>
                  </a:schemeClr>
                </a:solidFill>
                <a:latin typeface="Arial" panose="020B0604020202020204" pitchFamily="34" charset="0"/>
                <a:cs typeface="Arial" panose="020B0604020202020204" pitchFamily="34" charset="0"/>
              </a:rPr>
              <a:t>preservation</a:t>
            </a:r>
            <a:r>
              <a:rPr lang="de-DE" sz="1600" dirty="0">
                <a:solidFill>
                  <a:schemeClr val="bg2">
                    <a:lumMod val="25000"/>
                  </a:schemeClr>
                </a:solidFill>
                <a:latin typeface="Arial" panose="020B0604020202020204" pitchFamily="34" charset="0"/>
                <a:cs typeface="Arial" panose="020B0604020202020204" pitchFamily="34" charset="0"/>
              </a:rPr>
              <a:t> </a:t>
            </a:r>
          </a:p>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Specific measures for the protection of species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Prevent Introduction and Spread of Invasive Alien Species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de-DE" sz="1600" dirty="0">
                <a:solidFill>
                  <a:schemeClr val="bg2">
                    <a:lumMod val="25000"/>
                  </a:schemeClr>
                </a:solidFill>
                <a:latin typeface="Arial" panose="020B0604020202020204" pitchFamily="34" charset="0"/>
                <a:cs typeface="Arial" panose="020B0604020202020204" pitchFamily="34" charset="0"/>
              </a:rPr>
              <a:t>Wild </a:t>
            </a:r>
            <a:r>
              <a:rPr lang="de-DE" sz="1600" dirty="0" err="1">
                <a:solidFill>
                  <a:schemeClr val="bg2">
                    <a:lumMod val="25000"/>
                  </a:schemeClr>
                </a:solidFill>
                <a:latin typeface="Arial" panose="020B0604020202020204" pitchFamily="34" charset="0"/>
                <a:cs typeface="Arial" panose="020B0604020202020204" pitchFamily="34" charset="0"/>
              </a:rPr>
              <a:t>harvesting</a:t>
            </a:r>
            <a:endParaRPr lang="en-GB" sz="1600" dirty="0">
              <a:solidFill>
                <a:schemeClr val="bg2">
                  <a:lumMod val="25000"/>
                </a:schemeClr>
              </a:solidFill>
              <a:latin typeface="Arial" panose="020B0604020202020204" pitchFamily="34" charset="0"/>
              <a:cs typeface="Arial" panose="020B0604020202020204" pitchFamily="34" charset="0"/>
            </a:endParaRPr>
          </a:p>
        </p:txBody>
      </p:sp>
      <p:cxnSp>
        <p:nvCxnSpPr>
          <p:cNvPr id="15" name="Gerade Verbindung 14"/>
          <p:cNvCxnSpPr/>
          <p:nvPr/>
        </p:nvCxnSpPr>
        <p:spPr>
          <a:xfrm>
            <a:off x="323528" y="4365104"/>
            <a:ext cx="25922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p:nvCxnSpPr>
        <p:spPr>
          <a:xfrm>
            <a:off x="246395" y="5085184"/>
            <a:ext cx="25922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p:nvCxnSpPr>
        <p:spPr>
          <a:xfrm>
            <a:off x="252886" y="4797152"/>
            <a:ext cx="561525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7536437" y="6570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335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t>
            </a:r>
            <a:r>
              <a:rPr lang="de-DE" sz="2600" dirty="0" err="1"/>
              <a:t>management</a:t>
            </a:r>
            <a:r>
              <a:rPr lang="de-DE" sz="2600" dirty="0"/>
              <a:t> …..</a:t>
            </a:r>
          </a:p>
        </p:txBody>
      </p:sp>
      <p:sp>
        <p:nvSpPr>
          <p:cNvPr id="4" name="Textfeld 3"/>
          <p:cNvSpPr txBox="1"/>
          <p:nvPr/>
        </p:nvSpPr>
        <p:spPr>
          <a:xfrm>
            <a:off x="252886" y="2492896"/>
            <a:ext cx="4895178" cy="1200329"/>
          </a:xfrm>
          <a:prstGeom prst="rect">
            <a:avLst/>
          </a:prstGeom>
          <a:noFill/>
        </p:spPr>
        <p:txBody>
          <a:bodyPr wrap="square" rtlCol="0">
            <a:spAutoFit/>
          </a:bodyPr>
          <a:lstStyle/>
          <a:p>
            <a:r>
              <a:rPr lang="en-GB" b="1" dirty="0" smtClean="0">
                <a:solidFill>
                  <a:schemeClr val="bg2">
                    <a:lumMod val="25000"/>
                  </a:schemeClr>
                </a:solidFill>
                <a:latin typeface="Arial" panose="020B0604020202020204" pitchFamily="34" charset="0"/>
                <a:cs typeface="Arial" panose="020B0604020202020204" pitchFamily="34" charset="0"/>
              </a:rPr>
              <a:t>From </a:t>
            </a:r>
            <a:r>
              <a:rPr lang="en-GB" b="1" dirty="0">
                <a:solidFill>
                  <a:schemeClr val="bg2">
                    <a:lumMod val="25000"/>
                  </a:schemeClr>
                </a:solidFill>
                <a:latin typeface="Arial" panose="020B0604020202020204" pitchFamily="34" charset="0"/>
                <a:cs typeface="Arial" panose="020B0604020202020204" pitchFamily="34" charset="0"/>
              </a:rPr>
              <a:t>your point of view: </a:t>
            </a:r>
            <a:endParaRPr lang="en-GB" b="1" dirty="0" smtClean="0">
              <a:solidFill>
                <a:schemeClr val="bg2">
                  <a:lumMod val="25000"/>
                </a:schemeClr>
              </a:solidFill>
              <a:latin typeface="Arial" panose="020B0604020202020204" pitchFamily="34" charset="0"/>
              <a:cs typeface="Arial" panose="020B0604020202020204" pitchFamily="34" charset="0"/>
            </a:endParaRPr>
          </a:p>
          <a:p>
            <a:endParaRPr lang="en-GB" dirty="0">
              <a:solidFill>
                <a:schemeClr val="bg2">
                  <a:lumMod val="25000"/>
                </a:schemeClr>
              </a:solidFill>
              <a:latin typeface="Arial" panose="020B0604020202020204" pitchFamily="34" charset="0"/>
              <a:cs typeface="Arial" panose="020B0604020202020204" pitchFamily="34" charset="0"/>
            </a:endParaRPr>
          </a:p>
          <a:p>
            <a:r>
              <a:rPr lang="en-GB" dirty="0" smtClean="0">
                <a:solidFill>
                  <a:schemeClr val="bg2">
                    <a:lumMod val="25000"/>
                  </a:schemeClr>
                </a:solidFill>
                <a:latin typeface="Arial" panose="020B0604020202020204" pitchFamily="34" charset="0"/>
                <a:cs typeface="Arial" panose="020B0604020202020204" pitchFamily="34" charset="0"/>
              </a:rPr>
              <a:t>Which actions are easy </a:t>
            </a:r>
            <a:r>
              <a:rPr lang="en-GB" dirty="0">
                <a:solidFill>
                  <a:schemeClr val="bg2">
                    <a:lumMod val="25000"/>
                  </a:schemeClr>
                </a:solidFill>
                <a:latin typeface="Arial" panose="020B0604020202020204" pitchFamily="34" charset="0"/>
                <a:cs typeface="Arial" panose="020B0604020202020204" pitchFamily="34" charset="0"/>
              </a:rPr>
              <a:t>to assess and which </a:t>
            </a:r>
            <a:r>
              <a:rPr lang="en-GB" dirty="0" smtClean="0">
                <a:solidFill>
                  <a:schemeClr val="bg2">
                    <a:lumMod val="25000"/>
                  </a:schemeClr>
                </a:solidFill>
                <a:latin typeface="Arial" panose="020B0604020202020204" pitchFamily="34" charset="0"/>
                <a:cs typeface="Arial" panose="020B0604020202020204" pitchFamily="34" charset="0"/>
              </a:rPr>
              <a:t>ones </a:t>
            </a:r>
            <a:r>
              <a:rPr lang="en-GB" dirty="0">
                <a:solidFill>
                  <a:schemeClr val="bg2">
                    <a:lumMod val="25000"/>
                  </a:schemeClr>
                </a:solidFill>
                <a:latin typeface="Arial" panose="020B0604020202020204" pitchFamily="34" charset="0"/>
                <a:cs typeface="Arial" panose="020B0604020202020204" pitchFamily="34" charset="0"/>
              </a:rPr>
              <a:t>are more tricky to assess and why?</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3068" y="2060848"/>
            <a:ext cx="2039402" cy="2736304"/>
          </a:xfrm>
          <a:prstGeom prst="rect">
            <a:avLst/>
          </a:prstGeom>
        </p:spPr>
      </p:pic>
      <p:sp>
        <p:nvSpPr>
          <p:cNvPr id="9" name="Textfeld 8"/>
          <p:cNvSpPr txBox="1"/>
          <p:nvPr/>
        </p:nvSpPr>
        <p:spPr>
          <a:xfrm>
            <a:off x="7539617" y="6071247"/>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03127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1015663"/>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a. Protection of natural </a:t>
            </a:r>
            <a:r>
              <a:rPr lang="en-US" sz="2000" b="1" dirty="0" smtClean="0">
                <a:solidFill>
                  <a:schemeClr val="bg2">
                    <a:lumMod val="25000"/>
                  </a:schemeClr>
                </a:solidFill>
                <a:latin typeface="Arial" panose="020B0604020202020204" pitchFamily="34" charset="0"/>
                <a:cs typeface="Arial" panose="020B0604020202020204" pitchFamily="34" charset="0"/>
              </a:rPr>
              <a:t>(primary) ecosystems, semi-natural habitats and protected areas </a:t>
            </a:r>
            <a:endParaRPr lang="de-DE" sz="2000" dirty="0">
              <a:solidFill>
                <a:schemeClr val="bg2">
                  <a:lumMod val="25000"/>
                </a:schemeClr>
              </a:solidFill>
              <a:latin typeface="Arial" panose="020B0604020202020204" pitchFamily="34" charset="0"/>
              <a:cs typeface="Arial" panose="020B0604020202020204" pitchFamily="34" charset="0"/>
            </a:endParaRPr>
          </a:p>
          <a:p>
            <a:endParaRPr lang="de-DE" sz="2000" dirty="0">
              <a:solidFill>
                <a:schemeClr val="bg2">
                  <a:lumMod val="25000"/>
                </a:schemeClr>
              </a:solidFill>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smtClean="0"/>
              <a:t>Biodiversity </a:t>
            </a:r>
            <a:r>
              <a:rPr lang="de-DE" sz="2600" dirty="0" err="1" smtClean="0"/>
              <a:t>management</a:t>
            </a:r>
            <a:r>
              <a:rPr lang="de-DE" sz="2600" dirty="0" smtClean="0"/>
              <a:t> …..</a:t>
            </a:r>
            <a:endParaRPr lang="de-DE" sz="2600" dirty="0"/>
          </a:p>
        </p:txBody>
      </p:sp>
      <p:sp>
        <p:nvSpPr>
          <p:cNvPr id="13" name="Textfeld 12"/>
          <p:cNvSpPr txBox="1"/>
          <p:nvPr/>
        </p:nvSpPr>
        <p:spPr>
          <a:xfrm>
            <a:off x="3851920" y="2105561"/>
            <a:ext cx="5062050" cy="3631763"/>
          </a:xfrm>
          <a:prstGeom prst="rect">
            <a:avLst/>
          </a:prstGeom>
          <a:noFill/>
        </p:spPr>
        <p:txBody>
          <a:bodyPr wrap="square" rtlCol="0">
            <a:spAutoFit/>
          </a:bodyPr>
          <a:lstStyle/>
          <a:p>
            <a:r>
              <a:rPr lang="de-DE" b="1" dirty="0" err="1">
                <a:solidFill>
                  <a:schemeClr val="bg2">
                    <a:lumMod val="50000"/>
                  </a:schemeClr>
                </a:solidFill>
                <a:latin typeface="Arial" panose="020B0604020202020204" pitchFamily="34" charset="0"/>
                <a:cs typeface="Arial" panose="020B0604020202020204" pitchFamily="34" charset="0"/>
              </a:rPr>
              <a:t>Possible</a:t>
            </a:r>
            <a:r>
              <a:rPr lang="de-DE" b="1" dirty="0">
                <a:solidFill>
                  <a:schemeClr val="bg2">
                    <a:lumMod val="50000"/>
                  </a:schemeClr>
                </a:solidFill>
                <a:latin typeface="Arial" panose="020B0604020202020204" pitchFamily="34" charset="0"/>
                <a:cs typeface="Arial" panose="020B0604020202020204" pitchFamily="34" charset="0"/>
              </a:rPr>
              <a:t> </a:t>
            </a:r>
            <a:r>
              <a:rPr lang="de-DE" b="1" dirty="0" err="1" smtClean="0">
                <a:solidFill>
                  <a:schemeClr val="bg2">
                    <a:lumMod val="50000"/>
                  </a:schemeClr>
                </a:solidFill>
                <a:latin typeface="Arial" panose="020B0604020202020204" pitchFamily="34" charset="0"/>
                <a:cs typeface="Arial" panose="020B0604020202020204" pitchFamily="34" charset="0"/>
              </a:rPr>
              <a:t>actions</a:t>
            </a:r>
            <a:r>
              <a:rPr lang="de-DE" b="1" dirty="0" smtClean="0">
                <a:solidFill>
                  <a:schemeClr val="bg2">
                    <a:lumMod val="50000"/>
                  </a:schemeClr>
                </a:solidFill>
                <a:latin typeface="Arial" panose="020B0604020202020204" pitchFamily="34" charset="0"/>
                <a:cs typeface="Arial" panose="020B0604020202020204" pitchFamily="34" charset="0"/>
              </a:rPr>
              <a:t>:</a:t>
            </a:r>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1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n-US" sz="1600" dirty="0" smtClean="0">
                <a:latin typeface="Arial" panose="020B0604020202020204" pitchFamily="34" charset="0"/>
                <a:cs typeface="Arial" panose="020B0604020202020204" pitchFamily="34" charset="0"/>
              </a:rPr>
              <a:t>Natural </a:t>
            </a:r>
            <a:r>
              <a:rPr lang="en-US" sz="1600" dirty="0">
                <a:latin typeface="Arial" panose="020B0604020202020204" pitchFamily="34" charset="0"/>
                <a:cs typeface="Arial" panose="020B0604020202020204" pitchFamily="34" charset="0"/>
              </a:rPr>
              <a:t>ecosystems </a:t>
            </a:r>
            <a:r>
              <a:rPr lang="en-US" sz="1600" dirty="0" smtClean="0">
                <a:latin typeface="Arial" panose="020B0604020202020204" pitchFamily="34" charset="0"/>
                <a:cs typeface="Arial" panose="020B0604020202020204" pitchFamily="34" charset="0"/>
              </a:rPr>
              <a:t>must not be converted or used as agricultural land</a:t>
            </a:r>
          </a:p>
          <a:p>
            <a:pPr marL="285750" lvl="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Semi-natural habitats </a:t>
            </a:r>
            <a:r>
              <a:rPr lang="en-GB" sz="1600" dirty="0" smtClean="0">
                <a:latin typeface="Arial" panose="020B0604020202020204" pitchFamily="34" charset="0"/>
                <a:cs typeface="Arial" panose="020B0604020202020204" pitchFamily="34" charset="0"/>
              </a:rPr>
              <a:t>are </a:t>
            </a:r>
            <a:r>
              <a:rPr lang="en-GB" sz="1600" dirty="0">
                <a:latin typeface="Arial" panose="020B0604020202020204" pitchFamily="34" charset="0"/>
                <a:cs typeface="Arial" panose="020B0604020202020204" pitchFamily="34" charset="0"/>
              </a:rPr>
              <a:t>only used sustainably, which means to keep and support natural processes and to prevent damages</a:t>
            </a:r>
          </a:p>
          <a:p>
            <a:pPr marL="285750" lvl="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Negative impacts on </a:t>
            </a:r>
            <a:r>
              <a:rPr lang="en-GB" sz="1600" dirty="0" err="1">
                <a:latin typeface="Arial" panose="020B0604020202020204" pitchFamily="34" charset="0"/>
                <a:cs typeface="Arial" panose="020B0604020202020204" pitchFamily="34" charset="0"/>
              </a:rPr>
              <a:t>neighboring</a:t>
            </a:r>
            <a:r>
              <a:rPr lang="en-GB" sz="1600" dirty="0">
                <a:latin typeface="Arial" panose="020B0604020202020204" pitchFamily="34" charset="0"/>
                <a:cs typeface="Arial" panose="020B0604020202020204" pitchFamily="34" charset="0"/>
              </a:rPr>
              <a:t> natural (primary) ecosystems and protected areas are prevented. Negative impacts can arise from fertilizing, spraying of pesticides, use of heavy machinery… </a:t>
            </a:r>
            <a:endParaRPr lang="en-GB" sz="1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n-GB" sz="1600" dirty="0" smtClean="0">
                <a:latin typeface="Arial" panose="020B0604020202020204" pitchFamily="34" charset="0"/>
                <a:cs typeface="Arial" panose="020B0604020202020204" pitchFamily="34" charset="0"/>
              </a:rPr>
              <a:t>No </a:t>
            </a:r>
            <a:r>
              <a:rPr lang="en-GB" sz="1600" dirty="0">
                <a:latin typeface="Arial" panose="020B0604020202020204" pitchFamily="34" charset="0"/>
                <a:cs typeface="Arial" panose="020B0604020202020204" pitchFamily="34" charset="0"/>
              </a:rPr>
              <a:t>drainage of marshes; no extraction of peats (climate protection, carbon sink) </a:t>
            </a:r>
            <a:endParaRPr lang="en-GB" sz="1600" dirty="0" smtClean="0">
              <a:latin typeface="Arial" panose="020B0604020202020204" pitchFamily="34" charset="0"/>
              <a:cs typeface="Arial" panose="020B0604020202020204" pitchFamily="34" charset="0"/>
            </a:endParaRPr>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feld 17"/>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Guideline on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Protection</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Primary </a:t>
            </a:r>
            <a:r>
              <a:rPr lang="de-DE" sz="1600" dirty="0" err="1" smtClean="0">
                <a:solidFill>
                  <a:schemeClr val="bg2">
                    <a:lumMod val="25000"/>
                  </a:schemeClr>
                </a:solidFill>
                <a:latin typeface="Arial" panose="020B0604020202020204" pitchFamily="34" charset="0"/>
                <a:cs typeface="Arial" panose="020B0604020202020204" pitchFamily="34" charset="0"/>
              </a:rPr>
              <a:t>Ecosystems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and</a:t>
            </a:r>
            <a:r>
              <a:rPr lang="de-DE" sz="1600" dirty="0" smtClean="0">
                <a:solidFill>
                  <a:schemeClr val="bg2">
                    <a:lumMod val="25000"/>
                  </a:schemeClr>
                </a:solidFill>
                <a:latin typeface="Arial" panose="020B0604020202020204" pitchFamily="34" charset="0"/>
                <a:cs typeface="Arial" panose="020B0604020202020204" pitchFamily="34" charset="0"/>
              </a:rPr>
              <a:t> Semi-</a:t>
            </a:r>
            <a:r>
              <a:rPr lang="de-DE" sz="1600" dirty="0" err="1" smtClean="0">
                <a:solidFill>
                  <a:schemeClr val="bg2">
                    <a:lumMod val="25000"/>
                  </a:schemeClr>
                </a:solidFill>
                <a:latin typeface="Arial" panose="020B0604020202020204" pitchFamily="34" charset="0"/>
                <a:cs typeface="Arial" panose="020B0604020202020204" pitchFamily="34" charset="0"/>
              </a:rPr>
              <a:t>natural</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habitats</a:t>
            </a:r>
            <a:endParaRPr lang="de-DE" sz="1600" dirty="0" smtClean="0">
              <a:solidFill>
                <a:schemeClr val="bg2">
                  <a:lumMod val="25000"/>
                </a:schemeClr>
              </a:solidFill>
              <a:latin typeface="Arial" panose="020B0604020202020204" pitchFamily="34" charset="0"/>
              <a:cs typeface="Arial" panose="020B0604020202020204" pitchFamily="34" charset="0"/>
            </a:endParaRPr>
          </a:p>
          <a:p>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19"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003" y="6194100"/>
            <a:ext cx="732629" cy="636072"/>
          </a:xfrm>
          <a:prstGeom prst="rect">
            <a:avLst/>
          </a:prstGeom>
          <a:solidFill>
            <a:schemeClr val="bg2">
              <a:lumMod val="90000"/>
            </a:schemeClr>
          </a:solidFill>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87090"/>
            <a:ext cx="3484231" cy="2306488"/>
          </a:xfrm>
          <a:prstGeom prst="rect">
            <a:avLst/>
          </a:prstGeom>
        </p:spPr>
      </p:pic>
      <p:sp>
        <p:nvSpPr>
          <p:cNvPr id="12" name="Textfeld 11"/>
          <p:cNvSpPr txBox="1"/>
          <p:nvPr/>
        </p:nvSpPr>
        <p:spPr>
          <a:xfrm>
            <a:off x="0" y="5739586"/>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21" name="Ellipse 20"/>
          <p:cNvSpPr/>
          <p:nvPr/>
        </p:nvSpPr>
        <p:spPr>
          <a:xfrm>
            <a:off x="1003610" y="2290576"/>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feld 7"/>
          <p:cNvSpPr txBox="1"/>
          <p:nvPr/>
        </p:nvSpPr>
        <p:spPr>
          <a:xfrm>
            <a:off x="1187624" y="2507369"/>
            <a:ext cx="1309237" cy="475655"/>
          </a:xfrm>
          <a:prstGeom prst="rect">
            <a:avLst/>
          </a:prstGeom>
          <a:noFill/>
        </p:spPr>
        <p:txBody>
          <a:bodyPr wrap="square" rtlCol="0">
            <a:spAutoFit/>
          </a:bodyPr>
          <a:lstStyle/>
          <a:p>
            <a:pPr>
              <a:spcAft>
                <a:spcPts val="600"/>
              </a:spcAft>
            </a:pPr>
            <a:r>
              <a:rPr lang="de-DE" sz="2800" b="1" dirty="0" err="1" smtClean="0">
                <a:latin typeface="Arial" panose="020B0604020202020204" pitchFamily="34" charset="0"/>
                <a:cs typeface="Arial" panose="020B0604020202020204" pitchFamily="34" charset="0"/>
              </a:rPr>
              <a:t>Why</a:t>
            </a:r>
            <a:r>
              <a:rPr lang="de-DE" sz="2800" b="1" dirty="0" smtClean="0">
                <a:latin typeface="Arial" panose="020B0604020202020204" pitchFamily="34" charset="0"/>
                <a:cs typeface="Arial" panose="020B0604020202020204" pitchFamily="34" charset="0"/>
              </a:rPr>
              <a:t>?</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571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animBg="1"/>
      <p:bldP spid="21"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707886"/>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b</a:t>
            </a:r>
            <a:r>
              <a:rPr lang="en-US" sz="2000" b="1" dirty="0">
                <a:solidFill>
                  <a:schemeClr val="bg2">
                    <a:lumMod val="25000"/>
                  </a:schemeClr>
                </a:solidFill>
                <a:latin typeface="Arial" panose="020B0604020202020204" pitchFamily="34" charset="0"/>
                <a:cs typeface="Arial" panose="020B0604020202020204" pitchFamily="34" charset="0"/>
              </a:rPr>
              <a:t>. Protection of </a:t>
            </a:r>
            <a:r>
              <a:rPr lang="de-DE" sz="2000" b="1" dirty="0" err="1">
                <a:solidFill>
                  <a:schemeClr val="bg2">
                    <a:lumMod val="25000"/>
                  </a:schemeClr>
                </a:solidFill>
                <a:latin typeface="Arial" panose="020B0604020202020204" pitchFamily="34" charset="0"/>
                <a:cs typeface="Arial" panose="020B0604020202020204" pitchFamily="34" charset="0"/>
              </a:rPr>
              <a:t>water</a:t>
            </a:r>
            <a:r>
              <a:rPr lang="de-DE" sz="2000" b="1" dirty="0">
                <a:solidFill>
                  <a:schemeClr val="bg2">
                    <a:lumMod val="25000"/>
                  </a:schemeClr>
                </a:solidFill>
                <a:latin typeface="Arial" panose="020B0604020202020204" pitchFamily="34" charset="0"/>
                <a:cs typeface="Arial" panose="020B0604020202020204" pitchFamily="34" charset="0"/>
              </a:rPr>
              <a:t> </a:t>
            </a:r>
            <a:r>
              <a:rPr lang="de-DE" sz="2000" b="1" dirty="0" err="1">
                <a:solidFill>
                  <a:schemeClr val="bg2">
                    <a:lumMod val="25000"/>
                  </a:schemeClr>
                </a:solidFill>
                <a:latin typeface="Arial" panose="020B0604020202020204" pitchFamily="34" charset="0"/>
                <a:cs typeface="Arial" panose="020B0604020202020204" pitchFamily="34" charset="0"/>
              </a:rPr>
              <a:t>bodies</a:t>
            </a:r>
            <a:r>
              <a:rPr lang="de-DE" sz="2000" b="1" dirty="0">
                <a:solidFill>
                  <a:schemeClr val="bg2">
                    <a:lumMod val="25000"/>
                  </a:schemeClr>
                </a:solidFill>
                <a:latin typeface="Arial" panose="020B0604020202020204" pitchFamily="34" charset="0"/>
                <a:cs typeface="Arial" panose="020B0604020202020204" pitchFamily="34" charset="0"/>
              </a:rPr>
              <a:t>; </a:t>
            </a:r>
            <a:r>
              <a:rPr lang="de-DE" sz="2000" b="1" dirty="0" err="1">
                <a:solidFill>
                  <a:schemeClr val="bg2">
                    <a:lumMod val="25000"/>
                  </a:schemeClr>
                </a:solidFill>
                <a:latin typeface="Arial" panose="020B0604020202020204" pitchFamily="34" charset="0"/>
                <a:cs typeface="Arial" panose="020B0604020202020204" pitchFamily="34" charset="0"/>
              </a:rPr>
              <a:t>management</a:t>
            </a:r>
            <a:r>
              <a:rPr lang="de-DE" sz="2000" b="1" dirty="0">
                <a:solidFill>
                  <a:schemeClr val="bg2">
                    <a:lumMod val="25000"/>
                  </a:schemeClr>
                </a:solidFill>
                <a:latin typeface="Arial" panose="020B0604020202020204" pitchFamily="34" charset="0"/>
                <a:cs typeface="Arial" panose="020B0604020202020204" pitchFamily="34" charset="0"/>
              </a:rPr>
              <a:t> </a:t>
            </a:r>
            <a:r>
              <a:rPr lang="de-DE" sz="2000" b="1" dirty="0" err="1">
                <a:solidFill>
                  <a:schemeClr val="bg2">
                    <a:lumMod val="25000"/>
                  </a:schemeClr>
                </a:solidFill>
                <a:latin typeface="Arial" panose="020B0604020202020204" pitchFamily="34" charset="0"/>
                <a:cs typeface="Arial" panose="020B0604020202020204" pitchFamily="34" charset="0"/>
              </a:rPr>
              <a:t>of</a:t>
            </a:r>
            <a:r>
              <a:rPr lang="de-DE" sz="2000" b="1" dirty="0">
                <a:solidFill>
                  <a:schemeClr val="bg2">
                    <a:lumMod val="25000"/>
                  </a:schemeClr>
                </a:solidFill>
                <a:latin typeface="Arial" panose="020B0604020202020204" pitchFamily="34" charset="0"/>
                <a:cs typeface="Arial" panose="020B0604020202020204" pitchFamily="34" charset="0"/>
              </a:rPr>
              <a:t> </a:t>
            </a:r>
            <a:r>
              <a:rPr lang="de-DE" sz="2000" b="1" dirty="0" err="1">
                <a:solidFill>
                  <a:schemeClr val="bg2">
                    <a:lumMod val="25000"/>
                  </a:schemeClr>
                </a:solidFill>
                <a:latin typeface="Arial" panose="020B0604020202020204" pitchFamily="34" charset="0"/>
                <a:cs typeface="Arial" panose="020B0604020202020204" pitchFamily="34" charset="0"/>
              </a:rPr>
              <a:t>riparian</a:t>
            </a:r>
            <a:r>
              <a:rPr lang="de-DE" sz="2000" b="1" dirty="0">
                <a:solidFill>
                  <a:schemeClr val="bg2">
                    <a:lumMod val="25000"/>
                  </a:schemeClr>
                </a:solidFill>
                <a:latin typeface="Arial" panose="020B0604020202020204" pitchFamily="34" charset="0"/>
                <a:cs typeface="Arial" panose="020B0604020202020204" pitchFamily="34" charset="0"/>
              </a:rPr>
              <a:t> </a:t>
            </a:r>
            <a:r>
              <a:rPr lang="de-DE" sz="2000" b="1" dirty="0" err="1">
                <a:solidFill>
                  <a:schemeClr val="bg2">
                    <a:lumMod val="25000"/>
                  </a:schemeClr>
                </a:solidFill>
                <a:latin typeface="Arial" panose="020B0604020202020204" pitchFamily="34" charset="0"/>
                <a:cs typeface="Arial" panose="020B0604020202020204" pitchFamily="34" charset="0"/>
              </a:rPr>
              <a:t>strips</a:t>
            </a:r>
            <a:endParaRPr lang="de-DE" sz="2000" dirty="0">
              <a:solidFill>
                <a:schemeClr val="bg2">
                  <a:lumMod val="25000"/>
                </a:schemeClr>
              </a:solidFill>
              <a:latin typeface="Arial" panose="020B0604020202020204" pitchFamily="34" charset="0"/>
              <a:cs typeface="Arial" panose="020B0604020202020204" pitchFamily="34" charset="0"/>
            </a:endParaRPr>
          </a:p>
          <a:p>
            <a:endParaRPr lang="de-DE" sz="2000" dirty="0">
              <a:solidFill>
                <a:schemeClr val="bg2">
                  <a:lumMod val="25000"/>
                </a:schemeClr>
              </a:solidFill>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smtClean="0"/>
              <a:t>Biodiversity </a:t>
            </a:r>
            <a:r>
              <a:rPr lang="de-DE" sz="2600" dirty="0" err="1" smtClean="0"/>
              <a:t>management</a:t>
            </a:r>
            <a:r>
              <a:rPr lang="de-DE" sz="2600" dirty="0" smtClean="0"/>
              <a:t> …..</a:t>
            </a:r>
            <a:endParaRPr lang="de-DE" sz="2600" dirty="0"/>
          </a:p>
        </p:txBody>
      </p:sp>
      <p:sp>
        <p:nvSpPr>
          <p:cNvPr id="13" name="Textfeld 12"/>
          <p:cNvSpPr txBox="1"/>
          <p:nvPr/>
        </p:nvSpPr>
        <p:spPr>
          <a:xfrm>
            <a:off x="4139952" y="2105561"/>
            <a:ext cx="4774018" cy="4113947"/>
          </a:xfrm>
          <a:prstGeom prst="rect">
            <a:avLst/>
          </a:prstGeom>
          <a:noFill/>
        </p:spPr>
        <p:txBody>
          <a:bodyPr wrap="square" rtlCol="0">
            <a:spAutoFit/>
          </a:bodyPr>
          <a:lstStyle/>
          <a:p>
            <a:r>
              <a:rPr lang="de-DE" b="1" dirty="0" err="1">
                <a:solidFill>
                  <a:schemeClr val="bg2">
                    <a:lumMod val="50000"/>
                  </a:schemeClr>
                </a:solidFill>
                <a:latin typeface="Arial" panose="020B0604020202020204" pitchFamily="34" charset="0"/>
                <a:cs typeface="Arial" panose="020B0604020202020204" pitchFamily="34" charset="0"/>
              </a:rPr>
              <a:t>Possible</a:t>
            </a:r>
            <a:r>
              <a:rPr lang="de-DE" b="1" dirty="0">
                <a:solidFill>
                  <a:schemeClr val="bg2">
                    <a:lumMod val="50000"/>
                  </a:schemeClr>
                </a:solidFill>
                <a:latin typeface="Arial" panose="020B0604020202020204" pitchFamily="34" charset="0"/>
                <a:cs typeface="Arial" panose="020B0604020202020204" pitchFamily="34" charset="0"/>
              </a:rPr>
              <a:t> </a:t>
            </a:r>
            <a:r>
              <a:rPr lang="de-DE" b="1" dirty="0" err="1" smtClean="0">
                <a:solidFill>
                  <a:schemeClr val="bg2">
                    <a:lumMod val="50000"/>
                  </a:schemeClr>
                </a:solidFill>
                <a:latin typeface="Arial" panose="020B0604020202020204" pitchFamily="34" charset="0"/>
                <a:cs typeface="Arial" panose="020B0604020202020204" pitchFamily="34" charset="0"/>
              </a:rPr>
              <a:t>actions</a:t>
            </a:r>
            <a:r>
              <a:rPr lang="de-DE" b="1" dirty="0" smtClean="0">
                <a:solidFill>
                  <a:schemeClr val="bg2">
                    <a:lumMod val="50000"/>
                  </a:schemeClr>
                </a:solidFill>
                <a:latin typeface="Arial" panose="020B0604020202020204" pitchFamily="34" charset="0"/>
                <a:cs typeface="Arial" panose="020B0604020202020204" pitchFamily="34" charset="0"/>
              </a:rPr>
              <a:t>:</a:t>
            </a:r>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Larger cattle herds are not allowed free access to natural water bodies. In order to prevent contamination of water with excrements and protect public health. </a:t>
            </a:r>
          </a:p>
          <a:p>
            <a:pPr marL="285750" lvl="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A buffer zone of primarily native vegetation is kept along seasonal and permanent water bodies. The buffer zone should be of minimum 10 m width and kept free of fertilizers and pesticides</a:t>
            </a:r>
            <a:r>
              <a:rPr lang="en-GB" sz="1600" dirty="0" smtClean="0">
                <a:latin typeface="Arial" panose="020B0604020202020204" pitchFamily="34" charset="0"/>
                <a:cs typeface="Arial" panose="020B0604020202020204" pitchFamily="34" charset="0"/>
              </a:rPr>
              <a:t>.</a:t>
            </a:r>
          </a:p>
          <a:p>
            <a:pPr marL="285750" lvl="0" indent="-285750">
              <a:spcAft>
                <a:spcPts val="800"/>
              </a:spcAft>
              <a:buFont typeface="Courier New" panose="02070309020205020404" pitchFamily="49" charset="0"/>
              <a:buChar char="o"/>
            </a:pPr>
            <a:r>
              <a:rPr lang="en-GB" sz="1600" dirty="0" smtClean="0">
                <a:latin typeface="Arial" panose="020B0604020202020204" pitchFamily="34" charset="0"/>
                <a:cs typeface="Arial" panose="020B0604020202020204" pitchFamily="34" charset="0"/>
              </a:rPr>
              <a:t>Materials </a:t>
            </a:r>
            <a:r>
              <a:rPr lang="en-GB" sz="1600" dirty="0">
                <a:latin typeface="Arial" panose="020B0604020202020204" pitchFamily="34" charset="0"/>
                <a:cs typeface="Arial" panose="020B0604020202020204" pitchFamily="34" charset="0"/>
              </a:rPr>
              <a:t>and substances inappropriate for the environment and biodiversity such as oil, CPPs, CPP packaging or containers, medicines, animal manure are not disposed in rivers, streams or other surface or ground waters.</a:t>
            </a:r>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liennummernplatzhalter 3"/>
          <p:cNvSpPr>
            <a:spLocks noGrp="1"/>
          </p:cNvSpPr>
          <p:nvPr>
            <p:ph type="sldNum" sz="quarter" idx="12"/>
          </p:nvPr>
        </p:nvSpPr>
        <p:spPr/>
        <p:txBody>
          <a:bodyPr/>
          <a:lstStyle/>
          <a:p>
            <a:fld id="{94C51DEF-A0F2-436A-B446-D206BED377C1}" type="slidenum">
              <a:rPr lang="de-DE" smtClean="0"/>
              <a:t>7</a:t>
            </a:fld>
            <a:endParaRPr lang="de-DE" dirty="0"/>
          </a:p>
        </p:txBody>
      </p:sp>
      <p:grpSp>
        <p:nvGrpSpPr>
          <p:cNvPr id="2" name="Gruppieren 1"/>
          <p:cNvGrpSpPr/>
          <p:nvPr/>
        </p:nvGrpSpPr>
        <p:grpSpPr>
          <a:xfrm>
            <a:off x="527003" y="6194100"/>
            <a:ext cx="8386967" cy="636072"/>
            <a:chOff x="527003" y="6194100"/>
            <a:chExt cx="8386967" cy="636072"/>
          </a:xfrm>
        </p:grpSpPr>
        <p:pic>
          <p:nvPicPr>
            <p:cNvPr id="19"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003" y="6194100"/>
              <a:ext cx="732629" cy="636072"/>
            </a:xfrm>
            <a:prstGeom prst="rect">
              <a:avLst/>
            </a:prstGeom>
            <a:solidFill>
              <a:schemeClr val="bg2">
                <a:lumMod val="90000"/>
              </a:schemeClr>
            </a:solidFill>
          </p:spPr>
        </p:pic>
        <p:sp>
          <p:nvSpPr>
            <p:cNvPr id="20" name="Textfeld 19"/>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Guideline on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Protection</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Primary </a:t>
              </a:r>
              <a:r>
                <a:rPr lang="de-DE" sz="1600" dirty="0" err="1" smtClean="0">
                  <a:solidFill>
                    <a:schemeClr val="bg2">
                      <a:lumMod val="25000"/>
                    </a:schemeClr>
                  </a:solidFill>
                  <a:latin typeface="Arial" panose="020B0604020202020204" pitchFamily="34" charset="0"/>
                  <a:cs typeface="Arial" panose="020B0604020202020204" pitchFamily="34" charset="0"/>
                </a:rPr>
                <a:t>Ecosystems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and</a:t>
              </a:r>
              <a:r>
                <a:rPr lang="de-DE" sz="1600" dirty="0" smtClean="0">
                  <a:solidFill>
                    <a:schemeClr val="bg2">
                      <a:lumMod val="25000"/>
                    </a:schemeClr>
                  </a:solidFill>
                  <a:latin typeface="Arial" panose="020B0604020202020204" pitchFamily="34" charset="0"/>
                  <a:cs typeface="Arial" panose="020B0604020202020204" pitchFamily="34" charset="0"/>
                </a:rPr>
                <a:t> Semi-</a:t>
              </a:r>
              <a:r>
                <a:rPr lang="de-DE" sz="1600" dirty="0" err="1" smtClean="0">
                  <a:solidFill>
                    <a:schemeClr val="bg2">
                      <a:lumMod val="25000"/>
                    </a:schemeClr>
                  </a:solidFill>
                  <a:latin typeface="Arial" panose="020B0604020202020204" pitchFamily="34" charset="0"/>
                  <a:cs typeface="Arial" panose="020B0604020202020204" pitchFamily="34" charset="0"/>
                </a:rPr>
                <a:t>natural</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habitats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Action Facts Sheets on </a:t>
              </a:r>
              <a:r>
                <a:rPr lang="de-DE" sz="1600" dirty="0" err="1">
                  <a:solidFill>
                    <a:schemeClr val="bg2">
                      <a:lumMod val="25000"/>
                    </a:schemeClr>
                  </a:solidFill>
                  <a:latin typeface="Arial" panose="020B0604020202020204" pitchFamily="34" charset="0"/>
                  <a:cs typeface="Arial" panose="020B0604020202020204" pitchFamily="34" charset="0"/>
                </a:rPr>
                <a:t>w</a:t>
              </a:r>
              <a:r>
                <a:rPr lang="de-DE" sz="1600" dirty="0" err="1" smtClean="0">
                  <a:solidFill>
                    <a:schemeClr val="bg2">
                      <a:lumMod val="25000"/>
                    </a:schemeClr>
                  </a:solidFill>
                  <a:latin typeface="Arial" panose="020B0604020202020204" pitchFamily="34" charset="0"/>
                  <a:cs typeface="Arial" panose="020B0604020202020204" pitchFamily="34" charset="0"/>
                </a:rPr>
                <a:t>ater</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protection</a:t>
              </a:r>
              <a:r>
                <a:rPr lang="de-DE" sz="1600" dirty="0" smtClean="0">
                  <a:solidFill>
                    <a:schemeClr val="bg2">
                      <a:lumMod val="25000"/>
                    </a:schemeClr>
                  </a:solidFill>
                  <a:latin typeface="Arial" panose="020B0604020202020204" pitchFamily="34" charset="0"/>
                  <a:cs typeface="Arial" panose="020B0604020202020204" pitchFamily="34" charset="0"/>
                </a:rPr>
                <a:t>……</a:t>
              </a:r>
              <a:endParaRPr lang="en-GB" sz="1600" dirty="0">
                <a:solidFill>
                  <a:schemeClr val="bg2">
                    <a:lumMod val="25000"/>
                  </a:schemeClr>
                </a:solidFill>
                <a:latin typeface="Arial" panose="020B0604020202020204" pitchFamily="34" charset="0"/>
                <a:cs typeface="Arial" panose="020B0604020202020204" pitchFamily="34" charset="0"/>
              </a:endParaRPr>
            </a:p>
          </p:txBody>
        </p:sp>
      </p:grpSp>
      <p:pic>
        <p:nvPicPr>
          <p:cNvPr id="3075" name="Picture 3" descr="Z:\Bildarchiv\Kleingewässer_Renaturierung\Gewaesser Bohlingen 2019\Kleingewaesser Bohlingen_VK (1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602" y="3256627"/>
            <a:ext cx="3469000" cy="26017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feld 11"/>
          <p:cNvSpPr txBox="1"/>
          <p:nvPr/>
        </p:nvSpPr>
        <p:spPr>
          <a:xfrm>
            <a:off x="2326426" y="5625960"/>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Bodensee-Stiftung</a:t>
            </a:r>
            <a:endParaRPr lang="en-GB" sz="800" dirty="0">
              <a:solidFill>
                <a:schemeClr val="bg1"/>
              </a:solidFill>
              <a:latin typeface="Arial" panose="020B0604020202020204" pitchFamily="34" charset="0"/>
              <a:cs typeface="Arial" panose="020B0604020202020204" pitchFamily="34" charset="0"/>
            </a:endParaRPr>
          </a:p>
        </p:txBody>
      </p:sp>
      <p:sp>
        <p:nvSpPr>
          <p:cNvPr id="14" name="Ellipse 13"/>
          <p:cNvSpPr/>
          <p:nvPr/>
        </p:nvSpPr>
        <p:spPr>
          <a:xfrm>
            <a:off x="1381404" y="1958055"/>
            <a:ext cx="1921336" cy="1088947"/>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feld 14"/>
          <p:cNvSpPr txBox="1"/>
          <p:nvPr/>
        </p:nvSpPr>
        <p:spPr>
          <a:xfrm>
            <a:off x="1666028" y="1978992"/>
            <a:ext cx="1947624" cy="523220"/>
          </a:xfrm>
          <a:prstGeom prst="rect">
            <a:avLst/>
          </a:prstGeom>
          <a:noFill/>
        </p:spPr>
        <p:txBody>
          <a:bodyPr wrap="square" rtlCol="0">
            <a:spAutoFit/>
          </a:bodyPr>
          <a:lstStyle/>
          <a:p>
            <a:pPr>
              <a:spcAft>
                <a:spcPts val="600"/>
              </a:spcAft>
            </a:pPr>
            <a:r>
              <a:rPr lang="de-DE" sz="2800" b="1" dirty="0" err="1" smtClean="0">
                <a:latin typeface="Arial" panose="020B0604020202020204" pitchFamily="34" charset="0"/>
                <a:cs typeface="Arial" panose="020B0604020202020204" pitchFamily="34" charset="0"/>
              </a:rPr>
              <a:t>What</a:t>
            </a:r>
            <a:r>
              <a:rPr lang="de-DE" sz="2800" b="1" dirty="0" smtClean="0">
                <a:latin typeface="Arial" panose="020B0604020202020204" pitchFamily="34" charset="0"/>
                <a:cs typeface="Arial" panose="020B0604020202020204" pitchFamily="34" charset="0"/>
              </a:rPr>
              <a:t>? </a:t>
            </a:r>
            <a:r>
              <a:rPr lang="de-DE" sz="2800" b="1" dirty="0" err="1" smtClean="0">
                <a:latin typeface="Arial" panose="020B0604020202020204" pitchFamily="34" charset="0"/>
                <a:cs typeface="Arial" panose="020B0604020202020204" pitchFamily="34" charset="0"/>
              </a:rPr>
              <a:t>Why</a:t>
            </a:r>
            <a:r>
              <a:rPr lang="de-DE" sz="2800" b="1" dirty="0" smtClean="0">
                <a:latin typeface="Arial" panose="020B0604020202020204" pitchFamily="34" charset="0"/>
                <a:cs typeface="Arial" panose="020B0604020202020204" pitchFamily="34" charset="0"/>
              </a:rPr>
              <a:t>?</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5955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c</a:t>
            </a:r>
            <a:r>
              <a:rPr lang="en-US" sz="2000" b="1" dirty="0" smtClean="0">
                <a:solidFill>
                  <a:schemeClr val="bg2">
                    <a:lumMod val="25000"/>
                  </a:schemeClr>
                </a:solidFill>
                <a:latin typeface="Arial" panose="020B0604020202020204" pitchFamily="34" charset="0"/>
                <a:cs typeface="Arial" panose="020B0604020202020204" pitchFamily="34" charset="0"/>
              </a:rPr>
              <a:t>. Minimum share of semi-natural habitats</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smtClean="0"/>
              <a:t>Biodiversity </a:t>
            </a:r>
            <a:r>
              <a:rPr lang="de-DE" sz="2600" dirty="0" err="1" smtClean="0"/>
              <a:t>management</a:t>
            </a:r>
            <a:r>
              <a:rPr lang="de-DE" sz="2600" dirty="0" smtClean="0"/>
              <a:t> …..</a:t>
            </a:r>
            <a:endParaRPr lang="de-DE" sz="2600" dirty="0"/>
          </a:p>
        </p:txBody>
      </p:sp>
      <p:sp>
        <p:nvSpPr>
          <p:cNvPr id="4" name="Foliennummernplatzhalter 3"/>
          <p:cNvSpPr>
            <a:spLocks noGrp="1"/>
          </p:cNvSpPr>
          <p:nvPr>
            <p:ph type="sldNum" sz="quarter" idx="12"/>
          </p:nvPr>
        </p:nvSpPr>
        <p:spPr/>
        <p:txBody>
          <a:bodyPr/>
          <a:lstStyle/>
          <a:p>
            <a:fld id="{94C51DEF-A0F2-436A-B446-D206BED377C1}" type="slidenum">
              <a:rPr lang="de-DE" smtClean="0"/>
              <a:t>8</a:t>
            </a:fld>
            <a:endParaRPr lang="de-DE"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45" y="3575996"/>
            <a:ext cx="4563520" cy="2460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feld 12"/>
          <p:cNvSpPr txBox="1"/>
          <p:nvPr/>
        </p:nvSpPr>
        <p:spPr>
          <a:xfrm>
            <a:off x="4716016" y="2105561"/>
            <a:ext cx="4197954" cy="3200876"/>
          </a:xfrm>
          <a:prstGeom prst="rect">
            <a:avLst/>
          </a:prstGeom>
          <a:noFill/>
        </p:spPr>
        <p:txBody>
          <a:bodyPr wrap="square" rtlCol="0">
            <a:spAutoFit/>
          </a:bodyPr>
          <a:lstStyle/>
          <a:p>
            <a:r>
              <a:rPr lang="de-DE" b="1" dirty="0" err="1">
                <a:solidFill>
                  <a:schemeClr val="bg2">
                    <a:lumMod val="50000"/>
                  </a:schemeClr>
                </a:solidFill>
                <a:latin typeface="Arial" panose="020B0604020202020204" pitchFamily="34" charset="0"/>
                <a:cs typeface="Arial" panose="020B0604020202020204" pitchFamily="34" charset="0"/>
              </a:rPr>
              <a:t>Possible</a:t>
            </a:r>
            <a:r>
              <a:rPr lang="de-DE" b="1" dirty="0">
                <a:solidFill>
                  <a:schemeClr val="bg2">
                    <a:lumMod val="50000"/>
                  </a:schemeClr>
                </a:solidFill>
                <a:latin typeface="Arial" panose="020B0604020202020204" pitchFamily="34" charset="0"/>
                <a:cs typeface="Arial" panose="020B0604020202020204" pitchFamily="34" charset="0"/>
              </a:rPr>
              <a:t> </a:t>
            </a:r>
            <a:r>
              <a:rPr lang="de-DE" b="1" dirty="0" err="1" smtClean="0">
                <a:solidFill>
                  <a:schemeClr val="bg2">
                    <a:lumMod val="50000"/>
                  </a:schemeClr>
                </a:solidFill>
                <a:latin typeface="Arial" panose="020B0604020202020204" pitchFamily="34" charset="0"/>
                <a:cs typeface="Arial" panose="020B0604020202020204" pitchFamily="34" charset="0"/>
              </a:rPr>
              <a:t>actions</a:t>
            </a:r>
            <a:r>
              <a:rPr lang="de-DE" b="1" dirty="0" smtClean="0">
                <a:solidFill>
                  <a:schemeClr val="bg2">
                    <a:lumMod val="50000"/>
                  </a:schemeClr>
                </a:solidFill>
                <a:latin typeface="Arial" panose="020B0604020202020204" pitchFamily="34" charset="0"/>
                <a:cs typeface="Arial" panose="020B0604020202020204" pitchFamily="34" charset="0"/>
              </a:rPr>
              <a:t>:</a:t>
            </a:r>
          </a:p>
          <a:p>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buFont typeface="Courier New" panose="02070309020205020404" pitchFamily="49" charset="0"/>
              <a:buChar char="o"/>
            </a:pPr>
            <a:r>
              <a:rPr lang="en-GB" sz="1600" dirty="0">
                <a:latin typeface="Arial" panose="020B0604020202020204" pitchFamily="34" charset="0"/>
                <a:cs typeface="Arial" panose="020B0604020202020204" pitchFamily="34" charset="0"/>
              </a:rPr>
              <a:t>A minimum of 10 % of semi-natural habitats at farm level should be present. They are preferably located adjacent and inside (large) agricultural. </a:t>
            </a:r>
            <a:endParaRPr lang="en-GB" sz="1600" dirty="0" smtClean="0">
              <a:latin typeface="Arial" panose="020B0604020202020204" pitchFamily="34" charset="0"/>
              <a:cs typeface="Arial" panose="020B0604020202020204" pitchFamily="34" charset="0"/>
            </a:endParaRPr>
          </a:p>
          <a:p>
            <a:pPr marL="285750" lvl="0" indent="-285750">
              <a:buFont typeface="Courier New" panose="02070309020205020404" pitchFamily="49" charset="0"/>
              <a:buChar char="o"/>
            </a:pPr>
            <a:endParaRPr lang="en-GB" sz="1600" dirty="0">
              <a:latin typeface="Arial" panose="020B0604020202020204" pitchFamily="34" charset="0"/>
              <a:cs typeface="Arial" panose="020B0604020202020204" pitchFamily="34" charset="0"/>
            </a:endParaRPr>
          </a:p>
          <a:p>
            <a:pPr marL="285750" lvl="0" indent="-285750">
              <a:buFont typeface="Courier New" panose="02070309020205020404" pitchFamily="49" charset="0"/>
              <a:buChar char="o"/>
            </a:pPr>
            <a:r>
              <a:rPr lang="en-GB" sz="1600" dirty="0">
                <a:latin typeface="Arial" panose="020B0604020202020204" pitchFamily="34" charset="0"/>
                <a:cs typeface="Arial" panose="020B0604020202020204" pitchFamily="34" charset="0"/>
              </a:rPr>
              <a:t>A minimum of 15 % of canopy cover of the farm (or group of member farms) in the case of growing shade tolerant crops should be reached.</a:t>
            </a:r>
          </a:p>
          <a:p>
            <a:pPr marL="285750" lvl="0" indent="-285750">
              <a:spcAft>
                <a:spcPts val="800"/>
              </a:spcAft>
              <a:buFont typeface="Courier New" panose="02070309020205020404" pitchFamily="49" charset="0"/>
              <a:buChar char="o"/>
            </a:pPr>
            <a:endParaRPr lang="en-GB" sz="1600" dirty="0" smtClean="0">
              <a:latin typeface="Arial" panose="020B0604020202020204" pitchFamily="34" charset="0"/>
              <a:cs typeface="Arial" panose="020B0604020202020204" pitchFamily="34" charset="0"/>
            </a:endParaRPr>
          </a:p>
        </p:txBody>
      </p:sp>
      <p:sp>
        <p:nvSpPr>
          <p:cNvPr id="18" name="Ellipse 17"/>
          <p:cNvSpPr/>
          <p:nvPr/>
        </p:nvSpPr>
        <p:spPr>
          <a:xfrm>
            <a:off x="1003610" y="2290576"/>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feld 20"/>
          <p:cNvSpPr txBox="1"/>
          <p:nvPr/>
        </p:nvSpPr>
        <p:spPr>
          <a:xfrm>
            <a:off x="1187624" y="2507369"/>
            <a:ext cx="1309237" cy="475655"/>
          </a:xfrm>
          <a:prstGeom prst="rect">
            <a:avLst/>
          </a:prstGeom>
          <a:noFill/>
        </p:spPr>
        <p:txBody>
          <a:bodyPr wrap="square" rtlCol="0">
            <a:spAutoFit/>
          </a:bodyPr>
          <a:lstStyle/>
          <a:p>
            <a:pPr>
              <a:spcAft>
                <a:spcPts val="600"/>
              </a:spcAft>
            </a:pPr>
            <a:r>
              <a:rPr lang="de-DE" sz="2800" b="1" dirty="0" err="1" smtClean="0">
                <a:latin typeface="Arial" panose="020B0604020202020204" pitchFamily="34" charset="0"/>
                <a:cs typeface="Arial" panose="020B0604020202020204" pitchFamily="34" charset="0"/>
              </a:rPr>
              <a:t>Why</a:t>
            </a:r>
            <a:r>
              <a:rPr lang="de-DE" sz="2800" b="1" dirty="0" smtClean="0">
                <a:latin typeface="Arial" panose="020B0604020202020204" pitchFamily="34" charset="0"/>
                <a:cs typeface="Arial" panose="020B0604020202020204" pitchFamily="34" charset="0"/>
              </a:rPr>
              <a:t>?</a:t>
            </a:r>
            <a:endParaRPr lang="en-GB" sz="2800" b="1" dirty="0">
              <a:latin typeface="Arial" panose="020B0604020202020204" pitchFamily="34" charset="0"/>
              <a:cs typeface="Arial" panose="020B0604020202020204" pitchFamily="34" charset="0"/>
            </a:endParaRPr>
          </a:p>
        </p:txBody>
      </p:sp>
      <p:sp>
        <p:nvSpPr>
          <p:cNvPr id="11" name="Textfeld 10"/>
          <p:cNvSpPr txBox="1"/>
          <p:nvPr/>
        </p:nvSpPr>
        <p:spPr>
          <a:xfrm>
            <a:off x="7536437" y="6038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5516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animBg="1"/>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d. Management of semi-natural habitats</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smtClean="0"/>
              <a:t>Biodiversity </a:t>
            </a:r>
            <a:r>
              <a:rPr lang="de-DE" sz="2600" dirty="0" err="1" smtClean="0"/>
              <a:t>management</a:t>
            </a:r>
            <a:r>
              <a:rPr lang="de-DE" sz="2600" dirty="0" smtClean="0"/>
              <a:t> …..</a:t>
            </a:r>
            <a:endParaRPr lang="de-DE" sz="2600" dirty="0"/>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liennummernplatzhalter 3"/>
          <p:cNvSpPr>
            <a:spLocks noGrp="1"/>
          </p:cNvSpPr>
          <p:nvPr>
            <p:ph type="sldNum" sz="quarter" idx="12"/>
          </p:nvPr>
        </p:nvSpPr>
        <p:spPr/>
        <p:txBody>
          <a:bodyPr/>
          <a:lstStyle/>
          <a:p>
            <a:fld id="{94C51DEF-A0F2-436A-B446-D206BED377C1}" type="slidenum">
              <a:rPr lang="de-DE" smtClean="0"/>
              <a:t>9</a:t>
            </a:fld>
            <a:endParaRPr lang="de-DE" dirty="0"/>
          </a:p>
        </p:txBody>
      </p:sp>
      <p:sp>
        <p:nvSpPr>
          <p:cNvPr id="13" name="Textfeld 12"/>
          <p:cNvSpPr txBox="1"/>
          <p:nvPr/>
        </p:nvSpPr>
        <p:spPr>
          <a:xfrm>
            <a:off x="4355976" y="2105561"/>
            <a:ext cx="4557994" cy="3118803"/>
          </a:xfrm>
          <a:prstGeom prst="rect">
            <a:avLst/>
          </a:prstGeom>
          <a:noFill/>
        </p:spPr>
        <p:txBody>
          <a:bodyPr wrap="square" rtlCol="0">
            <a:spAutoFit/>
          </a:bodyPr>
          <a:lstStyle/>
          <a:p>
            <a:r>
              <a:rPr lang="de-DE" b="1" dirty="0" err="1">
                <a:solidFill>
                  <a:schemeClr val="bg2">
                    <a:lumMod val="50000"/>
                  </a:schemeClr>
                </a:solidFill>
                <a:latin typeface="Arial" panose="020B0604020202020204" pitchFamily="34" charset="0"/>
                <a:cs typeface="Arial" panose="020B0604020202020204" pitchFamily="34" charset="0"/>
              </a:rPr>
              <a:t>Possible</a:t>
            </a:r>
            <a:r>
              <a:rPr lang="de-DE" b="1" dirty="0">
                <a:solidFill>
                  <a:schemeClr val="bg2">
                    <a:lumMod val="50000"/>
                  </a:schemeClr>
                </a:solidFill>
                <a:latin typeface="Arial" panose="020B0604020202020204" pitchFamily="34" charset="0"/>
                <a:cs typeface="Arial" panose="020B0604020202020204" pitchFamily="34" charset="0"/>
              </a:rPr>
              <a:t> </a:t>
            </a:r>
            <a:r>
              <a:rPr lang="de-DE" b="1" dirty="0" err="1" smtClean="0">
                <a:solidFill>
                  <a:schemeClr val="bg2">
                    <a:lumMod val="50000"/>
                  </a:schemeClr>
                </a:solidFill>
                <a:latin typeface="Arial" panose="020B0604020202020204" pitchFamily="34" charset="0"/>
                <a:cs typeface="Arial" panose="020B0604020202020204" pitchFamily="34" charset="0"/>
              </a:rPr>
              <a:t>actions</a:t>
            </a:r>
            <a:r>
              <a:rPr lang="de-DE" b="1" dirty="0" smtClean="0">
                <a:solidFill>
                  <a:schemeClr val="bg2">
                    <a:lumMod val="50000"/>
                  </a:schemeClr>
                </a:solidFill>
                <a:latin typeface="Arial" panose="020B0604020202020204" pitchFamily="34" charset="0"/>
                <a:cs typeface="Arial" panose="020B0604020202020204" pitchFamily="34" charset="0"/>
              </a:rPr>
              <a:t>:</a:t>
            </a:r>
          </a:p>
          <a:p>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Neither fertilizer nor plant protection products are used on any ecological structure</a:t>
            </a:r>
          </a:p>
          <a:p>
            <a:pPr marL="285750" lvl="0" indent="-285750">
              <a:spcAft>
                <a:spcPts val="800"/>
              </a:spcAft>
              <a:buFont typeface="Courier New" panose="02070309020205020404" pitchFamily="49" charset="0"/>
              <a:buChar char="o"/>
            </a:pPr>
            <a:r>
              <a:rPr lang="en-GB" sz="1600" dirty="0" smtClean="0">
                <a:latin typeface="Arial" panose="020B0604020202020204" pitchFamily="34" charset="0"/>
                <a:cs typeface="Arial" panose="020B0604020202020204" pitchFamily="34" charset="0"/>
              </a:rPr>
              <a:t>Maintenance </a:t>
            </a:r>
            <a:r>
              <a:rPr lang="en-GB" sz="1600" dirty="0">
                <a:latin typeface="Arial" panose="020B0604020202020204" pitchFamily="34" charset="0"/>
                <a:cs typeface="Arial" panose="020B0604020202020204" pitchFamily="34" charset="0"/>
              </a:rPr>
              <a:t>of hedges: e.g. trimming of hedgerows max. every 3 years; respecting breeding seasons. </a:t>
            </a:r>
            <a:endParaRPr lang="en-GB" sz="1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err="1" smtClean="0">
                <a:latin typeface="Arial" panose="020B0604020202020204" pitchFamily="34" charset="0"/>
                <a:cs typeface="Arial" panose="020B0604020202020204" pitchFamily="34" charset="0"/>
              </a:rPr>
              <a:t>No</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burning</a:t>
            </a:r>
            <a:endParaRPr lang="de-DE" sz="1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err="1" smtClean="0">
                <a:latin typeface="Arial" panose="020B0604020202020204" pitchFamily="34" charset="0"/>
                <a:cs typeface="Arial" panose="020B0604020202020204" pitchFamily="34" charset="0"/>
              </a:rPr>
              <a:t>Late</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mowing</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of</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flower</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strips</a:t>
            </a:r>
            <a:r>
              <a:rPr lang="de-DE" sz="1600" dirty="0" smtClean="0">
                <a:latin typeface="Arial" panose="020B0604020202020204" pitchFamily="34" charset="0"/>
                <a:cs typeface="Arial" panose="020B0604020202020204" pitchFamily="34" charset="0"/>
              </a:rPr>
              <a:t> </a:t>
            </a: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Export </a:t>
            </a:r>
            <a:r>
              <a:rPr lang="de-DE" sz="1600" dirty="0" err="1" smtClean="0">
                <a:latin typeface="Arial" panose="020B0604020202020204" pitchFamily="34" charset="0"/>
                <a:cs typeface="Arial" panose="020B0604020202020204" pitchFamily="34" charset="0"/>
              </a:rPr>
              <a:t>of</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mowed</a:t>
            </a:r>
            <a:r>
              <a:rPr lang="de-DE" sz="1600" dirty="0" smtClean="0">
                <a:latin typeface="Arial" panose="020B0604020202020204" pitchFamily="34" charset="0"/>
                <a:cs typeface="Arial" panose="020B0604020202020204" pitchFamily="34" charset="0"/>
              </a:rPr>
              <a:t> material</a:t>
            </a:r>
            <a:endParaRPr lang="en-GB" sz="1600" dirty="0" smtClean="0">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060339"/>
            <a:ext cx="3851921" cy="2888941"/>
          </a:xfrm>
          <a:prstGeom prst="rect">
            <a:avLst/>
          </a:prstGeom>
        </p:spPr>
      </p:pic>
      <p:sp>
        <p:nvSpPr>
          <p:cNvPr id="17" name="Textfeld 16"/>
          <p:cNvSpPr txBox="1"/>
          <p:nvPr/>
        </p:nvSpPr>
        <p:spPr>
          <a:xfrm>
            <a:off x="-1" y="5726668"/>
            <a:ext cx="1584176"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18" name="Textfeld 17"/>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Guideline on </a:t>
            </a:r>
            <a:r>
              <a:rPr lang="de-DE" sz="1600" dirty="0" err="1" smtClean="0">
                <a:solidFill>
                  <a:schemeClr val="bg2">
                    <a:lumMod val="25000"/>
                  </a:schemeClr>
                </a:solidFill>
                <a:latin typeface="Arial" panose="020B0604020202020204" pitchFamily="34" charset="0"/>
                <a:cs typeface="Arial" panose="020B0604020202020204" pitchFamily="34" charset="0"/>
              </a:rPr>
              <a:t>the</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Protection</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Primary </a:t>
            </a:r>
            <a:r>
              <a:rPr lang="de-DE" sz="1600" dirty="0" err="1" smtClean="0">
                <a:solidFill>
                  <a:schemeClr val="bg2">
                    <a:lumMod val="25000"/>
                  </a:schemeClr>
                </a:solidFill>
                <a:latin typeface="Arial" panose="020B0604020202020204" pitchFamily="34" charset="0"/>
                <a:cs typeface="Arial" panose="020B0604020202020204" pitchFamily="34" charset="0"/>
              </a:rPr>
              <a:t>Ecosystems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and</a:t>
            </a:r>
            <a:r>
              <a:rPr lang="de-DE" sz="1600" dirty="0" smtClean="0">
                <a:solidFill>
                  <a:schemeClr val="bg2">
                    <a:lumMod val="25000"/>
                  </a:schemeClr>
                </a:solidFill>
                <a:latin typeface="Arial" panose="020B0604020202020204" pitchFamily="34" charset="0"/>
                <a:cs typeface="Arial" panose="020B0604020202020204" pitchFamily="34" charset="0"/>
              </a:rPr>
              <a:t> Semi-</a:t>
            </a:r>
            <a:r>
              <a:rPr lang="de-DE" sz="1600" dirty="0" err="1" smtClean="0">
                <a:solidFill>
                  <a:schemeClr val="bg2">
                    <a:lumMod val="25000"/>
                  </a:schemeClr>
                </a:solidFill>
                <a:latin typeface="Arial" panose="020B0604020202020204" pitchFamily="34" charset="0"/>
                <a:cs typeface="Arial" panose="020B0604020202020204" pitchFamily="34" charset="0"/>
              </a:rPr>
              <a:t>natural</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habitats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Action Facts Sheets on Biodiversity Management</a:t>
            </a:r>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19"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003" y="6194100"/>
            <a:ext cx="732629" cy="636072"/>
          </a:xfrm>
          <a:prstGeom prst="rect">
            <a:avLst/>
          </a:prstGeom>
          <a:solidFill>
            <a:schemeClr val="bg2">
              <a:lumMod val="90000"/>
            </a:schemeClr>
          </a:solidFill>
        </p:spPr>
      </p:pic>
      <p:grpSp>
        <p:nvGrpSpPr>
          <p:cNvPr id="3" name="Gruppieren 2"/>
          <p:cNvGrpSpPr/>
          <p:nvPr/>
        </p:nvGrpSpPr>
        <p:grpSpPr>
          <a:xfrm>
            <a:off x="1003610" y="1988840"/>
            <a:ext cx="1547279" cy="964660"/>
            <a:chOff x="1003610" y="1988840"/>
            <a:chExt cx="1547279" cy="964660"/>
          </a:xfrm>
        </p:grpSpPr>
        <p:sp>
          <p:nvSpPr>
            <p:cNvPr id="20" name="Ellipse 19"/>
            <p:cNvSpPr/>
            <p:nvPr/>
          </p:nvSpPr>
          <p:spPr>
            <a:xfrm>
              <a:off x="1003610" y="1988840"/>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feld 20"/>
            <p:cNvSpPr txBox="1"/>
            <p:nvPr/>
          </p:nvSpPr>
          <p:spPr>
            <a:xfrm>
              <a:off x="1187624" y="2204864"/>
              <a:ext cx="1309237" cy="475655"/>
            </a:xfrm>
            <a:prstGeom prst="rect">
              <a:avLst/>
            </a:prstGeom>
            <a:noFill/>
          </p:spPr>
          <p:txBody>
            <a:bodyPr wrap="square" rtlCol="0">
              <a:spAutoFit/>
            </a:bodyPr>
            <a:lstStyle/>
            <a:p>
              <a:pPr>
                <a:spcAft>
                  <a:spcPts val="600"/>
                </a:spcAft>
              </a:pPr>
              <a:r>
                <a:rPr lang="de-DE" sz="2800" b="1" dirty="0" err="1" smtClean="0">
                  <a:latin typeface="Arial" panose="020B0604020202020204" pitchFamily="34" charset="0"/>
                  <a:cs typeface="Arial" panose="020B0604020202020204" pitchFamily="34" charset="0"/>
                </a:rPr>
                <a:t>Why</a:t>
              </a:r>
              <a:r>
                <a:rPr lang="de-DE" sz="2800" b="1" dirty="0" smtClean="0">
                  <a:latin typeface="Arial" panose="020B0604020202020204" pitchFamily="34" charset="0"/>
                  <a:cs typeface="Arial" panose="020B0604020202020204" pitchFamily="34" charset="0"/>
                </a:rPr>
                <a:t>?</a:t>
              </a:r>
              <a:endParaRPr lang="en-GB" sz="28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38170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e</a:t>
            </a:r>
            <a:r>
              <a:rPr lang="en-US" sz="2000" b="1" dirty="0" smtClean="0">
                <a:solidFill>
                  <a:schemeClr val="bg2">
                    <a:lumMod val="25000"/>
                  </a:schemeClr>
                </a:solidFill>
                <a:latin typeface="Arial" panose="020B0604020202020204" pitchFamily="34" charset="0"/>
                <a:cs typeface="Arial" panose="020B0604020202020204" pitchFamily="34" charset="0"/>
              </a:rPr>
              <a:t>. Creation of habitat corridors </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smtClean="0"/>
              <a:t>Biodiversity </a:t>
            </a:r>
            <a:r>
              <a:rPr lang="de-DE" sz="2600" dirty="0" err="1" smtClean="0"/>
              <a:t>management</a:t>
            </a:r>
            <a:r>
              <a:rPr lang="de-DE" sz="2600" dirty="0" smtClean="0"/>
              <a:t> …..</a:t>
            </a:r>
            <a:endParaRPr lang="de-DE" sz="2600" dirty="0"/>
          </a:p>
        </p:txBody>
      </p:sp>
      <p:sp>
        <p:nvSpPr>
          <p:cNvPr id="4" name="Foliennummernplatzhalter 3"/>
          <p:cNvSpPr>
            <a:spLocks noGrp="1"/>
          </p:cNvSpPr>
          <p:nvPr>
            <p:ph type="sldNum" sz="quarter" idx="12"/>
          </p:nvPr>
        </p:nvSpPr>
        <p:spPr/>
        <p:txBody>
          <a:bodyPr/>
          <a:lstStyle/>
          <a:p>
            <a:fld id="{94C51DEF-A0F2-436A-B446-D206BED377C1}" type="slidenum">
              <a:rPr lang="de-DE" smtClean="0"/>
              <a:t>10</a:t>
            </a:fld>
            <a:endParaRPr lang="de-DE" dirty="0"/>
          </a:p>
        </p:txBody>
      </p:sp>
      <p:sp>
        <p:nvSpPr>
          <p:cNvPr id="13" name="Textfeld 12"/>
          <p:cNvSpPr txBox="1"/>
          <p:nvPr/>
        </p:nvSpPr>
        <p:spPr>
          <a:xfrm>
            <a:off x="4355976" y="2105561"/>
            <a:ext cx="4557994" cy="4144724"/>
          </a:xfrm>
          <a:prstGeom prst="rect">
            <a:avLst/>
          </a:prstGeom>
          <a:noFill/>
        </p:spPr>
        <p:txBody>
          <a:bodyPr wrap="square" rtlCol="0">
            <a:spAutoFit/>
          </a:bodyPr>
          <a:lstStyle/>
          <a:p>
            <a:r>
              <a:rPr lang="de-DE" b="1" dirty="0" err="1">
                <a:solidFill>
                  <a:schemeClr val="bg2">
                    <a:lumMod val="50000"/>
                  </a:schemeClr>
                </a:solidFill>
                <a:latin typeface="Arial" panose="020B0604020202020204" pitchFamily="34" charset="0"/>
                <a:cs typeface="Arial" panose="020B0604020202020204" pitchFamily="34" charset="0"/>
              </a:rPr>
              <a:t>Possible</a:t>
            </a:r>
            <a:r>
              <a:rPr lang="de-DE" b="1" dirty="0">
                <a:solidFill>
                  <a:schemeClr val="bg2">
                    <a:lumMod val="50000"/>
                  </a:schemeClr>
                </a:solidFill>
                <a:latin typeface="Arial" panose="020B0604020202020204" pitchFamily="34" charset="0"/>
                <a:cs typeface="Arial" panose="020B0604020202020204" pitchFamily="34" charset="0"/>
              </a:rPr>
              <a:t> </a:t>
            </a:r>
            <a:r>
              <a:rPr lang="de-DE" b="1" dirty="0" err="1" smtClean="0">
                <a:solidFill>
                  <a:schemeClr val="bg2">
                    <a:lumMod val="50000"/>
                  </a:schemeClr>
                </a:solidFill>
                <a:latin typeface="Arial" panose="020B0604020202020204" pitchFamily="34" charset="0"/>
                <a:cs typeface="Arial" panose="020B0604020202020204" pitchFamily="34" charset="0"/>
              </a:rPr>
              <a:t>actions</a:t>
            </a:r>
            <a:r>
              <a:rPr lang="de-DE" b="1" dirty="0" smtClean="0">
                <a:solidFill>
                  <a:schemeClr val="bg2">
                    <a:lumMod val="50000"/>
                  </a:schemeClr>
                </a:solidFill>
                <a:latin typeface="Arial" panose="020B0604020202020204" pitchFamily="34" charset="0"/>
                <a:cs typeface="Arial" panose="020B0604020202020204" pitchFamily="34" charset="0"/>
              </a:rPr>
              <a:t>:</a:t>
            </a:r>
          </a:p>
          <a:p>
            <a:endParaRPr lang="de-DE" sz="1000"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Create, maintain and enhance a network of natural vegetation along live fences, hedges, ditches, riparian strips, roadside and field margins across the landscape. Please note: buffer zones are also representing habitat corridors. </a:t>
            </a:r>
            <a:endParaRPr lang="en-GB" sz="1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n-GB" sz="1600" dirty="0" smtClean="0">
                <a:latin typeface="Arial" panose="020B0604020202020204" pitchFamily="34" charset="0"/>
                <a:cs typeface="Arial" panose="020B0604020202020204" pitchFamily="34" charset="0"/>
              </a:rPr>
              <a:t>If </a:t>
            </a:r>
            <a:r>
              <a:rPr lang="en-GB" sz="1600" dirty="0">
                <a:latin typeface="Arial" panose="020B0604020202020204" pitchFamily="34" charset="0"/>
                <a:cs typeface="Arial" panose="020B0604020202020204" pitchFamily="34" charset="0"/>
              </a:rPr>
              <a:t>the farm operation borders with a protected area, areas specified for biodiversity on the farm must be connected to the protected </a:t>
            </a:r>
            <a:r>
              <a:rPr lang="en-GB" sz="1600" dirty="0" smtClean="0">
                <a:latin typeface="Arial" panose="020B0604020202020204" pitchFamily="34" charset="0"/>
                <a:cs typeface="Arial" panose="020B0604020202020204" pitchFamily="34" charset="0"/>
              </a:rPr>
              <a:t>area</a:t>
            </a:r>
          </a:p>
          <a:p>
            <a:pPr marL="285750" lvl="0" indent="-285750">
              <a:spcAft>
                <a:spcPts val="800"/>
              </a:spcAft>
              <a:buFont typeface="Courier New" panose="02070309020205020404" pitchFamily="49" charset="0"/>
              <a:buChar char="o"/>
            </a:pPr>
            <a:r>
              <a:rPr lang="en-GB" sz="1600" dirty="0" smtClean="0">
                <a:latin typeface="Arial" panose="020B0604020202020204" pitchFamily="34" charset="0"/>
                <a:cs typeface="Arial" panose="020B0604020202020204" pitchFamily="34" charset="0"/>
              </a:rPr>
              <a:t>Areas </a:t>
            </a:r>
            <a:r>
              <a:rPr lang="en-GB" sz="1600" dirty="0">
                <a:latin typeface="Arial" panose="020B0604020202020204" pitchFamily="34" charset="0"/>
                <a:cs typeface="Arial" panose="020B0604020202020204" pitchFamily="34" charset="0"/>
              </a:rPr>
              <a:t>specified for biodiversity at the farm operation are connected to one another via habitat corridors </a:t>
            </a:r>
          </a:p>
        </p:txBody>
      </p:sp>
      <p:sp>
        <p:nvSpPr>
          <p:cNvPr id="14" name="Rechteck 13"/>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feld 43"/>
          <p:cNvSpPr txBox="1"/>
          <p:nvPr/>
        </p:nvSpPr>
        <p:spPr>
          <a:xfrm>
            <a:off x="1259632" y="6194100"/>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Action Facts Sheets on Biodiversity Management</a:t>
            </a:r>
          </a:p>
          <a:p>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45"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003" y="6194100"/>
            <a:ext cx="732629" cy="584775"/>
          </a:xfrm>
          <a:prstGeom prst="rect">
            <a:avLst/>
          </a:prstGeom>
          <a:solidFill>
            <a:schemeClr val="bg2">
              <a:lumMod val="90000"/>
            </a:schemeClr>
          </a:solidFill>
        </p:spPr>
      </p:pic>
      <p:grpSp>
        <p:nvGrpSpPr>
          <p:cNvPr id="5" name="Gruppieren 4"/>
          <p:cNvGrpSpPr/>
          <p:nvPr/>
        </p:nvGrpSpPr>
        <p:grpSpPr>
          <a:xfrm>
            <a:off x="213441" y="2752061"/>
            <a:ext cx="3566470" cy="3196404"/>
            <a:chOff x="213441" y="2752061"/>
            <a:chExt cx="3566470" cy="3196404"/>
          </a:xfrm>
        </p:grpSpPr>
        <p:grpSp>
          <p:nvGrpSpPr>
            <p:cNvPr id="21" name="Gruppieren 20"/>
            <p:cNvGrpSpPr/>
            <p:nvPr/>
          </p:nvGrpSpPr>
          <p:grpSpPr>
            <a:xfrm>
              <a:off x="224026" y="2752061"/>
              <a:ext cx="3555885" cy="1401038"/>
              <a:chOff x="612924" y="4005064"/>
              <a:chExt cx="5736633" cy="1944886"/>
            </a:xfrm>
          </p:grpSpPr>
          <p:sp>
            <p:nvSpPr>
              <p:cNvPr id="22" name="Rechteck 21"/>
              <p:cNvSpPr/>
              <p:nvPr/>
            </p:nvSpPr>
            <p:spPr>
              <a:xfrm>
                <a:off x="612924" y="4005064"/>
                <a:ext cx="5736633" cy="1944886"/>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3" name="Ellipse 22"/>
              <p:cNvSpPr/>
              <p:nvPr/>
            </p:nvSpPr>
            <p:spPr>
              <a:xfrm>
                <a:off x="886050" y="4221088"/>
                <a:ext cx="1049088"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1</a:t>
                </a:r>
                <a:endParaRPr lang="en-GB" sz="1100" b="1" dirty="0">
                  <a:solidFill>
                    <a:sysClr val="windowText" lastClr="000000"/>
                  </a:solidFill>
                  <a:latin typeface="Arial" panose="020B0604020202020204" pitchFamily="34" charset="0"/>
                  <a:cs typeface="Arial" panose="020B0604020202020204" pitchFamily="34" charset="0"/>
                </a:endParaRPr>
              </a:p>
            </p:txBody>
          </p:sp>
          <p:sp>
            <p:nvSpPr>
              <p:cNvPr id="24" name="Ellipse 23"/>
              <p:cNvSpPr/>
              <p:nvPr/>
            </p:nvSpPr>
            <p:spPr>
              <a:xfrm>
                <a:off x="4955533" y="4999678"/>
                <a:ext cx="1045521"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2</a:t>
                </a:r>
                <a:endParaRPr lang="en-GB" sz="1100" b="1" dirty="0">
                  <a:solidFill>
                    <a:sysClr val="windowText" lastClr="000000"/>
                  </a:solidFill>
                  <a:latin typeface="Arial" panose="020B0604020202020204" pitchFamily="34" charset="0"/>
                  <a:cs typeface="Arial" panose="020B0604020202020204" pitchFamily="34" charset="0"/>
                </a:endParaRPr>
              </a:p>
            </p:txBody>
          </p:sp>
        </p:grpSp>
        <p:grpSp>
          <p:nvGrpSpPr>
            <p:cNvPr id="25" name="Gruppieren 24"/>
            <p:cNvGrpSpPr/>
            <p:nvPr/>
          </p:nvGrpSpPr>
          <p:grpSpPr>
            <a:xfrm>
              <a:off x="213441" y="4517509"/>
              <a:ext cx="3555885" cy="1401038"/>
              <a:chOff x="612924" y="4005064"/>
              <a:chExt cx="5736633" cy="1944886"/>
            </a:xfrm>
          </p:grpSpPr>
          <p:sp>
            <p:nvSpPr>
              <p:cNvPr id="26" name="Rechteck 25"/>
              <p:cNvSpPr/>
              <p:nvPr/>
            </p:nvSpPr>
            <p:spPr>
              <a:xfrm>
                <a:off x="612924" y="4005064"/>
                <a:ext cx="5736633" cy="1944886"/>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7" name="Ellipse 26"/>
              <p:cNvSpPr/>
              <p:nvPr/>
            </p:nvSpPr>
            <p:spPr>
              <a:xfrm>
                <a:off x="886050" y="4221088"/>
                <a:ext cx="1049088"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1</a:t>
                </a:r>
                <a:endParaRPr lang="en-GB" sz="1100" b="1" dirty="0">
                  <a:solidFill>
                    <a:sysClr val="windowText" lastClr="000000"/>
                  </a:solidFill>
                  <a:latin typeface="Arial" panose="020B0604020202020204" pitchFamily="34" charset="0"/>
                  <a:cs typeface="Arial" panose="020B0604020202020204" pitchFamily="34" charset="0"/>
                </a:endParaRPr>
              </a:p>
            </p:txBody>
          </p:sp>
          <p:sp>
            <p:nvSpPr>
              <p:cNvPr id="28" name="Ellipse 27"/>
              <p:cNvSpPr/>
              <p:nvPr/>
            </p:nvSpPr>
            <p:spPr>
              <a:xfrm>
                <a:off x="4972611" y="4999678"/>
                <a:ext cx="1028442"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2</a:t>
                </a:r>
                <a:endParaRPr lang="en-GB" sz="1100" b="1" dirty="0">
                  <a:solidFill>
                    <a:sysClr val="windowText" lastClr="000000"/>
                  </a:solidFill>
                  <a:latin typeface="Arial" panose="020B0604020202020204" pitchFamily="34" charset="0"/>
                  <a:cs typeface="Arial" panose="020B0604020202020204" pitchFamily="34" charset="0"/>
                </a:endParaRPr>
              </a:p>
            </p:txBody>
          </p:sp>
        </p:grpSp>
        <p:cxnSp>
          <p:nvCxnSpPr>
            <p:cNvPr id="29" name="Gerade Verbindung 28"/>
            <p:cNvCxnSpPr/>
            <p:nvPr/>
          </p:nvCxnSpPr>
          <p:spPr>
            <a:xfrm>
              <a:off x="1033023" y="5055579"/>
              <a:ext cx="442633" cy="18201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Gerade Verbindung 29"/>
            <p:cNvCxnSpPr>
              <a:endCxn id="36" idx="0"/>
            </p:cNvCxnSpPr>
            <p:nvPr/>
          </p:nvCxnSpPr>
          <p:spPr>
            <a:xfrm>
              <a:off x="1043608" y="4945577"/>
              <a:ext cx="551144" cy="220004"/>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Gerade Verbindung 30"/>
            <p:cNvCxnSpPr>
              <a:stCxn id="36" idx="7"/>
              <a:endCxn id="35" idx="1"/>
            </p:cNvCxnSpPr>
            <p:nvPr/>
          </p:nvCxnSpPr>
          <p:spPr>
            <a:xfrm>
              <a:off x="1671128" y="5186672"/>
              <a:ext cx="495320"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Gerade Verbindung 31"/>
            <p:cNvCxnSpPr>
              <a:stCxn id="36" idx="5"/>
              <a:endCxn id="35" idx="3"/>
            </p:cNvCxnSpPr>
            <p:nvPr/>
          </p:nvCxnSpPr>
          <p:spPr>
            <a:xfrm>
              <a:off x="1671128" y="5288506"/>
              <a:ext cx="495320"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p:nvCxnSpPr>
          <p:spPr>
            <a:xfrm>
              <a:off x="2350836" y="5204299"/>
              <a:ext cx="648072" cy="177306"/>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Gerade Verbindung 33"/>
            <p:cNvCxnSpPr>
              <a:endCxn id="28" idx="2"/>
            </p:cNvCxnSpPr>
            <p:nvPr/>
          </p:nvCxnSpPr>
          <p:spPr>
            <a:xfrm>
              <a:off x="2242824" y="5292952"/>
              <a:ext cx="672994" cy="213498"/>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5" name="Ellipse 34"/>
            <p:cNvSpPr/>
            <p:nvPr/>
          </p:nvSpPr>
          <p:spPr>
            <a:xfrm>
              <a:off x="2134812" y="5165581"/>
              <a:ext cx="216024"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6" name="Ellipse 35"/>
            <p:cNvSpPr/>
            <p:nvPr/>
          </p:nvSpPr>
          <p:spPr>
            <a:xfrm>
              <a:off x="1486740" y="5165581"/>
              <a:ext cx="216024"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7" name="Textfeld 36"/>
            <p:cNvSpPr txBox="1"/>
            <p:nvPr/>
          </p:nvSpPr>
          <p:spPr>
            <a:xfrm>
              <a:off x="1378662" y="5671466"/>
              <a:ext cx="1222902" cy="276999"/>
            </a:xfrm>
            <a:prstGeom prst="rect">
              <a:avLst/>
            </a:prstGeom>
            <a:noFill/>
          </p:spPr>
          <p:txBody>
            <a:bodyPr wrap="square" rtlCol="0">
              <a:spAutoFit/>
            </a:bodyPr>
            <a:lstStyle/>
            <a:p>
              <a:r>
                <a:rPr lang="de-DE" sz="1200" dirty="0" err="1">
                  <a:solidFill>
                    <a:schemeClr val="accent2">
                      <a:lumMod val="50000"/>
                    </a:schemeClr>
                  </a:solidFill>
                  <a:latin typeface="Arial" panose="020B0604020202020204" pitchFamily="34" charset="0"/>
                  <a:cs typeface="Arial" panose="020B0604020202020204" pitchFamily="34" charset="0"/>
                </a:rPr>
                <a:t>s</a:t>
              </a:r>
              <a:r>
                <a:rPr lang="de-DE" sz="1200" dirty="0" err="1" smtClean="0">
                  <a:solidFill>
                    <a:schemeClr val="accent2">
                      <a:lumMod val="50000"/>
                    </a:schemeClr>
                  </a:solidFill>
                  <a:latin typeface="Arial" panose="020B0604020202020204" pitchFamily="34" charset="0"/>
                  <a:cs typeface="Arial" panose="020B0604020202020204" pitchFamily="34" charset="0"/>
                </a:rPr>
                <a:t>tep</a:t>
              </a:r>
              <a:r>
                <a:rPr lang="de-DE" sz="1200" dirty="0" smtClean="0">
                  <a:solidFill>
                    <a:schemeClr val="accent2">
                      <a:lumMod val="50000"/>
                    </a:schemeClr>
                  </a:solidFill>
                  <a:latin typeface="Arial" panose="020B0604020202020204" pitchFamily="34" charset="0"/>
                  <a:cs typeface="Arial" panose="020B0604020202020204" pitchFamily="34" charset="0"/>
                </a:rPr>
                <a:t> </a:t>
              </a:r>
              <a:r>
                <a:rPr lang="de-DE" sz="1200" dirty="0" err="1" smtClean="0">
                  <a:solidFill>
                    <a:schemeClr val="accent2">
                      <a:lumMod val="50000"/>
                    </a:schemeClr>
                  </a:solidFill>
                  <a:latin typeface="Arial" panose="020B0604020202020204" pitchFamily="34" charset="0"/>
                  <a:cs typeface="Arial" panose="020B0604020202020204" pitchFamily="34" charset="0"/>
                </a:rPr>
                <a:t>stones</a:t>
              </a:r>
              <a:endParaRPr lang="en-GB" sz="1200" dirty="0">
                <a:solidFill>
                  <a:schemeClr val="accent2">
                    <a:lumMod val="50000"/>
                  </a:schemeClr>
                </a:solidFill>
                <a:latin typeface="Arial" panose="020B0604020202020204" pitchFamily="34" charset="0"/>
                <a:cs typeface="Arial" panose="020B0604020202020204" pitchFamily="34" charset="0"/>
              </a:endParaRPr>
            </a:p>
          </p:txBody>
        </p:sp>
        <p:cxnSp>
          <p:nvCxnSpPr>
            <p:cNvPr id="38" name="Gerade Verbindung mit Pfeil 37"/>
            <p:cNvCxnSpPr/>
            <p:nvPr/>
          </p:nvCxnSpPr>
          <p:spPr>
            <a:xfrm flipH="1">
              <a:off x="1343418" y="4511992"/>
              <a:ext cx="899406" cy="509573"/>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9" name="Gerade Verbindung mit Pfeil 38"/>
            <p:cNvCxnSpPr/>
            <p:nvPr/>
          </p:nvCxnSpPr>
          <p:spPr>
            <a:xfrm flipH="1">
              <a:off x="1990796" y="4511992"/>
              <a:ext cx="288032" cy="620299"/>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0" name="Gerade Verbindung mit Pfeil 39"/>
            <p:cNvCxnSpPr/>
            <p:nvPr/>
          </p:nvCxnSpPr>
          <p:spPr>
            <a:xfrm>
              <a:off x="2350836" y="4511992"/>
              <a:ext cx="216024" cy="620299"/>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1" name="Textfeld 40"/>
            <p:cNvSpPr txBox="1"/>
            <p:nvPr/>
          </p:nvSpPr>
          <p:spPr>
            <a:xfrm>
              <a:off x="1774772" y="4234993"/>
              <a:ext cx="1332148" cy="276999"/>
            </a:xfrm>
            <a:prstGeom prst="rect">
              <a:avLst/>
            </a:prstGeom>
            <a:noFill/>
          </p:spPr>
          <p:txBody>
            <a:bodyPr wrap="square" rtlCol="0">
              <a:spAutoFit/>
            </a:bodyPr>
            <a:lstStyle/>
            <a:p>
              <a:r>
                <a:rPr lang="de-DE" sz="1200" dirty="0" err="1" smtClean="0">
                  <a:solidFill>
                    <a:schemeClr val="accent2">
                      <a:lumMod val="50000"/>
                    </a:schemeClr>
                  </a:solidFill>
                  <a:latin typeface="Arial" panose="020B0604020202020204" pitchFamily="34" charset="0"/>
                  <a:cs typeface="Arial" panose="020B0604020202020204" pitchFamily="34" charset="0"/>
                </a:rPr>
                <a:t>biotop</a:t>
              </a:r>
              <a:r>
                <a:rPr lang="de-DE" sz="1200" dirty="0" smtClean="0">
                  <a:solidFill>
                    <a:schemeClr val="accent2">
                      <a:lumMod val="50000"/>
                    </a:schemeClr>
                  </a:solidFill>
                  <a:latin typeface="Arial" panose="020B0604020202020204" pitchFamily="34" charset="0"/>
                  <a:cs typeface="Arial" panose="020B0604020202020204" pitchFamily="34" charset="0"/>
                </a:rPr>
                <a:t> </a:t>
              </a:r>
              <a:r>
                <a:rPr lang="de-DE" sz="1200" dirty="0" err="1" smtClean="0">
                  <a:solidFill>
                    <a:schemeClr val="accent2">
                      <a:lumMod val="50000"/>
                    </a:schemeClr>
                  </a:solidFill>
                  <a:latin typeface="Arial" panose="020B0604020202020204" pitchFamily="34" charset="0"/>
                  <a:cs typeface="Arial" panose="020B0604020202020204" pitchFamily="34" charset="0"/>
                </a:rPr>
                <a:t>corridor</a:t>
              </a:r>
              <a:endParaRPr lang="en-GB" sz="1200" dirty="0">
                <a:solidFill>
                  <a:schemeClr val="accent2">
                    <a:lumMod val="50000"/>
                  </a:schemeClr>
                </a:solidFill>
                <a:latin typeface="Arial" panose="020B0604020202020204" pitchFamily="34" charset="0"/>
                <a:cs typeface="Arial" panose="020B0604020202020204" pitchFamily="34" charset="0"/>
              </a:endParaRPr>
            </a:p>
          </p:txBody>
        </p:sp>
        <p:cxnSp>
          <p:nvCxnSpPr>
            <p:cNvPr id="42" name="Gerade Verbindung mit Pfeil 41"/>
            <p:cNvCxnSpPr/>
            <p:nvPr/>
          </p:nvCxnSpPr>
          <p:spPr>
            <a:xfrm flipV="1">
              <a:off x="1846780" y="5381606"/>
              <a:ext cx="288032" cy="353801"/>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Gerade Verbindung mit Pfeil 42"/>
            <p:cNvCxnSpPr/>
            <p:nvPr/>
          </p:nvCxnSpPr>
          <p:spPr>
            <a:xfrm flipH="1" flipV="1">
              <a:off x="1630756" y="5381607"/>
              <a:ext cx="216024" cy="353800"/>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46" name="Ellipse 45"/>
          <p:cNvSpPr/>
          <p:nvPr/>
        </p:nvSpPr>
        <p:spPr>
          <a:xfrm>
            <a:off x="1003610" y="1916832"/>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Textfeld 46"/>
          <p:cNvSpPr txBox="1"/>
          <p:nvPr/>
        </p:nvSpPr>
        <p:spPr>
          <a:xfrm>
            <a:off x="1187624" y="2132856"/>
            <a:ext cx="1309237" cy="475655"/>
          </a:xfrm>
          <a:prstGeom prst="rect">
            <a:avLst/>
          </a:prstGeom>
          <a:noFill/>
        </p:spPr>
        <p:txBody>
          <a:bodyPr wrap="square" rtlCol="0">
            <a:spAutoFit/>
          </a:bodyPr>
          <a:lstStyle/>
          <a:p>
            <a:pPr>
              <a:spcAft>
                <a:spcPts val="600"/>
              </a:spcAft>
            </a:pPr>
            <a:r>
              <a:rPr lang="de-DE" sz="2800" b="1" dirty="0" err="1" smtClean="0">
                <a:latin typeface="Arial" panose="020B0604020202020204" pitchFamily="34" charset="0"/>
                <a:cs typeface="Arial" panose="020B0604020202020204" pitchFamily="34" charset="0"/>
              </a:rPr>
              <a:t>Why</a:t>
            </a:r>
            <a:r>
              <a:rPr lang="de-DE" sz="2800" b="1" dirty="0" smtClean="0">
                <a:latin typeface="Arial" panose="020B0604020202020204" pitchFamily="34" charset="0"/>
                <a:cs typeface="Arial" panose="020B0604020202020204" pitchFamily="34" charset="0"/>
              </a:rPr>
              <a:t>?</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6683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g. Specific measures for the protection of species</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smtClean="0"/>
              <a:t>Biodiversity </a:t>
            </a:r>
            <a:r>
              <a:rPr lang="de-DE" sz="2600" dirty="0" err="1" smtClean="0"/>
              <a:t>management</a:t>
            </a:r>
            <a:r>
              <a:rPr lang="de-DE" sz="2600" dirty="0" smtClean="0"/>
              <a:t> …..</a:t>
            </a:r>
            <a:endParaRPr lang="de-DE" sz="2600" dirty="0"/>
          </a:p>
        </p:txBody>
      </p:sp>
      <p:sp>
        <p:nvSpPr>
          <p:cNvPr id="4" name="Foliennummernplatzhalter 3"/>
          <p:cNvSpPr>
            <a:spLocks noGrp="1"/>
          </p:cNvSpPr>
          <p:nvPr>
            <p:ph type="sldNum" sz="quarter" idx="12"/>
          </p:nvPr>
        </p:nvSpPr>
        <p:spPr/>
        <p:txBody>
          <a:bodyPr/>
          <a:lstStyle/>
          <a:p>
            <a:fld id="{94C51DEF-A0F2-436A-B446-D206BED377C1}" type="slidenum">
              <a:rPr lang="de-DE" smtClean="0"/>
              <a:t>11</a:t>
            </a:fld>
            <a:endParaRPr lang="de-DE" dirty="0"/>
          </a:p>
        </p:txBody>
      </p:sp>
      <p:sp>
        <p:nvSpPr>
          <p:cNvPr id="13" name="Textfeld 12"/>
          <p:cNvSpPr txBox="1"/>
          <p:nvPr/>
        </p:nvSpPr>
        <p:spPr>
          <a:xfrm>
            <a:off x="2915816" y="2083796"/>
            <a:ext cx="5998154" cy="3488134"/>
          </a:xfrm>
          <a:prstGeom prst="rect">
            <a:avLst/>
          </a:prstGeom>
          <a:noFill/>
        </p:spPr>
        <p:txBody>
          <a:bodyPr wrap="square" rtlCol="0">
            <a:spAutoFit/>
          </a:bodyPr>
          <a:lstStyle/>
          <a:p>
            <a:r>
              <a:rPr lang="de-DE" b="1" dirty="0" err="1">
                <a:solidFill>
                  <a:schemeClr val="bg2">
                    <a:lumMod val="50000"/>
                  </a:schemeClr>
                </a:solidFill>
                <a:latin typeface="Arial" panose="020B0604020202020204" pitchFamily="34" charset="0"/>
                <a:cs typeface="Arial" panose="020B0604020202020204" pitchFamily="34" charset="0"/>
              </a:rPr>
              <a:t>Possible</a:t>
            </a:r>
            <a:r>
              <a:rPr lang="de-DE" b="1" dirty="0">
                <a:solidFill>
                  <a:schemeClr val="bg2">
                    <a:lumMod val="50000"/>
                  </a:schemeClr>
                </a:solidFill>
                <a:latin typeface="Arial" panose="020B0604020202020204" pitchFamily="34" charset="0"/>
                <a:cs typeface="Arial" panose="020B0604020202020204" pitchFamily="34" charset="0"/>
              </a:rPr>
              <a:t> </a:t>
            </a:r>
            <a:r>
              <a:rPr lang="de-DE" b="1" dirty="0" err="1" smtClean="0">
                <a:solidFill>
                  <a:schemeClr val="bg2">
                    <a:lumMod val="50000"/>
                  </a:schemeClr>
                </a:solidFill>
                <a:latin typeface="Arial" panose="020B0604020202020204" pitchFamily="34" charset="0"/>
                <a:cs typeface="Arial" panose="020B0604020202020204" pitchFamily="34" charset="0"/>
              </a:rPr>
              <a:t>actions</a:t>
            </a:r>
            <a:r>
              <a:rPr lang="de-DE" b="1" dirty="0" smtClean="0">
                <a:solidFill>
                  <a:schemeClr val="bg2">
                    <a:lumMod val="50000"/>
                  </a:schemeClr>
                </a:solidFill>
                <a:latin typeface="Arial" panose="020B0604020202020204" pitchFamily="34" charset="0"/>
                <a:cs typeface="Arial" panose="020B0604020202020204" pitchFamily="34" charset="0"/>
              </a:rPr>
              <a:t>:</a:t>
            </a:r>
          </a:p>
          <a:p>
            <a:endParaRPr lang="de-DE" sz="1000"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Obtain information about protected and endangered species in the region and identify protected and endangered animal and plant species on or adjacent to the farm </a:t>
            </a:r>
            <a:endParaRPr lang="en-GB" sz="1600" dirty="0" smtClean="0">
              <a:latin typeface="Arial" panose="020B0604020202020204" pitchFamily="34" charset="0"/>
              <a:cs typeface="Arial" panose="020B0604020202020204" pitchFamily="34" charset="0"/>
            </a:endParaRPr>
          </a:p>
          <a:p>
            <a:pPr marL="28575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Seek cooperation with local experts to identify measures promoting this species</a:t>
            </a:r>
          </a:p>
          <a:p>
            <a:pPr marL="28575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Endangered and protected species are never subject of hunting, killing or collection</a:t>
            </a:r>
          </a:p>
          <a:p>
            <a:pPr marL="285750" indent="-285750">
              <a:spcAft>
                <a:spcPts val="800"/>
              </a:spcAft>
              <a:buFont typeface="Courier New" panose="02070309020205020404" pitchFamily="49" charset="0"/>
              <a:buChar char="o"/>
            </a:pPr>
            <a:r>
              <a:rPr lang="en-GB" sz="1600" dirty="0">
                <a:latin typeface="Arial" panose="020B0604020202020204" pitchFamily="34" charset="0"/>
                <a:cs typeface="Arial" panose="020B0604020202020204" pitchFamily="34" charset="0"/>
              </a:rPr>
              <a:t>Seeding cereals in wide rows (drill gaps) to support light demanding wild herbs and field </a:t>
            </a:r>
            <a:r>
              <a:rPr lang="en-GB" sz="1600" dirty="0" smtClean="0">
                <a:latin typeface="Arial" panose="020B0604020202020204" pitchFamily="34" charset="0"/>
                <a:cs typeface="Arial" panose="020B0604020202020204" pitchFamily="34" charset="0"/>
              </a:rPr>
              <a:t>birds</a:t>
            </a:r>
          </a:p>
          <a:p>
            <a:pPr marL="285750" indent="-285750">
              <a:spcAft>
                <a:spcPts val="800"/>
              </a:spcAft>
              <a:buFont typeface="Courier New" panose="02070309020205020404" pitchFamily="49" charset="0"/>
              <a:buChar char="o"/>
            </a:pPr>
            <a:r>
              <a:rPr lang="de-DE" sz="1600" dirty="0" err="1" smtClean="0">
                <a:latin typeface="Arial" panose="020B0604020202020204" pitchFamily="34" charset="0"/>
                <a:cs typeface="Arial" panose="020B0604020202020204" pitchFamily="34" charset="0"/>
              </a:rPr>
              <a:t>Water</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points</a:t>
            </a:r>
            <a:endParaRPr lang="en-GB" sz="1600" dirty="0">
              <a:latin typeface="Arial" panose="020B0604020202020204" pitchFamily="34" charset="0"/>
              <a:cs typeface="Arial" panose="020B0604020202020204" pitchFamily="34" charset="0"/>
            </a:endParaRPr>
          </a:p>
        </p:txBody>
      </p:sp>
      <p:sp>
        <p:nvSpPr>
          <p:cNvPr id="14" name="Rechteck 13"/>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feld 43"/>
          <p:cNvSpPr txBox="1"/>
          <p:nvPr/>
        </p:nvSpPr>
        <p:spPr>
          <a:xfrm>
            <a:off x="1259632" y="6027850"/>
            <a:ext cx="7654338" cy="830997"/>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Action Fact Sheet </a:t>
            </a:r>
            <a:r>
              <a:rPr lang="de-DE" sz="1600" dirty="0" err="1" smtClean="0">
                <a:solidFill>
                  <a:schemeClr val="bg2">
                    <a:lumMod val="25000"/>
                  </a:schemeClr>
                </a:solidFill>
                <a:latin typeface="Arial" panose="020B0604020202020204" pitchFamily="34" charset="0"/>
                <a:cs typeface="Arial" panose="020B0604020202020204" pitchFamily="34" charset="0"/>
              </a:rPr>
              <a:t>for</a:t>
            </a:r>
            <a:r>
              <a:rPr lang="de-DE" sz="1600" dirty="0" smtClean="0">
                <a:solidFill>
                  <a:schemeClr val="bg2">
                    <a:lumMod val="25000"/>
                  </a:schemeClr>
                </a:solidFill>
                <a:latin typeface="Arial" panose="020B0604020202020204" pitchFamily="34" charset="0"/>
                <a:cs typeface="Arial" panose="020B0604020202020204" pitchFamily="34" charset="0"/>
              </a:rPr>
              <a:t> Biodiversity Management </a:t>
            </a:r>
          </a:p>
          <a:p>
            <a:pPr marL="285750" indent="-285750">
              <a:buFont typeface="Arial" panose="020B0604020202020204" pitchFamily="34" charset="0"/>
              <a:buChar char="•"/>
            </a:pPr>
            <a:r>
              <a:rPr lang="de-DE" sz="1600" dirty="0" err="1" smtClean="0">
                <a:solidFill>
                  <a:schemeClr val="bg2">
                    <a:lumMod val="25000"/>
                  </a:schemeClr>
                </a:solidFill>
                <a:latin typeface="Arial" panose="020B0604020202020204" pitchFamily="34" charset="0"/>
                <a:cs typeface="Arial" panose="020B0604020202020204" pitchFamily="34" charset="0"/>
              </a:rPr>
              <a:t>Species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examples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of</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endangered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species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woody</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elements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for</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selected</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counries</a:t>
            </a:r>
            <a:r>
              <a:rPr lang="de-DE" sz="1600" dirty="0" smtClean="0">
                <a:solidFill>
                  <a:schemeClr val="bg2">
                    <a:lumMod val="25000"/>
                  </a:schemeClr>
                </a:solidFill>
                <a:latin typeface="Arial" panose="020B0604020202020204" pitchFamily="34" charset="0"/>
                <a:cs typeface="Arial" panose="020B0604020202020204" pitchFamily="34" charset="0"/>
              </a:rPr>
              <a:t> </a:t>
            </a:r>
            <a:r>
              <a:rPr lang="de-DE" sz="1600" dirty="0" err="1" smtClean="0">
                <a:solidFill>
                  <a:schemeClr val="bg2">
                    <a:lumMod val="25000"/>
                  </a:schemeClr>
                </a:solidFill>
                <a:latin typeface="Arial" panose="020B0604020202020204" pitchFamily="34" charset="0"/>
                <a:cs typeface="Arial" panose="020B0604020202020204" pitchFamily="34" charset="0"/>
              </a:rPr>
              <a:t>only</a:t>
            </a:r>
            <a:r>
              <a:rPr lang="de-DE" sz="1600" dirty="0" smtClean="0">
                <a:solidFill>
                  <a:schemeClr val="bg2">
                    <a:lumMod val="25000"/>
                  </a:schemeClr>
                </a:solidFill>
                <a:latin typeface="Arial" panose="020B0604020202020204" pitchFamily="34" charset="0"/>
                <a:cs typeface="Arial" panose="020B0604020202020204" pitchFamily="34" charset="0"/>
              </a:rPr>
              <a:t>)</a:t>
            </a:r>
          </a:p>
        </p:txBody>
      </p:sp>
      <p:pic>
        <p:nvPicPr>
          <p:cNvPr id="45"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2163" y="6027850"/>
            <a:ext cx="877470" cy="830150"/>
          </a:xfrm>
          <a:prstGeom prst="rect">
            <a:avLst/>
          </a:prstGeom>
          <a:solidFill>
            <a:schemeClr val="bg2">
              <a:lumMod val="90000"/>
            </a:schemeClr>
          </a:solidFill>
        </p:spPr>
      </p:pic>
      <p:grpSp>
        <p:nvGrpSpPr>
          <p:cNvPr id="3" name="Gruppieren 2"/>
          <p:cNvGrpSpPr/>
          <p:nvPr/>
        </p:nvGrpSpPr>
        <p:grpSpPr>
          <a:xfrm>
            <a:off x="865060" y="2055382"/>
            <a:ext cx="1547279" cy="964660"/>
            <a:chOff x="1003610" y="1916832"/>
            <a:chExt cx="1547279" cy="964660"/>
          </a:xfrm>
        </p:grpSpPr>
        <p:sp>
          <p:nvSpPr>
            <p:cNvPr id="22" name="Ellipse 21"/>
            <p:cNvSpPr/>
            <p:nvPr/>
          </p:nvSpPr>
          <p:spPr>
            <a:xfrm>
              <a:off x="1003610" y="1916832"/>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feld 22"/>
            <p:cNvSpPr txBox="1"/>
            <p:nvPr/>
          </p:nvSpPr>
          <p:spPr>
            <a:xfrm>
              <a:off x="1187624" y="2133625"/>
              <a:ext cx="1309237" cy="523220"/>
            </a:xfrm>
            <a:prstGeom prst="rect">
              <a:avLst/>
            </a:prstGeom>
            <a:noFill/>
          </p:spPr>
          <p:txBody>
            <a:bodyPr wrap="square" rtlCol="0">
              <a:spAutoFit/>
            </a:bodyPr>
            <a:lstStyle/>
            <a:p>
              <a:pPr>
                <a:spcAft>
                  <a:spcPts val="600"/>
                </a:spcAft>
              </a:pPr>
              <a:r>
                <a:rPr lang="de-DE" sz="2800" b="1" dirty="0" err="1" smtClean="0">
                  <a:latin typeface="Arial" panose="020B0604020202020204" pitchFamily="34" charset="0"/>
                  <a:cs typeface="Arial" panose="020B0604020202020204" pitchFamily="34" charset="0"/>
                </a:rPr>
                <a:t>What</a:t>
              </a:r>
              <a:r>
                <a:rPr lang="de-DE" sz="2800" b="1" dirty="0" smtClean="0">
                  <a:latin typeface="Arial" panose="020B0604020202020204" pitchFamily="34" charset="0"/>
                  <a:cs typeface="Arial" panose="020B0604020202020204" pitchFamily="34" charset="0"/>
                </a:rPr>
                <a:t>?</a:t>
              </a:r>
              <a:endParaRPr lang="en-GB" sz="28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892184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Biodiversity </a:t>
            </a:r>
            <a:r>
              <a:rPr lang="de-DE" sz="2600" dirty="0" err="1"/>
              <a:t>management</a:t>
            </a:r>
            <a:r>
              <a:rPr lang="de-DE" sz="2600" dirty="0"/>
              <a:t> …..</a:t>
            </a:r>
          </a:p>
        </p:txBody>
      </p:sp>
      <p:sp>
        <p:nvSpPr>
          <p:cNvPr id="4" name="Textfeld 3"/>
          <p:cNvSpPr txBox="1"/>
          <p:nvPr/>
        </p:nvSpPr>
        <p:spPr>
          <a:xfrm>
            <a:off x="252886" y="2581529"/>
            <a:ext cx="4895178" cy="1200329"/>
          </a:xfrm>
          <a:prstGeom prst="rect">
            <a:avLst/>
          </a:prstGeom>
          <a:noFill/>
        </p:spPr>
        <p:txBody>
          <a:bodyPr wrap="square" rtlCol="0">
            <a:spAutoFit/>
          </a:bodyPr>
          <a:lstStyle/>
          <a:p>
            <a:r>
              <a:rPr lang="en-GB" b="1" dirty="0" smtClean="0">
                <a:solidFill>
                  <a:schemeClr val="bg2">
                    <a:lumMod val="25000"/>
                  </a:schemeClr>
                </a:solidFill>
                <a:latin typeface="Arial" panose="020B0604020202020204" pitchFamily="34" charset="0"/>
                <a:cs typeface="Arial" panose="020B0604020202020204" pitchFamily="34" charset="0"/>
              </a:rPr>
              <a:t>From </a:t>
            </a:r>
            <a:r>
              <a:rPr lang="en-GB" b="1" dirty="0">
                <a:solidFill>
                  <a:schemeClr val="bg2">
                    <a:lumMod val="25000"/>
                  </a:schemeClr>
                </a:solidFill>
                <a:latin typeface="Arial" panose="020B0604020202020204" pitchFamily="34" charset="0"/>
                <a:cs typeface="Arial" panose="020B0604020202020204" pitchFamily="34" charset="0"/>
              </a:rPr>
              <a:t>your point of view: </a:t>
            </a:r>
            <a:endParaRPr lang="en-GB" b="1" dirty="0" smtClean="0">
              <a:solidFill>
                <a:schemeClr val="bg2">
                  <a:lumMod val="25000"/>
                </a:schemeClr>
              </a:solidFill>
              <a:latin typeface="Arial" panose="020B0604020202020204" pitchFamily="34" charset="0"/>
              <a:cs typeface="Arial" panose="020B0604020202020204" pitchFamily="34" charset="0"/>
            </a:endParaRPr>
          </a:p>
          <a:p>
            <a:endParaRPr lang="en-GB" dirty="0">
              <a:solidFill>
                <a:schemeClr val="bg2">
                  <a:lumMod val="25000"/>
                </a:schemeClr>
              </a:solidFill>
              <a:latin typeface="Arial" panose="020B0604020202020204" pitchFamily="34" charset="0"/>
              <a:cs typeface="Arial" panose="020B0604020202020204" pitchFamily="34" charset="0"/>
            </a:endParaRPr>
          </a:p>
          <a:p>
            <a:r>
              <a:rPr lang="en-GB" dirty="0" smtClean="0">
                <a:solidFill>
                  <a:schemeClr val="bg2">
                    <a:lumMod val="25000"/>
                  </a:schemeClr>
                </a:solidFill>
                <a:latin typeface="Arial" panose="020B0604020202020204" pitchFamily="34" charset="0"/>
                <a:cs typeface="Arial" panose="020B0604020202020204" pitchFamily="34" charset="0"/>
              </a:rPr>
              <a:t>Which actions are easy </a:t>
            </a:r>
            <a:r>
              <a:rPr lang="en-GB" dirty="0">
                <a:solidFill>
                  <a:schemeClr val="bg2">
                    <a:lumMod val="25000"/>
                  </a:schemeClr>
                </a:solidFill>
                <a:latin typeface="Arial" panose="020B0604020202020204" pitchFamily="34" charset="0"/>
                <a:cs typeface="Arial" panose="020B0604020202020204" pitchFamily="34" charset="0"/>
              </a:rPr>
              <a:t>to assess and which </a:t>
            </a:r>
            <a:r>
              <a:rPr lang="en-GB" dirty="0" smtClean="0">
                <a:solidFill>
                  <a:schemeClr val="bg2">
                    <a:lumMod val="25000"/>
                  </a:schemeClr>
                </a:solidFill>
                <a:latin typeface="Arial" panose="020B0604020202020204" pitchFamily="34" charset="0"/>
                <a:cs typeface="Arial" panose="020B0604020202020204" pitchFamily="34" charset="0"/>
              </a:rPr>
              <a:t>ones </a:t>
            </a:r>
            <a:r>
              <a:rPr lang="en-GB" dirty="0">
                <a:solidFill>
                  <a:schemeClr val="bg2">
                    <a:lumMod val="25000"/>
                  </a:schemeClr>
                </a:solidFill>
                <a:latin typeface="Arial" panose="020B0604020202020204" pitchFamily="34" charset="0"/>
                <a:cs typeface="Arial" panose="020B0604020202020204" pitchFamily="34" charset="0"/>
              </a:rPr>
              <a:t>are more tricky to assess and why?</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3068" y="2060848"/>
            <a:ext cx="2039402" cy="2736304"/>
          </a:xfrm>
          <a:prstGeom prst="rect">
            <a:avLst/>
          </a:prstGeom>
        </p:spPr>
      </p:pic>
      <p:sp>
        <p:nvSpPr>
          <p:cNvPr id="9" name="Textfeld 8"/>
          <p:cNvSpPr txBox="1"/>
          <p:nvPr/>
        </p:nvSpPr>
        <p:spPr>
          <a:xfrm>
            <a:off x="7539617" y="6071247"/>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70849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a:xfrm>
            <a:off x="8316416" y="6423743"/>
            <a:ext cx="812221" cy="365125"/>
          </a:xfrm>
        </p:spPr>
        <p:txBody>
          <a:bodyPr/>
          <a:lstStyle/>
          <a:p>
            <a:fld id="{94C51DEF-A0F2-436A-B446-D206BED377C1}" type="slidenum">
              <a:rPr lang="de-DE" smtClean="0"/>
              <a:t>13</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Action Fact Sheets</a:t>
            </a:r>
            <a:endParaRPr lang="de-DE" sz="2600" dirty="0"/>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886" y="1268760"/>
            <a:ext cx="3787515" cy="5357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7031" y="1268759"/>
            <a:ext cx="3953201" cy="5573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1884" y="1268759"/>
            <a:ext cx="3949647" cy="5581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91743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p:cNvSpPr>
            <a:spLocks noGrp="1"/>
          </p:cNvSpPr>
          <p:nvPr>
            <p:ph idx="1"/>
          </p:nvPr>
        </p:nvSpPr>
        <p:spPr/>
        <p:txBody>
          <a:bodyPr>
            <a:normAutofit/>
          </a:bodyPr>
          <a:lstStyle/>
          <a:p>
            <a:pPr marL="0" indent="0" algn="ctr">
              <a:buNone/>
            </a:pPr>
            <a:r>
              <a:rPr lang="de-DE" sz="4800" dirty="0" err="1" smtClean="0"/>
              <a:t>Thank</a:t>
            </a:r>
            <a:r>
              <a:rPr lang="de-DE" sz="4800" dirty="0" smtClean="0"/>
              <a:t> </a:t>
            </a:r>
            <a:r>
              <a:rPr lang="de-DE" sz="4800" dirty="0" err="1" smtClean="0"/>
              <a:t>you</a:t>
            </a:r>
            <a:r>
              <a:rPr lang="de-DE" sz="4800" dirty="0" smtClean="0"/>
              <a:t> </a:t>
            </a:r>
            <a:r>
              <a:rPr lang="de-DE" sz="4800" dirty="0" err="1" smtClean="0"/>
              <a:t>very</a:t>
            </a:r>
            <a:r>
              <a:rPr lang="de-DE" sz="4800" dirty="0" smtClean="0"/>
              <a:t> </a:t>
            </a:r>
            <a:r>
              <a:rPr lang="de-DE" sz="4800" dirty="0" err="1" smtClean="0"/>
              <a:t>much</a:t>
            </a:r>
            <a:r>
              <a:rPr lang="de-DE" sz="4800" dirty="0" smtClean="0"/>
              <a:t>! </a:t>
            </a:r>
            <a:endParaRPr lang="de-DE" sz="4800" dirty="0"/>
          </a:p>
        </p:txBody>
      </p:sp>
      <p:sp>
        <p:nvSpPr>
          <p:cNvPr id="5" name="Foliennummernplatzhalter 4"/>
          <p:cNvSpPr>
            <a:spLocks noGrp="1"/>
          </p:cNvSpPr>
          <p:nvPr>
            <p:ph type="sldNum" sz="quarter" idx="12"/>
          </p:nvPr>
        </p:nvSpPr>
        <p:spPr/>
        <p:txBody>
          <a:bodyPr/>
          <a:lstStyle/>
          <a:p>
            <a:fld id="{94C51DEF-A0F2-436A-B446-D206BED377C1}" type="slidenum">
              <a:rPr lang="de-DE" smtClean="0"/>
              <a:t>14</a:t>
            </a:fld>
            <a:endParaRPr lang="de-DE" dirty="0"/>
          </a:p>
        </p:txBody>
      </p:sp>
      <p:sp>
        <p:nvSpPr>
          <p:cNvPr id="4" name="Textfeld 3"/>
          <p:cNvSpPr txBox="1"/>
          <p:nvPr/>
        </p:nvSpPr>
        <p:spPr>
          <a:xfrm>
            <a:off x="2339752" y="3772765"/>
            <a:ext cx="3633588" cy="1938992"/>
          </a:xfrm>
          <a:prstGeom prst="rect">
            <a:avLst/>
          </a:prstGeom>
          <a:noFill/>
        </p:spPr>
        <p:txBody>
          <a:bodyPr wrap="square" rtlCol="0">
            <a:spAutoFit/>
          </a:bodyPr>
          <a:lstStyle/>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Knowledge </a:t>
            </a:r>
            <a:r>
              <a:rPr lang="de-DE" sz="2000" dirty="0">
                <a:latin typeface="Arial" panose="020B0604020202020204" pitchFamily="34" charset="0"/>
                <a:cs typeface="Arial" panose="020B0604020202020204" pitchFamily="34" charset="0"/>
              </a:rPr>
              <a:t>P</a:t>
            </a:r>
            <a:r>
              <a:rPr lang="de-DE" sz="2000" dirty="0" smtClean="0">
                <a:latin typeface="Arial" panose="020B0604020202020204" pitchFamily="34" charset="0"/>
                <a:cs typeface="Arial" panose="020B0604020202020204" pitchFamily="34" charset="0"/>
              </a:rPr>
              <a:t>ool </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Action Facts Sheet</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User Manual</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Guidelines</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Easy Guide </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 </a:t>
            </a:r>
            <a:endParaRPr lang="en-GB" sz="2000" dirty="0">
              <a:latin typeface="Arial" panose="020B0604020202020204" pitchFamily="34" charset="0"/>
              <a:cs typeface="Arial" panose="020B0604020202020204" pitchFamily="34" charset="0"/>
            </a:endParaRPr>
          </a:p>
        </p:txBody>
      </p:sp>
      <p:sp>
        <p:nvSpPr>
          <p:cNvPr id="6" name="Textfeld 5"/>
          <p:cNvSpPr txBox="1"/>
          <p:nvPr/>
        </p:nvSpPr>
        <p:spPr>
          <a:xfrm>
            <a:off x="780363" y="2872637"/>
            <a:ext cx="8100392" cy="400110"/>
          </a:xfrm>
          <a:prstGeom prst="rect">
            <a:avLst/>
          </a:prstGeom>
          <a:noFill/>
        </p:spPr>
        <p:txBody>
          <a:bodyPr wrap="square" rtlCol="0">
            <a:spAutoFit/>
          </a:bodyPr>
          <a:lstStyle/>
          <a:p>
            <a:r>
              <a:rPr lang="en-GB" sz="2000" b="1" dirty="0">
                <a:solidFill>
                  <a:schemeClr val="tx2">
                    <a:lumMod val="75000"/>
                  </a:schemeClr>
                </a:solidFill>
                <a:latin typeface="Arial" panose="020B0604020202020204" pitchFamily="34" charset="0"/>
                <a:cs typeface="Arial" panose="020B0604020202020204" pitchFamily="34" charset="0"/>
              </a:rPr>
              <a:t>https://www.business-biodiversity.eu/en/life-food-biodiversity</a:t>
            </a:r>
          </a:p>
        </p:txBody>
      </p:sp>
    </p:spTree>
    <p:extLst>
      <p:ext uri="{BB962C8B-B14F-4D97-AF65-F5344CB8AC3E}">
        <p14:creationId xmlns:p14="http://schemas.microsoft.com/office/powerpoint/2010/main" val="2935045661"/>
      </p:ext>
    </p:extLst>
  </p:cSld>
  <p:clrMapOvr>
    <a:masterClrMapping/>
  </p:clrMapOvr>
  <p:timing>
    <p:tnLst>
      <p:par>
        <p:cTn id="1" dur="indefinite" restart="never" nodeType="tmRoot"/>
      </p:par>
    </p:tn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1454</Words>
  <Application>Microsoft Office PowerPoint</Application>
  <PresentationFormat>Bildschirmpräsentation (4:3)</PresentationFormat>
  <Paragraphs>172</Paragraphs>
  <Slides>14</Slides>
  <Notes>11</Notes>
  <HiddenSlides>0</HiddenSlides>
  <MMClips>0</MMClips>
  <ScaleCrop>false</ScaleCrop>
  <HeadingPairs>
    <vt:vector size="4" baseType="variant">
      <vt:variant>
        <vt:lpstr>Design</vt:lpstr>
      </vt:variant>
      <vt:variant>
        <vt:i4>3</vt:i4>
      </vt:variant>
      <vt:variant>
        <vt:lpstr>Folientitel</vt:lpstr>
      </vt:variant>
      <vt:variant>
        <vt:i4>14</vt:i4>
      </vt:variant>
    </vt:vector>
  </HeadingPairs>
  <TitlesOfParts>
    <vt:vector size="17" baseType="lpstr">
      <vt:lpstr>LIFE Header</vt:lpstr>
      <vt:lpstr>LIFE Content</vt:lpstr>
      <vt:lpstr>LIFE Partner Logos</vt:lpstr>
      <vt:lpstr>Possibilities of improvement</vt:lpstr>
      <vt:lpstr>PowerPoint-Präsentation</vt:lpstr>
      <vt:lpstr>PowerPoint-Präsentation</vt:lpstr>
      <vt:lpstr>PowerPoint-Präsentation</vt:lpstr>
      <vt:lpstr>PowerPoint-Präsentation</vt:lpstr>
      <vt:lpstr>Biodiversity management …..</vt:lpstr>
      <vt:lpstr>Biodiversity management …..</vt:lpstr>
      <vt:lpstr>Biodiversity management …..</vt:lpstr>
      <vt:lpstr>Biodiversity management …..</vt:lpstr>
      <vt:lpstr>Biodiversity management …..</vt:lpstr>
      <vt:lpstr>Biodiversity management …..</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249</cp:revision>
  <dcterms:created xsi:type="dcterms:W3CDTF">2017-08-09T08:14:08Z</dcterms:created>
  <dcterms:modified xsi:type="dcterms:W3CDTF">2019-04-30T10:07:54Z</dcterms:modified>
</cp:coreProperties>
</file>