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18"/>
  </p:notesMasterIdLst>
  <p:sldIdLst>
    <p:sldId id="271" r:id="rId4"/>
    <p:sldId id="352" r:id="rId5"/>
    <p:sldId id="366" r:id="rId6"/>
    <p:sldId id="377" r:id="rId7"/>
    <p:sldId id="383" r:id="rId8"/>
    <p:sldId id="379" r:id="rId9"/>
    <p:sldId id="367" r:id="rId10"/>
    <p:sldId id="364" r:id="rId11"/>
    <p:sldId id="359" r:id="rId12"/>
    <p:sldId id="373" r:id="rId13"/>
    <p:sldId id="380" r:id="rId14"/>
    <p:sldId id="381" r:id="rId15"/>
    <p:sldId id="371" r:id="rId16"/>
    <p:sldId id="372" r:id="rId17"/>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 initials="" lastIdx="16" clrIdx="0"/>
  <p:cmAuthor id="1" name="Kerstin Fröhle" initials="KF"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0907"/>
    <a:srgbClr val="FFFF99"/>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14" autoAdjust="0"/>
    <p:restoredTop sz="32668" autoAdjust="0"/>
  </p:normalViewPr>
  <p:slideViewPr>
    <p:cSldViewPr>
      <p:cViewPr>
        <p:scale>
          <a:sx n="65" d="100"/>
          <a:sy n="65" d="100"/>
        </p:scale>
        <p:origin x="105" y="85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378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30.04.2019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nlinelibrary.wiley.com/doi/full/10.1111/ddi.12778#ddi12778-bib-0005"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wileyonlinelibrary.com/" TargetMode="External"/><Relationship Id="rId4" Type="http://schemas.openxmlformats.org/officeDocument/2006/relationships/hyperlink" Target="https://onlinelibrary.wiley.com/doi/full/10.1111/ddi.12778#ddi12778-bib-0013"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phys.org/tags/ecosystem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phys.org/news/2015-04-major-biodiversity-losses-reversed.html"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a:t>
            </a:fld>
            <a:endParaRPr lang="de-DE" dirty="0"/>
          </a:p>
        </p:txBody>
      </p:sp>
    </p:spTree>
    <p:extLst>
      <p:ext uri="{BB962C8B-B14F-4D97-AF65-F5344CB8AC3E}">
        <p14:creationId xmlns:p14="http://schemas.microsoft.com/office/powerpoint/2010/main" val="3431788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It</a:t>
            </a:r>
            <a:r>
              <a:rPr lang="de-DE" dirty="0" smtClean="0"/>
              <a:t> </a:t>
            </a:r>
            <a:r>
              <a:rPr lang="de-DE" dirty="0" err="1" smtClean="0"/>
              <a:t>should</a:t>
            </a:r>
            <a:r>
              <a:rPr lang="de-DE" dirty="0" smtClean="0"/>
              <a:t> </a:t>
            </a:r>
            <a:r>
              <a:rPr lang="de-DE" dirty="0" err="1" smtClean="0"/>
              <a:t>be</a:t>
            </a:r>
            <a:r>
              <a:rPr lang="de-DE" dirty="0" smtClean="0"/>
              <a:t> </a:t>
            </a:r>
            <a:r>
              <a:rPr lang="de-DE" dirty="0" err="1" smtClean="0"/>
              <a:t>highlighted</a:t>
            </a:r>
            <a:r>
              <a:rPr lang="de-DE" dirty="0" smtClean="0"/>
              <a:t> </a:t>
            </a:r>
            <a:r>
              <a:rPr lang="de-DE" dirty="0" err="1" smtClean="0"/>
              <a:t>that</a:t>
            </a:r>
            <a:r>
              <a:rPr lang="de-DE" dirty="0" smtClean="0"/>
              <a:t> </a:t>
            </a:r>
            <a:r>
              <a:rPr lang="de-DE" dirty="0" err="1" smtClean="0"/>
              <a:t>this</a:t>
            </a:r>
            <a:r>
              <a:rPr lang="de-DE" dirty="0" smtClean="0"/>
              <a:t> </a:t>
            </a:r>
            <a:r>
              <a:rPr lang="de-DE" dirty="0" err="1" smtClean="0"/>
              <a:t>loss</a:t>
            </a:r>
            <a:r>
              <a:rPr lang="de-DE" baseline="0" dirty="0" smtClean="0"/>
              <a:t> </a:t>
            </a:r>
            <a:r>
              <a:rPr lang="de-DE" baseline="0" dirty="0" err="1" smtClean="0"/>
              <a:t>is</a:t>
            </a:r>
            <a:r>
              <a:rPr lang="de-DE" baseline="0" dirty="0" smtClean="0"/>
              <a:t> </a:t>
            </a:r>
            <a:r>
              <a:rPr lang="de-DE" baseline="0" dirty="0" err="1" smtClean="0"/>
              <a:t>anthropologically</a:t>
            </a:r>
            <a:r>
              <a:rPr lang="de-DE" baseline="0" dirty="0" smtClean="0"/>
              <a:t> </a:t>
            </a:r>
            <a:r>
              <a:rPr lang="de-DE" baseline="0" dirty="0" err="1" smtClean="0"/>
              <a:t>caused</a:t>
            </a:r>
            <a:r>
              <a:rPr lang="de-DE" baseline="0" dirty="0" smtClean="0"/>
              <a:t> </a:t>
            </a:r>
            <a:r>
              <a:rPr lang="de-DE" baseline="0" dirty="0" err="1" smtClean="0"/>
              <a:t>and</a:t>
            </a:r>
            <a:r>
              <a:rPr lang="de-DE" baseline="0" dirty="0" smtClean="0"/>
              <a:t> </a:t>
            </a:r>
            <a:r>
              <a:rPr lang="de-DE" baseline="0" dirty="0" err="1" smtClean="0"/>
              <a:t>has</a:t>
            </a:r>
            <a:r>
              <a:rPr lang="de-DE" baseline="0" dirty="0" smtClean="0"/>
              <a:t> </a:t>
            </a:r>
            <a:r>
              <a:rPr lang="de-DE" baseline="0" dirty="0" err="1" smtClean="0"/>
              <a:t>little</a:t>
            </a:r>
            <a:r>
              <a:rPr lang="de-DE" baseline="0" dirty="0" smtClean="0"/>
              <a:t> </a:t>
            </a:r>
            <a:r>
              <a:rPr lang="de-DE" baseline="0" dirty="0" err="1" smtClean="0"/>
              <a:t>to</a:t>
            </a:r>
            <a:r>
              <a:rPr lang="de-DE" baseline="0" dirty="0" smtClean="0"/>
              <a:t> do </a:t>
            </a:r>
            <a:r>
              <a:rPr lang="de-DE" baseline="0" dirty="0" err="1" smtClean="0"/>
              <a:t>with</a:t>
            </a:r>
            <a:r>
              <a:rPr lang="de-DE" baseline="0" dirty="0" smtClean="0"/>
              <a:t> </a:t>
            </a:r>
            <a:r>
              <a:rPr lang="de-DE" baseline="0" dirty="0" err="1" smtClean="0"/>
              <a:t>natural</a:t>
            </a:r>
            <a:r>
              <a:rPr lang="de-DE" baseline="0" dirty="0" smtClean="0"/>
              <a:t> </a:t>
            </a:r>
            <a:r>
              <a:rPr lang="de-DE" baseline="0" dirty="0" err="1" smtClean="0"/>
              <a:t>variations</a:t>
            </a:r>
            <a:r>
              <a:rPr lang="de-DE" baseline="0" dirty="0" smtClean="0"/>
              <a:t>. </a:t>
            </a:r>
          </a:p>
          <a:p>
            <a:endParaRPr lang="de-DE" baseline="0" dirty="0" smtClean="0"/>
          </a:p>
          <a:p>
            <a:endParaRPr lang="de-DE"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t>4</a:t>
            </a:fld>
            <a:endParaRPr lang="de-DE" dirty="0"/>
          </a:p>
        </p:txBody>
      </p:sp>
    </p:spTree>
    <p:extLst>
      <p:ext uri="{BB962C8B-B14F-4D97-AF65-F5344CB8AC3E}">
        <p14:creationId xmlns:p14="http://schemas.microsoft.com/office/powerpoint/2010/main" val="1084342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It</a:t>
            </a:r>
            <a:r>
              <a:rPr lang="de-DE" dirty="0" smtClean="0"/>
              <a:t> </a:t>
            </a:r>
            <a:r>
              <a:rPr lang="de-DE" dirty="0" err="1" smtClean="0"/>
              <a:t>should</a:t>
            </a:r>
            <a:r>
              <a:rPr lang="de-DE" dirty="0" smtClean="0"/>
              <a:t> </a:t>
            </a:r>
            <a:r>
              <a:rPr lang="de-DE" dirty="0" err="1" smtClean="0"/>
              <a:t>be</a:t>
            </a:r>
            <a:r>
              <a:rPr lang="de-DE" dirty="0" smtClean="0"/>
              <a:t> </a:t>
            </a:r>
            <a:r>
              <a:rPr lang="de-DE" dirty="0" err="1" smtClean="0"/>
              <a:t>highlighted</a:t>
            </a:r>
            <a:r>
              <a:rPr lang="de-DE" dirty="0" smtClean="0"/>
              <a:t> </a:t>
            </a:r>
            <a:r>
              <a:rPr lang="de-DE" dirty="0" err="1" smtClean="0"/>
              <a:t>that</a:t>
            </a:r>
            <a:r>
              <a:rPr lang="de-DE" dirty="0" smtClean="0"/>
              <a:t> </a:t>
            </a:r>
            <a:r>
              <a:rPr lang="de-DE" dirty="0" err="1" smtClean="0"/>
              <a:t>this</a:t>
            </a:r>
            <a:r>
              <a:rPr lang="de-DE" dirty="0" smtClean="0"/>
              <a:t> </a:t>
            </a:r>
            <a:r>
              <a:rPr lang="de-DE" dirty="0" err="1" smtClean="0"/>
              <a:t>loss</a:t>
            </a:r>
            <a:r>
              <a:rPr lang="de-DE" baseline="0" dirty="0" smtClean="0"/>
              <a:t> </a:t>
            </a:r>
            <a:r>
              <a:rPr lang="de-DE" baseline="0" dirty="0" err="1" smtClean="0"/>
              <a:t>is</a:t>
            </a:r>
            <a:r>
              <a:rPr lang="de-DE" baseline="0" dirty="0" smtClean="0"/>
              <a:t> </a:t>
            </a:r>
            <a:r>
              <a:rPr lang="de-DE" baseline="0" dirty="0" err="1" smtClean="0"/>
              <a:t>anthropologically</a:t>
            </a:r>
            <a:r>
              <a:rPr lang="de-DE" baseline="0" dirty="0" smtClean="0"/>
              <a:t> </a:t>
            </a:r>
            <a:r>
              <a:rPr lang="de-DE" baseline="0" dirty="0" err="1" smtClean="0"/>
              <a:t>caused</a:t>
            </a:r>
            <a:r>
              <a:rPr lang="de-DE" baseline="0" dirty="0" smtClean="0"/>
              <a:t> </a:t>
            </a:r>
            <a:r>
              <a:rPr lang="de-DE" baseline="0" dirty="0" err="1" smtClean="0"/>
              <a:t>and</a:t>
            </a:r>
            <a:r>
              <a:rPr lang="de-DE" baseline="0" dirty="0" smtClean="0"/>
              <a:t> </a:t>
            </a:r>
            <a:r>
              <a:rPr lang="de-DE" baseline="0" dirty="0" err="1" smtClean="0"/>
              <a:t>has</a:t>
            </a:r>
            <a:r>
              <a:rPr lang="de-DE" baseline="0" dirty="0" smtClean="0"/>
              <a:t> </a:t>
            </a:r>
            <a:r>
              <a:rPr lang="de-DE" baseline="0" dirty="0" err="1" smtClean="0"/>
              <a:t>little</a:t>
            </a:r>
            <a:r>
              <a:rPr lang="de-DE" baseline="0" dirty="0" smtClean="0"/>
              <a:t> </a:t>
            </a:r>
            <a:r>
              <a:rPr lang="de-DE" baseline="0" dirty="0" err="1" smtClean="0"/>
              <a:t>to</a:t>
            </a:r>
            <a:r>
              <a:rPr lang="de-DE" baseline="0" dirty="0" smtClean="0"/>
              <a:t> do </a:t>
            </a:r>
            <a:r>
              <a:rPr lang="de-DE" baseline="0" dirty="0" err="1" smtClean="0"/>
              <a:t>with</a:t>
            </a:r>
            <a:r>
              <a:rPr lang="de-DE" baseline="0" dirty="0" smtClean="0"/>
              <a:t> </a:t>
            </a:r>
            <a:r>
              <a:rPr lang="de-DE" baseline="0" dirty="0" err="1" smtClean="0"/>
              <a:t>natural</a:t>
            </a:r>
            <a:r>
              <a:rPr lang="de-DE" baseline="0" dirty="0" smtClean="0"/>
              <a:t> </a:t>
            </a:r>
            <a:r>
              <a:rPr lang="de-DE" baseline="0" dirty="0" err="1" smtClean="0"/>
              <a:t>variations</a:t>
            </a:r>
            <a:r>
              <a:rPr lang="de-DE" baseline="0" dirty="0" smtClean="0"/>
              <a:t>. </a:t>
            </a:r>
          </a:p>
          <a:p>
            <a:endParaRPr lang="de-DE" baseline="0" dirty="0" smtClean="0"/>
          </a:p>
          <a:p>
            <a:endParaRPr lang="de-DE"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t>5</a:t>
            </a:fld>
            <a:endParaRPr lang="de-DE" dirty="0"/>
          </a:p>
        </p:txBody>
      </p:sp>
    </p:spTree>
    <p:extLst>
      <p:ext uri="{BB962C8B-B14F-4D97-AF65-F5344CB8AC3E}">
        <p14:creationId xmlns:p14="http://schemas.microsoft.com/office/powerpoint/2010/main" val="1084342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Background </a:t>
            </a:r>
            <a:r>
              <a:rPr lang="de-DE" dirty="0" err="1" smtClean="0"/>
              <a:t>information</a:t>
            </a:r>
            <a:r>
              <a:rPr lang="de-DE" dirty="0" smtClean="0"/>
              <a:t>:</a:t>
            </a:r>
            <a:r>
              <a:rPr lang="de-DE" baseline="0" dirty="0" smtClean="0"/>
              <a:t> </a:t>
            </a:r>
          </a:p>
          <a:p>
            <a:r>
              <a:rPr lang="en-GB" dirty="0" smtClean="0"/>
              <a:t>Distribution of primary forest patches retrieved for Europe by forest type. The map of biogeographical regions in the background follows </a:t>
            </a:r>
            <a:r>
              <a:rPr lang="en-GB" dirty="0" err="1" smtClean="0"/>
              <a:t>BfN</a:t>
            </a:r>
            <a:r>
              <a:rPr lang="en-GB" dirty="0" smtClean="0"/>
              <a:t> (</a:t>
            </a:r>
            <a:r>
              <a:rPr lang="en-GB" dirty="0" smtClean="0">
                <a:hlinkClick r:id="rId3"/>
              </a:rPr>
              <a:t>2003</a:t>
            </a:r>
            <a:r>
              <a:rPr lang="en-GB" dirty="0" smtClean="0"/>
              <a:t>). Forest types follow EEA (</a:t>
            </a:r>
            <a:r>
              <a:rPr lang="en-GB" dirty="0" smtClean="0">
                <a:hlinkClick r:id="rId4"/>
              </a:rPr>
              <a:t>2006</a:t>
            </a:r>
            <a:r>
              <a:rPr lang="en-GB" dirty="0" smtClean="0"/>
              <a:t>): FT1—boreal forest, FT2—</a:t>
            </a:r>
            <a:r>
              <a:rPr lang="en-GB" dirty="0" err="1" smtClean="0"/>
              <a:t>hemiboreal</a:t>
            </a:r>
            <a:r>
              <a:rPr lang="en-GB" dirty="0" smtClean="0"/>
              <a:t> and </a:t>
            </a:r>
            <a:r>
              <a:rPr lang="en-GB" dirty="0" err="1" smtClean="0"/>
              <a:t>nemoral</a:t>
            </a:r>
            <a:r>
              <a:rPr lang="en-GB" dirty="0" smtClean="0"/>
              <a:t> coniferous‐mixed forest, FT3—alpine coniferous, FT4‐5—</a:t>
            </a:r>
            <a:r>
              <a:rPr lang="en-GB" dirty="0" err="1" smtClean="0"/>
              <a:t>mesophytic</a:t>
            </a:r>
            <a:r>
              <a:rPr lang="en-GB" dirty="0" smtClean="0"/>
              <a:t> deciduous and acidophilus forest, FT6—beech forest, FT7—mountainous beech forest, FT8—</a:t>
            </a:r>
            <a:r>
              <a:rPr lang="en-GB" dirty="0" err="1" smtClean="0"/>
              <a:t>thermophilus</a:t>
            </a:r>
            <a:r>
              <a:rPr lang="en-GB" dirty="0" smtClean="0"/>
              <a:t> deciduous forest, FT9—broadleaved evergreen forest, FT10—coniferous Mediterranean forest, FT11‐12—mire and swamp forests and floodplain forest, FT13—</a:t>
            </a:r>
            <a:r>
              <a:rPr lang="en-GB" dirty="0" err="1" smtClean="0"/>
              <a:t>nonriverine</a:t>
            </a:r>
            <a:r>
              <a:rPr lang="en-GB" dirty="0" smtClean="0"/>
              <a:t> alder, birch or aspen, NA‐NC—no data/unclassified [Colour figure can be viewed at </a:t>
            </a:r>
            <a:r>
              <a:rPr lang="en-GB" dirty="0" smtClean="0">
                <a:hlinkClick r:id="rId5"/>
              </a:rPr>
              <a:t>wileyonlinelibrary.com</a:t>
            </a:r>
            <a:r>
              <a:rPr lang="en-GB" dirty="0" smtClean="0"/>
              <a:t>] </a:t>
            </a: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6</a:t>
            </a:fld>
            <a:endParaRPr lang="de-DE" dirty="0"/>
          </a:p>
        </p:txBody>
      </p:sp>
    </p:spTree>
    <p:extLst>
      <p:ext uri="{BB962C8B-B14F-4D97-AF65-F5344CB8AC3E}">
        <p14:creationId xmlns:p14="http://schemas.microsoft.com/office/powerpoint/2010/main" val="3221167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smtClean="0"/>
              <a:t>Information:   </a:t>
            </a:r>
            <a:r>
              <a:rPr lang="en-GB" sz="1200" kern="1200" dirty="0" smtClean="0">
                <a:solidFill>
                  <a:schemeClr val="tx1"/>
                </a:solidFill>
                <a:effectLst/>
                <a:latin typeface="+mn-lt"/>
                <a:ea typeface="+mn-ea"/>
                <a:cs typeface="+mn-cs"/>
              </a:rPr>
              <a:t>A new study published today in the journal </a:t>
            </a:r>
            <a:r>
              <a:rPr lang="en-GB" sz="1200" i="1" kern="1200" dirty="0" smtClean="0">
                <a:solidFill>
                  <a:schemeClr val="tx1"/>
                </a:solidFill>
                <a:effectLst/>
                <a:latin typeface="+mn-lt"/>
                <a:ea typeface="+mn-ea"/>
                <a:cs typeface="+mn-cs"/>
              </a:rPr>
              <a:t>Nature</a:t>
            </a:r>
            <a:r>
              <a:rPr lang="en-GB" sz="1200" kern="1200" dirty="0" smtClean="0">
                <a:solidFill>
                  <a:schemeClr val="tx1"/>
                </a:solidFill>
                <a:effectLst/>
                <a:latin typeface="+mn-lt"/>
                <a:ea typeface="+mn-ea"/>
                <a:cs typeface="+mn-cs"/>
              </a:rPr>
              <a:t> gives a global view of this damage since the 1500s. It shows that by 2005, worldwide land use change had caused a drop of 14 per cent in the average number of species found in local ecosystems. Most of this loss came in the last 100 years.</a:t>
            </a:r>
            <a:br>
              <a:rPr lang="en-GB" sz="1200" kern="1200" dirty="0" smtClean="0">
                <a:solidFill>
                  <a:schemeClr val="tx1"/>
                </a:solidFill>
                <a:effectLst/>
                <a:latin typeface="+mn-lt"/>
                <a:ea typeface="+mn-ea"/>
                <a:cs typeface="+mn-cs"/>
              </a:rPr>
            </a:br>
            <a:r>
              <a:rPr lang="en-GB" sz="1200" kern="1200" dirty="0" smtClean="0">
                <a:solidFill>
                  <a:schemeClr val="tx1"/>
                </a:solidFill>
                <a:effectLst/>
                <a:latin typeface="+mn-lt"/>
                <a:ea typeface="+mn-ea"/>
                <a:cs typeface="+mn-cs"/>
              </a:rPr>
              <a:t/>
            </a:r>
            <a:br>
              <a:rPr lang="en-GB" sz="1200" kern="1200" dirty="0" smtClean="0">
                <a:solidFill>
                  <a:schemeClr val="tx1"/>
                </a:solidFill>
                <a:effectLst/>
                <a:latin typeface="+mn-lt"/>
                <a:ea typeface="+mn-ea"/>
                <a:cs typeface="+mn-cs"/>
              </a:rPr>
            </a:br>
            <a:r>
              <a:rPr lang="en-GB" sz="1200" b="1" kern="1200" dirty="0" smtClean="0">
                <a:solidFill>
                  <a:schemeClr val="tx1"/>
                </a:solidFill>
                <a:effectLst/>
                <a:latin typeface="+mn-lt"/>
                <a:ea typeface="+mn-ea"/>
                <a:cs typeface="+mn-cs"/>
              </a:rPr>
              <a:t>First global analysis</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study is the first global analysis of human impacts on local biodiversity. It is a major collaboration between the Natural History Museum, United Nations Environment Programme World Conservation Monitoring Centre (UNEP-WCMC), and British universities.</a:t>
            </a:r>
          </a:p>
          <a:p>
            <a:r>
              <a:rPr lang="en-GB" sz="1200" kern="1200" dirty="0" smtClean="0">
                <a:solidFill>
                  <a:schemeClr val="tx1"/>
                </a:solidFill>
                <a:effectLst/>
                <a:latin typeface="+mn-lt"/>
                <a:ea typeface="+mn-ea"/>
                <a:cs typeface="+mn-cs"/>
              </a:rPr>
              <a:t>Scientists submitted data from more than 70 countries and considered 26,593 species, adding more than 1.1 million records to the PREDICTS (Projecting Responses of Ecological Diversity In Changing Terrestrial Systems) survey database.</a:t>
            </a:r>
          </a:p>
          <a:p>
            <a:r>
              <a:rPr lang="en-GB" sz="1200" kern="1200" dirty="0" smtClean="0">
                <a:solidFill>
                  <a:schemeClr val="tx1"/>
                </a:solidFill>
                <a:effectLst/>
                <a:latin typeface="+mn-lt"/>
                <a:ea typeface="+mn-ea"/>
                <a:cs typeface="+mn-cs"/>
              </a:rPr>
              <a:t>The team's figure of a 14 per cent drop in species in local ecosystems is a global average. So local biodiversity in some areas is still quite intact, but others - including Western Europe - have had losses of 20-30 per cent.</a:t>
            </a:r>
          </a:p>
          <a:p>
            <a:r>
              <a:rPr lang="en-GB" sz="1200" kern="1200" dirty="0" smtClean="0">
                <a:solidFill>
                  <a:schemeClr val="tx1"/>
                </a:solidFill>
                <a:effectLst/>
                <a:latin typeface="+mn-lt"/>
                <a:ea typeface="+mn-ea"/>
                <a:cs typeface="+mn-cs"/>
              </a:rPr>
              <a:t/>
            </a:r>
            <a:br>
              <a:rPr lang="en-GB" sz="1200" kern="1200" dirty="0" smtClean="0">
                <a:solidFill>
                  <a:schemeClr val="tx1"/>
                </a:solidFill>
                <a:effectLst/>
                <a:latin typeface="+mn-lt"/>
                <a:ea typeface="+mn-ea"/>
                <a:cs typeface="+mn-cs"/>
              </a:rPr>
            </a:br>
            <a:r>
              <a:rPr lang="en-GB" sz="1200" b="1" kern="1200" dirty="0" smtClean="0">
                <a:solidFill>
                  <a:schemeClr val="tx1"/>
                </a:solidFill>
                <a:effectLst/>
                <a:latin typeface="+mn-lt"/>
                <a:ea typeface="+mn-ea"/>
                <a:cs typeface="+mn-cs"/>
              </a:rPr>
              <a:t>Tipping point</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This is important because 20 per cent is widely considered the tipping point beyond which an </a:t>
            </a:r>
            <a:r>
              <a:rPr lang="en-GB" sz="1200" u="sng" kern="1200" dirty="0" smtClean="0">
                <a:solidFill>
                  <a:schemeClr val="tx1"/>
                </a:solidFill>
                <a:effectLst/>
                <a:latin typeface="+mn-lt"/>
                <a:ea typeface="+mn-ea"/>
                <a:cs typeface="+mn-cs"/>
                <a:hlinkClick r:id="rId3"/>
              </a:rPr>
              <a:t>ecosystems</a:t>
            </a:r>
            <a:r>
              <a:rPr lang="en-GB" sz="1200" kern="1200" dirty="0" smtClean="0">
                <a:solidFill>
                  <a:schemeClr val="tx1"/>
                </a:solidFill>
                <a:effectLst/>
                <a:latin typeface="+mn-lt"/>
                <a:ea typeface="+mn-ea"/>
                <a:cs typeface="+mn-cs"/>
              </a:rPr>
              <a:t>' ability to provide the natural services like flood protection or control of pest outbreaks are compromised.</a:t>
            </a:r>
          </a:p>
          <a:p>
            <a:r>
              <a:rPr lang="en-GB" sz="1200" kern="1200" dirty="0" smtClean="0">
                <a:solidFill>
                  <a:schemeClr val="tx1"/>
                </a:solidFill>
                <a:effectLst/>
                <a:latin typeface="+mn-lt"/>
                <a:ea typeface="+mn-ea"/>
                <a:cs typeface="+mn-cs"/>
              </a:rPr>
              <a:t>'For example as biodiversity declines, outbreaks of crop pests become more likely,' said Andy Purvis, the study's lead scientist and Museum biodiversity expert. 'We can spray crops and spend money to reduce that risk but that is basically compensating for something that biodiversity used to provide before'.</a:t>
            </a:r>
            <a:r>
              <a:rPr lang="en-GB" sz="1200" kern="1200" baseline="0" dirty="0" smtClean="0">
                <a:solidFill>
                  <a:schemeClr val="tx1"/>
                </a:solidFill>
                <a:effectLst/>
                <a:latin typeface="+mn-lt"/>
                <a:ea typeface="+mn-ea"/>
                <a:cs typeface="+mn-cs"/>
              </a:rPr>
              <a:t> (</a:t>
            </a:r>
            <a:r>
              <a:rPr lang="en-GB" sz="1200" u="sng" kern="1200" dirty="0" smtClean="0">
                <a:solidFill>
                  <a:schemeClr val="tx1"/>
                </a:solidFill>
                <a:effectLst/>
                <a:latin typeface="+mn-lt"/>
                <a:ea typeface="+mn-ea"/>
                <a:cs typeface="+mn-cs"/>
                <a:hlinkClick r:id="rId4"/>
              </a:rPr>
              <a:t>https://phys.org/news/2015-04-major-biodiversity-losses-reversed.html#jCp</a:t>
            </a:r>
            <a:r>
              <a:rPr lang="en-GB" sz="1200" u="sng" kern="1200" dirty="0" smtClean="0">
                <a:solidFill>
                  <a:schemeClr val="tx1"/>
                </a:solidFill>
                <a:effectLst/>
                <a:latin typeface="+mn-lt"/>
                <a:ea typeface="+mn-ea"/>
                <a:cs typeface="+mn-cs"/>
              </a:rPr>
              <a:t>)</a:t>
            </a:r>
          </a:p>
          <a:p>
            <a:r>
              <a:rPr lang="en-GB" dirty="0" smtClean="0">
                <a:effectLst/>
              </a:rPr>
              <a:t/>
            </a:r>
            <a:br>
              <a:rPr lang="en-GB" dirty="0" smtClean="0">
                <a:effectLst/>
              </a:rPr>
            </a:b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148585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Background</a:t>
            </a:r>
            <a:r>
              <a:rPr lang="de-DE" baseline="0" dirty="0" smtClean="0"/>
              <a:t> </a:t>
            </a:r>
            <a:r>
              <a:rPr lang="de-DE" baseline="0" dirty="0" err="1" smtClean="0"/>
              <a:t>information</a:t>
            </a:r>
            <a:r>
              <a:rPr lang="de-DE" baseline="0" dirty="0" smtClean="0"/>
              <a:t>: </a:t>
            </a:r>
          </a:p>
          <a:p>
            <a:r>
              <a:rPr lang="de-DE" baseline="0" dirty="0" err="1" smtClean="0"/>
              <a:t>To</a:t>
            </a:r>
            <a:r>
              <a:rPr lang="de-DE" baseline="0" dirty="0" smtClean="0"/>
              <a:t> </a:t>
            </a:r>
            <a:r>
              <a:rPr lang="de-DE" baseline="0" dirty="0" err="1" smtClean="0"/>
              <a:t>date</a:t>
            </a:r>
            <a:r>
              <a:rPr lang="de-DE" baseline="0" dirty="0" smtClean="0"/>
              <a:t>, IUCN </a:t>
            </a:r>
            <a:r>
              <a:rPr lang="de-DE" baseline="0" dirty="0" err="1" smtClean="0"/>
              <a:t>assessed</a:t>
            </a:r>
            <a:r>
              <a:rPr lang="de-DE" baseline="0" dirty="0" smtClean="0"/>
              <a:t> 98,500 </a:t>
            </a:r>
            <a:r>
              <a:rPr lang="de-DE" baseline="0" dirty="0" err="1" smtClean="0"/>
              <a:t>species</a:t>
            </a:r>
            <a:r>
              <a:rPr lang="de-DE" baseline="0" dirty="0" smtClean="0"/>
              <a:t> </a:t>
            </a:r>
            <a:r>
              <a:rPr lang="de-DE" baseline="0" dirty="0" err="1" smtClean="0"/>
              <a:t>for</a:t>
            </a:r>
            <a:r>
              <a:rPr lang="de-DE" baseline="0" dirty="0" smtClean="0"/>
              <a:t> </a:t>
            </a:r>
            <a:r>
              <a:rPr lang="de-DE" baseline="0" dirty="0" err="1" smtClean="0"/>
              <a:t>the</a:t>
            </a:r>
            <a:r>
              <a:rPr lang="de-DE" baseline="0" dirty="0" smtClean="0"/>
              <a:t> IUCN </a:t>
            </a:r>
            <a:r>
              <a:rPr lang="de-DE" baseline="0" dirty="0" err="1" smtClean="0"/>
              <a:t>Red</a:t>
            </a:r>
            <a:r>
              <a:rPr lang="de-DE" baseline="0" dirty="0" smtClean="0"/>
              <a:t> List (</a:t>
            </a:r>
            <a:r>
              <a:rPr lang="de-DE" baseline="0" dirty="0" err="1" smtClean="0"/>
              <a:t>date</a:t>
            </a:r>
            <a:r>
              <a:rPr lang="de-DE" baseline="0" dirty="0" smtClean="0"/>
              <a:t>: 02.04.2019)</a:t>
            </a:r>
          </a:p>
          <a:p>
            <a:endParaRPr lang="de-DE" baseline="0"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917007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Background </a:t>
            </a:r>
            <a:r>
              <a:rPr lang="de-DE" dirty="0" err="1" smtClean="0"/>
              <a:t>information</a:t>
            </a:r>
            <a:r>
              <a:rPr lang="de-DE" dirty="0" smtClean="0"/>
              <a:t>: Human </a:t>
            </a:r>
            <a:r>
              <a:rPr lang="de-DE" dirty="0" err="1" smtClean="0"/>
              <a:t>transformation</a:t>
            </a:r>
            <a:r>
              <a:rPr lang="de-DE" dirty="0" smtClean="0"/>
              <a:t> </a:t>
            </a:r>
            <a:r>
              <a:rPr lang="de-DE" dirty="0" err="1" smtClean="0"/>
              <a:t>of</a:t>
            </a:r>
            <a:r>
              <a:rPr lang="de-DE" dirty="0" smtClean="0"/>
              <a:t> </a:t>
            </a:r>
            <a:r>
              <a:rPr lang="de-DE" dirty="0" err="1" smtClean="0"/>
              <a:t>natural</a:t>
            </a:r>
            <a:r>
              <a:rPr lang="de-DE" dirty="0" smtClean="0"/>
              <a:t> </a:t>
            </a:r>
            <a:r>
              <a:rPr lang="de-DE" dirty="0" err="1" smtClean="0"/>
              <a:t>ecosystems</a:t>
            </a:r>
            <a:r>
              <a:rPr lang="de-DE" dirty="0" smtClean="0"/>
              <a:t> </a:t>
            </a:r>
            <a:r>
              <a:rPr lang="de-DE" dirty="0" err="1" smtClean="0"/>
              <a:t>and</a:t>
            </a:r>
            <a:r>
              <a:rPr lang="de-DE" dirty="0" smtClean="0"/>
              <a:t> trade-offs</a:t>
            </a:r>
            <a:r>
              <a:rPr lang="de-DE" baseline="0" dirty="0" smtClean="0"/>
              <a:t> </a:t>
            </a:r>
            <a:r>
              <a:rPr lang="de-DE" baseline="0" dirty="0" err="1" smtClean="0"/>
              <a:t>among</a:t>
            </a:r>
            <a:r>
              <a:rPr lang="de-DE" baseline="0" dirty="0" smtClean="0"/>
              <a:t> </a:t>
            </a:r>
            <a:r>
              <a:rPr lang="de-DE" baseline="0" dirty="0" err="1" smtClean="0"/>
              <a:t>ecosystem</a:t>
            </a:r>
            <a:r>
              <a:rPr lang="de-DE" baseline="0" dirty="0" smtClean="0"/>
              <a:t> </a:t>
            </a:r>
            <a:r>
              <a:rPr lang="de-DE" baseline="0" dirty="0" err="1" smtClean="0"/>
              <a:t>services</a:t>
            </a:r>
            <a:r>
              <a:rPr lang="de-DE" baseline="0" dirty="0" smtClean="0"/>
              <a:t> </a:t>
            </a:r>
            <a:r>
              <a:rPr lang="de-DE" baseline="0" dirty="0" err="1" smtClean="0"/>
              <a:t>and</a:t>
            </a:r>
            <a:r>
              <a:rPr lang="de-DE" baseline="0" dirty="0" smtClean="0"/>
              <a:t> </a:t>
            </a:r>
            <a:r>
              <a:rPr lang="de-DE" baseline="0" dirty="0" err="1" smtClean="0"/>
              <a:t>biodiversity</a:t>
            </a:r>
            <a:endParaRPr lang="de-DE" baseline="0" dirty="0" smtClean="0"/>
          </a:p>
          <a:p>
            <a:endParaRPr lang="de-DE" baseline="0" dirty="0" smtClean="0"/>
          </a:p>
          <a:p>
            <a:r>
              <a:rPr lang="de-DE" baseline="0" dirty="0" smtClean="0"/>
              <a:t>This </a:t>
            </a:r>
            <a:r>
              <a:rPr lang="de-DE" baseline="0" dirty="0" err="1" smtClean="0"/>
              <a:t>figure</a:t>
            </a:r>
            <a:r>
              <a:rPr lang="de-DE" baseline="0" dirty="0" smtClean="0"/>
              <a:t> </a:t>
            </a:r>
            <a:r>
              <a:rPr lang="de-DE" baseline="0" dirty="0" err="1" smtClean="0"/>
              <a:t>shows</a:t>
            </a:r>
            <a:r>
              <a:rPr lang="de-DE" baseline="0" dirty="0" smtClean="0"/>
              <a:t> </a:t>
            </a:r>
            <a:r>
              <a:rPr lang="de-DE" baseline="0" dirty="0" err="1" smtClean="0"/>
              <a:t>the</a:t>
            </a:r>
            <a:r>
              <a:rPr lang="de-DE" baseline="0" dirty="0" smtClean="0"/>
              <a:t> trade-offs </a:t>
            </a:r>
            <a:r>
              <a:rPr lang="de-DE" baseline="0" dirty="0" err="1" smtClean="0"/>
              <a:t>among</a:t>
            </a:r>
            <a:r>
              <a:rPr lang="de-DE" baseline="0" dirty="0" smtClean="0"/>
              <a:t> </a:t>
            </a:r>
            <a:r>
              <a:rPr lang="de-DE" baseline="0" dirty="0" err="1" smtClean="0"/>
              <a:t>exocsystem</a:t>
            </a:r>
            <a:r>
              <a:rPr lang="de-DE" baseline="0" dirty="0" smtClean="0"/>
              <a:t> </a:t>
            </a:r>
            <a:r>
              <a:rPr lang="de-DE" baseline="0" dirty="0" err="1" smtClean="0"/>
              <a:t>services</a:t>
            </a:r>
            <a:r>
              <a:rPr lang="de-DE" baseline="0" dirty="0" smtClean="0"/>
              <a:t> </a:t>
            </a:r>
            <a:r>
              <a:rPr lang="de-DE" baseline="0" dirty="0" err="1" smtClean="0"/>
              <a:t>and</a:t>
            </a:r>
            <a:r>
              <a:rPr lang="de-DE" baseline="0" dirty="0" smtClean="0"/>
              <a:t> </a:t>
            </a:r>
            <a:r>
              <a:rPr lang="de-DE" baseline="0" dirty="0" err="1" smtClean="0"/>
              <a:t>biodiersity</a:t>
            </a:r>
            <a:r>
              <a:rPr lang="de-DE" baseline="0" dirty="0" smtClean="0"/>
              <a:t> </a:t>
            </a:r>
            <a:r>
              <a:rPr lang="de-DE" baseline="0" dirty="0" err="1" smtClean="0"/>
              <a:t>with</a:t>
            </a:r>
            <a:r>
              <a:rPr lang="de-DE" baseline="0" dirty="0" smtClean="0"/>
              <a:t> </a:t>
            </a:r>
            <a:r>
              <a:rPr lang="de-DE" baseline="0" dirty="0" err="1" smtClean="0"/>
              <a:t>land</a:t>
            </a:r>
            <a:r>
              <a:rPr lang="de-DE" baseline="0" dirty="0" smtClean="0"/>
              <a:t> </a:t>
            </a:r>
            <a:r>
              <a:rPr lang="de-DE" baseline="0" dirty="0" err="1" smtClean="0"/>
              <a:t>use</a:t>
            </a:r>
            <a:r>
              <a:rPr lang="de-DE" baseline="0" dirty="0" smtClean="0"/>
              <a:t> </a:t>
            </a:r>
            <a:r>
              <a:rPr lang="de-DE" baseline="0" dirty="0" err="1" smtClean="0"/>
              <a:t>intensification</a:t>
            </a:r>
            <a:r>
              <a:rPr lang="de-DE" baseline="0" dirty="0" smtClean="0"/>
              <a:t>, </a:t>
            </a:r>
            <a:r>
              <a:rPr lang="de-DE" baseline="0" dirty="0" err="1" smtClean="0"/>
              <a:t>using</a:t>
            </a:r>
            <a:r>
              <a:rPr lang="de-DE" baseline="0" dirty="0" smtClean="0"/>
              <a:t> </a:t>
            </a:r>
            <a:r>
              <a:rPr lang="de-DE" baseline="0" dirty="0" err="1" smtClean="0"/>
              <a:t>food</a:t>
            </a:r>
            <a:r>
              <a:rPr lang="de-DE" baseline="0" dirty="0" smtClean="0"/>
              <a:t> </a:t>
            </a:r>
            <a:r>
              <a:rPr lang="de-DE" baseline="0" dirty="0" err="1" smtClean="0"/>
              <a:t>production</a:t>
            </a:r>
            <a:r>
              <a:rPr lang="de-DE" baseline="0" dirty="0" smtClean="0"/>
              <a:t> </a:t>
            </a:r>
            <a:r>
              <a:rPr lang="de-DE" baseline="0" dirty="0" err="1" smtClean="0"/>
              <a:t>as</a:t>
            </a:r>
            <a:r>
              <a:rPr lang="de-DE" baseline="0" dirty="0" smtClean="0"/>
              <a:t> an </a:t>
            </a:r>
            <a:r>
              <a:rPr lang="de-DE" baseline="0" dirty="0" err="1" smtClean="0"/>
              <a:t>example</a:t>
            </a:r>
            <a:r>
              <a:rPr lang="de-DE" baseline="0" dirty="0" smtClean="0"/>
              <a:t>. In </a:t>
            </a:r>
            <a:r>
              <a:rPr lang="de-DE" baseline="0" dirty="0" err="1" smtClean="0"/>
              <a:t>this</a:t>
            </a:r>
            <a:r>
              <a:rPr lang="de-DE" baseline="0" dirty="0" smtClean="0"/>
              <a:t> </a:t>
            </a:r>
            <a:r>
              <a:rPr lang="de-DE" baseline="0" dirty="0" err="1" smtClean="0"/>
              <a:t>specific</a:t>
            </a:r>
            <a:r>
              <a:rPr lang="de-DE" baseline="0" dirty="0" smtClean="0"/>
              <a:t> </a:t>
            </a:r>
            <a:r>
              <a:rPr lang="de-DE" baseline="0" dirty="0" err="1" smtClean="0"/>
              <a:t>example</a:t>
            </a:r>
            <a:r>
              <a:rPr lang="de-DE" baseline="0" dirty="0" smtClean="0"/>
              <a:t> </a:t>
            </a:r>
            <a:r>
              <a:rPr lang="de-DE" baseline="0" dirty="0" err="1" smtClean="0"/>
              <a:t>as</a:t>
            </a:r>
            <a:r>
              <a:rPr lang="de-DE" baseline="0" dirty="0" smtClean="0"/>
              <a:t> </a:t>
            </a:r>
            <a:r>
              <a:rPr lang="de-DE" baseline="0" dirty="0" err="1" smtClean="0"/>
              <a:t>food</a:t>
            </a:r>
            <a:r>
              <a:rPr lang="de-DE" baseline="0" dirty="0" smtClean="0"/>
              <a:t> </a:t>
            </a:r>
            <a:r>
              <a:rPr lang="de-DE" baseline="0" dirty="0" err="1" smtClean="0"/>
              <a:t>production</a:t>
            </a:r>
            <a:r>
              <a:rPr lang="de-DE" baseline="0" dirty="0" smtClean="0"/>
              <a:t> </a:t>
            </a:r>
            <a:r>
              <a:rPr lang="de-DE" baseline="0" dirty="0" err="1" smtClean="0"/>
              <a:t>increases</a:t>
            </a:r>
            <a:r>
              <a:rPr lang="de-DE" baseline="0" dirty="0" smtClean="0"/>
              <a:t>, </a:t>
            </a:r>
            <a:r>
              <a:rPr lang="de-DE" baseline="0" dirty="0" err="1" smtClean="0"/>
              <a:t>there</a:t>
            </a:r>
            <a:r>
              <a:rPr lang="de-DE" baseline="0" dirty="0" smtClean="0"/>
              <a:t> </a:t>
            </a:r>
            <a:r>
              <a:rPr lang="de-DE" baseline="0" dirty="0" err="1" smtClean="0"/>
              <a:t>is</a:t>
            </a:r>
            <a:r>
              <a:rPr lang="de-DE" baseline="0" dirty="0" smtClean="0"/>
              <a:t> a </a:t>
            </a:r>
            <a:r>
              <a:rPr lang="de-DE" baseline="0" dirty="0" err="1" smtClean="0"/>
              <a:t>decreas</a:t>
            </a:r>
            <a:r>
              <a:rPr lang="de-DE" baseline="0" dirty="0" smtClean="0"/>
              <a:t> in </a:t>
            </a:r>
            <a:r>
              <a:rPr lang="de-DE" baseline="0" dirty="0" err="1" smtClean="0"/>
              <a:t>other</a:t>
            </a:r>
            <a:r>
              <a:rPr lang="de-DE" baseline="0" dirty="0" smtClean="0"/>
              <a:t> </a:t>
            </a:r>
            <a:r>
              <a:rPr lang="de-DE" baseline="0" dirty="0" err="1" smtClean="0"/>
              <a:t>ecosystem</a:t>
            </a:r>
            <a:r>
              <a:rPr lang="de-DE" baseline="0" dirty="0" smtClean="0"/>
              <a:t> </a:t>
            </a:r>
            <a:r>
              <a:rPr lang="de-DE" baseline="0" dirty="0" err="1" smtClean="0"/>
              <a:t>services</a:t>
            </a:r>
            <a:r>
              <a:rPr lang="de-DE" baseline="0" dirty="0" smtClean="0"/>
              <a:t> </a:t>
            </a:r>
            <a:r>
              <a:rPr lang="de-DE" baseline="0" dirty="0" err="1" smtClean="0"/>
              <a:t>and</a:t>
            </a:r>
            <a:r>
              <a:rPr lang="de-DE" baseline="0" dirty="0" smtClean="0"/>
              <a:t> </a:t>
            </a:r>
            <a:r>
              <a:rPr lang="de-DE" baseline="0" dirty="0" err="1" smtClean="0"/>
              <a:t>biodiverstiy</a:t>
            </a:r>
            <a:r>
              <a:rPr lang="de-DE" baseline="0" dirty="0" smtClean="0"/>
              <a:t> (</a:t>
            </a:r>
            <a:r>
              <a:rPr lang="de-DE" baseline="0" dirty="0" err="1" smtClean="0"/>
              <a:t>illustrated</a:t>
            </a:r>
            <a:r>
              <a:rPr lang="de-DE" baseline="0" dirty="0" smtClean="0"/>
              <a:t> </a:t>
            </a:r>
            <a:r>
              <a:rPr lang="de-DE" baseline="0" dirty="0" err="1" smtClean="0"/>
              <a:t>by</a:t>
            </a:r>
            <a:r>
              <a:rPr lang="de-DE" baseline="0" dirty="0" smtClean="0"/>
              <a:t> </a:t>
            </a:r>
            <a:r>
              <a:rPr lang="de-DE" baseline="0" dirty="0" err="1" smtClean="0"/>
              <a:t>reduced</a:t>
            </a:r>
            <a:r>
              <a:rPr lang="de-DE" baseline="0" dirty="0" smtClean="0"/>
              <a:t> </a:t>
            </a:r>
            <a:r>
              <a:rPr lang="de-DE" baseline="0" dirty="0" err="1" smtClean="0"/>
              <a:t>bars</a:t>
            </a:r>
            <a:r>
              <a:rPr lang="de-DE" baseline="0" dirty="0" smtClean="0"/>
              <a:t>) </a:t>
            </a:r>
            <a:r>
              <a:rPr lang="de-DE" baseline="0" dirty="0" err="1" smtClean="0"/>
              <a:t>as</a:t>
            </a:r>
            <a:r>
              <a:rPr lang="de-DE" baseline="0" dirty="0" smtClean="0"/>
              <a:t> </a:t>
            </a:r>
            <a:r>
              <a:rPr lang="de-DE" baseline="0" dirty="0" err="1" smtClean="0"/>
              <a:t>compared</a:t>
            </a:r>
            <a:r>
              <a:rPr lang="de-DE" baseline="0" dirty="0" smtClean="0"/>
              <a:t> </a:t>
            </a:r>
            <a:r>
              <a:rPr lang="de-DE" baseline="0" dirty="0" err="1" smtClean="0"/>
              <a:t>to</a:t>
            </a:r>
            <a:r>
              <a:rPr lang="de-DE" baseline="0" dirty="0" smtClean="0"/>
              <a:t> </a:t>
            </a:r>
            <a:r>
              <a:rPr lang="de-DE" baseline="0" dirty="0" err="1" smtClean="0"/>
              <a:t>the</a:t>
            </a:r>
            <a:r>
              <a:rPr lang="de-DE" baseline="0" dirty="0" smtClean="0"/>
              <a:t> </a:t>
            </a:r>
            <a:r>
              <a:rPr lang="de-DE" baseline="0" dirty="0" err="1" smtClean="0"/>
              <a:t>undegraded</a:t>
            </a:r>
            <a:r>
              <a:rPr lang="de-DE" baseline="0" dirty="0" smtClean="0"/>
              <a:t> </a:t>
            </a:r>
            <a:r>
              <a:rPr lang="de-DE" baseline="0" dirty="0" err="1" smtClean="0"/>
              <a:t>state</a:t>
            </a:r>
            <a:r>
              <a:rPr lang="de-DE" baseline="0" dirty="0" smtClean="0"/>
              <a:t>. In extreme </a:t>
            </a:r>
            <a:r>
              <a:rPr lang="de-DE" baseline="0" dirty="0" err="1" smtClean="0"/>
              <a:t>cases</a:t>
            </a:r>
            <a:r>
              <a:rPr lang="de-DE" baseline="0" dirty="0" smtClean="0"/>
              <a:t>, </a:t>
            </a:r>
            <a:r>
              <a:rPr lang="de-DE" baseline="0" dirty="0" err="1" smtClean="0"/>
              <a:t>land</a:t>
            </a:r>
            <a:r>
              <a:rPr lang="de-DE" baseline="0" dirty="0" smtClean="0"/>
              <a:t> </a:t>
            </a:r>
            <a:r>
              <a:rPr lang="de-DE" baseline="0" dirty="0" err="1" smtClean="0"/>
              <a:t>has</a:t>
            </a:r>
            <a:r>
              <a:rPr lang="de-DE" baseline="0" dirty="0" smtClean="0"/>
              <a:t> </a:t>
            </a:r>
            <a:r>
              <a:rPr lang="de-DE" baseline="0" dirty="0" err="1" smtClean="0"/>
              <a:t>been</a:t>
            </a:r>
            <a:r>
              <a:rPr lang="de-DE" baseline="0" dirty="0" smtClean="0"/>
              <a:t> </a:t>
            </a:r>
            <a:r>
              <a:rPr lang="de-DE" baseline="0" dirty="0" err="1" smtClean="0"/>
              <a:t>degraded</a:t>
            </a:r>
            <a:r>
              <a:rPr lang="de-DE" baseline="0" dirty="0" smtClean="0"/>
              <a:t> </a:t>
            </a:r>
            <a:r>
              <a:rPr lang="de-DE" baseline="0" dirty="0" err="1" smtClean="0"/>
              <a:t>to</a:t>
            </a:r>
            <a:r>
              <a:rPr lang="de-DE" baseline="0" dirty="0" smtClean="0"/>
              <a:t> </a:t>
            </a:r>
            <a:r>
              <a:rPr lang="de-DE" baseline="0" dirty="0" err="1" smtClean="0"/>
              <a:t>the</a:t>
            </a:r>
            <a:r>
              <a:rPr lang="de-DE" baseline="0" dirty="0" smtClean="0"/>
              <a:t> </a:t>
            </a:r>
            <a:r>
              <a:rPr lang="de-DE" baseline="0" dirty="0" err="1" smtClean="0"/>
              <a:t>point</a:t>
            </a:r>
            <a:r>
              <a:rPr lang="de-DE" baseline="0" dirty="0" smtClean="0"/>
              <a:t> </a:t>
            </a:r>
            <a:r>
              <a:rPr lang="de-DE" baseline="0" dirty="0" err="1" smtClean="0"/>
              <a:t>of</a:t>
            </a:r>
            <a:r>
              <a:rPr lang="de-DE" baseline="0" dirty="0" smtClean="0"/>
              <a:t> </a:t>
            </a:r>
            <a:r>
              <a:rPr lang="de-DE" baseline="0" dirty="0" err="1" smtClean="0"/>
              <a:t>abandonment</a:t>
            </a:r>
            <a:r>
              <a:rPr lang="de-DE" baseline="0" dirty="0" smtClean="0"/>
              <a:t> (</a:t>
            </a:r>
            <a:r>
              <a:rPr lang="de-DE" baseline="0" dirty="0" err="1" smtClean="0"/>
              <a:t>right</a:t>
            </a:r>
            <a:r>
              <a:rPr lang="de-DE" baseline="0" dirty="0" smtClean="0"/>
              <a:t> </a:t>
            </a:r>
            <a:r>
              <a:rPr lang="de-DE" baseline="0" dirty="0" err="1" smtClean="0"/>
              <a:t>panel</a:t>
            </a:r>
            <a:r>
              <a:rPr lang="de-DE" baseline="0" dirty="0" smtClean="0"/>
              <a:t>), </a:t>
            </a:r>
            <a:r>
              <a:rPr lang="de-DE" baseline="0" dirty="0" err="1" smtClean="0"/>
              <a:t>thus</a:t>
            </a:r>
            <a:r>
              <a:rPr lang="de-DE" baseline="0" dirty="0" smtClean="0"/>
              <a:t> </a:t>
            </a:r>
            <a:r>
              <a:rPr lang="de-DE" baseline="0" dirty="0" err="1" smtClean="0"/>
              <a:t>providing</a:t>
            </a:r>
            <a:r>
              <a:rPr lang="de-DE" baseline="0" dirty="0" smtClean="0"/>
              <a:t> </a:t>
            </a:r>
            <a:r>
              <a:rPr lang="de-DE" baseline="0" dirty="0" err="1" smtClean="0"/>
              <a:t>less</a:t>
            </a:r>
            <a:r>
              <a:rPr lang="de-DE" baseline="0" dirty="0" smtClean="0"/>
              <a:t> </a:t>
            </a:r>
            <a:r>
              <a:rPr lang="de-DE" baseline="0" dirty="0" err="1" smtClean="0"/>
              <a:t>of</a:t>
            </a:r>
            <a:r>
              <a:rPr lang="de-DE" baseline="0" dirty="0" smtClean="0"/>
              <a:t> all </a:t>
            </a:r>
            <a:r>
              <a:rPr lang="de-DE" baseline="0" dirty="0" err="1" smtClean="0"/>
              <a:t>ecosystems</a:t>
            </a:r>
            <a:r>
              <a:rPr lang="de-DE" baseline="0" dirty="0" smtClean="0"/>
              <a:t> </a:t>
            </a:r>
            <a:r>
              <a:rPr lang="de-DE" baseline="0" dirty="0" err="1" smtClean="0"/>
              <a:t>services</a:t>
            </a:r>
            <a:r>
              <a:rPr lang="de-DE" baseline="0" dirty="0" smtClean="0"/>
              <a:t>. This </a:t>
            </a:r>
            <a:r>
              <a:rPr lang="de-DE" baseline="0" dirty="0" err="1" smtClean="0"/>
              <a:t>pattern</a:t>
            </a:r>
            <a:r>
              <a:rPr lang="de-DE" baseline="0" dirty="0" smtClean="0"/>
              <a:t> </a:t>
            </a:r>
            <a:r>
              <a:rPr lang="de-DE" baseline="0" dirty="0" err="1" smtClean="0"/>
              <a:t>generally</a:t>
            </a:r>
            <a:r>
              <a:rPr lang="de-DE" baseline="0" dirty="0" smtClean="0"/>
              <a:t> </a:t>
            </a:r>
            <a:r>
              <a:rPr lang="de-DE" baseline="0" dirty="0" err="1" smtClean="0"/>
              <a:t>applies</a:t>
            </a:r>
            <a:r>
              <a:rPr lang="de-DE" baseline="0" dirty="0" smtClean="0"/>
              <a:t> </a:t>
            </a:r>
            <a:r>
              <a:rPr lang="de-DE" baseline="0" dirty="0" err="1" smtClean="0"/>
              <a:t>to</a:t>
            </a:r>
            <a:r>
              <a:rPr lang="de-DE" baseline="0" dirty="0" smtClean="0"/>
              <a:t> all </a:t>
            </a:r>
            <a:r>
              <a:rPr lang="de-DE" baseline="0" dirty="0" err="1" smtClean="0"/>
              <a:t>ecosystems</a:t>
            </a:r>
            <a:r>
              <a:rPr lang="de-DE" baseline="0" dirty="0" smtClean="0"/>
              <a:t> </a:t>
            </a:r>
            <a:r>
              <a:rPr lang="de-DE" baseline="0" dirty="0" err="1" smtClean="0"/>
              <a:t>and</a:t>
            </a:r>
            <a:r>
              <a:rPr lang="de-DE" baseline="0" dirty="0" smtClean="0"/>
              <a:t> land-</a:t>
            </a:r>
            <a:r>
              <a:rPr lang="de-DE" baseline="0" dirty="0" err="1" smtClean="0"/>
              <a:t>use</a:t>
            </a:r>
            <a:r>
              <a:rPr lang="de-DE" baseline="0" dirty="0" smtClean="0"/>
              <a:t> </a:t>
            </a:r>
            <a:r>
              <a:rPr lang="de-DE" baseline="0" dirty="0" err="1" smtClean="0"/>
              <a:t>types</a:t>
            </a:r>
            <a:r>
              <a:rPr lang="de-DE" baseline="0" dirty="0" smtClean="0"/>
              <a:t>. Source: </a:t>
            </a:r>
            <a:r>
              <a:rPr lang="de-DE" baseline="0" dirty="0" err="1" smtClean="0"/>
              <a:t>Adapted</a:t>
            </a:r>
            <a:r>
              <a:rPr lang="de-DE" baseline="0" dirty="0" smtClean="0"/>
              <a:t> </a:t>
            </a:r>
            <a:r>
              <a:rPr lang="de-DE" baseline="0" dirty="0" err="1" smtClean="0"/>
              <a:t>from</a:t>
            </a:r>
            <a:r>
              <a:rPr lang="de-DE" baseline="0" dirty="0" smtClean="0"/>
              <a:t> Van der </a:t>
            </a:r>
            <a:r>
              <a:rPr lang="de-DE" baseline="0" dirty="0" err="1" smtClean="0"/>
              <a:t>Esch</a:t>
            </a:r>
            <a:r>
              <a:rPr lang="de-DE" baseline="0" dirty="0" smtClean="0"/>
              <a:t> et al. (2017)</a:t>
            </a: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12</a:t>
            </a:fld>
            <a:endParaRPr lang="de-DE" dirty="0"/>
          </a:p>
        </p:txBody>
      </p:sp>
    </p:spTree>
    <p:extLst>
      <p:ext uri="{BB962C8B-B14F-4D97-AF65-F5344CB8AC3E}">
        <p14:creationId xmlns:p14="http://schemas.microsoft.com/office/powerpoint/2010/main" val="344144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30.04.2019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71269673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313994663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heme" Target="../theme/them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tiff"/><Relationship Id="rId4" Type="http://schemas.openxmlformats.org/officeDocument/2006/relationships/image" Target="../media/image1.jpeg"/><Relationship Id="rId9" Type="http://schemas.openxmlformats.org/officeDocument/2006/relationships/image" Target="../media/image6.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eg"/><Relationship Id="rId13" Type="http://schemas.openxmlformats.org/officeDocument/2006/relationships/image" Target="../media/image11.jpeg"/><Relationship Id="rId3" Type="http://schemas.openxmlformats.org/officeDocument/2006/relationships/slideLayout" Target="../slideLayouts/slideLayout5.xml"/><Relationship Id="rId7" Type="http://schemas.openxmlformats.org/officeDocument/2006/relationships/theme" Target="../theme/theme2.xml"/><Relationship Id="rId12" Type="http://schemas.openxmlformats.org/officeDocument/2006/relationships/image" Target="../media/image10.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image" Target="../media/image9.jpeg"/><Relationship Id="rId5" Type="http://schemas.openxmlformats.org/officeDocument/2006/relationships/slideLayout" Target="../slideLayouts/slideLayout7.xml"/><Relationship Id="rId10" Type="http://schemas.openxmlformats.org/officeDocument/2006/relationships/image" Target="../media/image8.jpeg"/><Relationship Id="rId4" Type="http://schemas.openxmlformats.org/officeDocument/2006/relationships/slideLayout" Target="../slideLayouts/slideLayout6.xml"/><Relationship Id="rId9" Type="http://schemas.openxmlformats.org/officeDocument/2006/relationships/image" Target="../media/image7.tif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7.tiff"/><Relationship Id="rId18" Type="http://schemas.openxmlformats.org/officeDocument/2006/relationships/image" Target="../media/image21.jpeg"/><Relationship Id="rId3" Type="http://schemas.openxmlformats.org/officeDocument/2006/relationships/slideLayout" Target="../slideLayouts/slideLayout11.xml"/><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9.jpeg"/><Relationship Id="rId2" Type="http://schemas.openxmlformats.org/officeDocument/2006/relationships/slideLayout" Target="../slideLayouts/slideLayout10.xml"/><Relationship Id="rId16" Type="http://schemas.openxmlformats.org/officeDocument/2006/relationships/image" Target="../media/image20.png"/><Relationship Id="rId1" Type="http://schemas.openxmlformats.org/officeDocument/2006/relationships/slideLayout" Target="../slideLayouts/slideLayout9.xml"/><Relationship Id="rId6" Type="http://schemas.openxmlformats.org/officeDocument/2006/relationships/image" Target="../media/image1.jpeg"/><Relationship Id="rId11" Type="http://schemas.openxmlformats.org/officeDocument/2006/relationships/image" Target="../media/image17.jpeg"/><Relationship Id="rId5" Type="http://schemas.openxmlformats.org/officeDocument/2006/relationships/theme" Target="../theme/theme3.xml"/><Relationship Id="rId15" Type="http://schemas.openxmlformats.org/officeDocument/2006/relationships/image" Target="../media/image19.jpeg"/><Relationship Id="rId10" Type="http://schemas.openxmlformats.org/officeDocument/2006/relationships/image" Target="../media/image16.tiff"/><Relationship Id="rId4" Type="http://schemas.openxmlformats.org/officeDocument/2006/relationships/slideLayout" Target="../slideLayouts/slideLayout12.xml"/><Relationship Id="rId9" Type="http://schemas.openxmlformats.org/officeDocument/2006/relationships/image" Target="../media/image15.jpeg"/><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30.04.2019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10"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678" r:id="rId5"/>
    <p:sldLayoutId id="2147483700" r:id="rId6"/>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26.jpeg"/><Relationship Id="rId11" Type="http://schemas.openxmlformats.org/officeDocument/2006/relationships/image" Target="../media/image31.jpeg"/><Relationship Id="rId5" Type="http://schemas.openxmlformats.org/officeDocument/2006/relationships/image" Target="../media/image25.jpeg"/><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s>
</file>

<file path=ppt/slides/_rels/slide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3.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3.xml"/><Relationship Id="rId5" Type="http://schemas.openxmlformats.org/officeDocument/2006/relationships/image" Target="../media/image45.png"/><Relationship Id="rId4" Type="http://schemas.openxmlformats.org/officeDocument/2006/relationships/image" Target="../media/image44.jpeg"/></Relationships>
</file>

<file path=ppt/slides/_rels/slide1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23.jpeg"/><Relationship Id="rId1" Type="http://schemas.openxmlformats.org/officeDocument/2006/relationships/slideLayout" Target="../slideLayouts/slideLayout3.xml"/><Relationship Id="rId5" Type="http://schemas.openxmlformats.org/officeDocument/2006/relationships/image" Target="../media/image50.jpeg"/><Relationship Id="rId4" Type="http://schemas.openxmlformats.org/officeDocument/2006/relationships/image" Target="../media/image49.jpeg"/></Relationships>
</file>

<file path=ppt/slides/_rels/slide14.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image" Target="../media/image5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346449"/>
            <a:ext cx="7772400" cy="1586607"/>
          </a:xfrm>
        </p:spPr>
        <p:txBody>
          <a:bodyPr/>
          <a:lstStyle/>
          <a:p>
            <a:r>
              <a:rPr lang="de-DE" sz="4800" dirty="0" smtClean="0"/>
              <a:t>Biodiversity: Status quo</a:t>
            </a:r>
            <a:endParaRPr lang="de-DE" sz="4800" dirty="0"/>
          </a:p>
        </p:txBody>
      </p:sp>
      <p:sp>
        <p:nvSpPr>
          <p:cNvPr id="4" name="Untertitel 3"/>
          <p:cNvSpPr>
            <a:spLocks noGrp="1"/>
          </p:cNvSpPr>
          <p:nvPr>
            <p:ph type="subTitle" idx="1"/>
          </p:nvPr>
        </p:nvSpPr>
        <p:spPr>
          <a:xfrm>
            <a:off x="683568" y="3578423"/>
            <a:ext cx="6400800" cy="648072"/>
          </a:xfrm>
        </p:spPr>
        <p:txBody>
          <a:bodyPr/>
          <a:lstStyle/>
          <a:p>
            <a:r>
              <a:rPr lang="de-DE" sz="2800" i="1" dirty="0" smtClean="0"/>
              <a:t>Biodiversity </a:t>
            </a:r>
            <a:r>
              <a:rPr lang="de-DE" sz="2800" i="1" dirty="0" err="1" smtClean="0"/>
              <a:t>loss</a:t>
            </a:r>
            <a:r>
              <a:rPr lang="de-DE" sz="2800" i="1" dirty="0" smtClean="0"/>
              <a:t> </a:t>
            </a:r>
            <a:r>
              <a:rPr lang="de-DE" sz="2800" i="1" dirty="0" err="1" smtClean="0"/>
              <a:t>data</a:t>
            </a:r>
            <a:r>
              <a:rPr lang="de-DE" sz="2800" i="1" dirty="0" smtClean="0"/>
              <a:t>; </a:t>
            </a:r>
            <a:r>
              <a:rPr lang="de-DE" sz="2800" i="1" dirty="0" err="1"/>
              <a:t>i</a:t>
            </a:r>
            <a:r>
              <a:rPr lang="de-DE" sz="2800" i="1" dirty="0" err="1" smtClean="0"/>
              <a:t>nfluence</a:t>
            </a:r>
            <a:r>
              <a:rPr lang="de-DE" sz="2800" i="1" dirty="0" smtClean="0"/>
              <a:t> </a:t>
            </a:r>
            <a:r>
              <a:rPr lang="de-DE" sz="2800" i="1" dirty="0" err="1" smtClean="0"/>
              <a:t>of</a:t>
            </a:r>
            <a:r>
              <a:rPr lang="de-DE" sz="2800" i="1" dirty="0" smtClean="0"/>
              <a:t> </a:t>
            </a:r>
            <a:r>
              <a:rPr lang="de-DE" sz="2800" i="1" dirty="0" err="1" smtClean="0"/>
              <a:t>agriculture</a:t>
            </a:r>
            <a:endParaRPr lang="en-GB" sz="2800" i="1" dirty="0"/>
          </a:p>
        </p:txBody>
      </p:sp>
    </p:spTree>
    <p:extLst>
      <p:ext uri="{BB962C8B-B14F-4D97-AF65-F5344CB8AC3E}">
        <p14:creationId xmlns:p14="http://schemas.microsoft.com/office/powerpoint/2010/main" val="19975124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742073" y="2066557"/>
            <a:ext cx="7757217" cy="2457551"/>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oliennummernplatzhalter 4"/>
          <p:cNvSpPr>
            <a:spLocks noGrp="1"/>
          </p:cNvSpPr>
          <p:nvPr>
            <p:ph type="sldNum" sz="quarter" idx="12"/>
          </p:nvPr>
        </p:nvSpPr>
        <p:spPr/>
        <p:txBody>
          <a:bodyPr/>
          <a:lstStyle/>
          <a:p>
            <a:fld id="{94C51DEF-A0F2-436A-B446-D206BED377C1}" type="slidenum">
              <a:rPr lang="de-DE" smtClean="0"/>
              <a:t>2</a:t>
            </a:fld>
            <a:endParaRPr lang="de-DE" dirty="0"/>
          </a:p>
        </p:txBody>
      </p:sp>
      <p:sp>
        <p:nvSpPr>
          <p:cNvPr id="16" name="Titel 6"/>
          <p:cNvSpPr>
            <a:spLocks noGrp="1"/>
          </p:cNvSpPr>
          <p:nvPr>
            <p:ph type="title"/>
          </p:nvPr>
        </p:nvSpPr>
        <p:spPr>
          <a:xfrm>
            <a:off x="446856" y="111770"/>
            <a:ext cx="8229600" cy="724942"/>
          </a:xfrm>
          <a:noFill/>
        </p:spPr>
        <p:txBody>
          <a:bodyPr>
            <a:normAutofit/>
          </a:bodyPr>
          <a:lstStyle/>
          <a:p>
            <a:r>
              <a:rPr lang="de-DE" sz="2600" dirty="0" err="1" smtClean="0"/>
              <a:t>Introduction</a:t>
            </a:r>
            <a:r>
              <a:rPr lang="de-DE" sz="2600" dirty="0" smtClean="0"/>
              <a:t> - </a:t>
            </a:r>
            <a:r>
              <a:rPr lang="de-DE" sz="2600" dirty="0" err="1" smtClean="0"/>
              <a:t>definition</a:t>
            </a:r>
            <a:endParaRPr lang="de-DE" sz="2600" dirty="0"/>
          </a:p>
        </p:txBody>
      </p:sp>
      <p:sp>
        <p:nvSpPr>
          <p:cNvPr id="20" name="Textfeld 19"/>
          <p:cNvSpPr txBox="1"/>
          <p:nvPr/>
        </p:nvSpPr>
        <p:spPr>
          <a:xfrm>
            <a:off x="1957376" y="2197609"/>
            <a:ext cx="5473801" cy="430887"/>
          </a:xfrm>
          <a:prstGeom prst="rect">
            <a:avLst/>
          </a:prstGeom>
          <a:noFill/>
        </p:spPr>
        <p:txBody>
          <a:bodyPr wrap="square" rtlCol="0">
            <a:spAutoFit/>
          </a:bodyPr>
          <a:lstStyle/>
          <a:p>
            <a:r>
              <a:rPr lang="de-DE" sz="2200" b="1" dirty="0" smtClean="0">
                <a:solidFill>
                  <a:schemeClr val="tx1">
                    <a:lumMod val="75000"/>
                  </a:schemeClr>
                </a:solidFill>
                <a:latin typeface="Arial" panose="020B0604020202020204" pitchFamily="34" charset="0"/>
                <a:cs typeface="Arial" panose="020B0604020202020204" pitchFamily="34" charset="0"/>
              </a:rPr>
              <a:t>Biodiversity</a:t>
            </a:r>
            <a:endParaRPr lang="en-GB" sz="2200" b="1" dirty="0">
              <a:solidFill>
                <a:schemeClr val="tx1">
                  <a:lumMod val="75000"/>
                </a:schemeClr>
              </a:solidFill>
              <a:latin typeface="Arial" panose="020B0604020202020204" pitchFamily="34" charset="0"/>
              <a:cs typeface="Arial" panose="020B0604020202020204" pitchFamily="34" charset="0"/>
            </a:endParaRPr>
          </a:p>
        </p:txBody>
      </p:sp>
      <p:sp>
        <p:nvSpPr>
          <p:cNvPr id="21" name="Textfeld 20"/>
          <p:cNvSpPr txBox="1"/>
          <p:nvPr/>
        </p:nvSpPr>
        <p:spPr>
          <a:xfrm>
            <a:off x="971599" y="2708226"/>
            <a:ext cx="7527691" cy="1815882"/>
          </a:xfrm>
          <a:prstGeom prst="rect">
            <a:avLst/>
          </a:prstGeom>
          <a:noFill/>
        </p:spPr>
        <p:txBody>
          <a:bodyPr wrap="square" rtlCol="0">
            <a:spAutoFit/>
          </a:bodyPr>
          <a:lstStyle/>
          <a:p>
            <a:r>
              <a:rPr lang="es-ES" sz="1700" dirty="0" smtClean="0">
                <a:solidFill>
                  <a:schemeClr val="bg2">
                    <a:lumMod val="25000"/>
                  </a:schemeClr>
                </a:solidFill>
                <a:latin typeface="Arial" panose="020B0604020202020204" pitchFamily="34" charset="0"/>
                <a:cs typeface="Arial" panose="020B0604020202020204" pitchFamily="34" charset="0"/>
              </a:rPr>
              <a:t>Means the variability among living organisms from all sources including inter alia, terrestrial, marine and other aquatic ecosystems and the ecological complexes of which they are part; this includes </a:t>
            </a:r>
            <a:r>
              <a:rPr lang="es-ES" sz="1700" b="1" dirty="0" smtClean="0">
                <a:solidFill>
                  <a:schemeClr val="bg2">
                    <a:lumMod val="25000"/>
                  </a:schemeClr>
                </a:solidFill>
                <a:latin typeface="Arial" panose="020B0604020202020204" pitchFamily="34" charset="0"/>
                <a:cs typeface="Arial" panose="020B0604020202020204" pitchFamily="34" charset="0"/>
              </a:rPr>
              <a:t>diversity within species, between species and of ecosystems</a:t>
            </a:r>
            <a:r>
              <a:rPr lang="es-ES" sz="1700" dirty="0" smtClean="0">
                <a:solidFill>
                  <a:schemeClr val="bg2">
                    <a:lumMod val="25000"/>
                  </a:schemeClr>
                </a:solidFill>
                <a:latin typeface="Arial" panose="020B0604020202020204" pitchFamily="34" charset="0"/>
                <a:cs typeface="Arial" panose="020B0604020202020204" pitchFamily="34" charset="0"/>
              </a:rPr>
              <a:t>.“</a:t>
            </a:r>
          </a:p>
          <a:p>
            <a:endParaRPr lang="es-ES" sz="2000" dirty="0" smtClean="0">
              <a:solidFill>
                <a:schemeClr val="bg2">
                  <a:lumMod val="25000"/>
                </a:schemeClr>
              </a:solidFill>
              <a:latin typeface="Arial" panose="020B0604020202020204" pitchFamily="34" charset="0"/>
              <a:cs typeface="Arial" panose="020B0604020202020204" pitchFamily="34" charset="0"/>
            </a:endParaRPr>
          </a:p>
          <a:p>
            <a:r>
              <a:rPr lang="es-ES" sz="2000" dirty="0" smtClean="0">
                <a:solidFill>
                  <a:schemeClr val="bg2">
                    <a:lumMod val="25000"/>
                  </a:schemeClr>
                </a:solidFill>
                <a:latin typeface="Arial" panose="020B0604020202020204" pitchFamily="34" charset="0"/>
                <a:cs typeface="Arial" panose="020B0604020202020204" pitchFamily="34" charset="0"/>
              </a:rPr>
              <a:t>	</a:t>
            </a:r>
            <a:r>
              <a:rPr lang="es-ES" sz="1700" dirty="0" smtClean="0">
                <a:solidFill>
                  <a:schemeClr val="bg2">
                    <a:lumMod val="25000"/>
                  </a:schemeClr>
                </a:solidFill>
                <a:latin typeface="Arial" panose="020B0604020202020204" pitchFamily="34" charset="0"/>
                <a:cs typeface="Arial" panose="020B0604020202020204" pitchFamily="34" charset="0"/>
              </a:rPr>
              <a:t>	(Convention on Biological Diversity, Article 2)</a:t>
            </a:r>
          </a:p>
        </p:txBody>
      </p:sp>
      <p:pic>
        <p:nvPicPr>
          <p:cNvPr id="6146" name="Picture 2" descr="C:\Users\Kerstin.Froehle\Desktop\idea-305335_128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6610" y="1700808"/>
            <a:ext cx="855261" cy="858615"/>
          </a:xfrm>
          <a:prstGeom prst="rect">
            <a:avLst/>
          </a:prstGeom>
          <a:solidFill>
            <a:srgbClr val="FFFF99"/>
          </a:solidFill>
          <a:ln w="28575">
            <a:solidFill>
              <a:schemeClr val="tx1">
                <a:lumMod val="75000"/>
              </a:schemeClr>
            </a:solidFill>
          </a:ln>
        </p:spPr>
      </p:pic>
    </p:spTree>
    <p:extLst>
      <p:ext uri="{BB962C8B-B14F-4D97-AF65-F5344CB8AC3E}">
        <p14:creationId xmlns:p14="http://schemas.microsoft.com/office/powerpoint/2010/main" val="3057824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3</a:t>
            </a:fld>
            <a:endParaRPr lang="de-DE" dirty="0"/>
          </a:p>
        </p:txBody>
      </p:sp>
      <p:sp>
        <p:nvSpPr>
          <p:cNvPr id="16" name="Titel 6"/>
          <p:cNvSpPr>
            <a:spLocks noGrp="1"/>
          </p:cNvSpPr>
          <p:nvPr>
            <p:ph type="title"/>
          </p:nvPr>
        </p:nvSpPr>
        <p:spPr>
          <a:xfrm>
            <a:off x="446856" y="111770"/>
            <a:ext cx="8229600" cy="724942"/>
          </a:xfrm>
          <a:noFill/>
        </p:spPr>
        <p:txBody>
          <a:bodyPr>
            <a:normAutofit/>
          </a:bodyPr>
          <a:lstStyle/>
          <a:p>
            <a:r>
              <a:rPr lang="de-DE" sz="2600" dirty="0" smtClean="0"/>
              <a:t>Biodiversity</a:t>
            </a:r>
            <a:endParaRPr lang="de-DE" sz="2600" dirty="0"/>
          </a:p>
        </p:txBody>
      </p:sp>
      <p:sp>
        <p:nvSpPr>
          <p:cNvPr id="8" name="Inhaltsplatzhalter 7"/>
          <p:cNvSpPr>
            <a:spLocks noGrp="1"/>
          </p:cNvSpPr>
          <p:nvPr>
            <p:ph sz="quarter" idx="12"/>
          </p:nvPr>
        </p:nvSpPr>
        <p:spPr>
          <a:xfrm>
            <a:off x="541037" y="1400743"/>
            <a:ext cx="7948920" cy="4849931"/>
          </a:xfrm>
        </p:spPr>
        <p:txBody>
          <a:bodyPr lIns="0"/>
          <a:lstStyle>
            <a:lvl1pPr marL="0" indent="0">
              <a:buNone/>
              <a:defRPr lang="en-US" sz="1600" kern="1200" dirty="0">
                <a:solidFill>
                  <a:srgbClr val="00546E"/>
                </a:solidFill>
                <a:latin typeface="Arial" panose="020B0604020202020204" pitchFamily="34" charset="0"/>
                <a:ea typeface="+mn-ea"/>
                <a:cs typeface="+mn-cs"/>
              </a:defRPr>
            </a:lvl1pPr>
          </a:lstStyle>
          <a:p>
            <a:pPr marL="285750" indent="-285750">
              <a:buFont typeface="Arial"/>
              <a:buChar char="•"/>
            </a:pPr>
            <a:endParaRPr lang="de-DE" sz="1400" dirty="0"/>
          </a:p>
          <a:p>
            <a:pPr marL="285750" indent="-285750">
              <a:buFont typeface="Arial"/>
              <a:buChar char="•"/>
            </a:pPr>
            <a:endParaRPr lang="de-DE" sz="1400" dirty="0"/>
          </a:p>
          <a:p>
            <a:pPr marL="285750" indent="-285750">
              <a:buFont typeface="Arial"/>
              <a:buChar char="•"/>
            </a:pPr>
            <a:endParaRPr lang="de-DE" sz="1400" dirty="0"/>
          </a:p>
          <a:p>
            <a:pPr marL="285750" indent="-285750">
              <a:buFont typeface="Arial"/>
              <a:buChar char="•"/>
            </a:pPr>
            <a:endParaRPr lang="de-DE" sz="1400" dirty="0"/>
          </a:p>
          <a:p>
            <a:endParaRPr lang="en-US" sz="1400" dirty="0"/>
          </a:p>
        </p:txBody>
      </p:sp>
      <p:sp>
        <p:nvSpPr>
          <p:cNvPr id="6" name="Textfeld 5"/>
          <p:cNvSpPr txBox="1"/>
          <p:nvPr/>
        </p:nvSpPr>
        <p:spPr>
          <a:xfrm>
            <a:off x="683568" y="1268760"/>
            <a:ext cx="8136904" cy="3693319"/>
          </a:xfrm>
          <a:prstGeom prst="rect">
            <a:avLst/>
          </a:prstGeom>
          <a:noFill/>
        </p:spPr>
        <p:txBody>
          <a:bodyPr wrap="square" rtlCol="0">
            <a:spAutoFit/>
          </a:bodyPr>
          <a:lstStyle/>
          <a:p>
            <a:pPr marL="285750" indent="-285750">
              <a:buFont typeface="Arial" panose="020B0604020202020204" pitchFamily="34" charset="0"/>
              <a:buChar char="•"/>
            </a:pPr>
            <a:r>
              <a:rPr lang="de-DE" dirty="0" err="1">
                <a:latin typeface="Arial" panose="020B0604020202020204" pitchFamily="34" charset="0"/>
                <a:cs typeface="Arial" panose="020B0604020202020204" pitchFamily="34" charset="0"/>
              </a:rPr>
              <a:t>D</a:t>
            </a:r>
            <a:r>
              <a:rPr lang="de-DE" dirty="0" err="1" smtClean="0">
                <a:latin typeface="Arial" panose="020B0604020202020204" pitchFamily="34" charset="0"/>
                <a:cs typeface="Arial" panose="020B0604020202020204" pitchFamily="34" charset="0"/>
              </a:rPr>
              <a:t>iversity</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between</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species</a:t>
            </a:r>
            <a:r>
              <a:rPr lang="de-DE" dirty="0" smtClean="0">
                <a:latin typeface="Arial" panose="020B0604020202020204" pitchFamily="34" charset="0"/>
                <a:cs typeface="Arial" panose="020B0604020202020204" pitchFamily="34" charset="0"/>
              </a:rPr>
              <a:t> (plant, </a:t>
            </a:r>
            <a:r>
              <a:rPr lang="de-DE" dirty="0" err="1" smtClean="0">
                <a:latin typeface="Arial" panose="020B0604020202020204" pitchFamily="34" charset="0"/>
                <a:cs typeface="Arial" panose="020B0604020202020204" pitchFamily="34" charset="0"/>
              </a:rPr>
              <a:t>animal</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microorganism</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fungi</a:t>
            </a:r>
            <a:r>
              <a:rPr lang="de-DE" dirty="0" smtClean="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err="1">
                <a:latin typeface="Arial" panose="020B0604020202020204" pitchFamily="34" charset="0"/>
                <a:cs typeface="Arial" panose="020B0604020202020204" pitchFamily="34" charset="0"/>
              </a:rPr>
              <a:t>D</a:t>
            </a:r>
            <a:r>
              <a:rPr lang="de-DE" dirty="0" err="1" smtClean="0">
                <a:latin typeface="Arial" panose="020B0604020202020204" pitchFamily="34" charset="0"/>
                <a:cs typeface="Arial" panose="020B0604020202020204" pitchFamily="34" charset="0"/>
              </a:rPr>
              <a:t>iversity</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within</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species</a:t>
            </a:r>
            <a:r>
              <a:rPr lang="de-DE" dirty="0" smtClean="0">
                <a:latin typeface="Arial" panose="020B0604020202020204" pitchFamily="34" charset="0"/>
                <a:cs typeface="Arial" panose="020B0604020202020204" pitchFamily="34" charset="0"/>
              </a:rPr>
              <a:t>  (genes, e.g. different </a:t>
            </a:r>
            <a:r>
              <a:rPr lang="de-DE" dirty="0" err="1" smtClean="0">
                <a:latin typeface="Arial" panose="020B0604020202020204" pitchFamily="34" charset="0"/>
                <a:cs typeface="Arial" panose="020B0604020202020204" pitchFamily="34" charset="0"/>
              </a:rPr>
              <a:t>species</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of</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tomato</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cattle</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carnation</a:t>
            </a:r>
            <a:r>
              <a:rPr lang="de-DE" dirty="0" smtClean="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err="1" smtClean="0">
                <a:latin typeface="Arial" panose="020B0604020202020204" pitchFamily="34" charset="0"/>
                <a:cs typeface="Arial" panose="020B0604020202020204" pitchFamily="34" charset="0"/>
              </a:rPr>
              <a:t>Diversity</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of</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ecosystems</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forest</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rivers</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ozeans</a:t>
            </a:r>
            <a:r>
              <a:rPr lang="de-DE" dirty="0" smtClean="0">
                <a:latin typeface="Arial" panose="020B0604020202020204" pitchFamily="34" charset="0"/>
                <a:cs typeface="Arial" panose="020B0604020202020204" pitchFamily="34" charset="0"/>
              </a:rPr>
              <a:t>, ….)</a:t>
            </a:r>
            <a:endParaRPr lang="en-GB" dirty="0">
              <a:latin typeface="Arial" panose="020B0604020202020204" pitchFamily="34" charset="0"/>
              <a:cs typeface="Arial" panose="020B0604020202020204" pitchFamily="34" charset="0"/>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0132" y="1768172"/>
            <a:ext cx="1404156" cy="936104"/>
          </a:xfrm>
          <a:prstGeom prst="rect">
            <a:avLst/>
          </a:prstGeom>
        </p:spPr>
      </p:pic>
      <p:pic>
        <p:nvPicPr>
          <p:cNvPr id="14" name="Grafik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11960" y="1772816"/>
            <a:ext cx="1248138" cy="936104"/>
          </a:xfrm>
          <a:prstGeom prst="rect">
            <a:avLst/>
          </a:prstGeom>
        </p:spPr>
      </p:pic>
      <p:pic>
        <p:nvPicPr>
          <p:cNvPr id="17" name="Grafik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56405" y="1751546"/>
            <a:ext cx="1239531" cy="952147"/>
          </a:xfrm>
          <a:prstGeom prst="rect">
            <a:avLst/>
          </a:prstGeom>
        </p:spPr>
      </p:pic>
      <p:pic>
        <p:nvPicPr>
          <p:cNvPr id="18" name="Grafik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9991" y="1751546"/>
            <a:ext cx="1440160" cy="957106"/>
          </a:xfrm>
          <a:prstGeom prst="rect">
            <a:avLst/>
          </a:prstGeom>
        </p:spPr>
      </p:pic>
      <p:pic>
        <p:nvPicPr>
          <p:cNvPr id="19" name="Grafik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79991" y="3567383"/>
            <a:ext cx="1388520" cy="945929"/>
          </a:xfrm>
          <a:prstGeom prst="rect">
            <a:avLst/>
          </a:prstGeom>
        </p:spPr>
      </p:pic>
      <p:pic>
        <p:nvPicPr>
          <p:cNvPr id="22" name="Grafik 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50179" y="3577208"/>
            <a:ext cx="1852907" cy="936104"/>
          </a:xfrm>
          <a:prstGeom prst="rect">
            <a:avLst/>
          </a:prstGeom>
        </p:spPr>
      </p:pic>
      <p:pic>
        <p:nvPicPr>
          <p:cNvPr id="23" name="Grafik 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821078" y="3577207"/>
            <a:ext cx="1433978" cy="955985"/>
          </a:xfrm>
          <a:prstGeom prst="rect">
            <a:avLst/>
          </a:prstGeom>
        </p:spPr>
      </p:pic>
      <p:pic>
        <p:nvPicPr>
          <p:cNvPr id="24" name="Grafik 2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97263" y="5085184"/>
            <a:ext cx="1422888" cy="948592"/>
          </a:xfrm>
          <a:prstGeom prst="rect">
            <a:avLst/>
          </a:prstGeom>
        </p:spPr>
      </p:pic>
      <p:pic>
        <p:nvPicPr>
          <p:cNvPr id="25" name="Grafik 2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843808" y="5085184"/>
            <a:ext cx="1422888" cy="948592"/>
          </a:xfrm>
          <a:prstGeom prst="rect">
            <a:avLst/>
          </a:prstGeom>
        </p:spPr>
      </p:pic>
      <p:pic>
        <p:nvPicPr>
          <p:cNvPr id="26" name="Grafik 2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614612" y="5086515"/>
            <a:ext cx="1685580" cy="947261"/>
          </a:xfrm>
          <a:prstGeom prst="rect">
            <a:avLst/>
          </a:prstGeom>
        </p:spPr>
      </p:pic>
      <p:sp>
        <p:nvSpPr>
          <p:cNvPr id="27" name="Textfeld 26"/>
          <p:cNvSpPr txBox="1"/>
          <p:nvPr/>
        </p:nvSpPr>
        <p:spPr>
          <a:xfrm>
            <a:off x="7452320" y="6033776"/>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48661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4</a:t>
            </a:fld>
            <a:endParaRPr lang="de-DE" dirty="0"/>
          </a:p>
        </p:txBody>
      </p:sp>
      <p:sp>
        <p:nvSpPr>
          <p:cNvPr id="20" name="Textfeld 19"/>
          <p:cNvSpPr txBox="1"/>
          <p:nvPr/>
        </p:nvSpPr>
        <p:spPr>
          <a:xfrm>
            <a:off x="358592" y="1268760"/>
            <a:ext cx="7186328" cy="430887"/>
          </a:xfrm>
          <a:prstGeom prst="rect">
            <a:avLst/>
          </a:prstGeom>
          <a:noFill/>
        </p:spPr>
        <p:txBody>
          <a:bodyPr wrap="square" rtlCol="0">
            <a:spAutoFit/>
          </a:bodyPr>
          <a:lstStyle/>
          <a:p>
            <a:r>
              <a:rPr lang="de-DE" sz="2200" b="1" dirty="0" smtClean="0">
                <a:solidFill>
                  <a:schemeClr val="bg2">
                    <a:lumMod val="25000"/>
                  </a:schemeClr>
                </a:solidFill>
                <a:latin typeface="Arial" panose="020B0604020202020204" pitchFamily="34" charset="0"/>
                <a:cs typeface="Arial" panose="020B0604020202020204" pitchFamily="34" charset="0"/>
              </a:rPr>
              <a:t>... </a:t>
            </a:r>
            <a:r>
              <a:rPr lang="de-DE" sz="2200" b="1" dirty="0" err="1" smtClean="0">
                <a:solidFill>
                  <a:schemeClr val="bg2">
                    <a:lumMod val="25000"/>
                  </a:schemeClr>
                </a:solidFill>
                <a:latin typeface="Arial" panose="020B0604020202020204" pitchFamily="34" charset="0"/>
                <a:cs typeface="Arial" panose="020B0604020202020204" pitchFamily="34" charset="0"/>
              </a:rPr>
              <a:t>some</a:t>
            </a:r>
            <a:r>
              <a:rPr lang="de-DE" sz="2200" b="1" dirty="0" smtClean="0">
                <a:solidFill>
                  <a:schemeClr val="bg2">
                    <a:lumMod val="25000"/>
                  </a:schemeClr>
                </a:solidFill>
                <a:latin typeface="Arial" panose="020B0604020202020204" pitchFamily="34" charset="0"/>
                <a:cs typeface="Arial" panose="020B0604020202020204" pitchFamily="34" charset="0"/>
              </a:rPr>
              <a:t> </a:t>
            </a:r>
            <a:r>
              <a:rPr lang="de-DE" sz="2200" b="1" dirty="0" err="1" smtClean="0">
                <a:solidFill>
                  <a:schemeClr val="bg2">
                    <a:lumMod val="25000"/>
                  </a:schemeClr>
                </a:solidFill>
                <a:latin typeface="Arial" panose="020B0604020202020204" pitchFamily="34" charset="0"/>
                <a:cs typeface="Arial" panose="020B0604020202020204" pitchFamily="34" charset="0"/>
              </a:rPr>
              <a:t>data</a:t>
            </a:r>
            <a:r>
              <a:rPr lang="de-DE" sz="2200" b="1" dirty="0" smtClean="0">
                <a:solidFill>
                  <a:schemeClr val="bg2">
                    <a:lumMod val="25000"/>
                  </a:schemeClr>
                </a:solidFill>
                <a:latin typeface="Arial" panose="020B0604020202020204" pitchFamily="34" charset="0"/>
                <a:cs typeface="Arial" panose="020B0604020202020204" pitchFamily="34" charset="0"/>
              </a:rPr>
              <a:t> </a:t>
            </a:r>
            <a:endParaRPr lang="en-GB" sz="2200" b="1" dirty="0">
              <a:solidFill>
                <a:schemeClr val="bg2">
                  <a:lumMod val="25000"/>
                </a:schemeClr>
              </a:solidFill>
              <a:latin typeface="Arial" panose="020B0604020202020204" pitchFamily="34" charset="0"/>
              <a:cs typeface="Arial" panose="020B0604020202020204" pitchFamily="34" charset="0"/>
            </a:endParaRPr>
          </a:p>
        </p:txBody>
      </p:sp>
      <p:sp>
        <p:nvSpPr>
          <p:cNvPr id="7" name="Textfeld 6"/>
          <p:cNvSpPr txBox="1"/>
          <p:nvPr/>
        </p:nvSpPr>
        <p:spPr>
          <a:xfrm>
            <a:off x="827584" y="1781749"/>
            <a:ext cx="7776864" cy="1515800"/>
          </a:xfrm>
          <a:prstGeom prst="rect">
            <a:avLst/>
          </a:prstGeom>
          <a:noFill/>
        </p:spPr>
        <p:txBody>
          <a:bodyPr wrap="square" rtlCol="0">
            <a:spAutoFit/>
          </a:bodyPr>
          <a:lstStyle/>
          <a:p>
            <a:pPr marL="285750" indent="-285750">
              <a:spcAft>
                <a:spcPts val="500"/>
              </a:spcAft>
              <a:buFont typeface="Arial" panose="020B0604020202020204" pitchFamily="34" charset="0"/>
              <a:buChar char="•"/>
            </a:pPr>
            <a:r>
              <a:rPr lang="en-GB" sz="1600" dirty="0">
                <a:latin typeface="Arial" panose="020B0604020202020204" pitchFamily="34" charset="0"/>
                <a:cs typeface="Arial" panose="020B0604020202020204" pitchFamily="34" charset="0"/>
              </a:rPr>
              <a:t>In the United States, biodiversity has declined by 31% since the 15th century.</a:t>
            </a:r>
          </a:p>
          <a:p>
            <a:pPr marL="285750" indent="-285750">
              <a:spcAft>
                <a:spcPts val="500"/>
              </a:spcAft>
              <a:buFont typeface="Arial" panose="020B0604020202020204" pitchFamily="34" charset="0"/>
              <a:buChar char="•"/>
            </a:pPr>
            <a:r>
              <a:rPr lang="de-DE" sz="1600" dirty="0" smtClean="0">
                <a:latin typeface="Arial" panose="020B0604020202020204" pitchFamily="34" charset="0"/>
                <a:cs typeface="Arial" panose="020B0604020202020204" pitchFamily="34" charset="0"/>
              </a:rPr>
              <a:t>71% </a:t>
            </a:r>
            <a:r>
              <a:rPr lang="de-DE" sz="1600" dirty="0" err="1" smtClean="0">
                <a:latin typeface="Arial" panose="020B0604020202020204" pitchFamily="34" charset="0"/>
                <a:cs typeface="Arial" panose="020B0604020202020204" pitchFamily="34" charset="0"/>
              </a:rPr>
              <a:t>of</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fish</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species</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have</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become</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extinct</a:t>
            </a:r>
            <a:r>
              <a:rPr lang="de-DE" sz="1600" dirty="0" smtClean="0">
                <a:latin typeface="Arial" panose="020B0604020202020204" pitchFamily="34" charset="0"/>
                <a:cs typeface="Arial" panose="020B0604020202020204" pitchFamily="34" charset="0"/>
              </a:rPr>
              <a:t> in Europe/Central </a:t>
            </a:r>
            <a:r>
              <a:rPr lang="de-DE" sz="1600" dirty="0" err="1" smtClean="0">
                <a:latin typeface="Arial" panose="020B0604020202020204" pitchFamily="34" charset="0"/>
                <a:cs typeface="Arial" panose="020B0604020202020204" pitchFamily="34" charset="0"/>
              </a:rPr>
              <a:t>Asia</a:t>
            </a:r>
            <a:endParaRPr lang="de-DE" sz="1600" dirty="0" smtClean="0">
              <a:latin typeface="Arial" panose="020B0604020202020204" pitchFamily="34" charset="0"/>
              <a:cs typeface="Arial" panose="020B0604020202020204" pitchFamily="34" charset="0"/>
            </a:endParaRPr>
          </a:p>
          <a:p>
            <a:pPr marL="285750" indent="-285750">
              <a:spcAft>
                <a:spcPts val="500"/>
              </a:spcAft>
              <a:buFont typeface="Arial" panose="020B0604020202020204" pitchFamily="34" charset="0"/>
              <a:buChar char="•"/>
            </a:pPr>
            <a:r>
              <a:rPr lang="de-DE" sz="1600" dirty="0" smtClean="0">
                <a:latin typeface="Arial" panose="020B0604020202020204" pitchFamily="34" charset="0"/>
                <a:cs typeface="Arial" panose="020B0604020202020204" pitchFamily="34" charset="0"/>
              </a:rPr>
              <a:t>87% </a:t>
            </a:r>
            <a:r>
              <a:rPr lang="de-DE" sz="1600" dirty="0" err="1" smtClean="0">
                <a:latin typeface="Arial" panose="020B0604020202020204" pitchFamily="34" charset="0"/>
                <a:cs typeface="Arial" panose="020B0604020202020204" pitchFamily="34" charset="0"/>
              </a:rPr>
              <a:t>of</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wetlands</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have</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been</a:t>
            </a:r>
            <a:r>
              <a:rPr lang="de-DE" sz="1600" dirty="0" smtClean="0">
                <a:latin typeface="Arial" panose="020B0604020202020204" pitchFamily="34" charset="0"/>
                <a:cs typeface="Arial" panose="020B0604020202020204" pitchFamily="34" charset="0"/>
              </a:rPr>
              <a:t> lost </a:t>
            </a:r>
            <a:r>
              <a:rPr lang="de-DE" sz="1600" dirty="0" err="1" smtClean="0">
                <a:latin typeface="Arial" panose="020B0604020202020204" pitchFamily="34" charset="0"/>
                <a:cs typeface="Arial" panose="020B0604020202020204" pitchFamily="34" charset="0"/>
              </a:rPr>
              <a:t>since</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the</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beginning</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of</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the</a:t>
            </a:r>
            <a:r>
              <a:rPr lang="de-DE" sz="1600" dirty="0" smtClean="0">
                <a:latin typeface="Arial" panose="020B0604020202020204" pitchFamily="34" charset="0"/>
                <a:cs typeface="Arial" panose="020B0604020202020204" pitchFamily="34" charset="0"/>
              </a:rPr>
              <a:t> modern </a:t>
            </a:r>
            <a:r>
              <a:rPr lang="de-DE" sz="1600" dirty="0" err="1" smtClean="0">
                <a:latin typeface="Arial" panose="020B0604020202020204" pitchFamily="34" charset="0"/>
                <a:cs typeface="Arial" panose="020B0604020202020204" pitchFamily="34" charset="0"/>
              </a:rPr>
              <a:t>era</a:t>
            </a:r>
            <a:endParaRPr lang="en-GB" sz="1600" dirty="0" smtClean="0">
              <a:latin typeface="Arial" panose="020B0604020202020204" pitchFamily="34" charset="0"/>
              <a:cs typeface="Arial" panose="020B0604020202020204" pitchFamily="34" charset="0"/>
            </a:endParaRPr>
          </a:p>
          <a:p>
            <a:pPr marL="285750" indent="-285750">
              <a:spcAft>
                <a:spcPts val="500"/>
              </a:spcAft>
              <a:buFont typeface="Arial" panose="020B0604020202020204" pitchFamily="34" charset="0"/>
              <a:buChar char="•"/>
            </a:pPr>
            <a:r>
              <a:rPr lang="en-GB" sz="1600" dirty="0" smtClean="0">
                <a:latin typeface="Arial" panose="020B0604020202020204" pitchFamily="34" charset="0"/>
                <a:cs typeface="Arial" panose="020B0604020202020204" pitchFamily="34" charset="0"/>
              </a:rPr>
              <a:t>More than 25,000 species are on the list of threatened or endangered animal and plant species around the globe</a:t>
            </a:r>
          </a:p>
        </p:txBody>
      </p:sp>
      <p:sp>
        <p:nvSpPr>
          <p:cNvPr id="9" name="Titel 6"/>
          <p:cNvSpPr>
            <a:spLocks noGrp="1"/>
          </p:cNvSpPr>
          <p:nvPr>
            <p:ph type="title"/>
          </p:nvPr>
        </p:nvSpPr>
        <p:spPr>
          <a:xfrm>
            <a:off x="446856" y="111770"/>
            <a:ext cx="8229600" cy="724942"/>
          </a:xfrm>
          <a:noFill/>
        </p:spPr>
        <p:txBody>
          <a:bodyPr>
            <a:normAutofit/>
          </a:bodyPr>
          <a:lstStyle/>
          <a:p>
            <a:r>
              <a:rPr lang="de-DE" sz="2600" dirty="0" smtClean="0"/>
              <a:t>Biodiversity – global </a:t>
            </a:r>
            <a:r>
              <a:rPr lang="de-DE" sz="2600" dirty="0" err="1" smtClean="0"/>
              <a:t>situation</a:t>
            </a:r>
            <a:endParaRPr lang="de-DE" sz="2600" dirty="0"/>
          </a:p>
        </p:txBody>
      </p:sp>
      <p:sp>
        <p:nvSpPr>
          <p:cNvPr id="8" name="Rechteck 7"/>
          <p:cNvSpPr/>
          <p:nvPr/>
        </p:nvSpPr>
        <p:spPr>
          <a:xfrm>
            <a:off x="262489" y="3772532"/>
            <a:ext cx="2941359" cy="243478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feld 9"/>
          <p:cNvSpPr txBox="1"/>
          <p:nvPr/>
        </p:nvSpPr>
        <p:spPr>
          <a:xfrm>
            <a:off x="973765" y="3847017"/>
            <a:ext cx="2158076" cy="338554"/>
          </a:xfrm>
          <a:prstGeom prst="rect">
            <a:avLst/>
          </a:prstGeom>
          <a:noFill/>
        </p:spPr>
        <p:txBody>
          <a:bodyPr wrap="square" rtlCol="0">
            <a:spAutoFit/>
          </a:bodyPr>
          <a:lstStyle/>
          <a:p>
            <a:r>
              <a:rPr lang="de-DE" sz="1600" b="1" dirty="0" err="1" smtClean="0">
                <a:solidFill>
                  <a:schemeClr val="tx1">
                    <a:lumMod val="75000"/>
                  </a:schemeClr>
                </a:solidFill>
                <a:latin typeface="Arial" panose="020B0604020202020204" pitchFamily="34" charset="0"/>
                <a:cs typeface="Arial" panose="020B0604020202020204" pitchFamily="34" charset="0"/>
              </a:rPr>
              <a:t>Ecosystem</a:t>
            </a:r>
            <a:r>
              <a:rPr lang="de-DE" sz="1600" b="1" dirty="0" smtClean="0">
                <a:solidFill>
                  <a:schemeClr val="tx1">
                    <a:lumMod val="75000"/>
                  </a:schemeClr>
                </a:solidFill>
                <a:latin typeface="Arial" panose="020B0604020202020204" pitchFamily="34" charset="0"/>
                <a:cs typeface="Arial" panose="020B0604020202020204" pitchFamily="34" charset="0"/>
              </a:rPr>
              <a:t> </a:t>
            </a:r>
            <a:r>
              <a:rPr lang="de-DE" sz="1600" b="1" dirty="0" err="1" smtClean="0">
                <a:solidFill>
                  <a:schemeClr val="tx1">
                    <a:lumMod val="75000"/>
                  </a:schemeClr>
                </a:solidFill>
                <a:latin typeface="Arial" panose="020B0604020202020204" pitchFamily="34" charset="0"/>
                <a:cs typeface="Arial" panose="020B0604020202020204" pitchFamily="34" charset="0"/>
              </a:rPr>
              <a:t>services</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262489" y="4175991"/>
            <a:ext cx="3091111" cy="2031325"/>
          </a:xfrm>
          <a:prstGeom prst="rect">
            <a:avLst/>
          </a:prstGeom>
          <a:noFill/>
        </p:spPr>
        <p:txBody>
          <a:bodyPr wrap="square" rtlCol="0">
            <a:spAutoFit/>
          </a:bodyPr>
          <a:lstStyle/>
          <a:p>
            <a:r>
              <a:rPr lang="es-ES" sz="1200" dirty="0" err="1" smtClean="0">
                <a:solidFill>
                  <a:schemeClr val="bg2">
                    <a:lumMod val="25000"/>
                  </a:schemeClr>
                </a:solidFill>
                <a:latin typeface="Arial" panose="020B0604020202020204" pitchFamily="34" charset="0"/>
                <a:cs typeface="Arial" panose="020B0604020202020204" pitchFamily="34" charset="0"/>
              </a:rPr>
              <a:t>Benefits</a:t>
            </a:r>
            <a:r>
              <a:rPr lang="es-ES" sz="1200" dirty="0" smtClean="0">
                <a:solidFill>
                  <a:schemeClr val="bg2">
                    <a:lumMod val="25000"/>
                  </a:schemeClr>
                </a:solidFill>
                <a:latin typeface="Arial" panose="020B0604020202020204" pitchFamily="34" charset="0"/>
                <a:cs typeface="Arial" panose="020B0604020202020204" pitchFamily="34" charset="0"/>
              </a:rPr>
              <a:t> </a:t>
            </a:r>
            <a:r>
              <a:rPr lang="es-ES" sz="1200" dirty="0" err="1" smtClean="0">
                <a:solidFill>
                  <a:schemeClr val="bg2">
                    <a:lumMod val="25000"/>
                  </a:schemeClr>
                </a:solidFill>
                <a:latin typeface="Arial" panose="020B0604020202020204" pitchFamily="34" charset="0"/>
                <a:cs typeface="Arial" panose="020B0604020202020204" pitchFamily="34" charset="0"/>
              </a:rPr>
              <a:t>people</a:t>
            </a:r>
            <a:r>
              <a:rPr lang="es-ES" sz="1200" dirty="0" smtClean="0">
                <a:solidFill>
                  <a:schemeClr val="bg2">
                    <a:lumMod val="25000"/>
                  </a:schemeClr>
                </a:solidFill>
                <a:latin typeface="Arial" panose="020B0604020202020204" pitchFamily="34" charset="0"/>
                <a:cs typeface="Arial" panose="020B0604020202020204" pitchFamily="34" charset="0"/>
              </a:rPr>
              <a:t> </a:t>
            </a:r>
            <a:r>
              <a:rPr lang="es-ES" sz="1200" dirty="0" err="1" smtClean="0">
                <a:solidFill>
                  <a:schemeClr val="bg2">
                    <a:lumMod val="25000"/>
                  </a:schemeClr>
                </a:solidFill>
                <a:latin typeface="Arial" panose="020B0604020202020204" pitchFamily="34" charset="0"/>
                <a:cs typeface="Arial" panose="020B0604020202020204" pitchFamily="34" charset="0"/>
              </a:rPr>
              <a:t>receive</a:t>
            </a:r>
            <a:r>
              <a:rPr lang="es-ES" sz="1200" dirty="0" smtClean="0">
                <a:solidFill>
                  <a:schemeClr val="bg2">
                    <a:lumMod val="25000"/>
                  </a:schemeClr>
                </a:solidFill>
                <a:latin typeface="Arial" panose="020B0604020202020204" pitchFamily="34" charset="0"/>
                <a:cs typeface="Arial" panose="020B0604020202020204" pitchFamily="34" charset="0"/>
              </a:rPr>
              <a:t> from ecosystems. These include: </a:t>
            </a:r>
          </a:p>
          <a:p>
            <a:pPr marL="354013" indent="-171450">
              <a:buFont typeface="Arial" panose="020B0604020202020204" pitchFamily="34" charset="0"/>
              <a:buChar char="•"/>
            </a:pPr>
            <a:r>
              <a:rPr lang="es-ES" sz="1200" dirty="0" smtClean="0">
                <a:solidFill>
                  <a:schemeClr val="bg2">
                    <a:lumMod val="25000"/>
                  </a:schemeClr>
                </a:solidFill>
                <a:latin typeface="Arial" panose="020B0604020202020204" pitchFamily="34" charset="0"/>
                <a:cs typeface="Arial" panose="020B0604020202020204" pitchFamily="34" charset="0"/>
              </a:rPr>
              <a:t>provisioning services (food, water); </a:t>
            </a:r>
          </a:p>
          <a:p>
            <a:pPr marL="354013" indent="-171450">
              <a:buFont typeface="Arial" panose="020B0604020202020204" pitchFamily="34" charset="0"/>
              <a:buChar char="•"/>
            </a:pPr>
            <a:r>
              <a:rPr lang="es-ES" sz="1200" dirty="0" smtClean="0">
                <a:solidFill>
                  <a:schemeClr val="bg2">
                    <a:lumMod val="25000"/>
                  </a:schemeClr>
                </a:solidFill>
                <a:latin typeface="Arial" panose="020B0604020202020204" pitchFamily="34" charset="0"/>
                <a:cs typeface="Arial" panose="020B0604020202020204" pitchFamily="34" charset="0"/>
              </a:rPr>
              <a:t>regulating services (regulation of floods, drought,...); </a:t>
            </a:r>
          </a:p>
          <a:p>
            <a:pPr marL="354013" indent="-171450">
              <a:buFont typeface="Arial" panose="020B0604020202020204" pitchFamily="34" charset="0"/>
              <a:buChar char="•"/>
            </a:pPr>
            <a:r>
              <a:rPr lang="es-ES" sz="1200" dirty="0" smtClean="0">
                <a:solidFill>
                  <a:schemeClr val="bg2">
                    <a:lumMod val="25000"/>
                  </a:schemeClr>
                </a:solidFill>
                <a:latin typeface="Arial" panose="020B0604020202020204" pitchFamily="34" charset="0"/>
                <a:cs typeface="Arial" panose="020B0604020202020204" pitchFamily="34" charset="0"/>
              </a:rPr>
              <a:t>supporting services (soil formation);</a:t>
            </a:r>
          </a:p>
          <a:p>
            <a:pPr marL="354013" indent="-171450">
              <a:buFont typeface="Arial" panose="020B0604020202020204" pitchFamily="34" charset="0"/>
              <a:buChar char="•"/>
            </a:pPr>
            <a:r>
              <a:rPr lang="es-ES" sz="1200" dirty="0" smtClean="0">
                <a:solidFill>
                  <a:schemeClr val="bg2">
                    <a:lumMod val="25000"/>
                  </a:schemeClr>
                </a:solidFill>
                <a:latin typeface="Arial" panose="020B0604020202020204" pitchFamily="34" charset="0"/>
                <a:cs typeface="Arial" panose="020B0604020202020204" pitchFamily="34" charset="0"/>
              </a:rPr>
              <a:t>cultural services (recreational);</a:t>
            </a:r>
          </a:p>
          <a:p>
            <a:pPr marL="354013" indent="-171450">
              <a:buFont typeface="Arial" panose="020B0604020202020204" pitchFamily="34" charset="0"/>
              <a:buChar char="•"/>
            </a:pPr>
            <a:r>
              <a:rPr lang="es-ES" sz="1200" dirty="0" smtClean="0">
                <a:solidFill>
                  <a:schemeClr val="bg2">
                    <a:lumMod val="25000"/>
                  </a:schemeClr>
                </a:solidFill>
                <a:latin typeface="Arial" panose="020B0604020202020204" pitchFamily="34" charset="0"/>
                <a:cs typeface="Arial" panose="020B0604020202020204" pitchFamily="34" charset="0"/>
              </a:rPr>
              <a:t>and other non-material benefits (health and well being)</a:t>
            </a:r>
          </a:p>
          <a:p>
            <a:endParaRPr lang="es-ES" sz="600" dirty="0" smtClean="0">
              <a:solidFill>
                <a:schemeClr val="bg2">
                  <a:lumMod val="25000"/>
                </a:schemeClr>
              </a:solidFill>
              <a:latin typeface="Arial" panose="020B0604020202020204" pitchFamily="34" charset="0"/>
              <a:cs typeface="Arial" panose="020B0604020202020204" pitchFamily="34" charset="0"/>
            </a:endParaRPr>
          </a:p>
          <a:p>
            <a:r>
              <a:rPr lang="es-ES" sz="1200" dirty="0" smtClean="0">
                <a:solidFill>
                  <a:schemeClr val="bg2">
                    <a:lumMod val="25000"/>
                  </a:schemeClr>
                </a:solidFill>
                <a:latin typeface="Arial" panose="020B0604020202020204" pitchFamily="34" charset="0"/>
                <a:cs typeface="Arial" panose="020B0604020202020204" pitchFamily="34" charset="0"/>
              </a:rPr>
              <a:t>(</a:t>
            </a:r>
            <a:r>
              <a:rPr lang="es-ES" sz="1000" dirty="0" smtClean="0">
                <a:solidFill>
                  <a:schemeClr val="bg2">
                    <a:lumMod val="25000"/>
                  </a:schemeClr>
                </a:solidFill>
                <a:latin typeface="Arial" panose="020B0604020202020204" pitchFamily="34" charset="0"/>
                <a:cs typeface="Arial" panose="020B0604020202020204" pitchFamily="34" charset="0"/>
              </a:rPr>
              <a:t>Millennium Ecosystem Assessment)</a:t>
            </a:r>
            <a:endParaRPr lang="es-ES" sz="1200" dirty="0" smtClean="0">
              <a:solidFill>
                <a:schemeClr val="bg2">
                  <a:lumMod val="25000"/>
                </a:schemeClr>
              </a:solidFill>
              <a:latin typeface="Arial" panose="020B0604020202020204" pitchFamily="34" charset="0"/>
              <a:cs typeface="Arial" panose="020B0604020202020204" pitchFamily="34" charset="0"/>
            </a:endParaRPr>
          </a:p>
        </p:txBody>
      </p:sp>
      <p:pic>
        <p:nvPicPr>
          <p:cNvPr id="12" name="Picture 2" descr="C:\Users\Kerstin.Froehle\Desktop\idea-305335_128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3427" y="3573016"/>
            <a:ext cx="423481" cy="425141"/>
          </a:xfrm>
          <a:prstGeom prst="rect">
            <a:avLst/>
          </a:prstGeom>
          <a:solidFill>
            <a:srgbClr val="FFFF99"/>
          </a:solidFill>
          <a:ln w="28575">
            <a:solidFill>
              <a:schemeClr val="tx1">
                <a:lumMod val="75000"/>
              </a:schemeClr>
            </a:solidFill>
          </a:ln>
        </p:spPr>
      </p:pic>
      <p:sp>
        <p:nvSpPr>
          <p:cNvPr id="2" name="Textfeld 1"/>
          <p:cNvSpPr txBox="1"/>
          <p:nvPr/>
        </p:nvSpPr>
        <p:spPr>
          <a:xfrm>
            <a:off x="3563888" y="3694615"/>
            <a:ext cx="5400600" cy="2562240"/>
          </a:xfrm>
          <a:prstGeom prst="rect">
            <a:avLst/>
          </a:prstGeom>
          <a:noFill/>
        </p:spPr>
        <p:txBody>
          <a:bodyPr wrap="square" rtlCol="0">
            <a:spAutoFit/>
          </a:bodyPr>
          <a:lstStyle/>
          <a:p>
            <a:pPr marL="285750" indent="-285750">
              <a:spcAft>
                <a:spcPts val="500"/>
              </a:spcAft>
              <a:buFont typeface="Arial" panose="020B0604020202020204" pitchFamily="34" charset="0"/>
              <a:buChar char="•"/>
            </a:pPr>
            <a:r>
              <a:rPr lang="de-DE" sz="1600" dirty="0" err="1">
                <a:latin typeface="Arial" panose="020B0604020202020204" pitchFamily="34" charset="0"/>
                <a:cs typeface="Arial" panose="020B0604020202020204" pitchFamily="34" charset="0"/>
              </a:rPr>
              <a:t>Eight</a:t>
            </a:r>
            <a:r>
              <a:rPr lang="de-DE" sz="1600" dirty="0">
                <a:latin typeface="Arial" panose="020B0604020202020204" pitchFamily="34" charset="0"/>
                <a:cs typeface="Arial" panose="020B0604020202020204" pitchFamily="34" charset="0"/>
              </a:rPr>
              <a:t> out </a:t>
            </a:r>
            <a:r>
              <a:rPr lang="de-DE" sz="1600" dirty="0" err="1">
                <a:latin typeface="Arial" panose="020B0604020202020204" pitchFamily="34" charset="0"/>
                <a:cs typeface="Arial" panose="020B0604020202020204" pitchFamily="34" charset="0"/>
              </a:rPr>
              <a:t>of</a:t>
            </a:r>
            <a:r>
              <a:rPr lang="de-DE" sz="1600" dirty="0">
                <a:latin typeface="Arial" panose="020B0604020202020204" pitchFamily="34" charset="0"/>
                <a:cs typeface="Arial" panose="020B0604020202020204" pitchFamily="34" charset="0"/>
              </a:rPr>
              <a:t> 18 </a:t>
            </a:r>
            <a:r>
              <a:rPr lang="de-DE" sz="1600" b="1" i="1" dirty="0" err="1">
                <a:latin typeface="Arial" panose="020B0604020202020204" pitchFamily="34" charset="0"/>
                <a:cs typeface="Arial" panose="020B0604020202020204" pitchFamily="34" charset="0"/>
              </a:rPr>
              <a:t>ecosystem</a:t>
            </a:r>
            <a:r>
              <a:rPr lang="de-DE" sz="1600" b="1" i="1" dirty="0">
                <a:latin typeface="Arial" panose="020B0604020202020204" pitchFamily="34" charset="0"/>
                <a:cs typeface="Arial" panose="020B0604020202020204" pitchFamily="34" charset="0"/>
              </a:rPr>
              <a:t> </a:t>
            </a:r>
            <a:r>
              <a:rPr lang="de-DE" sz="1600" b="1" i="1" dirty="0" err="1">
                <a:latin typeface="Arial" panose="020B0604020202020204" pitchFamily="34" charset="0"/>
                <a:cs typeface="Arial" panose="020B0604020202020204" pitchFamily="34" charset="0"/>
              </a:rPr>
              <a:t>services</a:t>
            </a:r>
            <a:r>
              <a:rPr lang="de-DE" sz="1600" b="1" i="1"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have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substantially</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decreased</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since</a:t>
            </a:r>
            <a:r>
              <a:rPr lang="de-DE" sz="1600" dirty="0">
                <a:latin typeface="Arial" panose="020B0604020202020204" pitchFamily="34" charset="0"/>
                <a:cs typeface="Arial" panose="020B0604020202020204" pitchFamily="34" charset="0"/>
              </a:rPr>
              <a:t> </a:t>
            </a:r>
            <a:r>
              <a:rPr lang="de-DE" sz="1600" dirty="0" smtClean="0">
                <a:latin typeface="Arial" panose="020B0604020202020204" pitchFamily="34" charset="0"/>
                <a:cs typeface="Arial" panose="020B0604020202020204" pitchFamily="34" charset="0"/>
              </a:rPr>
              <a:t>1960: </a:t>
            </a:r>
            <a:endParaRPr lang="de-DE" sz="1600" dirty="0">
              <a:latin typeface="Arial" panose="020B0604020202020204" pitchFamily="34" charset="0"/>
              <a:cs typeface="Arial" panose="020B0604020202020204" pitchFamily="34" charset="0"/>
            </a:endParaRPr>
          </a:p>
          <a:p>
            <a:pPr marL="1200150" lvl="2" indent="-285750">
              <a:spcAft>
                <a:spcPts val="500"/>
              </a:spcAft>
              <a:buFont typeface="Wingdings" panose="05000000000000000000" pitchFamily="2" charset="2"/>
              <a:buChar char="Ø"/>
            </a:pPr>
            <a:r>
              <a:rPr lang="de-DE" sz="1400" dirty="0" err="1" smtClean="0">
                <a:latin typeface="Arial" panose="020B0604020202020204" pitchFamily="34" charset="0"/>
                <a:cs typeface="Arial" panose="020B0604020202020204" pitchFamily="34" charset="0"/>
              </a:rPr>
              <a:t>Amongst</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others</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pollination</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drinking</a:t>
            </a:r>
            <a:r>
              <a:rPr lang="de-DE" sz="1400" dirty="0" smtClean="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water</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purification</a:t>
            </a:r>
            <a:r>
              <a:rPr lang="de-DE" sz="1400" dirty="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and</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protection</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against</a:t>
            </a:r>
            <a:r>
              <a:rPr lang="de-DE" sz="1400" dirty="0" smtClean="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erosion</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and</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flooding</a:t>
            </a:r>
            <a:r>
              <a:rPr lang="de-DE" sz="1400" dirty="0">
                <a:latin typeface="Arial" panose="020B0604020202020204" pitchFamily="34" charset="0"/>
                <a:cs typeface="Arial" panose="020B0604020202020204" pitchFamily="34" charset="0"/>
              </a:rPr>
              <a:t> </a:t>
            </a:r>
            <a:endParaRPr lang="de-DE" sz="1400" dirty="0" smtClean="0">
              <a:latin typeface="Arial" panose="020B0604020202020204" pitchFamily="34" charset="0"/>
              <a:cs typeface="Arial" panose="020B0604020202020204" pitchFamily="34" charset="0"/>
            </a:endParaRPr>
          </a:p>
          <a:p>
            <a:pPr marL="285750" indent="-285750">
              <a:spcAft>
                <a:spcPts val="500"/>
              </a:spcAft>
              <a:buFont typeface="Arial" panose="020B0604020202020204" pitchFamily="34" charset="0"/>
              <a:buChar char="•"/>
            </a:pPr>
            <a:r>
              <a:rPr lang="de-DE" sz="1600" dirty="0" smtClean="0">
                <a:latin typeface="Arial" panose="020B0604020202020204" pitchFamily="34" charset="0"/>
                <a:cs typeface="Arial" panose="020B0604020202020204" pitchFamily="34" charset="0"/>
              </a:rPr>
              <a:t>But </a:t>
            </a:r>
            <a:r>
              <a:rPr lang="de-DE" sz="1600" dirty="0" err="1">
                <a:latin typeface="Arial" panose="020B0604020202020204" pitchFamily="34" charset="0"/>
                <a:cs typeface="Arial" panose="020B0604020202020204" pitchFamily="34" charset="0"/>
              </a:rPr>
              <a:t>there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are</a:t>
            </a:r>
            <a:r>
              <a:rPr lang="de-DE" sz="1600" dirty="0">
                <a:latin typeface="Arial" panose="020B0604020202020204" pitchFamily="34" charset="0"/>
                <a:cs typeface="Arial" panose="020B0604020202020204" pitchFamily="34" charset="0"/>
              </a:rPr>
              <a:t> also </a:t>
            </a:r>
            <a:r>
              <a:rPr lang="de-DE" sz="1600" dirty="0" err="1">
                <a:latin typeface="Arial" panose="020B0604020202020204" pitchFamily="34" charset="0"/>
                <a:cs typeface="Arial" panose="020B0604020202020204" pitchFamily="34" charset="0"/>
              </a:rPr>
              <a:t>some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ecosystem</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services</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that</a:t>
            </a:r>
            <a:r>
              <a:rPr lang="de-DE" sz="1600" dirty="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have</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been</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intensified</a:t>
            </a:r>
            <a:r>
              <a:rPr lang="de-DE" sz="1600" dirty="0" smtClean="0">
                <a:latin typeface="Arial" panose="020B0604020202020204" pitchFamily="34" charset="0"/>
                <a:cs typeface="Arial" panose="020B0604020202020204" pitchFamily="34" charset="0"/>
              </a:rPr>
              <a:t>:  </a:t>
            </a:r>
          </a:p>
          <a:p>
            <a:pPr marL="1200150" lvl="2" indent="-285750">
              <a:spcAft>
                <a:spcPts val="500"/>
              </a:spcAft>
              <a:buFont typeface="Wingdings" panose="05000000000000000000" pitchFamily="2" charset="2"/>
              <a:buChar char="Ø"/>
            </a:pPr>
            <a:r>
              <a:rPr lang="de-DE" sz="1400" dirty="0" err="1" smtClean="0">
                <a:latin typeface="Arial" panose="020B0604020202020204" pitchFamily="34" charset="0"/>
                <a:cs typeface="Arial" panose="020B0604020202020204" pitchFamily="34" charset="0"/>
              </a:rPr>
              <a:t>Amongst</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others</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production</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of</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agricultural</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goods</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animal</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husbandry</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and</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the</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harvesting</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of</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timber</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from</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forests</a:t>
            </a:r>
            <a:r>
              <a:rPr lang="de-DE" sz="1400" dirty="0" smtClean="0">
                <a:latin typeface="Arial" panose="020B0604020202020204" pitchFamily="34" charset="0"/>
                <a:cs typeface="Arial" panose="020B0604020202020204" pitchFamily="34" charset="0"/>
              </a:rPr>
              <a:t> </a:t>
            </a:r>
            <a:endParaRPr lang="en-GB" sz="1400" dirty="0">
              <a:latin typeface="Arial" panose="020B0604020202020204" pitchFamily="34" charset="0"/>
              <a:cs typeface="Arial" panose="020B0604020202020204" pitchFamily="34" charset="0"/>
            </a:endParaRPr>
          </a:p>
        </p:txBody>
      </p:sp>
      <p:sp>
        <p:nvSpPr>
          <p:cNvPr id="13" name="Textfeld 12"/>
          <p:cNvSpPr txBox="1"/>
          <p:nvPr/>
        </p:nvSpPr>
        <p:spPr>
          <a:xfrm>
            <a:off x="6732240" y="5985989"/>
            <a:ext cx="2408156" cy="33855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Homepage Helmholtz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Centre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 Summary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about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the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ipbes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assessment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reports</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80152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5</a:t>
            </a:fld>
            <a:endParaRPr lang="de-DE" dirty="0"/>
          </a:p>
        </p:txBody>
      </p:sp>
      <p:sp>
        <p:nvSpPr>
          <p:cNvPr id="20" name="Textfeld 19"/>
          <p:cNvSpPr txBox="1"/>
          <p:nvPr/>
        </p:nvSpPr>
        <p:spPr>
          <a:xfrm>
            <a:off x="358592" y="1268760"/>
            <a:ext cx="7186328" cy="430887"/>
          </a:xfrm>
          <a:prstGeom prst="rect">
            <a:avLst/>
          </a:prstGeom>
          <a:noFill/>
        </p:spPr>
        <p:txBody>
          <a:bodyPr wrap="square" rtlCol="0">
            <a:spAutoFit/>
          </a:bodyPr>
          <a:lstStyle/>
          <a:p>
            <a:r>
              <a:rPr lang="de-DE" sz="2200" b="1" dirty="0" smtClean="0">
                <a:solidFill>
                  <a:schemeClr val="bg2">
                    <a:lumMod val="25000"/>
                  </a:schemeClr>
                </a:solidFill>
                <a:latin typeface="Arial" panose="020B0604020202020204" pitchFamily="34" charset="0"/>
                <a:cs typeface="Arial" panose="020B0604020202020204" pitchFamily="34" charset="0"/>
              </a:rPr>
              <a:t>... </a:t>
            </a:r>
            <a:r>
              <a:rPr lang="de-DE" sz="2200" b="1" dirty="0" err="1" smtClean="0">
                <a:solidFill>
                  <a:schemeClr val="bg2">
                    <a:lumMod val="25000"/>
                  </a:schemeClr>
                </a:solidFill>
                <a:latin typeface="Arial" panose="020B0604020202020204" pitchFamily="34" charset="0"/>
                <a:cs typeface="Arial" panose="020B0604020202020204" pitchFamily="34" charset="0"/>
              </a:rPr>
              <a:t>some</a:t>
            </a:r>
            <a:r>
              <a:rPr lang="de-DE" sz="2200" b="1" dirty="0" smtClean="0">
                <a:solidFill>
                  <a:schemeClr val="bg2">
                    <a:lumMod val="25000"/>
                  </a:schemeClr>
                </a:solidFill>
                <a:latin typeface="Arial" panose="020B0604020202020204" pitchFamily="34" charset="0"/>
                <a:cs typeface="Arial" panose="020B0604020202020204" pitchFamily="34" charset="0"/>
              </a:rPr>
              <a:t> </a:t>
            </a:r>
            <a:r>
              <a:rPr lang="de-DE" sz="2200" b="1" dirty="0" err="1" smtClean="0">
                <a:solidFill>
                  <a:schemeClr val="bg2">
                    <a:lumMod val="25000"/>
                  </a:schemeClr>
                </a:solidFill>
                <a:latin typeface="Arial" panose="020B0604020202020204" pitchFamily="34" charset="0"/>
                <a:cs typeface="Arial" panose="020B0604020202020204" pitchFamily="34" charset="0"/>
              </a:rPr>
              <a:t>calculations</a:t>
            </a:r>
            <a:r>
              <a:rPr lang="de-DE" sz="2200" b="1" dirty="0" smtClean="0">
                <a:solidFill>
                  <a:schemeClr val="bg2">
                    <a:lumMod val="25000"/>
                  </a:schemeClr>
                </a:solidFill>
                <a:latin typeface="Arial" panose="020B0604020202020204" pitchFamily="34" charset="0"/>
                <a:cs typeface="Arial" panose="020B0604020202020204" pitchFamily="34" charset="0"/>
              </a:rPr>
              <a:t> </a:t>
            </a:r>
            <a:endParaRPr lang="en-GB" sz="2200" b="1" dirty="0">
              <a:solidFill>
                <a:schemeClr val="bg2">
                  <a:lumMod val="25000"/>
                </a:schemeClr>
              </a:solidFill>
              <a:latin typeface="Arial" panose="020B0604020202020204" pitchFamily="34" charset="0"/>
              <a:cs typeface="Arial" panose="020B0604020202020204" pitchFamily="34" charset="0"/>
            </a:endParaRPr>
          </a:p>
        </p:txBody>
      </p:sp>
      <p:sp>
        <p:nvSpPr>
          <p:cNvPr id="9" name="Titel 6"/>
          <p:cNvSpPr>
            <a:spLocks noGrp="1"/>
          </p:cNvSpPr>
          <p:nvPr>
            <p:ph type="title"/>
          </p:nvPr>
        </p:nvSpPr>
        <p:spPr>
          <a:xfrm>
            <a:off x="446856" y="111770"/>
            <a:ext cx="8229600" cy="724942"/>
          </a:xfrm>
          <a:noFill/>
        </p:spPr>
        <p:txBody>
          <a:bodyPr>
            <a:normAutofit/>
          </a:bodyPr>
          <a:lstStyle/>
          <a:p>
            <a:r>
              <a:rPr lang="de-DE" sz="2600" dirty="0" smtClean="0"/>
              <a:t>Biodiversity – global </a:t>
            </a:r>
            <a:r>
              <a:rPr lang="de-DE" sz="2600" dirty="0" err="1" smtClean="0"/>
              <a:t>situation</a:t>
            </a:r>
            <a:endParaRPr lang="de-DE" sz="2600" dirty="0"/>
          </a:p>
        </p:txBody>
      </p:sp>
      <p:sp>
        <p:nvSpPr>
          <p:cNvPr id="3" name="Textfeld 2"/>
          <p:cNvSpPr txBox="1"/>
          <p:nvPr/>
        </p:nvSpPr>
        <p:spPr>
          <a:xfrm>
            <a:off x="755576" y="1916832"/>
            <a:ext cx="7992888" cy="3293209"/>
          </a:xfrm>
          <a:prstGeom prst="rect">
            <a:avLst/>
          </a:prstGeom>
          <a:noFill/>
        </p:spPr>
        <p:txBody>
          <a:bodyPr wrap="square" rtlCol="0">
            <a:spAutoFit/>
          </a:bodyPr>
          <a:lstStyle/>
          <a:p>
            <a:pPr marL="285750" indent="-285750">
              <a:spcAft>
                <a:spcPts val="400"/>
              </a:spcAft>
              <a:buFont typeface="Arial" panose="020B0604020202020204" pitchFamily="34" charset="0"/>
              <a:buChar char="•"/>
            </a:pPr>
            <a:r>
              <a:rPr lang="de-DE" dirty="0" err="1" smtClean="0">
                <a:latin typeface="Arial" panose="020B0604020202020204" pitchFamily="34" charset="0"/>
                <a:cs typeface="Arial" panose="020B0604020202020204" pitchFamily="34" charset="0"/>
              </a:rPr>
              <a:t>Estimated</a:t>
            </a:r>
            <a:r>
              <a:rPr lang="de-DE" dirty="0" smtClean="0">
                <a:latin typeface="Arial" panose="020B0604020202020204" pitchFamily="34" charset="0"/>
                <a:cs typeface="Arial" panose="020B0604020202020204" pitchFamily="34" charset="0"/>
              </a:rPr>
              <a:t> total </a:t>
            </a:r>
            <a:r>
              <a:rPr lang="de-DE" dirty="0" err="1" smtClean="0">
                <a:latin typeface="Arial" panose="020B0604020202020204" pitchFamily="34" charset="0"/>
                <a:cs typeface="Arial" panose="020B0604020202020204" pitchFamily="34" charset="0"/>
              </a:rPr>
              <a:t>number</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of</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species</a:t>
            </a:r>
            <a:r>
              <a:rPr lang="de-DE" dirty="0" smtClean="0">
                <a:latin typeface="Arial" panose="020B0604020202020204" pitchFamily="34" charset="0"/>
                <a:cs typeface="Arial" panose="020B0604020202020204" pitchFamily="34" charset="0"/>
              </a:rPr>
              <a:t> on Earth: 6.5 </a:t>
            </a:r>
            <a:r>
              <a:rPr lang="de-DE" dirty="0" err="1" smtClean="0">
                <a:latin typeface="Arial" panose="020B0604020202020204" pitchFamily="34" charset="0"/>
                <a:cs typeface="Arial" panose="020B0604020202020204" pitchFamily="34" charset="0"/>
              </a:rPr>
              <a:t>million</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species</a:t>
            </a:r>
            <a:r>
              <a:rPr lang="de-DE" dirty="0" smtClean="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86% </a:t>
            </a:r>
            <a:r>
              <a:rPr lang="de-DE" dirty="0" err="1" smtClean="0">
                <a:latin typeface="Arial" panose="020B0604020202020204" pitchFamily="34" charset="0"/>
                <a:cs typeface="Arial" panose="020B0604020202020204" pitchFamily="34" charset="0"/>
              </a:rPr>
              <a:t>of</a:t>
            </a:r>
            <a:r>
              <a:rPr lang="de-DE" dirty="0" smtClean="0">
                <a:latin typeface="Arial" panose="020B0604020202020204" pitchFamily="34" charset="0"/>
                <a:cs typeface="Arial" panose="020B0604020202020204" pitchFamily="34" charset="0"/>
              </a:rPr>
              <a:t> all </a:t>
            </a:r>
            <a:r>
              <a:rPr lang="de-DE" dirty="0" err="1" smtClean="0">
                <a:latin typeface="Arial" panose="020B0604020202020204" pitchFamily="34" charset="0"/>
                <a:cs typeface="Arial" panose="020B0604020202020204" pitchFamily="34" charset="0"/>
              </a:rPr>
              <a:t>species</a:t>
            </a:r>
            <a:r>
              <a:rPr lang="de-DE" dirty="0" smtClean="0">
                <a:latin typeface="Arial" panose="020B0604020202020204" pitchFamily="34" charset="0"/>
                <a:cs typeface="Arial" panose="020B0604020202020204" pitchFamily="34" charset="0"/>
              </a:rPr>
              <a:t> on </a:t>
            </a:r>
            <a:r>
              <a:rPr lang="de-DE" dirty="0" err="1" smtClean="0">
                <a:latin typeface="Arial" panose="020B0604020202020204" pitchFamily="34" charset="0"/>
                <a:cs typeface="Arial" panose="020B0604020202020204" pitchFamily="34" charset="0"/>
              </a:rPr>
              <a:t>land</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and</a:t>
            </a:r>
            <a:r>
              <a:rPr lang="de-DE" dirty="0" smtClean="0">
                <a:latin typeface="Arial" panose="020B0604020202020204" pitchFamily="34" charset="0"/>
                <a:cs typeface="Arial" panose="020B0604020202020204" pitchFamily="34" charset="0"/>
              </a:rPr>
              <a:t> 91% </a:t>
            </a:r>
            <a:r>
              <a:rPr lang="de-DE" dirty="0" err="1" smtClean="0">
                <a:latin typeface="Arial" panose="020B0604020202020204" pitchFamily="34" charset="0"/>
                <a:cs typeface="Arial" panose="020B0604020202020204" pitchFamily="34" charset="0"/>
              </a:rPr>
              <a:t>of</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those</a:t>
            </a:r>
            <a:r>
              <a:rPr lang="de-DE" dirty="0" smtClean="0">
                <a:latin typeface="Arial" panose="020B0604020202020204" pitchFamily="34" charset="0"/>
                <a:cs typeface="Arial" panose="020B0604020202020204" pitchFamily="34" charset="0"/>
              </a:rPr>
              <a:t> in </a:t>
            </a:r>
            <a:r>
              <a:rPr lang="de-DE" dirty="0" err="1" smtClean="0">
                <a:latin typeface="Arial" panose="020B0604020202020204" pitchFamily="34" charset="0"/>
                <a:cs typeface="Arial" panose="020B0604020202020204" pitchFamily="34" charset="0"/>
              </a:rPr>
              <a:t>the</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seas</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have</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yet</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to</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be</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discovered</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described</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and</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catalogued</a:t>
            </a:r>
            <a:r>
              <a:rPr lang="de-DE" dirty="0" smtClean="0">
                <a:latin typeface="Arial" panose="020B0604020202020204" pitchFamily="34" charset="0"/>
                <a:cs typeface="Arial" panose="020B0604020202020204" pitchFamily="34" charset="0"/>
              </a:rPr>
              <a:t>  *</a:t>
            </a:r>
          </a:p>
          <a:p>
            <a:endParaRPr lang="de-DE" dirty="0" smtClean="0">
              <a:latin typeface="Arial" panose="020B0604020202020204" pitchFamily="34" charset="0"/>
              <a:cs typeface="Arial" panose="020B0604020202020204" pitchFamily="34" charset="0"/>
            </a:endParaRPr>
          </a:p>
          <a:p>
            <a:endParaRPr lang="de-DE" dirty="0">
              <a:latin typeface="Arial" panose="020B0604020202020204" pitchFamily="34" charset="0"/>
              <a:cs typeface="Arial" panose="020B0604020202020204" pitchFamily="34" charset="0"/>
            </a:endParaRPr>
          </a:p>
          <a:p>
            <a:pPr marL="285750" indent="-285750">
              <a:spcAft>
                <a:spcPts val="800"/>
              </a:spcAft>
              <a:buFont typeface="Arial" panose="020B0604020202020204" pitchFamily="34" charset="0"/>
              <a:buChar char="•"/>
            </a:pPr>
            <a:r>
              <a:rPr lang="de-DE" dirty="0" err="1" smtClean="0">
                <a:latin typeface="Arial" panose="020B0604020202020204" pitchFamily="34" charset="0"/>
                <a:cs typeface="Arial" panose="020B0604020202020204" pitchFamily="34" charset="0"/>
              </a:rPr>
              <a:t>Actual</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species</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extincion</a:t>
            </a:r>
            <a:r>
              <a:rPr lang="de-DE" dirty="0" smtClean="0">
                <a:latin typeface="Arial" panose="020B0604020202020204" pitchFamily="34" charset="0"/>
                <a:cs typeface="Arial" panose="020B0604020202020204" pitchFamily="34" charset="0"/>
              </a:rPr>
              <a:t> rate: 50 – 300 </a:t>
            </a:r>
            <a:r>
              <a:rPr lang="de-DE" dirty="0" err="1" smtClean="0">
                <a:latin typeface="Arial" panose="020B0604020202020204" pitchFamily="34" charset="0"/>
                <a:cs typeface="Arial" panose="020B0604020202020204" pitchFamily="34" charset="0"/>
              </a:rPr>
              <a:t>species</a:t>
            </a:r>
            <a:r>
              <a:rPr lang="de-DE" dirty="0" smtClean="0">
                <a:latin typeface="Arial" panose="020B0604020202020204" pitchFamily="34" charset="0"/>
                <a:cs typeface="Arial" panose="020B0604020202020204" pitchFamily="34" charset="0"/>
              </a:rPr>
              <a:t> per </a:t>
            </a:r>
            <a:r>
              <a:rPr lang="de-DE" dirty="0" err="1" smtClean="0">
                <a:latin typeface="Arial" panose="020B0604020202020204" pitchFamily="34" charset="0"/>
                <a:cs typeface="Arial" panose="020B0604020202020204" pitchFamily="34" charset="0"/>
              </a:rPr>
              <a:t>day</a:t>
            </a:r>
            <a:r>
              <a:rPr lang="de-DE" dirty="0" smtClean="0">
                <a:latin typeface="Arial" panose="020B0604020202020204" pitchFamily="34" charset="0"/>
                <a:cs typeface="Arial" panose="020B0604020202020204" pitchFamily="34" charset="0"/>
              </a:rPr>
              <a:t> </a:t>
            </a:r>
          </a:p>
          <a:p>
            <a:pPr marL="1630363" indent="-285750">
              <a:buFont typeface="Wingdings" panose="05000000000000000000" pitchFamily="2" charset="2"/>
              <a:buChar char="Ø"/>
            </a:pPr>
            <a:r>
              <a:rPr lang="de-DE" b="1" dirty="0" smtClean="0">
                <a:latin typeface="Arial" panose="020B0604020202020204" pitchFamily="34" charset="0"/>
                <a:cs typeface="Arial" panose="020B0604020202020204" pitchFamily="34" charset="0"/>
              </a:rPr>
              <a:t>total </a:t>
            </a:r>
            <a:r>
              <a:rPr lang="de-DE" b="1" dirty="0" err="1" smtClean="0">
                <a:latin typeface="Arial" panose="020B0604020202020204" pitchFamily="34" charset="0"/>
                <a:cs typeface="Arial" panose="020B0604020202020204" pitchFamily="34" charset="0"/>
              </a:rPr>
              <a:t>species</a:t>
            </a:r>
            <a:r>
              <a:rPr lang="de-DE" b="1" dirty="0" smtClean="0">
                <a:latin typeface="Arial" panose="020B0604020202020204" pitchFamily="34" charset="0"/>
                <a:cs typeface="Arial" panose="020B0604020202020204" pitchFamily="34" charset="0"/>
              </a:rPr>
              <a:t> </a:t>
            </a:r>
            <a:r>
              <a:rPr lang="de-DE" b="1" dirty="0" err="1" smtClean="0">
                <a:latin typeface="Arial" panose="020B0604020202020204" pitchFamily="34" charset="0"/>
                <a:cs typeface="Arial" panose="020B0604020202020204" pitchFamily="34" charset="0"/>
              </a:rPr>
              <a:t>number</a:t>
            </a:r>
            <a:r>
              <a:rPr lang="de-DE" b="1" dirty="0" smtClean="0">
                <a:latin typeface="Arial" panose="020B0604020202020204" pitchFamily="34" charset="0"/>
                <a:cs typeface="Arial" panose="020B0604020202020204" pitchFamily="34" charset="0"/>
              </a:rPr>
              <a:t> in 130.000 </a:t>
            </a:r>
            <a:r>
              <a:rPr lang="de-DE" b="1" dirty="0" err="1" smtClean="0">
                <a:latin typeface="Arial" panose="020B0604020202020204" pitchFamily="34" charset="0"/>
                <a:cs typeface="Arial" panose="020B0604020202020204" pitchFamily="34" charset="0"/>
              </a:rPr>
              <a:t>years</a:t>
            </a:r>
            <a:r>
              <a:rPr lang="de-DE" b="1" dirty="0" smtClean="0">
                <a:latin typeface="Arial" panose="020B0604020202020204" pitchFamily="34" charset="0"/>
                <a:cs typeface="Arial" panose="020B0604020202020204" pitchFamily="34" charset="0"/>
              </a:rPr>
              <a:t> = 0 </a:t>
            </a:r>
            <a:endParaRPr lang="de-DE" b="1" dirty="0">
              <a:latin typeface="Arial" panose="020B0604020202020204" pitchFamily="34" charset="0"/>
              <a:cs typeface="Arial" panose="020B0604020202020204" pitchFamily="34" charset="0"/>
            </a:endParaRPr>
          </a:p>
          <a:p>
            <a:pPr marL="285750" lvl="5" indent="-285750">
              <a:buFont typeface="Wingdings" panose="05000000000000000000" pitchFamily="2" charset="2"/>
              <a:buChar char="Ø"/>
            </a:pPr>
            <a:endParaRPr lang="de-DE" dirty="0" smtClean="0">
              <a:latin typeface="Arial" panose="020B0604020202020204" pitchFamily="34" charset="0"/>
              <a:cs typeface="Arial" panose="020B0604020202020204" pitchFamily="34" charset="0"/>
            </a:endParaRPr>
          </a:p>
          <a:p>
            <a:pPr marL="285750" lvl="5" indent="-285750">
              <a:buFont typeface="Wingdings" panose="05000000000000000000" pitchFamily="2" charset="2"/>
              <a:buChar char="Ø"/>
            </a:pPr>
            <a:endParaRPr lang="de-DE" dirty="0">
              <a:latin typeface="Arial" panose="020B0604020202020204" pitchFamily="34" charset="0"/>
              <a:cs typeface="Arial" panose="020B0604020202020204" pitchFamily="34" charset="0"/>
            </a:endParaRPr>
          </a:p>
          <a:p>
            <a:pPr marL="285750" lvl="5" indent="-285750">
              <a:buFont typeface="Arial" panose="020B0604020202020204" pitchFamily="34" charset="0"/>
              <a:buChar char="•"/>
            </a:pPr>
            <a:r>
              <a:rPr lang="de-DE" dirty="0" err="1" smtClean="0">
                <a:latin typeface="Arial" panose="020B0604020202020204" pitchFamily="34" charset="0"/>
                <a:cs typeface="Arial" panose="020B0604020202020204" pitchFamily="34" charset="0"/>
              </a:rPr>
              <a:t>With</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the</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current</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extinction</a:t>
            </a:r>
            <a:r>
              <a:rPr lang="de-DE" dirty="0" smtClean="0">
                <a:latin typeface="Arial" panose="020B0604020202020204" pitchFamily="34" charset="0"/>
                <a:cs typeface="Arial" panose="020B0604020202020204" pitchFamily="34" charset="0"/>
              </a:rPr>
              <a:t> rate </a:t>
            </a:r>
            <a:r>
              <a:rPr lang="de-DE" dirty="0" err="1" smtClean="0">
                <a:latin typeface="Arial" panose="020B0604020202020204" pitchFamily="34" charset="0"/>
                <a:cs typeface="Arial" panose="020B0604020202020204" pitchFamily="34" charset="0"/>
              </a:rPr>
              <a:t>only</a:t>
            </a:r>
            <a:r>
              <a:rPr lang="de-DE" dirty="0" smtClean="0">
                <a:latin typeface="Arial" panose="020B0604020202020204" pitchFamily="34" charset="0"/>
                <a:cs typeface="Arial" panose="020B0604020202020204" pitchFamily="34" charset="0"/>
              </a:rPr>
              <a:t> a marginal </a:t>
            </a:r>
            <a:r>
              <a:rPr lang="de-DE" dirty="0" err="1" smtClean="0">
                <a:latin typeface="Arial" panose="020B0604020202020204" pitchFamily="34" charset="0"/>
                <a:cs typeface="Arial" panose="020B0604020202020204" pitchFamily="34" charset="0"/>
              </a:rPr>
              <a:t>number</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of</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species</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and</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it´s</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role</a:t>
            </a:r>
            <a:r>
              <a:rPr lang="de-DE" dirty="0" smtClean="0">
                <a:latin typeface="Arial" panose="020B0604020202020204" pitchFamily="34" charset="0"/>
                <a:cs typeface="Arial" panose="020B0604020202020204" pitchFamily="34" charset="0"/>
              </a:rPr>
              <a:t> in </a:t>
            </a:r>
            <a:r>
              <a:rPr lang="de-DE" dirty="0" err="1" smtClean="0">
                <a:latin typeface="Arial" panose="020B0604020202020204" pitchFamily="34" charset="0"/>
                <a:cs typeface="Arial" panose="020B0604020202020204" pitchFamily="34" charset="0"/>
              </a:rPr>
              <a:t>providing</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ecosystem</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services</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can</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be</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described</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and</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discovered</a:t>
            </a:r>
            <a:r>
              <a:rPr lang="de-DE" dirty="0" smtClean="0">
                <a:latin typeface="Arial" panose="020B0604020202020204" pitchFamily="34" charset="0"/>
                <a:cs typeface="Arial" panose="020B0604020202020204" pitchFamily="34" charset="0"/>
              </a:rPr>
              <a:t>. </a:t>
            </a:r>
            <a:endParaRPr lang="en-GB" dirty="0" smtClean="0">
              <a:latin typeface="Arial" panose="020B0604020202020204" pitchFamily="34" charset="0"/>
              <a:cs typeface="Arial" panose="020B0604020202020204" pitchFamily="34" charset="0"/>
            </a:endParaRPr>
          </a:p>
        </p:txBody>
      </p:sp>
      <p:sp>
        <p:nvSpPr>
          <p:cNvPr id="14" name="Textfeld 13"/>
          <p:cNvSpPr txBox="1"/>
          <p:nvPr/>
        </p:nvSpPr>
        <p:spPr>
          <a:xfrm>
            <a:off x="6015764" y="5958891"/>
            <a:ext cx="3128236" cy="33855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Source: Camilo, M.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et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al.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How</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a:solidFill>
                  <a:schemeClr val="accent2">
                    <a:lumMod val="60000"/>
                    <a:lumOff val="40000"/>
                  </a:schemeClr>
                </a:solidFill>
                <a:latin typeface="Arial" panose="020B0604020202020204" pitchFamily="34" charset="0"/>
                <a:cs typeface="Arial" panose="020B0604020202020204" pitchFamily="34" charset="0"/>
              </a:rPr>
              <a:t>m</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any</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a:solidFill>
                  <a:schemeClr val="accent2">
                    <a:lumMod val="60000"/>
                    <a:lumOff val="40000"/>
                  </a:schemeClr>
                </a:solidFill>
                <a:latin typeface="Arial" panose="020B0604020202020204" pitchFamily="34" charset="0"/>
                <a:cs typeface="Arial" panose="020B0604020202020204" pitchFamily="34" charset="0"/>
              </a:rPr>
              <a:t>s</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pecies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there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on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earth</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and</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in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the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ocean</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err="1" smtClean="0">
                <a:solidFill>
                  <a:schemeClr val="accent2">
                    <a:lumMod val="60000"/>
                    <a:lumOff val="40000"/>
                  </a:schemeClr>
                </a:solidFill>
                <a:latin typeface="Arial" panose="020B0604020202020204" pitchFamily="34" charset="0"/>
                <a:cs typeface="Arial" panose="020B0604020202020204" pitchFamily="34" charset="0"/>
              </a:rPr>
              <a:t>PLoS</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err="1" smtClean="0">
                <a:solidFill>
                  <a:schemeClr val="accent2">
                    <a:lumMod val="60000"/>
                    <a:lumOff val="40000"/>
                  </a:schemeClr>
                </a:solidFill>
                <a:latin typeface="Arial" panose="020B0604020202020204" pitchFamily="34" charset="0"/>
                <a:cs typeface="Arial" panose="020B0604020202020204" pitchFamily="34" charset="0"/>
              </a:rPr>
              <a:t>Biology</a:t>
            </a:r>
            <a:r>
              <a:rPr lang="de-DE" sz="800" dirty="0">
                <a:solidFill>
                  <a:schemeClr val="accent2">
                    <a:lumMod val="60000"/>
                    <a:lumOff val="40000"/>
                  </a:schemeClr>
                </a:solidFill>
                <a:latin typeface="Arial" panose="020B0604020202020204" pitchFamily="34" charset="0"/>
                <a:cs typeface="Arial" panose="020B0604020202020204" pitchFamily="34" charset="0"/>
              </a:rPr>
              <a: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9 (8), 2011. </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742372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6</a:t>
            </a:fld>
            <a:endParaRPr lang="de-DE" dirty="0"/>
          </a:p>
        </p:txBody>
      </p:sp>
      <p:sp>
        <p:nvSpPr>
          <p:cNvPr id="9" name="Titel 6"/>
          <p:cNvSpPr>
            <a:spLocks noGrp="1"/>
          </p:cNvSpPr>
          <p:nvPr>
            <p:ph type="title"/>
          </p:nvPr>
        </p:nvSpPr>
        <p:spPr>
          <a:xfrm>
            <a:off x="446856" y="111770"/>
            <a:ext cx="8229600" cy="724942"/>
          </a:xfrm>
          <a:noFill/>
        </p:spPr>
        <p:txBody>
          <a:bodyPr>
            <a:normAutofit/>
          </a:bodyPr>
          <a:lstStyle/>
          <a:p>
            <a:r>
              <a:rPr lang="de-DE" sz="2600" dirty="0" smtClean="0"/>
              <a:t>Biodiversity – global </a:t>
            </a:r>
            <a:r>
              <a:rPr lang="de-DE" sz="2600" dirty="0" err="1" smtClean="0"/>
              <a:t>situation</a:t>
            </a:r>
            <a:endParaRPr lang="de-DE" sz="2600" dirty="0"/>
          </a:p>
        </p:txBody>
      </p:sp>
      <p:pic>
        <p:nvPicPr>
          <p:cNvPr id="2050" name="Picture 2" descr="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803699"/>
            <a:ext cx="5324028" cy="6057565"/>
          </a:xfrm>
          <a:prstGeom prst="rect">
            <a:avLst/>
          </a:prstGeom>
          <a:noFill/>
          <a:extLst>
            <a:ext uri="{909E8E84-426E-40DD-AFC4-6F175D3DCCD1}">
              <a14:hiddenFill xmlns:a14="http://schemas.microsoft.com/office/drawing/2010/main">
                <a:solidFill>
                  <a:srgbClr val="FFFFFF"/>
                </a:solidFill>
              </a14:hiddenFill>
            </a:ext>
          </a:extLst>
        </p:spPr>
      </p:pic>
      <p:sp>
        <p:nvSpPr>
          <p:cNvPr id="12" name="Textfeld 11"/>
          <p:cNvSpPr txBox="1"/>
          <p:nvPr/>
        </p:nvSpPr>
        <p:spPr>
          <a:xfrm>
            <a:off x="14640" y="5958891"/>
            <a:ext cx="3128236" cy="33855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Sabatini, F.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et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al.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Where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Europe´s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last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primary</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forests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err="1" smtClean="0">
                <a:solidFill>
                  <a:schemeClr val="accent2">
                    <a:lumMod val="60000"/>
                    <a:lumOff val="40000"/>
                  </a:schemeClr>
                </a:solidFill>
                <a:latin typeface="Arial" panose="020B0604020202020204" pitchFamily="34" charset="0"/>
                <a:cs typeface="Arial" panose="020B0604020202020204" pitchFamily="34" charset="0"/>
              </a:rPr>
              <a:t>Diversity</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err="1" smtClean="0">
                <a:solidFill>
                  <a:schemeClr val="accent2">
                    <a:lumMod val="60000"/>
                    <a:lumOff val="40000"/>
                  </a:schemeClr>
                </a:solidFill>
                <a:latin typeface="Arial" panose="020B0604020202020204" pitchFamily="34" charset="0"/>
                <a:cs typeface="Arial" panose="020B0604020202020204" pitchFamily="34" charset="0"/>
              </a:rPr>
              <a:t>and</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 Distribution</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b="1" dirty="0" smtClean="0">
                <a:solidFill>
                  <a:schemeClr val="accent2">
                    <a:lumMod val="60000"/>
                    <a:lumOff val="40000"/>
                  </a:schemeClr>
                </a:solidFill>
                <a:latin typeface="Arial" panose="020B0604020202020204" pitchFamily="34" charset="0"/>
                <a:cs typeface="Arial" panose="020B0604020202020204" pitchFamily="34" charset="0"/>
              </a:rPr>
              <a:t>24</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1426-1439 (2018). </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13" name="Rechteck 12"/>
          <p:cNvSpPr/>
          <p:nvPr/>
        </p:nvSpPr>
        <p:spPr>
          <a:xfrm>
            <a:off x="262489" y="2116347"/>
            <a:ext cx="3301399" cy="2981216"/>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feld 13"/>
          <p:cNvSpPr txBox="1"/>
          <p:nvPr/>
        </p:nvSpPr>
        <p:spPr>
          <a:xfrm>
            <a:off x="973764" y="2190832"/>
            <a:ext cx="2590124" cy="584775"/>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Natural (</a:t>
            </a:r>
            <a:r>
              <a:rPr lang="de-DE" sz="1600" b="1" dirty="0" err="1" smtClean="0">
                <a:solidFill>
                  <a:schemeClr val="tx1">
                    <a:lumMod val="75000"/>
                  </a:schemeClr>
                </a:solidFill>
                <a:latin typeface="Arial" panose="020B0604020202020204" pitchFamily="34" charset="0"/>
                <a:cs typeface="Arial" panose="020B0604020202020204" pitchFamily="34" charset="0"/>
              </a:rPr>
              <a:t>primary</a:t>
            </a:r>
            <a:r>
              <a:rPr lang="de-DE" sz="1600" b="1" dirty="0" smtClean="0">
                <a:solidFill>
                  <a:schemeClr val="tx1">
                    <a:lumMod val="75000"/>
                  </a:schemeClr>
                </a:solidFill>
                <a:latin typeface="Arial" panose="020B0604020202020204" pitchFamily="34" charset="0"/>
                <a:cs typeface="Arial" panose="020B0604020202020204" pitchFamily="34" charset="0"/>
              </a:rPr>
              <a:t>) </a:t>
            </a:r>
            <a:r>
              <a:rPr lang="de-DE" sz="1600" b="1" dirty="0" err="1" smtClean="0">
                <a:solidFill>
                  <a:schemeClr val="tx1">
                    <a:lumMod val="75000"/>
                  </a:schemeClr>
                </a:solidFill>
                <a:latin typeface="Arial" panose="020B0604020202020204" pitchFamily="34" charset="0"/>
                <a:cs typeface="Arial" panose="020B0604020202020204" pitchFamily="34" charset="0"/>
              </a:rPr>
              <a:t>ecosystems</a:t>
            </a:r>
            <a:r>
              <a:rPr lang="de-DE" sz="1600" b="1" dirty="0" smtClean="0">
                <a:solidFill>
                  <a:schemeClr val="tx1">
                    <a:lumMod val="75000"/>
                  </a:schemeClr>
                </a:solidFill>
                <a:latin typeface="Arial" panose="020B0604020202020204" pitchFamily="34" charset="0"/>
                <a:cs typeface="Arial" panose="020B0604020202020204" pitchFamily="34" charset="0"/>
              </a:rPr>
              <a:t> </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15" name="Textfeld 14"/>
          <p:cNvSpPr txBox="1"/>
          <p:nvPr/>
        </p:nvSpPr>
        <p:spPr>
          <a:xfrm>
            <a:off x="262489" y="2787984"/>
            <a:ext cx="3301399" cy="2226250"/>
          </a:xfrm>
          <a:prstGeom prst="rect">
            <a:avLst/>
          </a:prstGeom>
          <a:noFill/>
        </p:spPr>
        <p:txBody>
          <a:bodyPr wrap="square" rtlCol="0">
            <a:spAutoFit/>
          </a:bodyPr>
          <a:lstStyle/>
          <a:p>
            <a:pPr>
              <a:spcAft>
                <a:spcPts val="800"/>
              </a:spcAft>
            </a:pP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can</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be</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found</a:t>
            </a:r>
            <a:r>
              <a:rPr lang="de-DE" sz="1200" dirty="0">
                <a:solidFill>
                  <a:schemeClr val="bg2">
                    <a:lumMod val="25000"/>
                  </a:schemeClr>
                </a:solidFill>
                <a:latin typeface="Arial" panose="020B0604020202020204" pitchFamily="34" charset="0"/>
                <a:cs typeface="Arial" panose="020B0604020202020204" pitchFamily="34" charset="0"/>
              </a:rPr>
              <a:t> in a </a:t>
            </a:r>
            <a:r>
              <a:rPr lang="de-DE" sz="1200" dirty="0" err="1">
                <a:solidFill>
                  <a:schemeClr val="bg2">
                    <a:lumMod val="25000"/>
                  </a:schemeClr>
                </a:solidFill>
                <a:latin typeface="Arial" panose="020B0604020202020204" pitchFamily="34" charset="0"/>
                <a:cs typeface="Arial" panose="020B0604020202020204" pitchFamily="34" charset="0"/>
              </a:rPr>
              <a:t>given</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area</a:t>
            </a:r>
            <a:r>
              <a:rPr lang="de-DE" sz="1200" dirty="0">
                <a:solidFill>
                  <a:schemeClr val="bg2">
                    <a:lumMod val="25000"/>
                  </a:schemeClr>
                </a:solidFill>
                <a:latin typeface="Arial" panose="020B0604020202020204" pitchFamily="34" charset="0"/>
                <a:cs typeface="Arial" panose="020B0604020202020204" pitchFamily="34" charset="0"/>
              </a:rPr>
              <a:t> in </a:t>
            </a:r>
            <a:r>
              <a:rPr lang="de-DE" sz="1200" dirty="0" err="1">
                <a:solidFill>
                  <a:schemeClr val="bg2">
                    <a:lumMod val="25000"/>
                  </a:schemeClr>
                </a:solidFill>
                <a:latin typeface="Arial" panose="020B0604020202020204" pitchFamily="34" charset="0"/>
                <a:cs typeface="Arial" panose="020B0604020202020204" pitchFamily="34" charset="0"/>
              </a:rPr>
              <a:t>the</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absence</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of</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significant</a:t>
            </a:r>
            <a:r>
              <a:rPr lang="de-DE" sz="1200" dirty="0">
                <a:solidFill>
                  <a:schemeClr val="bg2">
                    <a:lumMod val="25000"/>
                  </a:schemeClr>
                </a:solidFill>
                <a:latin typeface="Arial" panose="020B0604020202020204" pitchFamily="34" charset="0"/>
                <a:cs typeface="Arial" panose="020B0604020202020204" pitchFamily="34" charset="0"/>
              </a:rPr>
              <a:t> human </a:t>
            </a:r>
            <a:r>
              <a:rPr lang="de-DE" sz="1200" dirty="0" err="1">
                <a:solidFill>
                  <a:schemeClr val="bg2">
                    <a:lumMod val="25000"/>
                  </a:schemeClr>
                </a:solidFill>
                <a:latin typeface="Arial" panose="020B0604020202020204" pitchFamily="34" charset="0"/>
                <a:cs typeface="Arial" panose="020B0604020202020204" pitchFamily="34" charset="0"/>
              </a:rPr>
              <a:t>management</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impacts</a:t>
            </a:r>
            <a:r>
              <a:rPr lang="de-DE" sz="1200" dirty="0">
                <a:solidFill>
                  <a:schemeClr val="bg2">
                    <a:lumMod val="25000"/>
                  </a:schemeClr>
                </a:solidFill>
                <a:latin typeface="Arial" panose="020B0604020202020204" pitchFamily="34" charset="0"/>
                <a:cs typeface="Arial" panose="020B0604020202020204" pitchFamily="34" charset="0"/>
              </a:rPr>
              <a:t>. </a:t>
            </a:r>
          </a:p>
          <a:p>
            <a:r>
              <a:rPr lang="de-DE" sz="1200" dirty="0">
                <a:solidFill>
                  <a:schemeClr val="bg2">
                    <a:lumMod val="25000"/>
                  </a:schemeClr>
                </a:solidFill>
                <a:latin typeface="Arial" panose="020B0604020202020204" pitchFamily="34" charset="0"/>
                <a:cs typeface="Arial" panose="020B0604020202020204" pitchFamily="34" charset="0"/>
              </a:rPr>
              <a:t>This </a:t>
            </a:r>
            <a:r>
              <a:rPr lang="de-DE" sz="1200" dirty="0" err="1">
                <a:solidFill>
                  <a:schemeClr val="bg2">
                    <a:lumMod val="25000"/>
                  </a:schemeClr>
                </a:solidFill>
                <a:latin typeface="Arial" panose="020B0604020202020204" pitchFamily="34" charset="0"/>
                <a:cs typeface="Arial" panose="020B0604020202020204" pitchFamily="34" charset="0"/>
              </a:rPr>
              <a:t>includes</a:t>
            </a:r>
            <a:r>
              <a:rPr lang="de-DE" sz="1200" dirty="0">
                <a:solidFill>
                  <a:schemeClr val="bg2">
                    <a:lumMod val="25000"/>
                  </a:schemeClr>
                </a:solidFill>
                <a:latin typeface="Arial" panose="020B0604020202020204" pitchFamily="34" charset="0"/>
                <a:cs typeface="Arial" panose="020B0604020202020204" pitchFamily="34" charset="0"/>
              </a:rPr>
              <a:t> all </a:t>
            </a:r>
            <a:r>
              <a:rPr lang="de-DE" sz="1200" dirty="0" err="1">
                <a:solidFill>
                  <a:schemeClr val="bg2">
                    <a:lumMod val="25000"/>
                  </a:schemeClr>
                </a:solidFill>
                <a:latin typeface="Arial" panose="020B0604020202020204" pitchFamily="34" charset="0"/>
                <a:cs typeface="Arial" panose="020B0604020202020204" pitchFamily="34" charset="0"/>
              </a:rPr>
              <a:t>naturally</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occuring</a:t>
            </a:r>
            <a:r>
              <a:rPr lang="de-DE" sz="1200" dirty="0">
                <a:solidFill>
                  <a:schemeClr val="bg2">
                    <a:lumMod val="25000"/>
                  </a:schemeClr>
                </a:solidFill>
                <a:latin typeface="Arial" panose="020B0604020202020204" pitchFamily="34" charset="0"/>
                <a:cs typeface="Arial" panose="020B0604020202020204" pitchFamily="34" charset="0"/>
              </a:rPr>
              <a:t> </a:t>
            </a:r>
          </a:p>
          <a:p>
            <a:pPr marL="452438" lvl="1" indent="-285750">
              <a:buFont typeface="Courier New" panose="02070309020205020404" pitchFamily="49" charset="0"/>
              <a:buChar char="o"/>
            </a:pPr>
            <a:r>
              <a:rPr lang="de-DE" sz="1200" dirty="0" err="1">
                <a:solidFill>
                  <a:schemeClr val="bg2">
                    <a:lumMod val="25000"/>
                  </a:schemeClr>
                </a:solidFill>
                <a:latin typeface="Arial" panose="020B0604020202020204" pitchFamily="34" charset="0"/>
                <a:cs typeface="Arial" panose="020B0604020202020204" pitchFamily="34" charset="0"/>
              </a:rPr>
              <a:t>flowing</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and</a:t>
            </a:r>
            <a:r>
              <a:rPr lang="de-DE" sz="1200" dirty="0">
                <a:solidFill>
                  <a:schemeClr val="bg2">
                    <a:lumMod val="25000"/>
                  </a:schemeClr>
                </a:solidFill>
                <a:latin typeface="Arial" panose="020B0604020202020204" pitchFamily="34" charset="0"/>
                <a:cs typeface="Arial" panose="020B0604020202020204" pitchFamily="34" charset="0"/>
              </a:rPr>
              <a:t> still </a:t>
            </a:r>
            <a:r>
              <a:rPr lang="de-DE" sz="1200" dirty="0" err="1">
                <a:solidFill>
                  <a:schemeClr val="bg2">
                    <a:lumMod val="25000"/>
                  </a:schemeClr>
                </a:solidFill>
                <a:latin typeface="Arial" panose="020B0604020202020204" pitchFamily="34" charset="0"/>
                <a:cs typeface="Arial" panose="020B0604020202020204" pitchFamily="34" charset="0"/>
              </a:rPr>
              <a:t>water</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bodies</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streams</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rivers</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ponds</a:t>
            </a:r>
            <a:r>
              <a:rPr lang="de-DE" sz="1200" dirty="0">
                <a:solidFill>
                  <a:schemeClr val="bg2">
                    <a:lumMod val="25000"/>
                  </a:schemeClr>
                </a:solidFill>
                <a:latin typeface="Arial" panose="020B0604020202020204" pitchFamily="34" charset="0"/>
                <a:cs typeface="Arial" panose="020B0604020202020204" pitchFamily="34" charset="0"/>
              </a:rPr>
              <a:t> …)</a:t>
            </a:r>
          </a:p>
          <a:p>
            <a:pPr marL="452438" lvl="1" indent="-285750">
              <a:buFont typeface="Courier New" panose="02070309020205020404" pitchFamily="49" charset="0"/>
              <a:buChar char="o"/>
            </a:pPr>
            <a:r>
              <a:rPr lang="de-DE" sz="1200" dirty="0" err="1">
                <a:solidFill>
                  <a:schemeClr val="bg2">
                    <a:lumMod val="25000"/>
                  </a:schemeClr>
                </a:solidFill>
                <a:latin typeface="Arial" panose="020B0604020202020204" pitchFamily="34" charset="0"/>
                <a:cs typeface="Arial" panose="020B0604020202020204" pitchFamily="34" charset="0"/>
              </a:rPr>
              <a:t>wetlands</a:t>
            </a:r>
            <a:endParaRPr lang="de-DE" sz="1200" dirty="0">
              <a:solidFill>
                <a:schemeClr val="bg2">
                  <a:lumMod val="25000"/>
                </a:schemeClr>
              </a:solidFill>
              <a:latin typeface="Arial" panose="020B0604020202020204" pitchFamily="34" charset="0"/>
              <a:cs typeface="Arial" panose="020B0604020202020204" pitchFamily="34" charset="0"/>
            </a:endParaRPr>
          </a:p>
          <a:p>
            <a:pPr marL="452438" lvl="1" indent="-285750">
              <a:buFont typeface="Courier New" panose="02070309020205020404" pitchFamily="49" charset="0"/>
              <a:buChar char="o"/>
            </a:pPr>
            <a:r>
              <a:rPr lang="de-DE" sz="1200" dirty="0" err="1">
                <a:solidFill>
                  <a:schemeClr val="bg2">
                    <a:lumMod val="25000"/>
                  </a:schemeClr>
                </a:solidFill>
                <a:latin typeface="Arial" panose="020B0604020202020204" pitchFamily="34" charset="0"/>
                <a:cs typeface="Arial" panose="020B0604020202020204" pitchFamily="34" charset="0"/>
              </a:rPr>
              <a:t>forests</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rainforest</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lowland</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needle</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leaf</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forest</a:t>
            </a:r>
            <a:r>
              <a:rPr lang="de-DE" sz="1200" dirty="0">
                <a:solidFill>
                  <a:schemeClr val="bg2">
                    <a:lumMod val="25000"/>
                  </a:schemeClr>
                </a:solidFill>
                <a:latin typeface="Arial" panose="020B0604020202020204" pitchFamily="34" charset="0"/>
                <a:cs typeface="Arial" panose="020B0604020202020204" pitchFamily="34" charset="0"/>
              </a:rPr>
              <a:t> …)</a:t>
            </a:r>
          </a:p>
          <a:p>
            <a:pPr marL="452438" lvl="1" indent="-285750">
              <a:buFont typeface="Courier New" panose="02070309020205020404" pitchFamily="49" charset="0"/>
              <a:buChar char="o"/>
            </a:pPr>
            <a:r>
              <a:rPr lang="de-DE" sz="1200" dirty="0" err="1">
                <a:solidFill>
                  <a:schemeClr val="bg2">
                    <a:lumMod val="25000"/>
                  </a:schemeClr>
                </a:solidFill>
                <a:latin typeface="Arial" panose="020B0604020202020204" pitchFamily="34" charset="0"/>
                <a:cs typeface="Arial" panose="020B0604020202020204" pitchFamily="34" charset="0"/>
              </a:rPr>
              <a:t>other</a:t>
            </a:r>
            <a:r>
              <a:rPr lang="de-DE" sz="1200" dirty="0">
                <a:solidFill>
                  <a:schemeClr val="bg2">
                    <a:lumMod val="25000"/>
                  </a:schemeClr>
                </a:solidFill>
                <a:latin typeface="Arial" panose="020B0604020202020204" pitchFamily="34" charset="0"/>
                <a:cs typeface="Arial" panose="020B0604020202020204" pitchFamily="34" charset="0"/>
              </a:rPr>
              <a:t> native </a:t>
            </a:r>
            <a:r>
              <a:rPr lang="de-DE" sz="1200" dirty="0" err="1" smtClean="0">
                <a:solidFill>
                  <a:schemeClr val="bg2">
                    <a:lumMod val="25000"/>
                  </a:schemeClr>
                </a:solidFill>
                <a:latin typeface="Arial" panose="020B0604020202020204" pitchFamily="34" charset="0"/>
                <a:cs typeface="Arial" panose="020B0604020202020204" pitchFamily="34" charset="0"/>
              </a:rPr>
              <a:t>terresteral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ecosystems</a:t>
            </a:r>
            <a:r>
              <a:rPr lang="de-DE" sz="1200" dirty="0">
                <a:solidFill>
                  <a:schemeClr val="bg2">
                    <a:lumMod val="25000"/>
                  </a:schemeClr>
                </a:solidFill>
                <a:latin typeface="Arial" panose="020B0604020202020204" pitchFamily="34" charset="0"/>
                <a:cs typeface="Arial" panose="020B0604020202020204" pitchFamily="34" charset="0"/>
              </a:rPr>
              <a:t> like </a:t>
            </a:r>
            <a:r>
              <a:rPr lang="de-DE" sz="1200" dirty="0" err="1">
                <a:solidFill>
                  <a:schemeClr val="bg2">
                    <a:lumMod val="25000"/>
                  </a:schemeClr>
                </a:solidFill>
                <a:latin typeface="Arial" panose="020B0604020202020204" pitchFamily="34" charset="0"/>
                <a:cs typeface="Arial" panose="020B0604020202020204" pitchFamily="34" charset="0"/>
              </a:rPr>
              <a:t>woodlands</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scrublands</a:t>
            </a:r>
            <a:r>
              <a:rPr lang="de-DE" sz="1200" dirty="0">
                <a:solidFill>
                  <a:schemeClr val="bg2">
                    <a:lumMod val="25000"/>
                  </a:schemeClr>
                </a:solidFill>
                <a:latin typeface="Arial" panose="020B0604020202020204" pitchFamily="34" charset="0"/>
                <a:cs typeface="Arial" panose="020B0604020202020204" pitchFamily="34" charset="0"/>
              </a:rPr>
              <a:t> …..</a:t>
            </a:r>
          </a:p>
        </p:txBody>
      </p:sp>
      <p:pic>
        <p:nvPicPr>
          <p:cNvPr id="16" name="Picture 2" descr="C:\Users\Kerstin.Froehle\Desktop\idea-305335_128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3428" y="1916832"/>
            <a:ext cx="590336" cy="592650"/>
          </a:xfrm>
          <a:prstGeom prst="rect">
            <a:avLst/>
          </a:prstGeom>
          <a:solidFill>
            <a:srgbClr val="FFFF99"/>
          </a:solidFill>
          <a:ln w="28575">
            <a:solidFill>
              <a:schemeClr val="tx1">
                <a:lumMod val="75000"/>
              </a:schemeClr>
            </a:solidFill>
          </a:ln>
        </p:spPr>
      </p:pic>
    </p:spTree>
    <p:extLst>
      <p:ext uri="{BB962C8B-B14F-4D97-AF65-F5344CB8AC3E}">
        <p14:creationId xmlns:p14="http://schemas.microsoft.com/office/powerpoint/2010/main" val="13404749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7</a:t>
            </a:fld>
            <a:endParaRPr lang="de-DE" dirty="0"/>
          </a:p>
        </p:txBody>
      </p:sp>
      <p:sp>
        <p:nvSpPr>
          <p:cNvPr id="7" name="Titel 6"/>
          <p:cNvSpPr>
            <a:spLocks noGrp="1"/>
          </p:cNvSpPr>
          <p:nvPr>
            <p:ph type="title"/>
          </p:nvPr>
        </p:nvSpPr>
        <p:spPr>
          <a:xfrm>
            <a:off x="446856" y="111770"/>
            <a:ext cx="8229600" cy="724942"/>
          </a:xfrm>
          <a:noFill/>
        </p:spPr>
        <p:txBody>
          <a:bodyPr>
            <a:normAutofit/>
          </a:bodyPr>
          <a:lstStyle/>
          <a:p>
            <a:r>
              <a:rPr lang="de-DE" sz="2600" dirty="0" smtClean="0"/>
              <a:t>Biodiversity – global </a:t>
            </a:r>
            <a:r>
              <a:rPr lang="de-DE" sz="2600" dirty="0" err="1" smtClean="0"/>
              <a:t>situation</a:t>
            </a:r>
            <a:endParaRPr lang="de-DE" sz="2600"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108" y="2191009"/>
            <a:ext cx="7888287" cy="3375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feld 1"/>
          <p:cNvSpPr txBox="1"/>
          <p:nvPr/>
        </p:nvSpPr>
        <p:spPr>
          <a:xfrm>
            <a:off x="467544" y="1335302"/>
            <a:ext cx="7888286" cy="646331"/>
          </a:xfrm>
          <a:prstGeom prst="rect">
            <a:avLst/>
          </a:prstGeom>
          <a:noFill/>
        </p:spPr>
        <p:txBody>
          <a:bodyPr wrap="square" rtlCol="0">
            <a:spAutoFit/>
          </a:bodyPr>
          <a:lstStyle/>
          <a:p>
            <a:r>
              <a:rPr lang="de-DE" b="1" dirty="0">
                <a:solidFill>
                  <a:schemeClr val="bg2">
                    <a:lumMod val="25000"/>
                  </a:schemeClr>
                </a:solidFill>
                <a:latin typeface="Arial" panose="020B0604020202020204" pitchFamily="34" charset="0"/>
                <a:cs typeface="Arial" panose="020B0604020202020204" pitchFamily="34" charset="0"/>
              </a:rPr>
              <a:t>Net </a:t>
            </a:r>
            <a:r>
              <a:rPr lang="de-DE" b="1" dirty="0" err="1">
                <a:solidFill>
                  <a:schemeClr val="bg2">
                    <a:lumMod val="25000"/>
                  </a:schemeClr>
                </a:solidFill>
                <a:latin typeface="Arial" panose="020B0604020202020204" pitchFamily="34" charset="0"/>
                <a:cs typeface="Arial" panose="020B0604020202020204" pitchFamily="34" charset="0"/>
              </a:rPr>
              <a:t>change</a:t>
            </a:r>
            <a:r>
              <a:rPr lang="de-DE" b="1" dirty="0">
                <a:solidFill>
                  <a:schemeClr val="bg2">
                    <a:lumMod val="25000"/>
                  </a:schemeClr>
                </a:solidFill>
                <a:latin typeface="Arial" panose="020B0604020202020204" pitchFamily="34" charset="0"/>
                <a:cs typeface="Arial" panose="020B0604020202020204" pitchFamily="34" charset="0"/>
              </a:rPr>
              <a:t> in </a:t>
            </a:r>
            <a:r>
              <a:rPr lang="de-DE" b="1" dirty="0" err="1">
                <a:solidFill>
                  <a:schemeClr val="bg2">
                    <a:lumMod val="25000"/>
                  </a:schemeClr>
                </a:solidFill>
                <a:latin typeface="Arial" panose="020B0604020202020204" pitchFamily="34" charset="0"/>
                <a:cs typeface="Arial" panose="020B0604020202020204" pitchFamily="34" charset="0"/>
              </a:rPr>
              <a:t>local</a:t>
            </a:r>
            <a:r>
              <a:rPr lang="de-DE" b="1" dirty="0">
                <a:solidFill>
                  <a:schemeClr val="bg2">
                    <a:lumMod val="25000"/>
                  </a:schemeClr>
                </a:solidFill>
                <a:latin typeface="Arial" panose="020B0604020202020204" pitchFamily="34" charset="0"/>
                <a:cs typeface="Arial" panose="020B0604020202020204" pitchFamily="34" charset="0"/>
              </a:rPr>
              <a:t> </a:t>
            </a:r>
            <a:r>
              <a:rPr lang="de-DE" b="1" dirty="0" err="1">
                <a:solidFill>
                  <a:schemeClr val="bg2">
                    <a:lumMod val="25000"/>
                  </a:schemeClr>
                </a:solidFill>
                <a:latin typeface="Arial" panose="020B0604020202020204" pitchFamily="34" charset="0"/>
                <a:cs typeface="Arial" panose="020B0604020202020204" pitchFamily="34" charset="0"/>
              </a:rPr>
              <a:t>biodiversity</a:t>
            </a:r>
            <a:r>
              <a:rPr lang="de-DE" b="1" dirty="0">
                <a:solidFill>
                  <a:schemeClr val="bg2">
                    <a:lumMod val="25000"/>
                  </a:schemeClr>
                </a:solidFill>
                <a:latin typeface="Arial" panose="020B0604020202020204" pitchFamily="34" charset="0"/>
                <a:cs typeface="Arial" panose="020B0604020202020204" pitchFamily="34" charset="0"/>
              </a:rPr>
              <a:t> </a:t>
            </a:r>
            <a:r>
              <a:rPr lang="de-DE" b="1" dirty="0" err="1">
                <a:solidFill>
                  <a:schemeClr val="bg2">
                    <a:lumMod val="25000"/>
                  </a:schemeClr>
                </a:solidFill>
                <a:latin typeface="Arial" panose="020B0604020202020204" pitchFamily="34" charset="0"/>
                <a:cs typeface="Arial" panose="020B0604020202020204" pitchFamily="34" charset="0"/>
              </a:rPr>
              <a:t>richness</a:t>
            </a:r>
            <a:r>
              <a:rPr lang="de-DE" b="1" dirty="0">
                <a:solidFill>
                  <a:schemeClr val="bg2">
                    <a:lumMod val="25000"/>
                  </a:schemeClr>
                </a:solidFill>
                <a:latin typeface="Arial" panose="020B0604020202020204" pitchFamily="34" charset="0"/>
                <a:cs typeface="Arial" panose="020B0604020202020204" pitchFamily="34" charset="0"/>
              </a:rPr>
              <a:t> </a:t>
            </a:r>
            <a:r>
              <a:rPr lang="de-DE" b="1" dirty="0" err="1">
                <a:solidFill>
                  <a:schemeClr val="bg2">
                    <a:lumMod val="25000"/>
                  </a:schemeClr>
                </a:solidFill>
                <a:latin typeface="Arial" panose="020B0604020202020204" pitchFamily="34" charset="0"/>
                <a:cs typeface="Arial" panose="020B0604020202020204" pitchFamily="34" charset="0"/>
              </a:rPr>
              <a:t>caused</a:t>
            </a:r>
            <a:r>
              <a:rPr lang="de-DE" b="1" dirty="0">
                <a:solidFill>
                  <a:schemeClr val="bg2">
                    <a:lumMod val="25000"/>
                  </a:schemeClr>
                </a:solidFill>
                <a:latin typeface="Arial" panose="020B0604020202020204" pitchFamily="34" charset="0"/>
                <a:cs typeface="Arial" panose="020B0604020202020204" pitchFamily="34" charset="0"/>
              </a:rPr>
              <a:t> </a:t>
            </a:r>
            <a:r>
              <a:rPr lang="de-DE" b="1" dirty="0" err="1">
                <a:solidFill>
                  <a:schemeClr val="bg2">
                    <a:lumMod val="25000"/>
                  </a:schemeClr>
                </a:solidFill>
                <a:latin typeface="Arial" panose="020B0604020202020204" pitchFamily="34" charset="0"/>
                <a:cs typeface="Arial" panose="020B0604020202020204" pitchFamily="34" charset="0"/>
              </a:rPr>
              <a:t>by</a:t>
            </a:r>
            <a:r>
              <a:rPr lang="de-DE" b="1" dirty="0">
                <a:solidFill>
                  <a:schemeClr val="bg2">
                    <a:lumMod val="25000"/>
                  </a:schemeClr>
                </a:solidFill>
                <a:latin typeface="Arial" panose="020B0604020202020204" pitchFamily="34" charset="0"/>
                <a:cs typeface="Arial" panose="020B0604020202020204" pitchFamily="34" charset="0"/>
              </a:rPr>
              <a:t> </a:t>
            </a:r>
            <a:r>
              <a:rPr lang="de-DE" b="1" dirty="0" err="1">
                <a:solidFill>
                  <a:schemeClr val="bg2">
                    <a:lumMod val="25000"/>
                  </a:schemeClr>
                </a:solidFill>
                <a:latin typeface="Arial" panose="020B0604020202020204" pitchFamily="34" charset="0"/>
                <a:cs typeface="Arial" panose="020B0604020202020204" pitchFamily="34" charset="0"/>
              </a:rPr>
              <a:t>land</a:t>
            </a:r>
            <a:r>
              <a:rPr lang="de-DE" b="1" dirty="0">
                <a:solidFill>
                  <a:schemeClr val="bg2">
                    <a:lumMod val="25000"/>
                  </a:schemeClr>
                </a:solidFill>
                <a:latin typeface="Arial" panose="020B0604020202020204" pitchFamily="34" charset="0"/>
                <a:cs typeface="Arial" panose="020B0604020202020204" pitchFamily="34" charset="0"/>
              </a:rPr>
              <a:t> </a:t>
            </a:r>
            <a:r>
              <a:rPr lang="de-DE" b="1" dirty="0" err="1">
                <a:solidFill>
                  <a:schemeClr val="bg2">
                    <a:lumMod val="25000"/>
                  </a:schemeClr>
                </a:solidFill>
                <a:latin typeface="Arial" panose="020B0604020202020204" pitchFamily="34" charset="0"/>
                <a:cs typeface="Arial" panose="020B0604020202020204" pitchFamily="34" charset="0"/>
              </a:rPr>
              <a:t>use</a:t>
            </a:r>
            <a:r>
              <a:rPr lang="de-DE" b="1" dirty="0">
                <a:solidFill>
                  <a:schemeClr val="bg2">
                    <a:lumMod val="25000"/>
                  </a:schemeClr>
                </a:solidFill>
                <a:latin typeface="Arial" panose="020B0604020202020204" pitchFamily="34" charset="0"/>
                <a:cs typeface="Arial" panose="020B0604020202020204" pitchFamily="34" charset="0"/>
              </a:rPr>
              <a:t> </a:t>
            </a:r>
            <a:r>
              <a:rPr lang="de-DE" b="1" dirty="0" err="1">
                <a:solidFill>
                  <a:schemeClr val="bg2">
                    <a:lumMod val="25000"/>
                  </a:schemeClr>
                </a:solidFill>
                <a:latin typeface="Arial" panose="020B0604020202020204" pitchFamily="34" charset="0"/>
                <a:cs typeface="Arial" panose="020B0604020202020204" pitchFamily="34" charset="0"/>
              </a:rPr>
              <a:t>and</a:t>
            </a:r>
            <a:r>
              <a:rPr lang="de-DE" b="1" dirty="0">
                <a:solidFill>
                  <a:schemeClr val="bg2">
                    <a:lumMod val="25000"/>
                  </a:schemeClr>
                </a:solidFill>
                <a:latin typeface="Arial" panose="020B0604020202020204" pitchFamily="34" charset="0"/>
                <a:cs typeface="Arial" panose="020B0604020202020204" pitchFamily="34" charset="0"/>
              </a:rPr>
              <a:t> </a:t>
            </a:r>
            <a:r>
              <a:rPr lang="de-DE" b="1" dirty="0" err="1">
                <a:solidFill>
                  <a:schemeClr val="bg2">
                    <a:lumMod val="25000"/>
                  </a:schemeClr>
                </a:solidFill>
                <a:latin typeface="Arial" panose="020B0604020202020204" pitchFamily="34" charset="0"/>
                <a:cs typeface="Arial" panose="020B0604020202020204" pitchFamily="34" charset="0"/>
              </a:rPr>
              <a:t>related</a:t>
            </a:r>
            <a:r>
              <a:rPr lang="de-DE" b="1" dirty="0">
                <a:solidFill>
                  <a:schemeClr val="bg2">
                    <a:lumMod val="25000"/>
                  </a:schemeClr>
                </a:solidFill>
                <a:latin typeface="Arial" panose="020B0604020202020204" pitchFamily="34" charset="0"/>
                <a:cs typeface="Arial" panose="020B0604020202020204" pitchFamily="34" charset="0"/>
              </a:rPr>
              <a:t> </a:t>
            </a:r>
            <a:r>
              <a:rPr lang="de-DE" b="1" dirty="0" err="1">
                <a:solidFill>
                  <a:schemeClr val="bg2">
                    <a:lumMod val="25000"/>
                  </a:schemeClr>
                </a:solidFill>
                <a:latin typeface="Arial" panose="020B0604020202020204" pitchFamily="34" charset="0"/>
                <a:cs typeface="Arial" panose="020B0604020202020204" pitchFamily="34" charset="0"/>
              </a:rPr>
              <a:t>pressures</a:t>
            </a:r>
            <a:r>
              <a:rPr lang="de-DE" b="1" dirty="0">
                <a:solidFill>
                  <a:schemeClr val="bg2">
                    <a:lumMod val="25000"/>
                  </a:schemeClr>
                </a:solidFill>
                <a:latin typeface="Arial" panose="020B0604020202020204" pitchFamily="34" charset="0"/>
                <a:cs typeface="Arial" panose="020B0604020202020204" pitchFamily="34" charset="0"/>
              </a:rPr>
              <a:t> </a:t>
            </a:r>
            <a:r>
              <a:rPr lang="de-DE" b="1" dirty="0" err="1">
                <a:solidFill>
                  <a:schemeClr val="bg2">
                    <a:lumMod val="25000"/>
                  </a:schemeClr>
                </a:solidFill>
                <a:latin typeface="Arial" panose="020B0604020202020204" pitchFamily="34" charset="0"/>
                <a:cs typeface="Arial" panose="020B0604020202020204" pitchFamily="34" charset="0"/>
              </a:rPr>
              <a:t>by</a:t>
            </a:r>
            <a:r>
              <a:rPr lang="de-DE" b="1" dirty="0">
                <a:solidFill>
                  <a:schemeClr val="bg2">
                    <a:lumMod val="25000"/>
                  </a:schemeClr>
                </a:solidFill>
                <a:latin typeface="Arial" panose="020B0604020202020204" pitchFamily="34" charset="0"/>
                <a:cs typeface="Arial" panose="020B0604020202020204" pitchFamily="34" charset="0"/>
              </a:rPr>
              <a:t> 2000</a:t>
            </a:r>
            <a:endParaRPr lang="en-GB" b="1" dirty="0">
              <a:solidFill>
                <a:schemeClr val="bg2">
                  <a:lumMod val="25000"/>
                </a:schemeClr>
              </a:solidFill>
              <a:latin typeface="Arial" panose="020B0604020202020204" pitchFamily="34" charset="0"/>
              <a:cs typeface="Arial" panose="020B0604020202020204" pitchFamily="34" charset="0"/>
            </a:endParaRPr>
          </a:p>
        </p:txBody>
      </p:sp>
      <p:sp>
        <p:nvSpPr>
          <p:cNvPr id="9" name="Textfeld 8"/>
          <p:cNvSpPr txBox="1"/>
          <p:nvPr/>
        </p:nvSpPr>
        <p:spPr>
          <a:xfrm>
            <a:off x="6012160" y="5980590"/>
            <a:ext cx="3128236" cy="33855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Newbold</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T.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et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al.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Global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effects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of</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land</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use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on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local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terrestrial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biodivesity</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Nature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b="1" dirty="0" smtClean="0">
                <a:solidFill>
                  <a:schemeClr val="accent2">
                    <a:lumMod val="60000"/>
                    <a:lumOff val="40000"/>
                  </a:schemeClr>
                </a:solidFill>
                <a:latin typeface="Arial" panose="020B0604020202020204" pitchFamily="34" charset="0"/>
                <a:cs typeface="Arial" panose="020B0604020202020204" pitchFamily="34" charset="0"/>
              </a:rPr>
              <a:t>520</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45-69 (2015). </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18868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8</a:t>
            </a:fld>
            <a:endParaRPr lang="de-DE" dirty="0"/>
          </a:p>
        </p:txBody>
      </p:sp>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19947"/>
          <a:stretch/>
        </p:blipFill>
        <p:spPr bwMode="auto">
          <a:xfrm>
            <a:off x="251520" y="4149717"/>
            <a:ext cx="8640959" cy="21614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el 6"/>
          <p:cNvSpPr>
            <a:spLocks noGrp="1"/>
          </p:cNvSpPr>
          <p:nvPr>
            <p:ph type="title"/>
          </p:nvPr>
        </p:nvSpPr>
        <p:spPr>
          <a:xfrm>
            <a:off x="446856" y="111770"/>
            <a:ext cx="8229600" cy="724942"/>
          </a:xfrm>
          <a:noFill/>
        </p:spPr>
        <p:txBody>
          <a:bodyPr>
            <a:normAutofit/>
          </a:bodyPr>
          <a:lstStyle/>
          <a:p>
            <a:r>
              <a:rPr lang="de-DE" sz="2600" dirty="0" smtClean="0"/>
              <a:t>Biodiversity – global </a:t>
            </a:r>
            <a:r>
              <a:rPr lang="de-DE" sz="2600" dirty="0" err="1" smtClean="0"/>
              <a:t>situation</a:t>
            </a:r>
            <a:endParaRPr lang="de-DE" sz="2600" dirty="0"/>
          </a:p>
        </p:txBody>
      </p:sp>
      <p:sp>
        <p:nvSpPr>
          <p:cNvPr id="2" name="Textfeld 1"/>
          <p:cNvSpPr txBox="1"/>
          <p:nvPr/>
        </p:nvSpPr>
        <p:spPr>
          <a:xfrm>
            <a:off x="256084" y="1266573"/>
            <a:ext cx="5756076" cy="430887"/>
          </a:xfrm>
          <a:prstGeom prst="rect">
            <a:avLst/>
          </a:prstGeom>
          <a:noFill/>
        </p:spPr>
        <p:txBody>
          <a:bodyPr wrap="square" rtlCol="0">
            <a:spAutoFit/>
          </a:bodyPr>
          <a:lstStyle/>
          <a:p>
            <a:pPr algn="ctr"/>
            <a:r>
              <a:rPr lang="de-DE" sz="2200" b="1" dirty="0" err="1" smtClean="0">
                <a:solidFill>
                  <a:schemeClr val="bg2">
                    <a:lumMod val="25000"/>
                  </a:schemeClr>
                </a:solidFill>
                <a:latin typeface="Arial" panose="020B0604020202020204" pitchFamily="34" charset="0"/>
                <a:cs typeface="Arial" panose="020B0604020202020204" pitchFamily="34" charset="0"/>
              </a:rPr>
              <a:t>Species</a:t>
            </a:r>
            <a:r>
              <a:rPr lang="de-DE" sz="2200" b="1" dirty="0" smtClean="0">
                <a:solidFill>
                  <a:schemeClr val="bg2">
                    <a:lumMod val="25000"/>
                  </a:schemeClr>
                </a:solidFill>
                <a:latin typeface="Arial" panose="020B0604020202020204" pitchFamily="34" charset="0"/>
                <a:cs typeface="Arial" panose="020B0604020202020204" pitchFamily="34" charset="0"/>
              </a:rPr>
              <a:t> </a:t>
            </a:r>
            <a:r>
              <a:rPr lang="de-DE" sz="2200" b="1" dirty="0" err="1" smtClean="0">
                <a:solidFill>
                  <a:schemeClr val="bg2">
                    <a:lumMod val="25000"/>
                  </a:schemeClr>
                </a:solidFill>
                <a:latin typeface="Arial" panose="020B0604020202020204" pitchFamily="34" charset="0"/>
                <a:cs typeface="Arial" panose="020B0604020202020204" pitchFamily="34" charset="0"/>
              </a:rPr>
              <a:t>extinction</a:t>
            </a:r>
            <a:endParaRPr lang="en-GB" sz="2200" b="1" dirty="0">
              <a:solidFill>
                <a:schemeClr val="bg2">
                  <a:lumMod val="25000"/>
                </a:schemeClr>
              </a:solidFill>
              <a:latin typeface="Arial" panose="020B0604020202020204" pitchFamily="34" charset="0"/>
              <a:cs typeface="Arial" panose="020B0604020202020204" pitchFamily="34" charset="0"/>
            </a:endParaRPr>
          </a:p>
        </p:txBody>
      </p:sp>
      <p:sp>
        <p:nvSpPr>
          <p:cNvPr id="6" name="Textfeld 5"/>
          <p:cNvSpPr txBox="1"/>
          <p:nvPr/>
        </p:nvSpPr>
        <p:spPr>
          <a:xfrm rot="16200000">
            <a:off x="7465458" y="4623331"/>
            <a:ext cx="312823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Homepage ICUN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Red</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List, 2019</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8" name="Rechteck 7"/>
          <p:cNvSpPr/>
          <p:nvPr/>
        </p:nvSpPr>
        <p:spPr>
          <a:xfrm>
            <a:off x="262489" y="1971573"/>
            <a:ext cx="6973807" cy="1923537"/>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feld 8"/>
          <p:cNvSpPr txBox="1"/>
          <p:nvPr/>
        </p:nvSpPr>
        <p:spPr>
          <a:xfrm>
            <a:off x="1020587" y="2046059"/>
            <a:ext cx="6431734" cy="338554"/>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IUCN </a:t>
            </a:r>
            <a:r>
              <a:rPr lang="de-DE" sz="1600" b="1" dirty="0" err="1" smtClean="0">
                <a:solidFill>
                  <a:schemeClr val="tx1">
                    <a:lumMod val="75000"/>
                  </a:schemeClr>
                </a:solidFill>
                <a:latin typeface="Arial" panose="020B0604020202020204" pitchFamily="34" charset="0"/>
                <a:cs typeface="Arial" panose="020B0604020202020204" pitchFamily="34" charset="0"/>
              </a:rPr>
              <a:t>Red</a:t>
            </a:r>
            <a:r>
              <a:rPr lang="de-DE" sz="1600" b="1" dirty="0" smtClean="0">
                <a:solidFill>
                  <a:schemeClr val="tx1">
                    <a:lumMod val="75000"/>
                  </a:schemeClr>
                </a:solidFill>
                <a:latin typeface="Arial" panose="020B0604020202020204" pitchFamily="34" charset="0"/>
                <a:cs typeface="Arial" panose="020B0604020202020204" pitchFamily="34" charset="0"/>
              </a:rPr>
              <a:t> List  </a:t>
            </a:r>
            <a:r>
              <a:rPr lang="de-DE" sz="1400" dirty="0">
                <a:solidFill>
                  <a:schemeClr val="tx1">
                    <a:lumMod val="75000"/>
                  </a:schemeClr>
                </a:solidFill>
                <a:latin typeface="Arial" panose="020B0604020202020204" pitchFamily="34" charset="0"/>
                <a:cs typeface="Arial" panose="020B0604020202020204" pitchFamily="34" charset="0"/>
              </a:rPr>
              <a:t>(</a:t>
            </a:r>
            <a:r>
              <a:rPr lang="es-ES" sz="1400" dirty="0">
                <a:solidFill>
                  <a:schemeClr val="tx1">
                    <a:lumMod val="75000"/>
                  </a:schemeClr>
                </a:solidFill>
                <a:latin typeface="Arial" panose="020B0604020202020204" pitchFamily="34" charset="0"/>
                <a:cs typeface="Arial" panose="020B0604020202020204" pitchFamily="34" charset="0"/>
              </a:rPr>
              <a:t>IUCN = International Union for Conservation of </a:t>
            </a:r>
            <a:r>
              <a:rPr lang="es-ES" sz="1400" dirty="0" smtClean="0">
                <a:solidFill>
                  <a:schemeClr val="tx1">
                    <a:lumMod val="75000"/>
                  </a:schemeClr>
                </a:solidFill>
                <a:latin typeface="Arial" panose="020B0604020202020204" pitchFamily="34" charset="0"/>
                <a:cs typeface="Arial" panose="020B0604020202020204" pitchFamily="34" charset="0"/>
              </a:rPr>
              <a:t>Nature</a:t>
            </a:r>
            <a:r>
              <a:rPr lang="en-GB" sz="1400" dirty="0">
                <a:solidFill>
                  <a:schemeClr val="tx1">
                    <a:lumMod val="75000"/>
                  </a:schemeClr>
                </a:solidFill>
                <a:latin typeface="Arial" panose="020B0604020202020204" pitchFamily="34" charset="0"/>
                <a:cs typeface="Arial" panose="020B0604020202020204" pitchFamily="34" charset="0"/>
              </a:rPr>
              <a:t>)</a:t>
            </a:r>
            <a:endParaRPr lang="es-ES" sz="1600" dirty="0">
              <a:solidFill>
                <a:schemeClr val="tx1">
                  <a:lumMod val="75000"/>
                </a:schemeClr>
              </a:solidFill>
              <a:latin typeface="Arial" panose="020B0604020202020204" pitchFamily="34" charset="0"/>
              <a:cs typeface="Arial" panose="020B0604020202020204" pitchFamily="34" charset="0"/>
            </a:endParaRPr>
          </a:p>
        </p:txBody>
      </p:sp>
      <p:sp>
        <p:nvSpPr>
          <p:cNvPr id="10" name="Textfeld 9"/>
          <p:cNvSpPr txBox="1"/>
          <p:nvPr/>
        </p:nvSpPr>
        <p:spPr>
          <a:xfrm>
            <a:off x="262488" y="2510116"/>
            <a:ext cx="7189833" cy="1384995"/>
          </a:xfrm>
          <a:prstGeom prst="rect">
            <a:avLst/>
          </a:prstGeom>
          <a:noFill/>
        </p:spPr>
        <p:txBody>
          <a:bodyPr wrap="square" rtlCol="0">
            <a:spAutoFit/>
          </a:bodyPr>
          <a:lstStyle/>
          <a:p>
            <a:r>
              <a:rPr lang="es-ES" sz="1400" dirty="0" smtClean="0">
                <a:solidFill>
                  <a:schemeClr val="bg2">
                    <a:lumMod val="25000"/>
                  </a:schemeClr>
                </a:solidFill>
                <a:latin typeface="Arial" panose="020B0604020202020204" pitchFamily="34" charset="0"/>
                <a:cs typeface="Arial" panose="020B0604020202020204" pitchFamily="34" charset="0"/>
              </a:rPr>
              <a:t>Established in 1964, IUCN Red List of Threatened Species has evolved to become the world´s most comprehensive information source on the global </a:t>
            </a:r>
            <a:r>
              <a:rPr lang="es-ES" sz="1400" dirty="0" err="1" smtClean="0">
                <a:solidFill>
                  <a:schemeClr val="bg2">
                    <a:lumMod val="25000"/>
                  </a:schemeClr>
                </a:solidFill>
                <a:latin typeface="Arial" panose="020B0604020202020204" pitchFamily="34" charset="0"/>
                <a:cs typeface="Arial" panose="020B0604020202020204" pitchFamily="34" charset="0"/>
              </a:rPr>
              <a:t>conservation</a:t>
            </a:r>
            <a:r>
              <a:rPr lang="es-ES" sz="1400" dirty="0" smtClean="0">
                <a:solidFill>
                  <a:schemeClr val="bg2">
                    <a:lumMod val="25000"/>
                  </a:schemeClr>
                </a:solidFill>
                <a:latin typeface="Arial" panose="020B0604020202020204" pitchFamily="34" charset="0"/>
                <a:cs typeface="Arial" panose="020B0604020202020204" pitchFamily="34" charset="0"/>
              </a:rPr>
              <a:t> status of animal, fungi and plant species. </a:t>
            </a:r>
          </a:p>
          <a:p>
            <a:endParaRPr lang="es-ES" sz="1400" dirty="0">
              <a:solidFill>
                <a:schemeClr val="bg2">
                  <a:lumMod val="25000"/>
                </a:schemeClr>
              </a:solidFill>
              <a:latin typeface="Arial" panose="020B0604020202020204" pitchFamily="34" charset="0"/>
              <a:cs typeface="Arial" panose="020B0604020202020204" pitchFamily="34" charset="0"/>
            </a:endParaRPr>
          </a:p>
          <a:p>
            <a:r>
              <a:rPr lang="es-ES" sz="1400" dirty="0" smtClean="0">
                <a:solidFill>
                  <a:schemeClr val="bg2">
                    <a:lumMod val="25000"/>
                  </a:schemeClr>
                </a:solidFill>
                <a:latin typeface="Arial" panose="020B0604020202020204" pitchFamily="34" charset="0"/>
                <a:cs typeface="Arial" panose="020B0604020202020204" pitchFamily="34" charset="0"/>
              </a:rPr>
              <a:t>It provides information about range, population size, habitat and ecology, use and/or trade, threats and necessary conservation actions</a:t>
            </a:r>
          </a:p>
        </p:txBody>
      </p:sp>
      <p:pic>
        <p:nvPicPr>
          <p:cNvPr id="11" name="Picture 2" descr="C:\Users\Kerstin.Froehle\Desktop\idea-305335_128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3427" y="1772058"/>
            <a:ext cx="610163" cy="612555"/>
          </a:xfrm>
          <a:prstGeom prst="rect">
            <a:avLst/>
          </a:prstGeom>
          <a:solidFill>
            <a:srgbClr val="FFFF99"/>
          </a:solidFill>
          <a:ln w="28575">
            <a:solidFill>
              <a:schemeClr val="tx1">
                <a:lumMod val="75000"/>
              </a:schemeClr>
            </a:solidFill>
          </a:ln>
        </p:spPr>
      </p:pic>
    </p:spTree>
    <p:extLst>
      <p:ext uri="{BB962C8B-B14F-4D97-AF65-F5344CB8AC3E}">
        <p14:creationId xmlns:p14="http://schemas.microsoft.com/office/powerpoint/2010/main" val="18675557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10"/>
          <p:cNvSpPr txBox="1"/>
          <p:nvPr/>
        </p:nvSpPr>
        <p:spPr>
          <a:xfrm>
            <a:off x="1835696" y="1306580"/>
            <a:ext cx="2952328" cy="584775"/>
          </a:xfrm>
          <a:prstGeom prst="rect">
            <a:avLst/>
          </a:prstGeom>
          <a:noFill/>
        </p:spPr>
        <p:txBody>
          <a:bodyPr wrap="square" rtlCol="0">
            <a:spAutoFit/>
          </a:bodyPr>
          <a:lstStyle/>
          <a:p>
            <a:r>
              <a:rPr lang="de-DE" sz="1600" b="1" dirty="0" err="1" smtClean="0">
                <a:latin typeface="Arial" panose="020B0604020202020204" pitchFamily="34" charset="0"/>
                <a:cs typeface="Arial" panose="020B0604020202020204" pitchFamily="34" charset="0"/>
              </a:rPr>
              <a:t>Destruction</a:t>
            </a:r>
            <a:r>
              <a:rPr lang="de-DE" sz="1600" b="1" dirty="0" smtClean="0">
                <a:latin typeface="Arial" panose="020B0604020202020204" pitchFamily="34" charset="0"/>
                <a:cs typeface="Arial" panose="020B0604020202020204" pitchFamily="34" charset="0"/>
              </a:rPr>
              <a:t> </a:t>
            </a:r>
            <a:r>
              <a:rPr lang="de-DE" sz="1600" b="1" dirty="0" err="1" smtClean="0">
                <a:latin typeface="Arial" panose="020B0604020202020204" pitchFamily="34" charset="0"/>
                <a:cs typeface="Arial" panose="020B0604020202020204" pitchFamily="34" charset="0"/>
              </a:rPr>
              <a:t>and</a:t>
            </a:r>
            <a:r>
              <a:rPr lang="de-DE" sz="1600" b="1" dirty="0">
                <a:latin typeface="Arial" panose="020B0604020202020204" pitchFamily="34" charset="0"/>
                <a:cs typeface="Arial" panose="020B0604020202020204" pitchFamily="34" charset="0"/>
              </a:rPr>
              <a:t> </a:t>
            </a:r>
            <a:r>
              <a:rPr lang="de-DE" sz="1600" b="1" dirty="0" err="1" smtClean="0">
                <a:latin typeface="Arial" panose="020B0604020202020204" pitchFamily="34" charset="0"/>
                <a:cs typeface="Arial" panose="020B0604020202020204" pitchFamily="34" charset="0"/>
              </a:rPr>
              <a:t>degradation</a:t>
            </a:r>
            <a:r>
              <a:rPr lang="de-DE" sz="1600" b="1" dirty="0" smtClean="0">
                <a:latin typeface="Arial" panose="020B0604020202020204" pitchFamily="34" charset="0"/>
                <a:cs typeface="Arial" panose="020B0604020202020204" pitchFamily="34" charset="0"/>
              </a:rPr>
              <a:t> </a:t>
            </a:r>
            <a:r>
              <a:rPr lang="de-DE" sz="1600" b="1" dirty="0" err="1">
                <a:latin typeface="Arial" panose="020B0604020202020204" pitchFamily="34" charset="0"/>
                <a:cs typeface="Arial" panose="020B0604020202020204" pitchFamily="34" charset="0"/>
              </a:rPr>
              <a:t>of</a:t>
            </a:r>
            <a:r>
              <a:rPr lang="de-DE" sz="1600" b="1" dirty="0">
                <a:latin typeface="Arial" panose="020B0604020202020204" pitchFamily="34" charset="0"/>
                <a:cs typeface="Arial" panose="020B0604020202020204" pitchFamily="34" charset="0"/>
              </a:rPr>
              <a:t> </a:t>
            </a:r>
            <a:r>
              <a:rPr lang="de-DE" sz="1600" b="1" dirty="0" err="1">
                <a:latin typeface="Arial" panose="020B0604020202020204" pitchFamily="34" charset="0"/>
                <a:cs typeface="Arial" panose="020B0604020202020204" pitchFamily="34" charset="0"/>
              </a:rPr>
              <a:t>ecosystems</a:t>
            </a:r>
            <a:endParaRPr lang="de-DE" sz="1600" b="1" dirty="0">
              <a:latin typeface="Arial" panose="020B0604020202020204" pitchFamily="34" charset="0"/>
              <a:cs typeface="Arial" panose="020B0604020202020204" pitchFamily="34" charset="0"/>
            </a:endParaRPr>
          </a:p>
        </p:txBody>
      </p:sp>
      <p:sp>
        <p:nvSpPr>
          <p:cNvPr id="15" name="Textfeld 14"/>
          <p:cNvSpPr txBox="1"/>
          <p:nvPr/>
        </p:nvSpPr>
        <p:spPr>
          <a:xfrm>
            <a:off x="1835696" y="2381979"/>
            <a:ext cx="2808312" cy="584775"/>
          </a:xfrm>
          <a:prstGeom prst="rect">
            <a:avLst/>
          </a:prstGeom>
          <a:noFill/>
        </p:spPr>
        <p:txBody>
          <a:bodyPr wrap="square" rtlCol="0">
            <a:spAutoFit/>
          </a:bodyPr>
          <a:lstStyle/>
          <a:p>
            <a:r>
              <a:rPr lang="es-ES" sz="1600" b="1" dirty="0">
                <a:latin typeface="Arial" panose="020B0604020202020204" pitchFamily="34" charset="0"/>
                <a:cs typeface="Arial" panose="020B0604020202020204" pitchFamily="34" charset="0"/>
              </a:rPr>
              <a:t>Overexploitation of natural resources</a:t>
            </a:r>
            <a:endParaRPr lang="de-DE" sz="1600" b="1" dirty="0">
              <a:latin typeface="Arial" panose="020B0604020202020204" pitchFamily="34" charset="0"/>
              <a:cs typeface="Arial" panose="020B0604020202020204" pitchFamily="34" charset="0"/>
            </a:endParaRPr>
          </a:p>
        </p:txBody>
      </p:sp>
      <p:sp>
        <p:nvSpPr>
          <p:cNvPr id="3" name="Textfeld 2"/>
          <p:cNvSpPr txBox="1"/>
          <p:nvPr/>
        </p:nvSpPr>
        <p:spPr>
          <a:xfrm>
            <a:off x="5037407" y="1299207"/>
            <a:ext cx="4045081" cy="861774"/>
          </a:xfrm>
          <a:prstGeom prst="rect">
            <a:avLst/>
          </a:prstGeom>
          <a:noFill/>
        </p:spPr>
        <p:txBody>
          <a:bodyPr wrap="square" rtlCol="0">
            <a:spAutoFit/>
          </a:bodyPr>
          <a:lstStyle/>
          <a:p>
            <a:pPr marL="285750" indent="-285750">
              <a:spcAft>
                <a:spcPts val="400"/>
              </a:spcAft>
              <a:buFont typeface="Arial" panose="020B0604020202020204" pitchFamily="34" charset="0"/>
              <a:buChar char="•"/>
            </a:pPr>
            <a:r>
              <a:rPr lang="en-GB" sz="1500" dirty="0" smtClean="0">
                <a:solidFill>
                  <a:schemeClr val="bg2">
                    <a:lumMod val="25000"/>
                  </a:schemeClr>
                </a:solidFill>
                <a:latin typeface="Arial" panose="020B0604020202020204" pitchFamily="34" charset="0"/>
                <a:cs typeface="Arial" panose="020B0604020202020204" pitchFamily="34" charset="0"/>
              </a:rPr>
              <a:t>Land use change: conversion </a:t>
            </a:r>
            <a:r>
              <a:rPr lang="en-GB" sz="1500" dirty="0">
                <a:solidFill>
                  <a:schemeClr val="bg2">
                    <a:lumMod val="25000"/>
                  </a:schemeClr>
                </a:solidFill>
                <a:latin typeface="Arial" panose="020B0604020202020204" pitchFamily="34" charset="0"/>
                <a:cs typeface="Arial" panose="020B0604020202020204" pitchFamily="34" charset="0"/>
              </a:rPr>
              <a:t>of pristine forest ecosystems to agricultural </a:t>
            </a:r>
            <a:r>
              <a:rPr lang="en-GB" sz="1500" dirty="0" smtClean="0">
                <a:solidFill>
                  <a:schemeClr val="bg2">
                    <a:lumMod val="25000"/>
                  </a:schemeClr>
                </a:solidFill>
                <a:latin typeface="Arial" panose="020B0604020202020204" pitchFamily="34" charset="0"/>
                <a:cs typeface="Arial" panose="020B0604020202020204" pitchFamily="34" charset="0"/>
              </a:rPr>
              <a:t>systems</a:t>
            </a:r>
          </a:p>
          <a:p>
            <a:pPr marL="285750" indent="-285750">
              <a:spcAft>
                <a:spcPts val="400"/>
              </a:spcAft>
              <a:buFont typeface="Arial" panose="020B0604020202020204" pitchFamily="34" charset="0"/>
              <a:buChar char="•"/>
            </a:pPr>
            <a:r>
              <a:rPr lang="en-GB" sz="1500" dirty="0" smtClean="0">
                <a:solidFill>
                  <a:schemeClr val="bg2">
                    <a:lumMod val="25000"/>
                  </a:schemeClr>
                </a:solidFill>
                <a:latin typeface="Arial" panose="020B0604020202020204" pitchFamily="34" charset="0"/>
                <a:cs typeface="Arial" panose="020B0604020202020204" pitchFamily="34" charset="0"/>
              </a:rPr>
              <a:t>burning </a:t>
            </a:r>
            <a:r>
              <a:rPr lang="en-GB" sz="1500" dirty="0">
                <a:solidFill>
                  <a:schemeClr val="bg2">
                    <a:lumMod val="25000"/>
                  </a:schemeClr>
                </a:solidFill>
                <a:latin typeface="Arial" panose="020B0604020202020204" pitchFamily="34" charset="0"/>
                <a:cs typeface="Arial" panose="020B0604020202020204" pitchFamily="34" charset="0"/>
              </a:rPr>
              <a:t>of natural </a:t>
            </a:r>
            <a:r>
              <a:rPr lang="en-GB" sz="1500" dirty="0" smtClean="0">
                <a:solidFill>
                  <a:schemeClr val="bg2">
                    <a:lumMod val="25000"/>
                  </a:schemeClr>
                </a:solidFill>
                <a:latin typeface="Arial" panose="020B0604020202020204" pitchFamily="34" charset="0"/>
                <a:cs typeface="Arial" panose="020B0604020202020204" pitchFamily="34" charset="0"/>
              </a:rPr>
              <a:t>vegetation </a:t>
            </a:r>
            <a:endParaRPr lang="en-GB" sz="1500" dirty="0">
              <a:solidFill>
                <a:schemeClr val="bg2">
                  <a:lumMod val="25000"/>
                </a:schemeClr>
              </a:solidFill>
              <a:latin typeface="Arial" panose="020B0604020202020204" pitchFamily="34" charset="0"/>
              <a:cs typeface="Arial" panose="020B0604020202020204" pitchFamily="34" charset="0"/>
            </a:endParaRPr>
          </a:p>
        </p:txBody>
      </p:sp>
      <p:sp>
        <p:nvSpPr>
          <p:cNvPr id="5" name="Textfeld 4"/>
          <p:cNvSpPr txBox="1"/>
          <p:nvPr/>
        </p:nvSpPr>
        <p:spPr>
          <a:xfrm>
            <a:off x="5042920" y="2375863"/>
            <a:ext cx="3882920" cy="887422"/>
          </a:xfrm>
          <a:prstGeom prst="rect">
            <a:avLst/>
          </a:prstGeom>
          <a:noFill/>
        </p:spPr>
        <p:txBody>
          <a:bodyPr wrap="square" rtlCol="0">
            <a:spAutoFit/>
          </a:bodyPr>
          <a:lstStyle/>
          <a:p>
            <a:pPr marL="285750" indent="-285750">
              <a:spcAft>
                <a:spcPts val="400"/>
              </a:spcAft>
              <a:buFont typeface="Arial" panose="020B0604020202020204" pitchFamily="34" charset="0"/>
              <a:buChar char="•"/>
            </a:pPr>
            <a:r>
              <a:rPr lang="en-GB" sz="1500" dirty="0" smtClean="0">
                <a:solidFill>
                  <a:schemeClr val="bg2">
                    <a:lumMod val="25000"/>
                  </a:schemeClr>
                </a:solidFill>
                <a:latin typeface="Arial" panose="020B0604020202020204" pitchFamily="34" charset="0"/>
                <a:cs typeface="Arial" panose="020B0604020202020204" pitchFamily="34" charset="0"/>
              </a:rPr>
              <a:t>overstraining of soils</a:t>
            </a:r>
          </a:p>
          <a:p>
            <a:pPr marL="285750" indent="-285750">
              <a:spcAft>
                <a:spcPts val="400"/>
              </a:spcAft>
              <a:buFont typeface="Arial" panose="020B0604020202020204" pitchFamily="34" charset="0"/>
              <a:buChar char="•"/>
            </a:pPr>
            <a:r>
              <a:rPr lang="en-GB" sz="1500" dirty="0">
                <a:solidFill>
                  <a:schemeClr val="bg2">
                    <a:lumMod val="25000"/>
                  </a:schemeClr>
                </a:solidFill>
                <a:latin typeface="Arial" panose="020B0604020202020204" pitchFamily="34" charset="0"/>
                <a:cs typeface="Arial" panose="020B0604020202020204" pitchFamily="34" charset="0"/>
              </a:rPr>
              <a:t>overfishing of fish species </a:t>
            </a:r>
          </a:p>
          <a:p>
            <a:pPr marL="285750" indent="-285750">
              <a:spcAft>
                <a:spcPts val="400"/>
              </a:spcAft>
              <a:buFont typeface="Arial" panose="020B0604020202020204" pitchFamily="34" charset="0"/>
              <a:buChar char="•"/>
            </a:pPr>
            <a:r>
              <a:rPr lang="en-GB" sz="1500" dirty="0" smtClean="0">
                <a:solidFill>
                  <a:schemeClr val="bg2">
                    <a:lumMod val="25000"/>
                  </a:schemeClr>
                </a:solidFill>
                <a:latin typeface="Arial" panose="020B0604020202020204" pitchFamily="34" charset="0"/>
                <a:cs typeface="Arial" panose="020B0604020202020204" pitchFamily="34" charset="0"/>
              </a:rPr>
              <a:t>depletion of fresh water resources</a:t>
            </a:r>
          </a:p>
        </p:txBody>
      </p:sp>
      <p:sp>
        <p:nvSpPr>
          <p:cNvPr id="17" name="Titel 6"/>
          <p:cNvSpPr>
            <a:spLocks noGrp="1"/>
          </p:cNvSpPr>
          <p:nvPr>
            <p:ph type="title"/>
          </p:nvPr>
        </p:nvSpPr>
        <p:spPr>
          <a:xfrm>
            <a:off x="446856" y="111770"/>
            <a:ext cx="8229600" cy="724942"/>
          </a:xfrm>
          <a:noFill/>
        </p:spPr>
        <p:txBody>
          <a:bodyPr>
            <a:normAutofit/>
          </a:bodyPr>
          <a:lstStyle/>
          <a:p>
            <a:r>
              <a:rPr lang="de-DE" sz="2600" dirty="0" smtClean="0"/>
              <a:t>Main </a:t>
            </a:r>
            <a:r>
              <a:rPr lang="de-DE" sz="2600" dirty="0" err="1" smtClean="0"/>
              <a:t>drivers</a:t>
            </a:r>
            <a:r>
              <a:rPr lang="de-DE" sz="2600" dirty="0" smtClean="0"/>
              <a:t> </a:t>
            </a:r>
            <a:r>
              <a:rPr lang="de-DE" sz="2600" dirty="0" err="1" smtClean="0"/>
              <a:t>for</a:t>
            </a:r>
            <a:r>
              <a:rPr lang="de-DE" sz="2600" dirty="0" smtClean="0"/>
              <a:t> </a:t>
            </a:r>
            <a:r>
              <a:rPr lang="de-DE" sz="2600" dirty="0" err="1" smtClean="0"/>
              <a:t>the</a:t>
            </a:r>
            <a:r>
              <a:rPr lang="de-DE" sz="2600" dirty="0" smtClean="0"/>
              <a:t> </a:t>
            </a:r>
            <a:r>
              <a:rPr lang="de-DE" sz="2600" dirty="0" err="1" smtClean="0"/>
              <a:t>loss</a:t>
            </a:r>
            <a:r>
              <a:rPr lang="de-DE" sz="2600" dirty="0" smtClean="0"/>
              <a:t> </a:t>
            </a:r>
            <a:r>
              <a:rPr lang="de-DE" sz="2600" dirty="0" err="1" smtClean="0"/>
              <a:t>of</a:t>
            </a:r>
            <a:r>
              <a:rPr lang="de-DE" sz="2600" dirty="0" smtClean="0"/>
              <a:t> </a:t>
            </a:r>
            <a:r>
              <a:rPr lang="de-DE" sz="2600" dirty="0" err="1" smtClean="0"/>
              <a:t>biodiversity</a:t>
            </a:r>
            <a:endParaRPr lang="de-DE" sz="2600" dirty="0"/>
          </a:p>
        </p:txBody>
      </p:sp>
      <p:sp>
        <p:nvSpPr>
          <p:cNvPr id="22" name="Textfeld 21"/>
          <p:cNvSpPr txBox="1"/>
          <p:nvPr/>
        </p:nvSpPr>
        <p:spPr>
          <a:xfrm>
            <a:off x="1829425" y="3381500"/>
            <a:ext cx="2304256" cy="338554"/>
          </a:xfrm>
          <a:prstGeom prst="rect">
            <a:avLst/>
          </a:prstGeom>
          <a:noFill/>
        </p:spPr>
        <p:txBody>
          <a:bodyPr wrap="square" rtlCol="0">
            <a:spAutoFit/>
          </a:bodyPr>
          <a:lstStyle/>
          <a:p>
            <a:r>
              <a:rPr lang="de-DE" sz="1600" b="1" dirty="0" err="1" smtClean="0">
                <a:latin typeface="Arial" panose="020B0604020202020204" pitchFamily="34" charset="0"/>
                <a:cs typeface="Arial" panose="020B0604020202020204" pitchFamily="34" charset="0"/>
              </a:rPr>
              <a:t>Contamination</a:t>
            </a:r>
            <a:endParaRPr lang="de-DE" sz="1600" b="1" dirty="0">
              <a:latin typeface="Arial" panose="020B0604020202020204" pitchFamily="34" charset="0"/>
              <a:cs typeface="Arial" panose="020B0604020202020204" pitchFamily="34" charset="0"/>
            </a:endParaRPr>
          </a:p>
        </p:txBody>
      </p:sp>
      <p:sp>
        <p:nvSpPr>
          <p:cNvPr id="24" name="Textfeld 23"/>
          <p:cNvSpPr txBox="1"/>
          <p:nvPr/>
        </p:nvSpPr>
        <p:spPr>
          <a:xfrm>
            <a:off x="1813235" y="4474065"/>
            <a:ext cx="2304256" cy="338554"/>
          </a:xfrm>
          <a:prstGeom prst="rect">
            <a:avLst/>
          </a:prstGeom>
          <a:noFill/>
        </p:spPr>
        <p:txBody>
          <a:bodyPr wrap="square" rtlCol="0">
            <a:spAutoFit/>
          </a:bodyPr>
          <a:lstStyle/>
          <a:p>
            <a:r>
              <a:rPr lang="de-DE" sz="1600" b="1" dirty="0" err="1" smtClean="0">
                <a:latin typeface="Arial" panose="020B0604020202020204" pitchFamily="34" charset="0"/>
                <a:cs typeface="Arial" panose="020B0604020202020204" pitchFamily="34" charset="0"/>
              </a:rPr>
              <a:t>Climate</a:t>
            </a:r>
            <a:r>
              <a:rPr lang="de-DE" sz="1600" b="1" dirty="0" smtClean="0">
                <a:latin typeface="Arial" panose="020B0604020202020204" pitchFamily="34" charset="0"/>
                <a:cs typeface="Arial" panose="020B0604020202020204" pitchFamily="34" charset="0"/>
              </a:rPr>
              <a:t> </a:t>
            </a:r>
            <a:r>
              <a:rPr lang="de-DE" sz="1600" b="1" dirty="0" err="1" smtClean="0">
                <a:latin typeface="Arial" panose="020B0604020202020204" pitchFamily="34" charset="0"/>
                <a:cs typeface="Arial" panose="020B0604020202020204" pitchFamily="34" charset="0"/>
              </a:rPr>
              <a:t>change</a:t>
            </a:r>
            <a:endParaRPr lang="de-DE" sz="1600" b="1" dirty="0">
              <a:latin typeface="Arial" panose="020B0604020202020204" pitchFamily="34" charset="0"/>
              <a:cs typeface="Arial" panose="020B0604020202020204" pitchFamily="34" charset="0"/>
            </a:endParaRPr>
          </a:p>
        </p:txBody>
      </p:sp>
      <p:sp>
        <p:nvSpPr>
          <p:cNvPr id="25" name="Textfeld 24"/>
          <p:cNvSpPr txBox="1"/>
          <p:nvPr/>
        </p:nvSpPr>
        <p:spPr>
          <a:xfrm>
            <a:off x="5061930" y="3351056"/>
            <a:ext cx="3750011" cy="553998"/>
          </a:xfrm>
          <a:prstGeom prst="rect">
            <a:avLst/>
          </a:prstGeom>
          <a:noFill/>
        </p:spPr>
        <p:txBody>
          <a:bodyPr wrap="square" rtlCol="0">
            <a:spAutoFit/>
          </a:bodyPr>
          <a:lstStyle/>
          <a:p>
            <a:pPr marL="285750" indent="-285750">
              <a:buFont typeface="Arial" panose="020B0604020202020204" pitchFamily="34" charset="0"/>
              <a:buChar char="•"/>
            </a:pPr>
            <a:r>
              <a:rPr lang="en-GB" sz="1500" dirty="0">
                <a:solidFill>
                  <a:schemeClr val="bg2">
                    <a:lumMod val="25000"/>
                  </a:schemeClr>
                </a:solidFill>
                <a:latin typeface="Arial" panose="020B0604020202020204" pitchFamily="34" charset="0"/>
                <a:cs typeface="Arial" panose="020B0604020202020204" pitchFamily="34" charset="0"/>
              </a:rPr>
              <a:t>of water, air and soil with pollutants </a:t>
            </a:r>
            <a:r>
              <a:rPr lang="en-GB" sz="1500" dirty="0" smtClean="0">
                <a:solidFill>
                  <a:schemeClr val="bg2">
                    <a:lumMod val="25000"/>
                  </a:schemeClr>
                </a:solidFill>
                <a:latin typeface="Arial" panose="020B0604020202020204" pitchFamily="34" charset="0"/>
                <a:cs typeface="Arial" panose="020B0604020202020204" pitchFamily="34" charset="0"/>
              </a:rPr>
              <a:t>(GHGs, chemicals</a:t>
            </a:r>
            <a:r>
              <a:rPr lang="en-GB" sz="1500" dirty="0">
                <a:solidFill>
                  <a:schemeClr val="bg2">
                    <a:lumMod val="25000"/>
                  </a:schemeClr>
                </a:solidFill>
                <a:latin typeface="Arial" panose="020B0604020202020204" pitchFamily="34" charset="0"/>
                <a:cs typeface="Arial" panose="020B0604020202020204" pitchFamily="34" charset="0"/>
              </a:rPr>
              <a:t>, garbage </a:t>
            </a:r>
            <a:r>
              <a:rPr lang="en-GB" sz="1500" dirty="0" smtClean="0">
                <a:solidFill>
                  <a:schemeClr val="bg2">
                    <a:lumMod val="25000"/>
                  </a:schemeClr>
                </a:solidFill>
                <a:latin typeface="Arial" panose="020B0604020202020204" pitchFamily="34" charset="0"/>
                <a:cs typeface="Arial" panose="020B0604020202020204" pitchFamily="34" charset="0"/>
              </a:rPr>
              <a:t>etc..)</a:t>
            </a:r>
            <a:endParaRPr lang="en-GB" sz="1500" dirty="0">
              <a:solidFill>
                <a:schemeClr val="bg2">
                  <a:lumMod val="25000"/>
                </a:schemeClr>
              </a:solidFill>
              <a:latin typeface="Arial" panose="020B0604020202020204" pitchFamily="34" charset="0"/>
              <a:cs typeface="Arial" panose="020B0604020202020204" pitchFamily="34" charset="0"/>
            </a:endParaRPr>
          </a:p>
        </p:txBody>
      </p:sp>
      <p:sp>
        <p:nvSpPr>
          <p:cNvPr id="26" name="Textfeld 25"/>
          <p:cNvSpPr txBox="1"/>
          <p:nvPr/>
        </p:nvSpPr>
        <p:spPr>
          <a:xfrm>
            <a:off x="5059554" y="4258032"/>
            <a:ext cx="3833693" cy="784830"/>
          </a:xfrm>
          <a:prstGeom prst="rect">
            <a:avLst/>
          </a:prstGeom>
          <a:noFill/>
        </p:spPr>
        <p:txBody>
          <a:bodyPr wrap="square" rtlCol="0">
            <a:spAutoFit/>
          </a:bodyPr>
          <a:lstStyle/>
          <a:p>
            <a:pPr marL="285750" indent="-285750">
              <a:buFont typeface="Arial" panose="020B0604020202020204" pitchFamily="34" charset="0"/>
              <a:buChar char="•"/>
            </a:pPr>
            <a:r>
              <a:rPr lang="en-GB" sz="1500" dirty="0" smtClean="0">
                <a:solidFill>
                  <a:schemeClr val="bg2">
                    <a:lumMod val="25000"/>
                  </a:schemeClr>
                </a:solidFill>
                <a:latin typeface="Arial" panose="020B0604020202020204" pitchFamily="34" charset="0"/>
                <a:cs typeface="Arial" panose="020B0604020202020204" pitchFamily="34" charset="0"/>
              </a:rPr>
              <a:t>number and range of species will decline greatly as temperatures continue to rise</a:t>
            </a:r>
            <a:endParaRPr lang="en-GB" sz="1500" dirty="0">
              <a:solidFill>
                <a:schemeClr val="bg2">
                  <a:lumMod val="25000"/>
                </a:schemeClr>
              </a:solidFill>
              <a:latin typeface="Arial" panose="020B0604020202020204" pitchFamily="34" charset="0"/>
              <a:cs typeface="Arial" panose="020B0604020202020204" pitchFamily="34" charset="0"/>
            </a:endParaRPr>
          </a:p>
        </p:txBody>
      </p:sp>
      <p:sp>
        <p:nvSpPr>
          <p:cNvPr id="27" name="Textfeld 26"/>
          <p:cNvSpPr txBox="1"/>
          <p:nvPr/>
        </p:nvSpPr>
        <p:spPr>
          <a:xfrm>
            <a:off x="7452320" y="6033776"/>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29" name="Textfeld 28"/>
          <p:cNvSpPr txBox="1"/>
          <p:nvPr/>
        </p:nvSpPr>
        <p:spPr>
          <a:xfrm>
            <a:off x="1825110" y="5323442"/>
            <a:ext cx="2746889" cy="338554"/>
          </a:xfrm>
          <a:prstGeom prst="rect">
            <a:avLst/>
          </a:prstGeom>
          <a:noFill/>
        </p:spPr>
        <p:txBody>
          <a:bodyPr wrap="square" rtlCol="0">
            <a:spAutoFit/>
          </a:bodyPr>
          <a:lstStyle/>
          <a:p>
            <a:r>
              <a:rPr lang="de-DE" sz="1600" b="1" dirty="0" smtClean="0">
                <a:latin typeface="Arial" panose="020B0604020202020204" pitchFamily="34" charset="0"/>
                <a:cs typeface="Arial" panose="020B0604020202020204" pitchFamily="34" charset="0"/>
              </a:rPr>
              <a:t>Invasive, </a:t>
            </a:r>
            <a:r>
              <a:rPr lang="de-DE" sz="1600" b="1" dirty="0" err="1" smtClean="0">
                <a:latin typeface="Arial" panose="020B0604020202020204" pitchFamily="34" charset="0"/>
                <a:cs typeface="Arial" panose="020B0604020202020204" pitchFamily="34" charset="0"/>
              </a:rPr>
              <a:t>alien</a:t>
            </a:r>
            <a:r>
              <a:rPr lang="de-DE" sz="1600" b="1" dirty="0" smtClean="0">
                <a:latin typeface="Arial" panose="020B0604020202020204" pitchFamily="34" charset="0"/>
                <a:cs typeface="Arial" panose="020B0604020202020204" pitchFamily="34" charset="0"/>
              </a:rPr>
              <a:t> </a:t>
            </a:r>
            <a:r>
              <a:rPr lang="de-DE" sz="1600" b="1" dirty="0" err="1" smtClean="0">
                <a:latin typeface="Arial" panose="020B0604020202020204" pitchFamily="34" charset="0"/>
                <a:cs typeface="Arial" panose="020B0604020202020204" pitchFamily="34" charset="0"/>
              </a:rPr>
              <a:t>species</a:t>
            </a:r>
            <a:endParaRPr lang="de-DE" sz="1600" b="1" dirty="0">
              <a:latin typeface="Arial" panose="020B0604020202020204" pitchFamily="34" charset="0"/>
              <a:cs typeface="Arial" panose="020B0604020202020204" pitchFamily="34" charset="0"/>
            </a:endParaRPr>
          </a:p>
        </p:txBody>
      </p:sp>
      <p:sp>
        <p:nvSpPr>
          <p:cNvPr id="19" name="Textfeld 18"/>
          <p:cNvSpPr txBox="1"/>
          <p:nvPr/>
        </p:nvSpPr>
        <p:spPr>
          <a:xfrm>
            <a:off x="5066792" y="5380474"/>
            <a:ext cx="3833693" cy="323165"/>
          </a:xfrm>
          <a:prstGeom prst="rect">
            <a:avLst/>
          </a:prstGeom>
          <a:noFill/>
        </p:spPr>
        <p:txBody>
          <a:bodyPr wrap="square" rtlCol="0">
            <a:spAutoFit/>
          </a:bodyPr>
          <a:lstStyle/>
          <a:p>
            <a:pPr marL="285750" indent="-285750">
              <a:buFont typeface="Wingdings" panose="05000000000000000000" pitchFamily="2" charset="2"/>
              <a:buChar char="Ø"/>
            </a:pPr>
            <a:r>
              <a:rPr lang="en-GB" sz="1500" b="1" dirty="0" smtClean="0">
                <a:solidFill>
                  <a:schemeClr val="bg2">
                    <a:lumMod val="25000"/>
                  </a:schemeClr>
                </a:solidFill>
                <a:latin typeface="Arial" panose="020B0604020202020204" pitchFamily="34" charset="0"/>
                <a:cs typeface="Arial" panose="020B0604020202020204" pitchFamily="34" charset="0"/>
              </a:rPr>
              <a:t>See next slide</a:t>
            </a:r>
            <a:endParaRPr lang="en-GB" sz="1500" b="1" dirty="0">
              <a:solidFill>
                <a:schemeClr val="bg2">
                  <a:lumMod val="25000"/>
                </a:schemeClr>
              </a:solidFill>
              <a:latin typeface="Arial" panose="020B0604020202020204" pitchFamily="34" charset="0"/>
              <a:cs typeface="Arial" panose="020B0604020202020204" pitchFamily="34" charset="0"/>
            </a:endParaRPr>
          </a:p>
        </p:txBody>
      </p:sp>
      <p:pic>
        <p:nvPicPr>
          <p:cNvPr id="20" name="Grafik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124744"/>
            <a:ext cx="1688136" cy="911769"/>
          </a:xfrm>
          <a:prstGeom prst="rect">
            <a:avLst/>
          </a:prstGeom>
        </p:spPr>
      </p:pic>
      <p:pic>
        <p:nvPicPr>
          <p:cNvPr id="21" name="Picture 3" descr="C:\Users\Kerstin.Froehle\Desktop\Neuer Ordner\harvest-1907821_1920.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4985"/>
          <a:stretch/>
        </p:blipFill>
        <p:spPr bwMode="auto">
          <a:xfrm>
            <a:off x="0" y="2060848"/>
            <a:ext cx="1688136" cy="9710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C:\Users\Kerstin.Froehle\Desktop\Neuer Ordner\factory-1647724_1920.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076" t="15948" r="4076" b="15948"/>
          <a:stretch/>
        </p:blipFill>
        <p:spPr bwMode="auto">
          <a:xfrm>
            <a:off x="-100625" y="3135492"/>
            <a:ext cx="1788762" cy="91383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descr="C:\Users\Kerstin.Froehle\Desktop\Neuer Ordner\desert-279862_1920.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5972" b="228"/>
          <a:stretch/>
        </p:blipFill>
        <p:spPr bwMode="auto">
          <a:xfrm>
            <a:off x="1" y="4224689"/>
            <a:ext cx="1688136" cy="849377"/>
          </a:xfrm>
          <a:prstGeom prst="rect">
            <a:avLst/>
          </a:prstGeom>
          <a:noFill/>
          <a:extLst>
            <a:ext uri="{909E8E84-426E-40DD-AFC4-6F175D3DCCD1}">
              <a14:hiddenFill xmlns:a14="http://schemas.microsoft.com/office/drawing/2010/main">
                <a:solidFill>
                  <a:srgbClr val="FFFFFF"/>
                </a:solidFill>
              </a14:hiddenFill>
            </a:ext>
          </a:extLst>
        </p:spPr>
      </p:pic>
      <p:pic>
        <p:nvPicPr>
          <p:cNvPr id="32" name="Grafik 3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11" y="5157192"/>
            <a:ext cx="1684125" cy="1004335"/>
          </a:xfrm>
          <a:prstGeom prst="rect">
            <a:avLst/>
          </a:prstGeom>
        </p:spPr>
      </p:pic>
    </p:spTree>
    <p:extLst>
      <p:ext uri="{BB962C8B-B14F-4D97-AF65-F5344CB8AC3E}">
        <p14:creationId xmlns:p14="http://schemas.microsoft.com/office/powerpoint/2010/main" val="18907267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827584" y="1520308"/>
            <a:ext cx="7557800" cy="1991808"/>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oliennummernplatzhalter 4"/>
          <p:cNvSpPr>
            <a:spLocks noGrp="1"/>
          </p:cNvSpPr>
          <p:nvPr>
            <p:ph type="sldNum" sz="quarter" idx="12"/>
          </p:nvPr>
        </p:nvSpPr>
        <p:spPr/>
        <p:txBody>
          <a:bodyPr/>
          <a:lstStyle/>
          <a:p>
            <a:fld id="{94C51DEF-A0F2-436A-B446-D206BED377C1}" type="slidenum">
              <a:rPr lang="de-DE" smtClean="0"/>
              <a:t>10</a:t>
            </a:fld>
            <a:endParaRPr lang="de-DE" dirty="0"/>
          </a:p>
        </p:txBody>
      </p:sp>
      <p:sp>
        <p:nvSpPr>
          <p:cNvPr id="16" name="Titel 6"/>
          <p:cNvSpPr>
            <a:spLocks noGrp="1"/>
          </p:cNvSpPr>
          <p:nvPr>
            <p:ph type="title"/>
          </p:nvPr>
        </p:nvSpPr>
        <p:spPr>
          <a:xfrm>
            <a:off x="446856" y="111770"/>
            <a:ext cx="8229600" cy="724942"/>
          </a:xfrm>
          <a:noFill/>
        </p:spPr>
        <p:txBody>
          <a:bodyPr>
            <a:normAutofit/>
          </a:bodyPr>
          <a:lstStyle/>
          <a:p>
            <a:r>
              <a:rPr lang="de-DE" sz="2600" dirty="0" smtClean="0"/>
              <a:t>Definition</a:t>
            </a:r>
            <a:endParaRPr lang="de-DE" sz="2600" dirty="0"/>
          </a:p>
        </p:txBody>
      </p:sp>
      <p:sp>
        <p:nvSpPr>
          <p:cNvPr id="20" name="Textfeld 19"/>
          <p:cNvSpPr txBox="1"/>
          <p:nvPr/>
        </p:nvSpPr>
        <p:spPr>
          <a:xfrm>
            <a:off x="1957376" y="1651359"/>
            <a:ext cx="5473801" cy="430887"/>
          </a:xfrm>
          <a:prstGeom prst="rect">
            <a:avLst/>
          </a:prstGeom>
          <a:noFill/>
        </p:spPr>
        <p:txBody>
          <a:bodyPr wrap="square" rtlCol="0">
            <a:spAutoFit/>
          </a:bodyPr>
          <a:lstStyle/>
          <a:p>
            <a:r>
              <a:rPr lang="de-DE" sz="2200" b="1" dirty="0" smtClean="0">
                <a:solidFill>
                  <a:schemeClr val="tx1">
                    <a:lumMod val="75000"/>
                  </a:schemeClr>
                </a:solidFill>
                <a:latin typeface="Arial" panose="020B0604020202020204" pitchFamily="34" charset="0"/>
                <a:cs typeface="Arial" panose="020B0604020202020204" pitchFamily="34" charset="0"/>
              </a:rPr>
              <a:t>Invasive, </a:t>
            </a:r>
            <a:r>
              <a:rPr lang="de-DE" sz="2200" b="1" dirty="0" err="1" smtClean="0">
                <a:solidFill>
                  <a:schemeClr val="tx1">
                    <a:lumMod val="75000"/>
                  </a:schemeClr>
                </a:solidFill>
                <a:latin typeface="Arial" panose="020B0604020202020204" pitchFamily="34" charset="0"/>
                <a:cs typeface="Arial" panose="020B0604020202020204" pitchFamily="34" charset="0"/>
              </a:rPr>
              <a:t>alien</a:t>
            </a:r>
            <a:r>
              <a:rPr lang="de-DE" sz="2200" b="1" dirty="0" smtClean="0">
                <a:solidFill>
                  <a:schemeClr val="tx1">
                    <a:lumMod val="75000"/>
                  </a:schemeClr>
                </a:solidFill>
                <a:latin typeface="Arial" panose="020B0604020202020204" pitchFamily="34" charset="0"/>
                <a:cs typeface="Arial" panose="020B0604020202020204" pitchFamily="34" charset="0"/>
              </a:rPr>
              <a:t> </a:t>
            </a:r>
            <a:r>
              <a:rPr lang="de-DE" sz="2200" b="1" dirty="0" err="1" smtClean="0">
                <a:solidFill>
                  <a:schemeClr val="tx1">
                    <a:lumMod val="75000"/>
                  </a:schemeClr>
                </a:solidFill>
                <a:latin typeface="Arial" panose="020B0604020202020204" pitchFamily="34" charset="0"/>
                <a:cs typeface="Arial" panose="020B0604020202020204" pitchFamily="34" charset="0"/>
              </a:rPr>
              <a:t>species</a:t>
            </a:r>
            <a:endParaRPr lang="en-GB" sz="2200" b="1" dirty="0">
              <a:solidFill>
                <a:schemeClr val="tx1">
                  <a:lumMod val="75000"/>
                </a:schemeClr>
              </a:solidFill>
              <a:latin typeface="Arial" panose="020B0604020202020204" pitchFamily="34" charset="0"/>
              <a:cs typeface="Arial" panose="020B0604020202020204" pitchFamily="34" charset="0"/>
            </a:endParaRPr>
          </a:p>
        </p:txBody>
      </p:sp>
      <p:sp>
        <p:nvSpPr>
          <p:cNvPr id="21" name="Textfeld 20"/>
          <p:cNvSpPr txBox="1"/>
          <p:nvPr/>
        </p:nvSpPr>
        <p:spPr>
          <a:xfrm>
            <a:off x="1065504" y="2062226"/>
            <a:ext cx="7284263" cy="1400383"/>
          </a:xfrm>
          <a:prstGeom prst="rect">
            <a:avLst/>
          </a:prstGeom>
          <a:noFill/>
        </p:spPr>
        <p:txBody>
          <a:bodyPr wrap="square" rtlCol="0">
            <a:spAutoFit/>
          </a:bodyPr>
          <a:lstStyle/>
          <a:p>
            <a:r>
              <a:rPr lang="en-US" sz="1700" dirty="0">
                <a:solidFill>
                  <a:schemeClr val="bg2">
                    <a:lumMod val="25000"/>
                  </a:schemeClr>
                </a:solidFill>
                <a:latin typeface="Arial" panose="020B0604020202020204" pitchFamily="34" charset="0"/>
                <a:cs typeface="Arial" panose="020B0604020202020204" pitchFamily="34" charset="0"/>
              </a:rPr>
              <a:t>Are non-native species causing damage to the environment and potentially cause species extinction, modify ecosystem processes and act as disease vectors. The problems caused by alien invasive species have potentially large economic consequences.</a:t>
            </a:r>
            <a:endParaRPr lang="es-ES" sz="1700" dirty="0">
              <a:solidFill>
                <a:schemeClr val="bg2">
                  <a:lumMod val="25000"/>
                </a:schemeClr>
              </a:solidFill>
              <a:latin typeface="Arial" panose="020B0604020202020204" pitchFamily="34" charset="0"/>
              <a:cs typeface="Arial" panose="020B0604020202020204" pitchFamily="34" charset="0"/>
            </a:endParaRPr>
          </a:p>
          <a:p>
            <a:r>
              <a:rPr lang="es-ES" sz="1700" dirty="0" smtClean="0">
                <a:solidFill>
                  <a:schemeClr val="bg2">
                    <a:lumMod val="25000"/>
                  </a:schemeClr>
                </a:solidFill>
                <a:latin typeface="Arial" panose="020B0604020202020204" pitchFamily="34" charset="0"/>
                <a:cs typeface="Arial" panose="020B0604020202020204" pitchFamily="34" charset="0"/>
              </a:rPr>
              <a:t>		</a:t>
            </a:r>
          </a:p>
        </p:txBody>
      </p:sp>
      <p:pic>
        <p:nvPicPr>
          <p:cNvPr id="6146" name="Picture 2" descr="C:\Users\Kerstin.Froehle\Desktop\idea-305335_128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9414" y="1268760"/>
            <a:ext cx="712223" cy="715016"/>
          </a:xfrm>
          <a:prstGeom prst="rect">
            <a:avLst/>
          </a:prstGeom>
          <a:solidFill>
            <a:srgbClr val="FFFF99"/>
          </a:solidFill>
          <a:ln w="28575">
            <a:solidFill>
              <a:schemeClr val="tx1">
                <a:lumMod val="75000"/>
              </a:schemeClr>
            </a:solidFill>
          </a:ln>
        </p:spPr>
      </p:pic>
      <p:sp>
        <p:nvSpPr>
          <p:cNvPr id="8" name="Pfeil nach links und rechts 7"/>
          <p:cNvSpPr/>
          <p:nvPr/>
        </p:nvSpPr>
        <p:spPr>
          <a:xfrm>
            <a:off x="5334143" y="3051095"/>
            <a:ext cx="1008112" cy="360040"/>
          </a:xfrm>
          <a:prstGeom prst="leftRightArrow">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feld 8"/>
          <p:cNvSpPr txBox="1"/>
          <p:nvPr/>
        </p:nvSpPr>
        <p:spPr>
          <a:xfrm>
            <a:off x="6494608" y="3012255"/>
            <a:ext cx="2259360" cy="400110"/>
          </a:xfrm>
          <a:prstGeom prst="rect">
            <a:avLst/>
          </a:prstGeom>
          <a:noFill/>
        </p:spPr>
        <p:txBody>
          <a:bodyPr wrap="square" rtlCol="0">
            <a:spAutoFit/>
          </a:bodyPr>
          <a:lstStyle/>
          <a:p>
            <a:r>
              <a:rPr lang="de-DE" sz="2000" b="1" dirty="0">
                <a:solidFill>
                  <a:schemeClr val="tx1">
                    <a:lumMod val="75000"/>
                  </a:schemeClr>
                </a:solidFill>
                <a:latin typeface="Arial" panose="020B0604020202020204" pitchFamily="34" charset="0"/>
                <a:cs typeface="Arial" panose="020B0604020202020204" pitchFamily="34" charset="0"/>
              </a:rPr>
              <a:t>Alien </a:t>
            </a:r>
            <a:r>
              <a:rPr lang="de-DE" sz="2000" b="1" dirty="0" err="1">
                <a:solidFill>
                  <a:schemeClr val="tx1">
                    <a:lumMod val="75000"/>
                  </a:schemeClr>
                </a:solidFill>
                <a:latin typeface="Arial" panose="020B0604020202020204" pitchFamily="34" charset="0"/>
                <a:cs typeface="Arial" panose="020B0604020202020204" pitchFamily="34" charset="0"/>
              </a:rPr>
              <a:t>species</a:t>
            </a:r>
            <a:endParaRPr lang="en-GB" sz="2000" b="1" dirty="0">
              <a:solidFill>
                <a:schemeClr val="tx1">
                  <a:lumMod val="75000"/>
                </a:schemeClr>
              </a:solidFill>
              <a:latin typeface="Arial" panose="020B0604020202020204" pitchFamily="34" charset="0"/>
              <a:cs typeface="Arial" panose="020B0604020202020204" pitchFamily="34" charset="0"/>
            </a:endParaRPr>
          </a:p>
        </p:txBody>
      </p:sp>
      <p:pic>
        <p:nvPicPr>
          <p:cNvPr id="11" name="Grafik 10" descr="Z:\Bildarchiv\LIFE Lebensmittel\Species Examples\Goldrute Wuchs Pixabay.jpg"/>
          <p:cNvPicPr/>
          <p:nvPr/>
        </p:nvPicPr>
        <p:blipFill rotWithShape="1">
          <a:blip r:embed="rId3" cstate="print">
            <a:extLst>
              <a:ext uri="{28A0092B-C50C-407E-A947-70E740481C1C}">
                <a14:useLocalDpi xmlns:a14="http://schemas.microsoft.com/office/drawing/2010/main" val="0"/>
              </a:ext>
            </a:extLst>
          </a:blip>
          <a:srcRect b="30424"/>
          <a:stretch/>
        </p:blipFill>
        <p:spPr bwMode="auto">
          <a:xfrm>
            <a:off x="467759" y="4581127"/>
            <a:ext cx="1799985" cy="1324635"/>
          </a:xfrm>
          <a:prstGeom prst="rect">
            <a:avLst/>
          </a:prstGeom>
          <a:noFill/>
          <a:ln>
            <a:noFill/>
          </a:ln>
        </p:spPr>
      </p:pic>
      <p:sp>
        <p:nvSpPr>
          <p:cNvPr id="12" name="Rechteck 11"/>
          <p:cNvSpPr/>
          <p:nvPr/>
        </p:nvSpPr>
        <p:spPr>
          <a:xfrm>
            <a:off x="341136" y="5922388"/>
            <a:ext cx="2376264" cy="400110"/>
          </a:xfrm>
          <a:prstGeom prst="rect">
            <a:avLst/>
          </a:prstGeom>
        </p:spPr>
        <p:txBody>
          <a:bodyPr wrap="square">
            <a:spAutoFit/>
          </a:bodyPr>
          <a:lstStyle/>
          <a:p>
            <a:r>
              <a:rPr lang="de-DE" sz="1000" b="1" dirty="0">
                <a:latin typeface="Arial" panose="020B0604020202020204" pitchFamily="34" charset="0"/>
                <a:cs typeface="Arial" panose="020B0604020202020204" pitchFamily="34" charset="0"/>
              </a:rPr>
              <a:t>Canadian </a:t>
            </a:r>
            <a:r>
              <a:rPr lang="de-DE" sz="1000" b="1" dirty="0" err="1">
                <a:latin typeface="Arial" panose="020B0604020202020204" pitchFamily="34" charset="0"/>
                <a:cs typeface="Arial" panose="020B0604020202020204" pitchFamily="34" charset="0"/>
              </a:rPr>
              <a:t>and</a:t>
            </a:r>
            <a:r>
              <a:rPr lang="de-DE" sz="1000" b="1" dirty="0">
                <a:latin typeface="Arial" panose="020B0604020202020204" pitchFamily="34" charset="0"/>
                <a:cs typeface="Arial" panose="020B0604020202020204" pitchFamily="34" charset="0"/>
              </a:rPr>
              <a:t> </a:t>
            </a:r>
            <a:r>
              <a:rPr lang="de-DE" sz="1000" b="1" dirty="0" err="1">
                <a:latin typeface="Arial" panose="020B0604020202020204" pitchFamily="34" charset="0"/>
                <a:cs typeface="Arial" panose="020B0604020202020204" pitchFamily="34" charset="0"/>
              </a:rPr>
              <a:t>Late</a:t>
            </a:r>
            <a:r>
              <a:rPr lang="de-DE" sz="1000" b="1" dirty="0">
                <a:latin typeface="Arial" panose="020B0604020202020204" pitchFamily="34" charset="0"/>
                <a:cs typeface="Arial" panose="020B0604020202020204" pitchFamily="34" charset="0"/>
              </a:rPr>
              <a:t> </a:t>
            </a:r>
            <a:r>
              <a:rPr lang="de-DE" sz="1000" b="1" dirty="0" err="1">
                <a:latin typeface="Arial" panose="020B0604020202020204" pitchFamily="34" charset="0"/>
                <a:cs typeface="Arial" panose="020B0604020202020204" pitchFamily="34" charset="0"/>
              </a:rPr>
              <a:t>Goldenrod</a:t>
            </a:r>
            <a:r>
              <a:rPr lang="de-DE" sz="1000" b="1" dirty="0">
                <a:latin typeface="Arial" panose="020B0604020202020204" pitchFamily="34" charset="0"/>
                <a:cs typeface="Arial" panose="020B0604020202020204" pitchFamily="34" charset="0"/>
              </a:rPr>
              <a:t> (</a:t>
            </a:r>
            <a:r>
              <a:rPr lang="de-DE" sz="1000" b="1" i="1" dirty="0" err="1">
                <a:latin typeface="Arial" panose="020B0604020202020204" pitchFamily="34" charset="0"/>
                <a:cs typeface="Arial" panose="020B0604020202020204" pitchFamily="34" charset="0"/>
              </a:rPr>
              <a:t>Solidago</a:t>
            </a:r>
            <a:r>
              <a:rPr lang="de-DE" sz="1000" b="1" i="1" dirty="0">
                <a:latin typeface="Arial" panose="020B0604020202020204" pitchFamily="34" charset="0"/>
                <a:cs typeface="Arial" panose="020B0604020202020204" pitchFamily="34" charset="0"/>
              </a:rPr>
              <a:t> </a:t>
            </a:r>
            <a:r>
              <a:rPr lang="de-DE" sz="1000" b="1" i="1" dirty="0" err="1">
                <a:latin typeface="Arial" panose="020B0604020202020204" pitchFamily="34" charset="0"/>
                <a:cs typeface="Arial" panose="020B0604020202020204" pitchFamily="34" charset="0"/>
              </a:rPr>
              <a:t>canadensis</a:t>
            </a:r>
            <a:r>
              <a:rPr lang="de-DE" sz="1000" b="1" i="1" dirty="0">
                <a:latin typeface="Arial" panose="020B0604020202020204" pitchFamily="34" charset="0"/>
                <a:cs typeface="Arial" panose="020B0604020202020204" pitchFamily="34" charset="0"/>
              </a:rPr>
              <a:t>/</a:t>
            </a:r>
            <a:r>
              <a:rPr lang="de-DE" sz="1000" b="1" i="1" dirty="0" err="1">
                <a:latin typeface="Arial" panose="020B0604020202020204" pitchFamily="34" charset="0"/>
                <a:cs typeface="Arial" panose="020B0604020202020204" pitchFamily="34" charset="0"/>
              </a:rPr>
              <a:t>gigantea</a:t>
            </a:r>
            <a:r>
              <a:rPr lang="de-DE" sz="1000" b="1" dirty="0">
                <a:latin typeface="Arial" panose="020B0604020202020204" pitchFamily="34" charset="0"/>
                <a:cs typeface="Arial" panose="020B0604020202020204" pitchFamily="34" charset="0"/>
              </a:rPr>
              <a:t> L.)</a:t>
            </a:r>
            <a:endParaRPr lang="en-GB" sz="1000" b="1" dirty="0">
              <a:latin typeface="Arial" panose="020B0604020202020204" pitchFamily="34" charset="0"/>
              <a:cs typeface="Arial" panose="020B0604020202020204" pitchFamily="34" charset="0"/>
            </a:endParaRPr>
          </a:p>
        </p:txBody>
      </p:sp>
      <p:sp>
        <p:nvSpPr>
          <p:cNvPr id="3" name="Textfeld 2"/>
          <p:cNvSpPr txBox="1"/>
          <p:nvPr/>
        </p:nvSpPr>
        <p:spPr>
          <a:xfrm>
            <a:off x="372011" y="3873578"/>
            <a:ext cx="2376264" cy="492443"/>
          </a:xfrm>
          <a:prstGeom prst="rect">
            <a:avLst/>
          </a:prstGeom>
          <a:noFill/>
        </p:spPr>
        <p:txBody>
          <a:bodyPr wrap="square" rtlCol="0">
            <a:spAutoFit/>
          </a:bodyPr>
          <a:lstStyle>
            <a:defPPr>
              <a:defRPr lang="de-DE"/>
            </a:defPPr>
            <a:lvl1pPr>
              <a:spcAft>
                <a:spcPts val="400"/>
              </a:spcAft>
              <a:defRPr sz="1300">
                <a:solidFill>
                  <a:schemeClr val="bg2">
                    <a:lumMod val="25000"/>
                  </a:schemeClr>
                </a:solidFill>
                <a:latin typeface="Arial" panose="020B0604020202020204" pitchFamily="34" charset="0"/>
                <a:cs typeface="Arial" panose="020B0604020202020204" pitchFamily="34" charset="0"/>
              </a:defRPr>
            </a:lvl1pPr>
          </a:lstStyle>
          <a:p>
            <a:r>
              <a:rPr lang="de-DE" b="1" dirty="0"/>
              <a:t>Native</a:t>
            </a:r>
            <a:r>
              <a:rPr lang="de-DE" dirty="0"/>
              <a:t> in North </a:t>
            </a:r>
            <a:r>
              <a:rPr lang="de-DE" dirty="0" err="1"/>
              <a:t>America</a:t>
            </a:r>
            <a:r>
              <a:rPr lang="de-DE" dirty="0"/>
              <a:t>; </a:t>
            </a:r>
            <a:r>
              <a:rPr lang="de-DE" i="1" dirty="0"/>
              <a:t>Invasive</a:t>
            </a:r>
            <a:r>
              <a:rPr lang="de-DE" dirty="0"/>
              <a:t> in Germany</a:t>
            </a:r>
            <a:endParaRPr lang="en-GB" dirty="0"/>
          </a:p>
        </p:txBody>
      </p:sp>
      <p:pic>
        <p:nvPicPr>
          <p:cNvPr id="921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1213" y="4588208"/>
            <a:ext cx="1802020" cy="13273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feld 14"/>
          <p:cNvSpPr txBox="1"/>
          <p:nvPr/>
        </p:nvSpPr>
        <p:spPr>
          <a:xfrm>
            <a:off x="3358981" y="3846826"/>
            <a:ext cx="2376264" cy="543739"/>
          </a:xfrm>
          <a:prstGeom prst="rect">
            <a:avLst/>
          </a:prstGeom>
          <a:noFill/>
        </p:spPr>
        <p:txBody>
          <a:bodyPr wrap="square" rtlCol="0">
            <a:spAutoFit/>
          </a:bodyPr>
          <a:lstStyle/>
          <a:p>
            <a:pPr>
              <a:spcAft>
                <a:spcPts val="400"/>
              </a:spcAft>
            </a:pPr>
            <a:r>
              <a:rPr lang="de-DE" sz="1300" b="1" dirty="0" smtClean="0">
                <a:solidFill>
                  <a:schemeClr val="bg2">
                    <a:lumMod val="25000"/>
                  </a:schemeClr>
                </a:solidFill>
                <a:latin typeface="Arial" panose="020B0604020202020204" pitchFamily="34" charset="0"/>
                <a:cs typeface="Arial" panose="020B0604020202020204" pitchFamily="34" charset="0"/>
              </a:rPr>
              <a:t>Native</a:t>
            </a:r>
            <a:r>
              <a:rPr lang="de-DE" sz="1300" dirty="0" smtClean="0">
                <a:solidFill>
                  <a:schemeClr val="bg2">
                    <a:lumMod val="25000"/>
                  </a:schemeClr>
                </a:solidFill>
                <a:latin typeface="Arial" panose="020B0604020202020204" pitchFamily="34" charset="0"/>
                <a:cs typeface="Arial" panose="020B0604020202020204" pitchFamily="34" charset="0"/>
              </a:rPr>
              <a:t> </a:t>
            </a:r>
            <a:r>
              <a:rPr lang="de-DE" sz="1300" dirty="0" err="1" smtClean="0">
                <a:solidFill>
                  <a:schemeClr val="bg2">
                    <a:lumMod val="25000"/>
                  </a:schemeClr>
                </a:solidFill>
                <a:latin typeface="Arial" panose="020B0604020202020204" pitchFamily="34" charset="0"/>
                <a:cs typeface="Arial" panose="020B0604020202020204" pitchFamily="34" charset="0"/>
              </a:rPr>
              <a:t>to</a:t>
            </a:r>
            <a:r>
              <a:rPr lang="de-DE" sz="1300" dirty="0" smtClean="0">
                <a:solidFill>
                  <a:schemeClr val="bg2">
                    <a:lumMod val="25000"/>
                  </a:schemeClr>
                </a:solidFill>
                <a:latin typeface="Arial" panose="020B0604020202020204" pitchFamily="34" charset="0"/>
                <a:cs typeface="Arial" panose="020B0604020202020204" pitchFamily="34" charset="0"/>
              </a:rPr>
              <a:t> China </a:t>
            </a:r>
            <a:r>
              <a:rPr lang="de-DE" sz="1300" dirty="0" err="1" smtClean="0">
                <a:solidFill>
                  <a:schemeClr val="bg2">
                    <a:lumMod val="25000"/>
                  </a:schemeClr>
                </a:solidFill>
                <a:latin typeface="Arial" panose="020B0604020202020204" pitchFamily="34" charset="0"/>
                <a:cs typeface="Arial" panose="020B0604020202020204" pitchFamily="34" charset="0"/>
              </a:rPr>
              <a:t>and</a:t>
            </a:r>
            <a:r>
              <a:rPr lang="de-DE" sz="1300" dirty="0" smtClean="0">
                <a:solidFill>
                  <a:schemeClr val="bg2">
                    <a:lumMod val="25000"/>
                  </a:schemeClr>
                </a:solidFill>
                <a:latin typeface="Arial" panose="020B0604020202020204" pitchFamily="34" charset="0"/>
                <a:cs typeface="Arial" panose="020B0604020202020204" pitchFamily="34" charset="0"/>
              </a:rPr>
              <a:t> Korea;</a:t>
            </a:r>
          </a:p>
          <a:p>
            <a:pPr>
              <a:spcAft>
                <a:spcPts val="400"/>
              </a:spcAft>
            </a:pPr>
            <a:r>
              <a:rPr lang="de-DE" sz="1300" i="1" dirty="0" smtClean="0">
                <a:solidFill>
                  <a:schemeClr val="bg2">
                    <a:lumMod val="25000"/>
                  </a:schemeClr>
                </a:solidFill>
                <a:latin typeface="Arial" panose="020B0604020202020204" pitchFamily="34" charset="0"/>
                <a:cs typeface="Arial" panose="020B0604020202020204" pitchFamily="34" charset="0"/>
              </a:rPr>
              <a:t>Invasive</a:t>
            </a:r>
            <a:r>
              <a:rPr lang="de-DE" sz="1300" dirty="0" smtClean="0">
                <a:solidFill>
                  <a:schemeClr val="bg2">
                    <a:lumMod val="25000"/>
                  </a:schemeClr>
                </a:solidFill>
                <a:latin typeface="Arial" panose="020B0604020202020204" pitchFamily="34" charset="0"/>
                <a:cs typeface="Arial" panose="020B0604020202020204" pitchFamily="34" charset="0"/>
              </a:rPr>
              <a:t> in USA, Austria</a:t>
            </a:r>
            <a:endParaRPr lang="en-GB" sz="1300" dirty="0">
              <a:solidFill>
                <a:schemeClr val="bg2">
                  <a:lumMod val="25000"/>
                </a:schemeClr>
              </a:solidFill>
              <a:latin typeface="Arial" panose="020B0604020202020204" pitchFamily="34" charset="0"/>
              <a:cs typeface="Arial" panose="020B0604020202020204" pitchFamily="34" charset="0"/>
            </a:endParaRPr>
          </a:p>
        </p:txBody>
      </p:sp>
      <p:sp>
        <p:nvSpPr>
          <p:cNvPr id="17" name="Rechteck 16"/>
          <p:cNvSpPr/>
          <p:nvPr/>
        </p:nvSpPr>
        <p:spPr>
          <a:xfrm>
            <a:off x="3397739" y="5945910"/>
            <a:ext cx="2376264" cy="400110"/>
          </a:xfrm>
          <a:prstGeom prst="rect">
            <a:avLst/>
          </a:prstGeom>
        </p:spPr>
        <p:txBody>
          <a:bodyPr wrap="square">
            <a:spAutoFit/>
          </a:bodyPr>
          <a:lstStyle/>
          <a:p>
            <a:r>
              <a:rPr lang="de-DE" sz="1000" b="1" dirty="0" smtClean="0">
                <a:latin typeface="Arial" panose="020B0604020202020204" pitchFamily="34" charset="0"/>
                <a:cs typeface="Arial" panose="020B0604020202020204" pitchFamily="34" charset="0"/>
              </a:rPr>
              <a:t>Asian </a:t>
            </a:r>
            <a:r>
              <a:rPr lang="de-DE" sz="1000" b="1" dirty="0" err="1" smtClean="0">
                <a:latin typeface="Arial" panose="020B0604020202020204" pitchFamily="34" charset="0"/>
                <a:cs typeface="Arial" panose="020B0604020202020204" pitchFamily="34" charset="0"/>
              </a:rPr>
              <a:t>longhorn</a:t>
            </a:r>
            <a:r>
              <a:rPr lang="de-DE" sz="1000" b="1" dirty="0" smtClean="0">
                <a:latin typeface="Arial" panose="020B0604020202020204" pitchFamily="34" charset="0"/>
                <a:cs typeface="Arial" panose="020B0604020202020204" pitchFamily="34" charset="0"/>
              </a:rPr>
              <a:t> </a:t>
            </a:r>
            <a:r>
              <a:rPr lang="de-DE" sz="1000" b="1" dirty="0" err="1" smtClean="0">
                <a:latin typeface="Arial" panose="020B0604020202020204" pitchFamily="34" charset="0"/>
                <a:cs typeface="Arial" panose="020B0604020202020204" pitchFamily="34" charset="0"/>
              </a:rPr>
              <a:t>beetle</a:t>
            </a:r>
            <a:endParaRPr lang="de-DE" sz="1000" b="1" dirty="0" smtClean="0">
              <a:latin typeface="Arial" panose="020B0604020202020204" pitchFamily="34" charset="0"/>
              <a:cs typeface="Arial" panose="020B0604020202020204" pitchFamily="34" charset="0"/>
            </a:endParaRPr>
          </a:p>
          <a:p>
            <a:r>
              <a:rPr lang="de-DE" sz="1000" b="1" i="1" dirty="0" smtClean="0">
                <a:latin typeface="Arial" panose="020B0604020202020204" pitchFamily="34" charset="0"/>
                <a:cs typeface="Arial" panose="020B0604020202020204" pitchFamily="34" charset="0"/>
              </a:rPr>
              <a:t>(</a:t>
            </a:r>
            <a:r>
              <a:rPr lang="de-DE" sz="1000" b="1" i="1" dirty="0" err="1" smtClean="0">
                <a:latin typeface="Arial" panose="020B0604020202020204" pitchFamily="34" charset="0"/>
                <a:cs typeface="Arial" panose="020B0604020202020204" pitchFamily="34" charset="0"/>
              </a:rPr>
              <a:t>Anoplophora</a:t>
            </a:r>
            <a:r>
              <a:rPr lang="de-DE" sz="1000" b="1" i="1" dirty="0" smtClean="0">
                <a:latin typeface="Arial" panose="020B0604020202020204" pitchFamily="34" charset="0"/>
                <a:cs typeface="Arial" panose="020B0604020202020204" pitchFamily="34" charset="0"/>
              </a:rPr>
              <a:t> </a:t>
            </a:r>
            <a:r>
              <a:rPr lang="de-DE" sz="1000" b="1" i="1" dirty="0" err="1" smtClean="0">
                <a:latin typeface="Arial" panose="020B0604020202020204" pitchFamily="34" charset="0"/>
                <a:cs typeface="Arial" panose="020B0604020202020204" pitchFamily="34" charset="0"/>
              </a:rPr>
              <a:t>glabripennis</a:t>
            </a:r>
            <a:r>
              <a:rPr lang="de-DE" sz="1000" b="1" dirty="0" smtClean="0">
                <a:latin typeface="Arial" panose="020B0604020202020204" pitchFamily="34" charset="0"/>
                <a:cs typeface="Arial" panose="020B0604020202020204" pitchFamily="34" charset="0"/>
              </a:rPr>
              <a:t>)</a:t>
            </a:r>
            <a:endParaRPr lang="en-GB" sz="1000" b="1" dirty="0">
              <a:latin typeface="Arial" panose="020B0604020202020204" pitchFamily="34" charset="0"/>
              <a:cs typeface="Arial" panose="020B0604020202020204" pitchFamily="34" charset="0"/>
            </a:endParaRPr>
          </a:p>
        </p:txBody>
      </p:sp>
      <p:sp>
        <p:nvSpPr>
          <p:cNvPr id="18" name="Textfeld 17"/>
          <p:cNvSpPr txBox="1"/>
          <p:nvPr/>
        </p:nvSpPr>
        <p:spPr>
          <a:xfrm>
            <a:off x="-66927" y="1520307"/>
            <a:ext cx="307777" cy="4792288"/>
          </a:xfrm>
          <a:prstGeom prst="rect">
            <a:avLst/>
          </a:prstGeom>
          <a:noFill/>
        </p:spPr>
        <p:txBody>
          <a:bodyPr vert="vert270"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Bayerische Landesanstalt für Landwirtschaft; Mike Sutton-Croft</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pic>
        <p:nvPicPr>
          <p:cNvPr id="512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96173" y="4581127"/>
            <a:ext cx="1992251" cy="13246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Textfeld 18"/>
          <p:cNvSpPr txBox="1"/>
          <p:nvPr/>
        </p:nvSpPr>
        <p:spPr>
          <a:xfrm>
            <a:off x="6133936" y="3842212"/>
            <a:ext cx="2808312" cy="743793"/>
          </a:xfrm>
          <a:prstGeom prst="rect">
            <a:avLst/>
          </a:prstGeom>
          <a:noFill/>
        </p:spPr>
        <p:txBody>
          <a:bodyPr wrap="square" rtlCol="0">
            <a:spAutoFit/>
          </a:bodyPr>
          <a:lstStyle/>
          <a:p>
            <a:pPr>
              <a:spcAft>
                <a:spcPts val="400"/>
              </a:spcAft>
            </a:pPr>
            <a:r>
              <a:rPr lang="de-DE" sz="1300" b="1" dirty="0" smtClean="0">
                <a:solidFill>
                  <a:schemeClr val="bg2">
                    <a:lumMod val="25000"/>
                  </a:schemeClr>
                </a:solidFill>
                <a:latin typeface="Arial" panose="020B0604020202020204" pitchFamily="34" charset="0"/>
                <a:cs typeface="Arial" panose="020B0604020202020204" pitchFamily="34" charset="0"/>
              </a:rPr>
              <a:t>Native</a:t>
            </a:r>
            <a:r>
              <a:rPr lang="de-DE" sz="1300" dirty="0" smtClean="0">
                <a:solidFill>
                  <a:schemeClr val="bg2">
                    <a:lumMod val="25000"/>
                  </a:schemeClr>
                </a:solidFill>
                <a:latin typeface="Arial" panose="020B0604020202020204" pitchFamily="34" charset="0"/>
                <a:cs typeface="Arial" panose="020B0604020202020204" pitchFamily="34" charset="0"/>
              </a:rPr>
              <a:t> </a:t>
            </a:r>
            <a:r>
              <a:rPr lang="de-DE" sz="1300" dirty="0" err="1" smtClean="0">
                <a:solidFill>
                  <a:schemeClr val="bg2">
                    <a:lumMod val="25000"/>
                  </a:schemeClr>
                </a:solidFill>
                <a:latin typeface="Arial" panose="020B0604020202020204" pitchFamily="34" charset="0"/>
                <a:cs typeface="Arial" panose="020B0604020202020204" pitchFamily="34" charset="0"/>
              </a:rPr>
              <a:t>to</a:t>
            </a:r>
            <a:r>
              <a:rPr lang="de-DE" sz="1300" dirty="0" smtClean="0">
                <a:solidFill>
                  <a:schemeClr val="bg2">
                    <a:lumMod val="25000"/>
                  </a:schemeClr>
                </a:solidFill>
                <a:latin typeface="Arial" panose="020B0604020202020204" pitchFamily="34" charset="0"/>
                <a:cs typeface="Arial" panose="020B0604020202020204" pitchFamily="34" charset="0"/>
              </a:rPr>
              <a:t> Himalayas countries;</a:t>
            </a:r>
          </a:p>
          <a:p>
            <a:pPr>
              <a:spcAft>
                <a:spcPts val="400"/>
              </a:spcAft>
            </a:pPr>
            <a:r>
              <a:rPr lang="de-DE" sz="1300" i="1" dirty="0" smtClean="0">
                <a:solidFill>
                  <a:schemeClr val="bg2">
                    <a:lumMod val="25000"/>
                  </a:schemeClr>
                </a:solidFill>
                <a:latin typeface="Arial" panose="020B0604020202020204" pitchFamily="34" charset="0"/>
                <a:cs typeface="Arial" panose="020B0604020202020204" pitchFamily="34" charset="0"/>
              </a:rPr>
              <a:t>Invasive</a:t>
            </a:r>
            <a:r>
              <a:rPr lang="de-DE" sz="1300" dirty="0" smtClean="0">
                <a:solidFill>
                  <a:schemeClr val="bg2">
                    <a:lumMod val="25000"/>
                  </a:schemeClr>
                </a:solidFill>
                <a:latin typeface="Arial" panose="020B0604020202020204" pitchFamily="34" charset="0"/>
                <a:cs typeface="Arial" panose="020B0604020202020204" pitchFamily="34" charset="0"/>
              </a:rPr>
              <a:t> in </a:t>
            </a:r>
            <a:r>
              <a:rPr lang="de-DE" sz="1300" dirty="0" err="1" smtClean="0">
                <a:solidFill>
                  <a:schemeClr val="bg2">
                    <a:lumMod val="25000"/>
                  </a:schemeClr>
                </a:solidFill>
                <a:latin typeface="Arial" panose="020B0604020202020204" pitchFamily="34" charset="0"/>
                <a:cs typeface="Arial" panose="020B0604020202020204" pitchFamily="34" charset="0"/>
              </a:rPr>
              <a:t>temperate</a:t>
            </a:r>
            <a:r>
              <a:rPr lang="de-DE" sz="1300" dirty="0" smtClean="0">
                <a:solidFill>
                  <a:schemeClr val="bg2">
                    <a:lumMod val="25000"/>
                  </a:schemeClr>
                </a:solidFill>
                <a:latin typeface="Arial" panose="020B0604020202020204" pitchFamily="34" charset="0"/>
                <a:cs typeface="Arial" panose="020B0604020202020204" pitchFamily="34" charset="0"/>
              </a:rPr>
              <a:t> Europe </a:t>
            </a:r>
            <a:r>
              <a:rPr lang="de-DE" sz="1300" dirty="0" err="1" smtClean="0">
                <a:solidFill>
                  <a:schemeClr val="bg2">
                    <a:lumMod val="25000"/>
                  </a:schemeClr>
                </a:solidFill>
                <a:latin typeface="Arial" panose="020B0604020202020204" pitchFamily="34" charset="0"/>
                <a:cs typeface="Arial" panose="020B0604020202020204" pitchFamily="34" charset="0"/>
              </a:rPr>
              <a:t>and</a:t>
            </a:r>
            <a:r>
              <a:rPr lang="de-DE" sz="1300" dirty="0" smtClean="0">
                <a:solidFill>
                  <a:schemeClr val="bg2">
                    <a:lumMod val="25000"/>
                  </a:schemeClr>
                </a:solidFill>
                <a:latin typeface="Arial" panose="020B0604020202020204" pitchFamily="34" charset="0"/>
                <a:cs typeface="Arial" panose="020B0604020202020204" pitchFamily="34" charset="0"/>
              </a:rPr>
              <a:t> northern North </a:t>
            </a:r>
            <a:r>
              <a:rPr lang="de-DE" sz="1300" dirty="0" err="1" smtClean="0">
                <a:solidFill>
                  <a:schemeClr val="bg2">
                    <a:lumMod val="25000"/>
                  </a:schemeClr>
                </a:solidFill>
                <a:latin typeface="Arial" panose="020B0604020202020204" pitchFamily="34" charset="0"/>
                <a:cs typeface="Arial" panose="020B0604020202020204" pitchFamily="34" charset="0"/>
              </a:rPr>
              <a:t>America</a:t>
            </a:r>
            <a:endParaRPr lang="en-GB" sz="1300" dirty="0">
              <a:solidFill>
                <a:schemeClr val="bg2">
                  <a:lumMod val="25000"/>
                </a:schemeClr>
              </a:solidFill>
              <a:latin typeface="Arial" panose="020B0604020202020204" pitchFamily="34" charset="0"/>
              <a:cs typeface="Arial" panose="020B0604020202020204" pitchFamily="34" charset="0"/>
            </a:endParaRPr>
          </a:p>
        </p:txBody>
      </p:sp>
      <p:sp>
        <p:nvSpPr>
          <p:cNvPr id="22" name="Rechteck 21"/>
          <p:cNvSpPr/>
          <p:nvPr/>
        </p:nvSpPr>
        <p:spPr>
          <a:xfrm>
            <a:off x="6528794" y="5943433"/>
            <a:ext cx="2376264" cy="400110"/>
          </a:xfrm>
          <a:prstGeom prst="rect">
            <a:avLst/>
          </a:prstGeom>
        </p:spPr>
        <p:txBody>
          <a:bodyPr wrap="square">
            <a:spAutoFit/>
          </a:bodyPr>
          <a:lstStyle/>
          <a:p>
            <a:r>
              <a:rPr lang="de-DE" sz="1000" b="1" dirty="0" err="1" smtClean="0">
                <a:latin typeface="Arial" panose="020B0604020202020204" pitchFamily="34" charset="0"/>
                <a:cs typeface="Arial" panose="020B0604020202020204" pitchFamily="34" charset="0"/>
              </a:rPr>
              <a:t>Himalayan</a:t>
            </a:r>
            <a:r>
              <a:rPr lang="de-DE" sz="1000" b="1" dirty="0" smtClean="0">
                <a:latin typeface="Arial" panose="020B0604020202020204" pitchFamily="34" charset="0"/>
                <a:cs typeface="Arial" panose="020B0604020202020204" pitchFamily="34" charset="0"/>
              </a:rPr>
              <a:t> </a:t>
            </a:r>
            <a:r>
              <a:rPr lang="de-DE" sz="1000" b="1" dirty="0" err="1" smtClean="0">
                <a:latin typeface="Arial" panose="020B0604020202020204" pitchFamily="34" charset="0"/>
                <a:cs typeface="Arial" panose="020B0604020202020204" pitchFamily="34" charset="0"/>
              </a:rPr>
              <a:t>balsam</a:t>
            </a:r>
            <a:endParaRPr lang="de-DE" sz="1000" b="1" dirty="0" smtClean="0">
              <a:latin typeface="Arial" panose="020B0604020202020204" pitchFamily="34" charset="0"/>
              <a:cs typeface="Arial" panose="020B0604020202020204" pitchFamily="34" charset="0"/>
            </a:endParaRPr>
          </a:p>
          <a:p>
            <a:r>
              <a:rPr lang="de-DE" sz="1000" b="1" i="1" dirty="0" smtClean="0">
                <a:latin typeface="Arial" panose="020B0604020202020204" pitchFamily="34" charset="0"/>
                <a:cs typeface="Arial" panose="020B0604020202020204" pitchFamily="34" charset="0"/>
              </a:rPr>
              <a:t>(Impatiens </a:t>
            </a:r>
            <a:r>
              <a:rPr lang="de-DE" sz="1000" b="1" i="1" dirty="0" err="1" smtClean="0">
                <a:latin typeface="Arial" panose="020B0604020202020204" pitchFamily="34" charset="0"/>
                <a:cs typeface="Arial" panose="020B0604020202020204" pitchFamily="34" charset="0"/>
              </a:rPr>
              <a:t>glandulifera</a:t>
            </a:r>
            <a:r>
              <a:rPr lang="de-DE" sz="1000" b="1" i="1" dirty="0" smtClean="0">
                <a:latin typeface="Arial" panose="020B0604020202020204" pitchFamily="34" charset="0"/>
                <a:cs typeface="Arial" panose="020B0604020202020204" pitchFamily="34" charset="0"/>
              </a:rPr>
              <a:t>)</a:t>
            </a:r>
            <a:endParaRPr lang="en-GB" sz="10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4797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2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 grpId="0"/>
      <p:bldP spid="15" grpId="0"/>
      <p:bldP spid="17" grpId="0"/>
      <p:bldP spid="19"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el 6"/>
          <p:cNvSpPr>
            <a:spLocks noGrp="1"/>
          </p:cNvSpPr>
          <p:nvPr>
            <p:ph type="title"/>
          </p:nvPr>
        </p:nvSpPr>
        <p:spPr>
          <a:xfrm>
            <a:off x="446856" y="111770"/>
            <a:ext cx="8229600" cy="724942"/>
          </a:xfrm>
          <a:noFill/>
        </p:spPr>
        <p:txBody>
          <a:bodyPr>
            <a:normAutofit/>
          </a:bodyPr>
          <a:lstStyle/>
          <a:p>
            <a:r>
              <a:rPr lang="de-DE" sz="2600" dirty="0" smtClean="0"/>
              <a:t>Biodiversity &amp; </a:t>
            </a:r>
            <a:r>
              <a:rPr lang="de-DE" sz="2600" dirty="0" err="1" smtClean="0"/>
              <a:t>Agriculture</a:t>
            </a:r>
            <a:endParaRPr lang="de-DE" sz="2600" dirty="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533" t="18815" r="6844" b="4022"/>
          <a:stretch/>
        </p:blipFill>
        <p:spPr bwMode="auto">
          <a:xfrm>
            <a:off x="583865" y="1376899"/>
            <a:ext cx="6561179" cy="45620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feld 1"/>
          <p:cNvSpPr txBox="1"/>
          <p:nvPr/>
        </p:nvSpPr>
        <p:spPr>
          <a:xfrm>
            <a:off x="583865" y="1376899"/>
            <a:ext cx="6561179" cy="900246"/>
          </a:xfrm>
          <a:prstGeom prst="rect">
            <a:avLst/>
          </a:prstGeom>
          <a:solidFill>
            <a:schemeClr val="bg1"/>
          </a:solidFill>
        </p:spPr>
        <p:txBody>
          <a:bodyPr wrap="square" rtlCol="0">
            <a:spAutoFit/>
          </a:bodyPr>
          <a:lstStyle/>
          <a:p>
            <a:pPr>
              <a:lnSpc>
                <a:spcPct val="150000"/>
              </a:lnSpc>
            </a:pPr>
            <a:r>
              <a:rPr lang="de-DE" dirty="0" err="1" smtClean="0">
                <a:solidFill>
                  <a:schemeClr val="accent2">
                    <a:lumMod val="50000"/>
                  </a:schemeClr>
                </a:solidFill>
                <a:latin typeface="Arial" panose="020B0604020202020204" pitchFamily="34" charset="0"/>
                <a:cs typeface="Arial" panose="020B0604020202020204" pitchFamily="34" charset="0"/>
              </a:rPr>
              <a:t>Increasing</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biodiversity</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through</a:t>
            </a:r>
            <a:r>
              <a:rPr lang="de-DE" dirty="0" smtClean="0">
                <a:solidFill>
                  <a:schemeClr val="accent2">
                    <a:lumMod val="50000"/>
                  </a:schemeClr>
                </a:solidFill>
                <a:latin typeface="Arial" panose="020B0604020202020204" pitchFamily="34" charset="0"/>
                <a:cs typeface="Arial" panose="020B0604020202020204" pitchFamily="34" charset="0"/>
              </a:rPr>
              <a:t> extensive </a:t>
            </a:r>
            <a:r>
              <a:rPr lang="de-DE" dirty="0" err="1" smtClean="0">
                <a:solidFill>
                  <a:schemeClr val="accent2">
                    <a:lumMod val="50000"/>
                  </a:schemeClr>
                </a:solidFill>
                <a:latin typeface="Arial" panose="020B0604020202020204" pitchFamily="34" charset="0"/>
                <a:cs typeface="Arial" panose="020B0604020202020204" pitchFamily="34" charset="0"/>
              </a:rPr>
              <a:t>land</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management</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until</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the</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middle</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of</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the</a:t>
            </a:r>
            <a:r>
              <a:rPr lang="de-DE" dirty="0" smtClean="0">
                <a:solidFill>
                  <a:schemeClr val="accent2">
                    <a:lumMod val="50000"/>
                  </a:schemeClr>
                </a:solidFill>
                <a:latin typeface="Arial" panose="020B0604020202020204" pitchFamily="34" charset="0"/>
                <a:cs typeface="Arial" panose="020B0604020202020204" pitchFamily="34" charset="0"/>
              </a:rPr>
              <a:t> 20th </a:t>
            </a:r>
            <a:r>
              <a:rPr lang="de-DE" dirty="0" err="1" smtClean="0">
                <a:solidFill>
                  <a:schemeClr val="accent2">
                    <a:lumMod val="50000"/>
                  </a:schemeClr>
                </a:solidFill>
                <a:latin typeface="Arial" panose="020B0604020202020204" pitchFamily="34" charset="0"/>
                <a:cs typeface="Arial" panose="020B0604020202020204" pitchFamily="34" charset="0"/>
              </a:rPr>
              <a:t>century</a:t>
            </a:r>
            <a:endParaRPr lang="de-DE" dirty="0">
              <a:solidFill>
                <a:schemeClr val="accent2">
                  <a:lumMod val="50000"/>
                </a:schemeClr>
              </a:solidFill>
              <a:latin typeface="Arial" panose="020B0604020202020204" pitchFamily="34" charset="0"/>
              <a:cs typeface="Arial" panose="020B0604020202020204" pitchFamily="34" charset="0"/>
            </a:endParaRPr>
          </a:p>
        </p:txBody>
      </p:sp>
      <p:sp>
        <p:nvSpPr>
          <p:cNvPr id="3" name="Textfeld 2"/>
          <p:cNvSpPr txBox="1"/>
          <p:nvPr/>
        </p:nvSpPr>
        <p:spPr>
          <a:xfrm>
            <a:off x="6759125" y="2338521"/>
            <a:ext cx="400110" cy="3106703"/>
          </a:xfrm>
          <a:prstGeom prst="rect">
            <a:avLst/>
          </a:prstGeom>
          <a:solidFill>
            <a:schemeClr val="bg1"/>
          </a:solidFill>
        </p:spPr>
        <p:txBody>
          <a:bodyPr vert="vert" wrap="square" rtlCol="0">
            <a:spAutoFit/>
          </a:bodyPr>
          <a:lstStyle/>
          <a:p>
            <a:r>
              <a:rPr lang="de-DE" sz="1400" b="1" dirty="0" err="1" smtClean="0">
                <a:solidFill>
                  <a:srgbClr val="090907"/>
                </a:solidFill>
                <a:latin typeface="Arial" panose="020B0604020202020204" pitchFamily="34" charset="0"/>
                <a:cs typeface="Arial" panose="020B0604020202020204" pitchFamily="34" charset="0"/>
              </a:rPr>
              <a:t>Number</a:t>
            </a:r>
            <a:r>
              <a:rPr lang="de-DE" sz="1400" b="1" dirty="0" smtClean="0">
                <a:solidFill>
                  <a:srgbClr val="090907"/>
                </a:solidFill>
                <a:latin typeface="Arial" panose="020B0604020202020204" pitchFamily="34" charset="0"/>
                <a:cs typeface="Arial" panose="020B0604020202020204" pitchFamily="34" charset="0"/>
              </a:rPr>
              <a:t> </a:t>
            </a:r>
            <a:r>
              <a:rPr lang="de-DE" sz="1400" b="1" dirty="0" err="1" smtClean="0">
                <a:solidFill>
                  <a:srgbClr val="090907"/>
                </a:solidFill>
                <a:latin typeface="Arial" panose="020B0604020202020204" pitchFamily="34" charset="0"/>
                <a:cs typeface="Arial" panose="020B0604020202020204" pitchFamily="34" charset="0"/>
              </a:rPr>
              <a:t>of</a:t>
            </a:r>
            <a:r>
              <a:rPr lang="de-DE" sz="1400" b="1" dirty="0" smtClean="0">
                <a:solidFill>
                  <a:srgbClr val="090907"/>
                </a:solidFill>
                <a:latin typeface="Arial" panose="020B0604020202020204" pitchFamily="34" charset="0"/>
                <a:cs typeface="Arial" panose="020B0604020202020204" pitchFamily="34" charset="0"/>
              </a:rPr>
              <a:t> </a:t>
            </a:r>
            <a:r>
              <a:rPr lang="de-DE" sz="1400" b="1" dirty="0" err="1" smtClean="0">
                <a:solidFill>
                  <a:srgbClr val="090907"/>
                </a:solidFill>
                <a:latin typeface="Arial" panose="020B0604020202020204" pitchFamily="34" charset="0"/>
                <a:cs typeface="Arial" panose="020B0604020202020204" pitchFamily="34" charset="0"/>
              </a:rPr>
              <a:t>species</a:t>
            </a:r>
            <a:r>
              <a:rPr lang="de-DE" sz="1400" b="1" dirty="0" smtClean="0">
                <a:solidFill>
                  <a:srgbClr val="090907"/>
                </a:solidFill>
                <a:latin typeface="Arial" panose="020B0604020202020204" pitchFamily="34" charset="0"/>
                <a:cs typeface="Arial" panose="020B0604020202020204" pitchFamily="34" charset="0"/>
              </a:rPr>
              <a:t> (</a:t>
            </a:r>
            <a:r>
              <a:rPr lang="de-DE" sz="1400" b="1" dirty="0" err="1" smtClean="0">
                <a:solidFill>
                  <a:srgbClr val="090907"/>
                </a:solidFill>
                <a:latin typeface="Arial" panose="020B0604020202020204" pitchFamily="34" charset="0"/>
                <a:cs typeface="Arial" panose="020B0604020202020204" pitchFamily="34" charset="0"/>
              </a:rPr>
              <a:t>schematically</a:t>
            </a:r>
            <a:r>
              <a:rPr lang="de-DE" sz="1400" b="1" dirty="0" smtClean="0">
                <a:solidFill>
                  <a:srgbClr val="090907"/>
                </a:solidFill>
                <a:latin typeface="Arial" panose="020B0604020202020204" pitchFamily="34" charset="0"/>
                <a:cs typeface="Arial" panose="020B0604020202020204" pitchFamily="34" charset="0"/>
              </a:rPr>
              <a:t>)</a:t>
            </a:r>
            <a:endParaRPr lang="en-GB" sz="1400" b="1" dirty="0">
              <a:solidFill>
                <a:srgbClr val="090907"/>
              </a:solidFill>
              <a:latin typeface="Arial" panose="020B0604020202020204" pitchFamily="34" charset="0"/>
              <a:cs typeface="Arial" panose="020B0604020202020204" pitchFamily="34" charset="0"/>
            </a:endParaRPr>
          </a:p>
        </p:txBody>
      </p:sp>
      <p:sp>
        <p:nvSpPr>
          <p:cNvPr id="6" name="Textfeld 5"/>
          <p:cNvSpPr txBox="1"/>
          <p:nvPr/>
        </p:nvSpPr>
        <p:spPr>
          <a:xfrm>
            <a:off x="6012160" y="5980590"/>
            <a:ext cx="312823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van Elsen &amp; Daniel, 2000 </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23243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el 6"/>
          <p:cNvSpPr>
            <a:spLocks noGrp="1"/>
          </p:cNvSpPr>
          <p:nvPr>
            <p:ph type="title"/>
          </p:nvPr>
        </p:nvSpPr>
        <p:spPr>
          <a:xfrm>
            <a:off x="446856" y="111770"/>
            <a:ext cx="8229600" cy="724942"/>
          </a:xfrm>
          <a:noFill/>
        </p:spPr>
        <p:txBody>
          <a:bodyPr>
            <a:normAutofit/>
          </a:bodyPr>
          <a:lstStyle/>
          <a:p>
            <a:r>
              <a:rPr lang="de-DE" sz="2600" dirty="0" smtClean="0"/>
              <a:t>Biodiversity &amp; </a:t>
            </a:r>
            <a:r>
              <a:rPr lang="de-DE" sz="2600" dirty="0" err="1" smtClean="0"/>
              <a:t>Agriculture</a:t>
            </a:r>
            <a:endParaRPr lang="de-DE" sz="2600" dirty="0"/>
          </a:p>
        </p:txBody>
      </p:sp>
      <p:sp>
        <p:nvSpPr>
          <p:cNvPr id="5" name="Textfeld 4"/>
          <p:cNvSpPr txBox="1"/>
          <p:nvPr/>
        </p:nvSpPr>
        <p:spPr>
          <a:xfrm>
            <a:off x="251520" y="1268760"/>
            <a:ext cx="5040560" cy="369332"/>
          </a:xfrm>
          <a:prstGeom prst="rect">
            <a:avLst/>
          </a:prstGeom>
          <a:noFill/>
        </p:spPr>
        <p:txBody>
          <a:bodyPr wrap="square" rtlCol="0">
            <a:spAutoFit/>
          </a:bodyPr>
          <a:lstStyle/>
          <a:p>
            <a:r>
              <a:rPr lang="de-DE" b="1" dirty="0" smtClean="0">
                <a:solidFill>
                  <a:schemeClr val="bg2">
                    <a:lumMod val="25000"/>
                  </a:schemeClr>
                </a:solidFill>
                <a:latin typeface="Arial" panose="020B0604020202020204" pitchFamily="34" charset="0"/>
                <a:cs typeface="Arial" panose="020B0604020202020204" pitchFamily="34" charset="0"/>
              </a:rPr>
              <a:t>…..</a:t>
            </a:r>
            <a:r>
              <a:rPr lang="de-DE" b="1" dirty="0" err="1" smtClean="0">
                <a:solidFill>
                  <a:schemeClr val="bg2">
                    <a:lumMod val="25000"/>
                  </a:schemeClr>
                </a:solidFill>
                <a:latin typeface="Arial" panose="020B0604020202020204" pitchFamily="34" charset="0"/>
                <a:cs typeface="Arial" panose="020B0604020202020204" pitchFamily="34" charset="0"/>
              </a:rPr>
              <a:t>some</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examples</a:t>
            </a:r>
            <a:endParaRPr lang="en-GB" b="1" dirty="0">
              <a:solidFill>
                <a:schemeClr val="bg2">
                  <a:lumMod val="25000"/>
                </a:schemeClr>
              </a:solidFill>
              <a:latin typeface="Arial" panose="020B0604020202020204" pitchFamily="34" charset="0"/>
              <a:cs typeface="Arial" panose="020B0604020202020204" pitchFamily="34"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994449"/>
            <a:ext cx="6740525" cy="3490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feld 8"/>
          <p:cNvSpPr txBox="1"/>
          <p:nvPr/>
        </p:nvSpPr>
        <p:spPr>
          <a:xfrm>
            <a:off x="6012160" y="5980590"/>
            <a:ext cx="3128236" cy="33855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ipbes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 The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assessment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report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on Land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degradation</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and</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restoration</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full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report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(2018)</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10" name="Textfeld 9"/>
          <p:cNvSpPr txBox="1"/>
          <p:nvPr/>
        </p:nvSpPr>
        <p:spPr>
          <a:xfrm>
            <a:off x="3130324" y="1269743"/>
            <a:ext cx="3168352" cy="369332"/>
          </a:xfrm>
          <a:prstGeom prst="rect">
            <a:avLst/>
          </a:prstGeom>
          <a:noFill/>
        </p:spPr>
        <p:txBody>
          <a:bodyPr wrap="square" rtlCol="0">
            <a:spAutoFit/>
          </a:bodyPr>
          <a:lstStyle/>
          <a:p>
            <a:r>
              <a:rPr lang="de-DE" b="1" dirty="0" smtClean="0">
                <a:solidFill>
                  <a:schemeClr val="bg2">
                    <a:lumMod val="25000"/>
                  </a:schemeClr>
                </a:solidFill>
                <a:latin typeface="Arial" panose="020B0604020202020204" pitchFamily="34" charset="0"/>
                <a:cs typeface="Arial" panose="020B0604020202020204" pitchFamily="34" charset="0"/>
              </a:rPr>
              <a:t>Land </a:t>
            </a:r>
            <a:r>
              <a:rPr lang="de-DE" b="1" dirty="0" err="1" smtClean="0">
                <a:solidFill>
                  <a:schemeClr val="bg2">
                    <a:lumMod val="25000"/>
                  </a:schemeClr>
                </a:solidFill>
                <a:latin typeface="Arial" panose="020B0604020202020204" pitchFamily="34" charset="0"/>
                <a:cs typeface="Arial" panose="020B0604020202020204" pitchFamily="34" charset="0"/>
              </a:rPr>
              <a:t>degradation</a:t>
            </a:r>
            <a:endParaRPr lang="en-GB"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48723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23036" y="5661249"/>
            <a:ext cx="1857476" cy="1238318"/>
          </a:xfrm>
          <a:prstGeom prst="rect">
            <a:avLst/>
          </a:prstGeom>
        </p:spPr>
      </p:pic>
      <p:sp>
        <p:nvSpPr>
          <p:cNvPr id="17" name="Titel 6"/>
          <p:cNvSpPr>
            <a:spLocks noGrp="1"/>
          </p:cNvSpPr>
          <p:nvPr>
            <p:ph type="title"/>
          </p:nvPr>
        </p:nvSpPr>
        <p:spPr>
          <a:xfrm>
            <a:off x="446856" y="111770"/>
            <a:ext cx="8229600" cy="724942"/>
          </a:xfrm>
          <a:noFill/>
        </p:spPr>
        <p:txBody>
          <a:bodyPr>
            <a:normAutofit/>
          </a:bodyPr>
          <a:lstStyle/>
          <a:p>
            <a:r>
              <a:rPr lang="de-DE" sz="2600" dirty="0" smtClean="0"/>
              <a:t>Biodiversity &amp; </a:t>
            </a:r>
            <a:r>
              <a:rPr lang="de-DE" sz="2600" dirty="0" err="1" smtClean="0"/>
              <a:t>Agriculture</a:t>
            </a:r>
            <a:endParaRPr lang="de-DE" sz="2600" dirty="0"/>
          </a:p>
        </p:txBody>
      </p:sp>
      <p:sp>
        <p:nvSpPr>
          <p:cNvPr id="2" name="Rechteck 1"/>
          <p:cNvSpPr/>
          <p:nvPr/>
        </p:nvSpPr>
        <p:spPr>
          <a:xfrm>
            <a:off x="603475" y="1987125"/>
            <a:ext cx="7704856" cy="1862048"/>
          </a:xfrm>
          <a:prstGeom prst="rect">
            <a:avLst/>
          </a:prstGeom>
          <a:noFill/>
        </p:spPr>
        <p:txBody>
          <a:bodyPr wrap="square">
            <a:spAutoFit/>
          </a:bodyPr>
          <a:lstStyle/>
          <a:p>
            <a:pPr>
              <a:lnSpc>
                <a:spcPct val="100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x-none" dirty="0" smtClean="0">
                <a:solidFill>
                  <a:schemeClr val="accent1"/>
                </a:solidFill>
                <a:latin typeface="Arial" panose="020B0604020202020204" pitchFamily="34" charset="0"/>
                <a:cs typeface="Arial" panose="020B0604020202020204" pitchFamily="34" charset="0"/>
              </a:rPr>
              <a:t>Globally, agrifood systems are responsible for.....</a:t>
            </a:r>
          </a:p>
          <a:p>
            <a:pPr>
              <a:lnSpc>
                <a:spcPct val="100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s-ES" altLang="x-none" sz="700" dirty="0">
              <a:solidFill>
                <a:schemeClr val="accent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x-none" dirty="0" smtClean="0">
                <a:solidFill>
                  <a:schemeClr val="accent1"/>
                </a:solidFill>
                <a:latin typeface="Arial" panose="020B0604020202020204" pitchFamily="34" charset="0"/>
                <a:cs typeface="Arial" panose="020B0604020202020204" pitchFamily="34" charset="0"/>
              </a:rPr>
              <a:t>60% of the loss of terrestiral biodviersity, </a:t>
            </a:r>
            <a:endParaRPr lang="es-ES" altLang="x-none" dirty="0">
              <a:solidFill>
                <a:schemeClr val="accent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x-none" dirty="0" smtClean="0">
                <a:solidFill>
                  <a:schemeClr val="accent1"/>
                </a:solidFill>
                <a:latin typeface="Arial" panose="020B0604020202020204" pitchFamily="34" charset="0"/>
                <a:cs typeface="Arial" panose="020B0604020202020204" pitchFamily="34" charset="0"/>
              </a:rPr>
              <a:t>approximately 24 </a:t>
            </a:r>
            <a:r>
              <a:rPr lang="es-ES" altLang="x-none" dirty="0">
                <a:solidFill>
                  <a:schemeClr val="accent1"/>
                </a:solidFill>
                <a:latin typeface="Arial" panose="020B0604020202020204" pitchFamily="34" charset="0"/>
                <a:cs typeface="Arial" panose="020B0604020202020204" pitchFamily="34" charset="0"/>
              </a:rPr>
              <a:t>% </a:t>
            </a:r>
            <a:r>
              <a:rPr lang="es-ES" altLang="x-none" dirty="0" smtClean="0">
                <a:solidFill>
                  <a:schemeClr val="accent1"/>
                </a:solidFill>
                <a:latin typeface="Arial" panose="020B0604020202020204" pitchFamily="34" charset="0"/>
                <a:cs typeface="Arial" panose="020B0604020202020204" pitchFamily="34" charset="0"/>
              </a:rPr>
              <a:t>of global greenhouse gas emissions, </a:t>
            </a:r>
            <a:endParaRPr lang="es-ES" altLang="x-none" dirty="0">
              <a:solidFill>
                <a:schemeClr val="accent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x-none" dirty="0" smtClean="0">
                <a:solidFill>
                  <a:schemeClr val="accent1"/>
                </a:solidFill>
                <a:latin typeface="Arial" panose="020B0604020202020204" pitchFamily="34" charset="0"/>
                <a:cs typeface="Arial" panose="020B0604020202020204" pitchFamily="34" charset="0"/>
              </a:rPr>
              <a:t>33 </a:t>
            </a:r>
            <a:r>
              <a:rPr lang="es-ES" altLang="x-none" dirty="0">
                <a:solidFill>
                  <a:schemeClr val="accent1"/>
                </a:solidFill>
                <a:latin typeface="Arial" panose="020B0604020202020204" pitchFamily="34" charset="0"/>
                <a:cs typeface="Arial" panose="020B0604020202020204" pitchFamily="34" charset="0"/>
              </a:rPr>
              <a:t>% </a:t>
            </a:r>
            <a:r>
              <a:rPr lang="es-ES" altLang="x-none" dirty="0" smtClean="0">
                <a:solidFill>
                  <a:schemeClr val="accent1"/>
                </a:solidFill>
                <a:latin typeface="Arial" panose="020B0604020202020204" pitchFamily="34" charset="0"/>
                <a:cs typeface="Arial" panose="020B0604020202020204" pitchFamily="34" charset="0"/>
              </a:rPr>
              <a:t>of degraded soils,  </a:t>
            </a:r>
            <a:endParaRPr lang="es-ES" altLang="x-none" dirty="0">
              <a:solidFill>
                <a:schemeClr val="accent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tabLst>
                <a:tab pos="0" algn="l"/>
                <a:tab pos="449263"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x-none" dirty="0" smtClean="0">
                <a:solidFill>
                  <a:schemeClr val="accent1"/>
                </a:solidFill>
                <a:latin typeface="Arial" panose="020B0604020202020204" pitchFamily="34" charset="0"/>
                <a:cs typeface="Arial" panose="020B0604020202020204" pitchFamily="34" charset="0"/>
              </a:rPr>
              <a:t>The depletion of 61% of commercial fish stock species </a:t>
            </a:r>
          </a:p>
          <a:p>
            <a:pPr marL="342900" indent="-342900">
              <a:buFont typeface="Arial" panose="020B0604020202020204" pitchFamily="34" charset="0"/>
              <a:buChar char="•"/>
              <a:tabLst>
                <a:tab pos="0" algn="l"/>
                <a:tab pos="449263"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x-none" dirty="0" smtClean="0">
                <a:solidFill>
                  <a:schemeClr val="accent1"/>
                </a:solidFill>
                <a:latin typeface="Arial" panose="020B0604020202020204" pitchFamily="34" charset="0"/>
                <a:cs typeface="Arial" panose="020B0604020202020204" pitchFamily="34" charset="0"/>
              </a:rPr>
              <a:t>The overexploitation of 20% of the world´s aquifers. </a:t>
            </a:r>
            <a:endParaRPr lang="es-ES" altLang="x-none" dirty="0">
              <a:solidFill>
                <a:schemeClr val="accent1"/>
              </a:solidFill>
              <a:latin typeface="Arial" panose="020B0604020202020204" pitchFamily="34" charset="0"/>
              <a:cs typeface="Arial" panose="020B0604020202020204" pitchFamily="34" charset="0"/>
            </a:endParaRPr>
          </a:p>
        </p:txBody>
      </p:sp>
      <p:sp>
        <p:nvSpPr>
          <p:cNvPr id="10" name="Textfeld 9"/>
          <p:cNvSpPr txBox="1"/>
          <p:nvPr/>
        </p:nvSpPr>
        <p:spPr>
          <a:xfrm>
            <a:off x="0" y="5445804"/>
            <a:ext cx="158417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358592" y="1268760"/>
            <a:ext cx="7186328" cy="430887"/>
          </a:xfrm>
          <a:prstGeom prst="rect">
            <a:avLst/>
          </a:prstGeom>
          <a:noFill/>
        </p:spPr>
        <p:txBody>
          <a:bodyPr wrap="square" rtlCol="0">
            <a:spAutoFit/>
          </a:bodyPr>
          <a:lstStyle/>
          <a:p>
            <a:r>
              <a:rPr lang="de-DE" sz="2200" b="1" dirty="0" smtClean="0">
                <a:solidFill>
                  <a:schemeClr val="bg2">
                    <a:lumMod val="25000"/>
                  </a:schemeClr>
                </a:solidFill>
                <a:latin typeface="Arial" panose="020B0604020202020204" pitchFamily="34" charset="0"/>
                <a:cs typeface="Arial" panose="020B0604020202020204" pitchFamily="34" charset="0"/>
              </a:rPr>
              <a:t>... </a:t>
            </a:r>
            <a:r>
              <a:rPr lang="de-DE" sz="2200" b="1" dirty="0" err="1" smtClean="0">
                <a:solidFill>
                  <a:schemeClr val="bg2">
                    <a:lumMod val="25000"/>
                  </a:schemeClr>
                </a:solidFill>
                <a:latin typeface="Arial" panose="020B0604020202020204" pitchFamily="34" charset="0"/>
                <a:cs typeface="Arial" panose="020B0604020202020204" pitchFamily="34" charset="0"/>
              </a:rPr>
              <a:t>some</a:t>
            </a:r>
            <a:r>
              <a:rPr lang="de-DE" sz="2200" b="1" dirty="0" smtClean="0">
                <a:solidFill>
                  <a:schemeClr val="bg2">
                    <a:lumMod val="25000"/>
                  </a:schemeClr>
                </a:solidFill>
                <a:latin typeface="Arial" panose="020B0604020202020204" pitchFamily="34" charset="0"/>
                <a:cs typeface="Arial" panose="020B0604020202020204" pitchFamily="34" charset="0"/>
              </a:rPr>
              <a:t> </a:t>
            </a:r>
            <a:r>
              <a:rPr lang="de-DE" sz="2200" b="1" dirty="0" err="1" smtClean="0">
                <a:solidFill>
                  <a:schemeClr val="bg2">
                    <a:lumMod val="25000"/>
                  </a:schemeClr>
                </a:solidFill>
                <a:latin typeface="Arial" panose="020B0604020202020204" pitchFamily="34" charset="0"/>
                <a:cs typeface="Arial" panose="020B0604020202020204" pitchFamily="34" charset="0"/>
              </a:rPr>
              <a:t>data</a:t>
            </a:r>
            <a:r>
              <a:rPr lang="de-DE" sz="2200" b="1" dirty="0" smtClean="0">
                <a:solidFill>
                  <a:schemeClr val="bg2">
                    <a:lumMod val="25000"/>
                  </a:schemeClr>
                </a:solidFill>
                <a:latin typeface="Arial" panose="020B0604020202020204" pitchFamily="34" charset="0"/>
                <a:cs typeface="Arial" panose="020B0604020202020204" pitchFamily="34" charset="0"/>
              </a:rPr>
              <a:t> </a:t>
            </a:r>
            <a:endParaRPr lang="en-GB" sz="2200" b="1" dirty="0">
              <a:solidFill>
                <a:schemeClr val="bg2">
                  <a:lumMod val="25000"/>
                </a:schemeClr>
              </a:solidFill>
              <a:latin typeface="Arial" panose="020B0604020202020204" pitchFamily="34" charset="0"/>
              <a:cs typeface="Arial" panose="020B0604020202020204" pitchFamily="34" charset="0"/>
            </a:endParaRPr>
          </a:p>
        </p:txBody>
      </p:sp>
      <p:pic>
        <p:nvPicPr>
          <p:cNvPr id="1026" name="Picture 2" descr="Z:\Bildarchiv\LIFE Lebensmittel\Pixabay - Keine Referenz nötig\moor-1624585_12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661248"/>
            <a:ext cx="4133561" cy="121753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erstin.Froehle\Desktop\Neuer Ordner\fisch-1839706_192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23539" y="5661247"/>
            <a:ext cx="1888621" cy="12169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Z:\Bildarchiv\LIFE Lebensmittel\Pixabay - Keine Referenz nötig\lamb-29251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12160" y="5651427"/>
            <a:ext cx="1872208" cy="1248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52108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15816" y="1269743"/>
            <a:ext cx="2716682" cy="3645024"/>
          </a:xfrm>
          <a:prstGeom prst="rect">
            <a:avLst/>
          </a:prstGeom>
        </p:spPr>
      </p:pic>
      <p:sp>
        <p:nvSpPr>
          <p:cNvPr id="11" name="Titel 6"/>
          <p:cNvSpPr>
            <a:spLocks noGrp="1"/>
          </p:cNvSpPr>
          <p:nvPr>
            <p:ph type="title"/>
          </p:nvPr>
        </p:nvSpPr>
        <p:spPr>
          <a:xfrm>
            <a:off x="446856" y="111770"/>
            <a:ext cx="8229600" cy="724942"/>
          </a:xfrm>
          <a:noFill/>
        </p:spPr>
        <p:txBody>
          <a:bodyPr>
            <a:normAutofit/>
          </a:bodyPr>
          <a:lstStyle/>
          <a:p>
            <a:r>
              <a:rPr lang="de-DE" sz="2600" dirty="0" smtClean="0"/>
              <a:t>Biodiversity: </a:t>
            </a:r>
            <a:r>
              <a:rPr lang="de-DE" sz="2600" dirty="0" err="1" smtClean="0"/>
              <a:t>status</a:t>
            </a:r>
            <a:r>
              <a:rPr lang="de-DE" sz="2600" dirty="0" smtClean="0"/>
              <a:t> quo</a:t>
            </a:r>
            <a:endParaRPr lang="de-DE" sz="2600" dirty="0"/>
          </a:p>
        </p:txBody>
      </p:sp>
      <p:sp>
        <p:nvSpPr>
          <p:cNvPr id="4" name="Textfeld 3"/>
          <p:cNvSpPr txBox="1"/>
          <p:nvPr/>
        </p:nvSpPr>
        <p:spPr>
          <a:xfrm>
            <a:off x="572145" y="1269743"/>
            <a:ext cx="3168352" cy="400110"/>
          </a:xfrm>
          <a:prstGeom prst="rect">
            <a:avLst/>
          </a:prstGeom>
          <a:noFill/>
        </p:spPr>
        <p:txBody>
          <a:bodyPr wrap="square" rtlCol="0">
            <a:spAutoFit/>
          </a:bodyPr>
          <a:lstStyle/>
          <a:p>
            <a:r>
              <a:rPr lang="de-DE" sz="2000" b="1" dirty="0" err="1" smtClean="0">
                <a:solidFill>
                  <a:schemeClr val="bg2">
                    <a:lumMod val="25000"/>
                  </a:schemeClr>
                </a:solidFill>
                <a:latin typeface="Arial" panose="020B0604020202020204" pitchFamily="34" charset="0"/>
                <a:cs typeface="Arial" panose="020B0604020202020204" pitchFamily="34" charset="0"/>
              </a:rPr>
              <a:t>Questions</a:t>
            </a:r>
            <a:r>
              <a:rPr lang="de-DE" sz="2000" b="1" dirty="0" smtClean="0">
                <a:solidFill>
                  <a:schemeClr val="bg2">
                    <a:lumMod val="25000"/>
                  </a:schemeClr>
                </a:solidFill>
                <a:latin typeface="Arial" panose="020B0604020202020204" pitchFamily="34" charset="0"/>
                <a:cs typeface="Arial" panose="020B0604020202020204" pitchFamily="34" charset="0"/>
              </a:rPr>
              <a:t>?</a:t>
            </a:r>
            <a:endParaRPr lang="en-GB" sz="2000" b="1" dirty="0">
              <a:solidFill>
                <a:schemeClr val="bg2">
                  <a:lumMod val="25000"/>
                </a:schemeClr>
              </a:solidFill>
              <a:latin typeface="Arial" panose="020B0604020202020204" pitchFamily="34" charset="0"/>
              <a:cs typeface="Arial" panose="020B0604020202020204" pitchFamily="34" charset="0"/>
            </a:endParaRPr>
          </a:p>
        </p:txBody>
      </p:sp>
      <p:sp>
        <p:nvSpPr>
          <p:cNvPr id="5" name="Textfeld 4"/>
          <p:cNvSpPr txBox="1"/>
          <p:nvPr/>
        </p:nvSpPr>
        <p:spPr>
          <a:xfrm>
            <a:off x="7539617" y="6071247"/>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6" name="Textfeld 5"/>
          <p:cNvSpPr txBox="1"/>
          <p:nvPr/>
        </p:nvSpPr>
        <p:spPr>
          <a:xfrm>
            <a:off x="2210407" y="5607296"/>
            <a:ext cx="3780421"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err="1" smtClean="0">
                <a:solidFill>
                  <a:schemeClr val="bg2">
                    <a:lumMod val="25000"/>
                  </a:schemeClr>
                </a:solidFill>
                <a:latin typeface="Arial" panose="020B0604020202020204" pitchFamily="34" charset="0"/>
                <a:cs typeface="Arial" panose="020B0604020202020204" pitchFamily="34" charset="0"/>
              </a:rPr>
              <a:t>Frequently</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asked</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questions</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Knowledge </a:t>
            </a:r>
            <a:r>
              <a:rPr lang="de-DE" sz="1600" dirty="0" err="1" smtClean="0">
                <a:solidFill>
                  <a:schemeClr val="bg2">
                    <a:lumMod val="25000"/>
                  </a:schemeClr>
                </a:solidFill>
                <a:latin typeface="Arial" panose="020B0604020202020204" pitchFamily="34" charset="0"/>
                <a:cs typeface="Arial" panose="020B0604020202020204" pitchFamily="34" charset="0"/>
              </a:rPr>
              <a:t>pool</a:t>
            </a:r>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7"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6332" y="5607296"/>
            <a:ext cx="719333" cy="613124"/>
          </a:xfrm>
          <a:prstGeom prst="rect">
            <a:avLst/>
          </a:prstGeom>
          <a:solidFill>
            <a:schemeClr val="bg2">
              <a:lumMod val="90000"/>
            </a:schemeClr>
          </a:solidFill>
        </p:spPr>
      </p:pic>
    </p:spTree>
    <p:extLst>
      <p:ext uri="{BB962C8B-B14F-4D97-AF65-F5344CB8AC3E}">
        <p14:creationId xmlns:p14="http://schemas.microsoft.com/office/powerpoint/2010/main" val="3755051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1307</Words>
  <Application>Microsoft Office PowerPoint</Application>
  <PresentationFormat>Bildschirmpräsentation (4:3)</PresentationFormat>
  <Paragraphs>161</Paragraphs>
  <Slides>14</Slides>
  <Notes>7</Notes>
  <HiddenSlides>0</HiddenSlides>
  <MMClips>0</MMClips>
  <ScaleCrop>false</ScaleCrop>
  <HeadingPairs>
    <vt:vector size="4" baseType="variant">
      <vt:variant>
        <vt:lpstr>Design</vt:lpstr>
      </vt:variant>
      <vt:variant>
        <vt:i4>3</vt:i4>
      </vt:variant>
      <vt:variant>
        <vt:lpstr>Folientitel</vt:lpstr>
      </vt:variant>
      <vt:variant>
        <vt:i4>14</vt:i4>
      </vt:variant>
    </vt:vector>
  </HeadingPairs>
  <TitlesOfParts>
    <vt:vector size="17" baseType="lpstr">
      <vt:lpstr>LIFE Header</vt:lpstr>
      <vt:lpstr>LIFE Content</vt:lpstr>
      <vt:lpstr>LIFE Partner Logos</vt:lpstr>
      <vt:lpstr>Biodiversity: Status quo</vt:lpstr>
      <vt:lpstr>Introduction - definition</vt:lpstr>
      <vt:lpstr>Biodiversity</vt:lpstr>
      <vt:lpstr>Biodiversity – global situation</vt:lpstr>
      <vt:lpstr>Biodiversity – global situation</vt:lpstr>
      <vt:lpstr>Biodiversity – global situation</vt:lpstr>
      <vt:lpstr>Biodiversity – global situation</vt:lpstr>
      <vt:lpstr>Biodiversity – global situation</vt:lpstr>
      <vt:lpstr>Main drivers for the loss of biodiversity</vt:lpstr>
      <vt:lpstr>Definition</vt:lpstr>
      <vt:lpstr>Biodiversity &amp; Agriculture</vt:lpstr>
      <vt:lpstr>Biodiversity &amp; Agriculture</vt:lpstr>
      <vt:lpstr>Biodiversity &amp; Agriculture</vt:lpstr>
      <vt:lpstr>Biodiversity: status quo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Kerstin Fröhle</cp:lastModifiedBy>
  <cp:revision>222</cp:revision>
  <dcterms:created xsi:type="dcterms:W3CDTF">2017-08-09T08:14:08Z</dcterms:created>
  <dcterms:modified xsi:type="dcterms:W3CDTF">2019-04-30T09:24:42Z</dcterms:modified>
</cp:coreProperties>
</file>