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5"/>
  </p:notesMasterIdLst>
  <p:sldIdLst>
    <p:sldId id="256" r:id="rId4"/>
    <p:sldId id="267" r:id="rId5"/>
    <p:sldId id="283" r:id="rId6"/>
    <p:sldId id="286" r:id="rId7"/>
    <p:sldId id="264" r:id="rId8"/>
    <p:sldId id="268" r:id="rId9"/>
    <p:sldId id="258" r:id="rId10"/>
    <p:sldId id="271" r:id="rId11"/>
    <p:sldId id="273" r:id="rId12"/>
    <p:sldId id="287" r:id="rId13"/>
    <p:sldId id="26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>
        <p:scale>
          <a:sx n="50" d="100"/>
          <a:sy n="50" d="100"/>
        </p:scale>
        <p:origin x="-330" y="-7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Biodiversity,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</a:t>
            </a:r>
          </a:p>
          <a:p>
            <a:pPr marL="0" indent="0">
              <a:buNone/>
            </a:pPr>
            <a:r>
              <a:rPr lang="de-DE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name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area</a:t>
            </a:r>
            <a:r>
              <a:rPr lang="de-DE" dirty="0" smtClean="0">
                <a:solidFill>
                  <a:srgbClr val="C00000"/>
                </a:solidFill>
              </a:rPr>
              <a:t> of </a:t>
            </a:r>
            <a:r>
              <a:rPr lang="de-DE" dirty="0" err="1" smtClean="0">
                <a:solidFill>
                  <a:srgbClr val="C00000"/>
                </a:solidFill>
              </a:rPr>
              <a:t>responsibility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experience</a:t>
            </a:r>
            <a:r>
              <a:rPr lang="de-DE" dirty="0" smtClean="0">
                <a:solidFill>
                  <a:srgbClr val="C00000"/>
                </a:solidFill>
              </a:rPr>
              <a:t>/</a:t>
            </a:r>
            <a:r>
              <a:rPr lang="de-DE" dirty="0" err="1" smtClean="0">
                <a:solidFill>
                  <a:srgbClr val="C00000"/>
                </a:solidFill>
              </a:rPr>
              <a:t>know-how</a:t>
            </a:r>
            <a:r>
              <a:rPr lang="de-DE" dirty="0" smtClean="0">
                <a:solidFill>
                  <a:srgbClr val="C00000"/>
                </a:solidFill>
              </a:rPr>
              <a:t> in </a:t>
            </a:r>
            <a:r>
              <a:rPr lang="de-DE" dirty="0" err="1" smtClean="0">
                <a:solidFill>
                  <a:srgbClr val="C00000"/>
                </a:solidFill>
              </a:rPr>
              <a:t>biodiversity</a:t>
            </a:r>
            <a:endParaRPr lang="de-D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 err="1" smtClean="0"/>
              <a:t>Consortium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1871194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3794753"/>
            <a:ext cx="131301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49427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 err="1" smtClean="0"/>
              <a:t>and</a:t>
            </a:r>
            <a:r>
              <a:rPr lang="de-DE" sz="2600" dirty="0" smtClean="0"/>
              <a:t> Companies</a:t>
            </a:r>
          </a:p>
          <a:p>
            <a:r>
              <a:rPr lang="de-DE" sz="2600" dirty="0" smtClean="0"/>
              <a:t>in </a:t>
            </a:r>
            <a:r>
              <a:rPr lang="de-DE" sz="2600" dirty="0" err="1" smtClean="0"/>
              <a:t>the</a:t>
            </a:r>
            <a:r>
              <a:rPr lang="de-DE" sz="2600" dirty="0" smtClean="0"/>
              <a:t> Food </a:t>
            </a:r>
            <a:r>
              <a:rPr lang="de-DE" sz="2600" dirty="0" err="1" smtClean="0"/>
              <a:t>Sector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46689" y="1146798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smtClean="0">
                <a:solidFill>
                  <a:schemeClr val="accent3"/>
                </a:solidFill>
              </a:rPr>
              <a:t>Objective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51578" y="1815922"/>
            <a:ext cx="8519120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improve the biodiversity performance of 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and labels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of the food industry, </a:t>
            </a: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…by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standard organizations to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include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efficient biodiversity criteria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into their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schemes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…and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food processing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companies &amp; retailers to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include biodiversity criteria into their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sourcing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guidelines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by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improving understanding and knowledge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of advisors, auditors and product/quality managers regarding biodiversity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… by providing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Biodiversity Performance Tool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and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monitoring system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to support the implementation of Biodiversity Action Plans of good quality and evaluate the results and impacts in a structured and regular way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by the creation of a European wide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sector initiative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on “Biodiversity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4592" y="116632"/>
            <a:ext cx="6991704" cy="724942"/>
          </a:xfrm>
        </p:spPr>
        <p:txBody>
          <a:bodyPr>
            <a:noAutofit/>
          </a:bodyPr>
          <a:lstStyle/>
          <a:p>
            <a:r>
              <a:rPr lang="de-DE" sz="2200" dirty="0" err="1" smtClean="0"/>
              <a:t>Why</a:t>
            </a:r>
            <a:r>
              <a:rPr lang="de-DE" sz="2200" dirty="0" smtClean="0"/>
              <a:t> </a:t>
            </a:r>
            <a:r>
              <a:rPr lang="de-DE" sz="2200" dirty="0" err="1" smtClean="0"/>
              <a:t>certifiers</a:t>
            </a:r>
            <a:r>
              <a:rPr lang="de-DE" sz="2200" dirty="0" smtClean="0"/>
              <a:t> </a:t>
            </a:r>
            <a:r>
              <a:rPr lang="de-DE" sz="2200" dirty="0" err="1" smtClean="0"/>
              <a:t>responsible</a:t>
            </a:r>
            <a:r>
              <a:rPr lang="de-DE" sz="2200" dirty="0" smtClean="0"/>
              <a:t> </a:t>
            </a:r>
            <a:r>
              <a:rPr lang="de-DE" sz="2200" dirty="0" err="1" smtClean="0"/>
              <a:t>for</a:t>
            </a:r>
            <a:r>
              <a:rPr lang="de-DE" sz="2200" dirty="0" smtClean="0"/>
              <a:t> </a:t>
            </a:r>
            <a:r>
              <a:rPr lang="de-DE" sz="2200" dirty="0" err="1" smtClean="0"/>
              <a:t>verfying</a:t>
            </a:r>
            <a:r>
              <a:rPr lang="de-DE" sz="2200" dirty="0"/>
              <a:t> </a:t>
            </a:r>
            <a:r>
              <a:rPr lang="de-DE" sz="2200" dirty="0" err="1" smtClean="0"/>
              <a:t>compliance</a:t>
            </a:r>
            <a:r>
              <a:rPr lang="de-DE" sz="2200" dirty="0" smtClean="0"/>
              <a:t> </a:t>
            </a:r>
            <a:r>
              <a:rPr lang="de-DE" sz="2200" dirty="0" err="1" smtClean="0"/>
              <a:t>with</a:t>
            </a:r>
            <a:r>
              <a:rPr lang="de-DE" sz="2200" dirty="0" smtClean="0"/>
              <a:t> </a:t>
            </a:r>
            <a:r>
              <a:rPr lang="de-DE" sz="2200" dirty="0" err="1" smtClean="0"/>
              <a:t>food</a:t>
            </a:r>
            <a:r>
              <a:rPr lang="de-DE" sz="2200" dirty="0" smtClean="0"/>
              <a:t> </a:t>
            </a:r>
            <a:r>
              <a:rPr lang="de-DE" sz="2200" dirty="0" err="1" smtClean="0"/>
              <a:t>standard</a:t>
            </a:r>
            <a:r>
              <a:rPr lang="de-DE" sz="2200" dirty="0" smtClean="0"/>
              <a:t> </a:t>
            </a:r>
            <a:r>
              <a:rPr lang="de-DE" sz="2200" dirty="0" err="1" smtClean="0"/>
              <a:t>and</a:t>
            </a:r>
            <a:r>
              <a:rPr lang="de-DE" sz="2200" dirty="0" smtClean="0"/>
              <a:t> </a:t>
            </a:r>
            <a:r>
              <a:rPr lang="de-DE" sz="2200" dirty="0" err="1" smtClean="0"/>
              <a:t>company</a:t>
            </a:r>
            <a:r>
              <a:rPr lang="de-DE" sz="2200" dirty="0" smtClean="0"/>
              <a:t> </a:t>
            </a:r>
            <a:r>
              <a:rPr lang="de-DE" sz="2200" dirty="0" err="1" smtClean="0"/>
              <a:t>criteria</a:t>
            </a:r>
            <a:r>
              <a:rPr lang="de-DE" sz="2200" dirty="0" smtClean="0"/>
              <a:t>? </a:t>
            </a:r>
            <a:endParaRPr lang="de-DE" sz="22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488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Certifiers should consider </a:t>
            </a:r>
            <a:r>
              <a:rPr lang="en-US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understanding and knowledge on how to support biodiversity in agricultural production 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 important aspect of the certification process in order to: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nderstand the goals of a standard/company that aims for a good biodiversity performance 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criterion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Critically view if current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management and conditions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in support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negatively impact biodiversity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more independent from check lists with a solid knowledge base and thereby free more time to spend in the field to get the actual picture of the farm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the critical points of a farm in order to identify risks and improve biodiversity together with the farm operator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 good procedure to certify biodiversity related criteria as </a:t>
            </a:r>
            <a:r>
              <a:rPr lang="en-US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auditor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410" y="116632"/>
            <a:ext cx="8229600" cy="724942"/>
          </a:xfrm>
        </p:spPr>
        <p:txBody>
          <a:bodyPr>
            <a:noAutofit/>
          </a:bodyPr>
          <a:lstStyle/>
          <a:p>
            <a:r>
              <a:rPr lang="en-US" sz="2600" dirty="0"/>
              <a:t>Fulfill requirements of the </a:t>
            </a:r>
            <a:r>
              <a:rPr lang="en-US" sz="2600" dirty="0" smtClean="0"/>
              <a:t>companies' </a:t>
            </a:r>
            <a:br>
              <a:rPr lang="en-US" sz="2600" dirty="0" smtClean="0"/>
            </a:br>
            <a:r>
              <a:rPr lang="en-US" sz="2600" dirty="0" smtClean="0"/>
              <a:t>sourcing </a:t>
            </a:r>
            <a:r>
              <a:rPr lang="en-US" sz="2600" dirty="0"/>
              <a:t>guidelines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the biodiversity relevant requirements of the scheme that is to be certified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certifiers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30368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046780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Plan,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487489"/>
            <a:ext cx="8640960" cy="122443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livestock, plant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agro-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7665" y="5747699"/>
            <a:ext cx="8640960" cy="1113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Tool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BPT,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2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Biodiversity, agriculture and food </a:t>
            </a:r>
            <a:r>
              <a:rPr lang="en-GB" dirty="0" smtClean="0"/>
              <a:t>sector</a:t>
            </a:r>
            <a:endParaRPr lang="de-DE" dirty="0" smtClean="0"/>
          </a:p>
          <a:p>
            <a:pPr lvl="1"/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endParaRPr lang="de-DE" dirty="0" smtClean="0"/>
          </a:p>
          <a:p>
            <a:pPr lvl="1"/>
            <a:r>
              <a:rPr lang="de-DE" dirty="0" smtClean="0"/>
              <a:t>Relation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endParaRPr lang="de-DE" dirty="0" smtClean="0"/>
          </a:p>
          <a:p>
            <a:pPr lvl="1"/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value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food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endParaRPr lang="de-DE" dirty="0" smtClean="0"/>
          </a:p>
          <a:p>
            <a:pPr lvl="1"/>
            <a:r>
              <a:rPr lang="de-DE" dirty="0" smtClean="0"/>
              <a:t>Consumer </a:t>
            </a:r>
            <a:r>
              <a:rPr lang="de-DE" dirty="0" err="1" smtClean="0"/>
              <a:t>expectations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Legal </a:t>
            </a:r>
            <a:r>
              <a:rPr lang="de-DE" dirty="0" err="1" smtClean="0"/>
              <a:t>compliance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considered</a:t>
            </a:r>
            <a:r>
              <a:rPr lang="de-DE" dirty="0" smtClean="0"/>
              <a:t> in </a:t>
            </a:r>
            <a:r>
              <a:rPr lang="de-DE" dirty="0" err="1" smtClean="0"/>
              <a:t>standards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company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r>
              <a:rPr lang="de-DE" dirty="0" smtClean="0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Discussion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Office PowerPoint</Application>
  <PresentationFormat>Bildschirmpräsentation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Partner Consortium</vt:lpstr>
      <vt:lpstr>PowerPoint-Präsentation</vt:lpstr>
      <vt:lpstr>Overview about the trainings</vt:lpstr>
      <vt:lpstr>Why certifiers responsible for verfying compliance with food standard and company criteria? </vt:lpstr>
      <vt:lpstr>Fulfill requirements of the companies'  sourcing guidelines</vt:lpstr>
      <vt:lpstr>Webinar for certifiers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161</cp:revision>
  <dcterms:created xsi:type="dcterms:W3CDTF">2017-08-09T08:14:08Z</dcterms:created>
  <dcterms:modified xsi:type="dcterms:W3CDTF">2019-04-24T12:24:35Z</dcterms:modified>
</cp:coreProperties>
</file>