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3"/>
  </p:notesMasterIdLst>
  <p:sldIdLst>
    <p:sldId id="256" r:id="rId4"/>
    <p:sldId id="263" r:id="rId5"/>
    <p:sldId id="264" r:id="rId6"/>
    <p:sldId id="265" r:id="rId7"/>
    <p:sldId id="284" r:id="rId8"/>
    <p:sldId id="280" r:id="rId9"/>
    <p:sldId id="266" r:id="rId10"/>
    <p:sldId id="281" r:id="rId11"/>
    <p:sldId id="285" r:id="rId12"/>
    <p:sldId id="282" r:id="rId13"/>
    <p:sldId id="286" r:id="rId14"/>
    <p:sldId id="283" r:id="rId15"/>
    <p:sldId id="287" r:id="rId16"/>
    <p:sldId id="288" r:id="rId17"/>
    <p:sldId id="290" r:id="rId18"/>
    <p:sldId id="267" r:id="rId19"/>
    <p:sldId id="292" r:id="rId20"/>
    <p:sldId id="293" r:id="rId21"/>
    <p:sldId id="260" r:id="rId2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0000"/>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93" autoAdjust="0"/>
  </p:normalViewPr>
  <p:slideViewPr>
    <p:cSldViewPr>
      <p:cViewPr>
        <p:scale>
          <a:sx n="50" d="100"/>
          <a:sy n="50" d="100"/>
        </p:scale>
        <p:origin x="-236" y="-80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pPr/>
              <a:t>24.04.2019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pPr/>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The main task of livestock production is to provide a secure protein supply for a fast-growing world population in order to contribute to food security. Consumption patterns in industrialized and emerging economies have led to an intensification of animal husbandry and a more globalized food market, resulting in tremendous changes in the use of agricultural land, grassland and pastures, highly intensive production systems and worldwide trade of animal food and animal products.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accent3">
                    <a:lumMod val="75000"/>
                  </a:schemeClr>
                </a:solidFill>
              </a:rPr>
              <a:t>Livestock supports the livelihoods and food security of almost 1.3 billion people worldwide and represents about 40% of the global value of agricultural output. </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consumption of meat in Asian countries, such as China and Indonesia, has already increased significantly and dairy consumption is expected to increase in India (FAO 2018a).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In 1978, meat consumption in China corresponded to 1/3 of that in the United States of America (USA). However, currently the former is more than the double of the latter (Larsen 2012).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en-GB" sz="1200" dirty="0" smtClean="0"/>
              <a:t>The global livestock standing populations are estimated to include about 1.43 billion cattle, 1.87 billion sheep and goats, 0.98 billion pigs and 19.60 billion chickens (Robinson et al. 2014) (Figure 2).</a:t>
            </a: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dirty="0" smtClean="0"/>
              <a:t>7.1 </a:t>
            </a:r>
            <a:r>
              <a:rPr lang="en-GB" sz="1200" dirty="0" err="1" smtClean="0"/>
              <a:t>gt</a:t>
            </a:r>
            <a:r>
              <a:rPr lang="en-GB" sz="1200" dirty="0" smtClean="0"/>
              <a:t> of CO2 - representing about 14.5 % of all anthropogenic GHG emissions (Gerber et al. 2013).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solidFill>
                  <a:schemeClr val="tx2">
                    <a:lumMod val="50000"/>
                  </a:schemeClr>
                </a:solidFill>
              </a:rPr>
              <a:t>Biodiversity is complex and multivariate by nature. The assessment of biodiversity is complicated by the lack of a common ‘currency’ for biodiversity, and by it being extremely context-dependent. Due to societal value judgements, there is great variation in the conservation value of different species and habitats, which complicates decision-making about conservation objectives and priorities</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smtClean="0">
                <a:solidFill>
                  <a:schemeClr val="tx1"/>
                </a:solidFill>
                <a:effectLst/>
                <a:latin typeface="+mn-lt"/>
                <a:ea typeface="+mn-ea"/>
                <a:cs typeface="+mn-cs"/>
              </a:rPr>
              <a:t>Notwithstanding the role that livestock has played and still plays in shaping part of Europe's biodiversity in relation to agroecosystems, particularly through grazing, the main impacts highlighted in literature and scientific reports, and frequently by non-governmental organisations (ENGOs), are negative. These include:</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destruction of habitats through the conversion of native primary forest into pastures or feed crop production areas, mostly in South America and particularly in the Amazon rainforest and the Brazilian Pantanal regions (</a:t>
            </a:r>
            <a:r>
              <a:rPr lang="en-GB" sz="1200" kern="1200" dirty="0" err="1" smtClean="0">
                <a:solidFill>
                  <a:schemeClr val="tx1"/>
                </a:solidFill>
                <a:effectLst/>
                <a:latin typeface="+mn-lt"/>
                <a:ea typeface="+mn-ea"/>
                <a:cs typeface="+mn-cs"/>
              </a:rPr>
              <a:t>Lambin</a:t>
            </a:r>
            <a:r>
              <a:rPr lang="en-GB" sz="1200" kern="1200" dirty="0" smtClean="0">
                <a:solidFill>
                  <a:schemeClr val="tx1"/>
                </a:solidFill>
                <a:effectLst/>
                <a:latin typeface="+mn-lt"/>
                <a:ea typeface="+mn-ea"/>
                <a:cs typeface="+mn-cs"/>
              </a:rPr>
              <a:t> et al. 2003, </a:t>
            </a:r>
            <a:r>
              <a:rPr lang="en-GB" sz="1200" kern="1200" dirty="0" err="1" smtClean="0">
                <a:solidFill>
                  <a:schemeClr val="tx1"/>
                </a:solidFill>
                <a:effectLst/>
                <a:latin typeface="+mn-lt"/>
                <a:ea typeface="+mn-ea"/>
                <a:cs typeface="+mn-cs"/>
              </a:rPr>
              <a:t>Wassenaar</a:t>
            </a:r>
            <a:r>
              <a:rPr lang="en-GB" sz="1200" kern="1200" dirty="0" smtClean="0">
                <a:solidFill>
                  <a:schemeClr val="tx1"/>
                </a:solidFill>
                <a:effectLst/>
                <a:latin typeface="+mn-lt"/>
                <a:ea typeface="+mn-ea"/>
                <a:cs typeface="+mn-cs"/>
              </a:rPr>
              <a:t> et al. 2007, Nepstad et al. 2009, </a:t>
            </a:r>
            <a:r>
              <a:rPr lang="en-GB" sz="1200" kern="1200" dirty="0" err="1" smtClean="0">
                <a:solidFill>
                  <a:schemeClr val="tx1"/>
                </a:solidFill>
                <a:effectLst/>
                <a:latin typeface="+mn-lt"/>
                <a:ea typeface="+mn-ea"/>
                <a:cs typeface="+mn-cs"/>
              </a:rPr>
              <a:t>Teillard</a:t>
            </a:r>
            <a:r>
              <a:rPr lang="en-GB" sz="1200" kern="1200" dirty="0" smtClean="0">
                <a:solidFill>
                  <a:schemeClr val="tx1"/>
                </a:solidFill>
                <a:effectLst/>
                <a:latin typeface="+mn-lt"/>
                <a:ea typeface="+mn-ea"/>
                <a:cs typeface="+mn-cs"/>
              </a:rPr>
              <a:t> et al. 2016);</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degradation of soils due to excessive livestock densities and/or intensification practices;</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acidification and eutrophication of soils and water bodies, due to diffuse pollution driven by nutrient run-offs and caused by inadequate animal waste disposal and/or excessive fertilizer use.</a:t>
            </a:r>
            <a:endParaRPr lang="pt-PT"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smtClean="0">
                <a:solidFill>
                  <a:schemeClr val="tx1"/>
                </a:solidFill>
                <a:effectLst/>
                <a:latin typeface="+mn-lt"/>
                <a:ea typeface="+mn-ea"/>
                <a:cs typeface="+mn-cs"/>
              </a:rPr>
              <a:t>Notwithstanding the role that livestock has played and still plays in shaping part of Europe's biodiversity in relation to agroecosystems, particularly through grazing, the main impacts highlighted in literature and scientific reports, and frequently by non-governmental organisations (ENGOs), are negative.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far as the negative impacts of livestock production on biodiversity are concerned, some agricultural practices are particularly relevant for the way they are connected to the drivers.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Acidification and eutrophication of soils and water bodies, due to diffuse pollution driven by nutrient run-offs and caused by inadequate animal waste disposal and/or excessive fertilizer use. Nutrient run-offs due to excessive fertilization cause relevant diffuse pollution and impact aquatic ecosystems particularly through acidification and eutrophication, i.e., the oxygen depletion that takes place in a water body after an excessive growth of plants and algae as a consequence of higher nutrient and mineral availability (Carpenter et al. 1998, EEA 2018).</a:t>
            </a: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smtClean="0">
                <a:solidFill>
                  <a:schemeClr val="tx1"/>
                </a:solidFill>
                <a:effectLst/>
                <a:latin typeface="+mn-lt"/>
                <a:ea typeface="+mn-ea"/>
                <a:cs typeface="+mn-cs"/>
              </a:rPr>
              <a:t>The ratio of total livestock (including animals kept indoors) to the total utilised agricultural area (UAA) represents the </a:t>
            </a:r>
            <a:r>
              <a:rPr lang="en-GB" sz="1200" b="1" kern="1200" dirty="0" smtClean="0">
                <a:solidFill>
                  <a:schemeClr val="tx1"/>
                </a:solidFill>
                <a:effectLst/>
                <a:latin typeface="+mn-lt"/>
                <a:ea typeface="+mn-ea"/>
                <a:cs typeface="+mn-cs"/>
              </a:rPr>
              <a:t>total livestock density (TLD) (LU/ha of UAA)</a:t>
            </a:r>
            <a:r>
              <a:rPr lang="en-GB" sz="1200" kern="1200" dirty="0" smtClean="0">
                <a:solidFill>
                  <a:schemeClr val="tx1"/>
                </a:solidFill>
                <a:effectLst/>
                <a:latin typeface="+mn-lt"/>
                <a:ea typeface="+mn-ea"/>
                <a:cs typeface="+mn-cs"/>
              </a:rPr>
              <a:t>. However, while omnivores (like pigs) and </a:t>
            </a:r>
            <a:r>
              <a:rPr lang="en-GB" sz="1200" kern="1200" dirty="0" err="1" smtClean="0">
                <a:solidFill>
                  <a:schemeClr val="tx1"/>
                </a:solidFill>
                <a:effectLst/>
                <a:latin typeface="+mn-lt"/>
                <a:ea typeface="+mn-ea"/>
                <a:cs typeface="+mn-cs"/>
              </a:rPr>
              <a:t>granivores</a:t>
            </a:r>
            <a:r>
              <a:rPr lang="en-GB" sz="1200" kern="1200" dirty="0" smtClean="0">
                <a:solidFill>
                  <a:schemeClr val="tx1"/>
                </a:solidFill>
                <a:effectLst/>
                <a:latin typeface="+mn-lt"/>
                <a:ea typeface="+mn-ea"/>
                <a:cs typeface="+mn-cs"/>
              </a:rPr>
              <a:t> (like poultry) are usually fed specific feedstuffs and do not necessarily require significant agricultural land, herbivores (e.g., cattle, sheep, goats and horses) may be raised indoors, and be fed with harvested fodder, or outdoors – grazing directly on pastures and grasslands. For the latter, the ratio of total herbivores to the total fodder area, i.e., the </a:t>
            </a:r>
            <a:r>
              <a:rPr lang="en-GB" sz="1200" b="1" kern="1200" dirty="0" smtClean="0">
                <a:solidFill>
                  <a:schemeClr val="tx1"/>
                </a:solidFill>
                <a:effectLst/>
                <a:latin typeface="+mn-lt"/>
                <a:ea typeface="+mn-ea"/>
                <a:cs typeface="+mn-cs"/>
              </a:rPr>
              <a:t>grazing livestock density (GLD)</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(LU/ha of fodder area) </a:t>
            </a:r>
            <a:r>
              <a:rPr lang="en-GB" sz="1200" kern="1200" dirty="0" smtClean="0">
                <a:solidFill>
                  <a:schemeClr val="tx1"/>
                </a:solidFill>
                <a:effectLst/>
                <a:latin typeface="+mn-lt"/>
                <a:ea typeface="+mn-ea"/>
                <a:cs typeface="+mn-cs"/>
              </a:rPr>
              <a:t>can be considered.</a:t>
            </a:r>
            <a:endParaRPr lang="pt-PT"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dirty="0" smtClean="0"/>
          </a:p>
          <a:p>
            <a:endParaRPr lang="en-US"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Furthermore, very harmful substances and their salt equivalent versions should not be allowed (e.g., glyphosate, </a:t>
            </a:r>
            <a:r>
              <a:rPr lang="en-GB" dirty="0" err="1" smtClean="0"/>
              <a:t>diquat</a:t>
            </a:r>
            <a:r>
              <a:rPr lang="en-GB" dirty="0" smtClean="0"/>
              <a:t>, </a:t>
            </a:r>
            <a:r>
              <a:rPr lang="en-GB" dirty="0" err="1" smtClean="0"/>
              <a:t>paraquat</a:t>
            </a:r>
            <a:r>
              <a:rPr lang="en-GB" dirty="0" smtClean="0"/>
              <a:t>, </a:t>
            </a:r>
            <a:r>
              <a:rPr lang="en-GB" dirty="0" err="1" smtClean="0"/>
              <a:t>glufosinate</a:t>
            </a:r>
            <a:r>
              <a:rPr lang="en-GB" dirty="0" smtClean="0"/>
              <a:t>-ammonium, </a:t>
            </a:r>
            <a:r>
              <a:rPr lang="en-GB" dirty="0" err="1" smtClean="0"/>
              <a:t>indaziflam</a:t>
            </a:r>
            <a:r>
              <a:rPr lang="en-GB" dirty="0" smtClean="0"/>
              <a:t>).</a:t>
            </a:r>
            <a:endParaRPr lang="pt-PT"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pt-PT" dirty="0" smtClean="0"/>
          </a:p>
          <a:p>
            <a:endParaRPr lang="en-US"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a) Continuous (the pasture is not divided in sub-pastures or paddocks and the livestock is allowed to graze all the pasture area at any given time);</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b) Rotational (the pasture is divided into sub-pastures or paddocks, using appropriate mobile and wildlife-friendly fences, and the cattle is allowed to graze each paddock for an adequate time period before being moved);</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c)</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Ultra-high density, mob grazing and flash-grazing (usually in the morning, high livestock densities are allowed in a pasture for invasive species control but may also later be moved according to a rotation system).</a:t>
            </a:r>
            <a:endParaRPr lang="pt-PT"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Farms with higher stocking densities must work towards a reduction of density values in order to match this limit within a given period. Farms with lower stocking densities should hold these lower densities. Overall, livestock density values should be subject to a continuous reduction over time until the optimum level is reached.</a:t>
            </a:r>
            <a:endParaRPr lang="pt-PT"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fld id="{213B50A3-C166-41F4-9BF9-32E7293B3A18}" type="slidenum">
              <a:rPr lang="de-DE" smtClean="0"/>
              <a:pPr/>
              <a:t>19</a:t>
            </a:fld>
            <a:endParaRPr lang="de-DE" dirty="0"/>
          </a:p>
        </p:txBody>
      </p:sp>
    </p:spTree>
    <p:extLst>
      <p:ext uri="{BB962C8B-B14F-4D97-AF65-F5344CB8AC3E}">
        <p14:creationId xmlns:p14="http://schemas.microsoft.com/office/powerpoint/2010/main" val="42620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pPr/>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pPr/>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pPr/>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pPr/>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pPr/>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pPr/>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pn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pPr/>
              <a:t>24.04.2019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pPr/>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759230" y="6243720"/>
            <a:ext cx="2461237" cy="348617"/>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pPr/>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62246"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79746"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882186"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feld 17"/>
          <p:cNvSpPr txBox="1"/>
          <p:nvPr userDrawn="1"/>
        </p:nvSpPr>
        <p:spPr>
          <a:xfrm>
            <a:off x="137947"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83152" y="6421701"/>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907014" y="6421661"/>
            <a:ext cx="360040" cy="360040"/>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294671" y="6559569"/>
            <a:ext cx="1554246" cy="220148"/>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pPr/>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591923" y="6367729"/>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167673" y="6406241"/>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35625" y="6430327"/>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02795" y="6400416"/>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96651" y="6400416"/>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187513" y="632151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77486" y="6447207"/>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00392"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5064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11614" y="6436742"/>
            <a:ext cx="700275" cy="288000"/>
          </a:xfrm>
          <a:prstGeom prst="rect">
            <a:avLst/>
          </a:prstGeom>
        </p:spPr>
      </p:pic>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94629" y="6417042"/>
            <a:ext cx="591864" cy="360000"/>
          </a:xfrm>
          <a:prstGeom prst="rect">
            <a:avLst/>
          </a:prstGeom>
        </p:spPr>
      </p:pic>
      <p:pic>
        <p:nvPicPr>
          <p:cNvPr id="27" name="Grafik 2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818266" y="6420116"/>
            <a:ext cx="360040" cy="360040"/>
          </a:xfrm>
          <a:prstGeom prst="rect">
            <a:avLst/>
          </a:prstGeom>
        </p:spPr>
      </p:pic>
      <p:pic>
        <p:nvPicPr>
          <p:cNvPr id="30" name="Grafik 2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203228" y="6559569"/>
            <a:ext cx="1554246" cy="220148"/>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628800"/>
            <a:ext cx="8229600" cy="724942"/>
          </a:xfrm>
        </p:spPr>
        <p:txBody>
          <a:bodyPr anchor="ctr">
            <a:noAutofit/>
          </a:bodyPr>
          <a:lstStyle/>
          <a:p>
            <a:pPr algn="ctr">
              <a:spcBef>
                <a:spcPts val="1500"/>
              </a:spcBef>
              <a:spcAft>
                <a:spcPts val="1500"/>
              </a:spcAft>
            </a:pPr>
            <a:r>
              <a:rPr lang="de-DE" sz="3600" dirty="0" err="1"/>
              <a:t>Very</a:t>
            </a:r>
            <a:r>
              <a:rPr lang="de-DE" sz="3600" dirty="0"/>
              <a:t> Best </a:t>
            </a:r>
            <a:r>
              <a:rPr lang="de-DE" sz="3600" dirty="0" err="1"/>
              <a:t>Agricultural</a:t>
            </a:r>
            <a:r>
              <a:rPr lang="de-DE" sz="3600" dirty="0"/>
              <a:t> Practices</a:t>
            </a:r>
            <a:br>
              <a:rPr lang="de-DE" sz="3600" dirty="0"/>
            </a:br>
            <a:r>
              <a:rPr lang="de-DE" sz="3600" dirty="0"/>
              <a:t>Livestock </a:t>
            </a:r>
            <a:r>
              <a:rPr lang="de-DE" sz="3600" dirty="0" err="1"/>
              <a:t>Production</a:t>
            </a:r>
            <a:endParaRPr lang="de-DE" sz="3600" dirty="0"/>
          </a:p>
        </p:txBody>
      </p:sp>
      <p:pic>
        <p:nvPicPr>
          <p:cNvPr id="1027" name="Picture 3" descr="Z:\Bildarchiv\Bilder von Thomas Bauernhof\Kühe\_5010997_cr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8" y="2980327"/>
            <a:ext cx="9153382" cy="259228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6732240" y="5589038"/>
            <a:ext cx="2411760" cy="230832"/>
          </a:xfrm>
          <a:prstGeom prst="rect">
            <a:avLst/>
          </a:prstGeom>
          <a:noFill/>
        </p:spPr>
        <p:txBody>
          <a:bodyPr wrap="square" rtlCol="0">
            <a:spAutoFit/>
          </a:bodyPr>
          <a:lstStyle/>
          <a:p>
            <a:pPr algn="r"/>
            <a:r>
              <a:rPr lang="en-GB" sz="900" dirty="0" smtClean="0">
                <a:solidFill>
                  <a:schemeClr val="bg2">
                    <a:lumMod val="50000"/>
                  </a:schemeClr>
                </a:solidFill>
                <a:latin typeface="Arial" panose="020B0604020202020204" pitchFamily="34" charset="0"/>
                <a:cs typeface="Arial" panose="020B0604020202020204" pitchFamily="34" charset="0"/>
              </a:rPr>
              <a:t>© Sven Schulz, Bodensee-Stiftung</a:t>
            </a:r>
            <a:endParaRPr lang="en-GB" sz="900" dirty="0">
              <a:solidFill>
                <a:schemeClr val="bg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6632"/>
            <a:ext cx="8229600" cy="724942"/>
          </a:xfrm>
        </p:spPr>
        <p:txBody>
          <a:bodyPr>
            <a:normAutofit/>
          </a:bodyPr>
          <a:lstStyle/>
          <a:p>
            <a:r>
              <a:rPr lang="de-DE" sz="2400" dirty="0" smtClean="0"/>
              <a:t>1. </a:t>
            </a:r>
            <a:r>
              <a:rPr lang="de-DE" sz="2400" dirty="0"/>
              <a:t>The concept of </a:t>
            </a:r>
            <a:r>
              <a:rPr lang="de-DE" sz="2400" dirty="0" smtClean="0"/>
              <a:t>Livestock</a:t>
            </a:r>
            <a:endParaRPr lang="de-DE" sz="2400" dirty="0"/>
          </a:p>
        </p:txBody>
      </p:sp>
      <p:sp>
        <p:nvSpPr>
          <p:cNvPr id="5" name="Inhaltsplatzhalter 4"/>
          <p:cNvSpPr>
            <a:spLocks noGrp="1"/>
          </p:cNvSpPr>
          <p:nvPr>
            <p:ph idx="1"/>
          </p:nvPr>
        </p:nvSpPr>
        <p:spPr>
          <a:xfrm>
            <a:off x="360000" y="1440000"/>
            <a:ext cx="8424000" cy="2160240"/>
          </a:xfrm>
        </p:spPr>
        <p:txBody>
          <a:bodyPr>
            <a:normAutofit/>
          </a:bodyPr>
          <a:lstStyle/>
          <a:p>
            <a:pPr marL="0" indent="0" algn="just">
              <a:buNone/>
            </a:pPr>
            <a:r>
              <a:rPr lang="en-US" sz="1800" dirty="0" smtClean="0"/>
              <a:t>The term </a:t>
            </a:r>
            <a:r>
              <a:rPr lang="en-US" sz="1800" dirty="0"/>
              <a:t>‘</a:t>
            </a:r>
            <a:r>
              <a:rPr lang="en-US" sz="1800" b="1" dirty="0"/>
              <a:t>livestock</a:t>
            </a:r>
            <a:r>
              <a:rPr lang="en-US" sz="1800" dirty="0"/>
              <a:t>’ refers to all animal species and breeds which are kept or reared in captivity mainly for agricultural purposes - Food and Agriculture Organization of the United Nations (FAO 2017). </a:t>
            </a:r>
            <a:endParaRPr lang="en-US" sz="1800" dirty="0" smtClean="0"/>
          </a:p>
          <a:p>
            <a:pPr marL="0" indent="0" algn="just">
              <a:buNone/>
            </a:pPr>
            <a:endParaRPr lang="en-US" sz="2000" dirty="0"/>
          </a:p>
          <a:p>
            <a:pPr marL="800100" algn="just"/>
            <a:r>
              <a:rPr lang="en-US" sz="1800" dirty="0" smtClean="0"/>
              <a:t>This </a:t>
            </a:r>
            <a:r>
              <a:rPr lang="en-US" sz="1800" dirty="0"/>
              <a:t>includes </a:t>
            </a:r>
            <a:r>
              <a:rPr lang="en-US" sz="1800" dirty="0" smtClean="0"/>
              <a:t>many </a:t>
            </a:r>
            <a:r>
              <a:rPr lang="en-US" sz="1800" dirty="0"/>
              <a:t>species and breeds of </a:t>
            </a:r>
            <a:r>
              <a:rPr lang="en-US" sz="1800" dirty="0" smtClean="0"/>
              <a:t>mammals, birds and  </a:t>
            </a:r>
            <a:r>
              <a:rPr lang="en-US" sz="1800" dirty="0"/>
              <a:t>insects such as bees and silkworms. </a:t>
            </a:r>
            <a:endParaRPr lang="en-US"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2</a:t>
            </a:fld>
            <a:endParaRPr lang="de-D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3600000"/>
            <a:ext cx="3816424" cy="2541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20000" y="5301208"/>
            <a:ext cx="4428464" cy="830997"/>
          </a:xfrm>
          <a:prstGeom prst="rect">
            <a:avLst/>
          </a:prstGeom>
          <a:noFill/>
        </p:spPr>
        <p:txBody>
          <a:bodyPr wrap="square" rtlCol="0">
            <a:spAutoFit/>
          </a:bodyPr>
          <a:lstStyle/>
          <a:p>
            <a:pPr algn="just"/>
            <a:r>
              <a:rPr lang="en-US" sz="1200" b="1" dirty="0"/>
              <a:t>Figure 1</a:t>
            </a:r>
            <a:r>
              <a:rPr lang="en-US" sz="1200" dirty="0"/>
              <a:t> – Sheep (</a:t>
            </a:r>
            <a:r>
              <a:rPr lang="en-US" sz="1200" i="1" dirty="0" err="1"/>
              <a:t>Ovis</a:t>
            </a:r>
            <a:r>
              <a:rPr lang="en-US" sz="1200" i="1" dirty="0"/>
              <a:t> </a:t>
            </a:r>
            <a:r>
              <a:rPr lang="en-US" sz="1200" i="1" dirty="0" err="1"/>
              <a:t>aries</a:t>
            </a:r>
            <a:r>
              <a:rPr lang="en-US" sz="1200" dirty="0"/>
              <a:t>) is among the most popular species reared worldwide as livestock. The global standing population for sheep and goats (</a:t>
            </a:r>
            <a:r>
              <a:rPr lang="en-US" sz="1200" i="1" dirty="0"/>
              <a:t>Capra </a:t>
            </a:r>
            <a:r>
              <a:rPr lang="en-US" sz="1200" i="1" dirty="0" err="1"/>
              <a:t>aegagrus</a:t>
            </a:r>
            <a:r>
              <a:rPr lang="en-US" sz="1200" i="1" dirty="0"/>
              <a:t> </a:t>
            </a:r>
            <a:r>
              <a:rPr lang="en-US" sz="1200" i="1" dirty="0" err="1"/>
              <a:t>hircus</a:t>
            </a:r>
            <a:r>
              <a:rPr lang="en-US" sz="1200"/>
              <a:t>) </a:t>
            </a:r>
            <a:r>
              <a:rPr lang="en-US" sz="1200" smtClean="0"/>
              <a:t>is estimated </a:t>
            </a:r>
            <a:r>
              <a:rPr lang="en-US" sz="1200" dirty="0"/>
              <a:t>at 1.87 billion individuals (Robinson et al. 2014). Photo: </a:t>
            </a:r>
            <a:r>
              <a:rPr lang="en-US" sz="1200" i="1" dirty="0"/>
              <a:t>© </a:t>
            </a:r>
            <a:r>
              <a:rPr lang="en-US" sz="1200" i="1" dirty="0" err="1"/>
              <a:t>Terraprima</a:t>
            </a:r>
            <a:r>
              <a:rPr lang="en-US" sz="1200" dirty="0"/>
              <a:t>.</a:t>
            </a:r>
            <a:endParaRPr lang="pt-PT" sz="1200" dirty="0"/>
          </a:p>
        </p:txBody>
      </p:sp>
    </p:spTree>
    <p:extLst>
      <p:ext uri="{BB962C8B-B14F-4D97-AF65-F5344CB8AC3E}">
        <p14:creationId xmlns:p14="http://schemas.microsoft.com/office/powerpoint/2010/main" val="1421044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pPr marL="457200" indent="-457200"/>
            <a:r>
              <a:rPr lang="de-DE" sz="2400" dirty="0" smtClean="0"/>
              <a:t>2. </a:t>
            </a:r>
            <a:r>
              <a:rPr lang="en-US" sz="2400" dirty="0"/>
              <a:t>Livestock systems and </a:t>
            </a:r>
            <a:r>
              <a:rPr lang="en-US" sz="2400" dirty="0" smtClean="0"/>
              <a:t>production</a:t>
            </a:r>
            <a:endParaRPr lang="de-DE" sz="2400" dirty="0"/>
          </a:p>
        </p:txBody>
      </p:sp>
      <p:sp>
        <p:nvSpPr>
          <p:cNvPr id="5" name="Inhaltsplatzhalter 4"/>
          <p:cNvSpPr>
            <a:spLocks noGrp="1"/>
          </p:cNvSpPr>
          <p:nvPr>
            <p:ph idx="1"/>
          </p:nvPr>
        </p:nvSpPr>
        <p:spPr>
          <a:xfrm>
            <a:off x="360000" y="2160000"/>
            <a:ext cx="8424000" cy="3816424"/>
          </a:xfrm>
        </p:spPr>
        <p:txBody>
          <a:bodyPr>
            <a:normAutofit lnSpcReduction="10000"/>
          </a:bodyPr>
          <a:lstStyle/>
          <a:p>
            <a:pPr lvl="0" algn="just"/>
            <a:r>
              <a:rPr lang="en-GB" sz="1800" b="1" dirty="0" smtClean="0"/>
              <a:t>Grazing </a:t>
            </a:r>
            <a:r>
              <a:rPr lang="en-GB" sz="1800" b="1" dirty="0"/>
              <a:t>systems –</a:t>
            </a:r>
            <a:r>
              <a:rPr lang="en-GB" sz="1800" dirty="0"/>
              <a:t> characterized by ruminants (e.g. cattle, sheep and goats) grazing mainly on grass species and other herbaceous plants, often on communal or open-access areas and often in a mobile </a:t>
            </a:r>
            <a:r>
              <a:rPr lang="en-GB" sz="1800" dirty="0" smtClean="0"/>
              <a:t>fashion. Grazing systems can be:</a:t>
            </a:r>
          </a:p>
          <a:p>
            <a:pPr lvl="1" algn="just">
              <a:buAutoNum type="alphaLcParenR"/>
            </a:pPr>
            <a:r>
              <a:rPr lang="en-GB" sz="1600" dirty="0">
                <a:solidFill>
                  <a:schemeClr val="accent3">
                    <a:lumMod val="50000"/>
                  </a:schemeClr>
                </a:solidFill>
              </a:rPr>
              <a:t>N</a:t>
            </a:r>
            <a:r>
              <a:rPr lang="en-GB" sz="1600" dirty="0" smtClean="0">
                <a:solidFill>
                  <a:schemeClr val="accent3">
                    <a:lumMod val="50000"/>
                  </a:schemeClr>
                </a:solidFill>
              </a:rPr>
              <a:t>omadic </a:t>
            </a:r>
            <a:r>
              <a:rPr lang="en-GB" sz="1600" dirty="0">
                <a:solidFill>
                  <a:schemeClr val="accent3">
                    <a:lumMod val="50000"/>
                  </a:schemeClr>
                </a:solidFill>
              </a:rPr>
              <a:t>or totally pastoral; </a:t>
            </a:r>
            <a:endParaRPr lang="en-GB" sz="1600" dirty="0" smtClean="0">
              <a:solidFill>
                <a:schemeClr val="accent3">
                  <a:lumMod val="50000"/>
                </a:schemeClr>
              </a:solidFill>
            </a:endParaRPr>
          </a:p>
          <a:p>
            <a:pPr lvl="1" algn="just">
              <a:buAutoNum type="alphaLcParenR"/>
            </a:pPr>
            <a:r>
              <a:rPr lang="en-GB" sz="1600" dirty="0" smtClean="0">
                <a:solidFill>
                  <a:schemeClr val="accent3">
                    <a:lumMod val="50000"/>
                  </a:schemeClr>
                </a:solidFill>
              </a:rPr>
              <a:t>Semi-nomadic</a:t>
            </a:r>
            <a:r>
              <a:rPr lang="en-GB" sz="1600" dirty="0">
                <a:solidFill>
                  <a:schemeClr val="accent3">
                    <a:lumMod val="50000"/>
                  </a:schemeClr>
                </a:solidFill>
              </a:rPr>
              <a:t>, semi-pastoral or </a:t>
            </a:r>
            <a:r>
              <a:rPr lang="en-GB" sz="1600" dirty="0" smtClean="0">
                <a:solidFill>
                  <a:schemeClr val="accent3">
                    <a:lumMod val="50000"/>
                  </a:schemeClr>
                </a:solidFill>
              </a:rPr>
              <a:t>transhumant;</a:t>
            </a:r>
          </a:p>
          <a:p>
            <a:pPr lvl="1" algn="just">
              <a:buAutoNum type="alphaLcParenR"/>
            </a:pPr>
            <a:r>
              <a:rPr lang="en-GB" sz="1600" dirty="0">
                <a:solidFill>
                  <a:schemeClr val="accent3">
                    <a:lumMod val="50000"/>
                  </a:schemeClr>
                </a:solidFill>
              </a:rPr>
              <a:t>S</a:t>
            </a:r>
            <a:r>
              <a:rPr lang="en-GB" sz="1600" dirty="0" smtClean="0">
                <a:solidFill>
                  <a:schemeClr val="accent3">
                    <a:lumMod val="50000"/>
                  </a:schemeClr>
                </a:solidFill>
              </a:rPr>
              <a:t>edentary pastoral;</a:t>
            </a:r>
          </a:p>
          <a:p>
            <a:pPr marL="457200" lvl="1" indent="0" algn="just">
              <a:buNone/>
            </a:pPr>
            <a:endParaRPr lang="pt-PT" sz="1400" dirty="0"/>
          </a:p>
          <a:p>
            <a:pPr lvl="0" algn="just"/>
            <a:r>
              <a:rPr lang="en-GB" sz="1800" b="1" dirty="0"/>
              <a:t>Mixed systems – </a:t>
            </a:r>
            <a:r>
              <a:rPr lang="en-GB" sz="1800" dirty="0"/>
              <a:t>characterized by activities that connect livestock-rearing and the production of agricultural crops </a:t>
            </a:r>
          </a:p>
          <a:p>
            <a:pPr lvl="0" algn="just"/>
            <a:endParaRPr lang="en-GB" sz="1800" b="1" dirty="0" smtClean="0"/>
          </a:p>
          <a:p>
            <a:pPr lvl="0" algn="just"/>
            <a:r>
              <a:rPr lang="en-GB" sz="1800" b="1" dirty="0" smtClean="0"/>
              <a:t>Industrial </a:t>
            </a:r>
            <a:r>
              <a:rPr lang="en-GB" sz="1800" b="1" dirty="0"/>
              <a:t>systems – </a:t>
            </a:r>
            <a:r>
              <a:rPr lang="en-GB" sz="1800" dirty="0"/>
              <a:t>characterized by intensive livestock-raising methods in which at least </a:t>
            </a:r>
            <a:r>
              <a:rPr lang="en-GB" sz="1800" dirty="0" smtClean="0"/>
              <a:t>90% </a:t>
            </a:r>
            <a:r>
              <a:rPr lang="en-GB" sz="1800" dirty="0"/>
              <a:t>of the dry matter of the animal feed is produced outside of the holding or farm considered.</a:t>
            </a:r>
            <a:endParaRPr lang="pt-PT" sz="1800" dirty="0"/>
          </a:p>
          <a:p>
            <a:pPr marL="457200" indent="0" algn="just">
              <a:buNone/>
            </a:pPr>
            <a:endParaRPr lang="pt-PT" dirty="0"/>
          </a:p>
          <a:p>
            <a:pPr marL="800100" algn="just"/>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3</a:t>
            </a:fld>
            <a:endParaRPr lang="de-DE" dirty="0"/>
          </a:p>
        </p:txBody>
      </p:sp>
      <p:sp>
        <p:nvSpPr>
          <p:cNvPr id="2" name="Rectangle 1"/>
          <p:cNvSpPr/>
          <p:nvPr/>
        </p:nvSpPr>
        <p:spPr>
          <a:xfrm>
            <a:off x="360000" y="1440000"/>
            <a:ext cx="8424000"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just"/>
            <a:r>
              <a:rPr lang="en-US" dirty="0">
                <a:solidFill>
                  <a:schemeClr val="bg1"/>
                </a:solidFill>
              </a:rPr>
              <a:t>‘Livestock system’ (FAO 2017) - practices involved in the process of raising livestock on a specific holding, and its general characteristics. </a:t>
            </a:r>
          </a:p>
        </p:txBody>
      </p:sp>
    </p:spTree>
    <p:extLst>
      <p:ext uri="{BB962C8B-B14F-4D97-AF65-F5344CB8AC3E}">
        <p14:creationId xmlns:p14="http://schemas.microsoft.com/office/powerpoint/2010/main" val="1234237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4</a:t>
            </a:fld>
            <a:endParaRPr lang="en-GB"/>
          </a:p>
        </p:txBody>
      </p:sp>
      <p:sp>
        <p:nvSpPr>
          <p:cNvPr id="13" name="Inhaltsplatzhalter 4"/>
          <p:cNvSpPr>
            <a:spLocks noGrp="1"/>
          </p:cNvSpPr>
          <p:nvPr>
            <p:ph idx="1"/>
          </p:nvPr>
        </p:nvSpPr>
        <p:spPr>
          <a:xfrm>
            <a:off x="360000" y="1440000"/>
            <a:ext cx="8424000" cy="4680000"/>
          </a:xfrm>
        </p:spPr>
        <p:txBody>
          <a:bodyPr>
            <a:normAutofit/>
          </a:bodyPr>
          <a:lstStyle/>
          <a:p>
            <a:pPr marL="0" indent="0" algn="just">
              <a:buNone/>
            </a:pPr>
            <a:r>
              <a:rPr lang="en-GB" sz="2000" b="1" dirty="0" smtClean="0"/>
              <a:t>At </a:t>
            </a:r>
            <a:r>
              <a:rPr lang="en-GB" sz="2000" b="1" dirty="0"/>
              <a:t>the Global Scale</a:t>
            </a:r>
            <a:endParaRPr lang="pt-PT" sz="2000" b="1" dirty="0"/>
          </a:p>
          <a:p>
            <a:pPr marL="0" indent="0" algn="just">
              <a:buNone/>
            </a:pPr>
            <a:r>
              <a:rPr lang="en-GB" sz="1800" b="1" dirty="0" smtClean="0">
                <a:solidFill>
                  <a:schemeClr val="accent3">
                    <a:lumMod val="50000"/>
                  </a:schemeClr>
                </a:solidFill>
              </a:rPr>
              <a:t>Higher </a:t>
            </a:r>
            <a:r>
              <a:rPr lang="en-GB" sz="1800" b="1" dirty="0">
                <a:solidFill>
                  <a:schemeClr val="accent3">
                    <a:lumMod val="50000"/>
                  </a:schemeClr>
                </a:solidFill>
              </a:rPr>
              <a:t>demand</a:t>
            </a:r>
            <a:r>
              <a:rPr lang="en-GB" sz="1800" dirty="0"/>
              <a:t> for livestock products is expected for the next </a:t>
            </a:r>
            <a:r>
              <a:rPr lang="en-GB" sz="1800" dirty="0" smtClean="0"/>
              <a:t>decades. </a:t>
            </a:r>
            <a:r>
              <a:rPr lang="en-GB" sz="1800" dirty="0"/>
              <a:t>As a consequence, </a:t>
            </a:r>
            <a:r>
              <a:rPr lang="en-GB" sz="1800" b="1" dirty="0">
                <a:solidFill>
                  <a:schemeClr val="accent3">
                    <a:lumMod val="50000"/>
                  </a:schemeClr>
                </a:solidFill>
              </a:rPr>
              <a:t>pressure over land resources </a:t>
            </a:r>
            <a:r>
              <a:rPr lang="en-GB" sz="1800" dirty="0"/>
              <a:t>is expected to increase </a:t>
            </a:r>
            <a:r>
              <a:rPr lang="en-GB" sz="1400" dirty="0" smtClean="0"/>
              <a:t>(</a:t>
            </a:r>
            <a:r>
              <a:rPr lang="en-GB" sz="1400" dirty="0"/>
              <a:t>McMichael et al. 2007). </a:t>
            </a: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a:p>
          <a:p>
            <a:pPr marL="0" indent="0" algn="just">
              <a:buNone/>
            </a:pPr>
            <a:r>
              <a:rPr lang="en-GB" sz="1800" dirty="0" smtClean="0"/>
              <a:t>The </a:t>
            </a:r>
            <a:r>
              <a:rPr lang="en-GB" sz="1800" dirty="0"/>
              <a:t>livestock production sector is the </a:t>
            </a:r>
            <a:r>
              <a:rPr lang="en-GB" sz="1800" b="1" dirty="0">
                <a:solidFill>
                  <a:schemeClr val="accent3">
                    <a:lumMod val="50000"/>
                  </a:schemeClr>
                </a:solidFill>
              </a:rPr>
              <a:t>world’s largest</a:t>
            </a:r>
            <a:r>
              <a:rPr lang="en-GB" sz="1800" dirty="0"/>
              <a:t> </a:t>
            </a:r>
            <a:r>
              <a:rPr lang="en-GB" sz="1800" b="1" dirty="0">
                <a:solidFill>
                  <a:schemeClr val="accent3">
                    <a:lumMod val="50000"/>
                  </a:schemeClr>
                </a:solidFill>
              </a:rPr>
              <a:t>user</a:t>
            </a:r>
            <a:r>
              <a:rPr lang="en-GB" sz="1800" dirty="0"/>
              <a:t> of land </a:t>
            </a:r>
            <a:r>
              <a:rPr lang="en-GB" sz="1800" dirty="0" smtClean="0"/>
              <a:t>resources </a:t>
            </a:r>
            <a:r>
              <a:rPr lang="en-GB" sz="1400" dirty="0" smtClean="0"/>
              <a:t>(</a:t>
            </a:r>
            <a:r>
              <a:rPr lang="en-GB" sz="1400" dirty="0" err="1"/>
              <a:t>Monfreda</a:t>
            </a:r>
            <a:r>
              <a:rPr lang="en-GB" sz="1400" dirty="0"/>
              <a:t> et al. 2008, </a:t>
            </a:r>
            <a:r>
              <a:rPr lang="en-GB" sz="1400" dirty="0" err="1"/>
              <a:t>Ramankutty</a:t>
            </a:r>
            <a:r>
              <a:rPr lang="en-GB" sz="1400" dirty="0"/>
              <a:t> et al. 2008, </a:t>
            </a:r>
            <a:r>
              <a:rPr lang="en-GB" sz="1400" dirty="0" err="1"/>
              <a:t>Teillard</a:t>
            </a:r>
            <a:r>
              <a:rPr lang="en-GB" sz="1400" dirty="0"/>
              <a:t> et al. 2016, FAO 2018b)</a:t>
            </a:r>
            <a:r>
              <a:rPr lang="en-GB" sz="1800" dirty="0" smtClean="0"/>
              <a:t>:</a:t>
            </a:r>
          </a:p>
          <a:p>
            <a:pPr marL="800100" algn="just"/>
            <a:r>
              <a:rPr lang="en-GB" sz="1800" b="1" dirty="0" smtClean="0"/>
              <a:t>30%</a:t>
            </a:r>
            <a:r>
              <a:rPr lang="en-GB" sz="1800" dirty="0" smtClean="0"/>
              <a:t> </a:t>
            </a:r>
            <a:r>
              <a:rPr lang="en-GB" sz="1800" dirty="0"/>
              <a:t>of the Earth’s ice-free </a:t>
            </a:r>
            <a:r>
              <a:rPr lang="en-GB" sz="1800" b="1" dirty="0"/>
              <a:t>terrestrial </a:t>
            </a:r>
            <a:r>
              <a:rPr lang="en-GB" sz="1800" b="1" dirty="0" smtClean="0"/>
              <a:t>surface</a:t>
            </a:r>
            <a:r>
              <a:rPr lang="en-GB" sz="1800" dirty="0" smtClean="0"/>
              <a:t>;</a:t>
            </a:r>
          </a:p>
          <a:p>
            <a:pPr marL="800100" algn="just"/>
            <a:r>
              <a:rPr lang="en-GB" sz="1800" b="1" dirty="0" smtClean="0"/>
              <a:t>≈ 80% </a:t>
            </a:r>
            <a:r>
              <a:rPr lang="en-GB" sz="1800" dirty="0"/>
              <a:t>of total </a:t>
            </a:r>
            <a:r>
              <a:rPr lang="en-GB" sz="1800" b="1" dirty="0"/>
              <a:t>agricultural </a:t>
            </a:r>
            <a:r>
              <a:rPr lang="en-GB" sz="1800" b="1" dirty="0" smtClean="0"/>
              <a:t>land</a:t>
            </a:r>
            <a:r>
              <a:rPr lang="en-GB" sz="1800" dirty="0" smtClean="0"/>
              <a:t>;</a:t>
            </a:r>
          </a:p>
          <a:p>
            <a:pPr marL="800100" algn="just"/>
            <a:r>
              <a:rPr lang="en-GB" sz="1800" dirty="0"/>
              <a:t>R</a:t>
            </a:r>
            <a:r>
              <a:rPr lang="en-GB" sz="1800" dirty="0" smtClean="0"/>
              <a:t>equires </a:t>
            </a:r>
            <a:r>
              <a:rPr lang="en-GB" sz="1800" b="1" dirty="0"/>
              <a:t>≈ </a:t>
            </a:r>
            <a:r>
              <a:rPr lang="en-GB" sz="1800" b="1" dirty="0" smtClean="0"/>
              <a:t>8% </a:t>
            </a:r>
            <a:r>
              <a:rPr lang="en-GB" sz="1800" dirty="0"/>
              <a:t>of global </a:t>
            </a:r>
            <a:r>
              <a:rPr lang="en-GB" sz="1800" b="1" dirty="0"/>
              <a:t>water </a:t>
            </a:r>
            <a:r>
              <a:rPr lang="en-GB" sz="1800" b="1" dirty="0" smtClean="0"/>
              <a:t>use</a:t>
            </a:r>
            <a:r>
              <a:rPr lang="en-GB" sz="1800" dirty="0" smtClean="0"/>
              <a:t>. </a:t>
            </a:r>
            <a:endParaRPr lang="en-GB" sz="1800" dirty="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smtClean="0"/>
              <a:t>2. </a:t>
            </a:r>
            <a:r>
              <a:rPr lang="en-US" sz="2400" dirty="0"/>
              <a:t>Livestock systems and </a:t>
            </a:r>
            <a:r>
              <a:rPr lang="en-US" sz="2400" dirty="0" smtClean="0"/>
              <a:t>production</a:t>
            </a:r>
            <a:endParaRPr lang="de-DE" sz="2400" dirty="0"/>
          </a:p>
        </p:txBody>
      </p:sp>
      <p:sp>
        <p:nvSpPr>
          <p:cNvPr id="17" name="Down Arrow 16"/>
          <p:cNvSpPr/>
          <p:nvPr/>
        </p:nvSpPr>
        <p:spPr>
          <a:xfrm rot="10800000">
            <a:off x="3239852" y="2780927"/>
            <a:ext cx="180020" cy="79208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
        <p:nvSpPr>
          <p:cNvPr id="18" name="TextBox 17"/>
          <p:cNvSpPr txBox="1"/>
          <p:nvPr/>
        </p:nvSpPr>
        <p:spPr>
          <a:xfrm>
            <a:off x="1080000" y="2880000"/>
            <a:ext cx="2088232"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a:t>Dietary shifts in emerging </a:t>
            </a:r>
            <a:r>
              <a:rPr lang="en-US" dirty="0" smtClean="0"/>
              <a:t>countries</a:t>
            </a:r>
            <a:endParaRPr lang="pt-PT" dirty="0"/>
          </a:p>
        </p:txBody>
      </p:sp>
      <p:sp>
        <p:nvSpPr>
          <p:cNvPr id="19" name="TextBox 18"/>
          <p:cNvSpPr txBox="1"/>
          <p:nvPr/>
        </p:nvSpPr>
        <p:spPr>
          <a:xfrm>
            <a:off x="3960000" y="2880000"/>
            <a:ext cx="2439888"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smtClean="0"/>
              <a:t>Risk </a:t>
            </a:r>
            <a:r>
              <a:rPr lang="en-GB" dirty="0"/>
              <a:t>of negative impacts on biodiversity</a:t>
            </a:r>
            <a:endParaRPr lang="pt-PT" dirty="0"/>
          </a:p>
        </p:txBody>
      </p:sp>
      <p:sp>
        <p:nvSpPr>
          <p:cNvPr id="20" name="Down Arrow 19"/>
          <p:cNvSpPr/>
          <p:nvPr/>
        </p:nvSpPr>
        <p:spPr>
          <a:xfrm rot="10800000">
            <a:off x="6480212" y="2782800"/>
            <a:ext cx="180020" cy="79208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4194847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5</a:t>
            </a:fld>
            <a:endParaRPr lang="en-GB"/>
          </a:p>
        </p:txBody>
      </p:sp>
      <p:sp>
        <p:nvSpPr>
          <p:cNvPr id="13" name="Inhaltsplatzhalter 4"/>
          <p:cNvSpPr>
            <a:spLocks noGrp="1"/>
          </p:cNvSpPr>
          <p:nvPr>
            <p:ph idx="1"/>
          </p:nvPr>
        </p:nvSpPr>
        <p:spPr>
          <a:xfrm>
            <a:off x="360000" y="1440000"/>
            <a:ext cx="8229600" cy="4968552"/>
          </a:xfrm>
        </p:spPr>
        <p:txBody>
          <a:bodyPr>
            <a:normAutofit/>
          </a:bodyPr>
          <a:lstStyle/>
          <a:p>
            <a:pPr marL="0" indent="0">
              <a:buNone/>
            </a:pPr>
            <a:r>
              <a:rPr lang="en-GB" sz="2000" b="1" dirty="0" smtClean="0"/>
              <a:t>At </a:t>
            </a:r>
            <a:r>
              <a:rPr lang="en-GB" sz="2000" b="1" dirty="0"/>
              <a:t>the Global </a:t>
            </a:r>
            <a:r>
              <a:rPr lang="en-GB" sz="2000" b="1" dirty="0" smtClean="0"/>
              <a:t>Scale</a:t>
            </a:r>
            <a:endParaRPr lang="pt-PT" sz="2000" b="1" dirty="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smtClean="0"/>
              <a:t>2. </a:t>
            </a:r>
            <a:r>
              <a:rPr lang="en-US" sz="2400" dirty="0"/>
              <a:t>Livestock systems and </a:t>
            </a:r>
            <a:r>
              <a:rPr lang="en-US" sz="2400" dirty="0" smtClean="0"/>
              <a:t>production</a:t>
            </a:r>
            <a:endParaRPr lang="de-DE" sz="24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2000" y="1980000"/>
            <a:ext cx="6303810" cy="382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60000" y="5919663"/>
            <a:ext cx="8424000" cy="461665"/>
          </a:xfrm>
          <a:prstGeom prst="rect">
            <a:avLst/>
          </a:prstGeom>
        </p:spPr>
        <p:txBody>
          <a:bodyPr wrap="square">
            <a:spAutoFit/>
          </a:bodyPr>
          <a:lstStyle/>
          <a:p>
            <a:r>
              <a:rPr lang="en-US" sz="1200" b="1" dirty="0"/>
              <a:t>Figure 2</a:t>
            </a:r>
            <a:r>
              <a:rPr lang="en-US" sz="1200" dirty="0"/>
              <a:t> – Global distributions of a) cattle; b) pigs; c) chickens; and d) distribution of ducks, excluding South America and Africa (Robinson et al. 2014).</a:t>
            </a:r>
            <a:endParaRPr lang="pt-PT" sz="1200" dirty="0"/>
          </a:p>
        </p:txBody>
      </p:sp>
    </p:spTree>
    <p:extLst>
      <p:ext uri="{BB962C8B-B14F-4D97-AF65-F5344CB8AC3E}">
        <p14:creationId xmlns:p14="http://schemas.microsoft.com/office/powerpoint/2010/main" val="2127868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6</a:t>
            </a:fld>
            <a:endParaRPr lang="en-GB"/>
          </a:p>
        </p:txBody>
      </p:sp>
      <p:sp>
        <p:nvSpPr>
          <p:cNvPr id="13" name="Inhaltsplatzhalter 4"/>
          <p:cNvSpPr>
            <a:spLocks noGrp="1"/>
          </p:cNvSpPr>
          <p:nvPr>
            <p:ph idx="1"/>
          </p:nvPr>
        </p:nvSpPr>
        <p:spPr>
          <a:xfrm>
            <a:off x="360000" y="1440000"/>
            <a:ext cx="4464496" cy="4752528"/>
          </a:xfrm>
        </p:spPr>
        <p:txBody>
          <a:bodyPr>
            <a:normAutofit/>
          </a:bodyPr>
          <a:lstStyle/>
          <a:p>
            <a:pPr marL="0" indent="0" algn="just">
              <a:buNone/>
            </a:pPr>
            <a:r>
              <a:rPr lang="en-US" sz="2000" b="1" dirty="0" smtClean="0"/>
              <a:t>In </a:t>
            </a:r>
            <a:r>
              <a:rPr lang="en-US" sz="2000" b="1" dirty="0"/>
              <a:t>the European </a:t>
            </a:r>
            <a:r>
              <a:rPr lang="en-US" sz="2000" b="1" dirty="0" smtClean="0"/>
              <a:t>Union</a:t>
            </a:r>
          </a:p>
          <a:p>
            <a:pPr marL="0" indent="0" algn="just">
              <a:buNone/>
            </a:pPr>
            <a:endParaRPr lang="en-US" sz="1200" b="1" dirty="0"/>
          </a:p>
          <a:p>
            <a:pPr marL="0" indent="0" algn="just">
              <a:buNone/>
            </a:pPr>
            <a:r>
              <a:rPr lang="en-US" sz="1800" dirty="0"/>
              <a:t>The EU livestock sector is the </a:t>
            </a:r>
            <a:r>
              <a:rPr lang="en-US" sz="1800" b="1" dirty="0">
                <a:solidFill>
                  <a:schemeClr val="accent3">
                    <a:lumMod val="50000"/>
                  </a:schemeClr>
                </a:solidFill>
              </a:rPr>
              <a:t>largest</a:t>
            </a:r>
            <a:r>
              <a:rPr lang="en-US" sz="1800" dirty="0"/>
              <a:t> in the </a:t>
            </a:r>
            <a:r>
              <a:rPr lang="en-US" sz="1800" dirty="0" smtClean="0"/>
              <a:t>world </a:t>
            </a:r>
            <a:r>
              <a:rPr lang="en-US" sz="1600" dirty="0"/>
              <a:t>(Eurostat 2018</a:t>
            </a:r>
            <a:r>
              <a:rPr lang="en-US" sz="1600" dirty="0" smtClean="0"/>
              <a:t>)</a:t>
            </a:r>
            <a:r>
              <a:rPr lang="en-US" sz="1800" dirty="0" smtClean="0"/>
              <a:t>:</a:t>
            </a:r>
          </a:p>
          <a:p>
            <a:pPr marL="685800" algn="just"/>
            <a:r>
              <a:rPr lang="en-US" sz="1800" dirty="0" smtClean="0"/>
              <a:t>Meat</a:t>
            </a:r>
            <a:r>
              <a:rPr lang="en-US" sz="1800" dirty="0"/>
              <a:t>, milk, and eggs </a:t>
            </a:r>
            <a:r>
              <a:rPr lang="en-US" sz="1800" dirty="0" smtClean="0"/>
              <a:t>→ </a:t>
            </a:r>
            <a:r>
              <a:rPr lang="en-US" sz="1800" b="1" dirty="0" smtClean="0">
                <a:solidFill>
                  <a:schemeClr val="accent3">
                    <a:lumMod val="50000"/>
                  </a:schemeClr>
                </a:solidFill>
              </a:rPr>
              <a:t>≈ 39% </a:t>
            </a:r>
            <a:r>
              <a:rPr lang="en-US" sz="1800" dirty="0"/>
              <a:t>of the EU’s </a:t>
            </a:r>
            <a:r>
              <a:rPr lang="en-US" sz="1800" dirty="0" smtClean="0"/>
              <a:t>agricultural </a:t>
            </a:r>
            <a:r>
              <a:rPr lang="en-US" sz="1800" dirty="0"/>
              <a:t>industry </a:t>
            </a:r>
            <a:r>
              <a:rPr lang="en-US" sz="1800" dirty="0" smtClean="0"/>
              <a:t>output;</a:t>
            </a:r>
          </a:p>
          <a:p>
            <a:pPr marL="685800" algn="just"/>
            <a:r>
              <a:rPr lang="en-US" sz="1800" dirty="0" smtClean="0"/>
              <a:t>In </a:t>
            </a:r>
            <a:r>
              <a:rPr lang="en-US" sz="1800" dirty="0"/>
              <a:t>2015, </a:t>
            </a:r>
            <a:r>
              <a:rPr lang="en-US" sz="1800" b="1" dirty="0">
                <a:solidFill>
                  <a:schemeClr val="accent3">
                    <a:lumMod val="50000"/>
                  </a:schemeClr>
                </a:solidFill>
              </a:rPr>
              <a:t>≈ </a:t>
            </a:r>
            <a:r>
              <a:rPr lang="en-US" sz="1800" b="1" dirty="0" smtClean="0">
                <a:solidFill>
                  <a:schemeClr val="accent3">
                    <a:lumMod val="50000"/>
                  </a:schemeClr>
                </a:solidFill>
              </a:rPr>
              <a:t>10 </a:t>
            </a:r>
            <a:r>
              <a:rPr lang="en-US" sz="1800" b="1" dirty="0">
                <a:solidFill>
                  <a:schemeClr val="accent3">
                    <a:lumMod val="50000"/>
                  </a:schemeClr>
                </a:solidFill>
              </a:rPr>
              <a:t>million people </a:t>
            </a:r>
            <a:r>
              <a:rPr lang="en-US" sz="1800" dirty="0" smtClean="0"/>
              <a:t>employed </a:t>
            </a:r>
            <a:r>
              <a:rPr lang="en-US" sz="1800" dirty="0"/>
              <a:t>in </a:t>
            </a:r>
            <a:r>
              <a:rPr lang="en-US" sz="1800" b="1" dirty="0">
                <a:solidFill>
                  <a:schemeClr val="accent3">
                    <a:lumMod val="50000"/>
                  </a:schemeClr>
                </a:solidFill>
              </a:rPr>
              <a:t>agriculture</a:t>
            </a:r>
            <a:r>
              <a:rPr lang="en-US" sz="1800" dirty="0"/>
              <a:t> in the </a:t>
            </a:r>
            <a:r>
              <a:rPr lang="en-US" sz="1800" dirty="0" smtClean="0"/>
              <a:t>EU-28;</a:t>
            </a:r>
          </a:p>
          <a:p>
            <a:pPr marL="685800" algn="just"/>
            <a:r>
              <a:rPr lang="en-US" sz="1800" dirty="0" smtClean="0"/>
              <a:t>Pastures </a:t>
            </a:r>
            <a:r>
              <a:rPr lang="en-US" sz="1800" dirty="0"/>
              <a:t>and meadows occupy nearly </a:t>
            </a:r>
            <a:r>
              <a:rPr lang="en-US" sz="1800" b="1" dirty="0" smtClean="0">
                <a:solidFill>
                  <a:schemeClr val="accent3">
                    <a:lumMod val="50000"/>
                  </a:schemeClr>
                </a:solidFill>
              </a:rPr>
              <a:t>22%</a:t>
            </a:r>
            <a:r>
              <a:rPr lang="en-US" sz="1800" dirty="0" smtClean="0"/>
              <a:t> </a:t>
            </a:r>
            <a:r>
              <a:rPr lang="en-US" sz="1800" dirty="0"/>
              <a:t>of Europe’s </a:t>
            </a:r>
            <a:r>
              <a:rPr lang="en-US" sz="1800" b="1" dirty="0">
                <a:solidFill>
                  <a:schemeClr val="accent3">
                    <a:lumMod val="50000"/>
                  </a:schemeClr>
                </a:solidFill>
              </a:rPr>
              <a:t>agricultural </a:t>
            </a:r>
            <a:r>
              <a:rPr lang="en-US" sz="1800" b="1" dirty="0" smtClean="0">
                <a:solidFill>
                  <a:schemeClr val="accent3">
                    <a:lumMod val="50000"/>
                  </a:schemeClr>
                </a:solidFill>
              </a:rPr>
              <a:t>area</a:t>
            </a:r>
            <a:r>
              <a:rPr lang="en-US" sz="1800" dirty="0" smtClean="0"/>
              <a:t>;</a:t>
            </a:r>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smtClean="0"/>
              <a:t>2. </a:t>
            </a:r>
            <a:r>
              <a:rPr lang="en-US" sz="2400" dirty="0"/>
              <a:t>Livestock systems and </a:t>
            </a:r>
            <a:r>
              <a:rPr lang="en-US" sz="2400" dirty="0" smtClean="0"/>
              <a:t>production</a:t>
            </a:r>
            <a:endParaRPr lang="de-DE" sz="2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0000" y="1440000"/>
            <a:ext cx="3638502" cy="35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789440" y="4941168"/>
            <a:ext cx="887016" cy="246221"/>
          </a:xfrm>
          <a:prstGeom prst="rect">
            <a:avLst/>
          </a:prstGeom>
        </p:spPr>
        <p:txBody>
          <a:bodyPr wrap="square">
            <a:spAutoFit/>
          </a:bodyPr>
          <a:lstStyle/>
          <a:p>
            <a:pPr algn="just"/>
            <a:r>
              <a:rPr lang="en-US" sz="1000" b="1" i="1" smtClean="0"/>
              <a:t>©Terraprima</a:t>
            </a:r>
            <a:endParaRPr lang="pt-PT" sz="1000" i="1" dirty="0"/>
          </a:p>
        </p:txBody>
      </p:sp>
    </p:spTree>
    <p:extLst>
      <p:ext uri="{BB962C8B-B14F-4D97-AF65-F5344CB8AC3E}">
        <p14:creationId xmlns:p14="http://schemas.microsoft.com/office/powerpoint/2010/main" val="2070277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buNone/>
            </a:pPr>
            <a:r>
              <a:rPr lang="en-GB" b="1" dirty="0" smtClean="0">
                <a:solidFill>
                  <a:schemeClr val="tx2">
                    <a:lumMod val="50000"/>
                  </a:schemeClr>
                </a:solidFill>
              </a:rPr>
              <a:t>3.1. Livestock </a:t>
            </a:r>
            <a:r>
              <a:rPr lang="en-GB" b="1" dirty="0">
                <a:solidFill>
                  <a:schemeClr val="tx2">
                    <a:lumMod val="50000"/>
                  </a:schemeClr>
                </a:solidFill>
              </a:rPr>
              <a:t>and Climate Change</a:t>
            </a:r>
            <a:endParaRPr lang="pt-PT" b="1" dirty="0">
              <a:solidFill>
                <a:schemeClr val="tx2">
                  <a:lumMod val="50000"/>
                </a:schemeClr>
              </a:solidFill>
            </a:endParaRPr>
          </a:p>
          <a:p>
            <a:pPr marL="0" indent="0" algn="just">
              <a:buNone/>
            </a:pPr>
            <a:r>
              <a:rPr lang="en-GB" sz="1800" dirty="0" smtClean="0"/>
              <a:t>Significant </a:t>
            </a:r>
            <a:r>
              <a:rPr lang="en-GB" sz="1800" dirty="0"/>
              <a:t>emissions of greenhouse gases (</a:t>
            </a:r>
            <a:r>
              <a:rPr lang="en-GB" sz="1800" b="1" dirty="0" smtClean="0"/>
              <a:t>GHG</a:t>
            </a:r>
            <a:r>
              <a:rPr lang="en-GB" sz="1800" dirty="0" smtClean="0"/>
              <a:t>), generating worldwide about </a:t>
            </a:r>
            <a:r>
              <a:rPr lang="en-GB" sz="1800" b="1" dirty="0"/>
              <a:t>7.1 Gt of </a:t>
            </a:r>
            <a:r>
              <a:rPr lang="en-GB" sz="1800" b="1" dirty="0" smtClean="0"/>
              <a:t>CO</a:t>
            </a:r>
            <a:r>
              <a:rPr lang="en-GB" sz="1800" b="1" baseline="-25000" dirty="0" smtClean="0"/>
              <a:t>2 </a:t>
            </a:r>
            <a:r>
              <a:rPr lang="en-GB" sz="1400" dirty="0" smtClean="0"/>
              <a:t>(Gerber </a:t>
            </a:r>
            <a:r>
              <a:rPr lang="en-GB" sz="1400" dirty="0"/>
              <a:t>et al. 2013</a:t>
            </a:r>
            <a:r>
              <a:rPr lang="en-GB" sz="1400" dirty="0" smtClean="0"/>
              <a:t>)</a:t>
            </a:r>
            <a:r>
              <a:rPr lang="en-GB" sz="1800" dirty="0" smtClean="0"/>
              <a:t>:</a:t>
            </a:r>
          </a:p>
          <a:p>
            <a:pPr marL="685800" algn="just"/>
            <a:r>
              <a:rPr lang="en-GB" sz="1800" dirty="0" smtClean="0"/>
              <a:t>methane </a:t>
            </a:r>
            <a:r>
              <a:rPr lang="en-GB" sz="1800" dirty="0"/>
              <a:t>(CH</a:t>
            </a:r>
            <a:r>
              <a:rPr lang="en-GB" sz="1800" baseline="-25000" dirty="0"/>
              <a:t>4</a:t>
            </a:r>
            <a:r>
              <a:rPr lang="en-GB" sz="1800" dirty="0"/>
              <a:t>) (≈44</a:t>
            </a:r>
            <a:r>
              <a:rPr lang="en-GB" sz="1800" dirty="0" smtClean="0"/>
              <a:t>%);</a:t>
            </a:r>
          </a:p>
          <a:p>
            <a:pPr marL="685800" algn="just"/>
            <a:r>
              <a:rPr lang="en-GB" sz="1800" dirty="0" smtClean="0"/>
              <a:t>nitrous </a:t>
            </a:r>
            <a:r>
              <a:rPr lang="en-GB" sz="1800" dirty="0"/>
              <a:t>oxide (N</a:t>
            </a:r>
            <a:r>
              <a:rPr lang="en-GB" sz="1800" baseline="-25000" dirty="0"/>
              <a:t>2</a:t>
            </a:r>
            <a:r>
              <a:rPr lang="en-GB" sz="1800" dirty="0"/>
              <a:t>O) (≈29</a:t>
            </a:r>
            <a:r>
              <a:rPr lang="en-GB" sz="1800" dirty="0" smtClean="0"/>
              <a:t>%);</a:t>
            </a:r>
          </a:p>
          <a:p>
            <a:pPr marL="685800" algn="just"/>
            <a:r>
              <a:rPr lang="en-GB" sz="1800" dirty="0" smtClean="0"/>
              <a:t>carbon </a:t>
            </a:r>
            <a:r>
              <a:rPr lang="en-GB" sz="1800" dirty="0"/>
              <a:t>dioxide (CO</a:t>
            </a:r>
            <a:r>
              <a:rPr lang="en-GB" sz="1800" baseline="-25000" dirty="0"/>
              <a:t>2</a:t>
            </a:r>
            <a:r>
              <a:rPr lang="en-GB" sz="1800" dirty="0"/>
              <a:t>) (≈27</a:t>
            </a:r>
            <a:r>
              <a:rPr lang="en-GB" sz="1800" dirty="0" smtClean="0"/>
              <a:t>%).</a:t>
            </a:r>
          </a:p>
          <a:p>
            <a:pPr marL="0" indent="0" algn="just">
              <a:buNone/>
            </a:pPr>
            <a:endParaRPr lang="en-GB" sz="1800" dirty="0"/>
          </a:p>
          <a:p>
            <a:pPr marL="0" indent="0" algn="just">
              <a:buNone/>
            </a:pPr>
            <a:r>
              <a:rPr lang="en-GB" sz="1800" dirty="0"/>
              <a:t>T</a:t>
            </a:r>
            <a:r>
              <a:rPr lang="en-GB" sz="1800" dirty="0" smtClean="0"/>
              <a:t>he EU estimations </a:t>
            </a:r>
            <a:r>
              <a:rPr lang="en-GB" sz="1400" dirty="0" smtClean="0"/>
              <a:t>(JRC 2010)</a:t>
            </a:r>
            <a:r>
              <a:rPr lang="en-GB" sz="1800" dirty="0" smtClean="0"/>
              <a:t>:</a:t>
            </a:r>
          </a:p>
          <a:p>
            <a:pPr marL="685800" algn="just"/>
            <a:r>
              <a:rPr lang="en-GB" sz="1800" b="1" dirty="0"/>
              <a:t>≈</a:t>
            </a:r>
            <a:r>
              <a:rPr lang="en-GB" sz="1800" b="1" dirty="0" smtClean="0"/>
              <a:t> 9.1% of GHG </a:t>
            </a:r>
            <a:r>
              <a:rPr lang="en-GB" sz="1800" dirty="0" smtClean="0"/>
              <a:t>results </a:t>
            </a:r>
            <a:r>
              <a:rPr lang="en-GB" sz="1800" dirty="0"/>
              <a:t>from this </a:t>
            </a:r>
            <a:r>
              <a:rPr lang="en-GB" sz="1800" dirty="0" smtClean="0"/>
              <a:t>sector (if impact </a:t>
            </a:r>
            <a:r>
              <a:rPr lang="en-GB" sz="1800" dirty="0"/>
              <a:t>of sourcing </a:t>
            </a:r>
            <a:r>
              <a:rPr lang="en-GB" sz="1800" b="1" dirty="0"/>
              <a:t>animal </a:t>
            </a:r>
            <a:r>
              <a:rPr lang="en-GB" sz="1800" b="1" dirty="0" smtClean="0"/>
              <a:t>feed </a:t>
            </a:r>
            <a:r>
              <a:rPr lang="en-GB" sz="1800" dirty="0" smtClean="0"/>
              <a:t>included); </a:t>
            </a:r>
          </a:p>
          <a:p>
            <a:pPr marL="685800" algn="just"/>
            <a:r>
              <a:rPr lang="en-GB" sz="1800" b="1" dirty="0" smtClean="0"/>
              <a:t>12.8% </a:t>
            </a:r>
            <a:r>
              <a:rPr lang="en-GB" sz="1800" b="1" dirty="0"/>
              <a:t>of total GHG</a:t>
            </a:r>
            <a:r>
              <a:rPr lang="en-GB" sz="1800" dirty="0"/>
              <a:t> emissions </a:t>
            </a:r>
            <a:r>
              <a:rPr lang="en-GB" sz="1800" dirty="0" smtClean="0"/>
              <a:t>(if </a:t>
            </a:r>
            <a:r>
              <a:rPr lang="en-GB" sz="1800" dirty="0"/>
              <a:t>land use and </a:t>
            </a:r>
            <a:r>
              <a:rPr lang="en-GB" sz="1800" b="1" dirty="0"/>
              <a:t>land use change </a:t>
            </a:r>
            <a:r>
              <a:rPr lang="en-GB" sz="1800" dirty="0" smtClean="0"/>
              <a:t>emissions included).</a:t>
            </a:r>
            <a:endParaRPr lang="pt-PT" sz="1800" dirty="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7</a:t>
            </a:fld>
            <a:endParaRPr lang="de-DE" dirty="0"/>
          </a:p>
        </p:txBody>
      </p:sp>
    </p:spTree>
    <p:extLst>
      <p:ext uri="{BB962C8B-B14F-4D97-AF65-F5344CB8AC3E}">
        <p14:creationId xmlns:p14="http://schemas.microsoft.com/office/powerpoint/2010/main" val="50396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smtClean="0">
                <a:solidFill>
                  <a:schemeClr val="tx2">
                    <a:lumMod val="50000"/>
                  </a:schemeClr>
                </a:solidFill>
              </a:rPr>
              <a:t>3.2. Livestock </a:t>
            </a:r>
            <a:r>
              <a:rPr lang="en-US" b="1" dirty="0">
                <a:solidFill>
                  <a:schemeClr val="tx2">
                    <a:lumMod val="50000"/>
                  </a:schemeClr>
                </a:solidFill>
              </a:rPr>
              <a:t>and </a:t>
            </a:r>
            <a:r>
              <a:rPr lang="en-US" b="1" dirty="0" smtClean="0">
                <a:solidFill>
                  <a:schemeClr val="tx2">
                    <a:lumMod val="50000"/>
                  </a:schemeClr>
                </a:solidFill>
              </a:rPr>
              <a:t>Biodiversity</a:t>
            </a:r>
            <a:endParaRPr lang="en-US" sz="1600" b="1" dirty="0" smtClean="0">
              <a:solidFill>
                <a:schemeClr val="tx2">
                  <a:lumMod val="50000"/>
                </a:schemeClr>
              </a:solidFill>
            </a:endParaRPr>
          </a:p>
          <a:p>
            <a:pPr marL="0" lvl="1" indent="0" algn="just">
              <a:buNone/>
            </a:pPr>
            <a:r>
              <a:rPr lang="en-US" sz="1800" dirty="0" smtClean="0">
                <a:solidFill>
                  <a:schemeClr val="accent3">
                    <a:lumMod val="75000"/>
                  </a:schemeClr>
                </a:solidFill>
              </a:rPr>
              <a:t>Lack of </a:t>
            </a:r>
            <a:r>
              <a:rPr lang="en-US" sz="1800" dirty="0">
                <a:solidFill>
                  <a:schemeClr val="accent3">
                    <a:lumMod val="75000"/>
                  </a:schemeClr>
                </a:solidFill>
              </a:rPr>
              <a:t>common ‘currency’ for </a:t>
            </a:r>
            <a:r>
              <a:rPr lang="en-US" sz="1800" dirty="0" smtClean="0">
                <a:solidFill>
                  <a:schemeClr val="accent3">
                    <a:lumMod val="75000"/>
                  </a:schemeClr>
                </a:solidFill>
              </a:rPr>
              <a:t>biodiversity </a:t>
            </a:r>
            <a:r>
              <a:rPr lang="en-US" sz="1800" dirty="0">
                <a:solidFill>
                  <a:schemeClr val="accent3">
                    <a:lumMod val="75000"/>
                  </a:schemeClr>
                </a:solidFill>
              </a:rPr>
              <a:t>complicates the assessment of impacts on biodiversity </a:t>
            </a:r>
            <a:r>
              <a:rPr lang="en-US" sz="1400" dirty="0">
                <a:solidFill>
                  <a:schemeClr val="accent3">
                    <a:lumMod val="75000"/>
                  </a:schemeClr>
                </a:solidFill>
              </a:rPr>
              <a:t>(FAO 2016).</a:t>
            </a:r>
            <a:endParaRPr lang="en-US" sz="1800" dirty="0">
              <a:solidFill>
                <a:schemeClr val="accent3">
                  <a:lumMod val="75000"/>
                </a:schemeClr>
              </a:solidFill>
            </a:endParaRPr>
          </a:p>
          <a:p>
            <a:pPr marL="0" lvl="1" indent="0" algn="just">
              <a:buNone/>
            </a:pPr>
            <a:endParaRPr lang="en-US" sz="1800" dirty="0" smtClean="0">
              <a:solidFill>
                <a:schemeClr val="tx2">
                  <a:lumMod val="50000"/>
                </a:schemeClr>
              </a:solidFill>
            </a:endParaRPr>
          </a:p>
          <a:p>
            <a:pPr marL="0" indent="0" algn="just">
              <a:buNone/>
            </a:pPr>
            <a:r>
              <a:rPr lang="en-US" sz="1800" dirty="0" smtClean="0"/>
              <a:t>Livestock production </a:t>
            </a:r>
            <a:r>
              <a:rPr lang="en-US" sz="1800" b="1" dirty="0" smtClean="0">
                <a:solidFill>
                  <a:schemeClr val="accent3">
                    <a:lumMod val="50000"/>
                  </a:schemeClr>
                </a:solidFill>
              </a:rPr>
              <a:t>depends </a:t>
            </a:r>
            <a:r>
              <a:rPr lang="en-US" sz="1800" b="1" dirty="0">
                <a:solidFill>
                  <a:schemeClr val="accent3">
                    <a:lumMod val="50000"/>
                  </a:schemeClr>
                </a:solidFill>
              </a:rPr>
              <a:t>on biodiversity </a:t>
            </a:r>
            <a:r>
              <a:rPr lang="en-US" sz="1800" dirty="0"/>
              <a:t>and at the same time play an important role in </a:t>
            </a:r>
            <a:r>
              <a:rPr lang="en-US" sz="1800" b="1" dirty="0">
                <a:solidFill>
                  <a:schemeClr val="accent3">
                    <a:lumMod val="50000"/>
                  </a:schemeClr>
                </a:solidFill>
              </a:rPr>
              <a:t>shaping </a:t>
            </a:r>
            <a:r>
              <a:rPr lang="en-US" sz="1800" b="1" dirty="0" smtClean="0">
                <a:solidFill>
                  <a:schemeClr val="accent3">
                    <a:lumMod val="50000"/>
                  </a:schemeClr>
                </a:solidFill>
              </a:rPr>
              <a:t>biodiversity </a:t>
            </a:r>
            <a:r>
              <a:rPr lang="en-US" sz="1800" dirty="0" smtClean="0"/>
              <a:t>(two-way street):</a:t>
            </a:r>
            <a:endParaRPr lang="de-DE" sz="18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8</a:t>
            </a:fld>
            <a:endParaRPr lang="de-DE" dirty="0"/>
          </a:p>
        </p:txBody>
      </p:sp>
      <p:sp>
        <p:nvSpPr>
          <p:cNvPr id="9" name="Down Arrow 8"/>
          <p:cNvSpPr/>
          <p:nvPr/>
        </p:nvSpPr>
        <p:spPr>
          <a:xfrm>
            <a:off x="1835696" y="3645024"/>
            <a:ext cx="2664296" cy="2322818"/>
          </a:xfrm>
          <a:prstGeom prst="downArrow">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smtClean="0">
              <a:solidFill>
                <a:schemeClr val="tx2">
                  <a:lumMod val="50000"/>
                </a:schemeClr>
              </a:solidFill>
            </a:endParaRPr>
          </a:p>
          <a:p>
            <a:pPr algn="ctr"/>
            <a:endParaRPr lang="en-US" dirty="0">
              <a:solidFill>
                <a:schemeClr val="tx2">
                  <a:lumMod val="50000"/>
                </a:schemeClr>
              </a:solidFill>
            </a:endParaRPr>
          </a:p>
          <a:p>
            <a:pPr algn="ctr"/>
            <a:r>
              <a:rPr lang="en-US" dirty="0" smtClean="0">
                <a:solidFill>
                  <a:schemeClr val="bg1"/>
                </a:solidFill>
              </a:rPr>
              <a:t>Decline </a:t>
            </a:r>
            <a:r>
              <a:rPr lang="en-US" dirty="0">
                <a:solidFill>
                  <a:schemeClr val="bg1"/>
                </a:solidFill>
              </a:rPr>
              <a:t>of many wild species in </a:t>
            </a:r>
            <a:r>
              <a:rPr lang="en-US" dirty="0" smtClean="0">
                <a:solidFill>
                  <a:schemeClr val="bg1"/>
                </a:solidFill>
              </a:rPr>
              <a:t>Europe</a:t>
            </a:r>
            <a:endParaRPr lang="pt-PT" dirty="0">
              <a:solidFill>
                <a:schemeClr val="bg1"/>
              </a:solidFill>
            </a:endParaRPr>
          </a:p>
        </p:txBody>
      </p:sp>
      <p:sp>
        <p:nvSpPr>
          <p:cNvPr id="10" name="Right Arrow 9"/>
          <p:cNvSpPr/>
          <p:nvPr/>
        </p:nvSpPr>
        <p:spPr>
          <a:xfrm rot="16200000">
            <a:off x="4824024" y="3474283"/>
            <a:ext cx="2304260" cy="2664299"/>
          </a:xfrm>
          <a:prstGeom prst="rightArrow">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dirty="0" smtClean="0">
                <a:solidFill>
                  <a:schemeClr val="bg1"/>
                </a:solidFill>
              </a:rPr>
              <a:t>Increase </a:t>
            </a:r>
            <a:r>
              <a:rPr lang="en-US" dirty="0">
                <a:solidFill>
                  <a:schemeClr val="bg1"/>
                </a:solidFill>
              </a:rPr>
              <a:t>in landscape and species diversity, at </a:t>
            </a:r>
            <a:r>
              <a:rPr lang="en-US" dirty="0" smtClean="0">
                <a:solidFill>
                  <a:schemeClr val="bg1"/>
                </a:solidFill>
              </a:rPr>
              <a:t>the </a:t>
            </a:r>
            <a:r>
              <a:rPr lang="en-US" dirty="0">
                <a:solidFill>
                  <a:schemeClr val="bg1"/>
                </a:solidFill>
              </a:rPr>
              <a:t>local scale.</a:t>
            </a:r>
            <a:endParaRPr lang="pt-PT" dirty="0">
              <a:solidFill>
                <a:schemeClr val="bg1"/>
              </a:solidFill>
            </a:endParaRPr>
          </a:p>
        </p:txBody>
      </p:sp>
    </p:spTree>
    <p:extLst>
      <p:ext uri="{BB962C8B-B14F-4D97-AF65-F5344CB8AC3E}">
        <p14:creationId xmlns:p14="http://schemas.microsoft.com/office/powerpoint/2010/main" val="178753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a:solidFill>
                  <a:schemeClr val="tx2">
                    <a:lumMod val="50000"/>
                  </a:schemeClr>
                </a:solidFill>
              </a:rPr>
              <a:t>3.2. Livestock and Biodiversity</a:t>
            </a:r>
          </a:p>
          <a:p>
            <a:pPr marL="0" lvl="1" indent="0" algn="just">
              <a:buNone/>
            </a:pPr>
            <a:r>
              <a:rPr lang="en-US" sz="1800" dirty="0" smtClean="0">
                <a:solidFill>
                  <a:schemeClr val="accent4">
                    <a:lumMod val="50000"/>
                  </a:schemeClr>
                </a:solidFill>
              </a:rPr>
              <a:t>The assessment of biodiversity is extremely context dependent, with great variation in the conservation of different species and habitats.</a:t>
            </a:r>
          </a:p>
          <a:p>
            <a:pPr marL="0" lvl="1" indent="0" algn="just">
              <a:buNone/>
            </a:pPr>
            <a:endParaRPr lang="en-US" dirty="0" smtClean="0">
              <a:solidFill>
                <a:schemeClr val="tx2">
                  <a:lumMod val="50000"/>
                </a:schemeClr>
              </a:solidFill>
            </a:endParaRPr>
          </a:p>
          <a:p>
            <a:pPr marL="0" lvl="1" indent="0" algn="just">
              <a:buNone/>
            </a:pPr>
            <a:r>
              <a:rPr lang="en-US" sz="1800" dirty="0" smtClean="0">
                <a:solidFill>
                  <a:schemeClr val="tx2">
                    <a:lumMod val="50000"/>
                  </a:schemeClr>
                </a:solidFill>
              </a:rPr>
              <a:t>Expansion </a:t>
            </a:r>
            <a:r>
              <a:rPr lang="en-US" sz="1800" dirty="0">
                <a:solidFill>
                  <a:schemeClr val="tx2">
                    <a:lumMod val="50000"/>
                  </a:schemeClr>
                </a:solidFill>
              </a:rPr>
              <a:t>of agriculture, pastures, orchards and cultivated landscapes led to </a:t>
            </a:r>
            <a:r>
              <a:rPr lang="en-US" sz="1800" dirty="0" smtClean="0">
                <a:solidFill>
                  <a:schemeClr val="tx2">
                    <a:lumMod val="50000"/>
                  </a:schemeClr>
                </a:solidFill>
              </a:rPr>
              <a:t>new </a:t>
            </a:r>
            <a:r>
              <a:rPr lang="en-US" sz="1800" dirty="0">
                <a:solidFill>
                  <a:schemeClr val="tx2">
                    <a:lumMod val="50000"/>
                  </a:schemeClr>
                </a:solidFill>
              </a:rPr>
              <a:t>landscape features, </a:t>
            </a:r>
            <a:r>
              <a:rPr lang="en-US" sz="1800" b="1" dirty="0">
                <a:solidFill>
                  <a:schemeClr val="accent3">
                    <a:lumMod val="50000"/>
                  </a:schemeClr>
                </a:solidFill>
              </a:rPr>
              <a:t>linking</a:t>
            </a:r>
            <a:r>
              <a:rPr lang="en-US" sz="1800" dirty="0">
                <a:solidFill>
                  <a:schemeClr val="tx2">
                    <a:lumMod val="50000"/>
                  </a:schemeClr>
                </a:solidFill>
              </a:rPr>
              <a:t> the conservation of </a:t>
            </a:r>
            <a:r>
              <a:rPr lang="en-US" sz="1800" b="1" dirty="0">
                <a:solidFill>
                  <a:schemeClr val="accent3">
                    <a:lumMod val="50000"/>
                  </a:schemeClr>
                </a:solidFill>
              </a:rPr>
              <a:t>biodiversity and habitats </a:t>
            </a:r>
            <a:r>
              <a:rPr lang="en-US" sz="1800" dirty="0">
                <a:solidFill>
                  <a:schemeClr val="tx2">
                    <a:lumMod val="50000"/>
                  </a:schemeClr>
                </a:solidFill>
              </a:rPr>
              <a:t>to </a:t>
            </a:r>
            <a:r>
              <a:rPr lang="en-US" sz="1800" b="1" dirty="0">
                <a:solidFill>
                  <a:schemeClr val="accent3">
                    <a:lumMod val="50000"/>
                  </a:schemeClr>
                </a:solidFill>
              </a:rPr>
              <a:t>agro-ecosystems</a:t>
            </a:r>
            <a:r>
              <a:rPr lang="en-US" sz="1800" dirty="0">
                <a:solidFill>
                  <a:schemeClr val="tx2">
                    <a:lumMod val="50000"/>
                  </a:schemeClr>
                </a:solidFill>
              </a:rPr>
              <a:t>. </a:t>
            </a:r>
          </a:p>
          <a:p>
            <a:pPr marL="742950" lvl="2" indent="-342900" algn="just"/>
            <a:r>
              <a:rPr lang="en-US" dirty="0">
                <a:solidFill>
                  <a:schemeClr val="tx2">
                    <a:lumMod val="50000"/>
                  </a:schemeClr>
                </a:solidFill>
              </a:rPr>
              <a:t>≈ 176 million </a:t>
            </a:r>
            <a:r>
              <a:rPr lang="en-US" dirty="0" smtClean="0">
                <a:solidFill>
                  <a:schemeClr val="tx2">
                    <a:lumMod val="50000"/>
                  </a:schemeClr>
                </a:solidFill>
              </a:rPr>
              <a:t>ha </a:t>
            </a:r>
            <a:r>
              <a:rPr lang="en-US" dirty="0">
                <a:solidFill>
                  <a:schemeClr val="tx2">
                    <a:lumMod val="50000"/>
                  </a:schemeClr>
                </a:solidFill>
              </a:rPr>
              <a:t>of arable and grassland areas used for agriculture (EC 2017</a:t>
            </a:r>
            <a:r>
              <a:rPr lang="en-US" dirty="0" smtClean="0">
                <a:solidFill>
                  <a:schemeClr val="tx2">
                    <a:lumMod val="50000"/>
                  </a:schemeClr>
                </a:solidFill>
              </a:rPr>
              <a:t>);</a:t>
            </a:r>
            <a:endParaRPr lang="en-US" dirty="0">
              <a:solidFill>
                <a:schemeClr val="tx2">
                  <a:lumMod val="50000"/>
                </a:schemeClr>
              </a:solidFill>
            </a:endParaRPr>
          </a:p>
          <a:p>
            <a:pPr marL="742950" lvl="2" indent="-342900" algn="just"/>
            <a:r>
              <a:rPr lang="en-US" dirty="0">
                <a:solidFill>
                  <a:schemeClr val="tx2">
                    <a:lumMod val="50000"/>
                  </a:schemeClr>
                </a:solidFill>
              </a:rPr>
              <a:t>≈ 50% of European species are associated with agricultural habitats (EEA 2003).</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9</a:t>
            </a:fld>
            <a:endParaRPr lang="de-DE" dirty="0"/>
          </a:p>
        </p:txBody>
      </p:sp>
    </p:spTree>
    <p:extLst>
      <p:ext uri="{BB962C8B-B14F-4D97-AF65-F5344CB8AC3E}">
        <p14:creationId xmlns:p14="http://schemas.microsoft.com/office/powerpoint/2010/main" val="324261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buNone/>
            </a:pPr>
            <a:r>
              <a:rPr lang="en-US" b="1" dirty="0">
                <a:solidFill>
                  <a:schemeClr val="tx2">
                    <a:lumMod val="50000"/>
                  </a:schemeClr>
                </a:solidFill>
              </a:rPr>
              <a:t>3.2. Livestock and Biodiversity</a:t>
            </a:r>
            <a:endParaRPr lang="en-US" sz="1600" b="1" dirty="0">
              <a:solidFill>
                <a:schemeClr val="tx2">
                  <a:lumMod val="50000"/>
                </a:schemeClr>
              </a:solidFill>
            </a:endParaRPr>
          </a:p>
          <a:p>
            <a:pPr marL="0" lvl="1" indent="0" algn="just">
              <a:buNone/>
            </a:pPr>
            <a:r>
              <a:rPr lang="en-US" sz="1800" dirty="0" smtClean="0">
                <a:solidFill>
                  <a:schemeClr val="tx2">
                    <a:lumMod val="50000"/>
                  </a:schemeClr>
                </a:solidFill>
              </a:rPr>
              <a:t>Livestock </a:t>
            </a:r>
            <a:r>
              <a:rPr lang="en-US" sz="1800" dirty="0">
                <a:solidFill>
                  <a:schemeClr val="tx2">
                    <a:lumMod val="50000"/>
                  </a:schemeClr>
                </a:solidFill>
              </a:rPr>
              <a:t>production </a:t>
            </a:r>
            <a:r>
              <a:rPr lang="en-US" sz="1800" dirty="0" smtClean="0">
                <a:solidFill>
                  <a:schemeClr val="tx2">
                    <a:lumMod val="50000"/>
                  </a:schemeClr>
                </a:solidFill>
              </a:rPr>
              <a:t>can have </a:t>
            </a:r>
            <a:r>
              <a:rPr lang="en-US" sz="1800" b="1" dirty="0">
                <a:solidFill>
                  <a:schemeClr val="accent3">
                    <a:lumMod val="50000"/>
                  </a:schemeClr>
                </a:solidFill>
              </a:rPr>
              <a:t>positive</a:t>
            </a:r>
            <a:r>
              <a:rPr lang="en-US" sz="1800" dirty="0">
                <a:solidFill>
                  <a:schemeClr val="tx2">
                    <a:lumMod val="50000"/>
                  </a:schemeClr>
                </a:solidFill>
              </a:rPr>
              <a:t> and </a:t>
            </a:r>
            <a:r>
              <a:rPr lang="en-US" sz="1800" b="1" dirty="0">
                <a:solidFill>
                  <a:srgbClr val="800000"/>
                </a:solidFill>
              </a:rPr>
              <a:t>negative</a:t>
            </a:r>
            <a:r>
              <a:rPr lang="en-US" sz="1800" dirty="0">
                <a:solidFill>
                  <a:schemeClr val="tx2">
                    <a:lumMod val="50000"/>
                  </a:schemeClr>
                </a:solidFill>
              </a:rPr>
              <a:t> impacts on biodiversity, through five main drivers of change </a:t>
            </a:r>
            <a:r>
              <a:rPr lang="en-US" sz="1400" dirty="0">
                <a:solidFill>
                  <a:schemeClr val="tx2">
                    <a:lumMod val="50000"/>
                  </a:schemeClr>
                </a:solidFill>
              </a:rPr>
              <a:t>(</a:t>
            </a:r>
            <a:r>
              <a:rPr lang="en-US" sz="1400" dirty="0" err="1">
                <a:solidFill>
                  <a:schemeClr val="tx2">
                    <a:lumMod val="50000"/>
                  </a:schemeClr>
                </a:solidFill>
              </a:rPr>
              <a:t>Teillard</a:t>
            </a:r>
            <a:r>
              <a:rPr lang="en-US" sz="1400" dirty="0">
                <a:solidFill>
                  <a:schemeClr val="tx2">
                    <a:lumMod val="50000"/>
                  </a:schemeClr>
                </a:solidFill>
              </a:rPr>
              <a:t> et al. 2016)</a:t>
            </a:r>
            <a:r>
              <a:rPr lang="en-US" sz="1800" dirty="0">
                <a:solidFill>
                  <a:schemeClr val="tx2">
                    <a:lumMod val="50000"/>
                  </a:schemeClr>
                </a:solidFill>
              </a:rPr>
              <a:t> (Figure 3</a:t>
            </a:r>
            <a:r>
              <a:rPr lang="en-US" sz="1800" dirty="0" smtClean="0">
                <a:solidFill>
                  <a:schemeClr val="tx2">
                    <a:lumMod val="50000"/>
                  </a:schemeClr>
                </a:solidFill>
              </a:rPr>
              <a:t>):</a:t>
            </a:r>
          </a:p>
          <a:p>
            <a:pPr lvl="1" algn="just">
              <a:buFont typeface="Arial" panose="020B0604020202020204" pitchFamily="34" charset="0"/>
              <a:buChar char="•"/>
            </a:pPr>
            <a:r>
              <a:rPr lang="en-US" sz="1800" dirty="0" smtClean="0">
                <a:solidFill>
                  <a:schemeClr val="accent3">
                    <a:lumMod val="75000"/>
                  </a:schemeClr>
                </a:solidFill>
              </a:rPr>
              <a:t>Habitat change;</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Pollution;</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Climate change;</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Over-exploitation;</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Invasive </a:t>
            </a:r>
            <a:r>
              <a:rPr lang="en-US" sz="1800" dirty="0">
                <a:solidFill>
                  <a:schemeClr val="accent3">
                    <a:lumMod val="75000"/>
                  </a:schemeClr>
                </a:solidFill>
              </a:rPr>
              <a:t>species.</a:t>
            </a:r>
          </a:p>
          <a:p>
            <a:pPr marL="0" indent="0">
              <a:buNone/>
            </a:pPr>
            <a:endParaRPr lang="de-DE" sz="2000" dirty="0" smtClean="0"/>
          </a:p>
          <a:p>
            <a:pPr marL="0" indent="0">
              <a:buNone/>
            </a:pPr>
            <a:r>
              <a:rPr lang="de-DE" sz="1800" b="1" dirty="0" smtClean="0"/>
              <a:t>Main negative impacts:</a:t>
            </a:r>
          </a:p>
          <a:p>
            <a:pPr marL="742950" indent="-285750"/>
            <a:r>
              <a:rPr lang="de-DE" sz="1800" dirty="0" smtClean="0">
                <a:solidFill>
                  <a:srgbClr val="800000"/>
                </a:solidFill>
              </a:rPr>
              <a:t>Destruction </a:t>
            </a:r>
            <a:r>
              <a:rPr lang="de-DE" sz="1800" dirty="0">
                <a:solidFill>
                  <a:srgbClr val="800000"/>
                </a:solidFill>
              </a:rPr>
              <a:t>of </a:t>
            </a:r>
            <a:r>
              <a:rPr lang="de-DE" sz="1800" dirty="0" smtClean="0">
                <a:solidFill>
                  <a:srgbClr val="800000"/>
                </a:solidFill>
              </a:rPr>
              <a:t>habitats;</a:t>
            </a:r>
          </a:p>
          <a:p>
            <a:pPr marL="742950" indent="-285750"/>
            <a:r>
              <a:rPr lang="de-DE" sz="1800" dirty="0" smtClean="0">
                <a:solidFill>
                  <a:srgbClr val="800000"/>
                </a:solidFill>
              </a:rPr>
              <a:t>Degradation </a:t>
            </a:r>
            <a:r>
              <a:rPr lang="de-DE" sz="1800" dirty="0">
                <a:solidFill>
                  <a:srgbClr val="800000"/>
                </a:solidFill>
              </a:rPr>
              <a:t>of </a:t>
            </a:r>
            <a:r>
              <a:rPr lang="de-DE" sz="1800" dirty="0" smtClean="0">
                <a:solidFill>
                  <a:srgbClr val="800000"/>
                </a:solidFill>
              </a:rPr>
              <a:t>soils;</a:t>
            </a:r>
          </a:p>
          <a:p>
            <a:pPr marL="742950" indent="-285750"/>
            <a:r>
              <a:rPr lang="en-US" sz="1800" dirty="0" smtClean="0">
                <a:solidFill>
                  <a:srgbClr val="800000"/>
                </a:solidFill>
              </a:rPr>
              <a:t>Acidification </a:t>
            </a:r>
            <a:r>
              <a:rPr lang="en-US" sz="1800" dirty="0">
                <a:solidFill>
                  <a:srgbClr val="800000"/>
                </a:solidFill>
              </a:rPr>
              <a:t>and eutrophication of soils and water </a:t>
            </a:r>
            <a:r>
              <a:rPr lang="en-US" sz="1800" dirty="0" smtClean="0">
                <a:solidFill>
                  <a:srgbClr val="800000"/>
                </a:solidFill>
              </a:rPr>
              <a:t>bodies.</a:t>
            </a:r>
            <a:endParaRPr lang="de-DE" sz="1800" dirty="0">
              <a:solidFill>
                <a:srgbClr val="800000"/>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10</a:t>
            </a:fld>
            <a:endParaRPr lang="de-DE" dirty="0"/>
          </a:p>
        </p:txBody>
      </p:sp>
    </p:spTree>
    <p:extLst>
      <p:ext uri="{BB962C8B-B14F-4D97-AF65-F5344CB8AC3E}">
        <p14:creationId xmlns:p14="http://schemas.microsoft.com/office/powerpoint/2010/main" val="2254119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buNone/>
            </a:pPr>
            <a:r>
              <a:rPr lang="en-US" b="1" dirty="0">
                <a:solidFill>
                  <a:schemeClr val="tx2">
                    <a:lumMod val="50000"/>
                  </a:schemeClr>
                </a:solidFill>
              </a:rPr>
              <a:t>3.2. Livestock and Biodiversity</a:t>
            </a:r>
            <a:endParaRPr lang="en-US" sz="1600" b="1" dirty="0">
              <a:solidFill>
                <a:schemeClr val="tx2">
                  <a:lumMod val="50000"/>
                </a:schemeClr>
              </a:solidFill>
            </a:endParaRP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11</a:t>
            </a:fld>
            <a:endParaRPr lang="de-DE"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1980000"/>
            <a:ext cx="4613548" cy="42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076056" y="4421430"/>
            <a:ext cx="3528392" cy="1815882"/>
          </a:xfrm>
          <a:prstGeom prst="rect">
            <a:avLst/>
          </a:prstGeom>
        </p:spPr>
        <p:txBody>
          <a:bodyPr wrap="square">
            <a:spAutoFit/>
          </a:bodyPr>
          <a:lstStyle/>
          <a:p>
            <a:pPr algn="just"/>
            <a:r>
              <a:rPr lang="en-US" sz="1400" b="1" dirty="0"/>
              <a:t>Figure 3 </a:t>
            </a:r>
            <a:r>
              <a:rPr lang="en-US" sz="1400" dirty="0"/>
              <a:t>– Categories of influences that livestock have on biodiversity. The </a:t>
            </a:r>
            <a:r>
              <a:rPr lang="en-US" sz="1400" b="1" dirty="0"/>
              <a:t>five main drivers of biodiversity loss</a:t>
            </a:r>
            <a:r>
              <a:rPr lang="en-US" sz="1400" dirty="0"/>
              <a:t> recognized by the Millennium Ecosystem Assessment (MEA 2005) appear in </a:t>
            </a:r>
            <a:r>
              <a:rPr lang="en-US" sz="1400" b="1" dirty="0"/>
              <a:t>green circles</a:t>
            </a:r>
            <a:r>
              <a:rPr lang="en-US" sz="1400" dirty="0"/>
              <a:t>. However, for most of these drivers, livestock can either put </a:t>
            </a:r>
            <a:r>
              <a:rPr lang="en-US" sz="1400" b="1" dirty="0"/>
              <a:t>pressure (black)</a:t>
            </a:r>
            <a:r>
              <a:rPr lang="en-US" sz="1400" dirty="0"/>
              <a:t> or provide </a:t>
            </a:r>
            <a:r>
              <a:rPr lang="en-US" sz="1400" b="1" dirty="0"/>
              <a:t>benefits (green)</a:t>
            </a:r>
            <a:r>
              <a:rPr lang="en-US" sz="1400" dirty="0"/>
              <a:t> to biodiversity (</a:t>
            </a:r>
            <a:r>
              <a:rPr lang="en-US" sz="1400" dirty="0" err="1"/>
              <a:t>Teillard</a:t>
            </a:r>
            <a:r>
              <a:rPr lang="en-US" sz="1400" dirty="0"/>
              <a:t> et al. 2016).</a:t>
            </a:r>
            <a:endParaRPr lang="pt-PT" sz="1400" dirty="0"/>
          </a:p>
        </p:txBody>
      </p:sp>
    </p:spTree>
    <p:extLst>
      <p:ext uri="{BB962C8B-B14F-4D97-AF65-F5344CB8AC3E}">
        <p14:creationId xmlns:p14="http://schemas.microsoft.com/office/powerpoint/2010/main" val="35216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424000" cy="3384376"/>
          </a:xfrm>
        </p:spPr>
        <p:txBody>
          <a:bodyPr>
            <a:normAutofit/>
          </a:bodyPr>
          <a:lstStyle/>
          <a:p>
            <a:pPr marL="0" lvl="1" indent="0">
              <a:buNone/>
            </a:pPr>
            <a:r>
              <a:rPr lang="en-US" b="1" dirty="0">
                <a:solidFill>
                  <a:schemeClr val="tx2">
                    <a:lumMod val="50000"/>
                  </a:schemeClr>
                </a:solidFill>
              </a:rPr>
              <a:t>3.2. Livestock and Biodiversity</a:t>
            </a:r>
            <a:endParaRPr lang="en-US" sz="1600" b="1" dirty="0">
              <a:solidFill>
                <a:schemeClr val="tx2">
                  <a:lumMod val="50000"/>
                </a:schemeClr>
              </a:solidFill>
            </a:endParaRPr>
          </a:p>
          <a:p>
            <a:pPr marL="0" indent="0" algn="just">
              <a:buNone/>
            </a:pPr>
            <a:r>
              <a:rPr lang="en-GB" sz="1800" dirty="0" smtClean="0"/>
              <a:t>Agriculture practices significantly </a:t>
            </a:r>
            <a:r>
              <a:rPr lang="en-GB" sz="1800" dirty="0"/>
              <a:t>involved with the driver </a:t>
            </a:r>
            <a:r>
              <a:rPr lang="en-GB" sz="1800" dirty="0" smtClean="0"/>
              <a:t>‘</a:t>
            </a:r>
            <a:r>
              <a:rPr lang="en-GB" sz="1800" b="1" dirty="0" smtClean="0"/>
              <a:t>Pollution</a:t>
            </a:r>
            <a:r>
              <a:rPr lang="en-GB" sz="1800" dirty="0" smtClean="0"/>
              <a:t>’:</a:t>
            </a:r>
          </a:p>
          <a:p>
            <a:pPr marL="685800" algn="just"/>
            <a:r>
              <a:rPr lang="en-GB" sz="1800" dirty="0" smtClean="0"/>
              <a:t>Nutrient management;</a:t>
            </a:r>
          </a:p>
          <a:p>
            <a:pPr marL="685800" algn="just"/>
            <a:r>
              <a:rPr lang="en-GB" sz="1800" dirty="0" smtClean="0"/>
              <a:t>Fertilization;</a:t>
            </a:r>
          </a:p>
          <a:p>
            <a:pPr marL="685800" algn="just"/>
            <a:r>
              <a:rPr lang="en-GB" sz="1800" dirty="0"/>
              <a:t>P</a:t>
            </a:r>
            <a:r>
              <a:rPr lang="en-GB" sz="1800" dirty="0" smtClean="0"/>
              <a:t>est </a:t>
            </a:r>
            <a:r>
              <a:rPr lang="en-GB" sz="1800" dirty="0"/>
              <a:t>control and plant </a:t>
            </a:r>
            <a:r>
              <a:rPr lang="en-GB" sz="1800" dirty="0" smtClean="0"/>
              <a:t>protection;</a:t>
            </a:r>
          </a:p>
          <a:p>
            <a:pPr marL="685800" algn="just"/>
            <a:r>
              <a:rPr lang="en-GB" sz="1800" dirty="0"/>
              <a:t>H</a:t>
            </a:r>
            <a:r>
              <a:rPr lang="en-GB" sz="1800" dirty="0" smtClean="0"/>
              <a:t>arvesting </a:t>
            </a:r>
            <a:r>
              <a:rPr lang="en-GB" sz="1800" dirty="0"/>
              <a:t>and </a:t>
            </a:r>
            <a:r>
              <a:rPr lang="en-GB" sz="1800" dirty="0" smtClean="0"/>
              <a:t>mowing.</a:t>
            </a:r>
          </a:p>
          <a:p>
            <a:pPr marL="685800" algn="just"/>
            <a:endParaRPr lang="en-GB" sz="1800" dirty="0" smtClean="0"/>
          </a:p>
          <a:p>
            <a:pPr marL="685800" algn="just"/>
            <a:endParaRPr lang="en-GB" sz="1800" dirty="0" smtClean="0"/>
          </a:p>
          <a:p>
            <a:pPr marL="685800" algn="just"/>
            <a:r>
              <a:rPr lang="en-GB" sz="1800" dirty="0">
                <a:solidFill>
                  <a:srgbClr val="800000"/>
                </a:solidFill>
              </a:rPr>
              <a:t>Acidification and eutrophication </a:t>
            </a:r>
            <a:endParaRPr lang="en-GB" sz="1800" dirty="0" smtClean="0">
              <a:solidFill>
                <a:srgbClr val="800000"/>
              </a:solidFill>
            </a:endParaRPr>
          </a:p>
          <a:p>
            <a:pPr marL="685800" indent="0" algn="just">
              <a:buNone/>
            </a:pPr>
            <a:r>
              <a:rPr lang="en-GB" sz="1800" dirty="0" smtClean="0">
                <a:solidFill>
                  <a:srgbClr val="800000"/>
                </a:solidFill>
              </a:rPr>
              <a:t>of </a:t>
            </a:r>
            <a:r>
              <a:rPr lang="en-GB" sz="1800" dirty="0">
                <a:solidFill>
                  <a:srgbClr val="800000"/>
                </a:solidFill>
              </a:rPr>
              <a:t>soils and water </a:t>
            </a:r>
            <a:r>
              <a:rPr lang="en-GB" sz="1800" dirty="0" smtClean="0">
                <a:solidFill>
                  <a:srgbClr val="800000"/>
                </a:solidFill>
              </a:rPr>
              <a:t>bodies.</a:t>
            </a:r>
          </a:p>
          <a:p>
            <a:pPr marL="0" indent="0" algn="just">
              <a:buNone/>
            </a:pPr>
            <a:endParaRPr lang="en-GB"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12</a:t>
            </a:fld>
            <a:endParaRPr lang="de-DE" dirty="0"/>
          </a:p>
        </p:txBody>
      </p:sp>
      <p:sp>
        <p:nvSpPr>
          <p:cNvPr id="2" name="Curved Left Arrow 1"/>
          <p:cNvSpPr/>
          <p:nvPr/>
        </p:nvSpPr>
        <p:spPr>
          <a:xfrm>
            <a:off x="4932040" y="2524254"/>
            <a:ext cx="1080120" cy="1768842"/>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012160" y="2947010"/>
            <a:ext cx="2016224" cy="530915"/>
          </a:xfrm>
          <a:prstGeom prst="rect">
            <a:avLst/>
          </a:prstGeom>
          <a:noFill/>
        </p:spPr>
        <p:txBody>
          <a:bodyPr wrap="square" rtlCol="0">
            <a:spAutoFit/>
          </a:bodyPr>
          <a:lstStyle/>
          <a:p>
            <a:r>
              <a:rPr lang="pt-PT" b="1" dirty="0" smtClean="0">
                <a:solidFill>
                  <a:srgbClr val="800000"/>
                </a:solidFill>
              </a:rPr>
              <a:t>Negative </a:t>
            </a:r>
            <a:r>
              <a:rPr lang="en-US" b="1" dirty="0" smtClean="0">
                <a:solidFill>
                  <a:srgbClr val="800000"/>
                </a:solidFill>
              </a:rPr>
              <a:t>impact </a:t>
            </a:r>
            <a:r>
              <a:rPr lang="en-GB" sz="1050" dirty="0">
                <a:solidFill>
                  <a:schemeClr val="accent2">
                    <a:lumMod val="50000"/>
                  </a:schemeClr>
                </a:solidFill>
              </a:rPr>
              <a:t>(Carpenter et al. 1998, EEA 2018)</a:t>
            </a:r>
            <a:endParaRPr lang="en-US" sz="1050" b="1" dirty="0">
              <a:solidFill>
                <a:schemeClr val="accent2">
                  <a:lumMod val="50000"/>
                </a:schemeClr>
              </a:solidFill>
            </a:endParaRPr>
          </a:p>
        </p:txBody>
      </p:sp>
      <p:sp>
        <p:nvSpPr>
          <p:cNvPr id="6" name="TextBox 5"/>
          <p:cNvSpPr txBox="1"/>
          <p:nvPr/>
        </p:nvSpPr>
        <p:spPr>
          <a:xfrm>
            <a:off x="360000" y="4860000"/>
            <a:ext cx="8424000" cy="1224951"/>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lnSpc>
                <a:spcPct val="115000"/>
              </a:lnSpc>
            </a:pPr>
            <a:r>
              <a:rPr lang="en-GB" sz="1600" b="1" dirty="0">
                <a:solidFill>
                  <a:srgbClr val="75A629"/>
                </a:solidFill>
                <a:ea typeface="Times New Roman"/>
                <a:cs typeface="Times New Roman"/>
              </a:rPr>
              <a:t>Eutrophication</a:t>
            </a:r>
          </a:p>
          <a:p>
            <a:pPr algn="just">
              <a:lnSpc>
                <a:spcPct val="115000"/>
              </a:lnSpc>
            </a:pPr>
            <a:r>
              <a:rPr lang="en-GB" sz="1200" i="1" dirty="0">
                <a:solidFill>
                  <a:schemeClr val="bg2">
                    <a:lumMod val="10000"/>
                  </a:schemeClr>
                </a:solidFill>
                <a:ea typeface="Times New Roman"/>
                <a:cs typeface="Times New Roman"/>
              </a:rPr>
              <a:t>According to the definition considered by the European Environment Agency, a process of pollution that occurs when a lake or stream becomes over-rich in plant nutrient; as a consequence it becomes overgrown in algae and other aquatic plants. The plants die and decompose. In decomposing the plants rob the water of oxygen and the lake, river or stream becomes lifeless. Nitrate fertilizers which drain from the fields, nutrients from animal wastes and human sewage are the primary causes of eutrophication (EEA 2018</a:t>
            </a:r>
            <a:r>
              <a:rPr lang="en-GB" sz="1200" i="1" dirty="0" smtClean="0">
                <a:solidFill>
                  <a:schemeClr val="bg2">
                    <a:lumMod val="10000"/>
                  </a:schemeClr>
                </a:solidFill>
                <a:ea typeface="Times New Roman"/>
                <a:cs typeface="Times New Roman"/>
              </a:rPr>
              <a:t>).</a:t>
            </a:r>
            <a:endParaRPr lang="en-GB" sz="1200" b="1" dirty="0">
              <a:solidFill>
                <a:schemeClr val="bg2">
                  <a:lumMod val="10000"/>
                </a:schemeClr>
              </a:solidFill>
              <a:ea typeface="Times New Roman"/>
              <a:cs typeface="Times New Roman"/>
            </a:endParaRPr>
          </a:p>
        </p:txBody>
      </p:sp>
      <p:pic>
        <p:nvPicPr>
          <p:cNvPr id="8"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1384" y="4614378"/>
            <a:ext cx="457031" cy="458822"/>
          </a:xfrm>
          <a:prstGeom prst="rect">
            <a:avLst/>
          </a:prstGeom>
          <a:solidFill>
            <a:srgbClr val="FFFF99"/>
          </a:solidFill>
          <a:ln w="28575">
            <a:solidFill>
              <a:schemeClr val="tx1">
                <a:lumMod val="75000"/>
              </a:schemeClr>
            </a:solidFill>
          </a:ln>
        </p:spPr>
      </p:pic>
      <p:sp>
        <p:nvSpPr>
          <p:cNvPr id="9" name="Textfeld 8"/>
          <p:cNvSpPr txBox="1"/>
          <p:nvPr/>
        </p:nvSpPr>
        <p:spPr>
          <a:xfrm>
            <a:off x="7559824" y="6084951"/>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85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3</a:t>
            </a:r>
            <a:r>
              <a:rPr lang="de-DE" sz="2200" dirty="0" smtClean="0"/>
              <a:t>. </a:t>
            </a:r>
            <a:r>
              <a:rPr lang="en-GB" sz="2200" dirty="0"/>
              <a:t>Environmental Impacts of Livestock Production</a:t>
            </a:r>
            <a:endParaRPr lang="de-DE" sz="2200" dirty="0"/>
          </a:p>
        </p:txBody>
      </p:sp>
      <p:sp>
        <p:nvSpPr>
          <p:cNvPr id="5" name="Inhaltsplatzhalter 4"/>
          <p:cNvSpPr>
            <a:spLocks noGrp="1"/>
          </p:cNvSpPr>
          <p:nvPr>
            <p:ph idx="1"/>
          </p:nvPr>
        </p:nvSpPr>
        <p:spPr>
          <a:xfrm>
            <a:off x="360000" y="1440000"/>
            <a:ext cx="8424000" cy="4680000"/>
          </a:xfrm>
        </p:spPr>
        <p:txBody>
          <a:bodyPr>
            <a:normAutofit fontScale="92500" lnSpcReduction="10000"/>
          </a:bodyPr>
          <a:lstStyle/>
          <a:p>
            <a:pPr marL="0" lvl="1" indent="0">
              <a:buNone/>
            </a:pPr>
            <a:r>
              <a:rPr lang="en-US" b="1" dirty="0">
                <a:solidFill>
                  <a:schemeClr val="tx2">
                    <a:lumMod val="50000"/>
                  </a:schemeClr>
                </a:solidFill>
              </a:rPr>
              <a:t>3.2. Livestock and Biodiversity</a:t>
            </a:r>
            <a:endParaRPr lang="en-US" sz="1600" b="1" dirty="0">
              <a:solidFill>
                <a:schemeClr val="tx2">
                  <a:lumMod val="50000"/>
                </a:schemeClr>
              </a:solidFill>
            </a:endParaRPr>
          </a:p>
          <a:p>
            <a:pPr marL="0" indent="0" algn="just">
              <a:buNone/>
            </a:pPr>
            <a:r>
              <a:rPr lang="en-GB" sz="1800" dirty="0" smtClean="0"/>
              <a:t>Practices </a:t>
            </a:r>
            <a:r>
              <a:rPr lang="en-GB" sz="1800" dirty="0"/>
              <a:t>significantly involved with the driver </a:t>
            </a:r>
            <a:r>
              <a:rPr lang="en-GB" sz="1800" dirty="0" smtClean="0"/>
              <a:t>‘Habitat change’:</a:t>
            </a:r>
          </a:p>
          <a:p>
            <a:pPr marL="685800" algn="just"/>
            <a:r>
              <a:rPr lang="en-GB" sz="1800" dirty="0" smtClean="0"/>
              <a:t>Livestock management;</a:t>
            </a:r>
            <a:endParaRPr lang="en-GB" sz="1800" dirty="0"/>
          </a:p>
          <a:p>
            <a:pPr marL="685800" algn="just"/>
            <a:r>
              <a:rPr lang="en-GB" sz="1800" dirty="0" smtClean="0"/>
              <a:t>Grazing system.</a:t>
            </a:r>
            <a:endParaRPr lang="en-GB" sz="1800" dirty="0"/>
          </a:p>
          <a:p>
            <a:pPr marL="0" indent="0" algn="just">
              <a:buNone/>
            </a:pPr>
            <a:endParaRPr lang="en-GB" sz="1500" dirty="0" smtClean="0"/>
          </a:p>
          <a:p>
            <a:pPr marL="0" indent="0" algn="just">
              <a:buNone/>
            </a:pPr>
            <a:endParaRPr lang="en-GB" sz="1500" dirty="0" smtClean="0"/>
          </a:p>
          <a:p>
            <a:pPr marL="0" indent="0" algn="just">
              <a:buNone/>
            </a:pPr>
            <a:endParaRPr lang="en-GB" sz="1500" dirty="0"/>
          </a:p>
          <a:p>
            <a:pPr marL="0" indent="0" algn="just">
              <a:buNone/>
            </a:pPr>
            <a:r>
              <a:rPr lang="en-GB" sz="1600" dirty="0" smtClean="0">
                <a:solidFill>
                  <a:srgbClr val="800000"/>
                </a:solidFill>
              </a:rPr>
              <a:t>Overgrazing (high livestock densities):</a:t>
            </a:r>
            <a:endParaRPr lang="en-GB" sz="1600" dirty="0">
              <a:solidFill>
                <a:srgbClr val="800000"/>
              </a:solidFill>
            </a:endParaRPr>
          </a:p>
          <a:p>
            <a:pPr marL="685800" algn="just"/>
            <a:r>
              <a:rPr lang="en-GB" sz="1600" dirty="0" smtClean="0"/>
              <a:t>Soil compaction, erosion and degradation </a:t>
            </a:r>
          </a:p>
          <a:p>
            <a:pPr marL="685800" indent="0" algn="just">
              <a:buNone/>
            </a:pPr>
            <a:r>
              <a:rPr lang="en-GB" sz="1600" dirty="0" smtClean="0"/>
              <a:t>(desertification </a:t>
            </a:r>
            <a:r>
              <a:rPr lang="en-GB" sz="1600" dirty="0"/>
              <a:t>in arid </a:t>
            </a:r>
            <a:r>
              <a:rPr lang="en-GB" sz="1600" dirty="0" smtClean="0"/>
              <a:t>regions)</a:t>
            </a:r>
          </a:p>
          <a:p>
            <a:pPr marL="685800" algn="just"/>
            <a:r>
              <a:rPr lang="en-GB" sz="1600" dirty="0" smtClean="0"/>
              <a:t>Excessive </a:t>
            </a:r>
            <a:r>
              <a:rPr lang="en-GB" sz="1600" dirty="0"/>
              <a:t>nutrient </a:t>
            </a:r>
            <a:r>
              <a:rPr lang="en-GB" sz="1600" dirty="0" smtClean="0"/>
              <a:t>run-offs;</a:t>
            </a:r>
          </a:p>
          <a:p>
            <a:pPr marL="685800" algn="just"/>
            <a:r>
              <a:rPr lang="en-GB" sz="1600" dirty="0" smtClean="0"/>
              <a:t>Consequent diffuse pollution;</a:t>
            </a:r>
          </a:p>
          <a:p>
            <a:pPr marL="685800" algn="just"/>
            <a:r>
              <a:rPr lang="en-GB" sz="1600" dirty="0" smtClean="0"/>
              <a:t>Direct </a:t>
            </a:r>
            <a:r>
              <a:rPr lang="en-GB" sz="1600" dirty="0"/>
              <a:t>loss of biodiversity </a:t>
            </a:r>
            <a:r>
              <a:rPr lang="en-GB" sz="1600" dirty="0" smtClean="0"/>
              <a:t>(intensification </a:t>
            </a:r>
            <a:r>
              <a:rPr lang="en-GB" sz="1600" dirty="0"/>
              <a:t>of </a:t>
            </a:r>
            <a:r>
              <a:rPr lang="en-GB" sz="1600" dirty="0" smtClean="0"/>
              <a:t>grasslands)</a:t>
            </a:r>
            <a:endParaRPr lang="en-GB" sz="1600" dirty="0"/>
          </a:p>
          <a:p>
            <a:pPr marL="0" indent="0" algn="just">
              <a:buNone/>
            </a:pPr>
            <a:r>
              <a:rPr lang="en-GB" sz="1600" dirty="0" smtClean="0">
                <a:solidFill>
                  <a:srgbClr val="800000"/>
                </a:solidFill>
              </a:rPr>
              <a:t>Low grazing (low livestock densities):</a:t>
            </a:r>
          </a:p>
          <a:p>
            <a:pPr marL="685800" algn="just"/>
            <a:r>
              <a:rPr lang="en-GB" sz="1600" dirty="0" smtClean="0"/>
              <a:t>Higher risk of shrub invasion;</a:t>
            </a:r>
          </a:p>
          <a:p>
            <a:pPr marL="685800" algn="just"/>
            <a:r>
              <a:rPr lang="en-GB" sz="1600" dirty="0" smtClean="0"/>
              <a:t>Higher risk </a:t>
            </a:r>
            <a:r>
              <a:rPr lang="en-GB" sz="1600" dirty="0"/>
              <a:t>of fire and </a:t>
            </a:r>
            <a:r>
              <a:rPr lang="en-GB" sz="1600" dirty="0" smtClean="0"/>
              <a:t>landscape homogenization;</a:t>
            </a:r>
          </a:p>
          <a:p>
            <a:pPr marL="685800" algn="just"/>
            <a:r>
              <a:rPr lang="en-GB" sz="1600" dirty="0" smtClean="0"/>
              <a:t>Decline in </a:t>
            </a:r>
            <a:r>
              <a:rPr lang="en-GB" sz="1600" dirty="0"/>
              <a:t>soil </a:t>
            </a:r>
            <a:r>
              <a:rPr lang="en-GB" sz="1600" dirty="0" smtClean="0"/>
              <a:t>fertility.</a:t>
            </a:r>
            <a:endParaRPr lang="pt-PT"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13</a:t>
            </a:fld>
            <a:endParaRPr lang="de-DE" dirty="0"/>
          </a:p>
        </p:txBody>
      </p:sp>
      <p:sp>
        <p:nvSpPr>
          <p:cNvPr id="2" name="Curved Left Arrow 1"/>
          <p:cNvSpPr/>
          <p:nvPr/>
        </p:nvSpPr>
        <p:spPr>
          <a:xfrm>
            <a:off x="5436096" y="2228508"/>
            <a:ext cx="540000" cy="1440000"/>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8184" y="2592487"/>
            <a:ext cx="2016224" cy="692497"/>
          </a:xfrm>
          <a:prstGeom prst="rect">
            <a:avLst/>
          </a:prstGeom>
          <a:noFill/>
        </p:spPr>
        <p:txBody>
          <a:bodyPr wrap="square" rtlCol="0">
            <a:spAutoFit/>
          </a:bodyPr>
          <a:lstStyle/>
          <a:p>
            <a:r>
              <a:rPr lang="pt-PT" b="1" dirty="0" smtClean="0">
                <a:solidFill>
                  <a:srgbClr val="800000"/>
                </a:solidFill>
              </a:rPr>
              <a:t>Negative </a:t>
            </a:r>
            <a:r>
              <a:rPr lang="en-US" b="1" dirty="0" smtClean="0">
                <a:solidFill>
                  <a:srgbClr val="800000"/>
                </a:solidFill>
              </a:rPr>
              <a:t>impacts </a:t>
            </a:r>
            <a:r>
              <a:rPr lang="en-US" sz="1050" dirty="0" smtClean="0">
                <a:solidFill>
                  <a:schemeClr val="accent2">
                    <a:lumMod val="50000"/>
                  </a:schemeClr>
                </a:solidFill>
              </a:rPr>
              <a:t>(</a:t>
            </a:r>
            <a:r>
              <a:rPr lang="da-DK" sz="1050" dirty="0">
                <a:solidFill>
                  <a:schemeClr val="accent2">
                    <a:lumMod val="50000"/>
                  </a:schemeClr>
                </a:solidFill>
              </a:rPr>
              <a:t>Asner et al. 2004, Eurostat </a:t>
            </a:r>
            <a:r>
              <a:rPr lang="da-DK" sz="1050" dirty="0" smtClean="0">
                <a:solidFill>
                  <a:schemeClr val="accent2">
                    <a:lumMod val="50000"/>
                  </a:schemeClr>
                </a:solidFill>
              </a:rPr>
              <a:t>2018, Thórhallsdóttir </a:t>
            </a:r>
            <a:r>
              <a:rPr lang="da-DK" sz="1050" dirty="0">
                <a:solidFill>
                  <a:schemeClr val="accent2">
                    <a:lumMod val="50000"/>
                  </a:schemeClr>
                </a:solidFill>
              </a:rPr>
              <a:t>et al. 2013</a:t>
            </a:r>
            <a:r>
              <a:rPr lang="da-DK" sz="1050" dirty="0" smtClean="0">
                <a:solidFill>
                  <a:schemeClr val="accent2">
                    <a:lumMod val="50000"/>
                  </a:schemeClr>
                </a:solidFill>
              </a:rPr>
              <a:t>)</a:t>
            </a:r>
            <a:endParaRPr lang="en-US" sz="1050" dirty="0">
              <a:solidFill>
                <a:schemeClr val="accent2">
                  <a:lumMod val="50000"/>
                </a:schemeClr>
              </a:solidFill>
            </a:endParaRPr>
          </a:p>
        </p:txBody>
      </p:sp>
    </p:spTree>
    <p:extLst>
      <p:ext uri="{BB962C8B-B14F-4D97-AF65-F5344CB8AC3E}">
        <p14:creationId xmlns:p14="http://schemas.microsoft.com/office/powerpoint/2010/main" val="290487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smtClean="0"/>
              <a:t>4. </a:t>
            </a:r>
            <a:r>
              <a:rPr lang="en-US" sz="2200" dirty="0"/>
              <a:t>Total Livestock Density (TLD) and </a:t>
            </a:r>
            <a:r>
              <a:rPr lang="en-US" sz="2200" dirty="0" smtClean="0"/>
              <a:t>Grazing </a:t>
            </a:r>
            <a:r>
              <a:rPr lang="en-US" sz="2200" dirty="0"/>
              <a:t>Livestock </a:t>
            </a:r>
            <a:r>
              <a:rPr lang="en-US" sz="2200" dirty="0" smtClean="0"/>
              <a:t/>
            </a:r>
            <a:br>
              <a:rPr lang="en-US" sz="2200" dirty="0" smtClean="0"/>
            </a:br>
            <a:r>
              <a:rPr lang="en-US" sz="2200" dirty="0" smtClean="0"/>
              <a:t>Density </a:t>
            </a:r>
            <a:r>
              <a:rPr lang="en-US" sz="2200" dirty="0"/>
              <a:t>(GLD</a:t>
            </a:r>
            <a:r>
              <a:rPr lang="en-US" sz="2200" dirty="0" smtClean="0"/>
              <a:t>)</a:t>
            </a:r>
            <a:endParaRPr lang="de-DE" sz="2200" dirty="0"/>
          </a:p>
        </p:txBody>
      </p:sp>
      <p:sp>
        <p:nvSpPr>
          <p:cNvPr id="5" name="Inhaltsplatzhalter 4"/>
          <p:cNvSpPr>
            <a:spLocks noGrp="1"/>
          </p:cNvSpPr>
          <p:nvPr>
            <p:ph idx="1"/>
          </p:nvPr>
        </p:nvSpPr>
        <p:spPr>
          <a:xfrm>
            <a:off x="467544" y="1124744"/>
            <a:ext cx="8280920" cy="3240360"/>
          </a:xfrm>
        </p:spPr>
        <p:txBody>
          <a:bodyPr>
            <a:normAutofit/>
          </a:bodyPr>
          <a:lstStyle/>
          <a:p>
            <a:pPr marL="457200" lvl="1" indent="-457200">
              <a:buFont typeface="+mj-lt"/>
              <a:buAutoNum type="arabicPeriod" startAt="2"/>
            </a:pPr>
            <a:endParaRPr lang="en-US" sz="1100" b="1" dirty="0" smtClean="0">
              <a:solidFill>
                <a:schemeClr val="tx2">
                  <a:lumMod val="50000"/>
                </a:schemeClr>
              </a:solidFill>
            </a:endParaRPr>
          </a:p>
          <a:p>
            <a:pPr marL="457200" lvl="1" indent="-457200">
              <a:buFont typeface="+mj-lt"/>
              <a:buAutoNum type="arabicPeriod" startAt="2"/>
            </a:pPr>
            <a:endParaRPr lang="en-US" sz="1100" b="1" dirty="0">
              <a:solidFill>
                <a:schemeClr val="tx2">
                  <a:lumMod val="50000"/>
                </a:schemeClr>
              </a:solidFill>
            </a:endParaRPr>
          </a:p>
          <a:p>
            <a:pPr marL="742950" algn="just"/>
            <a:endParaRPr lang="en-US" sz="1800" dirty="0" smtClean="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smtClean="0">
              <a:solidFill>
                <a:schemeClr val="accent2"/>
              </a:solidFill>
            </a:endParaRPr>
          </a:p>
          <a:p>
            <a:pPr marL="742950" algn="just"/>
            <a:endParaRPr lang="en-GB" sz="1800" dirty="0" smtClean="0">
              <a:solidFill>
                <a:schemeClr val="accent2"/>
              </a:solidFill>
            </a:endParaRPr>
          </a:p>
          <a:p>
            <a:pPr marL="742950" algn="just"/>
            <a:r>
              <a:rPr lang="en-GB" sz="1800" dirty="0" smtClean="0">
                <a:solidFill>
                  <a:schemeClr val="accent2"/>
                </a:solidFill>
              </a:rPr>
              <a:t>Livestock </a:t>
            </a:r>
            <a:r>
              <a:rPr lang="en-GB" sz="1800" dirty="0">
                <a:solidFill>
                  <a:schemeClr val="accent2"/>
                </a:solidFill>
              </a:rPr>
              <a:t>production is dependent on agricultural land availability</a:t>
            </a:r>
            <a:r>
              <a:rPr lang="en-GB" sz="1800" dirty="0" smtClean="0">
                <a:solidFill>
                  <a:schemeClr val="accent2"/>
                </a:solidFill>
              </a:rPr>
              <a:t>.</a:t>
            </a:r>
            <a:endParaRPr lang="en-GB" sz="1500" dirty="0" smtClean="0"/>
          </a:p>
        </p:txBody>
      </p:sp>
      <p:sp>
        <p:nvSpPr>
          <p:cNvPr id="7" name="Foliennummernplatzhalter 6"/>
          <p:cNvSpPr>
            <a:spLocks noGrp="1"/>
          </p:cNvSpPr>
          <p:nvPr>
            <p:ph type="sldNum" sz="quarter" idx="12"/>
          </p:nvPr>
        </p:nvSpPr>
        <p:spPr>
          <a:xfrm>
            <a:off x="8432791" y="6514244"/>
            <a:ext cx="812221" cy="365125"/>
          </a:xfrm>
        </p:spPr>
        <p:txBody>
          <a:bodyPr/>
          <a:lstStyle/>
          <a:p>
            <a:fld id="{94C51DEF-A0F2-436A-B446-D206BED377C1}" type="slidenum">
              <a:rPr lang="de-DE" smtClean="0"/>
              <a:pPr/>
              <a:t>14</a:t>
            </a:fld>
            <a:endParaRPr lang="de-DE" dirty="0"/>
          </a:p>
        </p:txBody>
      </p:sp>
      <p:sp>
        <p:nvSpPr>
          <p:cNvPr id="8" name="TextBox 7"/>
          <p:cNvSpPr txBox="1"/>
          <p:nvPr/>
        </p:nvSpPr>
        <p:spPr>
          <a:xfrm>
            <a:off x="360000" y="3960000"/>
            <a:ext cx="42120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smtClean="0">
                <a:latin typeface="Arial" panose="020B0604020202020204" pitchFamily="34" charset="0"/>
                <a:cs typeface="Arial" panose="020B0604020202020204" pitchFamily="34" charset="0"/>
              </a:rPr>
              <a:t>Total </a:t>
            </a:r>
            <a:r>
              <a:rPr lang="en-US" sz="1600" b="1" dirty="0">
                <a:latin typeface="Arial" panose="020B0604020202020204" pitchFamily="34" charset="0"/>
                <a:cs typeface="Arial" panose="020B0604020202020204" pitchFamily="34" charset="0"/>
              </a:rPr>
              <a:t>livestock density (TLD) (LU/ha of UAA</a:t>
            </a:r>
            <a:r>
              <a:rPr lang="en-US" sz="1600" b="1" dirty="0" smtClean="0">
                <a:latin typeface="Arial" panose="020B0604020202020204" pitchFamily="34" charset="0"/>
                <a:cs typeface="Arial" panose="020B0604020202020204" pitchFamily="34" charset="0"/>
              </a:rPr>
              <a:t>) – </a:t>
            </a:r>
            <a:r>
              <a:rPr lang="en-US" sz="1600" dirty="0">
                <a:latin typeface="Arial" panose="020B0604020202020204" pitchFamily="34" charset="0"/>
                <a:cs typeface="Arial" panose="020B0604020202020204" pitchFamily="34" charset="0"/>
              </a:rPr>
              <a:t>ratio of total livestock </a:t>
            </a:r>
            <a:r>
              <a:rPr lang="en-US" sz="1600" dirty="0" smtClean="0">
                <a:latin typeface="Arial" panose="020B0604020202020204" pitchFamily="34" charset="0"/>
                <a:cs typeface="Arial" panose="020B0604020202020204" pitchFamily="34" charset="0"/>
              </a:rPr>
              <a:t>to </a:t>
            </a:r>
            <a:r>
              <a:rPr lang="en-US" sz="1600" dirty="0">
                <a:latin typeface="Arial" panose="020B0604020202020204" pitchFamily="34" charset="0"/>
                <a:cs typeface="Arial" panose="020B0604020202020204" pitchFamily="34" charset="0"/>
              </a:rPr>
              <a:t>the total </a:t>
            </a:r>
            <a:r>
              <a:rPr lang="en-US" sz="1600" dirty="0" smtClean="0">
                <a:latin typeface="Arial" panose="020B0604020202020204" pitchFamily="34" charset="0"/>
                <a:cs typeface="Arial" panose="020B0604020202020204" pitchFamily="34" charset="0"/>
              </a:rPr>
              <a:t>utilized </a:t>
            </a:r>
            <a:r>
              <a:rPr lang="en-US" sz="1600" dirty="0">
                <a:latin typeface="Arial" panose="020B0604020202020204" pitchFamily="34" charset="0"/>
                <a:cs typeface="Arial" panose="020B0604020202020204" pitchFamily="34" charset="0"/>
              </a:rPr>
              <a:t>agricultural area (UAA</a:t>
            </a:r>
            <a:r>
              <a:rPr lang="en-US"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60000" y="5040000"/>
            <a:ext cx="42120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smtClean="0">
                <a:latin typeface="Arial" panose="020B0604020202020204" pitchFamily="34" charset="0"/>
                <a:cs typeface="Arial" panose="020B0604020202020204" pitchFamily="34" charset="0"/>
              </a:rPr>
              <a:t>Grazing </a:t>
            </a:r>
            <a:r>
              <a:rPr lang="en-US" sz="1600" b="1" dirty="0">
                <a:latin typeface="Arial" panose="020B0604020202020204" pitchFamily="34" charset="0"/>
                <a:cs typeface="Arial" panose="020B0604020202020204" pitchFamily="34" charset="0"/>
              </a:rPr>
              <a:t>livestock density </a:t>
            </a:r>
            <a:r>
              <a:rPr lang="en-US" sz="1600" b="1" dirty="0" smtClean="0">
                <a:latin typeface="Arial" panose="020B0604020202020204" pitchFamily="34" charset="0"/>
                <a:cs typeface="Arial" panose="020B0604020202020204" pitchFamily="34" charset="0"/>
              </a:rPr>
              <a:t>(GLD</a:t>
            </a:r>
            <a:r>
              <a:rPr lang="en-US" sz="1600" b="1" dirty="0">
                <a:latin typeface="Arial" panose="020B0604020202020204" pitchFamily="34" charset="0"/>
                <a:cs typeface="Arial" panose="020B0604020202020204" pitchFamily="34" charset="0"/>
              </a:rPr>
              <a:t>) (LU/ha of </a:t>
            </a:r>
            <a:r>
              <a:rPr lang="en-US" sz="1600" b="1" dirty="0" smtClean="0">
                <a:latin typeface="Arial" panose="020B0604020202020204" pitchFamily="34" charset="0"/>
                <a:cs typeface="Arial" panose="020B0604020202020204" pitchFamily="34" charset="0"/>
              </a:rPr>
              <a:t>fodder area) – </a:t>
            </a:r>
            <a:r>
              <a:rPr lang="en-US" sz="1600" dirty="0">
                <a:latin typeface="Arial" panose="020B0604020202020204" pitchFamily="34" charset="0"/>
                <a:cs typeface="Arial" panose="020B0604020202020204" pitchFamily="34" charset="0"/>
              </a:rPr>
              <a:t>ratio of total </a:t>
            </a:r>
            <a:r>
              <a:rPr lang="en-US" sz="1600" dirty="0" smtClean="0">
                <a:latin typeface="Arial" panose="020B0604020202020204" pitchFamily="34" charset="0"/>
                <a:cs typeface="Arial" panose="020B0604020202020204" pitchFamily="34" charset="0"/>
              </a:rPr>
              <a:t>grazing herbivores to </a:t>
            </a:r>
            <a:r>
              <a:rPr lang="en-US" sz="1600" dirty="0">
                <a:latin typeface="Arial" panose="020B0604020202020204" pitchFamily="34" charset="0"/>
                <a:cs typeface="Arial" panose="020B0604020202020204" pitchFamily="34" charset="0"/>
              </a:rPr>
              <a:t>the total </a:t>
            </a:r>
            <a:r>
              <a:rPr lang="en-US" sz="1600" dirty="0" smtClean="0">
                <a:latin typeface="Arial" panose="020B0604020202020204" pitchFamily="34" charset="0"/>
                <a:cs typeface="Arial" panose="020B0604020202020204" pitchFamily="34" charset="0"/>
              </a:rPr>
              <a:t>fodder area.</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360000" y="1440000"/>
            <a:ext cx="8424000" cy="141577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sz="1600" b="1" dirty="0">
                <a:solidFill>
                  <a:schemeClr val="accent3"/>
                </a:solidFill>
              </a:rPr>
              <a:t>Total Livestock Density (TLD) and Grazing Livestock Density (GLD)</a:t>
            </a:r>
            <a:endParaRPr lang="pt-PT" sz="1600" b="1" dirty="0">
              <a:solidFill>
                <a:schemeClr val="accent3"/>
              </a:solidFill>
            </a:endParaRPr>
          </a:p>
          <a:p>
            <a:pPr algn="just"/>
            <a:r>
              <a:rPr lang="en-GB" sz="1400" i="1" dirty="0">
                <a:solidFill>
                  <a:schemeClr val="bg2">
                    <a:lumMod val="10000"/>
                  </a:schemeClr>
                </a:solidFill>
              </a:rPr>
              <a:t>The </a:t>
            </a:r>
            <a:r>
              <a:rPr lang="en-GB" sz="1400" i="1" dirty="0" smtClean="0">
                <a:solidFill>
                  <a:schemeClr val="bg2">
                    <a:lumMod val="10000"/>
                  </a:schemeClr>
                </a:solidFill>
              </a:rPr>
              <a:t>‘livestock unit’ → </a:t>
            </a:r>
            <a:r>
              <a:rPr lang="en-GB" sz="1400" b="1" i="1" dirty="0" smtClean="0">
                <a:solidFill>
                  <a:schemeClr val="bg2">
                    <a:lumMod val="10000"/>
                  </a:schemeClr>
                </a:solidFill>
              </a:rPr>
              <a:t>LSU or LU</a:t>
            </a:r>
            <a:r>
              <a:rPr lang="en-GB" sz="1400" i="1" dirty="0" smtClean="0">
                <a:solidFill>
                  <a:schemeClr val="bg2">
                    <a:lumMod val="10000"/>
                  </a:schemeClr>
                </a:solidFill>
              </a:rPr>
              <a:t>, reference </a:t>
            </a:r>
            <a:r>
              <a:rPr lang="en-GB" sz="1400" i="1" dirty="0">
                <a:solidFill>
                  <a:schemeClr val="bg2">
                    <a:lumMod val="10000"/>
                  </a:schemeClr>
                </a:solidFill>
              </a:rPr>
              <a:t>unit </a:t>
            </a:r>
            <a:r>
              <a:rPr lang="en-GB" sz="1400" i="1" dirty="0" smtClean="0">
                <a:solidFill>
                  <a:schemeClr val="bg2">
                    <a:lumMod val="10000"/>
                  </a:schemeClr>
                </a:solidFill>
              </a:rPr>
              <a:t>that </a:t>
            </a:r>
            <a:r>
              <a:rPr lang="en-GB" sz="1400" i="1" dirty="0">
                <a:solidFill>
                  <a:schemeClr val="bg2">
                    <a:lumMod val="10000"/>
                  </a:schemeClr>
                </a:solidFill>
              </a:rPr>
              <a:t>facilitates the aggregation of livestock from various species and age as per convention, via the use of specific coefficients established initially on the basis of the nutritional or feed requirement of each type of </a:t>
            </a:r>
            <a:r>
              <a:rPr lang="en-GB" sz="1400" i="1" dirty="0" smtClean="0">
                <a:solidFill>
                  <a:schemeClr val="bg2">
                    <a:lumMod val="10000"/>
                  </a:schemeClr>
                </a:solidFill>
              </a:rPr>
              <a:t>animal. </a:t>
            </a:r>
          </a:p>
          <a:p>
            <a:pPr algn="just"/>
            <a:r>
              <a:rPr lang="en-GB" sz="1400" b="1" i="1" dirty="0" smtClean="0">
                <a:solidFill>
                  <a:schemeClr val="bg2">
                    <a:lumMod val="10000"/>
                  </a:schemeClr>
                </a:solidFill>
              </a:rPr>
              <a:t>1 LSU </a:t>
            </a:r>
            <a:r>
              <a:rPr lang="en-GB" sz="1400" i="1" dirty="0">
                <a:solidFill>
                  <a:schemeClr val="bg2">
                    <a:lumMod val="10000"/>
                  </a:schemeClr>
                </a:solidFill>
              </a:rPr>
              <a:t>→ </a:t>
            </a:r>
            <a:r>
              <a:rPr lang="en-GB" sz="1400" i="1" dirty="0" smtClean="0">
                <a:solidFill>
                  <a:schemeClr val="bg2">
                    <a:lumMod val="10000"/>
                  </a:schemeClr>
                </a:solidFill>
              </a:rPr>
              <a:t>grazing </a:t>
            </a:r>
            <a:r>
              <a:rPr lang="en-GB" sz="1400" i="1" dirty="0">
                <a:solidFill>
                  <a:schemeClr val="bg2">
                    <a:lumMod val="10000"/>
                  </a:schemeClr>
                </a:solidFill>
              </a:rPr>
              <a:t>equivalent of </a:t>
            </a:r>
            <a:r>
              <a:rPr lang="en-GB" sz="1400" i="1" dirty="0" smtClean="0">
                <a:solidFill>
                  <a:schemeClr val="bg2">
                    <a:lumMod val="10000"/>
                  </a:schemeClr>
                </a:solidFill>
              </a:rPr>
              <a:t>1 adult </a:t>
            </a:r>
            <a:r>
              <a:rPr lang="en-GB" sz="1400" i="1" dirty="0">
                <a:solidFill>
                  <a:schemeClr val="bg2">
                    <a:lumMod val="10000"/>
                  </a:schemeClr>
                </a:solidFill>
              </a:rPr>
              <a:t>dairy cow producing 3 000 kg of milk annually, without additional concentrated foodstuffs (Eurostat 2018).</a:t>
            </a:r>
            <a:endParaRPr lang="pt-PT" sz="1400" b="1" dirty="0">
              <a:solidFill>
                <a:schemeClr val="bg2">
                  <a:lumMod val="10000"/>
                </a:schemeClr>
              </a:solidFill>
            </a:endParaRPr>
          </a:p>
        </p:txBody>
      </p:sp>
      <p:sp>
        <p:nvSpPr>
          <p:cNvPr id="13" name="Rectangle 12"/>
          <p:cNvSpPr/>
          <p:nvPr/>
        </p:nvSpPr>
        <p:spPr>
          <a:xfrm>
            <a:off x="4796375" y="4009875"/>
            <a:ext cx="3960000" cy="18722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4" name="TextBox 13"/>
          <p:cNvSpPr txBox="1"/>
          <p:nvPr/>
        </p:nvSpPr>
        <p:spPr>
          <a:xfrm>
            <a:off x="4831911" y="4054939"/>
            <a:ext cx="1872688" cy="276999"/>
          </a:xfrm>
          <a:prstGeom prst="rect">
            <a:avLst/>
          </a:prstGeom>
          <a:noFill/>
        </p:spPr>
        <p:txBody>
          <a:bodyPr wrap="square" rtlCol="0">
            <a:spAutoFit/>
          </a:bodyPr>
          <a:lstStyle/>
          <a:p>
            <a:pPr algn="just"/>
            <a:r>
              <a:rPr lang="en-US" sz="1200" b="1" smtClean="0">
                <a:latin typeface="Arial" panose="020B0604020202020204" pitchFamily="34" charset="0"/>
                <a:cs typeface="Arial" panose="020B0604020202020204" pitchFamily="34" charset="0"/>
              </a:rPr>
              <a:t>Total livestock</a:t>
            </a:r>
            <a:endParaRPr lang="pt-PT" sz="1200" dirty="0">
              <a:latin typeface="Arial" panose="020B0604020202020204" pitchFamily="34" charset="0"/>
              <a:cs typeface="Arial" panose="020B0604020202020204" pitchFamily="34" charset="0"/>
            </a:endParaRPr>
          </a:p>
        </p:txBody>
      </p:sp>
      <p:sp>
        <p:nvSpPr>
          <p:cNvPr id="15" name="Rectangle 14"/>
          <p:cNvSpPr/>
          <p:nvPr/>
        </p:nvSpPr>
        <p:spPr>
          <a:xfrm>
            <a:off x="5912511" y="4414979"/>
            <a:ext cx="2736304" cy="136815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Box 15"/>
          <p:cNvSpPr txBox="1"/>
          <p:nvPr/>
        </p:nvSpPr>
        <p:spPr>
          <a:xfrm>
            <a:off x="5912511" y="4414979"/>
            <a:ext cx="2376264" cy="276999"/>
          </a:xfrm>
          <a:prstGeom prst="rect">
            <a:avLst/>
          </a:prstGeom>
          <a:noFill/>
        </p:spPr>
        <p:txBody>
          <a:bodyPr wrap="square" rtlCol="0">
            <a:spAutoFit/>
          </a:bodyPr>
          <a:lstStyle/>
          <a:p>
            <a:pPr algn="just"/>
            <a:r>
              <a:rPr lang="en-US" sz="1200" b="1" dirty="0" smtClean="0">
                <a:latin typeface="Arial" panose="020B0604020202020204" pitchFamily="34" charset="0"/>
                <a:cs typeface="Arial" panose="020B0604020202020204" pitchFamily="34" charset="0"/>
              </a:rPr>
              <a:t>Total grazing livestock</a:t>
            </a:r>
          </a:p>
        </p:txBody>
      </p:sp>
    </p:spTree>
    <p:extLst>
      <p:ext uri="{BB962C8B-B14F-4D97-AF65-F5344CB8AC3E}">
        <p14:creationId xmlns:p14="http://schemas.microsoft.com/office/powerpoint/2010/main" val="340514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1728192"/>
          </a:xfrm>
        </p:spPr>
        <p:txBody>
          <a:bodyPr>
            <a:normAutofit/>
          </a:bodyPr>
          <a:lstStyle/>
          <a:p>
            <a:pPr marL="0" lvl="1" indent="0">
              <a:buNone/>
            </a:pPr>
            <a:r>
              <a:rPr lang="en-US" sz="1800" b="1" dirty="0" smtClean="0">
                <a:solidFill>
                  <a:schemeClr val="tx2">
                    <a:lumMod val="50000"/>
                  </a:schemeClr>
                </a:solidFill>
              </a:rPr>
              <a:t>GLD maximum of 1.4 </a:t>
            </a:r>
            <a:r>
              <a:rPr lang="en-US" sz="1800" b="1" dirty="0">
                <a:solidFill>
                  <a:schemeClr val="tx2">
                    <a:lumMod val="50000"/>
                  </a:schemeClr>
                </a:solidFill>
              </a:rPr>
              <a:t>LU/ha - established in 1989 (CAP</a:t>
            </a:r>
            <a:r>
              <a:rPr lang="en-US" sz="1800" b="1" dirty="0" smtClean="0">
                <a:solidFill>
                  <a:schemeClr val="tx2">
                    <a:lumMod val="50000"/>
                  </a:schemeClr>
                </a:solidFill>
              </a:rPr>
              <a:t>):</a:t>
            </a:r>
          </a:p>
          <a:p>
            <a:pPr marL="285750" lvl="1">
              <a:buFont typeface="Arial" panose="020B0604020202020204" pitchFamily="34" charset="0"/>
              <a:buChar char="•"/>
            </a:pPr>
            <a:r>
              <a:rPr lang="en-US" sz="1800" dirty="0" smtClean="0">
                <a:solidFill>
                  <a:schemeClr val="tx2">
                    <a:lumMod val="50000"/>
                  </a:schemeClr>
                </a:solidFill>
              </a:rPr>
              <a:t>Limit </a:t>
            </a:r>
            <a:r>
              <a:rPr lang="en-US" sz="1800" dirty="0">
                <a:solidFill>
                  <a:schemeClr val="tx2">
                    <a:lumMod val="50000"/>
                  </a:schemeClr>
                </a:solidFill>
              </a:rPr>
              <a:t>the compensation benefits paid to farms </a:t>
            </a:r>
            <a:r>
              <a:rPr lang="en-US" sz="1800" dirty="0" smtClean="0">
                <a:solidFill>
                  <a:schemeClr val="tx2">
                    <a:lumMod val="50000"/>
                  </a:schemeClr>
                </a:solidFill>
              </a:rPr>
              <a:t>in </a:t>
            </a:r>
            <a:r>
              <a:rPr lang="en-US" sz="1800" dirty="0">
                <a:solidFill>
                  <a:schemeClr val="tx2">
                    <a:lumMod val="50000"/>
                  </a:schemeClr>
                </a:solidFill>
              </a:rPr>
              <a:t>less </a:t>
            </a:r>
            <a:r>
              <a:rPr lang="en-US" sz="1800" dirty="0" smtClean="0">
                <a:solidFill>
                  <a:schemeClr val="tx2">
                    <a:lumMod val="50000"/>
                  </a:schemeClr>
                </a:solidFill>
              </a:rPr>
              <a:t>favored </a:t>
            </a:r>
            <a:r>
              <a:rPr lang="en-US" sz="1800" dirty="0">
                <a:solidFill>
                  <a:schemeClr val="tx2">
                    <a:lumMod val="50000"/>
                  </a:schemeClr>
                </a:solidFill>
              </a:rPr>
              <a:t>areas (LFA</a:t>
            </a:r>
            <a:r>
              <a:rPr lang="en-US" sz="1800" dirty="0" smtClean="0">
                <a:solidFill>
                  <a:schemeClr val="tx2">
                    <a:lumMod val="50000"/>
                  </a:schemeClr>
                </a:solidFill>
              </a:rPr>
              <a:t>);</a:t>
            </a:r>
          </a:p>
          <a:p>
            <a:pPr marL="285750" lvl="1">
              <a:buFont typeface="Arial" panose="020B0604020202020204" pitchFamily="34" charset="0"/>
              <a:buChar char="•"/>
            </a:pPr>
            <a:r>
              <a:rPr lang="en-US" sz="1800" dirty="0" smtClean="0">
                <a:solidFill>
                  <a:schemeClr val="tx2">
                    <a:lumMod val="50000"/>
                  </a:schemeClr>
                </a:solidFill>
              </a:rPr>
              <a:t>Define </a:t>
            </a:r>
            <a:r>
              <a:rPr lang="en-US" sz="1800" dirty="0">
                <a:solidFill>
                  <a:schemeClr val="tx2">
                    <a:lumMod val="50000"/>
                  </a:schemeClr>
                </a:solidFill>
              </a:rPr>
              <a:t>extensive livestock </a:t>
            </a:r>
            <a:r>
              <a:rPr lang="en-US" sz="1800" dirty="0" smtClean="0">
                <a:solidFill>
                  <a:schemeClr val="tx2">
                    <a:lumMod val="50000"/>
                  </a:schemeClr>
                </a:solidFill>
              </a:rPr>
              <a:t>farming (since 1992);</a:t>
            </a:r>
          </a:p>
          <a:p>
            <a:pPr marL="285750" lvl="1">
              <a:buFont typeface="Arial" panose="020B0604020202020204" pitchFamily="34" charset="0"/>
              <a:buChar char="•"/>
            </a:pPr>
            <a:r>
              <a:rPr lang="en-US" sz="1800" dirty="0" smtClean="0">
                <a:solidFill>
                  <a:schemeClr val="tx2">
                    <a:lumMod val="50000"/>
                  </a:schemeClr>
                </a:solidFill>
              </a:rPr>
              <a:t>Limit </a:t>
            </a:r>
            <a:r>
              <a:rPr lang="en-US" sz="1800" dirty="0">
                <a:solidFill>
                  <a:schemeClr val="tx2">
                    <a:lumMod val="50000"/>
                  </a:schemeClr>
                </a:solidFill>
              </a:rPr>
              <a:t>the eligibility to receive support for </a:t>
            </a:r>
            <a:r>
              <a:rPr lang="en-US" sz="1800" dirty="0" err="1" smtClean="0">
                <a:solidFill>
                  <a:schemeClr val="tx2">
                    <a:lumMod val="50000"/>
                  </a:schemeClr>
                </a:solidFill>
              </a:rPr>
              <a:t>extensification</a:t>
            </a:r>
            <a:r>
              <a:rPr lang="en-US" sz="1800" dirty="0" smtClean="0">
                <a:solidFill>
                  <a:schemeClr val="tx2">
                    <a:lumMod val="50000"/>
                  </a:schemeClr>
                </a:solidFill>
              </a:rPr>
              <a:t> </a:t>
            </a:r>
            <a:r>
              <a:rPr lang="en-US" sz="1800" dirty="0">
                <a:solidFill>
                  <a:schemeClr val="tx2">
                    <a:lumMod val="50000"/>
                  </a:schemeClr>
                </a:solidFill>
              </a:rPr>
              <a:t>measures </a:t>
            </a:r>
            <a:r>
              <a:rPr lang="en-US" sz="1400" dirty="0">
                <a:solidFill>
                  <a:schemeClr val="tx2">
                    <a:lumMod val="50000"/>
                  </a:schemeClr>
                </a:solidFill>
              </a:rPr>
              <a:t>(</a:t>
            </a:r>
            <a:r>
              <a:rPr lang="en-US" sz="1400" dirty="0" err="1">
                <a:solidFill>
                  <a:schemeClr val="tx2">
                    <a:lumMod val="50000"/>
                  </a:schemeClr>
                </a:solidFill>
              </a:rPr>
              <a:t>Piva</a:t>
            </a:r>
            <a:r>
              <a:rPr lang="en-US" sz="1400" dirty="0">
                <a:solidFill>
                  <a:schemeClr val="tx2">
                    <a:lumMod val="50000"/>
                  </a:schemeClr>
                </a:solidFill>
              </a:rPr>
              <a:t> et al. 1999</a:t>
            </a:r>
            <a:r>
              <a:rPr lang="en-US" sz="1400" dirty="0" smtClean="0">
                <a:solidFill>
                  <a:schemeClr val="tx2">
                    <a:lumMod val="50000"/>
                  </a:schemeClr>
                </a:solidFill>
              </a:rPr>
              <a:t>).</a:t>
            </a:r>
            <a:endParaRPr lang="en-GB" sz="1500" dirty="0" smtClean="0"/>
          </a:p>
          <a:p>
            <a:pPr marL="0" indent="0" algn="just">
              <a:buNone/>
            </a:pP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15</a:t>
            </a:fld>
            <a:endParaRPr lang="de-DE" dirty="0"/>
          </a:p>
        </p:txBody>
      </p:sp>
      <p:sp>
        <p:nvSpPr>
          <p:cNvPr id="18" name="Titel 3"/>
          <p:cNvSpPr>
            <a:spLocks noGrp="1"/>
          </p:cNvSpPr>
          <p:nvPr>
            <p:ph type="title"/>
          </p:nvPr>
        </p:nvSpPr>
        <p:spPr>
          <a:xfrm>
            <a:off x="323528" y="111770"/>
            <a:ext cx="8229600" cy="724942"/>
          </a:xfrm>
        </p:spPr>
        <p:txBody>
          <a:bodyPr>
            <a:normAutofit fontScale="90000"/>
          </a:bodyPr>
          <a:lstStyle/>
          <a:p>
            <a:r>
              <a:rPr lang="de-DE" sz="2200" dirty="0" smtClean="0"/>
              <a:t>4. </a:t>
            </a:r>
            <a:r>
              <a:rPr lang="en-US" sz="2200" dirty="0"/>
              <a:t>Total Livestock Density (TLD) and </a:t>
            </a:r>
            <a:r>
              <a:rPr lang="en-US" sz="2200" dirty="0" smtClean="0"/>
              <a:t>Grazing </a:t>
            </a:r>
            <a:r>
              <a:rPr lang="en-US" sz="2200" dirty="0"/>
              <a:t>Livestock </a:t>
            </a:r>
            <a:r>
              <a:rPr lang="en-US" sz="2200" dirty="0" smtClean="0"/>
              <a:t/>
            </a:r>
            <a:br>
              <a:rPr lang="en-US" sz="2200" dirty="0" smtClean="0"/>
            </a:br>
            <a:r>
              <a:rPr lang="en-US" sz="2200" dirty="0" smtClean="0"/>
              <a:t>Density </a:t>
            </a:r>
            <a:r>
              <a:rPr lang="en-US" sz="2200" dirty="0"/>
              <a:t>(GLD</a:t>
            </a:r>
            <a:r>
              <a:rPr lang="en-US" sz="2200" dirty="0" smtClean="0"/>
              <a:t>)</a:t>
            </a:r>
            <a:endParaRPr lang="de-DE" sz="2200" dirty="0"/>
          </a:p>
        </p:txBody>
      </p:sp>
      <p:sp>
        <p:nvSpPr>
          <p:cNvPr id="9" name="TextBox 8"/>
          <p:cNvSpPr txBox="1"/>
          <p:nvPr/>
        </p:nvSpPr>
        <p:spPr>
          <a:xfrm>
            <a:off x="251519" y="3060000"/>
            <a:ext cx="8624537" cy="584775"/>
          </a:xfrm>
          <a:prstGeom prst="rect">
            <a:avLst/>
          </a:prstGeom>
          <a:ln w="19050"/>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r>
              <a:rPr lang="en-GB" sz="1600" b="1" dirty="0" smtClean="0">
                <a:solidFill>
                  <a:schemeClr val="accent2">
                    <a:lumMod val="75000"/>
                  </a:schemeClr>
                </a:solidFill>
                <a:latin typeface="Arial" panose="020B0604020202020204" pitchFamily="34" charset="0"/>
                <a:cs typeface="Arial" panose="020B0604020202020204" pitchFamily="34" charset="0"/>
              </a:rPr>
              <a:t>National Rural Development Programmes </a:t>
            </a:r>
            <a:r>
              <a:rPr lang="en-GB" sz="1600" dirty="0" smtClean="0">
                <a:solidFill>
                  <a:schemeClr val="accent2">
                    <a:lumMod val="75000"/>
                  </a:schemeClr>
                </a:solidFill>
                <a:latin typeface="Arial" panose="020B0604020202020204" pitchFamily="34" charset="0"/>
                <a:cs typeface="Arial" panose="020B0604020202020204" pitchFamily="34" charset="0"/>
              </a:rPr>
              <a:t>of Member States with more </a:t>
            </a:r>
            <a:r>
              <a:rPr lang="en-GB" sz="1600" b="1" dirty="0" smtClean="0">
                <a:solidFill>
                  <a:schemeClr val="accent2">
                    <a:lumMod val="75000"/>
                  </a:schemeClr>
                </a:solidFill>
                <a:latin typeface="Arial" panose="020B0604020202020204" pitchFamily="34" charset="0"/>
                <a:cs typeface="Arial" panose="020B0604020202020204" pitchFamily="34" charset="0"/>
              </a:rPr>
              <a:t>ambitious limits</a:t>
            </a:r>
            <a:r>
              <a:rPr lang="en-GB" sz="1600" dirty="0" smtClean="0">
                <a:solidFill>
                  <a:schemeClr val="accent2">
                    <a:lumMod val="75000"/>
                  </a:schemeClr>
                </a:solidFill>
                <a:latin typeface="Arial" panose="020B0604020202020204" pitchFamily="34" charset="0"/>
                <a:cs typeface="Arial" panose="020B0604020202020204" pitchFamily="34" charset="0"/>
              </a:rPr>
              <a:t> to obtain support for </a:t>
            </a:r>
            <a:r>
              <a:rPr lang="en-GB" sz="1600" b="1" dirty="0" smtClean="0">
                <a:solidFill>
                  <a:schemeClr val="accent2">
                    <a:lumMod val="75000"/>
                  </a:schemeClr>
                </a:solidFill>
                <a:latin typeface="Arial" panose="020B0604020202020204" pitchFamily="34" charset="0"/>
                <a:cs typeface="Arial" panose="020B0604020202020204" pitchFamily="34" charset="0"/>
              </a:rPr>
              <a:t>HNV farming</a:t>
            </a:r>
            <a:r>
              <a:rPr lang="en-GB" sz="1600" dirty="0" smtClean="0">
                <a:solidFill>
                  <a:schemeClr val="accent2">
                    <a:lumMod val="75000"/>
                  </a:schemeClr>
                </a:solidFill>
                <a:latin typeface="Arial" panose="020B0604020202020204" pitchFamily="34" charset="0"/>
                <a:cs typeface="Arial" panose="020B0604020202020204" pitchFamily="34" charset="0"/>
              </a:rPr>
              <a:t>, within and outside </a:t>
            </a:r>
            <a:r>
              <a:rPr lang="en-GB" sz="1600" b="1" dirty="0" smtClean="0">
                <a:solidFill>
                  <a:schemeClr val="accent2">
                    <a:lumMod val="75000"/>
                  </a:schemeClr>
                </a:solidFill>
                <a:latin typeface="Arial" panose="020B0604020202020204" pitchFamily="34" charset="0"/>
                <a:cs typeface="Arial" panose="020B0604020202020204" pitchFamily="34" charset="0"/>
              </a:rPr>
              <a:t>Natura 2000 areas</a:t>
            </a:r>
            <a:r>
              <a:rPr lang="en-GB" sz="1600" dirty="0" smtClean="0">
                <a:solidFill>
                  <a:schemeClr val="accent2">
                    <a:lumMod val="75000"/>
                  </a:schemeClr>
                </a:solidFill>
                <a:latin typeface="Arial" panose="020B0604020202020204" pitchFamily="34" charset="0"/>
                <a:cs typeface="Arial" panose="020B0604020202020204" pitchFamily="34" charset="0"/>
              </a:rPr>
              <a:t>.</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256926" y="4183800"/>
            <a:ext cx="3090937"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France </a:t>
            </a:r>
            <a:r>
              <a:rPr lang="en-GB" sz="1500" b="1" dirty="0" smtClean="0">
                <a:latin typeface="Arial" panose="020B0604020202020204" pitchFamily="34" charset="0"/>
                <a:cs typeface="Arial" panose="020B0604020202020204" pitchFamily="34" charset="0"/>
              </a:rPr>
              <a:t>(</a:t>
            </a:r>
            <a:r>
              <a:rPr lang="en-GB" sz="1500" b="1" dirty="0">
                <a:latin typeface="Arial" panose="020B0604020202020204" pitchFamily="34" charset="0"/>
                <a:cs typeface="Arial" panose="020B0604020202020204" pitchFamily="34" charset="0"/>
              </a:rPr>
              <a:t>Boccaccio et al. 2009)</a:t>
            </a:r>
            <a:r>
              <a:rPr lang="pt-PT" sz="1500" b="1" dirty="0" smtClean="0">
                <a:latin typeface="Arial" panose="020B0604020202020204" pitchFamily="34" charset="0"/>
                <a:cs typeface="Arial" panose="020B0604020202020204" pitchFamily="34" charset="0"/>
              </a:rPr>
              <a:t>: </a:t>
            </a:r>
          </a:p>
          <a:p>
            <a:r>
              <a:rPr lang="pt-PT" sz="1500" dirty="0" smtClean="0">
                <a:latin typeface="Arial" panose="020B0604020202020204" pitchFamily="34" charset="0"/>
                <a:cs typeface="Arial" panose="020B0604020202020204" pitchFamily="34" charset="0"/>
              </a:rPr>
              <a:t>Min. GLD - </a:t>
            </a:r>
            <a:r>
              <a:rPr lang="en-GB" sz="1500" dirty="0" smtClean="0">
                <a:latin typeface="Arial" panose="020B0604020202020204" pitchFamily="34" charset="0"/>
                <a:cs typeface="Arial" panose="020B0604020202020204" pitchFamily="34" charset="0"/>
              </a:rPr>
              <a:t>0.1 </a:t>
            </a:r>
            <a:r>
              <a:rPr lang="en-GB" sz="1500" dirty="0">
                <a:latin typeface="Arial" panose="020B0604020202020204" pitchFamily="34" charset="0"/>
                <a:cs typeface="Arial" panose="020B0604020202020204" pitchFamily="34" charset="0"/>
              </a:rPr>
              <a:t>to 0.35 </a:t>
            </a:r>
            <a:r>
              <a:rPr lang="en-GB" sz="1500" dirty="0" smtClean="0">
                <a:latin typeface="Arial" panose="020B0604020202020204" pitchFamily="34" charset="0"/>
                <a:cs typeface="Arial" panose="020B0604020202020204" pitchFamily="34" charset="0"/>
              </a:rPr>
              <a:t>LU/ha</a:t>
            </a:r>
          </a:p>
          <a:p>
            <a:r>
              <a:rPr lang="en-GB" sz="1500" dirty="0" smtClean="0">
                <a:latin typeface="Arial" panose="020B0604020202020204" pitchFamily="34" charset="0"/>
                <a:cs typeface="Arial" panose="020B0604020202020204" pitchFamily="34" charset="0"/>
              </a:rPr>
              <a:t>Max. GLD - </a:t>
            </a:r>
            <a:r>
              <a:rPr lang="en-GB" sz="1500" dirty="0">
                <a:latin typeface="Arial" panose="020B0604020202020204" pitchFamily="34" charset="0"/>
                <a:cs typeface="Arial" panose="020B0604020202020204" pitchFamily="34" charset="0"/>
              </a:rPr>
              <a:t>1.6 to 2 LU/ha</a:t>
            </a:r>
            <a:endParaRPr lang="pt-PT" sz="1500" dirty="0">
              <a:latin typeface="Arial" panose="020B0604020202020204" pitchFamily="34" charset="0"/>
              <a:cs typeface="Arial" panose="020B0604020202020204" pitchFamily="34" charset="0"/>
            </a:endParaRPr>
          </a:p>
        </p:txBody>
      </p:sp>
      <p:sp>
        <p:nvSpPr>
          <p:cNvPr id="12" name="TextBox 11"/>
          <p:cNvSpPr txBox="1"/>
          <p:nvPr/>
        </p:nvSpPr>
        <p:spPr>
          <a:xfrm>
            <a:off x="3619473" y="4183800"/>
            <a:ext cx="525658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New </a:t>
            </a:r>
            <a:r>
              <a:rPr lang="en-GB" sz="1500" b="1" dirty="0" smtClean="0">
                <a:latin typeface="Arial" panose="020B0604020202020204" pitchFamily="34" charset="0"/>
                <a:cs typeface="Arial" panose="020B0604020202020204" pitchFamily="34" charset="0"/>
              </a:rPr>
              <a:t>Forest</a:t>
            </a:r>
            <a:r>
              <a:rPr lang="pt-PT" sz="1500" b="1" dirty="0" smtClean="0">
                <a:latin typeface="Arial" panose="020B0604020202020204" pitchFamily="34" charset="0"/>
                <a:cs typeface="Arial" panose="020B0604020202020204" pitchFamily="34" charset="0"/>
              </a:rPr>
              <a:t> (UK) </a:t>
            </a:r>
            <a:r>
              <a:rPr lang="en-GB" sz="1500" b="1" dirty="0" smtClean="0">
                <a:latin typeface="Arial" panose="020B0604020202020204" pitchFamily="34" charset="0"/>
                <a:cs typeface="Arial" panose="020B0604020202020204" pitchFamily="34" charset="0"/>
              </a:rPr>
              <a:t>wood-pasture</a:t>
            </a:r>
            <a:r>
              <a:rPr lang="pt-PT" sz="1500" b="1" dirty="0" smtClean="0">
                <a:latin typeface="Arial" panose="020B0604020202020204" pitchFamily="34" charset="0"/>
                <a:cs typeface="Arial" panose="020B0604020202020204" pitchFamily="34" charset="0"/>
              </a:rPr>
              <a:t> </a:t>
            </a:r>
            <a:r>
              <a:rPr lang="en-GB" sz="1500" b="1" dirty="0" smtClean="0">
                <a:latin typeface="Arial" panose="020B0604020202020204" pitchFamily="34" charset="0"/>
                <a:cs typeface="Arial" panose="020B0604020202020204" pitchFamily="34" charset="0"/>
              </a:rPr>
              <a:t>systems</a:t>
            </a:r>
            <a:r>
              <a:rPr lang="pt-PT"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(Mountford and </a:t>
            </a:r>
            <a:r>
              <a:rPr lang="en-GB" sz="1500" b="1" dirty="0" err="1">
                <a:latin typeface="Arial" panose="020B0604020202020204" pitchFamily="34" charset="0"/>
                <a:cs typeface="Arial" panose="020B0604020202020204" pitchFamily="34" charset="0"/>
              </a:rPr>
              <a:t>Peterken</a:t>
            </a:r>
            <a:r>
              <a:rPr lang="en-GB" sz="1500" b="1" dirty="0">
                <a:latin typeface="Arial" panose="020B0604020202020204" pitchFamily="34" charset="0"/>
                <a:cs typeface="Arial" panose="020B0604020202020204" pitchFamily="34" charset="0"/>
              </a:rPr>
              <a:t> 2003,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GLD - 0.3 (cattle), 0.15 (ponies) </a:t>
            </a:r>
            <a:r>
              <a:rPr lang="en-GB" sz="1500" dirty="0">
                <a:latin typeface="Arial" panose="020B0604020202020204" pitchFamily="34" charset="0"/>
                <a:cs typeface="Arial" panose="020B0604020202020204" pitchFamily="34" charset="0"/>
              </a:rPr>
              <a:t>and </a:t>
            </a:r>
            <a:r>
              <a:rPr lang="en-GB" sz="1500" dirty="0" smtClean="0">
                <a:latin typeface="Arial" panose="020B0604020202020204" pitchFamily="34" charset="0"/>
                <a:cs typeface="Arial" panose="020B0604020202020204" pitchFamily="34" charset="0"/>
              </a:rPr>
              <a:t>0.45 (deer)</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LU/ha/year</a:t>
            </a:r>
            <a:endParaRPr lang="pt-PT" sz="1500" dirty="0">
              <a:latin typeface="Arial" panose="020B0604020202020204" pitchFamily="34" charset="0"/>
              <a:cs typeface="Arial" panose="020B0604020202020204" pitchFamily="34" charset="0"/>
            </a:endParaRPr>
          </a:p>
        </p:txBody>
      </p:sp>
      <p:sp>
        <p:nvSpPr>
          <p:cNvPr id="13" name="TextBox 12"/>
          <p:cNvSpPr txBox="1"/>
          <p:nvPr/>
        </p:nvSpPr>
        <p:spPr>
          <a:xfrm>
            <a:off x="256927" y="5343616"/>
            <a:ext cx="3986712"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smtClean="0">
                <a:latin typeface="Arial" panose="020B0604020202020204" pitchFamily="34" charset="0"/>
                <a:cs typeface="Arial" panose="020B0604020202020204" pitchFamily="34" charset="0"/>
              </a:rPr>
              <a:t>Southern Portugal </a:t>
            </a:r>
            <a:r>
              <a:rPr lang="pt-PT" sz="1500" b="1" dirty="0" smtClean="0">
                <a:latin typeface="Arial" panose="020B0604020202020204" pitchFamily="34" charset="0"/>
                <a:cs typeface="Arial" panose="020B0604020202020204" pitchFamily="34" charset="0"/>
              </a:rPr>
              <a:t>montado</a:t>
            </a:r>
            <a:r>
              <a:rPr lang="en-GB" sz="1500" b="1" dirty="0" smtClean="0">
                <a:latin typeface="Arial" panose="020B0604020202020204" pitchFamily="34" charset="0"/>
                <a:cs typeface="Arial" panose="020B0604020202020204" pitchFamily="34" charset="0"/>
              </a:rPr>
              <a:t> systems (</a:t>
            </a:r>
            <a:r>
              <a:rPr lang="pt-PT" sz="1500" b="1" dirty="0" smtClean="0">
                <a:latin typeface="Arial" panose="020B0604020202020204" pitchFamily="34" charset="0"/>
                <a:cs typeface="Arial" panose="020B0604020202020204" pitchFamily="34" charset="0"/>
              </a:rPr>
              <a:t>Godinho</a:t>
            </a:r>
            <a:r>
              <a:rPr lang="en-GB" sz="1500" b="1" dirty="0" smtClean="0">
                <a:latin typeface="Arial" panose="020B0604020202020204" pitchFamily="34" charset="0"/>
                <a:cs typeface="Arial" panose="020B0604020202020204" pitchFamily="34" charset="0"/>
              </a:rPr>
              <a:t> et al. 2016): </a:t>
            </a:r>
          </a:p>
          <a:p>
            <a:r>
              <a:rPr lang="en-US" sz="1500" dirty="0" smtClean="0">
                <a:latin typeface="Arial" panose="020B0604020202020204" pitchFamily="34" charset="0"/>
                <a:cs typeface="Arial" panose="020B0604020202020204" pitchFamily="34" charset="0"/>
              </a:rPr>
              <a:t>Optimum </a:t>
            </a:r>
            <a:r>
              <a:rPr lang="en-US" sz="1500" dirty="0">
                <a:latin typeface="Arial" panose="020B0604020202020204" pitchFamily="34" charset="0"/>
                <a:cs typeface="Arial" panose="020B0604020202020204" pitchFamily="34" charset="0"/>
              </a:rPr>
              <a:t>carrying capacity </a:t>
            </a:r>
            <a:r>
              <a:rPr lang="en-US" sz="1500" dirty="0" smtClean="0">
                <a:latin typeface="Arial" panose="020B0604020202020204" pitchFamily="34" charset="0"/>
                <a:cs typeface="Arial" panose="020B0604020202020204" pitchFamily="34" charset="0"/>
              </a:rPr>
              <a:t>- 0.18 to 0.60 </a:t>
            </a:r>
            <a:r>
              <a:rPr lang="en-US" sz="1500" dirty="0">
                <a:latin typeface="Arial" panose="020B0604020202020204" pitchFamily="34" charset="0"/>
                <a:cs typeface="Arial" panose="020B0604020202020204" pitchFamily="34" charset="0"/>
              </a:rPr>
              <a:t>LU/ha </a:t>
            </a:r>
            <a:endParaRPr lang="pt-PT" sz="1500" dirty="0">
              <a:latin typeface="Arial" panose="020B0604020202020204" pitchFamily="34" charset="0"/>
              <a:cs typeface="Arial" panose="020B0604020202020204" pitchFamily="34" charset="0"/>
            </a:endParaRPr>
          </a:p>
        </p:txBody>
      </p:sp>
      <p:sp>
        <p:nvSpPr>
          <p:cNvPr id="16" name="TextBox 15"/>
          <p:cNvSpPr txBox="1"/>
          <p:nvPr/>
        </p:nvSpPr>
        <p:spPr>
          <a:xfrm>
            <a:off x="4588726" y="5343616"/>
            <a:ext cx="429502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smtClean="0">
                <a:latin typeface="Arial" panose="020B0604020202020204" pitchFamily="34" charset="0"/>
                <a:cs typeface="Arial" panose="020B0604020202020204" pitchFamily="34" charset="0"/>
              </a:rPr>
              <a:t>Belgium</a:t>
            </a:r>
            <a:r>
              <a:rPr lang="pt-PT"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(Van </a:t>
            </a:r>
            <a:r>
              <a:rPr lang="en-GB" sz="1500" b="1" dirty="0" err="1">
                <a:latin typeface="Arial" panose="020B0604020202020204" pitchFamily="34" charset="0"/>
                <a:cs typeface="Arial" panose="020B0604020202020204" pitchFamily="34" charset="0"/>
              </a:rPr>
              <a:t>Uytvanck</a:t>
            </a:r>
            <a:r>
              <a:rPr lang="en-GB" sz="1500" b="1" dirty="0">
                <a:latin typeface="Arial" panose="020B0604020202020204" pitchFamily="34" charset="0"/>
                <a:cs typeface="Arial" panose="020B0604020202020204" pitchFamily="34" charset="0"/>
              </a:rPr>
              <a:t> 2009,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GLD </a:t>
            </a:r>
            <a:r>
              <a:rPr lang="en-GB" sz="1500" dirty="0">
                <a:latin typeface="Arial" panose="020B0604020202020204" pitchFamily="34" charset="0"/>
                <a:cs typeface="Arial" panose="020B0604020202020204" pitchFamily="34" charset="0"/>
              </a:rPr>
              <a:t>- 0.35 to 0.5 LU/ha/year </a:t>
            </a:r>
            <a:r>
              <a:rPr lang="en-GB" sz="1500" dirty="0" smtClean="0">
                <a:latin typeface="Arial" panose="020B0604020202020204" pitchFamily="34" charset="0"/>
                <a:cs typeface="Arial" panose="020B0604020202020204" pitchFamily="34" charset="0"/>
              </a:rPr>
              <a:t> (in former pastures and arable fields)</a:t>
            </a:r>
            <a:endParaRPr lang="pt-PT" sz="1500" dirty="0">
              <a:latin typeface="Arial" panose="020B0604020202020204" pitchFamily="34" charset="0"/>
              <a:cs typeface="Arial" panose="020B0604020202020204" pitchFamily="34" charset="0"/>
            </a:endParaRPr>
          </a:p>
        </p:txBody>
      </p:sp>
      <p:sp>
        <p:nvSpPr>
          <p:cNvPr id="6" name="Down Arrow 5"/>
          <p:cNvSpPr/>
          <p:nvPr/>
        </p:nvSpPr>
        <p:spPr>
          <a:xfrm>
            <a:off x="4211960" y="3717032"/>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Arial" panose="020B0604020202020204" pitchFamily="34" charset="0"/>
              <a:cs typeface="Arial" panose="020B0604020202020204" pitchFamily="34" charset="0"/>
            </a:endParaRPr>
          </a:p>
        </p:txBody>
      </p:sp>
      <p:sp>
        <p:nvSpPr>
          <p:cNvPr id="8" name="TextBox 7"/>
          <p:cNvSpPr txBox="1"/>
          <p:nvPr/>
        </p:nvSpPr>
        <p:spPr>
          <a:xfrm>
            <a:off x="467544" y="3813927"/>
            <a:ext cx="630301" cy="338554"/>
          </a:xfrm>
          <a:prstGeom prst="rect">
            <a:avLst/>
          </a:prstGeom>
          <a:noFill/>
        </p:spPr>
        <p:txBody>
          <a:bodyPr wrap="none" rtlCol="0">
            <a:spAutoFit/>
          </a:bodyPr>
          <a:lstStyle/>
          <a:p>
            <a:r>
              <a:rPr lang="en-GB" sz="1600" b="1" dirty="0" smtClean="0">
                <a:latin typeface="Arial" panose="020B0604020202020204" pitchFamily="34" charset="0"/>
                <a:cs typeface="Arial" panose="020B0604020202020204" pitchFamily="34" charset="0"/>
              </a:rPr>
              <a:t>E.g.</a:t>
            </a:r>
            <a:r>
              <a:rPr lang="pt-PT" sz="1600" b="1" dirty="0" smtClean="0">
                <a:latin typeface="Arial" panose="020B0604020202020204" pitchFamily="34" charset="0"/>
                <a:cs typeface="Arial" panose="020B0604020202020204" pitchFamily="34" charset="0"/>
              </a:rPr>
              <a:t>:</a:t>
            </a:r>
            <a:endParaRPr lang="pt-PT"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00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4968552"/>
          </a:xfrm>
        </p:spPr>
        <p:txBody>
          <a:bodyPr/>
          <a:lstStyle/>
          <a:p>
            <a:pPr marL="0" lvl="1" indent="0" algn="just">
              <a:buNone/>
            </a:pPr>
            <a:r>
              <a:rPr lang="en-US" sz="1800" b="1" dirty="0" smtClean="0">
                <a:solidFill>
                  <a:schemeClr val="tx2">
                    <a:lumMod val="50000"/>
                  </a:schemeClr>
                </a:solidFill>
              </a:rPr>
              <a:t>Good </a:t>
            </a:r>
            <a:r>
              <a:rPr lang="en-US" sz="1800" b="1" dirty="0">
                <a:solidFill>
                  <a:schemeClr val="tx2">
                    <a:lumMod val="50000"/>
                  </a:schemeClr>
                </a:solidFill>
              </a:rPr>
              <a:t>agricultural </a:t>
            </a:r>
            <a:r>
              <a:rPr lang="en-US" sz="1800" b="1" dirty="0" smtClean="0">
                <a:solidFill>
                  <a:schemeClr val="tx2">
                    <a:lumMod val="50000"/>
                  </a:schemeClr>
                </a:solidFill>
              </a:rPr>
              <a:t>practices:</a:t>
            </a:r>
          </a:p>
          <a:p>
            <a:pPr marL="628650" lvl="1" algn="just">
              <a:buFont typeface="Arial" panose="020B0604020202020204" pitchFamily="34" charset="0"/>
              <a:buChar char="•"/>
            </a:pPr>
            <a:r>
              <a:rPr lang="en-US" sz="1600" dirty="0">
                <a:solidFill>
                  <a:schemeClr val="tx2">
                    <a:lumMod val="50000"/>
                  </a:schemeClr>
                </a:solidFill>
              </a:rPr>
              <a:t>C</a:t>
            </a:r>
            <a:r>
              <a:rPr lang="en-US" sz="1600" dirty="0" smtClean="0">
                <a:solidFill>
                  <a:schemeClr val="tx2">
                    <a:lumMod val="50000"/>
                  </a:schemeClr>
                </a:solidFill>
              </a:rPr>
              <a:t>reate </a:t>
            </a:r>
            <a:r>
              <a:rPr lang="en-US" sz="1600" b="1" dirty="0">
                <a:solidFill>
                  <a:schemeClr val="accent3">
                    <a:lumMod val="50000"/>
                  </a:schemeClr>
                </a:solidFill>
              </a:rPr>
              <a:t>safe and </a:t>
            </a:r>
            <a:r>
              <a:rPr lang="en-US" sz="1600" b="1" dirty="0" smtClean="0">
                <a:solidFill>
                  <a:schemeClr val="accent3">
                    <a:lumMod val="50000"/>
                  </a:schemeClr>
                </a:solidFill>
              </a:rPr>
              <a:t>wholesome food </a:t>
            </a:r>
            <a:r>
              <a:rPr lang="en-US" sz="1600" dirty="0">
                <a:solidFill>
                  <a:schemeClr val="tx2">
                    <a:lumMod val="50000"/>
                  </a:schemeClr>
                </a:solidFill>
              </a:rPr>
              <a:t>for </a:t>
            </a:r>
            <a:r>
              <a:rPr lang="en-US" sz="1600" dirty="0" smtClean="0">
                <a:solidFill>
                  <a:schemeClr val="tx2">
                    <a:lumMod val="50000"/>
                  </a:schemeClr>
                </a:solidFill>
              </a:rPr>
              <a:t>consumers;</a:t>
            </a:r>
          </a:p>
          <a:p>
            <a:pPr marL="628650" lvl="1" algn="just">
              <a:buFont typeface="Arial" panose="020B0604020202020204" pitchFamily="34" charset="0"/>
              <a:buChar char="•"/>
            </a:pPr>
            <a:r>
              <a:rPr lang="en-US" sz="1600" dirty="0" smtClean="0">
                <a:solidFill>
                  <a:schemeClr val="tx2">
                    <a:lumMod val="50000"/>
                  </a:schemeClr>
                </a:solidFill>
              </a:rPr>
              <a:t>Prevent </a:t>
            </a:r>
            <a:r>
              <a:rPr lang="en-US" sz="1600" dirty="0">
                <a:solidFill>
                  <a:schemeClr val="tx2">
                    <a:lumMod val="50000"/>
                  </a:schemeClr>
                </a:solidFill>
              </a:rPr>
              <a:t>and </a:t>
            </a:r>
            <a:r>
              <a:rPr lang="en-US" sz="1600" b="1" dirty="0">
                <a:solidFill>
                  <a:schemeClr val="accent3">
                    <a:lumMod val="50000"/>
                  </a:schemeClr>
                </a:solidFill>
              </a:rPr>
              <a:t>reduce</a:t>
            </a:r>
            <a:r>
              <a:rPr lang="en-US" sz="1600" dirty="0">
                <a:solidFill>
                  <a:schemeClr val="tx2">
                    <a:lumMod val="50000"/>
                  </a:schemeClr>
                </a:solidFill>
              </a:rPr>
              <a:t> the </a:t>
            </a:r>
            <a:r>
              <a:rPr lang="en-US" sz="1600" b="1" dirty="0">
                <a:solidFill>
                  <a:schemeClr val="accent3">
                    <a:lumMod val="50000"/>
                  </a:schemeClr>
                </a:solidFill>
              </a:rPr>
              <a:t>negative impacts</a:t>
            </a:r>
            <a:r>
              <a:rPr lang="en-US" sz="1600" dirty="0">
                <a:solidFill>
                  <a:schemeClr val="tx2">
                    <a:lumMod val="50000"/>
                  </a:schemeClr>
                </a:solidFill>
              </a:rPr>
              <a:t> </a:t>
            </a:r>
            <a:r>
              <a:rPr lang="en-US" sz="1600" dirty="0" smtClean="0">
                <a:solidFill>
                  <a:schemeClr val="tx2">
                    <a:lumMod val="50000"/>
                  </a:schemeClr>
                </a:solidFill>
              </a:rPr>
              <a:t>of livestock production on biodiversity;</a:t>
            </a:r>
            <a:endParaRPr lang="en-US" sz="1600" dirty="0">
              <a:solidFill>
                <a:schemeClr val="tx2">
                  <a:lumMod val="50000"/>
                </a:schemeClr>
              </a:solidFill>
            </a:endParaRPr>
          </a:p>
          <a:p>
            <a:pPr marL="628650" lvl="1" algn="just">
              <a:buFont typeface="Arial" panose="020B0604020202020204" pitchFamily="34" charset="0"/>
              <a:buChar char="•"/>
            </a:pPr>
            <a:r>
              <a:rPr lang="en-US" sz="1600" dirty="0" smtClean="0">
                <a:solidFill>
                  <a:schemeClr val="tx2">
                    <a:lumMod val="50000"/>
                  </a:schemeClr>
                </a:solidFill>
              </a:rPr>
              <a:t>Help </a:t>
            </a:r>
            <a:r>
              <a:rPr lang="en-US" sz="1600" b="1" dirty="0">
                <a:solidFill>
                  <a:schemeClr val="accent3">
                    <a:lumMod val="50000"/>
                  </a:schemeClr>
                </a:solidFill>
              </a:rPr>
              <a:t>revert</a:t>
            </a:r>
            <a:r>
              <a:rPr lang="en-US" sz="1600" dirty="0">
                <a:solidFill>
                  <a:schemeClr val="tx2">
                    <a:lumMod val="50000"/>
                  </a:schemeClr>
                </a:solidFill>
              </a:rPr>
              <a:t> the </a:t>
            </a:r>
            <a:r>
              <a:rPr lang="en-US" sz="1600" b="1" dirty="0">
                <a:solidFill>
                  <a:schemeClr val="accent3">
                    <a:lumMod val="50000"/>
                  </a:schemeClr>
                </a:solidFill>
              </a:rPr>
              <a:t>less </a:t>
            </a:r>
            <a:r>
              <a:rPr lang="en-US" sz="1600" b="1" dirty="0" smtClean="0">
                <a:solidFill>
                  <a:schemeClr val="accent3">
                    <a:lumMod val="50000"/>
                  </a:schemeClr>
                </a:solidFill>
              </a:rPr>
              <a:t>favorable conditions</a:t>
            </a:r>
            <a:r>
              <a:rPr lang="en-US" sz="1600" dirty="0" smtClean="0">
                <a:solidFill>
                  <a:schemeClr val="tx2">
                    <a:lumMod val="50000"/>
                  </a:schemeClr>
                </a:solidFill>
              </a:rPr>
              <a:t> </a:t>
            </a:r>
            <a:r>
              <a:rPr lang="en-US" sz="1600" dirty="0">
                <a:solidFill>
                  <a:schemeClr val="tx2">
                    <a:lumMod val="50000"/>
                  </a:schemeClr>
                </a:solidFill>
              </a:rPr>
              <a:t>found in many agricultural </a:t>
            </a:r>
            <a:r>
              <a:rPr lang="en-US" sz="1600" dirty="0" smtClean="0">
                <a:solidFill>
                  <a:schemeClr val="tx2">
                    <a:lumMod val="50000"/>
                  </a:schemeClr>
                </a:solidFill>
              </a:rPr>
              <a:t>lands.</a:t>
            </a:r>
          </a:p>
          <a:p>
            <a:pPr marL="0" lvl="1" indent="0" algn="just">
              <a:buNone/>
            </a:pPr>
            <a:endParaRPr lang="en-US" sz="1600" dirty="0">
              <a:solidFill>
                <a:schemeClr val="tx2">
                  <a:lumMod val="50000"/>
                </a:schemeClr>
              </a:solidFill>
            </a:endParaRPr>
          </a:p>
        </p:txBody>
      </p:sp>
      <p:sp>
        <p:nvSpPr>
          <p:cNvPr id="4" name="Titel 3"/>
          <p:cNvSpPr>
            <a:spLocks noGrp="1"/>
          </p:cNvSpPr>
          <p:nvPr>
            <p:ph type="title"/>
          </p:nvPr>
        </p:nvSpPr>
        <p:spPr>
          <a:xfrm>
            <a:off x="323528" y="111770"/>
            <a:ext cx="7056784" cy="724942"/>
          </a:xfrm>
        </p:spPr>
        <p:txBody>
          <a:bodyPr>
            <a:normAutofit/>
          </a:bodyPr>
          <a:lstStyle/>
          <a:p>
            <a:r>
              <a:rPr lang="en-GB" sz="2000" dirty="0" smtClean="0"/>
              <a:t>5. </a:t>
            </a:r>
            <a:r>
              <a:rPr lang="en-US" sz="2000" dirty="0" smtClean="0"/>
              <a:t>Very good </a:t>
            </a:r>
            <a:r>
              <a:rPr lang="en-US" sz="2000" dirty="0"/>
              <a:t>agricultural practices (VGAP) for more biodiversity (examples</a:t>
            </a:r>
            <a:r>
              <a:rPr lang="de-DE" sz="2000" dirty="0" smtClean="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16</a:t>
            </a:fld>
            <a:endParaRPr lang="de-DE" dirty="0"/>
          </a:p>
        </p:txBody>
      </p:sp>
      <p:sp>
        <p:nvSpPr>
          <p:cNvPr id="9" name="Rectangle 8"/>
          <p:cNvSpPr/>
          <p:nvPr/>
        </p:nvSpPr>
        <p:spPr>
          <a:xfrm>
            <a:off x="899592" y="2966000"/>
            <a:ext cx="7488832" cy="13542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smtClean="0">
                <a:solidFill>
                  <a:schemeClr val="accent4">
                    <a:lumMod val="50000"/>
                  </a:schemeClr>
                </a:solidFill>
                <a:latin typeface="Arial" panose="020B0604020202020204" pitchFamily="34" charset="0"/>
                <a:cs typeface="Arial" panose="020B0604020202020204" pitchFamily="34" charset="0"/>
              </a:rPr>
              <a:t>VGAPs </a:t>
            </a:r>
            <a:r>
              <a:rPr lang="en-US" b="1" dirty="0">
                <a:solidFill>
                  <a:schemeClr val="accent4">
                    <a:lumMod val="50000"/>
                  </a:schemeClr>
                </a:solidFill>
                <a:latin typeface="Arial" panose="020B0604020202020204" pitchFamily="34" charset="0"/>
                <a:cs typeface="Arial" panose="020B0604020202020204" pitchFamily="34" charset="0"/>
              </a:rPr>
              <a:t>for Grassland Management</a:t>
            </a:r>
          </a:p>
          <a:p>
            <a:pPr algn="just"/>
            <a:r>
              <a:rPr lang="en-US" sz="1600" dirty="0" smtClean="0">
                <a:solidFill>
                  <a:schemeClr val="tx2">
                    <a:lumMod val="50000"/>
                  </a:schemeClr>
                </a:solidFill>
                <a:latin typeface="Arial" panose="020B0604020202020204" pitchFamily="34" charset="0"/>
                <a:cs typeface="Arial" panose="020B0604020202020204" pitchFamily="34" charset="0"/>
              </a:rPr>
              <a:t>Increase soil </a:t>
            </a:r>
            <a:r>
              <a:rPr lang="en-US" sz="1600" dirty="0">
                <a:solidFill>
                  <a:schemeClr val="tx2">
                    <a:lumMod val="50000"/>
                  </a:schemeClr>
                </a:solidFill>
                <a:latin typeface="Arial" panose="020B0604020202020204" pitchFamily="34" charset="0"/>
                <a:cs typeface="Arial" panose="020B0604020202020204" pitchFamily="34" charset="0"/>
              </a:rPr>
              <a:t>biological activity </a:t>
            </a:r>
            <a:r>
              <a:rPr lang="en-US" sz="1600" dirty="0" smtClean="0">
                <a:solidFill>
                  <a:schemeClr val="tx2">
                    <a:lumMod val="50000"/>
                  </a:schemeClr>
                </a:solidFill>
                <a:latin typeface="Arial" panose="020B0604020202020204" pitchFamily="34" charset="0"/>
                <a:cs typeface="Arial" panose="020B0604020202020204" pitchFamily="34" charset="0"/>
              </a:rPr>
              <a:t>to improve self-regulation </a:t>
            </a:r>
            <a:r>
              <a:rPr lang="en-US" sz="1600" dirty="0">
                <a:solidFill>
                  <a:schemeClr val="tx2">
                    <a:lumMod val="50000"/>
                  </a:schemeClr>
                </a:solidFill>
                <a:latin typeface="Arial" panose="020B0604020202020204" pitchFamily="34" charset="0"/>
                <a:cs typeface="Arial" panose="020B0604020202020204" pitchFamily="34" charset="0"/>
              </a:rPr>
              <a:t>of soil ecosystems and decomposition of organic </a:t>
            </a:r>
            <a:r>
              <a:rPr lang="en-US" sz="1600" dirty="0" smtClean="0">
                <a:solidFill>
                  <a:schemeClr val="tx2">
                    <a:lumMod val="50000"/>
                  </a:schemeClr>
                </a:solidFill>
                <a:latin typeface="Arial" panose="020B0604020202020204" pitchFamily="34" charset="0"/>
                <a:cs typeface="Arial" panose="020B0604020202020204" pitchFamily="34" charset="0"/>
              </a:rPr>
              <a:t>material. </a:t>
            </a:r>
          </a:p>
          <a:p>
            <a:pPr marL="285750" indent="-285750" algn="just">
              <a:buFont typeface="Arial" panose="020B0604020202020204" pitchFamily="34" charset="0"/>
              <a:buChar char="•"/>
            </a:pPr>
            <a:r>
              <a:rPr lang="en-US" sz="1600" dirty="0">
                <a:solidFill>
                  <a:schemeClr val="tx2">
                    <a:lumMod val="50000"/>
                  </a:schemeClr>
                </a:solidFill>
                <a:latin typeface="Arial" panose="020B0604020202020204" pitchFamily="34" charset="0"/>
                <a:cs typeface="Arial" panose="020B0604020202020204" pitchFamily="34" charset="0"/>
              </a:rPr>
              <a:t>Mulch-seeding and direct-seeding is </a:t>
            </a:r>
            <a:r>
              <a:rPr lang="en-US" sz="1600" dirty="0" smtClean="0">
                <a:solidFill>
                  <a:schemeClr val="tx2">
                    <a:lumMod val="50000"/>
                  </a:schemeClr>
                </a:solidFill>
                <a:latin typeface="Arial" panose="020B0604020202020204" pitchFamily="34" charset="0"/>
                <a:cs typeface="Arial" panose="020B0604020202020204" pitchFamily="34" charset="0"/>
              </a:rPr>
              <a:t>preferred;</a:t>
            </a:r>
          </a:p>
          <a:p>
            <a:pPr marL="285750"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Low </a:t>
            </a:r>
            <a:r>
              <a:rPr lang="en-US" sz="1600" dirty="0">
                <a:solidFill>
                  <a:schemeClr val="tx2">
                    <a:lumMod val="50000"/>
                  </a:schemeClr>
                </a:solidFill>
                <a:latin typeface="Arial" panose="020B0604020202020204" pitchFamily="34" charset="0"/>
                <a:cs typeface="Arial" panose="020B0604020202020204" pitchFamily="34" charset="0"/>
              </a:rPr>
              <a:t>mobilization of the upper soil layer (0 to 30 cm</a:t>
            </a:r>
            <a:r>
              <a:rPr lang="en-US" sz="1600" dirty="0" smtClean="0">
                <a:solidFill>
                  <a:schemeClr val="tx2">
                    <a:lumMod val="50000"/>
                  </a:schemeClr>
                </a:solidFill>
                <a:latin typeface="Arial" panose="020B0604020202020204" pitchFamily="34" charset="0"/>
                <a:cs typeface="Arial" panose="020B0604020202020204" pitchFamily="34" charset="0"/>
              </a:rPr>
              <a:t>).</a:t>
            </a:r>
          </a:p>
        </p:txBody>
      </p:sp>
      <p:sp>
        <p:nvSpPr>
          <p:cNvPr id="10" name="Rectangle 9"/>
          <p:cNvSpPr/>
          <p:nvPr/>
        </p:nvSpPr>
        <p:spPr>
          <a:xfrm>
            <a:off x="899592" y="4406000"/>
            <a:ext cx="7488832" cy="1754326"/>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a:solidFill>
                  <a:schemeClr val="accent4">
                    <a:lumMod val="50000"/>
                  </a:schemeClr>
                </a:solidFill>
                <a:latin typeface="Arial" panose="020B0604020202020204" pitchFamily="34" charset="0"/>
                <a:cs typeface="Arial" panose="020B0604020202020204" pitchFamily="34" charset="0"/>
              </a:rPr>
              <a:t>VGAPs for Nutrient Management and Fertilization</a:t>
            </a:r>
          </a:p>
          <a:p>
            <a:pPr algn="just"/>
            <a:r>
              <a:rPr lang="en-US" sz="1600" dirty="0" smtClean="0">
                <a:solidFill>
                  <a:schemeClr val="tx2">
                    <a:lumMod val="50000"/>
                  </a:schemeClr>
                </a:solidFill>
                <a:latin typeface="Arial" panose="020B0604020202020204" pitchFamily="34" charset="0"/>
                <a:cs typeface="Arial" panose="020B0604020202020204" pitchFamily="34" charset="0"/>
              </a:rPr>
              <a:t>Application of organic fertilizers/organic matter aiming to reduce the </a:t>
            </a:r>
            <a:r>
              <a:rPr lang="en-GB" sz="1600" dirty="0">
                <a:solidFill>
                  <a:schemeClr val="tx2">
                    <a:lumMod val="50000"/>
                  </a:schemeClr>
                </a:solidFill>
                <a:latin typeface="Arial" panose="020B0604020202020204" pitchFamily="34" charset="0"/>
                <a:cs typeface="Arial" panose="020B0604020202020204" pitchFamily="34" charset="0"/>
              </a:rPr>
              <a:t>nutrient </a:t>
            </a:r>
            <a:r>
              <a:rPr lang="en-GB" sz="1600" dirty="0" smtClean="0">
                <a:solidFill>
                  <a:schemeClr val="tx2">
                    <a:lumMod val="50000"/>
                  </a:schemeClr>
                </a:solidFill>
                <a:latin typeface="Arial" panose="020B0604020202020204" pitchFamily="34" charset="0"/>
                <a:cs typeface="Arial" panose="020B0604020202020204" pitchFamily="34" charset="0"/>
              </a:rPr>
              <a:t>run-off into water bodies.</a:t>
            </a:r>
          </a:p>
          <a:p>
            <a:pPr marL="285750" indent="-285750" algn="just">
              <a:buFont typeface="Arial" panose="020B0604020202020204" pitchFamily="34" charset="0"/>
              <a:buChar char="•"/>
            </a:pPr>
            <a:r>
              <a:rPr lang="en-GB" sz="1600" dirty="0" smtClean="0">
                <a:solidFill>
                  <a:schemeClr val="tx2">
                    <a:lumMod val="50000"/>
                  </a:schemeClr>
                </a:solidFill>
                <a:latin typeface="Arial" panose="020B0604020202020204" pitchFamily="34" charset="0"/>
                <a:cs typeface="Arial" panose="020B0604020202020204" pitchFamily="34" charset="0"/>
              </a:rPr>
              <a:t>Manure should not be applied on:</a:t>
            </a:r>
          </a:p>
          <a:p>
            <a:pPr marL="800100" lvl="1" indent="-342900" algn="just">
              <a:buFont typeface="+mj-lt"/>
              <a:buAutoNum type="alphaLcParenR"/>
            </a:pPr>
            <a:r>
              <a:rPr lang="en-GB" sz="1400" dirty="0" smtClean="0">
                <a:solidFill>
                  <a:schemeClr val="accent3">
                    <a:lumMod val="50000"/>
                  </a:schemeClr>
                </a:solidFill>
                <a:latin typeface="Arial" panose="020B0604020202020204" pitchFamily="34" charset="0"/>
                <a:cs typeface="Arial" panose="020B0604020202020204" pitchFamily="34" charset="0"/>
              </a:rPr>
              <a:t>water-saturated </a:t>
            </a:r>
            <a:r>
              <a:rPr lang="en-GB" sz="1400" dirty="0">
                <a:solidFill>
                  <a:schemeClr val="accent3">
                    <a:lumMod val="50000"/>
                  </a:schemeClr>
                </a:solidFill>
                <a:latin typeface="Arial" panose="020B0604020202020204" pitchFamily="34" charset="0"/>
                <a:cs typeface="Arial" panose="020B0604020202020204" pitchFamily="34" charset="0"/>
              </a:rPr>
              <a:t>or flooded soils; </a:t>
            </a:r>
            <a:endParaRPr lang="en-GB" sz="1400" dirty="0" smtClean="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 typeface="+mj-lt"/>
              <a:buAutoNum type="alphaLcParenR"/>
            </a:pPr>
            <a:r>
              <a:rPr lang="en-GB" sz="1400" dirty="0" smtClean="0">
                <a:solidFill>
                  <a:schemeClr val="accent3">
                    <a:lumMod val="50000"/>
                  </a:schemeClr>
                </a:solidFill>
                <a:latin typeface="Arial" panose="020B0604020202020204" pitchFamily="34" charset="0"/>
                <a:cs typeface="Arial" panose="020B0604020202020204" pitchFamily="34" charset="0"/>
              </a:rPr>
              <a:t>deeply </a:t>
            </a:r>
            <a:r>
              <a:rPr lang="en-GB" sz="1400" dirty="0">
                <a:solidFill>
                  <a:schemeClr val="accent3">
                    <a:lumMod val="50000"/>
                  </a:schemeClr>
                </a:solidFill>
                <a:latin typeface="Arial" panose="020B0604020202020204" pitchFamily="34" charset="0"/>
                <a:cs typeface="Arial" panose="020B0604020202020204" pitchFamily="34" charset="0"/>
              </a:rPr>
              <a:t>frozen soils; </a:t>
            </a:r>
          </a:p>
          <a:p>
            <a:pPr marL="800100" lvl="1" indent="-342900" algn="just">
              <a:buFont typeface="+mj-lt"/>
              <a:buAutoNum type="alphaLcParenR"/>
            </a:pPr>
            <a:r>
              <a:rPr lang="en-GB" sz="1400" dirty="0" smtClean="0">
                <a:solidFill>
                  <a:schemeClr val="accent3">
                    <a:lumMod val="50000"/>
                  </a:schemeClr>
                </a:solidFill>
                <a:latin typeface="Arial" panose="020B0604020202020204" pitchFamily="34" charset="0"/>
                <a:cs typeface="Arial" panose="020B0604020202020204" pitchFamily="34" charset="0"/>
              </a:rPr>
              <a:t>soils </a:t>
            </a:r>
            <a:r>
              <a:rPr lang="en-GB" sz="1400" dirty="0">
                <a:solidFill>
                  <a:schemeClr val="accent3">
                    <a:lumMod val="50000"/>
                  </a:schemeClr>
                </a:solidFill>
                <a:latin typeface="Arial" panose="020B0604020202020204" pitchFamily="34" charset="0"/>
                <a:cs typeface="Arial" panose="020B0604020202020204" pitchFamily="34" charset="0"/>
              </a:rPr>
              <a:t>covered with snow</a:t>
            </a:r>
            <a:r>
              <a:rPr lang="en-GB" sz="1400" dirty="0" smtClean="0">
                <a:solidFill>
                  <a:schemeClr val="accent3">
                    <a:lumMod val="50000"/>
                  </a:schemeClr>
                </a:solidFill>
                <a:latin typeface="Arial" panose="020B0604020202020204" pitchFamily="34" charset="0"/>
                <a:cs typeface="Arial" panose="020B0604020202020204" pitchFamily="34" charset="0"/>
              </a:rPr>
              <a:t>.</a:t>
            </a:r>
            <a:endParaRPr lang="pt-PT" sz="1400"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237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7056784" cy="724942"/>
          </a:xfrm>
        </p:spPr>
        <p:txBody>
          <a:bodyPr>
            <a:normAutofit/>
          </a:bodyPr>
          <a:lstStyle/>
          <a:p>
            <a:r>
              <a:rPr lang="en-GB" sz="2000" dirty="0" smtClean="0"/>
              <a:t>5. </a:t>
            </a:r>
            <a:r>
              <a:rPr lang="en-US" sz="2000" dirty="0" smtClean="0"/>
              <a:t>Very good </a:t>
            </a:r>
            <a:r>
              <a:rPr lang="en-US" sz="2000" dirty="0"/>
              <a:t>agricultural practices (VGAP) for more biodiversity (examples</a:t>
            </a:r>
            <a:r>
              <a:rPr lang="de-DE" sz="2000" dirty="0" smtClean="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17</a:t>
            </a:fld>
            <a:endParaRPr lang="de-DE" dirty="0"/>
          </a:p>
        </p:txBody>
      </p:sp>
      <p:sp>
        <p:nvSpPr>
          <p:cNvPr id="11" name="Rectangle 10"/>
          <p:cNvSpPr/>
          <p:nvPr/>
        </p:nvSpPr>
        <p:spPr>
          <a:xfrm>
            <a:off x="642625" y="1556375"/>
            <a:ext cx="7992888" cy="4185761"/>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GB" b="1" dirty="0">
                <a:solidFill>
                  <a:schemeClr val="accent4">
                    <a:lumMod val="50000"/>
                  </a:schemeClr>
                </a:solidFill>
                <a:latin typeface="Arial" panose="020B0604020202020204" pitchFamily="34" charset="0"/>
                <a:cs typeface="Arial" panose="020B0604020202020204" pitchFamily="34" charset="0"/>
              </a:rPr>
              <a:t>VGAPs for Pest control and Plant Protection</a:t>
            </a:r>
            <a:endParaRPr lang="pt-PT" b="1" dirty="0">
              <a:solidFill>
                <a:schemeClr val="accent4">
                  <a:lumMod val="50000"/>
                </a:schemeClr>
              </a:solidFill>
              <a:latin typeface="Arial" panose="020B0604020202020204" pitchFamily="34" charset="0"/>
              <a:cs typeface="Arial" panose="020B0604020202020204" pitchFamily="34" charset="0"/>
            </a:endParaRPr>
          </a:p>
          <a:p>
            <a:pPr algn="just">
              <a:spcAft>
                <a:spcPts val="400"/>
              </a:spcAft>
            </a:pPr>
            <a:r>
              <a:rPr lang="en-GB" dirty="0" smtClean="0">
                <a:solidFill>
                  <a:schemeClr val="tx2">
                    <a:lumMod val="50000"/>
                  </a:schemeClr>
                </a:solidFill>
                <a:latin typeface="Arial" panose="020B0604020202020204" pitchFamily="34" charset="0"/>
                <a:cs typeface="Arial" panose="020B0604020202020204" pitchFamily="34" charset="0"/>
              </a:rPr>
              <a:t>Integrated </a:t>
            </a:r>
            <a:r>
              <a:rPr lang="en-GB" dirty="0">
                <a:solidFill>
                  <a:schemeClr val="tx2">
                    <a:lumMod val="50000"/>
                  </a:schemeClr>
                </a:solidFill>
                <a:latin typeface="Arial" panose="020B0604020202020204" pitchFamily="34" charset="0"/>
                <a:cs typeface="Arial" panose="020B0604020202020204" pitchFamily="34" charset="0"/>
              </a:rPr>
              <a:t>pest management </a:t>
            </a:r>
            <a:r>
              <a:rPr lang="en-GB" dirty="0" smtClean="0">
                <a:solidFill>
                  <a:schemeClr val="tx2">
                    <a:lumMod val="50000"/>
                  </a:schemeClr>
                </a:solidFill>
                <a:latin typeface="Arial" panose="020B0604020202020204" pitchFamily="34" charset="0"/>
                <a:cs typeface="Arial" panose="020B0604020202020204" pitchFamily="34" charset="0"/>
              </a:rPr>
              <a:t>aims to prevent the </a:t>
            </a:r>
            <a:r>
              <a:rPr lang="en-GB" dirty="0">
                <a:solidFill>
                  <a:schemeClr val="tx2">
                    <a:lumMod val="50000"/>
                  </a:schemeClr>
                </a:solidFill>
                <a:latin typeface="Arial" panose="020B0604020202020204" pitchFamily="34" charset="0"/>
                <a:cs typeface="Arial" panose="020B0604020202020204" pitchFamily="34" charset="0"/>
              </a:rPr>
              <a:t>use of pesticides by applying cultivation aspects </a:t>
            </a:r>
            <a:r>
              <a:rPr lang="en-GB" dirty="0" smtClean="0">
                <a:solidFill>
                  <a:schemeClr val="tx2">
                    <a:lumMod val="50000"/>
                  </a:schemeClr>
                </a:solidFill>
                <a:latin typeface="Arial" panose="020B0604020202020204" pitchFamily="34" charset="0"/>
                <a:cs typeface="Arial" panose="020B0604020202020204" pitchFamily="34" charset="0"/>
              </a:rPr>
              <a:t>that </a:t>
            </a:r>
            <a:r>
              <a:rPr lang="en-GB" dirty="0">
                <a:solidFill>
                  <a:schemeClr val="tx2">
                    <a:lumMod val="50000"/>
                  </a:schemeClr>
                </a:solidFill>
                <a:latin typeface="Arial" panose="020B0604020202020204" pitchFamily="34" charset="0"/>
                <a:cs typeface="Arial" panose="020B0604020202020204" pitchFamily="34" charset="0"/>
              </a:rPr>
              <a:t>reduce pests and diseases in </a:t>
            </a:r>
            <a:r>
              <a:rPr lang="en-GB" dirty="0" smtClean="0">
                <a:solidFill>
                  <a:schemeClr val="tx2">
                    <a:lumMod val="50000"/>
                  </a:schemeClr>
                </a:solidFill>
                <a:latin typeface="Arial" panose="020B0604020202020204" pitchFamily="34" charset="0"/>
                <a:cs typeface="Arial" panose="020B0604020202020204" pitchFamily="34" charset="0"/>
              </a:rPr>
              <a:t>crops. </a:t>
            </a:r>
          </a:p>
          <a:p>
            <a:pPr marL="285750" indent="-285750" algn="just">
              <a:buFont typeface="Arial" panose="020B0604020202020204" pitchFamily="34" charset="0"/>
              <a:buChar char="•"/>
            </a:pPr>
            <a:r>
              <a:rPr lang="en-GB" dirty="0" smtClean="0">
                <a:solidFill>
                  <a:schemeClr val="tx2">
                    <a:lumMod val="50000"/>
                  </a:schemeClr>
                </a:solidFill>
                <a:latin typeface="Arial" panose="020B0604020202020204" pitchFamily="34" charset="0"/>
                <a:cs typeface="Arial" panose="020B0604020202020204" pitchFamily="34" charset="0"/>
              </a:rPr>
              <a:t>Reduce </a:t>
            </a:r>
            <a:r>
              <a:rPr lang="en-GB" dirty="0">
                <a:solidFill>
                  <a:schemeClr val="tx2">
                    <a:lumMod val="50000"/>
                  </a:schemeClr>
                </a:solidFill>
                <a:latin typeface="Arial" panose="020B0604020202020204" pitchFamily="34" charset="0"/>
                <a:cs typeface="Arial" panose="020B0604020202020204" pitchFamily="34" charset="0"/>
              </a:rPr>
              <a:t>the presence of weeds using mechanical </a:t>
            </a:r>
            <a:r>
              <a:rPr lang="en-GB" dirty="0" smtClean="0">
                <a:solidFill>
                  <a:schemeClr val="tx2">
                    <a:lumMod val="50000"/>
                  </a:schemeClr>
                </a:solidFill>
                <a:latin typeface="Arial" panose="020B0604020202020204" pitchFamily="34" charset="0"/>
                <a:cs typeface="Arial" panose="020B0604020202020204" pitchFamily="34" charset="0"/>
              </a:rPr>
              <a:t>measures;</a:t>
            </a:r>
          </a:p>
          <a:p>
            <a:pPr marL="285750" indent="-285750" algn="just">
              <a:buFont typeface="Arial" panose="020B0604020202020204" pitchFamily="34" charset="0"/>
              <a:buChar char="•"/>
            </a:pPr>
            <a:r>
              <a:rPr lang="en-GB" dirty="0" smtClean="0">
                <a:solidFill>
                  <a:schemeClr val="tx2">
                    <a:lumMod val="50000"/>
                  </a:schemeClr>
                </a:solidFill>
                <a:latin typeface="Arial" panose="020B0604020202020204" pitchFamily="34" charset="0"/>
                <a:cs typeface="Arial" panose="020B0604020202020204" pitchFamily="34" charset="0"/>
              </a:rPr>
              <a:t>Avoid </a:t>
            </a:r>
            <a:r>
              <a:rPr lang="en-GB" dirty="0">
                <a:solidFill>
                  <a:schemeClr val="tx2">
                    <a:lumMod val="50000"/>
                  </a:schemeClr>
                </a:solidFill>
                <a:latin typeface="Arial" panose="020B0604020202020204" pitchFamily="34" charset="0"/>
                <a:cs typeface="Arial" panose="020B0604020202020204" pitchFamily="34" charset="0"/>
              </a:rPr>
              <a:t>tillage and </a:t>
            </a:r>
            <a:r>
              <a:rPr lang="en-GB" dirty="0" smtClean="0">
                <a:solidFill>
                  <a:schemeClr val="tx2">
                    <a:lumMod val="50000"/>
                  </a:schemeClr>
                </a:solidFill>
                <a:latin typeface="Arial" panose="020B0604020202020204" pitchFamily="34" charset="0"/>
                <a:cs typeface="Arial" panose="020B0604020202020204" pitchFamily="34" charset="0"/>
              </a:rPr>
              <a:t>preserve </a:t>
            </a:r>
            <a:r>
              <a:rPr lang="en-GB" dirty="0">
                <a:solidFill>
                  <a:schemeClr val="tx2">
                    <a:lumMod val="50000"/>
                  </a:schemeClr>
                </a:solidFill>
                <a:latin typeface="Arial" panose="020B0604020202020204" pitchFamily="34" charset="0"/>
                <a:cs typeface="Arial" panose="020B0604020202020204" pitchFamily="34" charset="0"/>
              </a:rPr>
              <a:t>the existing soil organic </a:t>
            </a:r>
            <a:r>
              <a:rPr lang="en-GB" dirty="0" smtClean="0">
                <a:solidFill>
                  <a:schemeClr val="tx2">
                    <a:lumMod val="50000"/>
                  </a:schemeClr>
                </a:solidFill>
                <a:latin typeface="Arial" panose="020B0604020202020204" pitchFamily="34" charset="0"/>
                <a:cs typeface="Arial" panose="020B0604020202020204" pitchFamily="34" charset="0"/>
              </a:rPr>
              <a:t>matter;</a:t>
            </a:r>
          </a:p>
          <a:p>
            <a:pPr marL="285750" indent="-285750" algn="just">
              <a:buFont typeface="Arial" panose="020B0604020202020204" pitchFamily="34" charset="0"/>
              <a:buChar char="•"/>
            </a:pPr>
            <a:r>
              <a:rPr lang="en-US" dirty="0" smtClean="0">
                <a:solidFill>
                  <a:schemeClr val="tx2">
                    <a:lumMod val="50000"/>
                  </a:schemeClr>
                </a:solidFill>
                <a:latin typeface="Arial" panose="020B0604020202020204" pitchFamily="34" charset="0"/>
                <a:cs typeface="Arial" panose="020B0604020202020204" pitchFamily="34" charset="0"/>
              </a:rPr>
              <a:t>Promote </a:t>
            </a:r>
            <a:r>
              <a:rPr lang="en-US" dirty="0">
                <a:solidFill>
                  <a:schemeClr val="tx2">
                    <a:lumMod val="50000"/>
                  </a:schemeClr>
                </a:solidFill>
                <a:latin typeface="Arial" panose="020B0604020202020204" pitchFamily="34" charset="0"/>
                <a:cs typeface="Arial" panose="020B0604020202020204" pitchFamily="34" charset="0"/>
              </a:rPr>
              <a:t>beneficial organisms </a:t>
            </a:r>
            <a:r>
              <a:rPr lang="en-US" dirty="0" smtClean="0">
                <a:solidFill>
                  <a:schemeClr val="tx2">
                    <a:lumMod val="50000"/>
                  </a:schemeClr>
                </a:solidFill>
                <a:latin typeface="Arial" panose="020B0604020202020204" pitchFamily="34" charset="0"/>
                <a:cs typeface="Arial" panose="020B0604020202020204" pitchFamily="34" charset="0"/>
              </a:rPr>
              <a:t>(important </a:t>
            </a:r>
            <a:r>
              <a:rPr lang="en-US" dirty="0">
                <a:solidFill>
                  <a:schemeClr val="tx2">
                    <a:lumMod val="50000"/>
                  </a:schemeClr>
                </a:solidFill>
                <a:latin typeface="Arial" panose="020B0604020202020204" pitchFamily="34" charset="0"/>
                <a:cs typeface="Arial" panose="020B0604020202020204" pitchFamily="34" charset="0"/>
              </a:rPr>
              <a:t>for </a:t>
            </a:r>
            <a:r>
              <a:rPr lang="en-US" dirty="0" smtClean="0">
                <a:solidFill>
                  <a:schemeClr val="tx2">
                    <a:lumMod val="50000"/>
                  </a:schemeClr>
                </a:solidFill>
                <a:latin typeface="Arial" panose="020B0604020202020204" pitchFamily="34" charset="0"/>
                <a:cs typeface="Arial" panose="020B0604020202020204" pitchFamily="34" charset="0"/>
              </a:rPr>
              <a:t>grasslands);</a:t>
            </a:r>
          </a:p>
          <a:p>
            <a:pPr algn="just"/>
            <a:endParaRPr lang="en-US" dirty="0" smtClean="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smtClean="0">
                <a:solidFill>
                  <a:schemeClr val="tx2">
                    <a:lumMod val="50000"/>
                  </a:schemeClr>
                </a:solidFill>
                <a:latin typeface="Arial" panose="020B0604020202020204" pitchFamily="34" charset="0"/>
                <a:cs typeface="Arial" panose="020B0604020202020204" pitchFamily="34" charset="0"/>
              </a:rPr>
              <a:t>Prevent spreading </a:t>
            </a:r>
            <a:r>
              <a:rPr lang="en-US" dirty="0">
                <a:solidFill>
                  <a:schemeClr val="tx2">
                    <a:lumMod val="50000"/>
                  </a:schemeClr>
                </a:solidFill>
                <a:latin typeface="Arial" panose="020B0604020202020204" pitchFamily="34" charset="0"/>
                <a:cs typeface="Arial" panose="020B0604020202020204" pitchFamily="34" charset="0"/>
              </a:rPr>
              <a:t>of harmful </a:t>
            </a:r>
            <a:r>
              <a:rPr lang="en-US" dirty="0" smtClean="0">
                <a:solidFill>
                  <a:schemeClr val="tx2">
                    <a:lumMod val="50000"/>
                  </a:schemeClr>
                </a:solidFill>
                <a:latin typeface="Arial" panose="020B0604020202020204" pitchFamily="34" charset="0"/>
                <a:cs typeface="Arial" panose="020B0604020202020204" pitchFamily="34" charset="0"/>
              </a:rPr>
              <a:t>organisms:</a:t>
            </a:r>
          </a:p>
          <a:p>
            <a:pPr marL="800100" lvl="1" indent="-342900" algn="jus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the </a:t>
            </a:r>
            <a:r>
              <a:rPr lang="en-US" sz="1400" dirty="0">
                <a:solidFill>
                  <a:schemeClr val="accent3">
                    <a:lumMod val="50000"/>
                  </a:schemeClr>
                </a:solidFill>
                <a:latin typeface="Arial" panose="020B0604020202020204" pitchFamily="34" charset="0"/>
                <a:cs typeface="Arial" panose="020B0604020202020204" pitchFamily="34" charset="0"/>
              </a:rPr>
              <a:t>removal of affected plants or plant parts; </a:t>
            </a:r>
            <a:endParaRPr lang="en-US" sz="1400" dirty="0" smtClean="0">
              <a:solidFill>
                <a:schemeClr val="accent3">
                  <a:lumMod val="50000"/>
                </a:schemeClr>
              </a:solidFill>
              <a:latin typeface="Arial" panose="020B0604020202020204" pitchFamily="34" charset="0"/>
              <a:cs typeface="Arial" panose="020B0604020202020204" pitchFamily="34" charset="0"/>
            </a:endParaRPr>
          </a:p>
          <a:p>
            <a:pPr marL="800100" lvl="1" indent="-342900" algn="jus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the </a:t>
            </a:r>
            <a:r>
              <a:rPr lang="en-US" sz="1400" dirty="0">
                <a:solidFill>
                  <a:schemeClr val="accent3">
                    <a:lumMod val="50000"/>
                  </a:schemeClr>
                </a:solidFill>
                <a:latin typeface="Arial" panose="020B0604020202020204" pitchFamily="34" charset="0"/>
                <a:cs typeface="Arial" panose="020B0604020202020204" pitchFamily="34" charset="0"/>
              </a:rPr>
              <a:t>regular cleansing of machinery and equipment; </a:t>
            </a:r>
          </a:p>
          <a:p>
            <a:pPr marL="800100" lvl="1" indent="-342900" algn="jus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balanced </a:t>
            </a:r>
            <a:r>
              <a:rPr lang="en-US" sz="1400" dirty="0">
                <a:solidFill>
                  <a:schemeClr val="accent3">
                    <a:lumMod val="50000"/>
                  </a:schemeClr>
                </a:solidFill>
                <a:latin typeface="Arial" panose="020B0604020202020204" pitchFamily="34" charset="0"/>
                <a:cs typeface="Arial" panose="020B0604020202020204" pitchFamily="34" charset="0"/>
              </a:rPr>
              <a:t>soil fertility or water management</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lvl="1" algn="just"/>
            <a:endParaRPr lang="en-US" sz="1600" dirty="0" smtClean="0">
              <a:solidFill>
                <a:schemeClr val="accent3">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smtClean="0">
                <a:solidFill>
                  <a:schemeClr val="tx2">
                    <a:lumMod val="50000"/>
                  </a:schemeClr>
                </a:solidFill>
                <a:latin typeface="Arial" panose="020B0604020202020204" pitchFamily="34" charset="0"/>
                <a:cs typeface="Arial" panose="020B0604020202020204" pitchFamily="34" charset="0"/>
              </a:rPr>
              <a:t>Creation</a:t>
            </a:r>
            <a:r>
              <a:rPr lang="pt-PT" dirty="0" smtClean="0">
                <a:solidFill>
                  <a:schemeClr val="tx2">
                    <a:lumMod val="50000"/>
                  </a:schemeClr>
                </a:solidFill>
                <a:latin typeface="Arial" panose="020B0604020202020204" pitchFamily="34" charset="0"/>
                <a:cs typeface="Arial" panose="020B0604020202020204" pitchFamily="34" charset="0"/>
              </a:rPr>
              <a:t> </a:t>
            </a:r>
            <a:r>
              <a:rPr lang="en-GB" dirty="0" smtClean="0">
                <a:solidFill>
                  <a:schemeClr val="tx2">
                    <a:lumMod val="50000"/>
                  </a:schemeClr>
                </a:solidFill>
                <a:latin typeface="Arial" panose="020B0604020202020204" pitchFamily="34" charset="0"/>
                <a:cs typeface="Arial" panose="020B0604020202020204" pitchFamily="34" charset="0"/>
              </a:rPr>
              <a:t>of</a:t>
            </a:r>
            <a:r>
              <a:rPr lang="pt-PT" dirty="0" smtClean="0">
                <a:solidFill>
                  <a:schemeClr val="tx2">
                    <a:lumMod val="50000"/>
                  </a:schemeClr>
                </a:solidFill>
                <a:latin typeface="Arial" panose="020B0604020202020204" pitchFamily="34" charset="0"/>
                <a:cs typeface="Arial" panose="020B0604020202020204" pitchFamily="34" charset="0"/>
              </a:rPr>
              <a:t> buffer zones </a:t>
            </a:r>
            <a:r>
              <a:rPr lang="en-US" dirty="0">
                <a:solidFill>
                  <a:schemeClr val="tx2">
                    <a:lumMod val="50000"/>
                  </a:schemeClr>
                </a:solidFill>
                <a:latin typeface="Arial" panose="020B0604020202020204" pitchFamily="34" charset="0"/>
                <a:cs typeface="Arial" panose="020B0604020202020204" pitchFamily="34" charset="0"/>
              </a:rPr>
              <a:t>along the edges of </a:t>
            </a:r>
            <a:r>
              <a:rPr lang="en-US" dirty="0" smtClean="0">
                <a:solidFill>
                  <a:schemeClr val="tx2">
                    <a:lumMod val="50000"/>
                  </a:schemeClr>
                </a:solidFill>
                <a:latin typeface="Arial" panose="020B0604020202020204" pitchFamily="34" charset="0"/>
                <a:cs typeface="Arial" panose="020B0604020202020204" pitchFamily="34" charset="0"/>
              </a:rPr>
              <a:t>water </a:t>
            </a:r>
            <a:r>
              <a:rPr lang="en-US" dirty="0">
                <a:solidFill>
                  <a:schemeClr val="tx2">
                    <a:lumMod val="50000"/>
                  </a:schemeClr>
                </a:solidFill>
                <a:latin typeface="Arial" panose="020B0604020202020204" pitchFamily="34" charset="0"/>
                <a:cs typeface="Arial" panose="020B0604020202020204" pitchFamily="34" charset="0"/>
              </a:rPr>
              <a:t>bodies (</a:t>
            </a:r>
            <a:r>
              <a:rPr lang="en-US" dirty="0" smtClean="0">
                <a:solidFill>
                  <a:schemeClr val="tx2">
                    <a:lumMod val="50000"/>
                  </a:schemeClr>
                </a:solidFill>
                <a:latin typeface="Arial" panose="020B0604020202020204" pitchFamily="34" charset="0"/>
                <a:cs typeface="Arial" panose="020B0604020202020204" pitchFamily="34" charset="0"/>
              </a:rPr>
              <a:t>min: </a:t>
            </a:r>
            <a:r>
              <a:rPr lang="en-US" dirty="0">
                <a:solidFill>
                  <a:schemeClr val="tx2">
                    <a:lumMod val="50000"/>
                  </a:schemeClr>
                </a:solidFill>
                <a:latin typeface="Arial" panose="020B0604020202020204" pitchFamily="34" charset="0"/>
                <a:cs typeface="Arial" panose="020B0604020202020204" pitchFamily="34" charset="0"/>
              </a:rPr>
              <a:t>10 </a:t>
            </a:r>
            <a:r>
              <a:rPr lang="en-US" dirty="0" smtClean="0">
                <a:solidFill>
                  <a:schemeClr val="tx2">
                    <a:lumMod val="50000"/>
                  </a:schemeClr>
                </a:solidFill>
                <a:latin typeface="Arial" panose="020B0604020202020204" pitchFamily="34" charset="0"/>
                <a:cs typeface="Arial" panose="020B0604020202020204" pitchFamily="34" charset="0"/>
              </a:rPr>
              <a:t>m with);</a:t>
            </a:r>
          </a:p>
          <a:p>
            <a:pPr marL="285750" indent="-285750" algn="just">
              <a:buFont typeface="Arial" panose="020B0604020202020204" pitchFamily="34" charset="0"/>
              <a:buChar char="•"/>
            </a:pPr>
            <a:r>
              <a:rPr lang="en-US" dirty="0" smtClean="0">
                <a:solidFill>
                  <a:schemeClr val="tx2">
                    <a:lumMod val="50000"/>
                  </a:schemeClr>
                </a:solidFill>
                <a:latin typeface="Arial" panose="020B0604020202020204" pitchFamily="34" charset="0"/>
                <a:cs typeface="Arial" panose="020B0604020202020204" pitchFamily="34" charset="0"/>
              </a:rPr>
              <a:t>Prohibit the use </a:t>
            </a:r>
            <a:r>
              <a:rPr lang="en-US" dirty="0">
                <a:solidFill>
                  <a:schemeClr val="tx2">
                    <a:lumMod val="50000"/>
                  </a:schemeClr>
                </a:solidFill>
                <a:latin typeface="Arial" panose="020B0604020202020204" pitchFamily="34" charset="0"/>
                <a:cs typeface="Arial" panose="020B0604020202020204" pitchFamily="34" charset="0"/>
              </a:rPr>
              <a:t>of pesticides dangerous to bees, pollinating insects, beneficial organisms, amphibians or </a:t>
            </a:r>
            <a:r>
              <a:rPr lang="en-US" dirty="0" smtClean="0">
                <a:solidFill>
                  <a:schemeClr val="tx2">
                    <a:lumMod val="50000"/>
                  </a:schemeClr>
                </a:solidFill>
                <a:latin typeface="Arial" panose="020B0604020202020204" pitchFamily="34" charset="0"/>
                <a:cs typeface="Arial" panose="020B0604020202020204" pitchFamily="34" charset="0"/>
              </a:rPr>
              <a:t>fish.</a:t>
            </a:r>
            <a:endParaRPr lang="en-GB" dirty="0" smtClean="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88353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7056784" cy="724942"/>
          </a:xfrm>
        </p:spPr>
        <p:txBody>
          <a:bodyPr>
            <a:normAutofit/>
          </a:bodyPr>
          <a:lstStyle/>
          <a:p>
            <a:r>
              <a:rPr lang="en-GB" sz="2000" dirty="0" smtClean="0"/>
              <a:t>5. </a:t>
            </a:r>
            <a:r>
              <a:rPr lang="en-US" sz="2000" dirty="0" smtClean="0"/>
              <a:t>Very good </a:t>
            </a:r>
            <a:r>
              <a:rPr lang="en-US" sz="2000" dirty="0"/>
              <a:t>agricultural practices (VGAP) for more biodiversity (examples</a:t>
            </a:r>
            <a:r>
              <a:rPr lang="de-DE" sz="2000" dirty="0" smtClean="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18</a:t>
            </a:fld>
            <a:endParaRPr lang="de-DE" dirty="0"/>
          </a:p>
        </p:txBody>
      </p:sp>
      <p:sp>
        <p:nvSpPr>
          <p:cNvPr id="11" name="Rectangle 10"/>
          <p:cNvSpPr/>
          <p:nvPr/>
        </p:nvSpPr>
        <p:spPr>
          <a:xfrm>
            <a:off x="360000" y="1440000"/>
            <a:ext cx="7992888" cy="2349361"/>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smtClean="0">
                <a:solidFill>
                  <a:schemeClr val="accent4">
                    <a:lumMod val="50000"/>
                  </a:schemeClr>
                </a:solidFill>
                <a:latin typeface="Arial" panose="020B0604020202020204" pitchFamily="34" charset="0"/>
                <a:cs typeface="Arial" panose="020B0604020202020204" pitchFamily="34" charset="0"/>
              </a:rPr>
              <a:t>VGAPs </a:t>
            </a:r>
            <a:r>
              <a:rPr lang="en-US" b="1" dirty="0">
                <a:solidFill>
                  <a:schemeClr val="accent4">
                    <a:lumMod val="50000"/>
                  </a:schemeClr>
                </a:solidFill>
                <a:latin typeface="Arial" panose="020B0604020202020204" pitchFamily="34" charset="0"/>
                <a:cs typeface="Arial" panose="020B0604020202020204" pitchFamily="34" charset="0"/>
              </a:rPr>
              <a:t>for Harvesting and Mowing of livestock feed production</a:t>
            </a:r>
          </a:p>
          <a:p>
            <a:pPr marL="0" lvl="1" algn="just"/>
            <a:r>
              <a:rPr lang="en-US" sz="1600" dirty="0">
                <a:solidFill>
                  <a:schemeClr val="tx2">
                    <a:lumMod val="50000"/>
                  </a:schemeClr>
                </a:solidFill>
                <a:latin typeface="Arial" panose="020B0604020202020204" pitchFamily="34" charset="0"/>
                <a:cs typeface="Arial" panose="020B0604020202020204" pitchFamily="34" charset="0"/>
              </a:rPr>
              <a:t>A series of </a:t>
            </a:r>
            <a:r>
              <a:rPr lang="en-US" sz="1600" dirty="0" smtClean="0">
                <a:solidFill>
                  <a:schemeClr val="tx2">
                    <a:lumMod val="50000"/>
                  </a:schemeClr>
                </a:solidFill>
                <a:latin typeface="Arial" panose="020B0604020202020204" pitchFamily="34" charset="0"/>
                <a:cs typeface="Arial" panose="020B0604020202020204" pitchFamily="34" charset="0"/>
              </a:rPr>
              <a:t>measures </a:t>
            </a:r>
            <a:r>
              <a:rPr lang="en-US" sz="1600" dirty="0">
                <a:solidFill>
                  <a:schemeClr val="tx2">
                    <a:lumMod val="50000"/>
                  </a:schemeClr>
                </a:solidFill>
                <a:latin typeface="Arial" panose="020B0604020202020204" pitchFamily="34" charset="0"/>
                <a:cs typeface="Arial" panose="020B0604020202020204" pitchFamily="34" charset="0"/>
              </a:rPr>
              <a:t>help to reduce the impact of mowing on biodiversity:</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Strategically </a:t>
            </a:r>
            <a:r>
              <a:rPr lang="en-US" sz="1600" dirty="0">
                <a:solidFill>
                  <a:schemeClr val="tx2">
                    <a:lumMod val="50000"/>
                  </a:schemeClr>
                </a:solidFill>
                <a:latin typeface="Arial" panose="020B0604020202020204" pitchFamily="34" charset="0"/>
                <a:cs typeface="Arial" panose="020B0604020202020204" pitchFamily="34" charset="0"/>
              </a:rPr>
              <a:t>delaying the mowing season;</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Establishing </a:t>
            </a:r>
            <a:r>
              <a:rPr lang="en-US" sz="1600" dirty="0">
                <a:solidFill>
                  <a:schemeClr val="tx2">
                    <a:lumMod val="50000"/>
                  </a:schemeClr>
                </a:solidFill>
                <a:latin typeface="Arial" panose="020B0604020202020204" pitchFamily="34" charset="0"/>
                <a:cs typeface="Arial" panose="020B0604020202020204" pitchFamily="34" charset="0"/>
              </a:rPr>
              <a:t>a minimum mowing height of at least 7 cm;</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Reducing </a:t>
            </a:r>
            <a:r>
              <a:rPr lang="en-US" sz="1600" dirty="0">
                <a:solidFill>
                  <a:schemeClr val="tx2">
                    <a:lumMod val="50000"/>
                  </a:schemeClr>
                </a:solidFill>
                <a:latin typeface="Arial" panose="020B0604020202020204" pitchFamily="34" charset="0"/>
                <a:cs typeface="Arial" panose="020B0604020202020204" pitchFamily="34" charset="0"/>
              </a:rPr>
              <a:t>the mowing frequency</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Biodiversity friendly mowing regime:</a:t>
            </a:r>
            <a:endParaRPr lang="en-US" sz="1600" dirty="0">
              <a:solidFill>
                <a:schemeClr val="tx2">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Mowing </a:t>
            </a:r>
            <a:r>
              <a:rPr lang="en-US" sz="1400" dirty="0">
                <a:solidFill>
                  <a:schemeClr val="accent3">
                    <a:lumMod val="50000"/>
                  </a:schemeClr>
                </a:solidFill>
                <a:latin typeface="Arial" panose="020B0604020202020204" pitchFamily="34" charset="0"/>
                <a:cs typeface="Arial" panose="020B0604020202020204" pitchFamily="34" charset="0"/>
              </a:rPr>
              <a:t>when insects and other arthropods are less active;</a:t>
            </a: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Mowing </a:t>
            </a:r>
            <a:r>
              <a:rPr lang="en-US" sz="1400" dirty="0">
                <a:solidFill>
                  <a:schemeClr val="accent3">
                    <a:lumMod val="50000"/>
                  </a:schemeClr>
                </a:solidFill>
                <a:latin typeface="Arial" panose="020B0604020202020204" pitchFamily="34" charset="0"/>
                <a:cs typeface="Arial" panose="020B0604020202020204" pitchFamily="34" charset="0"/>
              </a:rPr>
              <a:t>different areas in different moments;</a:t>
            </a: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Adopting </a:t>
            </a:r>
            <a:r>
              <a:rPr lang="en-US" sz="1400" dirty="0">
                <a:solidFill>
                  <a:schemeClr val="accent3">
                    <a:lumMod val="50000"/>
                  </a:schemeClr>
                </a:solidFill>
                <a:latin typeface="Arial" panose="020B0604020202020204" pitchFamily="34" charset="0"/>
                <a:cs typeface="Arial" panose="020B0604020202020204" pitchFamily="34" charset="0"/>
              </a:rPr>
              <a:t>an adequate mowing pattern</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p:txBody>
      </p:sp>
      <p:sp>
        <p:nvSpPr>
          <p:cNvPr id="5" name="Rectangle 4"/>
          <p:cNvSpPr/>
          <p:nvPr/>
        </p:nvSpPr>
        <p:spPr>
          <a:xfrm>
            <a:off x="360000" y="3960000"/>
            <a:ext cx="7992888" cy="259558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smtClean="0">
                <a:solidFill>
                  <a:schemeClr val="accent4">
                    <a:lumMod val="50000"/>
                  </a:schemeClr>
                </a:solidFill>
                <a:latin typeface="Arial" panose="020B0604020202020204" pitchFamily="34" charset="0"/>
                <a:cs typeface="Arial" panose="020B0604020202020204" pitchFamily="34" charset="0"/>
              </a:rPr>
              <a:t>VGAPs </a:t>
            </a:r>
            <a:r>
              <a:rPr lang="en-US" b="1" dirty="0">
                <a:solidFill>
                  <a:schemeClr val="accent4">
                    <a:lumMod val="50000"/>
                  </a:schemeClr>
                </a:solidFill>
                <a:latin typeface="Arial" panose="020B0604020202020204" pitchFamily="34" charset="0"/>
                <a:cs typeface="Arial" panose="020B0604020202020204" pitchFamily="34" charset="0"/>
              </a:rPr>
              <a:t>for Livestock management and grazing</a:t>
            </a:r>
          </a:p>
          <a:p>
            <a:pPr marL="0" lvl="1" algn="just"/>
            <a:r>
              <a:rPr lang="en-US" sz="1600" dirty="0" smtClean="0">
                <a:solidFill>
                  <a:schemeClr val="tx2">
                    <a:lumMod val="50000"/>
                  </a:schemeClr>
                </a:solidFill>
                <a:latin typeface="Arial" panose="020B0604020202020204" pitchFamily="34" charset="0"/>
                <a:cs typeface="Arial" panose="020B0604020202020204" pitchFamily="34" charset="0"/>
              </a:rPr>
              <a:t>Adequate management plans and grazing strategies should aim to reduce </a:t>
            </a:r>
            <a:r>
              <a:rPr lang="en-US" sz="1600" dirty="0">
                <a:solidFill>
                  <a:schemeClr val="tx2">
                    <a:lumMod val="50000"/>
                  </a:schemeClr>
                </a:solidFill>
                <a:latin typeface="Arial" panose="020B0604020202020204" pitchFamily="34" charset="0"/>
                <a:cs typeface="Arial" panose="020B0604020202020204" pitchFamily="34" charset="0"/>
              </a:rPr>
              <a:t>the impact on the grassland </a:t>
            </a:r>
            <a:r>
              <a:rPr lang="en-US" sz="1600" dirty="0" smtClean="0">
                <a:solidFill>
                  <a:schemeClr val="tx2">
                    <a:lumMod val="50000"/>
                  </a:schemeClr>
                </a:solidFill>
                <a:latin typeface="Arial" panose="020B0604020202020204" pitchFamily="34" charset="0"/>
                <a:cs typeface="Arial" panose="020B0604020202020204" pitchFamily="34" charset="0"/>
              </a:rPr>
              <a:t>and biodiversity.</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Apply basic </a:t>
            </a:r>
            <a:r>
              <a:rPr lang="en-US" sz="1600" dirty="0">
                <a:solidFill>
                  <a:schemeClr val="tx2">
                    <a:lumMod val="50000"/>
                  </a:schemeClr>
                </a:solidFill>
                <a:latin typeface="Arial" panose="020B0604020202020204" pitchFamily="34" charset="0"/>
                <a:cs typeface="Arial" panose="020B0604020202020204" pitchFamily="34" charset="0"/>
              </a:rPr>
              <a:t>grazing </a:t>
            </a:r>
            <a:r>
              <a:rPr lang="en-US" sz="1600" dirty="0" smtClean="0">
                <a:solidFill>
                  <a:schemeClr val="tx2">
                    <a:lumMod val="50000"/>
                  </a:schemeClr>
                </a:solidFill>
                <a:latin typeface="Arial" panose="020B0604020202020204" pitchFamily="34" charset="0"/>
                <a:cs typeface="Arial" panose="020B0604020202020204" pitchFamily="34" charset="0"/>
              </a:rPr>
              <a:t>systems:</a:t>
            </a: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Continuous;</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Rotational;</a:t>
            </a:r>
          </a:p>
          <a:p>
            <a:pPr marL="800100" lvl="2" indent="-342900" algn="just">
              <a:buFont typeface="+mj-lt"/>
              <a:buAutoNum type="alphaLcParenR"/>
            </a:pPr>
            <a:r>
              <a:rPr lang="en-US" sz="1400" dirty="0" smtClean="0">
                <a:solidFill>
                  <a:schemeClr val="accent3">
                    <a:lumMod val="50000"/>
                  </a:schemeClr>
                </a:solidFill>
                <a:latin typeface="Arial" panose="020B0604020202020204" pitchFamily="34" charset="0"/>
                <a:cs typeface="Arial" panose="020B0604020202020204" pitchFamily="34" charset="0"/>
              </a:rPr>
              <a:t>Ultra-high </a:t>
            </a:r>
            <a:r>
              <a:rPr lang="en-US" sz="1400" dirty="0">
                <a:solidFill>
                  <a:schemeClr val="accent3">
                    <a:lumMod val="50000"/>
                  </a:schemeClr>
                </a:solidFill>
                <a:latin typeface="Arial" panose="020B0604020202020204" pitchFamily="34" charset="0"/>
                <a:cs typeface="Arial" panose="020B0604020202020204" pitchFamily="34" charset="0"/>
              </a:rPr>
              <a:t>density, mob grazing and </a:t>
            </a:r>
            <a:r>
              <a:rPr lang="en-US" sz="1400" dirty="0" smtClean="0">
                <a:solidFill>
                  <a:schemeClr val="accent3">
                    <a:lumMod val="50000"/>
                  </a:schemeClr>
                </a:solidFill>
                <a:latin typeface="Arial" panose="020B0604020202020204" pitchFamily="34" charset="0"/>
                <a:cs typeface="Arial" panose="020B0604020202020204" pitchFamily="34" charset="0"/>
              </a:rPr>
              <a:t>flash-grazing.</a:t>
            </a: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Respect the </a:t>
            </a:r>
            <a:r>
              <a:rPr lang="en-GB" sz="1600" dirty="0" smtClean="0">
                <a:solidFill>
                  <a:schemeClr val="tx2">
                    <a:lumMod val="50000"/>
                  </a:schemeClr>
                </a:solidFill>
                <a:latin typeface="Arial" panose="020B0604020202020204" pitchFamily="34" charset="0"/>
                <a:cs typeface="Arial" panose="020B0604020202020204" pitchFamily="34" charset="0"/>
              </a:rPr>
              <a:t>maximum of 1.4 LU/ha of fodder surface;</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smtClean="0">
                <a:solidFill>
                  <a:schemeClr val="tx2">
                    <a:lumMod val="50000"/>
                  </a:schemeClr>
                </a:solidFill>
                <a:latin typeface="Arial" panose="020B0604020202020204" pitchFamily="34" charset="0"/>
                <a:cs typeface="Arial" panose="020B0604020202020204" pitchFamily="34" charset="0"/>
              </a:rPr>
              <a:t>Aim for more </a:t>
            </a:r>
            <a:r>
              <a:rPr lang="en-GB" sz="1600" dirty="0">
                <a:solidFill>
                  <a:schemeClr val="tx2">
                    <a:lumMod val="50000"/>
                  </a:schemeClr>
                </a:solidFill>
                <a:latin typeface="Arial" panose="020B0604020202020204" pitchFamily="34" charset="0"/>
                <a:cs typeface="Arial" panose="020B0604020202020204" pitchFamily="34" charset="0"/>
              </a:rPr>
              <a:t>ambitious limits </a:t>
            </a:r>
            <a:r>
              <a:rPr lang="en-GB" sz="1600" dirty="0" smtClean="0">
                <a:solidFill>
                  <a:schemeClr val="tx2">
                    <a:lumMod val="50000"/>
                  </a:schemeClr>
                </a:solidFill>
                <a:latin typeface="Arial" panose="020B0604020202020204" pitchFamily="34" charset="0"/>
                <a:cs typeface="Arial" panose="020B0604020202020204" pitchFamily="34" charset="0"/>
              </a:rPr>
              <a:t>in </a:t>
            </a:r>
            <a:r>
              <a:rPr lang="en-GB" sz="1600" dirty="0">
                <a:solidFill>
                  <a:schemeClr val="tx2">
                    <a:lumMod val="50000"/>
                  </a:schemeClr>
                </a:solidFill>
                <a:latin typeface="Arial" panose="020B0604020202020204" pitchFamily="34" charset="0"/>
                <a:cs typeface="Arial" panose="020B0604020202020204" pitchFamily="34" charset="0"/>
              </a:rPr>
              <a:t>the case of HNV farmland, such as wood-pasture </a:t>
            </a:r>
            <a:r>
              <a:rPr lang="en-GB" sz="1600" dirty="0" smtClean="0">
                <a:solidFill>
                  <a:schemeClr val="tx2">
                    <a:lumMod val="50000"/>
                  </a:schemeClr>
                </a:solidFill>
                <a:latin typeface="Arial" panose="020B0604020202020204" pitchFamily="34" charset="0"/>
                <a:cs typeface="Arial" panose="020B0604020202020204" pitchFamily="34" charset="0"/>
              </a:rPr>
              <a:t>systems.</a:t>
            </a:r>
            <a:endParaRPr lang="en-US" sz="16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21426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pPr/>
              <a:t>19</a:t>
            </a:fld>
            <a:endParaRPr lang="de-DE" dirty="0"/>
          </a:p>
        </p:txBody>
      </p:sp>
      <p:sp>
        <p:nvSpPr>
          <p:cNvPr id="2" name="Titel 1"/>
          <p:cNvSpPr>
            <a:spLocks noGrp="1"/>
          </p:cNvSpPr>
          <p:nvPr>
            <p:ph type="title"/>
          </p:nvPr>
        </p:nvSpPr>
        <p:spPr/>
        <p:txBody>
          <a:bodyPr>
            <a:normAutofit fontScale="90000"/>
          </a:bodyPr>
          <a:lstStyle/>
          <a:p>
            <a:r>
              <a:rPr lang="en-GB" dirty="0" smtClean="0"/>
              <a:t>Final remarks</a:t>
            </a:r>
            <a:endParaRPr lang="en-GB" dirty="0"/>
          </a:p>
        </p:txBody>
      </p:sp>
      <p:sp>
        <p:nvSpPr>
          <p:cNvPr id="3" name="Rectangle 2"/>
          <p:cNvSpPr/>
          <p:nvPr/>
        </p:nvSpPr>
        <p:spPr>
          <a:xfrm>
            <a:off x="936000" y="2139821"/>
            <a:ext cx="7272808" cy="286232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285750" indent="-285750" algn="just">
              <a:buFont typeface="Arial" panose="020B0604020202020204" pitchFamily="34" charset="0"/>
              <a:buChar char="•"/>
            </a:pPr>
            <a:r>
              <a:rPr lang="en-US" dirty="0">
                <a:solidFill>
                  <a:schemeClr val="accent1">
                    <a:lumMod val="50000"/>
                  </a:schemeClr>
                </a:solidFill>
                <a:latin typeface="Arial" panose="020B0604020202020204" pitchFamily="34" charset="0"/>
                <a:cs typeface="Arial" panose="020B0604020202020204" pitchFamily="34" charset="0"/>
              </a:rPr>
              <a:t>The main task of livestock production is to provide a secure protein supply for a fast-growing world </a:t>
            </a:r>
            <a:r>
              <a:rPr lang="en-US" dirty="0" smtClean="0">
                <a:solidFill>
                  <a:schemeClr val="accent1">
                    <a:lumMod val="50000"/>
                  </a:schemeClr>
                </a:solidFill>
                <a:latin typeface="Arial" panose="020B0604020202020204" pitchFamily="34" charset="0"/>
                <a:cs typeface="Arial" panose="020B0604020202020204" pitchFamily="34" charset="0"/>
              </a:rPr>
              <a:t>population, contributing </a:t>
            </a:r>
            <a:r>
              <a:rPr lang="en-US" dirty="0">
                <a:solidFill>
                  <a:schemeClr val="accent1">
                    <a:lumMod val="50000"/>
                  </a:schemeClr>
                </a:solidFill>
                <a:latin typeface="Arial" panose="020B0604020202020204" pitchFamily="34" charset="0"/>
                <a:cs typeface="Arial" panose="020B0604020202020204" pitchFamily="34" charset="0"/>
              </a:rPr>
              <a:t>to food security</a:t>
            </a:r>
            <a:r>
              <a:rPr lang="en-US" dirty="0" smtClean="0">
                <a:solidFill>
                  <a:schemeClr val="accent1">
                    <a:lumMod val="50000"/>
                  </a:schemeClr>
                </a:solidFill>
                <a:latin typeface="Arial" panose="020B0604020202020204" pitchFamily="34" charset="0"/>
                <a:cs typeface="Arial" panose="020B0604020202020204" pitchFamily="34" charset="0"/>
              </a:rPr>
              <a:t>.</a:t>
            </a:r>
          </a:p>
          <a:p>
            <a:pPr algn="just"/>
            <a:endParaRPr lang="en-US" dirty="0" smtClean="0">
              <a:solidFill>
                <a:schemeClr val="accent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smtClean="0">
                <a:solidFill>
                  <a:schemeClr val="accent1">
                    <a:lumMod val="50000"/>
                  </a:schemeClr>
                </a:solidFill>
                <a:latin typeface="Arial" panose="020B0604020202020204" pitchFamily="34" charset="0"/>
                <a:cs typeface="Arial" panose="020B0604020202020204" pitchFamily="34" charset="0"/>
              </a:rPr>
              <a:t>Consumption </a:t>
            </a:r>
            <a:r>
              <a:rPr lang="en-US" dirty="0">
                <a:solidFill>
                  <a:schemeClr val="accent1">
                    <a:lumMod val="50000"/>
                  </a:schemeClr>
                </a:solidFill>
                <a:latin typeface="Arial" panose="020B0604020202020204" pitchFamily="34" charset="0"/>
                <a:cs typeface="Arial" panose="020B0604020202020204" pitchFamily="34" charset="0"/>
              </a:rPr>
              <a:t>patterns in industrialized and emerging economies have led to an intensification of animal husbandry and a more globalized food market, resulting in tremendous changes in the use of agricultural land, grassland and pastures</a:t>
            </a:r>
            <a:r>
              <a:rPr lang="en-US" dirty="0" smtClean="0">
                <a:solidFill>
                  <a:schemeClr val="accent1">
                    <a:lumMod val="50000"/>
                  </a:schemeClr>
                </a:solidFill>
                <a:latin typeface="Arial" panose="020B0604020202020204" pitchFamily="34" charset="0"/>
                <a:cs typeface="Arial" panose="020B0604020202020204" pitchFamily="34" charset="0"/>
              </a:rPr>
              <a:t>, with </a:t>
            </a:r>
            <a:r>
              <a:rPr lang="en-US" dirty="0">
                <a:solidFill>
                  <a:schemeClr val="accent1">
                    <a:lumMod val="50000"/>
                  </a:schemeClr>
                </a:solidFill>
                <a:latin typeface="Arial" panose="020B0604020202020204" pitchFamily="34" charset="0"/>
                <a:cs typeface="Arial" panose="020B0604020202020204" pitchFamily="34" charset="0"/>
              </a:rPr>
              <a:t>highly intensive production systems and worldwide trade of animal </a:t>
            </a:r>
            <a:r>
              <a:rPr lang="en-US" dirty="0" smtClean="0">
                <a:solidFill>
                  <a:schemeClr val="accent1">
                    <a:lumMod val="50000"/>
                  </a:schemeClr>
                </a:solidFill>
                <a:latin typeface="Arial" panose="020B0604020202020204" pitchFamily="34" charset="0"/>
                <a:cs typeface="Arial" panose="020B0604020202020204" pitchFamily="34" charset="0"/>
              </a:rPr>
              <a:t>products</a:t>
            </a:r>
            <a:r>
              <a:rPr lang="en-US" dirty="0">
                <a:solidFill>
                  <a:schemeClr val="accent1">
                    <a:lumMod val="50000"/>
                  </a:schemeClr>
                </a:solidFill>
                <a:latin typeface="Arial" panose="020B0604020202020204" pitchFamily="34" charset="0"/>
                <a:cs typeface="Arial" panose="020B0604020202020204" pitchFamily="34" charset="0"/>
              </a:rPr>
              <a:t>. </a:t>
            </a:r>
            <a:endParaRPr lang="en-US" dirty="0" smtClean="0">
              <a:solidFill>
                <a:schemeClr val="accent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pt-PT" dirty="0">
              <a:solidFill>
                <a:schemeClr val="accent1">
                  <a:lumMod val="50000"/>
                </a:schemeClr>
              </a:solidFill>
              <a:latin typeface="Arial" panose="020B0604020202020204" pitchFamily="34" charset="0"/>
              <a:cs typeface="Arial" panose="020B0604020202020204" pitchFamily="34" charset="0"/>
            </a:endParaRPr>
          </a:p>
        </p:txBody>
      </p:sp>
      <p:sp>
        <p:nvSpPr>
          <p:cNvPr id="6" name="Textfeld 5"/>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Livestock </a:t>
            </a:r>
            <a:r>
              <a:rPr lang="de-DE" sz="1600" dirty="0" err="1" smtClean="0">
                <a:solidFill>
                  <a:schemeClr val="bg2">
                    <a:lumMod val="25000"/>
                  </a:schemeClr>
                </a:solidFill>
                <a:latin typeface="Arial" panose="020B0604020202020204" pitchFamily="34" charset="0"/>
                <a:cs typeface="Arial" panose="020B0604020202020204" pitchFamily="34" charset="0"/>
              </a:rPr>
              <a:t>Production</a:t>
            </a:r>
            <a:r>
              <a:rPr lang="de-DE" sz="1600" dirty="0" smtClean="0">
                <a:solidFill>
                  <a:schemeClr val="bg2">
                    <a:lumMod val="25000"/>
                  </a:schemeClr>
                </a:solidFill>
                <a:latin typeface="Arial" panose="020B0604020202020204" pitchFamily="34" charset="0"/>
                <a:cs typeface="Arial" panose="020B0604020202020204" pitchFamily="34" charset="0"/>
              </a:rPr>
              <a:t> </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40066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2987</Words>
  <Application>Microsoft Office PowerPoint</Application>
  <PresentationFormat>Bildschirmpräsentation (4:3)</PresentationFormat>
  <Paragraphs>257</Paragraphs>
  <Slides>19</Slides>
  <Notes>18</Notes>
  <HiddenSlides>0</HiddenSlides>
  <MMClips>0</MMClips>
  <ScaleCrop>false</ScaleCrop>
  <HeadingPairs>
    <vt:vector size="4" baseType="variant">
      <vt:variant>
        <vt:lpstr>Design</vt:lpstr>
      </vt:variant>
      <vt:variant>
        <vt:i4>3</vt:i4>
      </vt:variant>
      <vt:variant>
        <vt:lpstr>Folientitel</vt:lpstr>
      </vt:variant>
      <vt:variant>
        <vt:i4>19</vt:i4>
      </vt:variant>
    </vt:vector>
  </HeadingPairs>
  <TitlesOfParts>
    <vt:vector size="22" baseType="lpstr">
      <vt:lpstr>LIFE Header</vt:lpstr>
      <vt:lpstr>LIFE Content</vt:lpstr>
      <vt:lpstr>LIFE Partner Logos</vt:lpstr>
      <vt:lpstr>Very Best Agricultural Practices Livestock Production</vt:lpstr>
      <vt:lpstr>1. The concept of Livestock</vt:lpstr>
      <vt:lpstr>2. Livestock systems and production</vt:lpstr>
      <vt:lpstr>2. Livestock systems and production</vt:lpstr>
      <vt:lpstr>2. Livestock systems and production</vt:lpstr>
      <vt:lpstr>2. Livestock systems and production</vt:lpstr>
      <vt:lpstr>3. Environmental Impacts of Livestock Production</vt:lpstr>
      <vt:lpstr>3. Environmental Impacts of Livestock Production</vt:lpstr>
      <vt:lpstr>3. Environmental Impacts of Livestock Production</vt:lpstr>
      <vt:lpstr>3. Environmental Impacts of Livestock Production</vt:lpstr>
      <vt:lpstr>3. Environmental Impacts of Livestock Production</vt:lpstr>
      <vt:lpstr>3. Environmental Impacts of Livestock Production</vt:lpstr>
      <vt:lpstr>3. Environmental Impacts of Livestock Production</vt:lpstr>
      <vt:lpstr>4. Total Livestock Density (TLD) and Grazing Livestock  Density (GLD)</vt:lpstr>
      <vt:lpstr>4. Total Livestock Density (TLD) and Grazing Livestock  Density (GLD)</vt:lpstr>
      <vt:lpstr>5. Very good agricultural practices (VGAP) for more biodiversity (examples)</vt:lpstr>
      <vt:lpstr>5. Very good agricultural practices (VGAP) for more biodiversity (examples)</vt:lpstr>
      <vt:lpstr>5. Very good agricultural practices (VGAP) for more biodiversity (examples)</vt:lpstr>
      <vt:lpstr>Final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177</cp:revision>
  <dcterms:created xsi:type="dcterms:W3CDTF">2017-08-09T08:14:08Z</dcterms:created>
  <dcterms:modified xsi:type="dcterms:W3CDTF">2019-04-24T09:36:25Z</dcterms:modified>
</cp:coreProperties>
</file>