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  <p:sldMasterId id="2147483660" r:id="rId2"/>
    <p:sldMasterId id="2147483693" r:id="rId3"/>
  </p:sldMasterIdLst>
  <p:notesMasterIdLst>
    <p:notesMasterId r:id="rId11"/>
  </p:notesMasterIdLst>
  <p:sldIdLst>
    <p:sldId id="256" r:id="rId4"/>
    <p:sldId id="267" r:id="rId5"/>
    <p:sldId id="283" r:id="rId6"/>
    <p:sldId id="284" r:id="rId7"/>
    <p:sldId id="258" r:id="rId8"/>
    <p:sldId id="285" r:id="rId9"/>
    <p:sldId id="269" r:id="rId10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4097"/>
    <a:srgbClr val="EDEB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24" autoAdjust="0"/>
    <p:restoredTop sz="92193" autoAdjust="0"/>
  </p:normalViewPr>
  <p:slideViewPr>
    <p:cSldViewPr>
      <p:cViewPr>
        <p:scale>
          <a:sx n="60" d="100"/>
          <a:sy n="60" d="100"/>
        </p:scale>
        <p:origin x="-42" y="-51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6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BC3CB1-38C0-4FD0-9F12-529F4F1C4ECC}" type="datetimeFigureOut">
              <a:rPr lang="de-DE" smtClean="0"/>
              <a:t>24.04.2019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3B50A3-C166-41F4-9BF9-32E7293B3A18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42764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85800" y="2060848"/>
            <a:ext cx="7772400" cy="1586607"/>
          </a:xfrm>
          <a:prstGeom prst="rect">
            <a:avLst/>
          </a:prstGeom>
        </p:spPr>
        <p:txBody>
          <a:bodyPr/>
          <a:lstStyle>
            <a:lvl1pPr algn="l">
              <a:defRPr sz="5400" b="1"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 DER PRÄSENTATION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83568" y="3861048"/>
            <a:ext cx="6400800" cy="64807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Projekttitel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185046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 KAPITEL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 smtClean="0"/>
              <a:t>ERLÄUTERUNGEN</a:t>
            </a:r>
          </a:p>
        </p:txBody>
      </p:sp>
    </p:spTree>
    <p:extLst>
      <p:ext uri="{BB962C8B-B14F-4D97-AF65-F5344CB8AC3E}">
        <p14:creationId xmlns:p14="http://schemas.microsoft.com/office/powerpoint/2010/main" val="27659558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22875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970541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6038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5462736" y="6426652"/>
            <a:ext cx="2133600" cy="365125"/>
          </a:xfrm>
          <a:prstGeom prst="rect">
            <a:avLst/>
          </a:prstGeom>
        </p:spPr>
        <p:txBody>
          <a:bodyPr/>
          <a:lstStyle/>
          <a:p>
            <a:fld id="{A99288C3-F33C-4D98-8867-F0674C22DB36}" type="datetime1">
              <a:rPr lang="de-DE" smtClean="0"/>
              <a:t>24.04.2019</a:t>
            </a:fld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271163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 smtClean="0"/>
              <a:t>Bildunterschrift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Erklärung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69604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extplatzhalter 10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571500" indent="-571500">
              <a:buFont typeface="Arial" panose="020B0604020202020204" pitchFamily="34" charset="0"/>
              <a:buChar char="•"/>
              <a:defRPr sz="4400">
                <a:solidFill>
                  <a:schemeClr val="bg2"/>
                </a:solidFill>
              </a:defRPr>
            </a:lvl1pPr>
            <a:lvl2pPr marL="1028700" indent="-571500">
              <a:buFont typeface="Arial" panose="020B0604020202020204" pitchFamily="34" charset="0"/>
              <a:buChar char="•"/>
              <a:defRPr sz="4000">
                <a:solidFill>
                  <a:schemeClr val="bg2"/>
                </a:solidFill>
              </a:defRPr>
            </a:lvl2pPr>
            <a:lvl3pPr marL="14859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3pPr>
            <a:lvl4pPr marL="19431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4pPr>
            <a:lvl5pPr marL="2286000" indent="-457200">
              <a:buFont typeface="Arial" panose="020B0604020202020204" pitchFamily="34" charset="0"/>
              <a:buChar char="•"/>
              <a:defRPr sz="3200">
                <a:solidFill>
                  <a:schemeClr val="bg2"/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12696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91260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4798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713158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 smtClean="0"/>
              <a:t>Bildunterschrift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Erklärung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0588" y="6492279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 smtClean="0"/>
              <a:t>Fußzeile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411259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tiff"/><Relationship Id="rId5" Type="http://schemas.openxmlformats.org/officeDocument/2006/relationships/image" Target="../media/image1.jpeg"/><Relationship Id="rId10" Type="http://schemas.openxmlformats.org/officeDocument/2006/relationships/image" Target="../media/image6.jpeg"/><Relationship Id="rId4" Type="http://schemas.openxmlformats.org/officeDocument/2006/relationships/theme" Target="../theme/theme1.xml"/><Relationship Id="rId9" Type="http://schemas.openxmlformats.org/officeDocument/2006/relationships/image" Target="../media/image5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iff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.jpeg"/><Relationship Id="rId12" Type="http://schemas.openxmlformats.org/officeDocument/2006/relationships/image" Target="../media/image11.jpe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theme" Target="../theme/theme2.xml"/><Relationship Id="rId11" Type="http://schemas.openxmlformats.org/officeDocument/2006/relationships/image" Target="../media/image10.jpeg"/><Relationship Id="rId5" Type="http://schemas.openxmlformats.org/officeDocument/2006/relationships/slideLayout" Target="../slideLayouts/slideLayout8.xml"/><Relationship Id="rId10" Type="http://schemas.openxmlformats.org/officeDocument/2006/relationships/image" Target="../media/image9.jpe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8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7.tiff"/><Relationship Id="rId18" Type="http://schemas.openxmlformats.org/officeDocument/2006/relationships/image" Target="../media/image20.jpeg"/><Relationship Id="rId3" Type="http://schemas.openxmlformats.org/officeDocument/2006/relationships/slideLayout" Target="../slideLayouts/slideLayout11.xml"/><Relationship Id="rId7" Type="http://schemas.openxmlformats.org/officeDocument/2006/relationships/image" Target="../media/image12.jpeg"/><Relationship Id="rId12" Type="http://schemas.openxmlformats.org/officeDocument/2006/relationships/image" Target="../media/image17.jpeg"/><Relationship Id="rId17" Type="http://schemas.openxmlformats.org/officeDocument/2006/relationships/image" Target="../media/image9.jpeg"/><Relationship Id="rId2" Type="http://schemas.openxmlformats.org/officeDocument/2006/relationships/slideLayout" Target="../slideLayouts/slideLayout10.xml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.jpeg"/><Relationship Id="rId11" Type="http://schemas.openxmlformats.org/officeDocument/2006/relationships/image" Target="../media/image16.jpeg"/><Relationship Id="rId5" Type="http://schemas.openxmlformats.org/officeDocument/2006/relationships/theme" Target="../theme/theme3.xml"/><Relationship Id="rId15" Type="http://schemas.openxmlformats.org/officeDocument/2006/relationships/image" Target="../media/image18.jpeg"/><Relationship Id="rId10" Type="http://schemas.openxmlformats.org/officeDocument/2006/relationships/image" Target="../media/image15.tiff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14.jpeg"/><Relationship Id="rId14" Type="http://schemas.openxmlformats.org/officeDocument/2006/relationships/image" Target="../media/image8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A80E4E-9FB5-4159-8C8C-4F330FDB9CE4}" type="datetime1">
              <a:rPr lang="de-DE" smtClean="0"/>
              <a:t>24.04.2019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dirty="0" smtClean="0"/>
              <a:t>Fußzeile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0AA071-8F62-40A8-AF53-86D5342D4DCF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118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/>
          <p:cNvSpPr/>
          <p:nvPr userDrawn="1"/>
        </p:nvSpPr>
        <p:spPr>
          <a:xfrm>
            <a:off x="11832" y="5229200"/>
            <a:ext cx="9144000" cy="16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pic>
        <p:nvPicPr>
          <p:cNvPr id="1026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145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1986" y="5542703"/>
            <a:ext cx="126049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/>
          <p:cNvSpPr txBox="1"/>
          <p:nvPr userDrawn="1"/>
        </p:nvSpPr>
        <p:spPr>
          <a:xfrm>
            <a:off x="7559978" y="5301208"/>
            <a:ext cx="13325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>
                <a:solidFill>
                  <a:srgbClr val="194097"/>
                </a:solidFill>
              </a:rPr>
              <a:t>Funded by </a:t>
            </a:r>
            <a:endParaRPr lang="de-DE" sz="1200" dirty="0">
              <a:solidFill>
                <a:srgbClr val="194097"/>
              </a:solidFill>
            </a:endParaRPr>
          </a:p>
        </p:txBody>
      </p:sp>
      <p:pic>
        <p:nvPicPr>
          <p:cNvPr id="12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6376445" y="5338800"/>
            <a:ext cx="1260000" cy="12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/>
          <p:cNvSpPr txBox="1"/>
          <p:nvPr userDrawn="1"/>
        </p:nvSpPr>
        <p:spPr>
          <a:xfrm>
            <a:off x="588051" y="5507135"/>
            <a:ext cx="29038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Labels for the Food Sector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LIFE15GIE/DE/000737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5" name="Grafik 14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242" y="5409010"/>
            <a:ext cx="1124538" cy="684000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6185034"/>
            <a:ext cx="2330539" cy="330105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988" y="5409011"/>
            <a:ext cx="684000" cy="6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99" r:id="rId3"/>
  </p:sldLayoutIdLst>
  <p:timing>
    <p:tnLst>
      <p:par>
        <p:cTn id="1" dur="indefinite" restart="never" nodeType="tmRoot"/>
      </p:par>
    </p:tnLst>
  </p:timing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-1588" y="6326656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316416" y="6464369"/>
            <a:ext cx="8122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5" name="Rechteck 14"/>
          <p:cNvSpPr/>
          <p:nvPr userDrawn="1"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</a:t>
            </a:r>
            <a:endParaRPr lang="de-DE" dirty="0"/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2368" y="6442743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/>
          <p:cNvSpPr txBox="1"/>
          <p:nvPr userDrawn="1"/>
        </p:nvSpPr>
        <p:spPr>
          <a:xfrm>
            <a:off x="8129868" y="6272669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rgbClr val="194097"/>
                </a:solidFill>
              </a:rPr>
              <a:t>Funded by </a:t>
            </a:r>
            <a:endParaRPr lang="de-DE" sz="800" dirty="0">
              <a:solidFill>
                <a:srgbClr val="194097"/>
              </a:solidFill>
            </a:endParaRPr>
          </a:p>
        </p:txBody>
      </p:sp>
      <p:sp>
        <p:nvSpPr>
          <p:cNvPr id="18" name="Textfeld 17"/>
          <p:cNvSpPr txBox="1"/>
          <p:nvPr userDrawn="1"/>
        </p:nvSpPr>
        <p:spPr>
          <a:xfrm>
            <a:off x="250069" y="6464369"/>
            <a:ext cx="56886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Labels for the Food Sector | LIFE15GIE/DE/000737 |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3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7782430" y="6395720"/>
            <a:ext cx="413096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Grafik 19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219" y="6436602"/>
            <a:ext cx="591864" cy="360000"/>
          </a:xfrm>
          <a:prstGeom prst="rect">
            <a:avLst/>
          </a:prstGeom>
        </p:spPr>
      </p:pic>
      <p:pic>
        <p:nvPicPr>
          <p:cNvPr id="21" name="Grafik 20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608" y="6611872"/>
            <a:ext cx="1368152" cy="193789"/>
          </a:xfrm>
          <a:prstGeom prst="rect">
            <a:avLst/>
          </a:prstGeom>
        </p:spPr>
      </p:pic>
      <p:pic>
        <p:nvPicPr>
          <p:cNvPr id="22" name="Grafik 21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701" y="6487472"/>
            <a:ext cx="314457" cy="31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20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5" r:id="rId3"/>
    <p:sldLayoutId id="2147483669" r:id="rId4"/>
    <p:sldLayoutId id="2147483678" r:id="rId5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5053" y="6323983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422954" y="6467191"/>
            <a:ext cx="699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5" name="Rechteck 14"/>
          <p:cNvSpPr/>
          <p:nvPr userDrawn="1"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</a:t>
            </a:r>
            <a:endParaRPr lang="de-DE" dirty="0"/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R:\_Fotos_Logos_PPTs\Logos\Projekte\LIFEBiostandards\IST Technico\IST_A_RGB_Pos.jpg"/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6" t="26422" b="32203"/>
          <a:stretch/>
        </p:blipFill>
        <p:spPr bwMode="auto">
          <a:xfrm>
            <a:off x="1604415" y="6384355"/>
            <a:ext cx="1378800" cy="43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R:\_Fotos_Logos_PPTs\Logos\Projekte\LIFEBiostandards\Solagro\Solagro_moyen.pn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0165" y="6422867"/>
            <a:ext cx="120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 descr="R:\_Fotos_Logos_PPTs\Logos\Projekte\LIFEBiostandards\AUF\auf 2.jpg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117" y="6446953"/>
            <a:ext cx="37760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1" descr="R:\_Fotos_Logos_PPTs\Logos\GNF\Gnf1.tif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87" y="6417042"/>
            <a:ext cx="460349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2" descr="R:\_Fotos_Logos_PPTs\Logos\bodensee.jpg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43" y="6417042"/>
            <a:ext cx="568782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4" descr="http://www.business-biodiversity.eu/bausteine.net/i/22167/webLogoFGNLogoblock.jpg?width=200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005" y="6338142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047" y="6467789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feld 24"/>
          <p:cNvSpPr txBox="1"/>
          <p:nvPr userDrawn="1"/>
        </p:nvSpPr>
        <p:spPr>
          <a:xfrm>
            <a:off x="8152439" y="6272669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rgbClr val="194097"/>
                </a:solidFill>
              </a:rPr>
              <a:t>Funded by </a:t>
            </a:r>
            <a:endParaRPr lang="de-DE" sz="800" dirty="0">
              <a:solidFill>
                <a:srgbClr val="194097"/>
              </a:solidFill>
            </a:endParaRPr>
          </a:p>
        </p:txBody>
      </p:sp>
      <p:pic>
        <p:nvPicPr>
          <p:cNvPr id="28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7816660" y="6395720"/>
            <a:ext cx="413096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R:\_Fotos_Logos_PPTs\Logos\Projekte\LIFEBiostandards\Fundación Biodiversidad\MAPAMA_FB_color.jpg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0956" y="6486438"/>
            <a:ext cx="1554246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Gerade Verbindung 2"/>
          <p:cNvCxnSpPr/>
          <p:nvPr userDrawn="1"/>
        </p:nvCxnSpPr>
        <p:spPr>
          <a:xfrm>
            <a:off x="5182535" y="6364495"/>
            <a:ext cx="0" cy="4706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Grafik 25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4106" y="6453368"/>
            <a:ext cx="700275" cy="288000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8934" y="6426490"/>
            <a:ext cx="591864" cy="360000"/>
          </a:xfrm>
          <a:prstGeom prst="rect">
            <a:avLst/>
          </a:prstGeom>
        </p:spPr>
      </p:pic>
      <p:pic>
        <p:nvPicPr>
          <p:cNvPr id="27" name="Grafik 26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3923" y="6424270"/>
            <a:ext cx="358680" cy="35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748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8" r:id="rId4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46470" y="0"/>
            <a:ext cx="8438189" cy="864096"/>
          </a:xfrm>
        </p:spPr>
        <p:txBody>
          <a:bodyPr/>
          <a:lstStyle/>
          <a:p>
            <a:r>
              <a:rPr lang="de-DE" sz="2500" dirty="0" smtClean="0">
                <a:solidFill>
                  <a:schemeClr val="tx2">
                    <a:lumMod val="50000"/>
                  </a:schemeClr>
                </a:solidFill>
              </a:rPr>
              <a:t>Training: </a:t>
            </a:r>
            <a:r>
              <a:rPr lang="de-DE" sz="2500" dirty="0" err="1" smtClean="0">
                <a:solidFill>
                  <a:schemeClr val="tx2">
                    <a:lumMod val="50000"/>
                  </a:schemeClr>
                </a:solidFill>
              </a:rPr>
              <a:t>How</a:t>
            </a:r>
            <a:r>
              <a:rPr lang="de-DE" sz="25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500" dirty="0" err="1" smtClean="0">
                <a:solidFill>
                  <a:schemeClr val="tx2">
                    <a:lumMod val="50000"/>
                  </a:schemeClr>
                </a:solidFill>
              </a:rPr>
              <a:t>to</a:t>
            </a:r>
            <a:r>
              <a:rPr lang="de-DE" sz="25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500" dirty="0" err="1" smtClean="0">
                <a:solidFill>
                  <a:schemeClr val="tx2">
                    <a:lumMod val="50000"/>
                  </a:schemeClr>
                </a:solidFill>
              </a:rPr>
              <a:t>support</a:t>
            </a:r>
            <a:r>
              <a:rPr lang="de-DE" sz="25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500" dirty="0" err="1" smtClean="0">
                <a:solidFill>
                  <a:schemeClr val="tx2">
                    <a:lumMod val="50000"/>
                  </a:schemeClr>
                </a:solidFill>
              </a:rPr>
              <a:t>biodiversity</a:t>
            </a:r>
            <a:r>
              <a:rPr lang="de-DE" sz="25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500" dirty="0" smtClean="0">
                <a:solidFill>
                  <a:schemeClr val="tx2">
                    <a:lumMod val="50000"/>
                  </a:schemeClr>
                </a:solidFill>
              </a:rPr>
              <a:t>in </a:t>
            </a:r>
            <a:br>
              <a:rPr lang="de-DE" sz="25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de-DE" sz="2500" dirty="0" err="1" smtClean="0">
                <a:solidFill>
                  <a:schemeClr val="tx2">
                    <a:lumMod val="50000"/>
                  </a:schemeClr>
                </a:solidFill>
              </a:rPr>
              <a:t>agricultural</a:t>
            </a:r>
            <a:r>
              <a:rPr lang="de-DE" sz="25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500" dirty="0" err="1" smtClean="0">
                <a:solidFill>
                  <a:schemeClr val="tx2">
                    <a:lumMod val="50000"/>
                  </a:schemeClr>
                </a:solidFill>
              </a:rPr>
              <a:t>production</a:t>
            </a:r>
            <a:r>
              <a:rPr lang="de-DE" sz="25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endParaRPr lang="de-DE" sz="25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569995" y="3621159"/>
            <a:ext cx="8230424" cy="684076"/>
          </a:xfrm>
          <a:noFill/>
        </p:spPr>
        <p:txBody>
          <a:bodyPr/>
          <a:lstStyle/>
          <a:p>
            <a:pPr algn="ctr"/>
            <a:r>
              <a:rPr lang="de-DE" sz="2400" dirty="0" err="1" smtClean="0">
                <a:solidFill>
                  <a:schemeClr val="tx2">
                    <a:lumMod val="50000"/>
                  </a:schemeClr>
                </a:solidFill>
              </a:rPr>
              <a:t>Introduction</a:t>
            </a:r>
            <a:r>
              <a:rPr lang="de-DE" sz="24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400" dirty="0" err="1" smtClean="0">
                <a:solidFill>
                  <a:schemeClr val="tx2">
                    <a:lumMod val="50000"/>
                  </a:schemeClr>
                </a:solidFill>
              </a:rPr>
              <a:t>and</a:t>
            </a:r>
            <a:r>
              <a:rPr lang="de-DE" sz="2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400" dirty="0" err="1" smtClean="0">
                <a:solidFill>
                  <a:schemeClr val="tx2">
                    <a:lumMod val="50000"/>
                  </a:schemeClr>
                </a:solidFill>
              </a:rPr>
              <a:t>overview</a:t>
            </a:r>
            <a:r>
              <a:rPr lang="de-DE" sz="2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400" dirty="0" err="1" smtClean="0">
                <a:solidFill>
                  <a:schemeClr val="tx2">
                    <a:lumMod val="50000"/>
                  </a:schemeClr>
                </a:solidFill>
              </a:rPr>
              <a:t>about</a:t>
            </a:r>
            <a:r>
              <a:rPr lang="de-DE" sz="2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400" dirty="0" err="1" smtClean="0">
                <a:solidFill>
                  <a:schemeClr val="tx2">
                    <a:lumMod val="50000"/>
                  </a:schemeClr>
                </a:solidFill>
              </a:rPr>
              <a:t>the</a:t>
            </a:r>
            <a:r>
              <a:rPr lang="de-DE" sz="2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400" dirty="0" err="1" smtClean="0">
                <a:solidFill>
                  <a:schemeClr val="tx2">
                    <a:lumMod val="50000"/>
                  </a:schemeClr>
                </a:solidFill>
              </a:rPr>
              <a:t>webinar</a:t>
            </a:r>
            <a:endParaRPr lang="de-DE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1983282" y="4509313"/>
            <a:ext cx="517743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de-DE" dirty="0" smtClean="0"/>
              <a:t>Name, </a:t>
            </a:r>
            <a:r>
              <a:rPr lang="de-DE" dirty="0"/>
              <a:t>O</a:t>
            </a:r>
            <a:r>
              <a:rPr lang="de-DE" dirty="0" smtClean="0"/>
              <a:t>rganisation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speaker</a:t>
            </a:r>
            <a:r>
              <a:rPr lang="de-DE" dirty="0" smtClean="0"/>
              <a:t> </a:t>
            </a:r>
            <a:endParaRPr lang="en-GB" dirty="0"/>
          </a:p>
        </p:txBody>
      </p:sp>
      <p:sp>
        <p:nvSpPr>
          <p:cNvPr id="4" name="Textfeld 3"/>
          <p:cNvSpPr txBox="1"/>
          <p:nvPr/>
        </p:nvSpPr>
        <p:spPr>
          <a:xfrm>
            <a:off x="251519" y="1556792"/>
            <a:ext cx="8640960" cy="1302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800"/>
              </a:spcAft>
            </a:pPr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Module </a:t>
            </a:r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de-DE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Biodiversity Management</a:t>
            </a:r>
            <a:endParaRPr lang="en-GB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1110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249380" y="116632"/>
            <a:ext cx="6194828" cy="724942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de-DE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Organisation </a:t>
            </a:r>
            <a:endParaRPr lang="de-DE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4355976" y="2438413"/>
            <a:ext cx="4680520" cy="148758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</a:pPr>
            <a:r>
              <a:rPr lang="de-DE" b="1" dirty="0">
                <a:solidFill>
                  <a:schemeClr val="tx2">
                    <a:lumMod val="50000"/>
                  </a:schemeClr>
                </a:solidFill>
              </a:rPr>
              <a:t>Name </a:t>
            </a:r>
          </a:p>
          <a:p>
            <a:r>
              <a:rPr lang="de-DE" b="1" dirty="0"/>
              <a:t>Area </a:t>
            </a:r>
            <a:r>
              <a:rPr lang="de-DE" b="1" dirty="0" err="1"/>
              <a:t>of</a:t>
            </a:r>
            <a:r>
              <a:rPr lang="de-DE" b="1" dirty="0"/>
              <a:t> </a:t>
            </a:r>
            <a:r>
              <a:rPr lang="de-DE" b="1" dirty="0" err="1"/>
              <a:t>responsibility</a:t>
            </a:r>
            <a:r>
              <a:rPr lang="de-DE" b="1" dirty="0"/>
              <a:t> </a:t>
            </a:r>
          </a:p>
          <a:p>
            <a:endParaRPr lang="de-DE" sz="12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i="1" dirty="0"/>
              <a:t>Experience/</a:t>
            </a:r>
            <a:r>
              <a:rPr lang="de-DE" i="1" dirty="0" err="1"/>
              <a:t>know-how</a:t>
            </a:r>
            <a:r>
              <a:rPr lang="de-DE" i="1" dirty="0"/>
              <a:t> </a:t>
            </a:r>
            <a:r>
              <a:rPr lang="de-DE" i="1" dirty="0" smtClean="0"/>
              <a:t>in </a:t>
            </a:r>
            <a:r>
              <a:rPr lang="de-DE" i="1" dirty="0" err="1" smtClean="0"/>
              <a:t>biodiversity</a:t>
            </a:r>
            <a:r>
              <a:rPr lang="de-DE" i="1" dirty="0" smtClean="0"/>
              <a:t> </a:t>
            </a:r>
            <a:endParaRPr lang="de-DE" i="1" dirty="0"/>
          </a:p>
          <a:p>
            <a:endParaRPr lang="en-GB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683568" y="1699457"/>
            <a:ext cx="3312368" cy="3254509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feld 2"/>
          <p:cNvSpPr txBox="1"/>
          <p:nvPr/>
        </p:nvSpPr>
        <p:spPr>
          <a:xfrm>
            <a:off x="1331640" y="2636912"/>
            <a:ext cx="1944216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de-DE" dirty="0" err="1" smtClean="0"/>
              <a:t>Photo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speaker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9181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 smtClean="0"/>
              <a:t>Welcome</a:t>
            </a:r>
            <a:endParaRPr lang="de-DE" sz="2600" dirty="0"/>
          </a:p>
        </p:txBody>
      </p:sp>
      <p:sp>
        <p:nvSpPr>
          <p:cNvPr id="8" name="Inhaltsplatzhalt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de-DE" sz="2000" dirty="0" smtClean="0"/>
          </a:p>
          <a:p>
            <a:pPr marL="0" indent="0">
              <a:buNone/>
            </a:pPr>
            <a:endParaRPr lang="de-DE" sz="2000" dirty="0"/>
          </a:p>
          <a:p>
            <a:pPr marL="0" indent="0">
              <a:buNone/>
            </a:pPr>
            <a:r>
              <a:rPr lang="de-DE" dirty="0" smtClean="0"/>
              <a:t>Short </a:t>
            </a:r>
            <a:r>
              <a:rPr lang="de-DE" dirty="0" err="1" smtClean="0"/>
              <a:t>introduction</a:t>
            </a:r>
            <a:r>
              <a:rPr lang="de-DE" dirty="0" smtClean="0"/>
              <a:t> </a:t>
            </a:r>
            <a:r>
              <a:rPr lang="de-DE" dirty="0" err="1"/>
              <a:t>round</a:t>
            </a:r>
            <a:r>
              <a:rPr lang="de-DE" dirty="0"/>
              <a:t> of </a:t>
            </a:r>
            <a:r>
              <a:rPr lang="de-DE" dirty="0" err="1" smtClean="0"/>
              <a:t>participants</a:t>
            </a:r>
            <a:r>
              <a:rPr lang="de-DE" dirty="0" smtClean="0"/>
              <a:t>...</a:t>
            </a:r>
          </a:p>
          <a:p>
            <a:pPr marL="0" indent="0">
              <a:buNone/>
            </a:pPr>
            <a:endParaRPr lang="de-DE" dirty="0" smtClean="0"/>
          </a:p>
          <a:p>
            <a:pPr lvl="2">
              <a:buFont typeface="Wingdings" panose="05000000000000000000" pitchFamily="2" charset="2"/>
              <a:buChar char="§"/>
            </a:pPr>
            <a:r>
              <a:rPr lang="de-DE" sz="2400" dirty="0" err="1" smtClean="0">
                <a:solidFill>
                  <a:srgbClr val="C00000"/>
                </a:solidFill>
              </a:rPr>
              <a:t>Your</a:t>
            </a:r>
            <a:r>
              <a:rPr lang="de-DE" sz="2400" dirty="0" smtClean="0">
                <a:solidFill>
                  <a:srgbClr val="C00000"/>
                </a:solidFill>
              </a:rPr>
              <a:t> </a:t>
            </a:r>
            <a:r>
              <a:rPr lang="de-DE" sz="2400" dirty="0" err="1" smtClean="0">
                <a:solidFill>
                  <a:srgbClr val="C00000"/>
                </a:solidFill>
              </a:rPr>
              <a:t>name</a:t>
            </a:r>
            <a:endParaRPr lang="de-DE" sz="2400" dirty="0" smtClean="0">
              <a:solidFill>
                <a:srgbClr val="C00000"/>
              </a:solidFill>
            </a:endParaRPr>
          </a:p>
          <a:p>
            <a:pPr lvl="2">
              <a:buFont typeface="Wingdings" panose="05000000000000000000" pitchFamily="2" charset="2"/>
              <a:buChar char="§"/>
            </a:pPr>
            <a:r>
              <a:rPr lang="de-DE" sz="2400" dirty="0" err="1" smtClean="0">
                <a:solidFill>
                  <a:srgbClr val="C00000"/>
                </a:solidFill>
              </a:rPr>
              <a:t>Your</a:t>
            </a:r>
            <a:r>
              <a:rPr lang="de-DE" sz="2400" dirty="0" smtClean="0">
                <a:solidFill>
                  <a:srgbClr val="C00000"/>
                </a:solidFill>
              </a:rPr>
              <a:t> </a:t>
            </a:r>
            <a:r>
              <a:rPr lang="de-DE" sz="2400" dirty="0" err="1" smtClean="0">
                <a:solidFill>
                  <a:srgbClr val="C00000"/>
                </a:solidFill>
              </a:rPr>
              <a:t>area</a:t>
            </a:r>
            <a:r>
              <a:rPr lang="de-DE" sz="2400" dirty="0" smtClean="0">
                <a:solidFill>
                  <a:srgbClr val="C00000"/>
                </a:solidFill>
              </a:rPr>
              <a:t> of </a:t>
            </a:r>
            <a:r>
              <a:rPr lang="de-DE" sz="2400" dirty="0" err="1" smtClean="0">
                <a:solidFill>
                  <a:srgbClr val="C00000"/>
                </a:solidFill>
              </a:rPr>
              <a:t>responsibility</a:t>
            </a:r>
            <a:endParaRPr lang="de-DE" sz="2400" dirty="0" smtClean="0">
              <a:solidFill>
                <a:srgbClr val="C00000"/>
              </a:solidFill>
            </a:endParaRPr>
          </a:p>
          <a:p>
            <a:pPr lvl="2">
              <a:buFont typeface="Wingdings" panose="05000000000000000000" pitchFamily="2" charset="2"/>
              <a:buChar char="§"/>
            </a:pPr>
            <a:r>
              <a:rPr lang="de-DE" sz="2400" dirty="0" err="1" smtClean="0">
                <a:solidFill>
                  <a:srgbClr val="C00000"/>
                </a:solidFill>
              </a:rPr>
              <a:t>Your</a:t>
            </a:r>
            <a:r>
              <a:rPr lang="de-DE" sz="2400" dirty="0" smtClean="0">
                <a:solidFill>
                  <a:srgbClr val="C00000"/>
                </a:solidFill>
              </a:rPr>
              <a:t> </a:t>
            </a:r>
            <a:r>
              <a:rPr lang="de-DE" sz="2400" dirty="0" err="1" smtClean="0">
                <a:solidFill>
                  <a:srgbClr val="C00000"/>
                </a:solidFill>
              </a:rPr>
              <a:t>experience</a:t>
            </a:r>
            <a:r>
              <a:rPr lang="de-DE" sz="2400" dirty="0" smtClean="0">
                <a:solidFill>
                  <a:srgbClr val="C00000"/>
                </a:solidFill>
              </a:rPr>
              <a:t>/</a:t>
            </a:r>
            <a:r>
              <a:rPr lang="de-DE" sz="2400" dirty="0" err="1" smtClean="0">
                <a:solidFill>
                  <a:srgbClr val="C00000"/>
                </a:solidFill>
              </a:rPr>
              <a:t>know-how</a:t>
            </a:r>
            <a:r>
              <a:rPr lang="de-DE" sz="2400" dirty="0" smtClean="0">
                <a:solidFill>
                  <a:srgbClr val="C00000"/>
                </a:solidFill>
              </a:rPr>
              <a:t> in </a:t>
            </a:r>
            <a:r>
              <a:rPr lang="de-DE" sz="2400" dirty="0" err="1" smtClean="0">
                <a:solidFill>
                  <a:srgbClr val="C00000"/>
                </a:solidFill>
              </a:rPr>
              <a:t>biodiversity</a:t>
            </a:r>
            <a:endParaRPr lang="de-DE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614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249427" y="111770"/>
            <a:ext cx="8229600" cy="724942"/>
          </a:xfrm>
        </p:spPr>
        <p:txBody>
          <a:bodyPr>
            <a:normAutofit/>
          </a:bodyPr>
          <a:lstStyle/>
          <a:p>
            <a:r>
              <a:rPr lang="de-DE" sz="2600" dirty="0" smtClean="0"/>
              <a:t>EU-LIFE+ Project</a:t>
            </a:r>
            <a:endParaRPr lang="de-DE" sz="26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4</a:t>
            </a:fld>
            <a:endParaRPr lang="de-DE" dirty="0"/>
          </a:p>
        </p:txBody>
      </p:sp>
      <p:sp>
        <p:nvSpPr>
          <p:cNvPr id="2" name="Textfeld 1"/>
          <p:cNvSpPr txBox="1"/>
          <p:nvPr/>
        </p:nvSpPr>
        <p:spPr>
          <a:xfrm>
            <a:off x="417034" y="1267613"/>
            <a:ext cx="84969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Training Module </a:t>
            </a:r>
            <a:r>
              <a:rPr lang="de-DE" sz="2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</a:t>
            </a: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been</a:t>
            </a: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developped</a:t>
            </a: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within</a:t>
            </a: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de-DE" sz="2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EU-Project </a:t>
            </a:r>
          </a:p>
          <a:p>
            <a:pPr algn="ctr"/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de-DE" sz="2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b="1" dirty="0" smtClean="0"/>
              <a:t> </a:t>
            </a:r>
            <a:r>
              <a:rPr lang="de-DE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Standards </a:t>
            </a:r>
            <a:r>
              <a:rPr lang="de-DE" sz="24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Labels </a:t>
            </a:r>
            <a:r>
              <a:rPr lang="de-DE" sz="24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DE" sz="2400" b="1" dirty="0" smtClean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 </a:t>
            </a:r>
            <a:r>
              <a:rPr lang="de-DE" sz="2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Sector</a:t>
            </a:r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endParaRPr lang="en-GB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311" y="3144016"/>
            <a:ext cx="3908879" cy="2353471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522" y="3144016"/>
            <a:ext cx="4149370" cy="2353471"/>
          </a:xfrm>
          <a:prstGeom prst="rect">
            <a:avLst/>
          </a:prstGeom>
        </p:spPr>
      </p:pic>
      <p:sp>
        <p:nvSpPr>
          <p:cNvPr id="10" name="Textfeld 9"/>
          <p:cNvSpPr txBox="1"/>
          <p:nvPr/>
        </p:nvSpPr>
        <p:spPr>
          <a:xfrm>
            <a:off x="7452320" y="6033776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9539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49427" y="111770"/>
            <a:ext cx="8229600" cy="724942"/>
          </a:xfrm>
        </p:spPr>
        <p:txBody>
          <a:bodyPr>
            <a:normAutofit/>
          </a:bodyPr>
          <a:lstStyle/>
          <a:p>
            <a:r>
              <a:rPr lang="de-DE" sz="2600" dirty="0" err="1" smtClean="0"/>
              <a:t>Overview</a:t>
            </a:r>
            <a:r>
              <a:rPr lang="de-DE" sz="2600" dirty="0" smtClean="0"/>
              <a:t> </a:t>
            </a:r>
            <a:r>
              <a:rPr lang="de-DE" sz="2600" dirty="0" err="1" smtClean="0"/>
              <a:t>about</a:t>
            </a:r>
            <a:r>
              <a:rPr lang="de-DE" sz="2600" dirty="0" smtClean="0"/>
              <a:t> </a:t>
            </a:r>
            <a:r>
              <a:rPr lang="de-DE" sz="2600" dirty="0" err="1" smtClean="0"/>
              <a:t>the</a:t>
            </a:r>
            <a:r>
              <a:rPr lang="de-DE" sz="2600" dirty="0" smtClean="0"/>
              <a:t> </a:t>
            </a:r>
            <a:r>
              <a:rPr lang="de-DE" sz="2600" dirty="0" err="1" smtClean="0"/>
              <a:t>trainings</a:t>
            </a:r>
            <a:endParaRPr lang="de-DE" sz="26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5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251567" y="1359115"/>
            <a:ext cx="847128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2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Aim of the trainings: 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improve understanding and knowledge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how to support 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 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agricultural 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production.</a:t>
            </a:r>
          </a:p>
          <a:p>
            <a:pPr>
              <a:spcBef>
                <a:spcPct val="20000"/>
              </a:spcBef>
            </a:pPr>
            <a:endPara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Three different modules for: </a:t>
            </a:r>
            <a:endPara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en-US" sz="2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253043" y="2896244"/>
            <a:ext cx="8640960" cy="461665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GB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Farm advisors of standards, companies, cooperatives</a:t>
            </a:r>
            <a:endParaRPr lang="en-GB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241176" y="3576622"/>
            <a:ext cx="8640960" cy="461665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GB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GB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ertifiers of standards </a:t>
            </a:r>
            <a:endParaRPr lang="en-GB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250497" y="4291188"/>
            <a:ext cx="8640960" cy="1456809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GB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Manager responsible for products, quality, procurement ….</a:t>
            </a:r>
          </a:p>
          <a:p>
            <a:pPr>
              <a:spcAft>
                <a:spcPts val="1000"/>
              </a:spcAft>
            </a:pPr>
            <a:r>
              <a:rPr lang="en-GB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GB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newcomers in regard to biodiversity</a:t>
            </a:r>
          </a:p>
          <a:p>
            <a:pPr>
              <a:spcAft>
                <a:spcPts val="1000"/>
              </a:spcAft>
            </a:pPr>
            <a:r>
              <a:rPr lang="en-GB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GB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mangers currently dealing with biodiversity aspects</a:t>
            </a:r>
            <a:endParaRPr lang="en-GB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7884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49427" y="111770"/>
            <a:ext cx="8229600" cy="724942"/>
          </a:xfrm>
        </p:spPr>
        <p:txBody>
          <a:bodyPr>
            <a:normAutofit/>
          </a:bodyPr>
          <a:lstStyle/>
          <a:p>
            <a:r>
              <a:rPr lang="de-DE" sz="2600" dirty="0" smtClean="0"/>
              <a:t>Webinar </a:t>
            </a:r>
            <a:r>
              <a:rPr lang="de-DE" sz="2600" dirty="0" err="1" smtClean="0"/>
              <a:t>for</a:t>
            </a:r>
            <a:r>
              <a:rPr lang="de-DE" sz="2600" dirty="0" smtClean="0"/>
              <a:t> </a:t>
            </a:r>
            <a:r>
              <a:rPr lang="de-DE" sz="2600" dirty="0" err="1" smtClean="0"/>
              <a:t>advisors</a:t>
            </a:r>
            <a:endParaRPr lang="de-DE" sz="26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6</a:t>
            </a:fld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252854" y="1303685"/>
            <a:ext cx="8640960" cy="1667123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000"/>
              </a:spcAft>
              <a:buFont typeface="+mj-lt"/>
              <a:buAutoNum type="arabicPeriod"/>
            </a:pP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Module: </a:t>
            </a: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agriculture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sector</a:t>
            </a:r>
            <a:endParaRPr lang="de-DE" sz="2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363" lvl="2"/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Relation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between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agriculture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should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advisor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improve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performance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Legal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compliance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currently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considered</a:t>
            </a:r>
            <a:r>
              <a:rPr lang="de-DE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standards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</a:t>
            </a:r>
            <a:r>
              <a:rPr lang="de-DE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reguirements</a:t>
            </a:r>
            <a:endParaRPr lang="en-GB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252854" y="3046780"/>
            <a:ext cx="8640960" cy="139012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60363" indent="-360363">
              <a:spcAft>
                <a:spcPts val="1000"/>
              </a:spcAft>
              <a:buFont typeface="+mj-lt"/>
              <a:buAutoNum type="arabicPeriod" startAt="2"/>
            </a:pP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Module: </a:t>
            </a: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 </a:t>
            </a:r>
            <a:r>
              <a:rPr lang="de-DE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management</a:t>
            </a: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60363" lvl="2"/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Content: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loss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influence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agriculture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definition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terms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related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measures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taken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management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needed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elaborate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Biodiversity Action Plan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monitoring</a:t>
            </a:r>
            <a:endParaRPr lang="en-GB" i="1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247918" y="4507521"/>
            <a:ext cx="8640960" cy="111312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60363" indent="-360363">
              <a:spcAft>
                <a:spcPts val="1000"/>
              </a:spcAft>
              <a:buFont typeface="+mj-lt"/>
              <a:buAutoNum type="arabicPeriod" startAt="3"/>
            </a:pP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Module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Very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practices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</a:t>
            </a: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endParaRPr lang="de-DE" sz="2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363" lvl="2"/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Content: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difference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between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very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practices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areas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soil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fertilizer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livestock, plant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protection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water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agro-</a:t>
            </a:r>
            <a:r>
              <a:rPr lang="de-DE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237665" y="5712074"/>
            <a:ext cx="8640960" cy="1113125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60363" indent="-360363">
              <a:spcAft>
                <a:spcPts val="1000"/>
              </a:spcAft>
              <a:buFont typeface="+mj-lt"/>
              <a:buAutoNum type="arabicPeriod" startAt="4"/>
            </a:pP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Module: </a:t>
            </a:r>
            <a:r>
              <a:rPr lang="de-DE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 Performance Tool</a:t>
            </a:r>
          </a:p>
          <a:p>
            <a:pPr marL="360363">
              <a:spcAft>
                <a:spcPts val="1000"/>
              </a:spcAft>
            </a:pP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r>
              <a:rPr lang="de-DE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into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BPT,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tool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expected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r>
              <a:rPr lang="de-DE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i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monitoring</a:t>
            </a:r>
            <a:endParaRPr lang="en-GB" i="1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3300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51520" y="116632"/>
            <a:ext cx="8229600" cy="724942"/>
          </a:xfrm>
        </p:spPr>
        <p:txBody>
          <a:bodyPr>
            <a:normAutofit/>
          </a:bodyPr>
          <a:lstStyle/>
          <a:p>
            <a:r>
              <a:rPr lang="de-DE" sz="2600" dirty="0" smtClean="0"/>
              <a:t>Agenda </a:t>
            </a:r>
            <a:r>
              <a:rPr lang="de-DE" sz="2600" dirty="0" err="1" smtClean="0"/>
              <a:t>of</a:t>
            </a:r>
            <a:r>
              <a:rPr lang="de-DE" sz="2600" dirty="0" smtClean="0"/>
              <a:t> </a:t>
            </a:r>
            <a:r>
              <a:rPr lang="de-DE" sz="2600" dirty="0" err="1" smtClean="0"/>
              <a:t>today</a:t>
            </a:r>
            <a:endParaRPr lang="de-DE" sz="2600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457200" y="1745175"/>
            <a:ext cx="8229600" cy="3318385"/>
          </a:xfrm>
        </p:spPr>
        <p:txBody>
          <a:bodyPr>
            <a:normAutofit/>
          </a:bodyPr>
          <a:lstStyle/>
          <a:p>
            <a:r>
              <a:rPr lang="de-DE" dirty="0" smtClean="0"/>
              <a:t>Biodiversity Management</a:t>
            </a:r>
            <a:endParaRPr lang="de-DE" dirty="0"/>
          </a:p>
          <a:p>
            <a:pPr lvl="1"/>
            <a:r>
              <a:rPr lang="de-DE" dirty="0" err="1" smtClean="0"/>
              <a:t>biodiversity</a:t>
            </a:r>
            <a:r>
              <a:rPr lang="de-DE" dirty="0" smtClean="0"/>
              <a:t> </a:t>
            </a:r>
            <a:r>
              <a:rPr lang="de-DE" dirty="0" err="1" smtClean="0"/>
              <a:t>loss</a:t>
            </a:r>
            <a:r>
              <a:rPr lang="de-DE" dirty="0" smtClean="0"/>
              <a:t>, </a:t>
            </a:r>
            <a:r>
              <a:rPr lang="de-DE" dirty="0" err="1" smtClean="0"/>
              <a:t>influence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agriculture</a:t>
            </a:r>
            <a:r>
              <a:rPr lang="de-DE" dirty="0" smtClean="0"/>
              <a:t>: </a:t>
            </a:r>
            <a:r>
              <a:rPr lang="de-DE" dirty="0" err="1" smtClean="0"/>
              <a:t>status</a:t>
            </a:r>
            <a:r>
              <a:rPr lang="de-DE" dirty="0" smtClean="0"/>
              <a:t> quo</a:t>
            </a:r>
            <a:endParaRPr lang="de-DE" dirty="0"/>
          </a:p>
          <a:p>
            <a:pPr lvl="1"/>
            <a:r>
              <a:rPr lang="de-DE" dirty="0" err="1" smtClean="0"/>
              <a:t>Why</a:t>
            </a:r>
            <a:r>
              <a:rPr lang="de-DE" dirty="0" smtClean="0"/>
              <a:t> a </a:t>
            </a:r>
            <a:r>
              <a:rPr lang="de-DE" dirty="0" err="1" smtClean="0"/>
              <a:t>biodiversity</a:t>
            </a:r>
            <a:r>
              <a:rPr lang="de-DE" dirty="0" smtClean="0"/>
              <a:t> </a:t>
            </a:r>
            <a:r>
              <a:rPr lang="de-DE" dirty="0" err="1" smtClean="0"/>
              <a:t>management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needed</a:t>
            </a:r>
            <a:r>
              <a:rPr lang="de-DE" dirty="0" smtClean="0"/>
              <a:t>? </a:t>
            </a:r>
          </a:p>
          <a:p>
            <a:pPr lvl="1"/>
            <a:r>
              <a:rPr lang="de-DE" dirty="0" err="1" smtClean="0"/>
              <a:t>How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elaborate</a:t>
            </a:r>
            <a:r>
              <a:rPr lang="de-DE" dirty="0" smtClean="0"/>
              <a:t> a Biodiversity Action Plan </a:t>
            </a:r>
            <a:endParaRPr lang="de-DE" dirty="0"/>
          </a:p>
          <a:p>
            <a:pPr lvl="1"/>
            <a:r>
              <a:rPr lang="de-DE" dirty="0"/>
              <a:t>Definition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terms</a:t>
            </a:r>
            <a:r>
              <a:rPr lang="de-DE" dirty="0"/>
              <a:t> </a:t>
            </a:r>
            <a:r>
              <a:rPr lang="de-DE" dirty="0" err="1"/>
              <a:t>related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 smtClean="0"/>
              <a:t>biodiversity</a:t>
            </a:r>
            <a:endParaRPr lang="de-DE" dirty="0" smtClean="0"/>
          </a:p>
          <a:p>
            <a:pPr lvl="1"/>
            <a:r>
              <a:rPr lang="de-DE" dirty="0" err="1" smtClean="0"/>
              <a:t>Measures</a:t>
            </a:r>
            <a:r>
              <a:rPr lang="de-DE" dirty="0" smtClean="0"/>
              <a:t> </a:t>
            </a:r>
            <a:r>
              <a:rPr lang="de-DE" dirty="0" err="1" smtClean="0"/>
              <a:t>that</a:t>
            </a:r>
            <a:r>
              <a:rPr lang="de-DE" dirty="0" smtClean="0"/>
              <a:t> </a:t>
            </a:r>
            <a:r>
              <a:rPr lang="de-DE" dirty="0" err="1" smtClean="0"/>
              <a:t>can</a:t>
            </a:r>
            <a:r>
              <a:rPr lang="de-DE" dirty="0" smtClean="0"/>
              <a:t> </a:t>
            </a:r>
            <a:r>
              <a:rPr lang="de-DE" dirty="0" err="1" smtClean="0"/>
              <a:t>be</a:t>
            </a:r>
            <a:r>
              <a:rPr lang="de-DE" dirty="0" smtClean="0"/>
              <a:t> </a:t>
            </a:r>
            <a:r>
              <a:rPr lang="de-DE" dirty="0" err="1" smtClean="0"/>
              <a:t>taken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imporvement</a:t>
            </a:r>
            <a:endParaRPr lang="de-DE" dirty="0" smtClean="0"/>
          </a:p>
          <a:p>
            <a:pPr lvl="1"/>
            <a:r>
              <a:rPr lang="de-DE" dirty="0" smtClean="0"/>
              <a:t>Monitoring</a:t>
            </a:r>
            <a:endParaRPr lang="de-DE" dirty="0"/>
          </a:p>
          <a:p>
            <a:r>
              <a:rPr lang="de-DE" dirty="0" err="1" smtClean="0"/>
              <a:t>Discussion</a:t>
            </a:r>
            <a:endParaRPr lang="de-DE" dirty="0"/>
          </a:p>
          <a:p>
            <a:pPr marL="0" indent="0">
              <a:buNone/>
            </a:pPr>
            <a:endParaRPr lang="de-DE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15532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IFE Header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IFE Content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IFE Partner Logos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317</Words>
  <Application>Microsoft Office PowerPoint</Application>
  <PresentationFormat>Bildschirmpräsentation (4:3)</PresentationFormat>
  <Paragraphs>56</Paragraphs>
  <Slides>7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3</vt:i4>
      </vt:variant>
      <vt:variant>
        <vt:lpstr>Folientitel</vt:lpstr>
      </vt:variant>
      <vt:variant>
        <vt:i4>7</vt:i4>
      </vt:variant>
    </vt:vector>
  </HeadingPairs>
  <TitlesOfParts>
    <vt:vector size="10" baseType="lpstr">
      <vt:lpstr>LIFE Header</vt:lpstr>
      <vt:lpstr>LIFE Content</vt:lpstr>
      <vt:lpstr>LIFE Partner Logos</vt:lpstr>
      <vt:lpstr>Training: How to support biodiversity in  agricultural production </vt:lpstr>
      <vt:lpstr>Organisation </vt:lpstr>
      <vt:lpstr>Welcome</vt:lpstr>
      <vt:lpstr>EU-LIFE+ Project</vt:lpstr>
      <vt:lpstr>Overview about the trainings</vt:lpstr>
      <vt:lpstr>Webinar for advisors</vt:lpstr>
      <vt:lpstr>Agenda of today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Julia Gossenberger</dc:creator>
  <cp:lastModifiedBy>Kerstin Fröhle</cp:lastModifiedBy>
  <cp:revision>154</cp:revision>
  <dcterms:created xsi:type="dcterms:W3CDTF">2017-08-09T08:14:08Z</dcterms:created>
  <dcterms:modified xsi:type="dcterms:W3CDTF">2019-04-24T11:13:30Z</dcterms:modified>
</cp:coreProperties>
</file>