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22"/>
  </p:notesMasterIdLst>
  <p:sldIdLst>
    <p:sldId id="256" r:id="rId4"/>
    <p:sldId id="260" r:id="rId5"/>
    <p:sldId id="258" r:id="rId6"/>
    <p:sldId id="263" r:id="rId7"/>
    <p:sldId id="264" r:id="rId8"/>
    <p:sldId id="269" r:id="rId9"/>
    <p:sldId id="286" r:id="rId10"/>
    <p:sldId id="287" r:id="rId11"/>
    <p:sldId id="288" r:id="rId12"/>
    <p:sldId id="272" r:id="rId13"/>
    <p:sldId id="273" r:id="rId14"/>
    <p:sldId id="274" r:id="rId15"/>
    <p:sldId id="275" r:id="rId16"/>
    <p:sldId id="276" r:id="rId17"/>
    <p:sldId id="277" r:id="rId18"/>
    <p:sldId id="285" r:id="rId19"/>
    <p:sldId id="283" r:id="rId20"/>
    <p:sldId id="284" r:id="rId2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15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CC"/>
    <a:srgbClr val="99CCFF"/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85" autoAdjust="0"/>
  </p:normalViewPr>
  <p:slideViewPr>
    <p:cSldViewPr>
      <p:cViewPr>
        <p:scale>
          <a:sx n="49" d="100"/>
          <a:sy n="49" d="100"/>
        </p:scale>
        <p:origin x="-262" y="-796"/>
      </p:cViewPr>
      <p:guideLst>
        <p:guide orient="horz" pos="2160"/>
        <p:guide pos="2880"/>
        <p:guide pos="215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03.04.2019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03.04.2019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heme" Target="../theme/them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tiff"/><Relationship Id="rId4" Type="http://schemas.openxmlformats.org/officeDocument/2006/relationships/image" Target="../media/image1.jpeg"/><Relationship Id="rId9" Type="http://schemas.openxmlformats.org/officeDocument/2006/relationships/image" Target="../media/image6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11.jpe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10.jpeg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pn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03.04.2019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630" y="6234497"/>
            <a:ext cx="2571974" cy="36430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809" y="5421235"/>
            <a:ext cx="653303" cy="65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hteck 22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31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804" y="6457896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feld 31"/>
          <p:cNvSpPr txBox="1"/>
          <p:nvPr userDrawn="1"/>
        </p:nvSpPr>
        <p:spPr>
          <a:xfrm>
            <a:off x="8165710" y="630829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3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212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Gerade Verbindung 33"/>
          <p:cNvCxnSpPr/>
          <p:nvPr userDrawn="1"/>
        </p:nvCxnSpPr>
        <p:spPr>
          <a:xfrm>
            <a:off x="5215883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fik 35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780" y="6417042"/>
            <a:ext cx="591864" cy="360000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090" y="6563470"/>
            <a:ext cx="1549411" cy="219464"/>
          </a:xfrm>
          <a:prstGeom prst="rect">
            <a:avLst/>
          </a:prstGeom>
        </p:spPr>
      </p:pic>
      <p:pic>
        <p:nvPicPr>
          <p:cNvPr id="38" name="Grafik 37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84" y="6424929"/>
            <a:ext cx="360000" cy="360000"/>
          </a:xfrm>
          <a:prstGeom prst="rect">
            <a:avLst/>
          </a:prstGeom>
        </p:spPr>
      </p:pic>
      <p:sp>
        <p:nvSpPr>
          <p:cNvPr id="39" name="Textfeld 38"/>
          <p:cNvSpPr txBox="1"/>
          <p:nvPr userDrawn="1"/>
        </p:nvSpPr>
        <p:spPr>
          <a:xfrm>
            <a:off x="31483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23909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659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611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81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37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499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804" y="6457896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65710" y="630829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212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215883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600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780" y="6417042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090" y="6563470"/>
            <a:ext cx="1549411" cy="219464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84" y="6424929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7.emf"/><Relationship Id="rId7" Type="http://schemas.openxmlformats.org/officeDocument/2006/relationships/image" Target="../media/image50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49.png"/><Relationship Id="rId4" Type="http://schemas.openxmlformats.org/officeDocument/2006/relationships/image" Target="../media/image48.jpeg"/><Relationship Id="rId9" Type="http://schemas.openxmlformats.org/officeDocument/2006/relationships/image" Target="../media/image5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586607"/>
          </a:xfrm>
        </p:spPr>
        <p:txBody>
          <a:bodyPr/>
          <a:lstStyle/>
          <a:p>
            <a:r>
              <a:rPr lang="de-DE" sz="4000" dirty="0" smtClean="0"/>
              <a:t>HOW BIODIVERSITY IS CURRENTLY CONSIDERED IN STANDARDS AND COMPANY REQUIREMENTS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400" dirty="0" smtClean="0"/>
              <a:t>Baseline Report: </a:t>
            </a:r>
            <a:r>
              <a:rPr lang="de-DE" sz="2400" dirty="0" err="1" smtClean="0"/>
              <a:t>Policy</a:t>
            </a:r>
            <a:r>
              <a:rPr lang="de-DE" sz="2400" dirty="0" smtClean="0"/>
              <a:t> </a:t>
            </a:r>
            <a:r>
              <a:rPr lang="de-DE" sz="2400" dirty="0" err="1" smtClean="0"/>
              <a:t>and</a:t>
            </a:r>
            <a:r>
              <a:rPr lang="de-DE" sz="2400" dirty="0" smtClean="0"/>
              <a:t> </a:t>
            </a:r>
            <a:r>
              <a:rPr lang="de-DE" sz="2400" dirty="0" err="1" smtClean="0"/>
              <a:t>criteria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br>
              <a:rPr lang="de-DE" sz="2400" dirty="0" smtClean="0"/>
            </a:br>
            <a:r>
              <a:rPr lang="de-DE" sz="2400" dirty="0" smtClean="0"/>
              <a:t>54 Standards </a:t>
            </a:r>
            <a:r>
              <a:rPr lang="de-DE" sz="2400" dirty="0" err="1" smtClean="0"/>
              <a:t>and</a:t>
            </a:r>
            <a:r>
              <a:rPr lang="de-DE" sz="2400" dirty="0" smtClean="0"/>
              <a:t> Companies </a:t>
            </a:r>
            <a:r>
              <a:rPr lang="de-DE" sz="2400" dirty="0" err="1" smtClean="0"/>
              <a:t>screened</a:t>
            </a:r>
            <a:endParaRPr lang="de-DE" sz="2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</a:t>
            </a:fld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79198"/>
            <a:ext cx="1225550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501" y="1245200"/>
            <a:ext cx="2998787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679" y="1555381"/>
            <a:ext cx="1079500" cy="89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339" y="2545455"/>
            <a:ext cx="12255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Grafik 8" descr="R:\_Fotos_Logos_PPTs\Logos\Projekte\LIFEBiostandards\Fairtrade\FT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2572" y="2221404"/>
            <a:ext cx="1005840" cy="1069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821398"/>
            <a:ext cx="1011237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855" y="2690153"/>
            <a:ext cx="1047533" cy="1088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80684" y="3300030"/>
            <a:ext cx="1052433" cy="908720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39290" y="3933056"/>
            <a:ext cx="1158418" cy="1158418"/>
          </a:xfrm>
          <a:prstGeom prst="rect">
            <a:avLst/>
          </a:prstGeom>
          <a:ln>
            <a:noFill/>
          </a:ln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1697" y="3085205"/>
            <a:ext cx="1154591" cy="1331371"/>
          </a:xfrm>
          <a:prstGeom prst="rect">
            <a:avLst/>
          </a:prstGeom>
          <a:ln>
            <a:noFill/>
          </a:ln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2467" y="4839589"/>
            <a:ext cx="1106907" cy="1106907"/>
          </a:xfrm>
          <a:prstGeom prst="rect">
            <a:avLst/>
          </a:prstGeom>
          <a:ln>
            <a:noFill/>
          </a:ln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67263" y="5013176"/>
            <a:ext cx="1088717" cy="1205669"/>
          </a:xfrm>
          <a:prstGeom prst="rect">
            <a:avLst/>
          </a:prstGeom>
          <a:ln>
            <a:noFill/>
          </a:ln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98217" y="4008261"/>
            <a:ext cx="1733550" cy="685800"/>
          </a:xfrm>
          <a:prstGeom prst="rect">
            <a:avLst/>
          </a:prstGeom>
          <a:ln>
            <a:noFill/>
          </a:ln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22943" y="4945056"/>
            <a:ext cx="999555" cy="999555"/>
          </a:xfrm>
          <a:prstGeom prst="rect">
            <a:avLst/>
          </a:prstGeom>
          <a:ln>
            <a:noFill/>
          </a:ln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49991" y="3987076"/>
            <a:ext cx="1151157" cy="1151157"/>
          </a:xfrm>
          <a:prstGeom prst="rect">
            <a:avLst/>
          </a:prstGeom>
          <a:ln>
            <a:noFill/>
          </a:ln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20694" y="5319432"/>
            <a:ext cx="904875" cy="904875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Z:\_LOGOS\Lebensmittelstandard\Logo Standards\Rainforest Alliance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116" y="1467323"/>
            <a:ext cx="994805" cy="99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60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Baseline Report: Screening of 54 standards and sourcing guidelines 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3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20784" y="1400619"/>
            <a:ext cx="8302431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Biodiversity in the </a:t>
            </a: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standard organizations and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companies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03432"/>
            <a:ext cx="7021923" cy="3972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Screening </a:t>
            </a:r>
            <a:r>
              <a:rPr lang="de-DE" sz="2400" dirty="0" err="1">
                <a:solidFill>
                  <a:srgbClr val="70AD47">
                    <a:lumMod val="75000"/>
                  </a:srgbClr>
                </a:solidFill>
                <a:ea typeface="+mn-ea"/>
              </a:rPr>
              <a:t>of</a:t>
            </a: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 54 </a:t>
            </a:r>
            <a:r>
              <a:rPr lang="de-DE" sz="2400" dirty="0" err="1">
                <a:solidFill>
                  <a:srgbClr val="70AD47">
                    <a:lumMod val="75000"/>
                  </a:srgbClr>
                </a:solidFill>
                <a:ea typeface="+mn-ea"/>
              </a:rPr>
              <a:t>standards</a:t>
            </a: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de-DE" sz="2400" dirty="0" err="1">
                <a:solidFill>
                  <a:srgbClr val="70AD47">
                    <a:lumMod val="75000"/>
                  </a:srgbClr>
                </a:solidFill>
                <a:ea typeface="+mn-ea"/>
              </a:rPr>
              <a:t>and</a:t>
            </a: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de-DE" sz="2400" dirty="0" err="1">
                <a:solidFill>
                  <a:srgbClr val="70AD47">
                    <a:lumMod val="75000"/>
                  </a:srgbClr>
                </a:solidFill>
                <a:ea typeface="+mn-ea"/>
              </a:rPr>
              <a:t>sourcing</a:t>
            </a: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de-DE" sz="2400" dirty="0" err="1">
                <a:solidFill>
                  <a:srgbClr val="70AD47">
                    <a:lumMod val="75000"/>
                  </a:srgbClr>
                </a:solidFill>
                <a:ea typeface="+mn-ea"/>
              </a:rPr>
              <a:t>guidelines</a:t>
            </a: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tx1"/>
                </a:solidFill>
              </a:rPr>
              <a:t>Biodiversity in the </a:t>
            </a:r>
            <a:r>
              <a:rPr lang="en-US" b="1" dirty="0">
                <a:solidFill>
                  <a:srgbClr val="C00000"/>
                </a:solidFill>
              </a:rPr>
              <a:t>Criteria</a:t>
            </a:r>
            <a:r>
              <a:rPr lang="en-US" b="1" dirty="0">
                <a:solidFill>
                  <a:schemeClr val="tx1"/>
                </a:solidFill>
              </a:rPr>
              <a:t> of standard </a:t>
            </a:r>
            <a:r>
              <a:rPr lang="en-US" b="1" dirty="0" smtClean="0">
                <a:solidFill>
                  <a:schemeClr val="tx1"/>
                </a:solidFill>
              </a:rPr>
              <a:t>organizations </a:t>
            </a:r>
            <a:r>
              <a:rPr lang="en-US" b="1" dirty="0">
                <a:solidFill>
                  <a:schemeClr val="tx1"/>
                </a:solidFill>
              </a:rPr>
              <a:t>and companies </a:t>
            </a:r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dirty="0"/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dirty="0"/>
              <a:t>F</a:t>
            </a:r>
            <a:r>
              <a:rPr lang="en-US" sz="1800" dirty="0" smtClean="0"/>
              <a:t>ollowing </a:t>
            </a:r>
            <a:r>
              <a:rPr lang="en-US" sz="1800" dirty="0"/>
              <a:t>driver categories were chosen to structure the screening of </a:t>
            </a:r>
            <a:r>
              <a:rPr lang="en-GB" sz="1800" dirty="0" smtClean="0"/>
              <a:t>criteria </a:t>
            </a:r>
            <a:r>
              <a:rPr lang="en-GB" sz="1800" dirty="0"/>
              <a:t>related </a:t>
            </a:r>
            <a:r>
              <a:rPr lang="en-GB" sz="1800" dirty="0" smtClean="0"/>
              <a:t>to biodiversity:</a:t>
            </a:r>
            <a:endParaRPr lang="en-US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Destruction and Degradation of ecosystems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Overexploitation 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of natural resources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Loss of genetic diversity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Alien invasive species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Climate change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Management</a:t>
            </a:r>
          </a:p>
          <a:p>
            <a:pPr algn="ctr"/>
            <a:endParaRPr lang="de-DE" dirty="0" smtClean="0"/>
          </a:p>
          <a:p>
            <a:pPr algn="ctr"/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pic>
        <p:nvPicPr>
          <p:cNvPr id="6" name="Picture 2" descr="C:\Users\Kerstin.Froehle\Desktop\Neuer Ordner\field-852242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728" y="3851359"/>
            <a:ext cx="3603607" cy="240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71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Results 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of screening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Destruction and Degradation of Ecosystems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International standards focus on the protection of water bodies /management of riparian strips and on the protection of primary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habitats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and protected areas. 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European/national/regional standards focus on grassland preservation, protection of primary and semi-natural habitats and protected areas as well as a minimum proportion of ecological structures /compensation areas. 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Companies focus strongly on the </a:t>
            </a:r>
            <a:br>
              <a:rPr lang="en-US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protection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of water bodies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/</a:t>
            </a:r>
            <a:b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management of riparian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strips. 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More than half of the criteria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screened have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been assessed as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highly effective;</a:t>
            </a:r>
            <a:b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auditors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need a special expertise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de-DE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Z:\Bildarchiv\LIFE Lebensmittel\Pixabay - Keine Referenz nötig\Monokult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433" y="3797649"/>
            <a:ext cx="3273747" cy="245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84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Results 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of 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screening of criteria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pic>
        <p:nvPicPr>
          <p:cNvPr id="8" name="Bild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8760"/>
            <a:ext cx="7272808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3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Conclusions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Destruction and Degradation of Ecosystems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/>
              <a:t>Standards </a:t>
            </a:r>
            <a:r>
              <a:rPr lang="en-US" sz="2200" dirty="0"/>
              <a:t>should include criteria focusing on the avoidance of negative impacts on semi-natural ecosystems and protected areas.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The creation of biotope corridors on the farm as well as in the surroundings is not sufficiently considered.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None of the screened standards and companies request measures that go beyond the farm and require the coordination of several stakeholders.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Regarding ecological structures,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criteria of </a:t>
            </a:r>
            <a:r>
              <a:rPr lang="en-US" sz="2200" dirty="0"/>
              <a:t>standards and companies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should go beyond </a:t>
            </a:r>
            <a:r>
              <a:rPr lang="en-US" sz="2200" dirty="0"/>
              <a:t>legal requirements.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Not only the size, but also the quality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needs </a:t>
            </a:r>
            <a:r>
              <a:rPr lang="en-US" sz="2200" dirty="0"/>
              <a:t>to be considered and therefore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it would </a:t>
            </a:r>
            <a:r>
              <a:rPr lang="en-US" sz="2200" dirty="0"/>
              <a:t>be very effective to improve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the quality </a:t>
            </a:r>
            <a:r>
              <a:rPr lang="en-US" sz="2200" dirty="0"/>
              <a:t>of ecological focus </a:t>
            </a:r>
            <a:r>
              <a:rPr lang="en-US" sz="2200" dirty="0" smtClean="0"/>
              <a:t>areas.</a:t>
            </a:r>
            <a:endParaRPr lang="de-DE" sz="2200" dirty="0" smtClean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Kerstin.Froehle\Desktop\Neuer Ordner\deforestation-2833687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88864"/>
            <a:ext cx="3690530" cy="246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36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Results of screening of criteria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en-US" sz="2600" b="1" dirty="0">
                <a:solidFill>
                  <a:schemeClr val="tx1"/>
                </a:solidFill>
              </a:rPr>
              <a:t>Overexploitation of natural </a:t>
            </a:r>
            <a:r>
              <a:rPr lang="en-US" sz="2600" b="1" dirty="0" smtClean="0">
                <a:solidFill>
                  <a:schemeClr val="tx1"/>
                </a:solidFill>
              </a:rPr>
              <a:t>resources </a:t>
            </a:r>
            <a:endParaRPr lang="en-US" sz="2600" b="1" dirty="0">
              <a:solidFill>
                <a:schemeClr val="tx1"/>
              </a:solidFill>
            </a:endParaRP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International standards focus mainly on restrictions regarding crop protection, other harmful substances or technologies; Handling of crop protection products, harmful substances or technologies; Use of nitrogen and phosphorus, soil fertility.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For European, national and regional standards two aspects dominate: Use of nitrogen and phosphorus, soil fertility; and Restrictions regarding crop protection, other harmful substances or technologies. Handling of harmful substances is a less important aspect.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Companies focus strongly on restrictions </a:t>
            </a:r>
            <a:br>
              <a:rPr lang="en-US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regarding crop protection, other harmful </a:t>
            </a:r>
            <a:br>
              <a:rPr lang="en-US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substances and technologies and the use </a:t>
            </a:r>
            <a:br>
              <a:rPr lang="en-US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of nitrogen and phosphorus, soil fertility.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Around half of the criteria are considered </a:t>
            </a:r>
            <a:br>
              <a:rPr lang="en-US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to have an average effectiveness and to </a:t>
            </a:r>
            <a:br>
              <a:rPr lang="en-US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be verifiable.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pic>
        <p:nvPicPr>
          <p:cNvPr id="6" name="Picture 3" descr="C:\Users\Kerstin.Froehle\Desktop\Neuer Ordner\harvest-1907821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995805"/>
            <a:ext cx="3297989" cy="2231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3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Conclusions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de-DE" sz="3100" b="1" dirty="0" err="1">
                <a:solidFill>
                  <a:schemeClr val="tx1"/>
                </a:solidFill>
              </a:rPr>
              <a:t>Overexploitation</a:t>
            </a:r>
            <a:r>
              <a:rPr lang="de-DE" sz="3100" b="1" dirty="0">
                <a:solidFill>
                  <a:schemeClr val="tx1"/>
                </a:solidFill>
              </a:rPr>
              <a:t> </a:t>
            </a:r>
            <a:r>
              <a:rPr lang="de-DE" sz="3100" b="1" dirty="0" err="1">
                <a:solidFill>
                  <a:schemeClr val="tx1"/>
                </a:solidFill>
              </a:rPr>
              <a:t>of</a:t>
            </a:r>
            <a:r>
              <a:rPr lang="de-DE" sz="3100" b="1" dirty="0">
                <a:solidFill>
                  <a:schemeClr val="tx1"/>
                </a:solidFill>
              </a:rPr>
              <a:t> </a:t>
            </a:r>
            <a:r>
              <a:rPr lang="de-DE" sz="3100" b="1" dirty="0" err="1">
                <a:solidFill>
                  <a:schemeClr val="tx1"/>
                </a:solidFill>
              </a:rPr>
              <a:t>natural</a:t>
            </a:r>
            <a:r>
              <a:rPr lang="de-DE" sz="3100" b="1" dirty="0">
                <a:solidFill>
                  <a:schemeClr val="tx1"/>
                </a:solidFill>
              </a:rPr>
              <a:t> </a:t>
            </a:r>
            <a:r>
              <a:rPr lang="de-DE" sz="3100" b="1" dirty="0" err="1">
                <a:solidFill>
                  <a:schemeClr val="tx1"/>
                </a:solidFill>
              </a:rPr>
              <a:t>resources</a:t>
            </a:r>
            <a:endParaRPr lang="de-DE" sz="3100" b="1" dirty="0">
              <a:solidFill>
                <a:schemeClr val="tx1"/>
              </a:solidFill>
            </a:endParaRPr>
          </a:p>
          <a:p>
            <a:pPr marL="539750" lvl="1" indent="-45720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The application of “good agricultural practice” as is reflected in most criteria addressing this driver, is not enough to reduce negative impacts on biodiversity.  </a:t>
            </a:r>
          </a:p>
          <a:p>
            <a:pPr marL="539750" lvl="1" indent="-4572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Clearly there is a need for the implementation of “VERY good agricultural practice” regarding nutrients, soil fertility, crop protection, </a:t>
            </a:r>
            <a:r>
              <a:rPr lang="en-US" sz="2600" dirty="0" err="1">
                <a:solidFill>
                  <a:schemeClr val="tx2">
                    <a:lumMod val="50000"/>
                  </a:schemeClr>
                </a:solidFill>
              </a:rPr>
              <a:t>lifestock</a:t>
            </a: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 and grazing intensity, irrigation and water resources. </a:t>
            </a:r>
          </a:p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en-US" sz="3100" b="1" dirty="0">
                <a:solidFill>
                  <a:schemeClr val="tx1"/>
                </a:solidFill>
              </a:rPr>
              <a:t>“Invasive alien species” and “Protection of species”</a:t>
            </a:r>
          </a:p>
          <a:p>
            <a:pPr marL="539750" lvl="1" indent="-45720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Management of invasive alien species is rarely considered by standards and not considered by companies. </a:t>
            </a:r>
          </a:p>
          <a:p>
            <a:pPr marL="539750" lvl="1" indent="-45720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All standards and companies include criteria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 smtClean="0">
                <a:solidFill>
                  <a:schemeClr val="tx2">
                    <a:lumMod val="50000"/>
                  </a:schemeClr>
                </a:solidFill>
              </a:rPr>
              <a:t>for </a:t>
            </a: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the management of ecological infra-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structure and specific measures for the 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protection of species. But only very few 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include criteria for harvesting of wild plants.</a:t>
            </a:r>
          </a:p>
          <a:p>
            <a:pPr marL="539750" lvl="1" indent="-45720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75 % of the criteria are rated as highly 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effective; 50 % require particular expertise 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from the auditor for verification 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(botanical and animal skills). </a:t>
            </a:r>
            <a:endParaRPr lang="de-DE" sz="2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pic>
        <p:nvPicPr>
          <p:cNvPr id="1026" name="Picture 2" descr="C:\Users\Kerstin.Froehle\Desktop\Neuer Ordner\container schiff-2786842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508" y="4259846"/>
            <a:ext cx="3335617" cy="19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74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err="1" smtClean="0">
                <a:solidFill>
                  <a:srgbClr val="C00000"/>
                </a:solidFill>
                <a:ea typeface="+mn-ea"/>
              </a:rPr>
              <a:t>Conclusions</a:t>
            </a:r>
            <a:endParaRPr lang="de-DE" sz="240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4"/>
            </a:pPr>
            <a:r>
              <a:rPr lang="de-DE" dirty="0">
                <a:solidFill>
                  <a:schemeClr val="tx1"/>
                </a:solidFill>
              </a:rPr>
              <a:t>“Loss </a:t>
            </a:r>
            <a:r>
              <a:rPr lang="de-DE" dirty="0" err="1">
                <a:solidFill>
                  <a:schemeClr val="tx1"/>
                </a:solidFill>
              </a:rPr>
              <a:t>of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genetic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diversity</a:t>
            </a:r>
            <a:r>
              <a:rPr lang="de-DE" dirty="0">
                <a:solidFill>
                  <a:schemeClr val="tx1"/>
                </a:solidFill>
              </a:rPr>
              <a:t>” </a:t>
            </a:r>
          </a:p>
          <a:p>
            <a:pPr marL="425450" lvl="1" indent="-34290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GMO-free raw materials are a key factor for the preservation of biodiversity in the food industry. </a:t>
            </a:r>
            <a:r>
              <a:rPr lang="en-US" sz="1900" dirty="0" err="1">
                <a:solidFill>
                  <a:schemeClr val="tx2">
                    <a:lumMod val="50000"/>
                  </a:schemeClr>
                </a:solidFill>
              </a:rPr>
              <a:t>Seedfast</a:t>
            </a: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 (non-hybrid) crops are better adapted to natural conditions, making them less susceptible to pests and diseases and they often require fewer pesticides. </a:t>
            </a:r>
          </a:p>
          <a:p>
            <a:pPr marL="425450" lvl="1" indent="-34290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The food industry and respective public authorities should </a:t>
            </a:r>
            <a:br>
              <a:rPr lang="en-US" sz="19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support the development towards genetic diversification </a:t>
            </a:r>
            <a:br>
              <a:rPr lang="en-US" sz="19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and traditional varieties by changing /adapting </a:t>
            </a:r>
            <a:r>
              <a:rPr lang="en-US" sz="1900" dirty="0" err="1">
                <a:solidFill>
                  <a:schemeClr val="tx2">
                    <a:lumMod val="50000"/>
                  </a:schemeClr>
                </a:solidFill>
              </a:rPr>
              <a:t>specifi</a:t>
            </a: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-</a:t>
            </a:r>
            <a:br>
              <a:rPr lang="en-US" sz="19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cation requirements that also recognize the qualities of </a:t>
            </a:r>
            <a:br>
              <a:rPr lang="en-US" sz="19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traditional varieties.</a:t>
            </a:r>
          </a:p>
          <a:p>
            <a:pPr marL="457200" indent="-457200">
              <a:spcBef>
                <a:spcPts val="800"/>
              </a:spcBef>
              <a:spcAft>
                <a:spcPts val="800"/>
              </a:spcAft>
              <a:buFont typeface="+mj-lt"/>
              <a:buAutoNum type="arabicPeriod" startAt="4"/>
            </a:pPr>
            <a:r>
              <a:rPr lang="en-US" dirty="0">
                <a:solidFill>
                  <a:schemeClr val="tx1"/>
                </a:solidFill>
              </a:rPr>
              <a:t>Management</a:t>
            </a:r>
          </a:p>
          <a:p>
            <a:pPr marL="425450" lvl="1" indent="-34290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Standards and companies should make clear improvements on the aspects of monitoring, cooperation with collective local /regional approach, cooperation with external experts and requirements for Biodiversity Action Plans. </a:t>
            </a:r>
          </a:p>
          <a:p>
            <a:pPr marL="425450" lvl="1" indent="-34290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Standards should require the description of the current situation of biodiversity on the farm (baseline).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1" r="10608"/>
          <a:stretch/>
        </p:blipFill>
        <p:spPr>
          <a:xfrm flipH="1">
            <a:off x="7085546" y="2598154"/>
            <a:ext cx="2037605" cy="1421904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42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Overall conclusions regarding the current situation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Biodiversity is more and better considered than 5 years ago</a:t>
            </a:r>
          </a:p>
          <a:p>
            <a:r>
              <a:rPr lang="en-US" sz="1800" dirty="0"/>
              <a:t>Today all standards and companies requirements include criteria regarding protection of habitats</a:t>
            </a:r>
          </a:p>
          <a:p>
            <a:r>
              <a:rPr lang="en-US" sz="1800" dirty="0"/>
              <a:t>Some standards and companies requirements request biodiversity or nature conservation management plans. But baselines are not requested and minimum quality of plans is not defined.</a:t>
            </a:r>
          </a:p>
          <a:p>
            <a:r>
              <a:rPr lang="en-US" sz="1800" dirty="0"/>
              <a:t>Quality of measures implemented is key in order to increase potential for biodiversity </a:t>
            </a:r>
          </a:p>
          <a:p>
            <a:r>
              <a:rPr lang="en-US" sz="1800" dirty="0"/>
              <a:t>Only very few standards /companies request agricultural practices beyond “integrated agricultural practices”.</a:t>
            </a:r>
          </a:p>
          <a:p>
            <a:r>
              <a:rPr lang="en-US" sz="1800" dirty="0"/>
              <a:t>Good agricultural practice is not enough to stop loss of biodiversity! VERY good agricultural </a:t>
            </a:r>
            <a:r>
              <a:rPr lang="en-US" sz="1800" dirty="0" err="1" smtClean="0"/>
              <a:t>practise</a:t>
            </a:r>
            <a:r>
              <a:rPr lang="en-US" sz="1800" dirty="0" smtClean="0"/>
              <a:t> </a:t>
            </a:r>
            <a:r>
              <a:rPr lang="en-US" sz="1800" dirty="0"/>
              <a:t>is required!</a:t>
            </a:r>
          </a:p>
          <a:p>
            <a:r>
              <a:rPr lang="en-US" sz="1800" dirty="0"/>
              <a:t>Currently non of the standards and companies can proof, biodiversity performance of their certified farms /suppliers. Sound biodiversity monitoring is needed! </a:t>
            </a:r>
            <a:endParaRPr lang="de-DE" sz="1800" dirty="0" smtClean="0"/>
          </a:p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940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800" smtClean="0"/>
              <a:t>12</a:t>
            </a:fld>
            <a:endParaRPr lang="de-DE" sz="1800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Improvement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de-DE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Actors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roles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7186771" y="2769328"/>
            <a:ext cx="1719016" cy="8806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endParaRPr lang="de-DE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producing</a:t>
            </a:r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endParaRPr lang="de-DE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64282" y="2636183"/>
            <a:ext cx="2219486" cy="8648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Union</a:t>
            </a:r>
          </a:p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de-DE" sz="16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overnments</a:t>
            </a:r>
            <a:endParaRPr lang="de-DE" sz="160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</a:t>
            </a:r>
            <a:r>
              <a:rPr lang="de-DE" sz="16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governments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7186771" y="5629656"/>
            <a:ext cx="1719016" cy="60765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264282" y="4918625"/>
            <a:ext cx="2219486" cy="85953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Voluntary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Standards</a:t>
            </a:r>
          </a:p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International, national, </a:t>
            </a:r>
          </a:p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7186771" y="1837349"/>
            <a:ext cx="1719016" cy="85953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Farmers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Producer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groups</a:t>
            </a:r>
            <a:endParaRPr lang="de-DE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Suppliers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7186771" y="4655821"/>
            <a:ext cx="1719016" cy="8806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endParaRPr lang="de-DE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producing</a:t>
            </a:r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endParaRPr lang="de-DE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3285518" y="2101682"/>
            <a:ext cx="3158690" cy="2072849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Legislation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Subventions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Market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regulations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Regional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programmes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Consumer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7186771" y="3739723"/>
            <a:ext cx="1719016" cy="61145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3285518" y="4230021"/>
            <a:ext cx="3158690" cy="2177034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Guarantee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certain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qualities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legal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Orientation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Gerade Verbindung mit Pfeil 17"/>
          <p:cNvCxnSpPr/>
          <p:nvPr/>
        </p:nvCxnSpPr>
        <p:spPr>
          <a:xfrm>
            <a:off x="2650632" y="3068960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>
            <a:off x="2601864" y="5335655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flipV="1">
            <a:off x="6324602" y="2397086"/>
            <a:ext cx="729996" cy="354962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>
            <a:off x="6296616" y="3121965"/>
            <a:ext cx="775854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>
            <a:off x="6296616" y="3588019"/>
            <a:ext cx="781812" cy="303407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 flipV="1">
            <a:off x="6363672" y="5113291"/>
            <a:ext cx="690926" cy="166945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/>
          <p:nvPr/>
        </p:nvCxnSpPr>
        <p:spPr>
          <a:xfrm>
            <a:off x="6324741" y="5660682"/>
            <a:ext cx="769620" cy="117479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47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800" smtClean="0"/>
              <a:t>13</a:t>
            </a:fld>
            <a:endParaRPr lang="de-DE" sz="1800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354614"/>
            <a:ext cx="7258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Improvement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Options </a:t>
            </a:r>
            <a:r>
              <a:rPr lang="de-DE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364880" y="3114675"/>
            <a:ext cx="2181584" cy="89038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Voluntary</a:t>
            </a:r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Standards</a:t>
            </a:r>
          </a:p>
          <a:p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International, national, regional</a:t>
            </a:r>
            <a:endParaRPr lang="de-DE" sz="16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Gerade Verbindung mit Pfeil 27"/>
          <p:cNvCxnSpPr/>
          <p:nvPr/>
        </p:nvCxnSpPr>
        <p:spPr>
          <a:xfrm>
            <a:off x="2650632" y="3501008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/>
          <p:cNvSpPr/>
          <p:nvPr/>
        </p:nvSpPr>
        <p:spPr>
          <a:xfrm>
            <a:off x="3596048" y="2564904"/>
            <a:ext cx="5328592" cy="302433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strategies</a:t>
            </a:r>
            <a:endParaRPr lang="de-DE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relevance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farmers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advisors</a:t>
            </a:r>
            <a:endParaRPr lang="de-DE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regional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projects</a:t>
            </a:r>
            <a:endParaRPr lang="de-DE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endParaRPr lang="de-DE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sensitize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regarding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strict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legislation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legislation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de-DE" sz="1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371195" y="4469441"/>
            <a:ext cx="2181584" cy="846212"/>
          </a:xfrm>
          <a:prstGeom prst="rect">
            <a:avLst/>
          </a:prstGeom>
          <a:solidFill>
            <a:srgbClr val="FF99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1600" b="1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</a:t>
            </a:r>
          </a:p>
          <a:p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1600" b="1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producing</a:t>
            </a:r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b="1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endParaRPr lang="de-DE" sz="1600" b="1" dirty="0" smtClean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2650632" y="4891839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969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Recommendations for effective biodiversity criteria and sourcing requirements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14</a:t>
            </a:fld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251520" y="1447162"/>
            <a:ext cx="4572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Procedure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elaboration</a:t>
            </a:r>
            <a:endParaRPr lang="de-DE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Baseline Report </a:t>
            </a:r>
            <a:b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(54 Standards und Sourcing Guidelines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screened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Studies,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-environmental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programmes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Workshops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certifiers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NGOs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Comments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organisations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English,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German, French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Spanish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Portuguese</a:t>
            </a:r>
            <a:endParaRPr lang="de-D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www.business-biodiversity.eu</a:t>
            </a:r>
            <a:endParaRPr lang="de-DE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82535"/>
            <a:ext cx="3304969" cy="4669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483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Recommendations for effective biodiversity criteria and sourcing requirements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15</a:t>
            </a:fld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451304" y="1268760"/>
            <a:ext cx="2739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Ellipse 5"/>
          <p:cNvSpPr/>
          <p:nvPr/>
        </p:nvSpPr>
        <p:spPr>
          <a:xfrm>
            <a:off x="25895" y="2944990"/>
            <a:ext cx="2961929" cy="1420113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standard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3718107" y="3005470"/>
            <a:ext cx="2780014" cy="143164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3766948" y="1340768"/>
            <a:ext cx="2780014" cy="135963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17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mangement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3664195" y="4855769"/>
            <a:ext cx="2887838" cy="138819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processing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7344687" y="1556792"/>
            <a:ext cx="1716188" cy="8577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More potential 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7344687" y="3215186"/>
            <a:ext cx="1721750" cy="861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Reduction</a:t>
            </a:r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negative 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impacts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7339125" y="4990184"/>
            <a:ext cx="1721750" cy="11709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Support agro-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sensitize</a:t>
            </a:r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Gerade Verbindung mit Pfeil 13"/>
          <p:cNvCxnSpPr/>
          <p:nvPr/>
        </p:nvCxnSpPr>
        <p:spPr>
          <a:xfrm>
            <a:off x="6696687" y="1916832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>
            <a:off x="6696687" y="3717032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>
            <a:off x="6629003" y="5536018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pieren 1"/>
          <p:cNvGrpSpPr/>
          <p:nvPr/>
        </p:nvGrpSpPr>
        <p:grpSpPr>
          <a:xfrm>
            <a:off x="3205527" y="1730425"/>
            <a:ext cx="432971" cy="561570"/>
            <a:chOff x="4070256" y="1636776"/>
            <a:chExt cx="646176" cy="758131"/>
          </a:xfrm>
        </p:grpSpPr>
        <p:cxnSp>
          <p:nvCxnSpPr>
            <p:cNvPr id="17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uppieren 24"/>
          <p:cNvGrpSpPr/>
          <p:nvPr/>
        </p:nvGrpSpPr>
        <p:grpSpPr>
          <a:xfrm>
            <a:off x="3143176" y="3428999"/>
            <a:ext cx="432971" cy="485411"/>
            <a:chOff x="4070256" y="1636776"/>
            <a:chExt cx="646176" cy="758131"/>
          </a:xfrm>
        </p:grpSpPr>
        <p:cxnSp>
          <p:nvCxnSpPr>
            <p:cNvPr id="26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27"/>
          <p:cNvGrpSpPr/>
          <p:nvPr/>
        </p:nvGrpSpPr>
        <p:grpSpPr>
          <a:xfrm>
            <a:off x="3143715" y="5266341"/>
            <a:ext cx="432971" cy="504056"/>
            <a:chOff x="4070256" y="1636776"/>
            <a:chExt cx="646176" cy="758131"/>
          </a:xfrm>
        </p:grpSpPr>
        <p:cxnSp>
          <p:nvCxnSpPr>
            <p:cNvPr id="29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485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0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Easy Guide on Biodiversity</a:t>
            </a:r>
            <a:endParaRPr lang="en-US" sz="20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16</a:t>
            </a:fld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2247" y="8511"/>
            <a:ext cx="4901832" cy="6858000"/>
          </a:xfrm>
          <a:prstGeom prst="rect">
            <a:avLst/>
          </a:prstGeom>
        </p:spPr>
      </p:pic>
      <p:sp>
        <p:nvSpPr>
          <p:cNvPr id="18" name="Textfeld 17"/>
          <p:cNvSpPr txBox="1"/>
          <p:nvPr/>
        </p:nvSpPr>
        <p:spPr>
          <a:xfrm>
            <a:off x="446856" y="1280204"/>
            <a:ext cx="343072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s </a:t>
            </a:r>
            <a:r>
              <a:rPr lang="en-US" dirty="0"/>
              <a:t>particularly designed for quality and procurement managers of companies that are responsible for purchasing food products.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guide provides insights into the status quo of biodiversity criteria and measures in policies of standards and company requirements as well as an overview of formulations for effective biodiversity criteria.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guide helps managers to assess the current situation and significance of biodiversity in relation to standards or procurement guidelines.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641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Thanks .…..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17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899592" y="1484784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…….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contribution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partner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standard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organizations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838896" y="2393154"/>
            <a:ext cx="6875694" cy="316601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pic>
        <p:nvPicPr>
          <p:cNvPr id="11" name="Grafik 10" descr="R:\_Fotos_Logos_PPTs\Logos\Projekte\LIFEBiostandards\2015 Nestlé Corporate Vert. GFGL_P430\2015 Nestle╠ü Corporate Vert. GFGL_P430\2015 Nestle╠ü Corporate Vert. GFGL_P430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046" y="2682338"/>
            <a:ext cx="1155385" cy="770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fik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301" y="2550528"/>
            <a:ext cx="830302" cy="908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rafik 12" descr="R:\_Fotos_Logos_PPTs\Logos\Projekte\LIFEBiostandards\Symrise\SYM_Logo-l-tagline-red-cmykweb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431" y="2898443"/>
            <a:ext cx="1911091" cy="530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rafik 13" descr="R:\_Fotos_Logos_PPTs\Logos\Projekte\LIFEBiostandards\UTZ\UTZ-logo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726" y="2573436"/>
            <a:ext cx="862532" cy="827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rafik 14" descr="R:\_Fotos_Logos_PPTs\Logos\Projekte\LIFEBiostandards\Fairtrade\FT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979" y="4158707"/>
            <a:ext cx="729105" cy="979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rafik 15" descr="R:\_Fotos_Logos_PPTs\Logos\Projekte\LIFEBiostandards\UEBT\logo-uebt-fond-noir-transparent-2.jpg-200x200-für-web.jp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386" y="4158117"/>
            <a:ext cx="1012279" cy="979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rafik 16" descr="R:\_Fotos_Logos_PPTs\Logos\Projekte\LIFEBiostandards\QZ Baden-Württemberg\Qz Baden-Württemberg.png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521" y="4158707"/>
            <a:ext cx="1007645" cy="982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rafik 17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694" y="4185343"/>
            <a:ext cx="1253626" cy="79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5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Thank you for your attention!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18</a:t>
            </a:fld>
            <a:endParaRPr lang="de-DE" dirty="0"/>
          </a:p>
        </p:txBody>
      </p:sp>
      <p:pic>
        <p:nvPicPr>
          <p:cNvPr id="19" name="Picture 2" descr="ARCH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981" y="1241125"/>
            <a:ext cx="7524328" cy="561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29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870</Words>
  <Application>Microsoft Office PowerPoint</Application>
  <PresentationFormat>Bildschirmpräsentation (4:3)</PresentationFormat>
  <Paragraphs>147</Paragraphs>
  <Slides>18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18</vt:i4>
      </vt:variant>
    </vt:vector>
  </HeadingPairs>
  <TitlesOfParts>
    <vt:vector size="21" baseType="lpstr">
      <vt:lpstr>LIFE Header</vt:lpstr>
      <vt:lpstr>LIFE Content</vt:lpstr>
      <vt:lpstr>LIFE Partner Logos</vt:lpstr>
      <vt:lpstr>HOW BIODIVERSITY IS CURRENTLY CONSIDERED IN STANDARDS AND COMPANY REQUIREMENTS</vt:lpstr>
      <vt:lpstr>Baseline Report: Policy and criteria of  54 Standards and Companies screened</vt:lpstr>
      <vt:lpstr>Baseline Report: Screening of 54 standards and sourcing guidelines </vt:lpstr>
      <vt:lpstr>Baseline Report: Screening of 54 standards and sourcing guidelines </vt:lpstr>
      <vt:lpstr>Baseline Report: Results of screening</vt:lpstr>
      <vt:lpstr>Baseline Report: Results of screening of criteria</vt:lpstr>
      <vt:lpstr>Baseline Report: Conclusions</vt:lpstr>
      <vt:lpstr>Baseline Report: Results of screening of criteria</vt:lpstr>
      <vt:lpstr>Baseline Report: Conclusions</vt:lpstr>
      <vt:lpstr>Baseline Report: Conclusions</vt:lpstr>
      <vt:lpstr>Overall conclusions regarding the current situation</vt:lpstr>
      <vt:lpstr>PowerPoint-Präsentation</vt:lpstr>
      <vt:lpstr>PowerPoint-Präsentation</vt:lpstr>
      <vt:lpstr>Recommendations for effective biodiversity criteria and sourcing requirements</vt:lpstr>
      <vt:lpstr>Recommendations for effective biodiversity criteria and sourcing requirements</vt:lpstr>
      <vt:lpstr>Easy Guide on Biodiversity</vt:lpstr>
      <vt:lpstr>Thanks .…..</vt:lpstr>
      <vt:lpstr>Thank you for your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Kerstin Fröhle</cp:lastModifiedBy>
  <cp:revision>115</cp:revision>
  <dcterms:created xsi:type="dcterms:W3CDTF">2017-08-09T08:14:08Z</dcterms:created>
  <dcterms:modified xsi:type="dcterms:W3CDTF">2019-04-03T13:41:02Z</dcterms:modified>
</cp:coreProperties>
</file>