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46" r:id="rId2"/>
    <p:sldMasterId id="2147483752" r:id="rId3"/>
  </p:sldMasterIdLst>
  <p:notesMasterIdLst>
    <p:notesMasterId r:id="rId26"/>
  </p:notesMasterIdLst>
  <p:sldIdLst>
    <p:sldId id="256" r:id="rId4"/>
    <p:sldId id="337" r:id="rId5"/>
    <p:sldId id="338" r:id="rId6"/>
    <p:sldId id="339" r:id="rId7"/>
    <p:sldId id="340" r:id="rId8"/>
    <p:sldId id="343" r:id="rId9"/>
    <p:sldId id="294" r:id="rId10"/>
    <p:sldId id="329" r:id="rId11"/>
    <p:sldId id="323" r:id="rId12"/>
    <p:sldId id="345" r:id="rId13"/>
    <p:sldId id="311" r:id="rId14"/>
    <p:sldId id="324" r:id="rId15"/>
    <p:sldId id="304" r:id="rId16"/>
    <p:sldId id="330" r:id="rId17"/>
    <p:sldId id="344" r:id="rId18"/>
    <p:sldId id="332" r:id="rId19"/>
    <p:sldId id="306" r:id="rId20"/>
    <p:sldId id="313" r:id="rId21"/>
    <p:sldId id="346" r:id="rId22"/>
    <p:sldId id="349" r:id="rId23"/>
    <p:sldId id="347" r:id="rId24"/>
    <p:sldId id="350" r:id="rId2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4247">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35A"/>
    <a:srgbClr val="6B665B"/>
    <a:srgbClr val="8F8057"/>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6" autoAdjust="0"/>
    <p:restoredTop sz="95332" autoAdjust="0"/>
  </p:normalViewPr>
  <p:slideViewPr>
    <p:cSldViewPr>
      <p:cViewPr varScale="1">
        <p:scale>
          <a:sx n="55" d="100"/>
          <a:sy n="55" d="100"/>
        </p:scale>
        <p:origin x="-79" y="-723"/>
      </p:cViewPr>
      <p:guideLst>
        <p:guide orient="horz" pos="2160"/>
        <p:guide orient="horz" pos="4247"/>
        <p:guide pos="2880"/>
      </p:guideLst>
    </p:cSldViewPr>
  </p:slideViewPr>
  <p:notesTextViewPr>
    <p:cViewPr>
      <p:scale>
        <a:sx n="1" d="1"/>
        <a:sy n="1" d="1"/>
      </p:scale>
      <p:origin x="0" y="0"/>
    </p:cViewPr>
  </p:notesTextViewPr>
  <p:sorterViewPr>
    <p:cViewPr>
      <p:scale>
        <a:sx n="100" d="100"/>
        <a:sy n="100" d="100"/>
      </p:scale>
      <p:origin x="0" y="1005"/>
    </p:cViewPr>
  </p:sorter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18.04.2019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lvl="0" indent="0">
              <a:buFontTx/>
              <a:buNone/>
            </a:pP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119601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990462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857682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165521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1695659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3288749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638329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1120862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2130514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4144136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3352347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290472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19</a:t>
            </a:fld>
            <a:endParaRPr lang="de-DE" dirty="0"/>
          </a:p>
        </p:txBody>
      </p:sp>
    </p:spTree>
    <p:extLst>
      <p:ext uri="{BB962C8B-B14F-4D97-AF65-F5344CB8AC3E}">
        <p14:creationId xmlns:p14="http://schemas.microsoft.com/office/powerpoint/2010/main" val="2222133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20</a:t>
            </a:fld>
            <a:endParaRPr lang="de-DE" dirty="0"/>
          </a:p>
        </p:txBody>
      </p:sp>
    </p:spTree>
    <p:extLst>
      <p:ext uri="{BB962C8B-B14F-4D97-AF65-F5344CB8AC3E}">
        <p14:creationId xmlns:p14="http://schemas.microsoft.com/office/powerpoint/2010/main" val="481346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21</a:t>
            </a:fld>
            <a:endParaRPr lang="de-DE" dirty="0"/>
          </a:p>
        </p:txBody>
      </p:sp>
    </p:spTree>
    <p:extLst>
      <p:ext uri="{BB962C8B-B14F-4D97-AF65-F5344CB8AC3E}">
        <p14:creationId xmlns:p14="http://schemas.microsoft.com/office/powerpoint/2010/main" val="2589711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22</a:t>
            </a:fld>
            <a:endParaRPr lang="de-DE" dirty="0"/>
          </a:p>
        </p:txBody>
      </p:sp>
    </p:spTree>
    <p:extLst>
      <p:ext uri="{BB962C8B-B14F-4D97-AF65-F5344CB8AC3E}">
        <p14:creationId xmlns:p14="http://schemas.microsoft.com/office/powerpoint/2010/main" val="2589711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677275674"/>
      </p:ext>
    </p:extLst>
  </p:cSld>
  <p:clrMapOvr>
    <a:masterClrMapping/>
  </p:clrMapOvr>
  <p:timing>
    <p:tnLst>
      <p:par>
        <p:cTn id="1" dur="indefinite" restart="never" nodeType="tmRoot"/>
      </p:par>
    </p:tnLst>
  </p:timing>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917173207"/>
      </p:ext>
    </p:extLst>
  </p:cSld>
  <p:clrMapOvr>
    <a:masterClrMapping/>
  </p:clrMapOvr>
  <p:timing>
    <p:tnLst>
      <p:par>
        <p:cTn id="1" dur="indefinite" restart="never" nodeType="tmRoot"/>
      </p:par>
    </p:tnLst>
  </p:timing>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7682323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5346151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350502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290241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6665514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6466929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496501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45583724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5206877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11.jpeg"/><Relationship Id="rId3" Type="http://schemas.openxmlformats.org/officeDocument/2006/relationships/slideLayout" Target="../slideLayouts/slideLayout10.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10.jpeg"/><Relationship Id="rId2" Type="http://schemas.openxmlformats.org/officeDocument/2006/relationships/slideLayout" Target="../slideLayouts/slideLayout9.xml"/><Relationship Id="rId16"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8.jpeg"/><Relationship Id="rId10" Type="http://schemas.openxmlformats.org/officeDocument/2006/relationships/image" Target="../media/image15.tiff"/><Relationship Id="rId4" Type="http://schemas.openxmlformats.org/officeDocument/2006/relationships/slideLayout" Target="../slideLayouts/slideLayout11.xml"/><Relationship Id="rId9" Type="http://schemas.openxmlformats.org/officeDocument/2006/relationships/image" Target="../media/image14.jpeg"/><Relationship Id="rId14" Type="http://schemas.openxmlformats.org/officeDocument/2006/relationships/image" Target="../media/image7.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18.04.2019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3" name="Grafik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72577" y="5418275"/>
            <a:ext cx="684000" cy="684000"/>
          </a:xfrm>
          <a:prstGeom prst="rect">
            <a:avLst/>
          </a:prstGeom>
        </p:spPr>
      </p:pic>
      <p:pic>
        <p:nvPicPr>
          <p:cNvPr id="13" name="Grafik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44900" y="6247561"/>
            <a:ext cx="2541600" cy="360000"/>
          </a:xfrm>
          <a:prstGeom prst="rect">
            <a:avLst/>
          </a:prstGeom>
        </p:spPr>
      </p:pic>
    </p:spTree>
    <p:extLst>
      <p:ext uri="{BB962C8B-B14F-4D97-AF65-F5344CB8AC3E}">
        <p14:creationId xmlns:p14="http://schemas.microsoft.com/office/powerpoint/2010/main" val="2701968152"/>
      </p:ext>
    </p:extLst>
  </p:cSld>
  <p:clrMap bg1="lt1" tx1="dk1" bg2="lt2" tx2="dk2" accent1="accent1" accent2="accent2" accent3="accent3" accent4="accent4" accent5="accent5" accent6="accent6" hlink="hlink" folHlink="folHlink"/>
  <p:sldLayoutIdLst>
    <p:sldLayoutId id="2147483744" r:id="rId1"/>
    <p:sldLayoutId id="2147483745"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p:nvSpPr>
        <p:spPr>
          <a:xfrm>
            <a:off x="395536"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19" name="Grafik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22" name="Grafik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48933752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Lst>
  <p:timing>
    <p:tnLst>
      <p:par>
        <p:cTn id="1" dur="indefinite" restart="never" nodeType="tmRoot"/>
      </p:par>
    </p:tnLst>
  </p:timing>
  <p:hf hdr="0"/>
  <p:txStyles>
    <p:titleStyle>
      <a:lvl1pPr algn="l" defTabSz="914400" rtl="0" eaLnBrk="1" latinLnBrk="0" hangingPunct="1">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916130"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1880"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59832"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7002"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20858"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511720" y="6338142"/>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p:nvCxnSpPr>
        <p:spPr>
          <a:xfrm>
            <a:off x="5494250" y="6363318"/>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35821" y="6453368"/>
            <a:ext cx="700275" cy="288000"/>
          </a:xfrm>
          <a:prstGeom prst="rect">
            <a:avLst/>
          </a:prstGeom>
        </p:spPr>
      </p:pic>
      <p:pic>
        <p:nvPicPr>
          <p:cNvPr id="29" name="Picture 2" descr="R:\_Fotos_Logos_PPTs\Logos\Projekte\B&amp;B Campaign\Logo_life.tif"/>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30" name="Textfeld 29"/>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31" name="Picture 2" descr="R:\_Fotos_Logos_PPTs\Logos\Projekte\LIFEBiostandards\DBU\DBU gefoerdert durch_200x20.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33" name="Grafik 3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34" name="Grafik 3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1256206866"/>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9596" y="1628800"/>
            <a:ext cx="8274892" cy="1586607"/>
          </a:xfrm>
        </p:spPr>
        <p:txBody>
          <a:bodyPr/>
          <a:lstStyle/>
          <a:p>
            <a:r>
              <a:rPr lang="de-DE" sz="4000" dirty="0" smtClean="0"/>
              <a:t>LEGAL COMPLIANCE BIODIVERSITY CONSERVATION IN AGRICULTURE</a:t>
            </a:r>
            <a:endParaRPr lang="de-DE" sz="4000" dirty="0"/>
          </a:p>
        </p:txBody>
      </p:sp>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err="1" smtClean="0"/>
              <a:t>Introduction</a:t>
            </a:r>
            <a:endParaRPr lang="de-DE" dirty="0"/>
          </a:p>
        </p:txBody>
      </p:sp>
      <p:sp>
        <p:nvSpPr>
          <p:cNvPr id="5" name="Rechteck 4"/>
          <p:cNvSpPr/>
          <p:nvPr/>
        </p:nvSpPr>
        <p:spPr>
          <a:xfrm>
            <a:off x="251520" y="1653777"/>
            <a:ext cx="8640960" cy="86409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pPr lvl="0"/>
            <a:endParaRPr lang="de-DE" dirty="0" smtClean="0">
              <a:solidFill>
                <a:schemeClr val="accent2"/>
              </a:solidFill>
            </a:endParaRPr>
          </a:p>
          <a:p>
            <a:pPr lvl="0"/>
            <a:endParaRPr lang="de-DE" dirty="0">
              <a:solidFill>
                <a:schemeClr val="accent2"/>
              </a:solidFill>
            </a:endParaRPr>
          </a:p>
          <a:p>
            <a:pPr algn="ctr"/>
            <a:endParaRPr lang="en-GB" dirty="0"/>
          </a:p>
        </p:txBody>
      </p:sp>
      <p:sp>
        <p:nvSpPr>
          <p:cNvPr id="10" name="Abgerundetes Rechteck 9"/>
          <p:cNvSpPr/>
          <p:nvPr/>
        </p:nvSpPr>
        <p:spPr>
          <a:xfrm>
            <a:off x="827584" y="1293737"/>
            <a:ext cx="3672408"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 </a:t>
            </a:r>
            <a:r>
              <a:rPr lang="de-DE" sz="2400" b="1" dirty="0" err="1" smtClean="0"/>
              <a:t>Convention</a:t>
            </a:r>
            <a:endParaRPr lang="en-GB" sz="2400" b="1" dirty="0"/>
          </a:p>
        </p:txBody>
      </p:sp>
      <p:sp>
        <p:nvSpPr>
          <p:cNvPr id="11" name="Rechteck 10"/>
          <p:cNvSpPr/>
          <p:nvPr/>
        </p:nvSpPr>
        <p:spPr>
          <a:xfrm>
            <a:off x="251520" y="3263661"/>
            <a:ext cx="8640960" cy="1162519"/>
          </a:xfrm>
          <a:prstGeom prst="rect">
            <a:avLst/>
          </a:prstGeom>
          <a:solidFill>
            <a:schemeClr val="bg1"/>
          </a:solidFill>
          <a:ln>
            <a:solidFill>
              <a:srgbClr val="8F8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b="1" dirty="0" smtClean="0">
                <a:solidFill>
                  <a:schemeClr val="accent2"/>
                </a:solidFill>
              </a:rPr>
              <a:t>            </a:t>
            </a:r>
          </a:p>
          <a:p>
            <a:pPr lvl="0"/>
            <a:endParaRPr lang="de-DE" b="1" dirty="0">
              <a:solidFill>
                <a:schemeClr val="accent2"/>
              </a:solidFill>
            </a:endParaRPr>
          </a:p>
          <a:p>
            <a:pPr lvl="0"/>
            <a:endParaRPr lang="de-DE" b="1" dirty="0" smtClean="0">
              <a:solidFill>
                <a:schemeClr val="accent2"/>
              </a:solidFill>
            </a:endParaRPr>
          </a:p>
          <a:p>
            <a:pPr algn="ctr"/>
            <a:endParaRPr lang="de-DE" dirty="0" smtClean="0"/>
          </a:p>
          <a:p>
            <a:pPr algn="ctr"/>
            <a:endParaRPr lang="en-GB" dirty="0"/>
          </a:p>
        </p:txBody>
      </p:sp>
      <p:sp>
        <p:nvSpPr>
          <p:cNvPr id="12" name="Abgerundetes Rechteck 11"/>
          <p:cNvSpPr/>
          <p:nvPr/>
        </p:nvSpPr>
        <p:spPr>
          <a:xfrm>
            <a:off x="827584" y="2903621"/>
            <a:ext cx="3672408" cy="756084"/>
          </a:xfrm>
          <a:prstGeom prst="roundRect">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European </a:t>
            </a:r>
            <a:r>
              <a:rPr lang="de-DE" sz="2400" b="1" dirty="0" err="1" smtClean="0"/>
              <a:t>Legislation</a:t>
            </a:r>
            <a:endParaRPr lang="en-GB" sz="2400" b="1" dirty="0"/>
          </a:p>
        </p:txBody>
      </p:sp>
      <p:sp>
        <p:nvSpPr>
          <p:cNvPr id="16" name="Rechteck 15"/>
          <p:cNvSpPr/>
          <p:nvPr/>
        </p:nvSpPr>
        <p:spPr>
          <a:xfrm>
            <a:off x="251520" y="5169208"/>
            <a:ext cx="8640960" cy="792088"/>
          </a:xfrm>
          <a:prstGeom prst="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bgerundetes Rechteck 16"/>
          <p:cNvSpPr/>
          <p:nvPr/>
        </p:nvSpPr>
        <p:spPr>
          <a:xfrm>
            <a:off x="827584" y="4809168"/>
            <a:ext cx="3960440" cy="756084"/>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National / Regional </a:t>
            </a:r>
            <a:r>
              <a:rPr lang="de-DE" sz="2400" b="1" dirty="0" err="1" smtClean="0"/>
              <a:t>Legislation</a:t>
            </a:r>
            <a:r>
              <a:rPr lang="de-DE" sz="2400" b="1" dirty="0" smtClean="0"/>
              <a:t> </a:t>
            </a:r>
            <a:r>
              <a:rPr lang="de-DE" sz="2400" b="1" dirty="0" err="1" smtClean="0"/>
              <a:t>and</a:t>
            </a:r>
            <a:r>
              <a:rPr lang="de-DE" sz="2400" b="1" dirty="0" smtClean="0"/>
              <a:t> </a:t>
            </a:r>
            <a:r>
              <a:rPr lang="de-DE" sz="2400" b="1" dirty="0" err="1" smtClean="0"/>
              <a:t>Regulations</a:t>
            </a:r>
            <a:endParaRPr lang="en-GB" sz="2400" b="1" dirty="0"/>
          </a:p>
        </p:txBody>
      </p:sp>
      <p:sp>
        <p:nvSpPr>
          <p:cNvPr id="2" name="Pfeil nach unten 1"/>
          <p:cNvSpPr/>
          <p:nvPr/>
        </p:nvSpPr>
        <p:spPr>
          <a:xfrm>
            <a:off x="5779548" y="2096756"/>
            <a:ext cx="288032" cy="900195"/>
          </a:xfrm>
          <a:prstGeom prst="down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feil nach unten 12"/>
          <p:cNvSpPr/>
          <p:nvPr/>
        </p:nvSpPr>
        <p:spPr>
          <a:xfrm>
            <a:off x="5773366" y="4010720"/>
            <a:ext cx="294213" cy="798448"/>
          </a:xfrm>
          <a:prstGeom prst="downArrow">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814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P spid="17" grpId="0" animBg="1"/>
      <p:bldP spid="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smtClean="0"/>
              <a:t>Legal </a:t>
            </a:r>
            <a:r>
              <a:rPr lang="de-DE" dirty="0" err="1" smtClean="0"/>
              <a:t>compliance</a:t>
            </a:r>
            <a:r>
              <a:rPr lang="de-DE" dirty="0" smtClean="0"/>
              <a:t> </a:t>
            </a:r>
            <a:endParaRPr lang="de-DE" dirty="0"/>
          </a:p>
        </p:txBody>
      </p:sp>
      <p:sp>
        <p:nvSpPr>
          <p:cNvPr id="6" name="Inhaltsplatzhalter 5"/>
          <p:cNvSpPr>
            <a:spLocks noGrp="1"/>
          </p:cNvSpPr>
          <p:nvPr>
            <p:ph idx="1"/>
          </p:nvPr>
        </p:nvSpPr>
        <p:spPr>
          <a:xfrm>
            <a:off x="467544" y="2909262"/>
            <a:ext cx="4824536" cy="432048"/>
          </a:xfrm>
        </p:spPr>
        <p:txBody>
          <a:bodyPr>
            <a:normAutofit lnSpcReduction="10000"/>
          </a:bodyPr>
          <a:lstStyle/>
          <a:p>
            <a:endParaRPr lang="de-DE" dirty="0" smtClean="0"/>
          </a:p>
          <a:p>
            <a:pPr marL="0" indent="0">
              <a:buNone/>
            </a:pPr>
            <a:endParaRPr lang="de-DE" dirty="0" smtClean="0"/>
          </a:p>
          <a:p>
            <a:endParaRPr lang="de-DE" dirty="0" smtClean="0"/>
          </a:p>
          <a:p>
            <a:endParaRPr lang="en-GB"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pPr/>
              <a:t>3</a:t>
            </a:fld>
            <a:endParaRPr lang="de-DE" dirty="0"/>
          </a:p>
        </p:txBody>
      </p:sp>
      <p:sp>
        <p:nvSpPr>
          <p:cNvPr id="12" name="Textfeld 11"/>
          <p:cNvSpPr txBox="1"/>
          <p:nvPr/>
        </p:nvSpPr>
        <p:spPr>
          <a:xfrm>
            <a:off x="4513043" y="2905261"/>
            <a:ext cx="437943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solidFill>
                  <a:schemeClr val="accent2"/>
                </a:solidFill>
              </a:rPr>
              <a:t>… are treaties or agreements between states</a:t>
            </a:r>
            <a:endParaRPr lang="de-DE" dirty="0">
              <a:solidFill>
                <a:schemeClr val="accent2"/>
              </a:solidFill>
            </a:endParaRPr>
          </a:p>
        </p:txBody>
      </p:sp>
      <p:sp>
        <p:nvSpPr>
          <p:cNvPr id="15" name="Textfeld 14"/>
          <p:cNvSpPr txBox="1"/>
          <p:nvPr/>
        </p:nvSpPr>
        <p:spPr>
          <a:xfrm>
            <a:off x="484546" y="4246065"/>
            <a:ext cx="8111703" cy="1754326"/>
          </a:xfrm>
          <a:prstGeom prst="rect">
            <a:avLst/>
          </a:prstGeom>
          <a:noFill/>
        </p:spPr>
        <p:txBody>
          <a:bodyPr wrap="square" numCol="1" rtlCol="0">
            <a:spAutoFit/>
          </a:bodyPr>
          <a:lstStyle/>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Biological </a:t>
            </a:r>
            <a:r>
              <a:rPr lang="de-DE" b="1" dirty="0" err="1" smtClean="0">
                <a:solidFill>
                  <a:schemeClr val="tx2">
                    <a:lumMod val="50000"/>
                  </a:schemeClr>
                </a:solidFill>
                <a:latin typeface="Arial" panose="020B0604020202020204" pitchFamily="34" charset="0"/>
                <a:cs typeface="Arial" panose="020B0604020202020204" pitchFamily="34" charset="0"/>
              </a:rPr>
              <a:t>Diversity</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smtClean="0">
                <a:solidFill>
                  <a:schemeClr val="tx2">
                    <a:lumMod val="50000"/>
                  </a:schemeClr>
                </a:solidFill>
                <a:latin typeface="Arial" panose="020B0604020202020204" pitchFamily="34" charset="0"/>
                <a:cs typeface="Arial" panose="020B0604020202020204" pitchFamily="34" charset="0"/>
              </a:rPr>
              <a:t>Rio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smtClean="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on </a:t>
            </a:r>
            <a:r>
              <a:rPr lang="de-DE" b="1" dirty="0" err="1" smtClean="0">
                <a:solidFill>
                  <a:schemeClr val="tx2">
                    <a:lumMod val="50000"/>
                  </a:schemeClr>
                </a:solidFill>
                <a:latin typeface="Arial" panose="020B0604020202020204" pitchFamily="34" charset="0"/>
                <a:cs typeface="Arial" panose="020B0604020202020204" pitchFamily="34" charset="0"/>
              </a:rPr>
              <a:t>Wetlands</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err="1" smtClean="0">
                <a:solidFill>
                  <a:schemeClr val="tx2">
                    <a:lumMod val="50000"/>
                  </a:schemeClr>
                </a:solidFill>
                <a:latin typeface="Arial" panose="020B0604020202020204" pitchFamily="34" charset="0"/>
                <a:cs typeface="Arial" panose="020B0604020202020204" pitchFamily="34" charset="0"/>
              </a:rPr>
              <a:t>Ramsar</a:t>
            </a:r>
            <a:r>
              <a:rPr lang="de-DE" b="1" i="1" dirty="0">
                <a:solidFill>
                  <a:schemeClr val="tx2">
                    <a:lumMod val="50000"/>
                  </a:schemeClr>
                </a:solidFill>
                <a:latin typeface="Arial" panose="020B0604020202020204" pitchFamily="34" charset="0"/>
                <a:cs typeface="Arial" panose="020B0604020202020204" pitchFamily="34" charset="0"/>
              </a:rPr>
              <a:t>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r>
              <a:rPr lang="de-DE" b="1" i="1" dirty="0" smtClean="0">
                <a:solidFill>
                  <a:schemeClr val="tx2">
                    <a:lumMod val="50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b="1" dirty="0">
                <a:solidFill>
                  <a:schemeClr val="tx2">
                    <a:lumMod val="50000"/>
                  </a:schemeClr>
                </a:solidFill>
                <a:latin typeface="Arial" panose="020B0604020202020204" pitchFamily="34" charset="0"/>
                <a:cs typeface="Arial" panose="020B0604020202020204" pitchFamily="34" charset="0"/>
              </a:rPr>
              <a:t>Convention on the Conservation of Migratory Species of Wild </a:t>
            </a:r>
            <a:r>
              <a:rPr lang="en-US" b="1" dirty="0" smtClean="0">
                <a:solidFill>
                  <a:schemeClr val="tx2">
                    <a:lumMod val="50000"/>
                  </a:schemeClr>
                </a:solidFill>
                <a:latin typeface="Arial" panose="020B0604020202020204" pitchFamily="34" charset="0"/>
                <a:cs typeface="Arial" panose="020B0604020202020204" pitchFamily="34" charset="0"/>
              </a:rPr>
              <a:t>Animals - </a:t>
            </a:r>
            <a:r>
              <a:rPr lang="en-US" b="1" i="1" dirty="0" smtClean="0">
                <a:solidFill>
                  <a:schemeClr val="tx2">
                    <a:lumMod val="50000"/>
                  </a:schemeClr>
                </a:solidFill>
                <a:latin typeface="Arial" panose="020B0604020202020204" pitchFamily="34" charset="0"/>
                <a:cs typeface="Arial" panose="020B0604020202020204" pitchFamily="34" charset="0"/>
              </a:rPr>
              <a:t>Bonn Convention</a:t>
            </a:r>
            <a:endParaRPr lang="en-US" b="1" i="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International Trade in </a:t>
            </a:r>
            <a:r>
              <a:rPr lang="de-DE" b="1" dirty="0" err="1" smtClean="0">
                <a:solidFill>
                  <a:schemeClr val="tx2">
                    <a:lumMod val="50000"/>
                  </a:schemeClr>
                </a:solidFill>
                <a:latin typeface="Arial" panose="020B0604020202020204" pitchFamily="34" charset="0"/>
                <a:cs typeface="Arial" panose="020B0604020202020204" pitchFamily="34" charset="0"/>
              </a:rPr>
              <a:t>Endangered</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Species</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of</a:t>
            </a:r>
            <a:r>
              <a:rPr lang="de-DE" b="1" dirty="0" smtClean="0">
                <a:solidFill>
                  <a:schemeClr val="tx2">
                    <a:lumMod val="50000"/>
                  </a:schemeClr>
                </a:solidFill>
                <a:latin typeface="Arial" panose="020B0604020202020204" pitchFamily="34" charset="0"/>
                <a:cs typeface="Arial" panose="020B0604020202020204" pitchFamily="34" charset="0"/>
              </a:rPr>
              <a:t> Wild Fauna </a:t>
            </a:r>
            <a:r>
              <a:rPr lang="de-DE" b="1" dirty="0" err="1" smtClean="0">
                <a:solidFill>
                  <a:schemeClr val="tx2">
                    <a:lumMod val="50000"/>
                  </a:schemeClr>
                </a:solidFill>
                <a:latin typeface="Arial" panose="020B0604020202020204" pitchFamily="34" charset="0"/>
                <a:cs typeface="Arial" panose="020B0604020202020204" pitchFamily="34" charset="0"/>
              </a:rPr>
              <a:t>and</a:t>
            </a:r>
            <a:r>
              <a:rPr lang="de-DE" b="1" dirty="0">
                <a:solidFill>
                  <a:schemeClr val="tx2">
                    <a:lumMod val="50000"/>
                  </a:schemeClr>
                </a:solidFill>
                <a:latin typeface="Arial" panose="020B0604020202020204" pitchFamily="34" charset="0"/>
                <a:cs typeface="Arial" panose="020B0604020202020204" pitchFamily="34" charset="0"/>
              </a:rPr>
              <a:t> </a:t>
            </a:r>
            <a:r>
              <a:rPr lang="de-DE" b="1" dirty="0" smtClean="0">
                <a:solidFill>
                  <a:schemeClr val="tx2">
                    <a:lumMod val="50000"/>
                  </a:schemeClr>
                </a:solidFill>
                <a:latin typeface="Arial" panose="020B0604020202020204" pitchFamily="34" charset="0"/>
                <a:cs typeface="Arial" panose="020B0604020202020204" pitchFamily="34" charset="0"/>
              </a:rPr>
              <a:t>Flora (CITES) - </a:t>
            </a:r>
            <a:r>
              <a:rPr lang="de-DE" b="1" i="1" dirty="0" smtClean="0">
                <a:solidFill>
                  <a:schemeClr val="tx2">
                    <a:lumMod val="50000"/>
                  </a:schemeClr>
                </a:solidFill>
                <a:latin typeface="Arial" panose="020B0604020202020204" pitchFamily="34" charset="0"/>
                <a:cs typeface="Arial" panose="020B0604020202020204" pitchFamily="34" charset="0"/>
              </a:rPr>
              <a:t>Washington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a:solidFill>
                <a:schemeClr val="tx2">
                  <a:lumMod val="50000"/>
                </a:schemeClr>
              </a:solidFill>
              <a:latin typeface="Arial" panose="020B0604020202020204" pitchFamily="34" charset="0"/>
              <a:cs typeface="Arial" panose="020B0604020202020204" pitchFamily="34" charset="0"/>
            </a:endParaRPr>
          </a:p>
        </p:txBody>
      </p:sp>
      <p:sp>
        <p:nvSpPr>
          <p:cNvPr id="8" name="Rechteck 7"/>
          <p:cNvSpPr/>
          <p:nvPr/>
        </p:nvSpPr>
        <p:spPr>
          <a:xfrm>
            <a:off x="477935" y="3575939"/>
            <a:ext cx="8424936" cy="461665"/>
          </a:xfrm>
          <a:prstGeom prst="rect">
            <a:avLst/>
          </a:prstGeom>
        </p:spPr>
        <p:txBody>
          <a:bodyPr wrap="square">
            <a:spAutoFit/>
          </a:bodyPr>
          <a:lstStyle/>
          <a:p>
            <a:pPr lvl="0">
              <a:defRPr/>
            </a:pPr>
            <a:r>
              <a:rPr lang="de-DE" sz="2400" b="1" kern="0" dirty="0">
                <a:latin typeface="Arial" panose="020B0604020202020204" pitchFamily="34" charset="0"/>
                <a:cs typeface="Arial" panose="020B0604020202020204" pitchFamily="34" charset="0"/>
              </a:rPr>
              <a:t>T</a:t>
            </a:r>
            <a:r>
              <a:rPr lang="de-DE" sz="2400" b="1" kern="0" dirty="0" smtClean="0">
                <a:latin typeface="Arial" panose="020B0604020202020204" pitchFamily="34" charset="0"/>
                <a:cs typeface="Arial" panose="020B0604020202020204" pitchFamily="34" charset="0"/>
              </a:rPr>
              <a:t>he </a:t>
            </a:r>
            <a:r>
              <a:rPr lang="de-DE" sz="2400" b="1" kern="0" dirty="0" err="1" smtClean="0">
                <a:latin typeface="Arial" panose="020B0604020202020204" pitchFamily="34" charset="0"/>
                <a:cs typeface="Arial" panose="020B0604020202020204" pitchFamily="34" charset="0"/>
              </a:rPr>
              <a:t>most</a:t>
            </a:r>
            <a:r>
              <a:rPr lang="de-DE" sz="2400" b="1" kern="0" dirty="0" smtClean="0">
                <a:latin typeface="Arial" panose="020B0604020202020204" pitchFamily="34" charset="0"/>
                <a:cs typeface="Arial" panose="020B0604020202020204" pitchFamily="34" charset="0"/>
              </a:rPr>
              <a:t> </a:t>
            </a:r>
            <a:r>
              <a:rPr lang="de-DE" sz="2400" b="1" kern="0" dirty="0" err="1">
                <a:latin typeface="Arial" panose="020B0604020202020204" pitchFamily="34" charset="0"/>
                <a:cs typeface="Arial" panose="020B0604020202020204" pitchFamily="34" charset="0"/>
              </a:rPr>
              <a:t>important</a:t>
            </a:r>
            <a:r>
              <a:rPr lang="de-DE" sz="2400" b="1" kern="0" dirty="0">
                <a:latin typeface="Arial" panose="020B0604020202020204" pitchFamily="34" charset="0"/>
                <a:cs typeface="Arial" panose="020B0604020202020204" pitchFamily="34" charset="0"/>
              </a:rPr>
              <a:t> </a:t>
            </a:r>
            <a:r>
              <a:rPr lang="de-DE" sz="2400" b="1" kern="0" dirty="0" err="1" smtClean="0">
                <a:latin typeface="Arial" panose="020B0604020202020204" pitchFamily="34" charset="0"/>
                <a:cs typeface="Arial" panose="020B0604020202020204" pitchFamily="34" charset="0"/>
              </a:rPr>
              <a:t>conventions</a:t>
            </a:r>
            <a:r>
              <a:rPr lang="de-DE" sz="2400" b="1" kern="0" dirty="0" smtClean="0">
                <a:latin typeface="Arial" panose="020B0604020202020204" pitchFamily="34" charset="0"/>
                <a:cs typeface="Arial" panose="020B0604020202020204" pitchFamily="34" charset="0"/>
              </a:rPr>
              <a:t> </a:t>
            </a:r>
            <a:r>
              <a:rPr lang="de-DE" sz="2400" b="1" kern="0" dirty="0" err="1" smtClean="0">
                <a:latin typeface="Arial" panose="020B0604020202020204" pitchFamily="34" charset="0"/>
                <a:cs typeface="Arial" panose="020B0604020202020204" pitchFamily="34" charset="0"/>
              </a:rPr>
              <a:t>for</a:t>
            </a:r>
            <a:r>
              <a:rPr lang="de-DE" sz="2400" b="1" kern="0" dirty="0" smtClean="0">
                <a:latin typeface="Arial" panose="020B0604020202020204" pitchFamily="34" charset="0"/>
                <a:cs typeface="Arial" panose="020B0604020202020204" pitchFamily="34" charset="0"/>
              </a:rPr>
              <a:t> </a:t>
            </a:r>
            <a:r>
              <a:rPr lang="de-DE" sz="2400" b="1" kern="0" dirty="0" err="1" smtClean="0">
                <a:latin typeface="Arial" panose="020B0604020202020204" pitchFamily="34" charset="0"/>
                <a:cs typeface="Arial" panose="020B0604020202020204" pitchFamily="34" charset="0"/>
              </a:rPr>
              <a:t>biodiversity</a:t>
            </a:r>
            <a:r>
              <a:rPr lang="de-DE" sz="2400" b="1" kern="0" dirty="0" smtClean="0">
                <a:latin typeface="Arial" panose="020B0604020202020204" pitchFamily="34" charset="0"/>
                <a:cs typeface="Arial" panose="020B0604020202020204" pitchFamily="34" charset="0"/>
              </a:rPr>
              <a:t>: </a:t>
            </a:r>
            <a:endParaRPr lang="de-DE" sz="2400" b="1" kern="0" dirty="0">
              <a:latin typeface="Arial" panose="020B0604020202020204" pitchFamily="34" charset="0"/>
              <a:cs typeface="Arial" panose="020B0604020202020204" pitchFamily="34" charset="0"/>
            </a:endParaRPr>
          </a:p>
        </p:txBody>
      </p:sp>
      <p:sp>
        <p:nvSpPr>
          <p:cNvPr id="9" name="Rechteck 8"/>
          <p:cNvSpPr/>
          <p:nvPr/>
        </p:nvSpPr>
        <p:spPr>
          <a:xfrm>
            <a:off x="251520" y="1556792"/>
            <a:ext cx="8640960" cy="171780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r>
              <a:rPr lang="en-US" b="1" dirty="0" smtClean="0">
                <a:solidFill>
                  <a:schemeClr val="accent2"/>
                </a:solidFill>
              </a:rPr>
              <a:t>… </a:t>
            </a:r>
            <a:r>
              <a:rPr lang="en-US" b="1" dirty="0">
                <a:solidFill>
                  <a:schemeClr val="accent2"/>
                </a:solidFill>
              </a:rPr>
              <a:t>are treaties or agreements between </a:t>
            </a:r>
            <a:r>
              <a:rPr lang="en-US" b="1" dirty="0" smtClean="0">
                <a:solidFill>
                  <a:schemeClr val="accent2"/>
                </a:solidFill>
              </a:rPr>
              <a:t>states. They originate </a:t>
            </a:r>
            <a:endParaRPr lang="de-DE" b="1" dirty="0">
              <a:solidFill>
                <a:schemeClr val="accent2"/>
              </a:solidFill>
            </a:endParaRPr>
          </a:p>
          <a:p>
            <a:pPr lvl="0"/>
            <a:endParaRPr lang="de-DE" sz="1100" b="1" dirty="0">
              <a:solidFill>
                <a:schemeClr val="accent2"/>
              </a:solidFill>
            </a:endParaRPr>
          </a:p>
          <a:p>
            <a:pPr marL="450850" lvl="2" indent="-285750">
              <a:buFont typeface="Arial" panose="020B0604020202020204" pitchFamily="34" charset="0"/>
              <a:buChar char="•"/>
            </a:pPr>
            <a:r>
              <a:rPr lang="en-GB" b="1" dirty="0">
                <a:solidFill>
                  <a:schemeClr val="accent2"/>
                </a:solidFill>
              </a:rPr>
              <a:t>I</a:t>
            </a:r>
            <a:r>
              <a:rPr lang="en-GB" b="1" dirty="0" smtClean="0">
                <a:solidFill>
                  <a:schemeClr val="accent2"/>
                </a:solidFill>
              </a:rPr>
              <a:t>nternational </a:t>
            </a:r>
            <a:r>
              <a:rPr lang="en-GB" b="1" dirty="0">
                <a:solidFill>
                  <a:schemeClr val="accent2"/>
                </a:solidFill>
              </a:rPr>
              <a:t>norms and standards</a:t>
            </a:r>
            <a:endParaRPr lang="de-DE" b="1" dirty="0">
              <a:solidFill>
                <a:schemeClr val="accent2"/>
              </a:solidFill>
            </a:endParaRPr>
          </a:p>
          <a:p>
            <a:pPr marL="450850" lvl="2" indent="-285750">
              <a:buFont typeface="Arial" panose="020B0604020202020204" pitchFamily="34" charset="0"/>
              <a:buChar char="•"/>
            </a:pPr>
            <a:r>
              <a:rPr lang="de-DE" b="1" dirty="0" err="1" smtClean="0">
                <a:solidFill>
                  <a:schemeClr val="accent2"/>
                </a:solidFill>
              </a:rPr>
              <a:t>Rights</a:t>
            </a:r>
            <a:r>
              <a:rPr lang="de-DE" b="1" dirty="0" smtClean="0">
                <a:solidFill>
                  <a:schemeClr val="accent2"/>
                </a:solidFill>
              </a:rPr>
              <a:t> </a:t>
            </a:r>
            <a:r>
              <a:rPr lang="de-DE" b="1" dirty="0" err="1">
                <a:solidFill>
                  <a:schemeClr val="accent2"/>
                </a:solidFill>
              </a:rPr>
              <a:t>and</a:t>
            </a:r>
            <a:r>
              <a:rPr lang="de-DE" b="1" dirty="0">
                <a:solidFill>
                  <a:schemeClr val="accent2"/>
                </a:solidFill>
              </a:rPr>
              <a:t> </a:t>
            </a:r>
            <a:r>
              <a:rPr lang="de-DE" b="1" dirty="0" err="1">
                <a:solidFill>
                  <a:schemeClr val="accent2"/>
                </a:solidFill>
              </a:rPr>
              <a:t>obligations</a:t>
            </a:r>
            <a:r>
              <a:rPr lang="de-DE" b="1" dirty="0">
                <a:solidFill>
                  <a:schemeClr val="accent2"/>
                </a:solidFill>
              </a:rPr>
              <a:t> </a:t>
            </a:r>
            <a:r>
              <a:rPr lang="de-DE" b="1" dirty="0" err="1">
                <a:solidFill>
                  <a:schemeClr val="accent2"/>
                </a:solidFill>
              </a:rPr>
              <a:t>for</a:t>
            </a:r>
            <a:r>
              <a:rPr lang="de-DE" b="1" dirty="0">
                <a:solidFill>
                  <a:schemeClr val="accent2"/>
                </a:solidFill>
              </a:rPr>
              <a:t> </a:t>
            </a:r>
            <a:r>
              <a:rPr lang="de-DE" b="1" dirty="0" smtClean="0">
                <a:solidFill>
                  <a:schemeClr val="accent2"/>
                </a:solidFill>
              </a:rPr>
              <a:t>countries </a:t>
            </a:r>
            <a:r>
              <a:rPr lang="de-DE" b="1" dirty="0" err="1" smtClean="0">
                <a:solidFill>
                  <a:schemeClr val="accent2"/>
                </a:solidFill>
              </a:rPr>
              <a:t>which</a:t>
            </a:r>
            <a:r>
              <a:rPr lang="de-DE" b="1" dirty="0" smtClean="0">
                <a:solidFill>
                  <a:schemeClr val="accent2"/>
                </a:solidFill>
              </a:rPr>
              <a:t> </a:t>
            </a:r>
            <a:r>
              <a:rPr lang="de-DE" b="1" dirty="0" err="1" smtClean="0">
                <a:solidFill>
                  <a:schemeClr val="accent2"/>
                </a:solidFill>
              </a:rPr>
              <a:t>signed</a:t>
            </a:r>
            <a:r>
              <a:rPr lang="de-DE" b="1" dirty="0" smtClean="0">
                <a:solidFill>
                  <a:schemeClr val="accent2"/>
                </a:solidFill>
              </a:rPr>
              <a:t> </a:t>
            </a:r>
            <a:r>
              <a:rPr lang="de-DE" b="1" dirty="0" err="1" smtClean="0">
                <a:solidFill>
                  <a:schemeClr val="accent2"/>
                </a:solidFill>
              </a:rPr>
              <a:t>the</a:t>
            </a:r>
            <a:r>
              <a:rPr lang="de-DE" b="1" dirty="0" smtClean="0">
                <a:solidFill>
                  <a:schemeClr val="accent2"/>
                </a:solidFill>
              </a:rPr>
              <a:t> </a:t>
            </a:r>
            <a:r>
              <a:rPr lang="de-DE" b="1" dirty="0" err="1" smtClean="0">
                <a:solidFill>
                  <a:schemeClr val="accent2"/>
                </a:solidFill>
              </a:rPr>
              <a:t>Convention</a:t>
            </a:r>
            <a:endParaRPr lang="de-DE" b="1" dirty="0" smtClean="0">
              <a:solidFill>
                <a:schemeClr val="accent2"/>
              </a:solidFill>
            </a:endParaRPr>
          </a:p>
          <a:p>
            <a:pPr marL="450850" lvl="2" indent="-285750">
              <a:buFont typeface="Arial" panose="020B0604020202020204" pitchFamily="34" charset="0"/>
              <a:buChar char="•"/>
            </a:pPr>
            <a:r>
              <a:rPr lang="de-DE" b="1" dirty="0" err="1" smtClean="0">
                <a:solidFill>
                  <a:schemeClr val="accent2"/>
                </a:solidFill>
              </a:rPr>
              <a:t>Policies</a:t>
            </a:r>
            <a:r>
              <a:rPr lang="de-DE" b="1" dirty="0" smtClean="0">
                <a:solidFill>
                  <a:schemeClr val="accent2"/>
                </a:solidFill>
              </a:rPr>
              <a:t> </a:t>
            </a:r>
            <a:r>
              <a:rPr lang="de-DE" b="1" dirty="0" err="1" smtClean="0">
                <a:solidFill>
                  <a:schemeClr val="accent2"/>
                </a:solidFill>
              </a:rPr>
              <a:t>and</a:t>
            </a:r>
            <a:r>
              <a:rPr lang="de-DE" b="1" dirty="0" smtClean="0">
                <a:solidFill>
                  <a:schemeClr val="accent2"/>
                </a:solidFill>
              </a:rPr>
              <a:t> </a:t>
            </a:r>
            <a:r>
              <a:rPr lang="de-DE" b="1" dirty="0" err="1" smtClean="0">
                <a:solidFill>
                  <a:schemeClr val="accent2"/>
                </a:solidFill>
              </a:rPr>
              <a:t>strategies</a:t>
            </a:r>
            <a:r>
              <a:rPr lang="de-DE" b="1" dirty="0" smtClean="0">
                <a:solidFill>
                  <a:schemeClr val="accent2"/>
                </a:solidFill>
              </a:rPr>
              <a:t> </a:t>
            </a:r>
            <a:r>
              <a:rPr lang="de-DE" b="1" dirty="0" err="1" smtClean="0">
                <a:solidFill>
                  <a:schemeClr val="accent2"/>
                </a:solidFill>
              </a:rPr>
              <a:t>of</a:t>
            </a:r>
            <a:r>
              <a:rPr lang="de-DE" b="1" dirty="0" smtClean="0">
                <a:solidFill>
                  <a:schemeClr val="accent2"/>
                </a:solidFill>
              </a:rPr>
              <a:t> EU </a:t>
            </a:r>
            <a:r>
              <a:rPr lang="de-DE" b="1" dirty="0" err="1">
                <a:solidFill>
                  <a:schemeClr val="accent2"/>
                </a:solidFill>
              </a:rPr>
              <a:t>institutions</a:t>
            </a:r>
            <a:r>
              <a:rPr lang="de-DE" b="1" dirty="0">
                <a:solidFill>
                  <a:schemeClr val="accent2"/>
                </a:solidFill>
              </a:rPr>
              <a:t> </a:t>
            </a:r>
            <a:r>
              <a:rPr lang="de-DE" b="1" dirty="0" err="1">
                <a:solidFill>
                  <a:schemeClr val="accent2"/>
                </a:solidFill>
              </a:rPr>
              <a:t>and</a:t>
            </a:r>
            <a:r>
              <a:rPr lang="de-DE" b="1" dirty="0">
                <a:solidFill>
                  <a:schemeClr val="accent2"/>
                </a:solidFill>
              </a:rPr>
              <a:t> EU countries</a:t>
            </a:r>
          </a:p>
          <a:p>
            <a:pPr algn="ctr"/>
            <a:endParaRPr lang="en-GB" dirty="0"/>
          </a:p>
        </p:txBody>
      </p:sp>
      <p:sp>
        <p:nvSpPr>
          <p:cNvPr id="10" name="Abgerundetes Rechteck 9"/>
          <p:cNvSpPr/>
          <p:nvPr/>
        </p:nvSpPr>
        <p:spPr>
          <a:xfrm>
            <a:off x="840635" y="1112033"/>
            <a:ext cx="3672408"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 </a:t>
            </a:r>
            <a:r>
              <a:rPr lang="de-DE" sz="2400" b="1" dirty="0" err="1" smtClean="0"/>
              <a:t>Conventions</a:t>
            </a:r>
            <a:endParaRPr lang="en-GB" sz="2400" b="1" dirty="0"/>
          </a:p>
        </p:txBody>
      </p:sp>
    </p:spTree>
    <p:extLst>
      <p:ext uri="{BB962C8B-B14F-4D97-AF65-F5344CB8AC3E}">
        <p14:creationId xmlns:p14="http://schemas.microsoft.com/office/powerpoint/2010/main" val="68714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4</a:t>
            </a:fld>
            <a:endParaRPr lang="de-DE" dirty="0"/>
          </a:p>
        </p:txBody>
      </p:sp>
      <p:sp>
        <p:nvSpPr>
          <p:cNvPr id="5" name="Titel 4"/>
          <p:cNvSpPr>
            <a:spLocks noGrp="1"/>
          </p:cNvSpPr>
          <p:nvPr>
            <p:ph type="title"/>
          </p:nvPr>
        </p:nvSpPr>
        <p:spPr/>
        <p:txBody>
          <a:bodyPr/>
          <a:lstStyle/>
          <a:p>
            <a:r>
              <a:rPr lang="de-DE" dirty="0" smtClean="0"/>
              <a:t>International </a:t>
            </a:r>
            <a:r>
              <a:rPr lang="de-DE" dirty="0" err="1" smtClean="0"/>
              <a:t>Conventions</a:t>
            </a:r>
            <a:endParaRPr lang="de-DE"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1343199"/>
            <a:ext cx="1248486" cy="1323397"/>
          </a:xfrm>
          <a:prstGeom prst="rect">
            <a:avLst/>
          </a:prstGeom>
          <a:ln>
            <a:solidFill>
              <a:schemeClr val="bg2">
                <a:lumMod val="10000"/>
              </a:schemeClr>
            </a:solidFill>
          </a:ln>
        </p:spPr>
      </p:pic>
      <p:sp>
        <p:nvSpPr>
          <p:cNvPr id="2" name="Rechteck 1"/>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Biological </a:t>
            </a:r>
            <a:r>
              <a:rPr lang="de-DE" sz="2400" b="1" dirty="0" err="1">
                <a:solidFill>
                  <a:schemeClr val="bg2">
                    <a:lumMod val="25000"/>
                  </a:schemeClr>
                </a:solidFill>
                <a:latin typeface="Arial" panose="020B0604020202020204" pitchFamily="34" charset="0"/>
                <a:cs typeface="Arial" panose="020B0604020202020204" pitchFamily="34" charset="0"/>
              </a:rPr>
              <a:t>Diversity</a:t>
            </a:r>
            <a:r>
              <a:rPr lang="de-DE" sz="2400" b="1" dirty="0">
                <a:solidFill>
                  <a:schemeClr val="bg2">
                    <a:lumMod val="25000"/>
                  </a:schemeClr>
                </a:solidFill>
                <a:latin typeface="Arial" panose="020B0604020202020204" pitchFamily="34" charset="0"/>
                <a:cs typeface="Arial" panose="020B0604020202020204" pitchFamily="34" charset="0"/>
              </a:rPr>
              <a:t> </a:t>
            </a:r>
            <a:endParaRPr lang="de-DE" sz="2400" b="1" dirty="0">
              <a:solidFill>
                <a:schemeClr val="bg2">
                  <a:lumMod val="25000"/>
                </a:schemeClr>
              </a:solidFill>
            </a:endParaRPr>
          </a:p>
        </p:txBody>
      </p:sp>
      <p:sp>
        <p:nvSpPr>
          <p:cNvPr id="3" name="Rechteck 2"/>
          <p:cNvSpPr/>
          <p:nvPr/>
        </p:nvSpPr>
        <p:spPr>
          <a:xfrm>
            <a:off x="589316" y="1930222"/>
            <a:ext cx="7943124" cy="5016758"/>
          </a:xfrm>
          <a:prstGeom prst="rect">
            <a:avLst/>
          </a:prstGeom>
        </p:spPr>
        <p:txBody>
          <a:bodyPr wrap="square">
            <a:spAutoFit/>
          </a:bodyPr>
          <a:lstStyle/>
          <a:p>
            <a:pPr marL="285750" lvl="0" indent="-285750">
              <a:buFont typeface="Wingdings" panose="05000000000000000000" pitchFamily="2" charset="2"/>
              <a:buChar char="Ø"/>
            </a:pPr>
            <a:r>
              <a:rPr lang="de-DE" dirty="0">
                <a:latin typeface="Aial"/>
              </a:rPr>
              <a:t>International legal </a:t>
            </a:r>
            <a:r>
              <a:rPr lang="de-DE" dirty="0" err="1">
                <a:latin typeface="Aial"/>
              </a:rPr>
              <a:t>agreement</a:t>
            </a:r>
            <a:r>
              <a:rPr lang="de-DE" dirty="0">
                <a:latin typeface="Aial"/>
              </a:rPr>
              <a:t> </a:t>
            </a:r>
            <a:r>
              <a:rPr lang="de-DE" dirty="0" err="1">
                <a:latin typeface="Aial"/>
              </a:rPr>
              <a:t>since</a:t>
            </a:r>
            <a:r>
              <a:rPr lang="de-DE" dirty="0">
                <a:latin typeface="Aial"/>
              </a:rPr>
              <a:t> </a:t>
            </a:r>
            <a:r>
              <a:rPr lang="de-DE" dirty="0" smtClean="0">
                <a:latin typeface="Aial"/>
              </a:rPr>
              <a:t>1992,</a:t>
            </a:r>
          </a:p>
          <a:p>
            <a:pPr marL="285750" lvl="0" indent="-285750">
              <a:buFont typeface="Wingdings" panose="05000000000000000000" pitchFamily="2" charset="2"/>
              <a:buChar char="Ø"/>
            </a:pPr>
            <a:r>
              <a:rPr lang="de-DE" dirty="0" err="1">
                <a:latin typeface="Aial"/>
              </a:rPr>
              <a:t>S</a:t>
            </a:r>
            <a:r>
              <a:rPr lang="de-DE" dirty="0" err="1" smtClean="0">
                <a:latin typeface="Aial"/>
              </a:rPr>
              <a:t>igned</a:t>
            </a:r>
            <a:r>
              <a:rPr lang="de-DE" dirty="0" smtClean="0">
                <a:latin typeface="Aial"/>
              </a:rPr>
              <a:t> </a:t>
            </a:r>
            <a:r>
              <a:rPr lang="de-DE" dirty="0" err="1" smtClean="0">
                <a:latin typeface="Aial"/>
              </a:rPr>
              <a:t>by</a:t>
            </a:r>
            <a:r>
              <a:rPr lang="de-DE" dirty="0" smtClean="0">
                <a:latin typeface="Aial"/>
              </a:rPr>
              <a:t> </a:t>
            </a:r>
            <a:r>
              <a:rPr lang="de-DE" dirty="0" err="1" smtClean="0">
                <a:latin typeface="Aial"/>
              </a:rPr>
              <a:t>most</a:t>
            </a:r>
            <a:r>
              <a:rPr lang="de-DE" dirty="0" smtClean="0">
                <a:latin typeface="Aial"/>
              </a:rPr>
              <a:t> </a:t>
            </a:r>
            <a:r>
              <a:rPr lang="de-DE" dirty="0" err="1" smtClean="0">
                <a:latin typeface="Aial"/>
              </a:rPr>
              <a:t>of</a:t>
            </a:r>
            <a:r>
              <a:rPr lang="de-DE" dirty="0" smtClean="0">
                <a:latin typeface="Aial"/>
              </a:rPr>
              <a:t> </a:t>
            </a:r>
            <a:r>
              <a:rPr lang="de-DE" dirty="0" err="1" smtClean="0">
                <a:latin typeface="Aial"/>
              </a:rPr>
              <a:t>the</a:t>
            </a:r>
            <a:r>
              <a:rPr lang="de-DE" dirty="0" smtClean="0">
                <a:latin typeface="Aial"/>
              </a:rPr>
              <a:t> countries  (196 </a:t>
            </a:r>
            <a:r>
              <a:rPr lang="de-DE" dirty="0" err="1" smtClean="0">
                <a:latin typeface="Aial"/>
              </a:rPr>
              <a:t>parties</a:t>
            </a:r>
            <a:r>
              <a:rPr lang="de-DE" dirty="0" smtClean="0">
                <a:latin typeface="Aial"/>
              </a:rPr>
              <a:t>)</a:t>
            </a:r>
          </a:p>
          <a:p>
            <a:pPr lvl="0"/>
            <a:endParaRPr lang="de-DE" sz="1050" dirty="0">
              <a:latin typeface="Aial"/>
            </a:endParaRPr>
          </a:p>
          <a:p>
            <a:pPr lvl="0"/>
            <a:r>
              <a:rPr lang="de-DE" b="1" dirty="0" err="1" smtClean="0">
                <a:solidFill>
                  <a:schemeClr val="bg2">
                    <a:lumMod val="25000"/>
                  </a:schemeClr>
                </a:solidFill>
                <a:latin typeface="Aial"/>
              </a:rPr>
              <a:t>Three</a:t>
            </a:r>
            <a:r>
              <a:rPr lang="de-DE" b="1" dirty="0" smtClean="0">
                <a:solidFill>
                  <a:schemeClr val="bg2">
                    <a:lumMod val="25000"/>
                  </a:schemeClr>
                </a:solidFill>
                <a:latin typeface="Aial"/>
              </a:rPr>
              <a:t> </a:t>
            </a:r>
            <a:r>
              <a:rPr lang="de-DE" b="1" dirty="0" err="1">
                <a:solidFill>
                  <a:schemeClr val="bg2">
                    <a:lumMod val="25000"/>
                  </a:schemeClr>
                </a:solidFill>
                <a:latin typeface="Aial"/>
              </a:rPr>
              <a:t>main</a:t>
            </a:r>
            <a:r>
              <a:rPr lang="de-DE" b="1" dirty="0">
                <a:solidFill>
                  <a:schemeClr val="bg2">
                    <a:lumMod val="25000"/>
                  </a:schemeClr>
                </a:solidFill>
                <a:latin typeface="Aial"/>
              </a:rPr>
              <a:t> </a:t>
            </a:r>
            <a:r>
              <a:rPr lang="de-DE" b="1" dirty="0" err="1" smtClean="0">
                <a:solidFill>
                  <a:schemeClr val="bg2">
                    <a:lumMod val="25000"/>
                  </a:schemeClr>
                </a:solidFill>
                <a:latin typeface="Aial"/>
              </a:rPr>
              <a:t>goals</a:t>
            </a:r>
            <a:r>
              <a:rPr lang="de-DE" b="1" dirty="0" smtClean="0">
                <a:solidFill>
                  <a:schemeClr val="bg2">
                    <a:lumMod val="25000"/>
                  </a:schemeClr>
                </a:solidFill>
                <a:latin typeface="Aial"/>
              </a:rPr>
              <a:t>:</a:t>
            </a:r>
            <a:endParaRPr lang="de-DE" b="1" dirty="0">
              <a:solidFill>
                <a:schemeClr val="bg2">
                  <a:lumMod val="25000"/>
                </a:schemeClr>
              </a:solidFill>
              <a:latin typeface="Aial"/>
            </a:endParaRPr>
          </a:p>
          <a:p>
            <a:pPr marL="742950" lvl="1" indent="-285750">
              <a:buFont typeface="Arial" panose="020B0604020202020204" pitchFamily="34" charset="0"/>
              <a:buChar char="•"/>
            </a:pPr>
            <a:r>
              <a:rPr lang="en-GB" dirty="0">
                <a:latin typeface="Aial"/>
              </a:rPr>
              <a:t>The conservation of biological diversity (or biodiversity)</a:t>
            </a:r>
            <a:endParaRPr lang="de-DE" dirty="0">
              <a:latin typeface="Aial"/>
            </a:endParaRPr>
          </a:p>
          <a:p>
            <a:pPr marL="742950" lvl="1" indent="-285750">
              <a:buFont typeface="Arial" panose="020B0604020202020204" pitchFamily="34" charset="0"/>
              <a:buChar char="•"/>
            </a:pPr>
            <a:r>
              <a:rPr lang="en-GB" dirty="0">
                <a:latin typeface="Aial"/>
              </a:rPr>
              <a:t>The sustainable use of the components of biological diversity</a:t>
            </a:r>
            <a:endParaRPr lang="de-DE" dirty="0">
              <a:latin typeface="Aial"/>
            </a:endParaRPr>
          </a:p>
          <a:p>
            <a:pPr marL="742950" lvl="1" indent="-285750">
              <a:buFont typeface="Arial" panose="020B0604020202020204" pitchFamily="34" charset="0"/>
              <a:buChar char="•"/>
            </a:pPr>
            <a:r>
              <a:rPr lang="en-GB" dirty="0">
                <a:latin typeface="Aial"/>
              </a:rPr>
              <a:t>The fair and equitable sharing of the benefits arising out of the utilization of genetic resources</a:t>
            </a:r>
            <a:endParaRPr lang="de-DE" dirty="0">
              <a:latin typeface="Aial"/>
            </a:endParaRPr>
          </a:p>
          <a:p>
            <a:pPr lvl="0"/>
            <a:endParaRPr lang="de-DE" sz="1050" dirty="0">
              <a:latin typeface="Aial"/>
            </a:endParaRPr>
          </a:p>
          <a:p>
            <a:pPr marL="285750" indent="-285750">
              <a:buFont typeface="Wingdings" panose="05000000000000000000" pitchFamily="2" charset="2"/>
              <a:buChar char="Ø"/>
            </a:pPr>
            <a:r>
              <a:rPr lang="de-DE" dirty="0" err="1">
                <a:latin typeface="Aial"/>
              </a:rPr>
              <a:t>It´s</a:t>
            </a:r>
            <a:r>
              <a:rPr lang="de-DE" dirty="0">
                <a:latin typeface="Aial"/>
              </a:rPr>
              <a:t> </a:t>
            </a:r>
            <a:r>
              <a:rPr lang="de-DE" dirty="0" err="1">
                <a:latin typeface="Aial"/>
              </a:rPr>
              <a:t>objective</a:t>
            </a:r>
            <a:r>
              <a:rPr lang="de-DE" dirty="0">
                <a:latin typeface="Aial"/>
              </a:rPr>
              <a:t> </a:t>
            </a:r>
            <a:r>
              <a:rPr lang="de-DE" dirty="0" err="1">
                <a:latin typeface="Aial"/>
              </a:rPr>
              <a:t>is</a:t>
            </a:r>
            <a:r>
              <a:rPr lang="de-DE" dirty="0">
                <a:latin typeface="Aial"/>
              </a:rPr>
              <a:t> also </a:t>
            </a:r>
            <a:r>
              <a:rPr lang="de-DE" dirty="0" err="1">
                <a:latin typeface="Aial"/>
              </a:rPr>
              <a:t>to</a:t>
            </a:r>
            <a:r>
              <a:rPr lang="de-DE" dirty="0">
                <a:latin typeface="Aial"/>
              </a:rPr>
              <a:t> </a:t>
            </a:r>
            <a:r>
              <a:rPr lang="de-DE" dirty="0" err="1">
                <a:latin typeface="Aial"/>
              </a:rPr>
              <a:t>develop</a:t>
            </a:r>
            <a:r>
              <a:rPr lang="de-DE" dirty="0">
                <a:latin typeface="Aial"/>
              </a:rPr>
              <a:t> </a:t>
            </a:r>
            <a:r>
              <a:rPr lang="de-DE" b="1" dirty="0">
                <a:solidFill>
                  <a:schemeClr val="bg2">
                    <a:lumMod val="25000"/>
                  </a:schemeClr>
                </a:solidFill>
                <a:latin typeface="Aial"/>
              </a:rPr>
              <a:t>national </a:t>
            </a:r>
            <a:r>
              <a:rPr lang="de-DE" b="1" dirty="0" err="1">
                <a:solidFill>
                  <a:schemeClr val="bg2">
                    <a:lumMod val="25000"/>
                  </a:schemeClr>
                </a:solidFill>
                <a:latin typeface="Aial"/>
              </a:rPr>
              <a:t>strategies</a:t>
            </a:r>
            <a:r>
              <a:rPr lang="de-DE" b="1" dirty="0">
                <a:solidFill>
                  <a:schemeClr val="bg2">
                    <a:lumMod val="25000"/>
                  </a:schemeClr>
                </a:solidFill>
                <a:latin typeface="Aial"/>
              </a:rPr>
              <a:t> </a:t>
            </a:r>
            <a:r>
              <a:rPr lang="de-DE" dirty="0" err="1">
                <a:latin typeface="Aial"/>
              </a:rPr>
              <a:t>for</a:t>
            </a:r>
            <a:r>
              <a:rPr lang="de-DE" dirty="0">
                <a:latin typeface="Aial"/>
              </a:rPr>
              <a:t> </a:t>
            </a:r>
            <a:r>
              <a:rPr lang="de-DE" dirty="0" err="1">
                <a:latin typeface="Aial"/>
              </a:rPr>
              <a:t>the</a:t>
            </a:r>
            <a:r>
              <a:rPr lang="de-DE" dirty="0">
                <a:latin typeface="Aial"/>
              </a:rPr>
              <a:t> </a:t>
            </a:r>
            <a:r>
              <a:rPr lang="de-DE" dirty="0" err="1">
                <a:latin typeface="Aial"/>
              </a:rPr>
              <a:t>conservation</a:t>
            </a:r>
            <a:r>
              <a:rPr lang="de-DE" dirty="0">
                <a:latin typeface="Aial"/>
              </a:rPr>
              <a:t> </a:t>
            </a:r>
            <a:r>
              <a:rPr lang="de-DE" dirty="0" err="1">
                <a:latin typeface="Aial"/>
              </a:rPr>
              <a:t>and</a:t>
            </a:r>
            <a:r>
              <a:rPr lang="de-DE" dirty="0">
                <a:latin typeface="Aial"/>
              </a:rPr>
              <a:t> </a:t>
            </a:r>
            <a:r>
              <a:rPr lang="de-DE" dirty="0" err="1">
                <a:latin typeface="Aial"/>
              </a:rPr>
              <a:t>sustainable</a:t>
            </a:r>
            <a:r>
              <a:rPr lang="de-DE" dirty="0">
                <a:latin typeface="Aial"/>
              </a:rPr>
              <a:t> </a:t>
            </a:r>
            <a:r>
              <a:rPr lang="de-DE" dirty="0" err="1">
                <a:latin typeface="Aial"/>
              </a:rPr>
              <a:t>use</a:t>
            </a:r>
            <a:r>
              <a:rPr lang="de-DE" dirty="0">
                <a:latin typeface="Aial"/>
              </a:rPr>
              <a:t> </a:t>
            </a:r>
            <a:r>
              <a:rPr lang="de-DE" dirty="0" err="1">
                <a:latin typeface="Aial"/>
              </a:rPr>
              <a:t>of</a:t>
            </a:r>
            <a:r>
              <a:rPr lang="de-DE" dirty="0">
                <a:latin typeface="Aial"/>
              </a:rPr>
              <a:t> </a:t>
            </a:r>
            <a:r>
              <a:rPr lang="de-DE" dirty="0" err="1">
                <a:latin typeface="Aial"/>
              </a:rPr>
              <a:t>biological</a:t>
            </a:r>
            <a:r>
              <a:rPr lang="de-DE" dirty="0">
                <a:latin typeface="Aial"/>
              </a:rPr>
              <a:t> </a:t>
            </a:r>
            <a:r>
              <a:rPr lang="de-DE" dirty="0" err="1">
                <a:latin typeface="Aial"/>
              </a:rPr>
              <a:t>diversity</a:t>
            </a:r>
            <a:endParaRPr lang="de-DE" dirty="0">
              <a:latin typeface="Aial"/>
            </a:endParaRPr>
          </a:p>
          <a:p>
            <a:pPr lvl="0"/>
            <a:endParaRPr lang="de-DE" sz="1050" dirty="0" smtClean="0">
              <a:latin typeface="Aial"/>
            </a:endParaRPr>
          </a:p>
          <a:p>
            <a:pPr lvl="0"/>
            <a:endParaRPr lang="de-DE" sz="1100" dirty="0" smtClean="0">
              <a:latin typeface="Aial"/>
            </a:endParaRPr>
          </a:p>
          <a:p>
            <a:pPr lvl="0"/>
            <a:r>
              <a:rPr lang="de-DE" i="1" dirty="0" err="1" smtClean="0">
                <a:latin typeface="Aial"/>
              </a:rPr>
              <a:t>Supplementary</a:t>
            </a:r>
            <a:r>
              <a:rPr lang="de-DE" i="1" dirty="0" smtClean="0">
                <a:latin typeface="Aial"/>
              </a:rPr>
              <a:t> </a:t>
            </a:r>
            <a:r>
              <a:rPr lang="de-DE" i="1" dirty="0" err="1" smtClean="0">
                <a:latin typeface="Aial"/>
              </a:rPr>
              <a:t>agreements</a:t>
            </a:r>
            <a:r>
              <a:rPr lang="de-DE" i="1" dirty="0" smtClean="0">
                <a:latin typeface="Aial"/>
              </a:rPr>
              <a:t> </a:t>
            </a:r>
            <a:r>
              <a:rPr lang="de-DE" i="1" dirty="0" err="1" smtClean="0">
                <a:latin typeface="Aial"/>
              </a:rPr>
              <a:t>to</a:t>
            </a:r>
            <a:r>
              <a:rPr lang="de-DE" i="1" dirty="0" smtClean="0">
                <a:latin typeface="Aial"/>
              </a:rPr>
              <a:t> </a:t>
            </a:r>
            <a:r>
              <a:rPr lang="de-DE" i="1" dirty="0" err="1" smtClean="0">
                <a:latin typeface="Aial"/>
              </a:rPr>
              <a:t>the</a:t>
            </a:r>
            <a:r>
              <a:rPr lang="de-DE" i="1" dirty="0" smtClean="0">
                <a:latin typeface="Aial"/>
              </a:rPr>
              <a:t> </a:t>
            </a:r>
            <a:r>
              <a:rPr lang="de-DE" i="1" dirty="0" err="1" smtClean="0">
                <a:latin typeface="Aial"/>
              </a:rPr>
              <a:t>Convention</a:t>
            </a:r>
            <a:r>
              <a:rPr lang="de-DE" i="1" dirty="0" smtClean="0">
                <a:latin typeface="Aial"/>
              </a:rPr>
              <a:t>: </a:t>
            </a:r>
            <a:endParaRPr lang="de-DE" i="1" dirty="0">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p:txBody>
      </p:sp>
      <p:sp>
        <p:nvSpPr>
          <p:cNvPr id="7" name="Rechteck 6"/>
          <p:cNvSpPr/>
          <p:nvPr/>
        </p:nvSpPr>
        <p:spPr>
          <a:xfrm>
            <a:off x="1750213" y="5491581"/>
            <a:ext cx="3541867" cy="392159"/>
          </a:xfrm>
          <a:prstGeom prst="rect">
            <a:avLst/>
          </a:prstGeom>
        </p:spPr>
        <p:txBody>
          <a:bodyPr wrap="square">
            <a:spAutoFit/>
          </a:bodyPr>
          <a:lstStyle/>
          <a:p>
            <a:pPr marL="82550" lvl="2">
              <a:lnSpc>
                <a:spcPct val="115000"/>
              </a:lnSpc>
              <a:spcBef>
                <a:spcPts val="1200"/>
              </a:spcBef>
              <a:spcAft>
                <a:spcPts val="600"/>
              </a:spcAft>
            </a:pPr>
            <a:r>
              <a:rPr lang="en-GB" b="1" dirty="0" smtClean="0">
                <a:latin typeface="Calibri" panose="020F0502020204030204" pitchFamily="34" charset="0"/>
                <a:ea typeface="Times New Roman" panose="02020603050405020304" pitchFamily="18" charset="0"/>
                <a:cs typeface="Times New Roman" panose="02020603050405020304" pitchFamily="18" charset="0"/>
              </a:rPr>
              <a:t>+ Cartagena Protocol on Biosafety</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hteck 7"/>
          <p:cNvSpPr/>
          <p:nvPr/>
        </p:nvSpPr>
        <p:spPr>
          <a:xfrm>
            <a:off x="580054" y="5858701"/>
            <a:ext cx="7701467" cy="392159"/>
          </a:xfrm>
          <a:prstGeom prst="rect">
            <a:avLst/>
          </a:prstGeom>
        </p:spPr>
        <p:txBody>
          <a:bodyPr wrap="none">
            <a:spAutoFit/>
          </a:bodyPr>
          <a:lstStyle/>
          <a:p>
            <a:pPr lvl="2">
              <a:lnSpc>
                <a:spcPct val="115000"/>
              </a:lnSpc>
              <a:spcBef>
                <a:spcPts val="1200"/>
              </a:spcBef>
              <a:spcAft>
                <a:spcPts val="600"/>
              </a:spcAft>
            </a:pPr>
            <a:r>
              <a:rPr lang="en-GB" b="1" dirty="0" smtClean="0">
                <a:latin typeface="Calibri" panose="020F0502020204030204" pitchFamily="34" charset="0"/>
                <a:ea typeface="Times New Roman" panose="02020603050405020304" pitchFamily="18" charset="0"/>
                <a:cs typeface="Times New Roman" panose="02020603050405020304" pitchFamily="18" charset="0"/>
              </a:rPr>
              <a:t>Legally binding: Nagoya </a:t>
            </a:r>
            <a:r>
              <a:rPr lang="en-GB" b="1" dirty="0">
                <a:latin typeface="Calibri" panose="020F0502020204030204" pitchFamily="34" charset="0"/>
                <a:ea typeface="Times New Roman" panose="02020603050405020304" pitchFamily="18" charset="0"/>
                <a:cs typeface="Times New Roman" panose="02020603050405020304" pitchFamily="18" charset="0"/>
              </a:rPr>
              <a:t>Protocol on Access and Benefit-sharing (ABS)</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hteck 5"/>
          <p:cNvSpPr/>
          <p:nvPr/>
        </p:nvSpPr>
        <p:spPr>
          <a:xfrm>
            <a:off x="253838" y="2731638"/>
            <a:ext cx="8705765" cy="31521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800"/>
              </a:spcAft>
            </a:pPr>
            <a:r>
              <a:rPr lang="de-DE" sz="2400" b="1" dirty="0" err="1" smtClean="0"/>
              <a:t>Include</a:t>
            </a:r>
            <a:r>
              <a:rPr lang="de-DE" sz="2400" b="1" dirty="0" smtClean="0"/>
              <a:t> </a:t>
            </a:r>
            <a:r>
              <a:rPr lang="de-DE" sz="2400" b="1" dirty="0" err="1" smtClean="0"/>
              <a:t>thematic</a:t>
            </a:r>
            <a:r>
              <a:rPr lang="de-DE" sz="2400" b="1" dirty="0" smtClean="0"/>
              <a:t> </a:t>
            </a:r>
            <a:r>
              <a:rPr lang="de-DE" sz="2400" b="1" dirty="0" err="1" smtClean="0"/>
              <a:t>work</a:t>
            </a:r>
            <a:r>
              <a:rPr lang="de-DE" sz="2400" b="1" dirty="0" smtClean="0"/>
              <a:t> </a:t>
            </a:r>
            <a:r>
              <a:rPr lang="de-DE" sz="2400" b="1" dirty="0" err="1" smtClean="0"/>
              <a:t>programms</a:t>
            </a:r>
            <a:r>
              <a:rPr lang="de-DE" sz="2400" b="1" dirty="0" smtClean="0"/>
              <a:t> on  </a:t>
            </a:r>
          </a:p>
          <a:p>
            <a:pPr algn="ctr"/>
            <a:r>
              <a:rPr lang="de-DE" sz="2800" b="1" dirty="0" err="1" smtClean="0">
                <a:solidFill>
                  <a:schemeClr val="bg1"/>
                </a:solidFill>
              </a:rPr>
              <a:t>Agriculture</a:t>
            </a:r>
            <a:r>
              <a:rPr lang="de-DE" sz="2800" b="1" dirty="0" smtClean="0">
                <a:solidFill>
                  <a:schemeClr val="bg1"/>
                </a:solidFill>
              </a:rPr>
              <a:t> </a:t>
            </a:r>
            <a:r>
              <a:rPr lang="de-DE" sz="2800" b="1" dirty="0" err="1" smtClean="0">
                <a:solidFill>
                  <a:schemeClr val="bg1"/>
                </a:solidFill>
              </a:rPr>
              <a:t>and</a:t>
            </a:r>
            <a:r>
              <a:rPr lang="de-DE" sz="2800" b="1" dirty="0" smtClean="0">
                <a:solidFill>
                  <a:schemeClr val="bg1"/>
                </a:solidFill>
              </a:rPr>
              <a:t> </a:t>
            </a:r>
            <a:r>
              <a:rPr lang="de-DE" sz="2800" b="1" dirty="0" err="1" smtClean="0">
                <a:solidFill>
                  <a:schemeClr val="bg1"/>
                </a:solidFill>
              </a:rPr>
              <a:t>biodiversity</a:t>
            </a:r>
            <a:r>
              <a:rPr lang="de-DE" sz="2800" b="1" dirty="0" smtClean="0">
                <a:solidFill>
                  <a:schemeClr val="bg1"/>
                </a:solidFill>
              </a:rPr>
              <a:t> </a:t>
            </a:r>
          </a:p>
          <a:p>
            <a:pPr algn="ctr"/>
            <a:r>
              <a:rPr lang="de-DE" b="1" dirty="0" err="1" smtClean="0"/>
              <a:t>Objectives</a:t>
            </a:r>
            <a:r>
              <a:rPr lang="de-DE" b="1" dirty="0" smtClean="0"/>
              <a:t>:</a:t>
            </a:r>
          </a:p>
          <a:p>
            <a:pPr algn="ctr"/>
            <a:endParaRPr lang="de-DE" b="1" dirty="0" smtClean="0"/>
          </a:p>
          <a:p>
            <a:pPr marL="285750" lvl="0" indent="-285750">
              <a:buFont typeface="Arial" panose="020B0604020202020204" pitchFamily="34" charset="0"/>
              <a:buChar char="•"/>
            </a:pPr>
            <a:r>
              <a:rPr lang="en-GB" b="1" dirty="0" smtClean="0"/>
              <a:t>Strengthening positive </a:t>
            </a:r>
            <a:r>
              <a:rPr lang="en-GB" b="1" dirty="0"/>
              <a:t>effects and </a:t>
            </a:r>
            <a:r>
              <a:rPr lang="en-GB" b="1" dirty="0" smtClean="0"/>
              <a:t>mitigation of </a:t>
            </a:r>
            <a:r>
              <a:rPr lang="en-GB" b="1" dirty="0"/>
              <a:t>negative impacts of agricultural systems and practices on biodiversity </a:t>
            </a:r>
            <a:endParaRPr lang="en-GB" b="1" dirty="0" smtClean="0"/>
          </a:p>
          <a:p>
            <a:pPr marL="285750" lvl="0" indent="-285750">
              <a:buFont typeface="Arial" panose="020B0604020202020204" pitchFamily="34" charset="0"/>
              <a:buChar char="•"/>
            </a:pPr>
            <a:r>
              <a:rPr lang="en-GB" b="1" dirty="0" smtClean="0"/>
              <a:t>Conservation </a:t>
            </a:r>
            <a:r>
              <a:rPr lang="en-GB" b="1" dirty="0"/>
              <a:t>and sustainable use of genetic resources of actual and potential value </a:t>
            </a:r>
            <a:r>
              <a:rPr lang="en-GB" b="1" dirty="0" smtClean="0"/>
              <a:t>for </a:t>
            </a:r>
            <a:r>
              <a:rPr lang="en-GB" b="1" dirty="0"/>
              <a:t>food and agriculture;</a:t>
            </a:r>
          </a:p>
          <a:p>
            <a:pPr marL="285750" lvl="0" indent="-285750">
              <a:buFont typeface="Arial" panose="020B0604020202020204" pitchFamily="34" charset="0"/>
              <a:buChar char="•"/>
            </a:pPr>
            <a:r>
              <a:rPr lang="en-GB" b="1" dirty="0"/>
              <a:t>F</a:t>
            </a:r>
            <a:r>
              <a:rPr lang="en-GB" b="1" dirty="0" smtClean="0"/>
              <a:t>air </a:t>
            </a:r>
            <a:r>
              <a:rPr lang="en-GB" b="1" dirty="0"/>
              <a:t>and equitable sharing of benefits arising out of the use of genetic </a:t>
            </a:r>
            <a:r>
              <a:rPr lang="en-GB" b="1" dirty="0" smtClean="0"/>
              <a:t>resources</a:t>
            </a:r>
            <a:endParaRPr lang="de-DE" b="1" dirty="0" smtClean="0"/>
          </a:p>
          <a:p>
            <a:pPr algn="ctr"/>
            <a:endParaRPr lang="en-GB" dirty="0"/>
          </a:p>
        </p:txBody>
      </p:sp>
    </p:spTree>
    <p:extLst>
      <p:ext uri="{BB962C8B-B14F-4D97-AF65-F5344CB8AC3E}">
        <p14:creationId xmlns:p14="http://schemas.microsoft.com/office/powerpoint/2010/main" val="84140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5</a:t>
            </a:fld>
            <a:endParaRPr lang="de-DE" dirty="0"/>
          </a:p>
        </p:txBody>
      </p:sp>
      <p:sp>
        <p:nvSpPr>
          <p:cNvPr id="5" name="Titel 4"/>
          <p:cNvSpPr>
            <a:spLocks noGrp="1"/>
          </p:cNvSpPr>
          <p:nvPr>
            <p:ph type="title"/>
          </p:nvPr>
        </p:nvSpPr>
        <p:spPr/>
        <p:txBody>
          <a:bodyPr/>
          <a:lstStyle/>
          <a:p>
            <a:r>
              <a:rPr lang="de-DE" dirty="0" smtClean="0"/>
              <a:t>International </a:t>
            </a:r>
            <a:r>
              <a:rPr lang="de-DE" dirty="0" err="1" smtClean="0"/>
              <a:t>Conventions</a:t>
            </a:r>
            <a:endParaRPr lang="de-DE" dirty="0"/>
          </a:p>
        </p:txBody>
      </p:sp>
      <p:sp>
        <p:nvSpPr>
          <p:cNvPr id="10" name="Rechteck 9"/>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a:t>
            </a:r>
            <a:r>
              <a:rPr lang="de-DE" sz="2400" b="1" dirty="0" err="1">
                <a:solidFill>
                  <a:schemeClr val="bg2">
                    <a:lumMod val="25000"/>
                  </a:schemeClr>
                </a:solidFill>
                <a:latin typeface="Arial" panose="020B0604020202020204" pitchFamily="34" charset="0"/>
                <a:cs typeface="Arial" panose="020B0604020202020204" pitchFamily="34" charset="0"/>
              </a:rPr>
              <a:t>Wetlands</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Ramsar</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a:t>
            </a: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9" y="1487963"/>
            <a:ext cx="1474579" cy="1386104"/>
          </a:xfrm>
          <a:prstGeom prst="rect">
            <a:avLst/>
          </a:prstGeom>
        </p:spPr>
      </p:pic>
      <p:sp>
        <p:nvSpPr>
          <p:cNvPr id="12" name="Textfeld 11"/>
          <p:cNvSpPr txBox="1"/>
          <p:nvPr/>
        </p:nvSpPr>
        <p:spPr>
          <a:xfrm>
            <a:off x="446856" y="2019842"/>
            <a:ext cx="8136904" cy="3847207"/>
          </a:xfrm>
          <a:prstGeom prst="rect">
            <a:avLst/>
          </a:prstGeom>
          <a:noFill/>
        </p:spPr>
        <p:txBody>
          <a:bodyPr wrap="square" rtlCol="0">
            <a:spAutoFit/>
          </a:bodyPr>
          <a:lstStyle/>
          <a:p>
            <a:pPr marL="285750" lvl="0" indent="-285750">
              <a:buFont typeface="Wingdings" panose="05000000000000000000" pitchFamily="2" charset="2"/>
              <a:buChar char="Ø"/>
            </a:pPr>
            <a:r>
              <a:rPr lang="en-GB" dirty="0">
                <a:latin typeface="Arial" panose="020B0604020202020204" pitchFamily="34" charset="0"/>
                <a:cs typeface="Arial" panose="020B0604020202020204" pitchFamily="34" charset="0"/>
              </a:rPr>
              <a:t>Framework for national action and international cooperation for conservation and wise use of wetlands and </a:t>
            </a:r>
            <a:r>
              <a:rPr lang="en-GB" dirty="0" smtClean="0">
                <a:latin typeface="Arial" panose="020B0604020202020204" pitchFamily="34" charset="0"/>
                <a:cs typeface="Arial" panose="020B0604020202020204" pitchFamily="34" charset="0"/>
              </a:rPr>
              <a:t>their resources</a:t>
            </a:r>
            <a:endParaRPr lang="de-DE" dirty="0">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en-GB" dirty="0">
                <a:solidFill>
                  <a:schemeClr val="bg2">
                    <a:lumMod val="25000"/>
                  </a:schemeClr>
                </a:solidFill>
                <a:latin typeface="Arial" panose="020B0604020202020204" pitchFamily="34" charset="0"/>
                <a:cs typeface="Arial" panose="020B0604020202020204" pitchFamily="34" charset="0"/>
              </a:rPr>
              <a:t>Largest network of protected areas: </a:t>
            </a:r>
          </a:p>
          <a:p>
            <a:pPr lvl="0">
              <a:spcAft>
                <a:spcPts val="1200"/>
              </a:spcAft>
            </a:pPr>
            <a:r>
              <a:rPr lang="en-GB" dirty="0" smtClean="0">
                <a:latin typeface="Arial" panose="020B0604020202020204" pitchFamily="34" charset="0"/>
                <a:cs typeface="Arial" panose="020B0604020202020204" pitchFamily="34" charset="0"/>
              </a:rPr>
              <a:t>	</a:t>
            </a:r>
            <a:r>
              <a:rPr lang="en-GB" dirty="0" smtClean="0">
                <a:solidFill>
                  <a:schemeClr val="bg2">
                    <a:lumMod val="25000"/>
                  </a:schemeClr>
                </a:solidFill>
                <a:latin typeface="Arial" panose="020B0604020202020204" pitchFamily="34" charset="0"/>
                <a:cs typeface="Arial" panose="020B0604020202020204" pitchFamily="34" charset="0"/>
              </a:rPr>
              <a:t>Over </a:t>
            </a:r>
            <a:r>
              <a:rPr lang="en-GB" dirty="0">
                <a:solidFill>
                  <a:schemeClr val="bg2">
                    <a:lumMod val="25000"/>
                  </a:schemeClr>
                </a:solidFill>
                <a:latin typeface="Arial" panose="020B0604020202020204" pitchFamily="34" charset="0"/>
                <a:cs typeface="Arial" panose="020B0604020202020204" pitchFamily="34" charset="0"/>
              </a:rPr>
              <a:t>2,200 </a:t>
            </a:r>
            <a:r>
              <a:rPr lang="en-GB" dirty="0" err="1">
                <a:solidFill>
                  <a:schemeClr val="bg2">
                    <a:lumMod val="25000"/>
                  </a:schemeClr>
                </a:solidFill>
                <a:latin typeface="Arial" panose="020B0604020202020204" pitchFamily="34" charset="0"/>
                <a:cs typeface="Arial" panose="020B0604020202020204" pitchFamily="34" charset="0"/>
              </a:rPr>
              <a:t>Ramsar</a:t>
            </a:r>
            <a:r>
              <a:rPr lang="en-GB" dirty="0">
                <a:solidFill>
                  <a:schemeClr val="bg2">
                    <a:lumMod val="25000"/>
                  </a:schemeClr>
                </a:solidFill>
                <a:latin typeface="Arial" panose="020B0604020202020204" pitchFamily="34" charset="0"/>
                <a:cs typeface="Arial" panose="020B0604020202020204" pitchFamily="34" charset="0"/>
              </a:rPr>
              <a:t> Sites on t</a:t>
            </a:r>
            <a:r>
              <a:rPr lang="en-GB" dirty="0" smtClean="0">
                <a:solidFill>
                  <a:schemeClr val="bg2">
                    <a:lumMod val="25000"/>
                  </a:schemeClr>
                </a:solidFill>
                <a:latin typeface="Arial" panose="020B0604020202020204" pitchFamily="34" charset="0"/>
                <a:cs typeface="Arial" panose="020B0604020202020204" pitchFamily="34" charset="0"/>
              </a:rPr>
              <a:t>he </a:t>
            </a:r>
            <a:r>
              <a:rPr lang="en-GB" dirty="0">
                <a:solidFill>
                  <a:schemeClr val="bg2">
                    <a:lumMod val="25000"/>
                  </a:schemeClr>
                </a:solidFill>
                <a:latin typeface="Arial" panose="020B0604020202020204" pitchFamily="34" charset="0"/>
                <a:cs typeface="Arial" panose="020B0604020202020204" pitchFamily="34" charset="0"/>
              </a:rPr>
              <a:t>territories of </a:t>
            </a:r>
            <a:r>
              <a:rPr lang="en-GB" b="1" dirty="0">
                <a:solidFill>
                  <a:schemeClr val="bg2">
                    <a:lumMod val="25000"/>
                  </a:schemeClr>
                </a:solidFill>
                <a:latin typeface="Arial" panose="020B0604020202020204" pitchFamily="34" charset="0"/>
                <a:cs typeface="Arial" panose="020B0604020202020204" pitchFamily="34" charset="0"/>
              </a:rPr>
              <a:t>169 </a:t>
            </a:r>
            <a:r>
              <a:rPr lang="en-GB" b="1" dirty="0" err="1">
                <a:solidFill>
                  <a:schemeClr val="bg2">
                    <a:lumMod val="25000"/>
                  </a:schemeClr>
                </a:solidFill>
                <a:latin typeface="Arial" panose="020B0604020202020204" pitchFamily="34" charset="0"/>
                <a:cs typeface="Arial" panose="020B0604020202020204" pitchFamily="34" charset="0"/>
              </a:rPr>
              <a:t>Ramsar</a:t>
            </a:r>
            <a:r>
              <a:rPr lang="en-GB" b="1" dirty="0">
                <a:solidFill>
                  <a:schemeClr val="bg2">
                    <a:lumMod val="25000"/>
                  </a:schemeClr>
                </a:solidFill>
                <a:latin typeface="Arial" panose="020B0604020202020204" pitchFamily="34" charset="0"/>
                <a:cs typeface="Arial" panose="020B0604020202020204" pitchFamily="34" charset="0"/>
              </a:rPr>
              <a:t> </a:t>
            </a:r>
            <a:r>
              <a:rPr lang="en-GB" b="1" dirty="0" smtClean="0">
                <a:solidFill>
                  <a:schemeClr val="bg2">
                    <a:lumMod val="25000"/>
                  </a:schemeClr>
                </a:solidFill>
                <a:latin typeface="Arial" panose="020B0604020202020204" pitchFamily="34" charset="0"/>
                <a:cs typeface="Arial" panose="020B0604020202020204" pitchFamily="34" charset="0"/>
              </a:rPr>
              <a:t>	Contracting </a:t>
            </a:r>
            <a:r>
              <a:rPr lang="en-GB" b="1" dirty="0">
                <a:solidFill>
                  <a:schemeClr val="bg2">
                    <a:lumMod val="25000"/>
                  </a:schemeClr>
                </a:solidFill>
                <a:latin typeface="Arial" panose="020B0604020202020204" pitchFamily="34" charset="0"/>
                <a:cs typeface="Arial" panose="020B0604020202020204" pitchFamily="34" charset="0"/>
              </a:rPr>
              <a:t>Parties </a:t>
            </a:r>
            <a:r>
              <a:rPr lang="en-GB" dirty="0">
                <a:solidFill>
                  <a:schemeClr val="bg2">
                    <a:lumMod val="25000"/>
                  </a:schemeClr>
                </a:solidFill>
                <a:latin typeface="Arial" panose="020B0604020202020204" pitchFamily="34" charset="0"/>
                <a:cs typeface="Arial" panose="020B0604020202020204" pitchFamily="34" charset="0"/>
              </a:rPr>
              <a:t>across the world, covering more than 2.1 million </a:t>
            </a:r>
            <a:r>
              <a:rPr lang="en-GB" dirty="0" smtClean="0">
                <a:solidFill>
                  <a:schemeClr val="bg2">
                    <a:lumMod val="25000"/>
                  </a:schemeClr>
                </a:solidFill>
                <a:latin typeface="Arial" panose="020B0604020202020204" pitchFamily="34" charset="0"/>
                <a:cs typeface="Arial" panose="020B0604020202020204" pitchFamily="34" charset="0"/>
              </a:rPr>
              <a:t>	square kilometres</a:t>
            </a:r>
          </a:p>
          <a:p>
            <a:pPr lvl="0"/>
            <a:r>
              <a:rPr lang="en-GB" b="1" dirty="0" smtClean="0">
                <a:solidFill>
                  <a:schemeClr val="bg2">
                    <a:lumMod val="50000"/>
                  </a:schemeClr>
                </a:solidFill>
                <a:latin typeface="Arial" panose="020B0604020202020204" pitchFamily="34" charset="0"/>
                <a:cs typeface="Arial" panose="020B0604020202020204" pitchFamily="34" charset="0"/>
              </a:rPr>
              <a:t>Contracting </a:t>
            </a:r>
            <a:r>
              <a:rPr lang="en-GB" b="1" dirty="0">
                <a:solidFill>
                  <a:schemeClr val="bg2">
                    <a:lumMod val="50000"/>
                  </a:schemeClr>
                </a:solidFill>
                <a:latin typeface="Arial" panose="020B0604020202020204" pitchFamily="34" charset="0"/>
                <a:cs typeface="Arial" panose="020B0604020202020204" pitchFamily="34" charset="0"/>
              </a:rPr>
              <a:t>Parties commit to:</a:t>
            </a:r>
            <a:endParaRPr lang="de-DE" b="1" dirty="0">
              <a:solidFill>
                <a:schemeClr val="bg2">
                  <a:lumMod val="50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latin typeface="Arial" panose="020B0604020202020204" pitchFamily="34" charset="0"/>
                <a:cs typeface="Arial" panose="020B0604020202020204" pitchFamily="34" charset="0"/>
              </a:rPr>
              <a:t>Work towards the wise use of all their wetlands;</a:t>
            </a:r>
            <a:endParaRPr lang="de-DE"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latin typeface="Arial" panose="020B0604020202020204" pitchFamily="34" charset="0"/>
                <a:cs typeface="Arial" panose="020B0604020202020204" pitchFamily="34" charset="0"/>
              </a:rPr>
              <a:t>Designate suitable wetlands for the list of Wetlands of International Importance (the “</a:t>
            </a:r>
            <a:r>
              <a:rPr lang="en-GB" b="1" dirty="0" err="1">
                <a:latin typeface="Arial" panose="020B0604020202020204" pitchFamily="34" charset="0"/>
                <a:cs typeface="Arial" panose="020B0604020202020204" pitchFamily="34" charset="0"/>
              </a:rPr>
              <a:t>Ramsar</a:t>
            </a:r>
            <a:r>
              <a:rPr lang="en-GB" b="1" dirty="0">
                <a:latin typeface="Arial" panose="020B0604020202020204" pitchFamily="34" charset="0"/>
                <a:cs typeface="Arial" panose="020B0604020202020204" pitchFamily="34" charset="0"/>
              </a:rPr>
              <a:t> List</a:t>
            </a:r>
            <a:r>
              <a:rPr lang="en-GB" dirty="0">
                <a:latin typeface="Arial" panose="020B0604020202020204" pitchFamily="34" charset="0"/>
                <a:cs typeface="Arial" panose="020B0604020202020204" pitchFamily="34" charset="0"/>
              </a:rPr>
              <a:t>”) and ensure their effective management;</a:t>
            </a:r>
            <a:endParaRPr lang="de-DE" dirty="0">
              <a:latin typeface="Arial" panose="020B0604020202020204" pitchFamily="34" charset="0"/>
              <a:cs typeface="Arial" panose="020B0604020202020204" pitchFamily="34" charset="0"/>
            </a:endParaRPr>
          </a:p>
          <a:p>
            <a:pPr marL="742950" lvl="1" indent="-285750">
              <a:spcAft>
                <a:spcPts val="800"/>
              </a:spcAft>
              <a:buFont typeface="Arial" panose="020B0604020202020204" pitchFamily="34" charset="0"/>
              <a:buChar char="•"/>
            </a:pPr>
            <a:r>
              <a:rPr lang="en-GB" dirty="0">
                <a:latin typeface="Arial" panose="020B0604020202020204" pitchFamily="34" charset="0"/>
                <a:cs typeface="Arial" panose="020B0604020202020204" pitchFamily="34" charset="0"/>
              </a:rPr>
              <a:t>Cooperate internationally on transboundary wetlands, shared wetland systems and shared species</a:t>
            </a:r>
            <a:r>
              <a:rPr lang="en-GB" dirty="0" smtClean="0">
                <a:latin typeface="Arial" panose="020B0604020202020204" pitchFamily="34" charset="0"/>
                <a:cs typeface="Arial" panose="020B0604020202020204" pitchFamily="34" charset="0"/>
              </a:rPr>
              <a:t>.</a:t>
            </a:r>
            <a:endParaRPr lang="de-DE" dirty="0">
              <a:latin typeface="Arial" panose="020B0604020202020204" pitchFamily="34" charset="0"/>
              <a:cs typeface="Arial" panose="020B0604020202020204" pitchFamily="34" charset="0"/>
            </a:endParaRPr>
          </a:p>
        </p:txBody>
      </p:sp>
      <p:sp>
        <p:nvSpPr>
          <p:cNvPr id="13" name="Rechteck 12"/>
          <p:cNvSpPr/>
          <p:nvPr/>
        </p:nvSpPr>
        <p:spPr>
          <a:xfrm>
            <a:off x="208773" y="3728291"/>
            <a:ext cx="8705765" cy="2742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b="1" dirty="0">
                <a:solidFill>
                  <a:schemeClr val="bg1"/>
                </a:solidFill>
                <a:latin typeface="Arial" panose="020B0604020202020204" pitchFamily="34" charset="0"/>
                <a:cs typeface="Arial" panose="020B0604020202020204" pitchFamily="34" charset="0"/>
              </a:rPr>
              <a:t>Agriculture &amp; Food Heritage Thematic </a:t>
            </a:r>
            <a:r>
              <a:rPr lang="en-GB" b="1" dirty="0" smtClean="0">
                <a:solidFill>
                  <a:schemeClr val="bg1"/>
                </a:solidFill>
                <a:latin typeface="Arial" panose="020B0604020202020204" pitchFamily="34" charset="0"/>
                <a:cs typeface="Arial" panose="020B0604020202020204" pitchFamily="34" charset="0"/>
              </a:rPr>
              <a:t>Group</a:t>
            </a:r>
            <a:r>
              <a:rPr lang="en-GB" b="1" dirty="0" smtClean="0">
                <a:solidFill>
                  <a:schemeClr val="bg2">
                    <a:lumMod val="50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dirty="0" smtClean="0"/>
              <a:t>sustainable </a:t>
            </a:r>
            <a:r>
              <a:rPr lang="en-GB" dirty="0"/>
              <a:t>traditional wetland agricultural knowledge and practices, </a:t>
            </a:r>
            <a:endParaRPr lang="en-GB" dirty="0" smtClean="0"/>
          </a:p>
          <a:p>
            <a:pPr marL="285750" indent="-285750">
              <a:buFont typeface="Arial" panose="020B0604020202020204" pitchFamily="34" charset="0"/>
              <a:buChar char="•"/>
            </a:pPr>
            <a:r>
              <a:rPr lang="en-GB" dirty="0" smtClean="0"/>
              <a:t>long-established </a:t>
            </a:r>
            <a:r>
              <a:rPr lang="en-GB" dirty="0"/>
              <a:t>sustainable water and wetland management systems and food cultures related to wetlands. </a:t>
            </a:r>
            <a:endParaRPr lang="en-GB" dirty="0" smtClean="0"/>
          </a:p>
          <a:p>
            <a:pPr marL="285750" indent="-285750">
              <a:buFont typeface="Arial" panose="020B0604020202020204" pitchFamily="34" charset="0"/>
              <a:buChar char="•"/>
            </a:pPr>
            <a:r>
              <a:rPr lang="en-GB" dirty="0" smtClean="0"/>
              <a:t>development of ‘</a:t>
            </a:r>
            <a:r>
              <a:rPr lang="en-GB" dirty="0"/>
              <a:t>lessons learned’ concerning </a:t>
            </a:r>
            <a:r>
              <a:rPr lang="en-GB" dirty="0" smtClean="0"/>
              <a:t>cultural aspects </a:t>
            </a:r>
            <a:r>
              <a:rPr lang="en-GB" dirty="0"/>
              <a:t>of food and agriculture relating to wetlands, including suggestions on how these could be integrated into the Convention’s policy and </a:t>
            </a:r>
            <a:r>
              <a:rPr lang="en-GB" dirty="0" smtClean="0"/>
              <a:t>practice</a:t>
            </a:r>
            <a:endParaRPr lang="en-GB" dirty="0"/>
          </a:p>
        </p:txBody>
      </p:sp>
    </p:spTree>
    <p:extLst>
      <p:ext uri="{BB962C8B-B14F-4D97-AF65-F5344CB8AC3E}">
        <p14:creationId xmlns:p14="http://schemas.microsoft.com/office/powerpoint/2010/main" val="132234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5" name="Titel 4"/>
          <p:cNvSpPr>
            <a:spLocks noGrp="1"/>
          </p:cNvSpPr>
          <p:nvPr>
            <p:ph type="title"/>
          </p:nvPr>
        </p:nvSpPr>
        <p:spPr/>
        <p:txBody>
          <a:bodyPr/>
          <a:lstStyle/>
          <a:p>
            <a:r>
              <a:rPr lang="de-DE" dirty="0" smtClean="0"/>
              <a:t>International </a:t>
            </a:r>
            <a:r>
              <a:rPr lang="de-DE" dirty="0" err="1" smtClean="0"/>
              <a:t>Conventions</a:t>
            </a:r>
            <a:endParaRPr lang="de-DE" dirty="0"/>
          </a:p>
        </p:txBody>
      </p:sp>
      <p:sp>
        <p:nvSpPr>
          <p:cNvPr id="6" name="Rechteck 5"/>
          <p:cNvSpPr/>
          <p:nvPr/>
        </p:nvSpPr>
        <p:spPr>
          <a:xfrm>
            <a:off x="472034" y="1412775"/>
            <a:ext cx="8324542" cy="830997"/>
          </a:xfrm>
          <a:prstGeom prst="rect">
            <a:avLst/>
          </a:prstGeom>
        </p:spPr>
        <p:txBody>
          <a:bodyPr wrap="square">
            <a:spAutoFit/>
          </a:bodyPr>
          <a:lstStyle/>
          <a:p>
            <a:pPr lvl="0"/>
            <a:r>
              <a:rPr lang="en-GB" sz="2400" b="1" dirty="0">
                <a:solidFill>
                  <a:schemeClr val="bg2">
                    <a:lumMod val="25000"/>
                  </a:schemeClr>
                </a:solidFill>
                <a:latin typeface="Arial" panose="020B0604020202020204" pitchFamily="34" charset="0"/>
                <a:cs typeface="Arial" panose="020B0604020202020204" pitchFamily="34" charset="0"/>
              </a:rPr>
              <a:t>International Treaty on Plant Genetic Resources </a:t>
            </a:r>
            <a:endParaRPr lang="en-GB" sz="2400" b="1" dirty="0" smtClean="0">
              <a:solidFill>
                <a:schemeClr val="bg2">
                  <a:lumMod val="25000"/>
                </a:schemeClr>
              </a:solidFill>
              <a:latin typeface="Arial" panose="020B0604020202020204" pitchFamily="34" charset="0"/>
              <a:cs typeface="Arial" panose="020B0604020202020204" pitchFamily="34" charset="0"/>
            </a:endParaRPr>
          </a:p>
          <a:p>
            <a:pPr lvl="0"/>
            <a:r>
              <a:rPr lang="en-GB" sz="2400" b="1" dirty="0" smtClean="0">
                <a:solidFill>
                  <a:schemeClr val="bg2">
                    <a:lumMod val="25000"/>
                  </a:schemeClr>
                </a:solidFill>
                <a:latin typeface="Arial" panose="020B0604020202020204" pitchFamily="34" charset="0"/>
                <a:cs typeface="Arial" panose="020B0604020202020204" pitchFamily="34" charset="0"/>
              </a:rPr>
              <a:t>for </a:t>
            </a:r>
            <a:r>
              <a:rPr lang="en-GB" sz="2400" b="1" dirty="0">
                <a:solidFill>
                  <a:schemeClr val="bg2">
                    <a:lumMod val="25000"/>
                  </a:schemeClr>
                </a:solidFill>
                <a:latin typeface="Arial" panose="020B0604020202020204" pitchFamily="34" charset="0"/>
                <a:cs typeface="Arial" panose="020B0604020202020204" pitchFamily="34" charset="0"/>
              </a:rPr>
              <a:t>Food and Agriculture</a:t>
            </a:r>
            <a:endParaRPr lang="de-DE" sz="2400" b="1" dirty="0">
              <a:solidFill>
                <a:schemeClr val="bg2">
                  <a:lumMod val="25000"/>
                </a:schemeClr>
              </a:solidFill>
              <a:latin typeface="Arial" panose="020B0604020202020204" pitchFamily="34" charset="0"/>
              <a:cs typeface="Arial" panose="020B0604020202020204" pitchFamily="34" charset="0"/>
            </a:endParaRP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5423" y="1454762"/>
            <a:ext cx="952460" cy="952460"/>
          </a:xfrm>
          <a:prstGeom prst="rect">
            <a:avLst/>
          </a:prstGeom>
        </p:spPr>
      </p:pic>
      <p:sp>
        <p:nvSpPr>
          <p:cNvPr id="7" name="Textfeld 6"/>
          <p:cNvSpPr txBox="1"/>
          <p:nvPr/>
        </p:nvSpPr>
        <p:spPr>
          <a:xfrm>
            <a:off x="503948" y="2501895"/>
            <a:ext cx="8260713" cy="1200329"/>
          </a:xfrm>
          <a:prstGeom prst="rect">
            <a:avLst/>
          </a:prstGeom>
          <a:noFill/>
        </p:spPr>
        <p:txBody>
          <a:bodyPr wrap="square" rtlCol="0">
            <a:spAutoFit/>
          </a:bodyPr>
          <a:lstStyle/>
          <a:p>
            <a:pPr marL="285750" lvl="0" indent="-285750">
              <a:buFont typeface="Arial" panose="020B0604020202020204" pitchFamily="34" charset="0"/>
              <a:buChar char="•"/>
            </a:pPr>
            <a:r>
              <a:rPr lang="en-GB" dirty="0">
                <a:latin typeface="Arial" panose="020B0604020202020204" pitchFamily="34" charset="0"/>
                <a:cs typeface="Arial" panose="020B0604020202020204" pitchFamily="34" charset="0"/>
              </a:rPr>
              <a:t>Aim: </a:t>
            </a:r>
            <a:r>
              <a:rPr lang="en-GB" dirty="0" smtClean="0">
                <a:latin typeface="Arial" panose="020B0604020202020204" pitchFamily="34" charset="0"/>
                <a:cs typeface="Arial" panose="020B0604020202020204" pitchFamily="34" charset="0"/>
              </a:rPr>
              <a:t>Conservation </a:t>
            </a:r>
            <a:r>
              <a:rPr lang="en-GB" dirty="0">
                <a:latin typeface="Arial" panose="020B0604020202020204" pitchFamily="34" charset="0"/>
                <a:cs typeface="Arial" panose="020B0604020202020204" pitchFamily="34" charset="0"/>
              </a:rPr>
              <a:t>and sustainable use of plant genetic resources for food and agriculture</a:t>
            </a:r>
            <a:endParaRPr lang="de-DE"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dirty="0">
                <a:latin typeface="Arial" panose="020B0604020202020204" pitchFamily="34" charset="0"/>
                <a:cs typeface="Arial" panose="020B0604020202020204" pitchFamily="34" charset="0"/>
              </a:rPr>
              <a:t>Recognizing the enormous contribution of farmers to the diversity of crops that feed the </a:t>
            </a:r>
            <a:r>
              <a:rPr lang="en-GB" dirty="0" smtClean="0">
                <a:latin typeface="Arial" panose="020B0604020202020204" pitchFamily="34" charset="0"/>
                <a:cs typeface="Arial" panose="020B0604020202020204" pitchFamily="34" charset="0"/>
              </a:rPr>
              <a:t>world</a:t>
            </a:r>
            <a:endParaRPr lang="de-DE" dirty="0">
              <a:latin typeface="Arial" panose="020B0604020202020204" pitchFamily="34" charset="0"/>
              <a:cs typeface="Arial" panose="020B0604020202020204" pitchFamily="34" charset="0"/>
            </a:endParaRPr>
          </a:p>
        </p:txBody>
      </p:sp>
      <p:sp>
        <p:nvSpPr>
          <p:cNvPr id="3" name="Rechteck 2"/>
          <p:cNvSpPr/>
          <p:nvPr/>
        </p:nvSpPr>
        <p:spPr>
          <a:xfrm>
            <a:off x="539552" y="4029123"/>
            <a:ext cx="6248827" cy="461665"/>
          </a:xfrm>
          <a:prstGeom prst="rect">
            <a:avLst/>
          </a:prstGeom>
        </p:spPr>
        <p:txBody>
          <a:bodyPr wrap="none">
            <a:spAutoFit/>
          </a:bodyPr>
          <a:lstStyle/>
          <a:p>
            <a:pPr lvl="0"/>
            <a:r>
              <a:rPr lang="en-GB" sz="2400" b="1" dirty="0">
                <a:solidFill>
                  <a:schemeClr val="bg2">
                    <a:lumMod val="25000"/>
                  </a:schemeClr>
                </a:solidFill>
                <a:latin typeface="Arial" panose="020B0604020202020204" pitchFamily="34" charset="0"/>
                <a:cs typeface="Arial" panose="020B0604020202020204" pitchFamily="34" charset="0"/>
              </a:rPr>
              <a:t>International Plant Protection Convention</a:t>
            </a:r>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0249" y="3960347"/>
            <a:ext cx="1148135" cy="747299"/>
          </a:xfrm>
          <a:prstGeom prst="rect">
            <a:avLst/>
          </a:prstGeom>
        </p:spPr>
      </p:pic>
      <p:sp>
        <p:nvSpPr>
          <p:cNvPr id="13" name="Textfeld 12"/>
          <p:cNvSpPr txBox="1"/>
          <p:nvPr/>
        </p:nvSpPr>
        <p:spPr>
          <a:xfrm>
            <a:off x="539552" y="4707646"/>
            <a:ext cx="7577276" cy="1200329"/>
          </a:xfrm>
          <a:prstGeom prst="rect">
            <a:avLst/>
          </a:prstGeom>
          <a:noFill/>
        </p:spPr>
        <p:txBody>
          <a:bodyPr wrap="square" rtlCol="0">
            <a:spAutoFit/>
          </a:bodyPr>
          <a:lstStyle/>
          <a:p>
            <a:pPr marL="285750" lvl="0" indent="-285750">
              <a:buFont typeface="Arial" panose="020B0604020202020204" pitchFamily="34" charset="0"/>
              <a:buChar char="•"/>
            </a:pPr>
            <a:r>
              <a:rPr lang="en-GB" dirty="0">
                <a:latin typeface="Arial" panose="020B0604020202020204" pitchFamily="34" charset="0"/>
                <a:cs typeface="Arial" panose="020B0604020202020204" pitchFamily="34" charset="0"/>
              </a:rPr>
              <a:t>Aims to protect world plant resources, including cultivated and wild plants by preventing the introduction and spread of plant pests and promoting the appropriate measures for their control</a:t>
            </a: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817836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Inhaltsplatzhalter 22"/>
          <p:cNvSpPr>
            <a:spLocks noGrp="1"/>
          </p:cNvSpPr>
          <p:nvPr>
            <p:ph idx="1"/>
          </p:nvPr>
        </p:nvSpPr>
        <p:spPr>
          <a:xfrm>
            <a:off x="467544" y="1268759"/>
            <a:ext cx="8229600" cy="3812013"/>
          </a:xfrm>
        </p:spPr>
        <p:txBody>
          <a:bodyPr>
            <a:noAutofit/>
          </a:bodyPr>
          <a:lstStyle/>
          <a:p>
            <a:pPr>
              <a:lnSpc>
                <a:spcPct val="115000"/>
              </a:lnSpc>
              <a:spcBef>
                <a:spcPts val="600"/>
              </a:spcBef>
              <a:spcAft>
                <a:spcPts val="600"/>
              </a:spcAft>
              <a:buFont typeface="+mj-lt"/>
              <a:buAutoNum type="arabicPeriod"/>
            </a:pPr>
            <a:r>
              <a:rPr lang="en-US" sz="2000" b="1" dirty="0" smtClean="0"/>
              <a:t>Conservation </a:t>
            </a:r>
            <a:r>
              <a:rPr lang="en-US" sz="2000" b="1" dirty="0"/>
              <a:t>of </a:t>
            </a:r>
            <a:r>
              <a:rPr lang="en-US" sz="2000" b="1" dirty="0" smtClean="0"/>
              <a:t>Natural </a:t>
            </a:r>
            <a:r>
              <a:rPr lang="en-US" sz="2000" b="1" dirty="0"/>
              <a:t>H</a:t>
            </a:r>
            <a:r>
              <a:rPr lang="en-US" sz="2000" b="1" dirty="0" smtClean="0"/>
              <a:t>abitats </a:t>
            </a:r>
            <a:r>
              <a:rPr lang="en-US" sz="2000" b="1" dirty="0"/>
              <a:t>and of </a:t>
            </a:r>
            <a:r>
              <a:rPr lang="en-US" sz="2000" b="1" dirty="0" smtClean="0"/>
              <a:t>Wild </a:t>
            </a:r>
            <a:r>
              <a:rPr lang="en-US" sz="2000" b="1" dirty="0"/>
              <a:t>F</a:t>
            </a:r>
            <a:r>
              <a:rPr lang="en-US" sz="2000" b="1" dirty="0" smtClean="0"/>
              <a:t>auna </a:t>
            </a:r>
            <a:r>
              <a:rPr lang="en-US" sz="2000" b="1" dirty="0"/>
              <a:t>and </a:t>
            </a:r>
            <a:r>
              <a:rPr lang="en-US" sz="2000" b="1" dirty="0" smtClean="0"/>
              <a:t>Flora </a:t>
            </a:r>
            <a:br>
              <a:rPr lang="en-US" sz="2000" b="1" dirty="0" smtClean="0"/>
            </a:br>
            <a:r>
              <a:rPr lang="en-US" sz="2000" b="1" dirty="0" smtClean="0"/>
              <a:t>(</a:t>
            </a:r>
            <a:r>
              <a:rPr lang="en-US" sz="2000" b="1" dirty="0"/>
              <a:t>Habitats </a:t>
            </a:r>
            <a:r>
              <a:rPr lang="en-US" sz="2000" b="1" dirty="0" smtClean="0"/>
              <a:t>Directive)</a:t>
            </a:r>
          </a:p>
          <a:p>
            <a:pPr marL="0" indent="0">
              <a:buNone/>
            </a:pPr>
            <a:r>
              <a:rPr lang="de-DE" sz="1800" dirty="0" smtClean="0"/>
              <a:t>Sets </a:t>
            </a:r>
            <a:r>
              <a:rPr lang="de-DE" sz="1800" dirty="0" err="1" smtClean="0"/>
              <a:t>up</a:t>
            </a:r>
            <a:r>
              <a:rPr lang="de-DE" sz="1800" dirty="0" smtClean="0"/>
              <a:t> </a:t>
            </a:r>
            <a:r>
              <a:rPr lang="de-DE" sz="1800" dirty="0" err="1" smtClean="0"/>
              <a:t>the</a:t>
            </a:r>
            <a:r>
              <a:rPr lang="de-DE" sz="1800" dirty="0" smtClean="0"/>
              <a:t> EU </a:t>
            </a:r>
            <a:r>
              <a:rPr lang="de-DE" sz="1800" b="1" dirty="0" smtClean="0"/>
              <a:t>Natura </a:t>
            </a:r>
            <a:r>
              <a:rPr lang="de-DE" sz="1800" b="1" dirty="0"/>
              <a:t>2000 </a:t>
            </a:r>
            <a:r>
              <a:rPr lang="de-DE" sz="1800" dirty="0"/>
              <a:t>N</a:t>
            </a:r>
            <a:r>
              <a:rPr lang="de-DE" sz="1800" dirty="0" smtClean="0"/>
              <a:t>etwork</a:t>
            </a:r>
          </a:p>
          <a:p>
            <a:r>
              <a:rPr lang="en-US" sz="1800" dirty="0"/>
              <a:t>Annex I covers habitats,</a:t>
            </a:r>
          </a:p>
          <a:p>
            <a:r>
              <a:rPr lang="en-US" sz="1800" dirty="0"/>
              <a:t>Annex II species requiring designation </a:t>
            </a:r>
            <a:r>
              <a:rPr lang="en-US" sz="1800" dirty="0" smtClean="0"/>
              <a:t>of Special Areas of Conservation Annex </a:t>
            </a:r>
            <a:r>
              <a:rPr lang="en-US" sz="1800" dirty="0"/>
              <a:t>IV species in need of strict protection, and</a:t>
            </a:r>
          </a:p>
          <a:p>
            <a:r>
              <a:rPr lang="en-US" sz="1800" dirty="0"/>
              <a:t>Annex V species whose taking from the wild can be restricted by European law</a:t>
            </a:r>
            <a:r>
              <a:rPr lang="en-US" sz="1800" dirty="0" smtClean="0"/>
              <a:t>.</a:t>
            </a:r>
          </a:p>
          <a:p>
            <a:pPr marL="0" indent="0">
              <a:buNone/>
            </a:pPr>
            <a:r>
              <a:rPr lang="en-GB" sz="1800" dirty="0"/>
              <a:t>Once special areas for conservation are designated, EU countries must guarantee the conservation of habitats in these areas and avoid their deterioration and any significant disturbance to </a:t>
            </a:r>
            <a:r>
              <a:rPr lang="en-GB" sz="1800" dirty="0" smtClean="0"/>
              <a:t>species</a:t>
            </a:r>
            <a:endParaRPr lang="en-US" sz="1800" dirty="0" smtClean="0"/>
          </a:p>
          <a:p>
            <a:endParaRPr lang="en-US" sz="1800" dirty="0" smtClean="0"/>
          </a:p>
          <a:p>
            <a:endParaRPr lang="en-US" sz="1800" dirty="0"/>
          </a:p>
          <a:p>
            <a:pPr marL="0" indent="0">
              <a:buNone/>
            </a:pPr>
            <a:endParaRPr lang="en-GB" sz="1800" dirty="0" smtClean="0"/>
          </a:p>
          <a:p>
            <a:pPr marL="0" indent="0">
              <a:buNone/>
            </a:pPr>
            <a:endParaRPr lang="en-GB" sz="1800" dirty="0"/>
          </a:p>
          <a:p>
            <a:pPr marL="0" indent="0">
              <a:buNone/>
            </a:pPr>
            <a:endParaRPr lang="en-GB" sz="1800"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grpSp>
        <p:nvGrpSpPr>
          <p:cNvPr id="19" name="Gruppieren 18"/>
          <p:cNvGrpSpPr/>
          <p:nvPr/>
        </p:nvGrpSpPr>
        <p:grpSpPr>
          <a:xfrm>
            <a:off x="491141" y="4888121"/>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Habitat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Birds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smtClean="0">
                  <a:solidFill>
                    <a:schemeClr val="accent2"/>
                  </a:solidFill>
                  <a:ea typeface="Times New Roman" panose="02020603050405020304" pitchFamily="18" charset="0"/>
                  <a:cs typeface="Times New Roman" panose="02020603050405020304" pitchFamily="18" charset="0"/>
                </a:rPr>
                <a:t> 2004/35/CE</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2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79475" y="5788858"/>
            <a:ext cx="2489721" cy="307777"/>
          </a:xfrm>
          <a:prstGeom prst="rect">
            <a:avLst/>
          </a:prstGeom>
        </p:spPr>
        <p:txBody>
          <a:bodyPr wrap="none">
            <a:spAutoFit/>
          </a:bodyPr>
          <a:lstStyle/>
          <a:p>
            <a:r>
              <a:rPr lang="de-DE" sz="1400" dirty="0">
                <a:solidFill>
                  <a:schemeClr val="accent2"/>
                </a:solidFill>
                <a:ea typeface="Times New Roman" panose="02020603050405020304" pitchFamily="18" charset="0"/>
                <a:cs typeface="Times New Roman" panose="02020603050405020304" pitchFamily="18" charset="0"/>
              </a:rPr>
              <a:t>See also Environmental </a:t>
            </a:r>
            <a:r>
              <a:rPr lang="de-DE" sz="1400" dirty="0" err="1">
                <a:solidFill>
                  <a:schemeClr val="accent2"/>
                </a:solidFill>
                <a:ea typeface="Times New Roman" panose="02020603050405020304" pitchFamily="18" charset="0"/>
                <a:cs typeface="Times New Roman" panose="02020603050405020304" pitchFamily="18" charset="0"/>
              </a:rPr>
              <a:t>Liability</a:t>
            </a:r>
            <a:endParaRPr lang="de-DE" sz="1400" dirty="0">
              <a:solidFill>
                <a:schemeClr val="accent2"/>
              </a:solidFill>
              <a:ea typeface="Times New Roman" panose="02020603050405020304" pitchFamily="18" charset="0"/>
              <a:cs typeface="Times New Roman" panose="02020603050405020304" pitchFamily="18" charset="0"/>
            </a:endParaRPr>
          </a:p>
        </p:txBody>
      </p:sp>
      <p:sp>
        <p:nvSpPr>
          <p:cNvPr id="2" name="Titel 1"/>
          <p:cNvSpPr>
            <a:spLocks noGrp="1"/>
          </p:cNvSpPr>
          <p:nvPr>
            <p:ph type="title"/>
          </p:nvPr>
        </p:nvSpPr>
        <p:spPr>
          <a:xfrm>
            <a:off x="446856" y="102144"/>
            <a:ext cx="8229600" cy="724942"/>
          </a:xfrm>
        </p:spPr>
        <p:txBody>
          <a:bodyPr/>
          <a:lstStyle/>
          <a:p>
            <a:r>
              <a:rPr lang="de-DE" dirty="0" smtClean="0"/>
              <a:t>European </a:t>
            </a:r>
            <a:r>
              <a:rPr lang="de-DE" dirty="0" err="1" smtClean="0"/>
              <a:t>Legislation</a:t>
            </a:r>
            <a:endParaRPr lang="de-DE" dirty="0"/>
          </a:p>
        </p:txBody>
      </p:sp>
    </p:spTree>
    <p:extLst>
      <p:ext uri="{BB962C8B-B14F-4D97-AF65-F5344CB8AC3E}">
        <p14:creationId xmlns:p14="http://schemas.microsoft.com/office/powerpoint/2010/main" val="2831459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sz="2800" dirty="0">
                <a:solidFill>
                  <a:schemeClr val="accent6">
                    <a:lumMod val="50000"/>
                  </a:schemeClr>
                </a:solidFill>
              </a:rPr>
              <a:t>Protection of Nature and </a:t>
            </a:r>
            <a:r>
              <a:rPr lang="en-GB" sz="2800" dirty="0" smtClean="0">
                <a:solidFill>
                  <a:schemeClr val="accent6">
                    <a:lumMod val="50000"/>
                  </a:schemeClr>
                </a:solidFill>
              </a:rPr>
              <a:t>Biodiversity</a:t>
            </a:r>
            <a:endParaRPr lang="de-DE" sz="2800" dirty="0">
              <a:solidFill>
                <a:schemeClr val="accent6">
                  <a:lumMod val="50000"/>
                </a:schemeClr>
              </a:solidFill>
            </a:endParaRPr>
          </a:p>
        </p:txBody>
      </p:sp>
      <p:sp>
        <p:nvSpPr>
          <p:cNvPr id="23" name="Inhaltsplatzhalter 22"/>
          <p:cNvSpPr>
            <a:spLocks noGrp="1"/>
          </p:cNvSpPr>
          <p:nvPr>
            <p:ph idx="1"/>
          </p:nvPr>
        </p:nvSpPr>
        <p:spPr>
          <a:xfrm>
            <a:off x="492926" y="1484785"/>
            <a:ext cx="8183530" cy="3672408"/>
          </a:xfrm>
        </p:spPr>
        <p:style>
          <a:lnRef idx="3">
            <a:schemeClr val="lt1"/>
          </a:lnRef>
          <a:fillRef idx="1">
            <a:schemeClr val="accent1"/>
          </a:fillRef>
          <a:effectRef idx="1">
            <a:schemeClr val="accent1"/>
          </a:effectRef>
          <a:fontRef idx="minor">
            <a:schemeClr val="lt1"/>
          </a:fontRef>
        </p:style>
        <p:txBody>
          <a:bodyPr>
            <a:noAutofit/>
          </a:bodyPr>
          <a:lstStyle/>
          <a:p>
            <a:pPr marL="0" indent="0">
              <a:lnSpc>
                <a:spcPct val="110000"/>
              </a:lnSpc>
              <a:spcAft>
                <a:spcPts val="600"/>
              </a:spcAft>
              <a:buNone/>
            </a:pPr>
            <a:r>
              <a:rPr lang="en-US" sz="1800" b="1" dirty="0" smtClean="0">
                <a:solidFill>
                  <a:schemeClr val="bg1"/>
                </a:solidFill>
              </a:rPr>
              <a:t>Natura 2000 </a:t>
            </a:r>
            <a:r>
              <a:rPr lang="en-US" sz="1800" dirty="0" smtClean="0">
                <a:solidFill>
                  <a:schemeClr val="bg1"/>
                </a:solidFill>
              </a:rPr>
              <a:t>sites </a:t>
            </a:r>
            <a:r>
              <a:rPr lang="en-US" sz="1800" u="sng" dirty="0" smtClean="0">
                <a:solidFill>
                  <a:schemeClr val="bg1"/>
                </a:solidFill>
              </a:rPr>
              <a:t>are not strictly protected areas </a:t>
            </a:r>
            <a:r>
              <a:rPr lang="en-US" sz="1800" dirty="0" smtClean="0">
                <a:solidFill>
                  <a:schemeClr val="bg1"/>
                </a:solidFill>
              </a:rPr>
              <a:t>in which all activities are systematically excluded: </a:t>
            </a:r>
          </a:p>
          <a:p>
            <a:pPr>
              <a:lnSpc>
                <a:spcPct val="110000"/>
              </a:lnSpc>
              <a:spcAft>
                <a:spcPts val="600"/>
              </a:spcAft>
              <a:buFont typeface="Symbol" panose="05050102010706020507" pitchFamily="18" charset="2"/>
              <a:buChar char="-"/>
            </a:pPr>
            <a:r>
              <a:rPr lang="en-US" sz="1800" dirty="0" smtClean="0">
                <a:solidFill>
                  <a:schemeClr val="bg1"/>
                </a:solidFill>
              </a:rPr>
              <a:t>Agricultural land accounts for about 40 % of the total area of Natura 2000</a:t>
            </a:r>
          </a:p>
          <a:p>
            <a:pPr>
              <a:lnSpc>
                <a:spcPct val="110000"/>
              </a:lnSpc>
              <a:spcAft>
                <a:spcPts val="600"/>
              </a:spcAft>
              <a:buFont typeface="Symbol" panose="05050102010706020507" pitchFamily="18" charset="2"/>
              <a:buChar char="-"/>
            </a:pPr>
            <a:r>
              <a:rPr lang="en-US" sz="1800" dirty="0" smtClean="0">
                <a:solidFill>
                  <a:schemeClr val="bg1"/>
                </a:solidFill>
              </a:rPr>
              <a:t>Many of the habitats and species protected by the Habitats and Birds Directives are even dependent on or associated with agricultural practices</a:t>
            </a:r>
          </a:p>
          <a:p>
            <a:pPr>
              <a:lnSpc>
                <a:spcPct val="110000"/>
              </a:lnSpc>
              <a:spcAft>
                <a:spcPts val="600"/>
              </a:spcAft>
              <a:buFont typeface="Symbol" panose="05050102010706020507" pitchFamily="18" charset="2"/>
              <a:buChar char="-"/>
            </a:pPr>
            <a:r>
              <a:rPr lang="en-US" sz="1800" dirty="0" smtClean="0">
                <a:solidFill>
                  <a:schemeClr val="bg1"/>
                </a:solidFill>
              </a:rPr>
              <a:t>In some areas it is necessary </a:t>
            </a:r>
            <a:r>
              <a:rPr lang="en-US" sz="1800" dirty="0">
                <a:solidFill>
                  <a:schemeClr val="bg1"/>
                </a:solidFill>
              </a:rPr>
              <a:t>to find ways of reintroducing compatible farming systems or to adapt existing practices so that they can contribute to the conservation of the habitats and species of Community interest for which the site has been </a:t>
            </a:r>
            <a:r>
              <a:rPr lang="en-US" sz="1800" dirty="0" smtClean="0">
                <a:solidFill>
                  <a:schemeClr val="bg1"/>
                </a:solidFill>
              </a:rPr>
              <a:t>designated</a:t>
            </a:r>
          </a:p>
          <a:p>
            <a:pPr>
              <a:lnSpc>
                <a:spcPct val="110000"/>
              </a:lnSpc>
              <a:spcAft>
                <a:spcPts val="600"/>
              </a:spcAft>
              <a:buFont typeface="Symbol" panose="05050102010706020507" pitchFamily="18" charset="2"/>
              <a:buChar char="-"/>
            </a:pPr>
            <a:endParaRPr lang="en-US" sz="1800" dirty="0">
              <a:solidFill>
                <a:schemeClr val="bg1"/>
              </a:solidFill>
            </a:endParaRPr>
          </a:p>
          <a:p>
            <a:pPr>
              <a:lnSpc>
                <a:spcPct val="110000"/>
              </a:lnSpc>
              <a:spcAft>
                <a:spcPts val="600"/>
              </a:spcAft>
              <a:buFont typeface="Symbol" panose="05050102010706020507" pitchFamily="18" charset="2"/>
              <a:buChar char="-"/>
            </a:pPr>
            <a:endParaRPr lang="en-US" sz="1800" dirty="0" smtClean="0">
              <a:solidFill>
                <a:schemeClr val="bg1"/>
              </a:solidFill>
            </a:endParaRPr>
          </a:p>
          <a:p>
            <a:pPr marL="0" indent="0" algn="r">
              <a:lnSpc>
                <a:spcPct val="110000"/>
              </a:lnSpc>
              <a:spcAft>
                <a:spcPts val="600"/>
              </a:spcAft>
              <a:buNone/>
            </a:pPr>
            <a:r>
              <a:rPr lang="en-US" sz="1800" dirty="0" smtClean="0">
                <a:solidFill>
                  <a:schemeClr val="bg1"/>
                </a:solidFill>
              </a:rPr>
              <a:t>			</a:t>
            </a:r>
            <a:endParaRPr lang="en-US" sz="1800" dirty="0">
              <a:solidFill>
                <a:schemeClr val="bg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6" name="Rechteck 5"/>
          <p:cNvSpPr/>
          <p:nvPr/>
        </p:nvSpPr>
        <p:spPr>
          <a:xfrm>
            <a:off x="3779912" y="5190354"/>
            <a:ext cx="4896544" cy="285335"/>
          </a:xfrm>
          <a:prstGeom prst="rect">
            <a:avLst/>
          </a:prstGeom>
        </p:spPr>
        <p:txBody>
          <a:bodyPr wrap="square">
            <a:spAutoFit/>
          </a:bodyPr>
          <a:lstStyle/>
          <a:p>
            <a:pPr algn="r">
              <a:lnSpc>
                <a:spcPct val="110000"/>
              </a:lnSpc>
              <a:spcAft>
                <a:spcPts val="600"/>
              </a:spcAft>
            </a:pPr>
            <a:r>
              <a:rPr lang="en-US" sz="1200" dirty="0" smtClean="0">
                <a:solidFill>
                  <a:schemeClr val="accent2"/>
                </a:solidFill>
              </a:rPr>
              <a:t>European </a:t>
            </a:r>
            <a:r>
              <a:rPr lang="en-US" sz="1200" dirty="0">
                <a:solidFill>
                  <a:schemeClr val="accent2"/>
                </a:solidFill>
              </a:rPr>
              <a:t>Commission (2014): Farming for Natura </a:t>
            </a:r>
            <a:r>
              <a:rPr lang="en-US" sz="1200" dirty="0" smtClean="0">
                <a:solidFill>
                  <a:schemeClr val="accent2"/>
                </a:solidFill>
              </a:rPr>
              <a:t>2000</a:t>
            </a:r>
            <a:endParaRPr lang="en-US" sz="1200" dirty="0">
              <a:solidFill>
                <a:schemeClr val="accent2"/>
              </a:solidFill>
            </a:endParaRPr>
          </a:p>
        </p:txBody>
      </p:sp>
    </p:spTree>
    <p:extLst>
      <p:ext uri="{BB962C8B-B14F-4D97-AF65-F5344CB8AC3E}">
        <p14:creationId xmlns:p14="http://schemas.microsoft.com/office/powerpoint/2010/main" val="22379719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800" dirty="0" smtClean="0">
                <a:solidFill>
                  <a:schemeClr val="accent6">
                    <a:lumMod val="50000"/>
                  </a:schemeClr>
                </a:solidFill>
              </a:rPr>
              <a:t>European </a:t>
            </a:r>
            <a:r>
              <a:rPr lang="de-DE" sz="2800" dirty="0" err="1" smtClean="0">
                <a:solidFill>
                  <a:schemeClr val="accent6">
                    <a:lumMod val="50000"/>
                  </a:schemeClr>
                </a:solidFill>
              </a:rPr>
              <a:t>Legislation</a:t>
            </a:r>
            <a:endParaRPr lang="de-DE" sz="2800" dirty="0">
              <a:solidFill>
                <a:schemeClr val="accent6">
                  <a:lumMod val="50000"/>
                </a:schemeClr>
              </a:solidFill>
            </a:endParaRPr>
          </a:p>
        </p:txBody>
      </p:sp>
      <p:sp>
        <p:nvSpPr>
          <p:cNvPr id="23" name="Inhaltsplatzhalter 22"/>
          <p:cNvSpPr>
            <a:spLocks noGrp="1"/>
          </p:cNvSpPr>
          <p:nvPr>
            <p:ph idx="1"/>
          </p:nvPr>
        </p:nvSpPr>
        <p:spPr/>
        <p:txBody>
          <a:bodyPr>
            <a:noAutofit/>
          </a:bodyPr>
          <a:lstStyle/>
          <a:p>
            <a:pPr>
              <a:lnSpc>
                <a:spcPct val="115000"/>
              </a:lnSpc>
              <a:spcBef>
                <a:spcPts val="600"/>
              </a:spcBef>
              <a:spcAft>
                <a:spcPts val="600"/>
              </a:spcAft>
              <a:buFont typeface="+mj-lt"/>
              <a:buAutoNum type="arabicPeriod" startAt="2"/>
            </a:pPr>
            <a:r>
              <a:rPr lang="en-US" sz="2000" b="1" dirty="0" smtClean="0"/>
              <a:t>Conservation </a:t>
            </a:r>
            <a:r>
              <a:rPr lang="en-US" sz="2000" b="1" dirty="0"/>
              <a:t>of </a:t>
            </a:r>
            <a:r>
              <a:rPr lang="en-US" sz="2000" b="1" dirty="0" smtClean="0"/>
              <a:t>Birds </a:t>
            </a:r>
            <a:r>
              <a:rPr lang="en-US" sz="2000" b="1" dirty="0"/>
              <a:t>(Birds </a:t>
            </a:r>
            <a:r>
              <a:rPr lang="en-US" sz="2000" b="1" dirty="0" smtClean="0"/>
              <a:t>Directive)</a:t>
            </a:r>
          </a:p>
          <a:p>
            <a:pPr marL="0" indent="0">
              <a:spcAft>
                <a:spcPts val="600"/>
              </a:spcAft>
              <a:buNone/>
            </a:pPr>
            <a:r>
              <a:rPr lang="en-US" sz="1800" dirty="0" smtClean="0"/>
              <a:t>Covers </a:t>
            </a:r>
            <a:r>
              <a:rPr lang="en-US" sz="1800" dirty="0"/>
              <a:t>the protection, management and control of all species of naturally occurring </a:t>
            </a:r>
            <a:r>
              <a:rPr lang="en-US" sz="1800" dirty="0" smtClean="0"/>
              <a:t>birds; </a:t>
            </a:r>
            <a:r>
              <a:rPr lang="en-US" sz="1800" dirty="0"/>
              <a:t>lays down rules for their </a:t>
            </a:r>
            <a:r>
              <a:rPr lang="en-US" sz="1800" dirty="0" smtClean="0"/>
              <a:t>exploitation, applies </a:t>
            </a:r>
            <a:r>
              <a:rPr lang="en-US" sz="1800" dirty="0"/>
              <a:t>to birds, their eggs, nests and </a:t>
            </a:r>
            <a:r>
              <a:rPr lang="en-US" sz="1800" dirty="0" smtClean="0"/>
              <a:t>habitats</a:t>
            </a:r>
            <a:endParaRPr lang="en-US" sz="1800" dirty="0"/>
          </a:p>
          <a:p>
            <a:pPr marL="0" indent="0">
              <a:spcAft>
                <a:spcPts val="600"/>
              </a:spcAft>
              <a:buNone/>
            </a:pPr>
            <a:r>
              <a:rPr lang="en-US" sz="1800" dirty="0"/>
              <a:t>Measures </a:t>
            </a:r>
            <a:r>
              <a:rPr lang="en-US" sz="1800" dirty="0" smtClean="0"/>
              <a:t>include</a:t>
            </a:r>
            <a:r>
              <a:rPr lang="en-US" sz="1800" dirty="0"/>
              <a:t>:</a:t>
            </a:r>
          </a:p>
          <a:p>
            <a:pPr>
              <a:spcAft>
                <a:spcPts val="600"/>
              </a:spcAft>
              <a:buFont typeface="Symbol" panose="05050102010706020507" pitchFamily="18" charset="2"/>
              <a:buChar char="-"/>
            </a:pPr>
            <a:r>
              <a:rPr lang="en-US" sz="1600" dirty="0">
                <a:solidFill>
                  <a:schemeClr val="tx2">
                    <a:lumMod val="50000"/>
                  </a:schemeClr>
                </a:solidFill>
              </a:rPr>
              <a:t>EU countries must create special protection areas (SPAs) for threatened species and migratory birds; SPAs form part of the Natura 2000 network </a:t>
            </a:r>
          </a:p>
          <a:p>
            <a:pPr>
              <a:spcAft>
                <a:spcPts val="600"/>
              </a:spcAft>
              <a:buFont typeface="Symbol" panose="05050102010706020507" pitchFamily="18" charset="2"/>
              <a:buChar char="-"/>
            </a:pPr>
            <a:r>
              <a:rPr lang="en-US" sz="1600" dirty="0">
                <a:solidFill>
                  <a:schemeClr val="tx2">
                    <a:lumMod val="50000"/>
                  </a:schemeClr>
                </a:solidFill>
              </a:rPr>
              <a:t>upkeep and management in accordance with the ecological needs of habitats inside and outside the protected zones;</a:t>
            </a:r>
          </a:p>
          <a:p>
            <a:pPr>
              <a:spcAft>
                <a:spcPts val="600"/>
              </a:spcAft>
              <a:buFont typeface="Symbol" panose="05050102010706020507" pitchFamily="18" charset="2"/>
              <a:buChar char="-"/>
            </a:pPr>
            <a:r>
              <a:rPr lang="en-US" sz="1600" dirty="0">
                <a:solidFill>
                  <a:schemeClr val="tx2">
                    <a:lumMod val="50000"/>
                  </a:schemeClr>
                </a:solidFill>
              </a:rPr>
              <a:t>re-establishment of destroyed biotopes; creation of biotopes.</a:t>
            </a:r>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grpSp>
        <p:nvGrpSpPr>
          <p:cNvPr id="19" name="Gruppieren 18"/>
          <p:cNvGrpSpPr/>
          <p:nvPr/>
        </p:nvGrpSpPr>
        <p:grpSpPr>
          <a:xfrm>
            <a:off x="579475" y="4869163"/>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Habitat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Birds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smtClean="0">
                  <a:solidFill>
                    <a:schemeClr val="accent2"/>
                  </a:solidFill>
                  <a:ea typeface="Times New Roman" panose="02020603050405020304" pitchFamily="18" charset="0"/>
                  <a:cs typeface="Times New Roman" panose="02020603050405020304" pitchFamily="18" charset="0"/>
                </a:rPr>
                <a:t> 2004/35/CE</a:t>
              </a: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79475" y="5788858"/>
            <a:ext cx="2808846" cy="338554"/>
          </a:xfrm>
          <a:prstGeom prst="rect">
            <a:avLst/>
          </a:prstGeom>
        </p:spPr>
        <p:txBody>
          <a:bodyPr wrap="none">
            <a:spAutoFit/>
          </a:bodyPr>
          <a:lstStyle/>
          <a:p>
            <a:r>
              <a:rPr lang="de-DE" sz="1600" dirty="0">
                <a:solidFill>
                  <a:schemeClr val="accent2"/>
                </a:solidFill>
                <a:ea typeface="Times New Roman" panose="02020603050405020304" pitchFamily="18" charset="0"/>
                <a:cs typeface="Times New Roman" panose="02020603050405020304" pitchFamily="18" charset="0"/>
              </a:rPr>
              <a:t>See also Environmental </a:t>
            </a:r>
            <a:r>
              <a:rPr lang="de-DE" sz="1600" dirty="0" err="1">
                <a:solidFill>
                  <a:schemeClr val="accent2"/>
                </a:solidFill>
                <a:ea typeface="Times New Roman" panose="02020603050405020304" pitchFamily="18" charset="0"/>
                <a:cs typeface="Times New Roman" panose="02020603050405020304" pitchFamily="18" charset="0"/>
              </a:rPr>
              <a:t>Liability</a:t>
            </a:r>
            <a:endParaRPr lang="de-DE" sz="1600" dirty="0">
              <a:solidFill>
                <a:schemeClr val="accent2"/>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7436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400" dirty="0" smtClean="0">
                <a:solidFill>
                  <a:schemeClr val="accent6">
                    <a:lumMod val="50000"/>
                  </a:schemeClr>
                </a:solidFill>
              </a:rPr>
              <a:t>European </a:t>
            </a:r>
            <a:r>
              <a:rPr lang="de-DE" sz="2400" dirty="0" err="1" smtClean="0">
                <a:solidFill>
                  <a:schemeClr val="accent6">
                    <a:lumMod val="50000"/>
                  </a:schemeClr>
                </a:solidFill>
              </a:rPr>
              <a:t>Directives</a:t>
            </a:r>
            <a:r>
              <a:rPr lang="de-DE" sz="2400" dirty="0" smtClean="0">
                <a:solidFill>
                  <a:schemeClr val="accent6">
                    <a:lumMod val="50000"/>
                  </a:schemeClr>
                </a:solidFill>
              </a:rPr>
              <a:t> – National </a:t>
            </a:r>
            <a:r>
              <a:rPr lang="de-DE" sz="2400" dirty="0" err="1" smtClean="0">
                <a:solidFill>
                  <a:schemeClr val="accent6">
                    <a:lumMod val="50000"/>
                  </a:schemeClr>
                </a:solidFill>
              </a:rPr>
              <a:t>legislation</a:t>
            </a:r>
            <a:endParaRPr lang="de-DE" sz="2400" dirty="0">
              <a:solidFill>
                <a:schemeClr val="accent6">
                  <a:lumMod val="50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3" name="Abgerundetes Rechteck 2"/>
          <p:cNvSpPr/>
          <p:nvPr/>
        </p:nvSpPr>
        <p:spPr>
          <a:xfrm>
            <a:off x="683568" y="1412776"/>
            <a:ext cx="3384376"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Fauna-Flora-Habitat </a:t>
            </a:r>
            <a:r>
              <a:rPr lang="de-DE" sz="2400" dirty="0" err="1" smtClean="0"/>
              <a:t>Directive</a:t>
            </a:r>
            <a:endParaRPr lang="de-DE" sz="2400" dirty="0"/>
          </a:p>
        </p:txBody>
      </p:sp>
      <p:sp>
        <p:nvSpPr>
          <p:cNvPr id="11" name="Abgerundetes Rechteck 10"/>
          <p:cNvSpPr/>
          <p:nvPr/>
        </p:nvSpPr>
        <p:spPr>
          <a:xfrm>
            <a:off x="683568" y="2708920"/>
            <a:ext cx="3384376" cy="9482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Birds </a:t>
            </a:r>
            <a:r>
              <a:rPr lang="de-DE" sz="2400" dirty="0" err="1" smtClean="0"/>
              <a:t>Directive</a:t>
            </a:r>
            <a:endParaRPr lang="de-DE" sz="2400" dirty="0"/>
          </a:p>
        </p:txBody>
      </p:sp>
      <p:sp>
        <p:nvSpPr>
          <p:cNvPr id="5" name="Abgerundetes Rechteck 4"/>
          <p:cNvSpPr/>
          <p:nvPr/>
        </p:nvSpPr>
        <p:spPr>
          <a:xfrm>
            <a:off x="5364088" y="1844824"/>
            <a:ext cx="3096344" cy="133160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2">
                    <a:lumMod val="10000"/>
                  </a:schemeClr>
                </a:solidFill>
              </a:rPr>
              <a:t>German Federal </a:t>
            </a:r>
            <a:r>
              <a:rPr lang="en-US" b="1" dirty="0">
                <a:solidFill>
                  <a:schemeClr val="bg2">
                    <a:lumMod val="10000"/>
                  </a:schemeClr>
                </a:solidFill>
              </a:rPr>
              <a:t>Nature </a:t>
            </a:r>
            <a:endParaRPr lang="en-US" b="1" dirty="0" smtClean="0">
              <a:solidFill>
                <a:schemeClr val="bg2">
                  <a:lumMod val="10000"/>
                </a:schemeClr>
              </a:solidFill>
            </a:endParaRPr>
          </a:p>
          <a:p>
            <a:pPr algn="ctr"/>
            <a:r>
              <a:rPr lang="en-US" b="1" dirty="0" smtClean="0">
                <a:solidFill>
                  <a:schemeClr val="bg2">
                    <a:lumMod val="10000"/>
                  </a:schemeClr>
                </a:solidFill>
              </a:rPr>
              <a:t>Conservation </a:t>
            </a:r>
            <a:r>
              <a:rPr lang="en-US" b="1" dirty="0">
                <a:solidFill>
                  <a:schemeClr val="bg2">
                    <a:lumMod val="10000"/>
                  </a:schemeClr>
                </a:solidFill>
              </a:rPr>
              <a:t>Act (</a:t>
            </a:r>
            <a:r>
              <a:rPr lang="en-US" b="1" dirty="0" err="1" smtClean="0">
                <a:solidFill>
                  <a:schemeClr val="bg2">
                    <a:lumMod val="10000"/>
                  </a:schemeClr>
                </a:solidFill>
              </a:rPr>
              <a:t>Bundesnaturschutzgesetz</a:t>
            </a:r>
            <a:r>
              <a:rPr lang="en-US" b="1" dirty="0" smtClean="0">
                <a:solidFill>
                  <a:schemeClr val="bg2">
                    <a:lumMod val="10000"/>
                  </a:schemeClr>
                </a:solidFill>
              </a:rPr>
              <a:t>)</a:t>
            </a:r>
            <a:endParaRPr lang="de-DE" dirty="0">
              <a:solidFill>
                <a:schemeClr val="bg2">
                  <a:lumMod val="10000"/>
                </a:schemeClr>
              </a:solidFill>
            </a:endParaRPr>
          </a:p>
        </p:txBody>
      </p:sp>
      <p:cxnSp>
        <p:nvCxnSpPr>
          <p:cNvPr id="8" name="Gerade Verbindung mit Pfeil 7"/>
          <p:cNvCxnSpPr/>
          <p:nvPr/>
        </p:nvCxnSpPr>
        <p:spPr>
          <a:xfrm>
            <a:off x="4283968" y="1916832"/>
            <a:ext cx="936104" cy="50405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flipV="1">
            <a:off x="4211960" y="2744924"/>
            <a:ext cx="1008112" cy="431501"/>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7" name="Abgerundetes Rechteck 16"/>
          <p:cNvSpPr/>
          <p:nvPr/>
        </p:nvSpPr>
        <p:spPr>
          <a:xfrm>
            <a:off x="5364088" y="3640306"/>
            <a:ext cx="3096344" cy="13460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2">
                    <a:lumMod val="10000"/>
                  </a:schemeClr>
                </a:solidFill>
              </a:rPr>
              <a:t>Regional Federal </a:t>
            </a:r>
            <a:r>
              <a:rPr lang="en-US" b="1" dirty="0">
                <a:solidFill>
                  <a:schemeClr val="bg2">
                    <a:lumMod val="10000"/>
                  </a:schemeClr>
                </a:solidFill>
              </a:rPr>
              <a:t>Nature </a:t>
            </a:r>
            <a:endParaRPr lang="en-US" b="1" dirty="0" smtClean="0">
              <a:solidFill>
                <a:schemeClr val="bg2">
                  <a:lumMod val="10000"/>
                </a:schemeClr>
              </a:solidFill>
            </a:endParaRPr>
          </a:p>
          <a:p>
            <a:pPr algn="ctr"/>
            <a:r>
              <a:rPr lang="en-US" b="1" dirty="0" smtClean="0">
                <a:solidFill>
                  <a:schemeClr val="bg2">
                    <a:lumMod val="10000"/>
                  </a:schemeClr>
                </a:solidFill>
              </a:rPr>
              <a:t>Conservation </a:t>
            </a:r>
            <a:r>
              <a:rPr lang="en-US" b="1" dirty="0">
                <a:solidFill>
                  <a:schemeClr val="bg2">
                    <a:lumMod val="10000"/>
                  </a:schemeClr>
                </a:solidFill>
              </a:rPr>
              <a:t>Act </a:t>
            </a:r>
            <a:r>
              <a:rPr lang="en-US" b="1" dirty="0" smtClean="0">
                <a:solidFill>
                  <a:schemeClr val="bg2">
                    <a:lumMod val="10000"/>
                  </a:schemeClr>
                </a:solidFill>
              </a:rPr>
              <a:t>(</a:t>
            </a:r>
            <a:r>
              <a:rPr lang="en-US" b="1" dirty="0" err="1" smtClean="0">
                <a:solidFill>
                  <a:schemeClr val="bg2">
                    <a:lumMod val="10000"/>
                  </a:schemeClr>
                </a:solidFill>
              </a:rPr>
              <a:t>Landes</a:t>
            </a:r>
            <a:r>
              <a:rPr lang="en-US" b="1" dirty="0" smtClean="0">
                <a:solidFill>
                  <a:schemeClr val="bg2">
                    <a:lumMod val="10000"/>
                  </a:schemeClr>
                </a:solidFill>
              </a:rPr>
              <a:t> </a:t>
            </a:r>
            <a:r>
              <a:rPr lang="en-US" b="1" dirty="0" err="1" smtClean="0">
                <a:solidFill>
                  <a:schemeClr val="bg2">
                    <a:lumMod val="10000"/>
                  </a:schemeClr>
                </a:solidFill>
              </a:rPr>
              <a:t>naturschutzgesetz</a:t>
            </a:r>
            <a:r>
              <a:rPr lang="en-US" b="1" dirty="0" smtClean="0">
                <a:solidFill>
                  <a:schemeClr val="bg2">
                    <a:lumMod val="10000"/>
                  </a:schemeClr>
                </a:solidFill>
              </a:rPr>
              <a:t>)</a:t>
            </a:r>
            <a:endParaRPr lang="de-DE" dirty="0">
              <a:solidFill>
                <a:schemeClr val="bg2">
                  <a:lumMod val="10000"/>
                </a:schemeClr>
              </a:solidFill>
            </a:endParaRPr>
          </a:p>
        </p:txBody>
      </p:sp>
      <p:cxnSp>
        <p:nvCxnSpPr>
          <p:cNvPr id="18" name="Gerade Verbindung mit Pfeil 17"/>
          <p:cNvCxnSpPr/>
          <p:nvPr/>
        </p:nvCxnSpPr>
        <p:spPr>
          <a:xfrm>
            <a:off x="6907905" y="2960674"/>
            <a:ext cx="0" cy="612342"/>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22" name="Gruppieren 21"/>
          <p:cNvGrpSpPr/>
          <p:nvPr/>
        </p:nvGrpSpPr>
        <p:grpSpPr>
          <a:xfrm>
            <a:off x="1115616" y="5097310"/>
            <a:ext cx="3981128" cy="936103"/>
            <a:chOff x="624379" y="4661495"/>
            <a:chExt cx="2413393" cy="1428431"/>
          </a:xfrm>
        </p:grpSpPr>
        <p:sp>
          <p:nvSpPr>
            <p:cNvPr id="24" name="Freihandform 23"/>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25" name="Freihandform 24"/>
            <p:cNvSpPr/>
            <p:nvPr/>
          </p:nvSpPr>
          <p:spPr>
            <a:xfrm>
              <a:off x="624379" y="5037653"/>
              <a:ext cx="2413393" cy="105227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b="1" dirty="0">
                  <a:solidFill>
                    <a:srgbClr val="8F8057"/>
                  </a:solidFill>
                  <a:ea typeface="Times New Roman" panose="02020603050405020304" pitchFamily="18" charset="0"/>
                  <a:cs typeface="Times New Roman" panose="02020603050405020304" pitchFamily="18" charset="0"/>
                </a:rPr>
                <a:t>Federal Nature Conservation Act (</a:t>
              </a:r>
              <a:r>
                <a:rPr lang="en-US" sz="1100" b="1" dirty="0" err="1">
                  <a:solidFill>
                    <a:srgbClr val="8F8057"/>
                  </a:solidFill>
                  <a:ea typeface="Times New Roman" panose="02020603050405020304" pitchFamily="18" charset="0"/>
                  <a:cs typeface="Times New Roman" panose="02020603050405020304" pitchFamily="18" charset="0"/>
                </a:rPr>
                <a:t>BNatSchG</a:t>
              </a:r>
              <a:r>
                <a:rPr lang="en-US" sz="1100" b="1" dirty="0" smtClean="0">
                  <a:solidFill>
                    <a:srgbClr val="8F8057"/>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b="1" dirty="0">
                  <a:solidFill>
                    <a:srgbClr val="8F8057"/>
                  </a:solidFill>
                  <a:ea typeface="Times New Roman" panose="02020603050405020304" pitchFamily="18" charset="0"/>
                  <a:cs typeface="Times New Roman" panose="02020603050405020304" pitchFamily="18" charset="0"/>
                </a:rPr>
                <a:t>Building Code (BauGB)</a:t>
              </a:r>
            </a:p>
          </p:txBody>
        </p:sp>
      </p:grpSp>
    </p:spTree>
    <p:extLst>
      <p:ext uri="{BB962C8B-B14F-4D97-AF65-F5344CB8AC3E}">
        <p14:creationId xmlns:p14="http://schemas.microsoft.com/office/powerpoint/2010/main" val="25179312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solidFill>
                  <a:schemeClr val="accent2"/>
                </a:solidFill>
              </a:rPr>
              <a:t>European </a:t>
            </a:r>
            <a:r>
              <a:rPr lang="de-DE" dirty="0" err="1" smtClean="0">
                <a:solidFill>
                  <a:schemeClr val="accent2"/>
                </a:solidFill>
              </a:rPr>
              <a:t>Water</a:t>
            </a:r>
            <a:r>
              <a:rPr lang="de-DE" dirty="0" smtClean="0">
                <a:solidFill>
                  <a:schemeClr val="accent2"/>
                </a:solidFill>
              </a:rPr>
              <a:t> Framework </a:t>
            </a:r>
            <a:r>
              <a:rPr lang="de-DE" dirty="0" err="1" smtClean="0">
                <a:solidFill>
                  <a:schemeClr val="accent2"/>
                </a:solidFill>
              </a:rPr>
              <a:t>Directive</a:t>
            </a:r>
            <a:endParaRPr lang="de-DE" dirty="0">
              <a:solidFill>
                <a:schemeClr val="accent2"/>
              </a:solidFill>
            </a:endParaRPr>
          </a:p>
        </p:txBody>
      </p:sp>
      <p:sp>
        <p:nvSpPr>
          <p:cNvPr id="23" name="Inhaltsplatzhalter 22"/>
          <p:cNvSpPr>
            <a:spLocks noGrp="1"/>
          </p:cNvSpPr>
          <p:nvPr>
            <p:ph idx="1"/>
          </p:nvPr>
        </p:nvSpPr>
        <p:spPr>
          <a:xfrm>
            <a:off x="467544" y="1268760"/>
            <a:ext cx="8229600" cy="3323644"/>
          </a:xfrm>
        </p:spPr>
        <p:txBody>
          <a:bodyPr>
            <a:normAutofit/>
          </a:bodyPr>
          <a:lstStyle/>
          <a:p>
            <a:pPr marL="0" indent="0">
              <a:buNone/>
            </a:pPr>
            <a:r>
              <a:rPr lang="en-GB" sz="1800" dirty="0" smtClean="0"/>
              <a:t>The </a:t>
            </a:r>
            <a:r>
              <a:rPr lang="en-GB" sz="1800" dirty="0"/>
              <a:t>aim is to </a:t>
            </a:r>
            <a:r>
              <a:rPr lang="en-GB" sz="1800" dirty="0" smtClean="0"/>
              <a:t>obtain </a:t>
            </a:r>
            <a:r>
              <a:rPr lang="en-GB" sz="1800" dirty="0"/>
              <a:t>a “good status” of all waters. </a:t>
            </a:r>
            <a:endParaRPr lang="de-DE" sz="1800" dirty="0"/>
          </a:p>
          <a:p>
            <a:pPr>
              <a:buFont typeface="Symbol" panose="05050102010706020507" pitchFamily="18" charset="2"/>
              <a:buChar char="-"/>
            </a:pPr>
            <a:r>
              <a:rPr lang="en-GB" sz="1800" dirty="0">
                <a:solidFill>
                  <a:schemeClr val="accent2"/>
                </a:solidFill>
              </a:rPr>
              <a:t>protecting all forms of water (surface*, ground*, inland* and transitional</a:t>
            </a:r>
            <a:r>
              <a:rPr lang="en-GB" sz="1800" dirty="0" smtClean="0">
                <a:solidFill>
                  <a:schemeClr val="accent2"/>
                </a:solidFill>
              </a:rPr>
              <a:t>*);</a:t>
            </a:r>
            <a:endParaRPr lang="de-DE" sz="1800" dirty="0" smtClean="0">
              <a:solidFill>
                <a:schemeClr val="accent2"/>
              </a:solidFill>
            </a:endParaRPr>
          </a:p>
          <a:p>
            <a:pPr>
              <a:buFont typeface="Symbol" panose="05050102010706020507" pitchFamily="18" charset="2"/>
              <a:buChar char="-"/>
            </a:pPr>
            <a:r>
              <a:rPr lang="en-GB" sz="1800" dirty="0">
                <a:solidFill>
                  <a:schemeClr val="accent2"/>
                </a:solidFill>
              </a:rPr>
              <a:t>restoring the ecosystems in and around these bodies of </a:t>
            </a:r>
            <a:r>
              <a:rPr lang="en-GB" sz="1800" dirty="0" smtClean="0">
                <a:solidFill>
                  <a:schemeClr val="accent2"/>
                </a:solidFill>
              </a:rPr>
              <a:t>water;</a:t>
            </a:r>
            <a:endParaRPr lang="de-DE" sz="1800" dirty="0" smtClean="0">
              <a:solidFill>
                <a:schemeClr val="accent2"/>
              </a:solidFill>
            </a:endParaRPr>
          </a:p>
          <a:p>
            <a:pPr>
              <a:buFont typeface="Symbol" panose="05050102010706020507" pitchFamily="18" charset="2"/>
              <a:buChar char="-"/>
            </a:pPr>
            <a:r>
              <a:rPr lang="en-GB" sz="1800" dirty="0" smtClean="0">
                <a:solidFill>
                  <a:schemeClr val="accent2"/>
                </a:solidFill>
              </a:rPr>
              <a:t>reducing pollution in water bodies;</a:t>
            </a:r>
            <a:endParaRPr lang="de-DE" sz="1800" dirty="0" smtClean="0">
              <a:solidFill>
                <a:schemeClr val="accent2"/>
              </a:solidFill>
            </a:endParaRPr>
          </a:p>
          <a:p>
            <a:pPr>
              <a:buFont typeface="Symbol" panose="05050102010706020507" pitchFamily="18" charset="2"/>
              <a:buChar char="-"/>
            </a:pPr>
            <a:r>
              <a:rPr lang="en-GB" sz="1800" dirty="0" smtClean="0">
                <a:solidFill>
                  <a:schemeClr val="accent2"/>
                </a:solidFill>
              </a:rPr>
              <a:t>guaranteeing sustainable water usage by individuals and businesses</a:t>
            </a:r>
          </a:p>
          <a:p>
            <a:pPr marL="0" indent="0">
              <a:buNone/>
            </a:pPr>
            <a:r>
              <a:rPr lang="en-US" sz="1800" dirty="0" smtClean="0">
                <a:solidFill>
                  <a:schemeClr val="accent2"/>
                </a:solidFill>
              </a:rPr>
              <a:t>Environmental </a:t>
            </a:r>
            <a:r>
              <a:rPr lang="en-US" sz="1800" dirty="0">
                <a:solidFill>
                  <a:schemeClr val="accent2"/>
                </a:solidFill>
              </a:rPr>
              <a:t>quality standards (EQS) concerning the presence in surface water of certain substances or groups of </a:t>
            </a:r>
            <a:r>
              <a:rPr lang="en-US" sz="1800" dirty="0" smtClean="0">
                <a:solidFill>
                  <a:schemeClr val="accent2"/>
                </a:solidFill>
              </a:rPr>
              <a:t>substances </a:t>
            </a:r>
            <a:r>
              <a:rPr lang="en-US" sz="1800" dirty="0">
                <a:solidFill>
                  <a:schemeClr val="accent2"/>
                </a:solidFill>
              </a:rPr>
              <a:t>identified as priority pollutants on account of the </a:t>
            </a:r>
            <a:r>
              <a:rPr lang="en-US" sz="1800" dirty="0" smtClean="0">
                <a:solidFill>
                  <a:schemeClr val="accent2"/>
                </a:solidFill>
              </a:rPr>
              <a:t>risk </a:t>
            </a:r>
            <a:r>
              <a:rPr lang="en-US" sz="1800" dirty="0">
                <a:solidFill>
                  <a:schemeClr val="accent2"/>
                </a:solidFill>
              </a:rPr>
              <a:t>they pose to or via the aquatic environment.</a:t>
            </a:r>
            <a:endParaRPr lang="en-GB" sz="1800" dirty="0" smtClean="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11</a:t>
            </a:fld>
            <a:endParaRPr lang="de-DE" dirty="0"/>
          </a:p>
        </p:txBody>
      </p:sp>
      <p:grpSp>
        <p:nvGrpSpPr>
          <p:cNvPr id="2" name="Gruppieren 1"/>
          <p:cNvGrpSpPr/>
          <p:nvPr/>
        </p:nvGrpSpPr>
        <p:grpSpPr>
          <a:xfrm>
            <a:off x="4683580" y="3933054"/>
            <a:ext cx="3981128" cy="1008112"/>
            <a:chOff x="624379" y="4661495"/>
            <a:chExt cx="2413393" cy="1052529"/>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676370"/>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Water Resources Act (WHG</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Waste Water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AbwV</a:t>
              </a:r>
              <a:r>
                <a:rPr lang="en-US" sz="1100" dirty="0">
                  <a:solidFill>
                    <a:schemeClr val="bg2">
                      <a:lumMod val="50000"/>
                    </a:schemeClr>
                  </a:solidFill>
                  <a:ea typeface="Times New Roman" panose="02020603050405020304" pitchFamily="18" charset="0"/>
                  <a:cs typeface="Times New Roman" panose="02020603050405020304" pitchFamily="18" charset="0"/>
                </a:rPr>
                <a:t>)</a:t>
              </a:r>
              <a:endParaRPr lang="de-DE" sz="1100"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80528" y="3933054"/>
            <a:ext cx="3981128" cy="2304255"/>
            <a:chOff x="624379" y="4661495"/>
            <a:chExt cx="2413393" cy="2405780"/>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3"/>
              <a:ext cx="2413393" cy="202962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Water Framework Directive (Directive 2000/60/EC)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Environmental quality standards in the field of water policy (Directive 2008/105/EC)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Protection of groundwater against pollution and deterioration (Directive 2006/118/EC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Protection of waters against pollution caused by nitrates from </a:t>
              </a:r>
              <a:r>
                <a:rPr lang="en-US" sz="1100" dirty="0" smtClean="0">
                  <a:solidFill>
                    <a:schemeClr val="accent2"/>
                  </a:solidFill>
                  <a:ea typeface="Times New Roman" panose="02020603050405020304" pitchFamily="18" charset="0"/>
                  <a:cs typeface="Times New Roman" panose="02020603050405020304" pitchFamily="18" charset="0"/>
                </a:rPr>
                <a:t>agricultural </a:t>
              </a:r>
              <a:r>
                <a:rPr lang="en-US" sz="1100" dirty="0">
                  <a:solidFill>
                    <a:schemeClr val="accent2"/>
                  </a:solidFill>
                  <a:ea typeface="Times New Roman" panose="02020603050405020304" pitchFamily="18" charset="0"/>
                  <a:cs typeface="Times New Roman" panose="02020603050405020304" pitchFamily="18" charset="0"/>
                </a:rPr>
                <a:t>sources (</a:t>
              </a:r>
              <a:r>
                <a:rPr lang="en-GB" sz="1100" dirty="0">
                  <a:solidFill>
                    <a:schemeClr val="accent2"/>
                  </a:solidFill>
                  <a:ea typeface="Times New Roman" panose="02020603050405020304" pitchFamily="18" charset="0"/>
                  <a:cs typeface="Times New Roman" panose="02020603050405020304" pitchFamily="18" charset="0"/>
                </a:rPr>
                <a:t>Council Directive 91/676/EEC</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Ø"/>
              </a:pPr>
              <a:r>
                <a:rPr lang="en-US" sz="1100" b="1" dirty="0">
                  <a:solidFill>
                    <a:schemeClr val="accent2"/>
                  </a:solidFill>
                  <a:ea typeface="Times New Roman" panose="02020603050405020304" pitchFamily="18" charset="0"/>
                  <a:cs typeface="Times New Roman" panose="02020603050405020304" pitchFamily="18" charset="0"/>
                </a:rPr>
                <a:t>Good Professional </a:t>
              </a:r>
              <a:r>
                <a:rPr lang="en-US" sz="1100" b="1" dirty="0" smtClean="0">
                  <a:solidFill>
                    <a:schemeClr val="accent2"/>
                  </a:solidFill>
                  <a:ea typeface="Times New Roman" panose="02020603050405020304" pitchFamily="18" charset="0"/>
                  <a:cs typeface="Times New Roman" panose="02020603050405020304" pitchFamily="18" charset="0"/>
                </a:rPr>
                <a:t>Practice *</a:t>
              </a:r>
              <a:endParaRPr lang="de-DE" sz="1100" b="1"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Ø"/>
              </a:pPr>
              <a:endParaRPr lang="en-GB" sz="11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844912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de-DE" dirty="0"/>
              <a:t>Environmental </a:t>
            </a:r>
            <a:r>
              <a:rPr lang="de-DE" dirty="0" err="1" smtClean="0"/>
              <a:t>Liability</a:t>
            </a:r>
            <a:endParaRPr lang="de-DE" dirty="0"/>
          </a:p>
        </p:txBody>
      </p:sp>
      <p:sp>
        <p:nvSpPr>
          <p:cNvPr id="13" name="Inhaltsplatzhalter 12"/>
          <p:cNvSpPr>
            <a:spLocks noGrp="1"/>
          </p:cNvSpPr>
          <p:nvPr>
            <p:ph idx="1"/>
          </p:nvPr>
        </p:nvSpPr>
        <p:spPr>
          <a:xfrm>
            <a:off x="467544" y="1268760"/>
            <a:ext cx="8229600" cy="3528392"/>
          </a:xfrm>
        </p:spPr>
        <p:txBody>
          <a:bodyPr>
            <a:normAutofit/>
          </a:bodyPr>
          <a:lstStyle/>
          <a:p>
            <a:pPr marL="0" indent="0">
              <a:buNone/>
            </a:pPr>
            <a:r>
              <a:rPr lang="en-GB" sz="1800" b="1" dirty="0" smtClean="0"/>
              <a:t>Environmental </a:t>
            </a:r>
            <a:r>
              <a:rPr lang="en-GB" sz="1800" b="1" dirty="0"/>
              <a:t>damage </a:t>
            </a:r>
            <a:r>
              <a:rPr lang="en-GB" sz="1800" dirty="0"/>
              <a:t>is defined as:</a:t>
            </a:r>
            <a:endParaRPr lang="de-DE" sz="1800" dirty="0"/>
          </a:p>
          <a:p>
            <a:pPr>
              <a:buFont typeface="Symbol" panose="05050102010706020507" pitchFamily="18" charset="2"/>
              <a:buChar char="-"/>
            </a:pPr>
            <a:r>
              <a:rPr lang="en-GB" sz="1800" dirty="0" smtClean="0">
                <a:solidFill>
                  <a:schemeClr val="tx2">
                    <a:lumMod val="50000"/>
                  </a:schemeClr>
                </a:solidFill>
              </a:rPr>
              <a:t>Damage </a:t>
            </a:r>
            <a:r>
              <a:rPr lang="en-GB" sz="1800" dirty="0">
                <a:solidFill>
                  <a:schemeClr val="tx2">
                    <a:lumMod val="50000"/>
                  </a:schemeClr>
                </a:solidFill>
              </a:rPr>
              <a:t>that affects the environmental status of water resources, as defined in </a:t>
            </a:r>
            <a:r>
              <a:rPr lang="en-GB" sz="1800" dirty="0" smtClean="0">
                <a:solidFill>
                  <a:schemeClr val="tx2">
                    <a:lumMod val="50000"/>
                  </a:schemeClr>
                </a:solidFill>
              </a:rPr>
              <a:t>the </a:t>
            </a:r>
            <a:r>
              <a:rPr lang="en-GB" sz="1800" u="sng" dirty="0" smtClean="0">
                <a:solidFill>
                  <a:schemeClr val="tx2">
                    <a:lumMod val="50000"/>
                  </a:schemeClr>
                </a:solidFill>
              </a:rPr>
              <a:t>EU </a:t>
            </a:r>
            <a:r>
              <a:rPr lang="en-GB" sz="1800" u="sng" dirty="0">
                <a:solidFill>
                  <a:schemeClr val="tx2">
                    <a:lumMod val="50000"/>
                  </a:schemeClr>
                </a:solidFill>
              </a:rPr>
              <a:t>Water Directive</a:t>
            </a:r>
            <a:r>
              <a:rPr lang="en-GB" sz="1800" dirty="0">
                <a:solidFill>
                  <a:schemeClr val="tx2">
                    <a:lumMod val="50000"/>
                  </a:schemeClr>
                </a:solidFill>
              </a:rPr>
              <a:t> </a:t>
            </a:r>
            <a:r>
              <a:rPr lang="en-GB" sz="1800" dirty="0" smtClean="0">
                <a:solidFill>
                  <a:schemeClr val="tx2">
                    <a:lumMod val="50000"/>
                  </a:schemeClr>
                </a:solidFill>
              </a:rPr>
              <a:t>(and the </a:t>
            </a:r>
            <a:r>
              <a:rPr lang="en-GB" sz="1800" u="sng" dirty="0" smtClean="0">
                <a:solidFill>
                  <a:schemeClr val="tx2">
                    <a:lumMod val="50000"/>
                  </a:schemeClr>
                </a:solidFill>
              </a:rPr>
              <a:t>Marine </a:t>
            </a:r>
            <a:r>
              <a:rPr lang="en-GB" sz="1800" u="sng" dirty="0">
                <a:solidFill>
                  <a:schemeClr val="tx2">
                    <a:lumMod val="50000"/>
                  </a:schemeClr>
                </a:solidFill>
              </a:rPr>
              <a:t>Environment Strategy </a:t>
            </a:r>
            <a:r>
              <a:rPr lang="en-GB" sz="1800" u="sng" dirty="0" smtClean="0">
                <a:solidFill>
                  <a:schemeClr val="tx2">
                    <a:lumMod val="50000"/>
                  </a:schemeClr>
                </a:solidFill>
              </a:rPr>
              <a:t>Directive)</a:t>
            </a:r>
            <a:r>
              <a:rPr lang="en-GB" sz="1800" dirty="0" smtClean="0">
                <a:solidFill>
                  <a:schemeClr val="tx2">
                    <a:lumMod val="50000"/>
                  </a:schemeClr>
                </a:solidFill>
              </a:rPr>
              <a:t> </a:t>
            </a:r>
            <a:endParaRPr lang="de-DE" sz="1800" dirty="0">
              <a:solidFill>
                <a:schemeClr val="tx2">
                  <a:lumMod val="50000"/>
                </a:schemeClr>
              </a:solidFill>
            </a:endParaRPr>
          </a:p>
          <a:p>
            <a:pPr>
              <a:buFont typeface="Symbol" panose="05050102010706020507" pitchFamily="18" charset="2"/>
              <a:buChar char="-"/>
            </a:pPr>
            <a:r>
              <a:rPr lang="en-GB" sz="1800" dirty="0" smtClean="0">
                <a:solidFill>
                  <a:schemeClr val="tx2">
                    <a:lumMod val="50000"/>
                  </a:schemeClr>
                </a:solidFill>
              </a:rPr>
              <a:t>Damage </a:t>
            </a:r>
            <a:r>
              <a:rPr lang="en-GB" sz="1800" dirty="0">
                <a:solidFill>
                  <a:schemeClr val="tx2">
                    <a:lumMod val="50000"/>
                  </a:schemeClr>
                </a:solidFill>
              </a:rPr>
              <a:t>to protected species and natural habitats that adversely affects conservation as defined in </a:t>
            </a:r>
            <a:r>
              <a:rPr lang="en-GB" sz="1800" dirty="0" smtClean="0">
                <a:solidFill>
                  <a:schemeClr val="tx2">
                    <a:lumMod val="50000"/>
                  </a:schemeClr>
                </a:solidFill>
              </a:rPr>
              <a:t>the </a:t>
            </a:r>
            <a:r>
              <a:rPr lang="en-GB" sz="1800" u="sng" dirty="0" smtClean="0">
                <a:solidFill>
                  <a:schemeClr val="tx2">
                    <a:lumMod val="50000"/>
                  </a:schemeClr>
                </a:solidFill>
              </a:rPr>
              <a:t>Birds Directive</a:t>
            </a:r>
            <a:r>
              <a:rPr lang="en-GB" sz="1800" dirty="0" smtClean="0">
                <a:solidFill>
                  <a:schemeClr val="tx2">
                    <a:lumMod val="50000"/>
                  </a:schemeClr>
                </a:solidFill>
              </a:rPr>
              <a:t> and </a:t>
            </a:r>
            <a:r>
              <a:rPr lang="en-GB" sz="1800" u="sng" dirty="0" smtClean="0">
                <a:solidFill>
                  <a:schemeClr val="tx2">
                    <a:lumMod val="50000"/>
                  </a:schemeClr>
                </a:solidFill>
              </a:rPr>
              <a:t>Habitats </a:t>
            </a:r>
            <a:r>
              <a:rPr lang="en-GB" sz="1800" u="sng" dirty="0">
                <a:solidFill>
                  <a:schemeClr val="tx2">
                    <a:lumMod val="50000"/>
                  </a:schemeClr>
                </a:solidFill>
              </a:rPr>
              <a:t>Directive</a:t>
            </a:r>
            <a:r>
              <a:rPr lang="en-GB" sz="1800" dirty="0">
                <a:solidFill>
                  <a:schemeClr val="tx2">
                    <a:lumMod val="50000"/>
                  </a:schemeClr>
                </a:solidFill>
              </a:rPr>
              <a:t>;</a:t>
            </a:r>
            <a:endParaRPr lang="de-DE" sz="1800" dirty="0">
              <a:solidFill>
                <a:schemeClr val="tx2">
                  <a:lumMod val="50000"/>
                </a:schemeClr>
              </a:solidFill>
            </a:endParaRPr>
          </a:p>
          <a:p>
            <a:pPr>
              <a:spcAft>
                <a:spcPts val="1000"/>
              </a:spcAft>
              <a:buFont typeface="Symbol" panose="05050102010706020507" pitchFamily="18" charset="2"/>
              <a:buChar char="-"/>
            </a:pPr>
            <a:r>
              <a:rPr lang="en-GB" sz="1800" dirty="0" smtClean="0">
                <a:solidFill>
                  <a:schemeClr val="tx2">
                    <a:lumMod val="50000"/>
                  </a:schemeClr>
                </a:solidFill>
              </a:rPr>
              <a:t>Damage </a:t>
            </a:r>
            <a:r>
              <a:rPr lang="en-GB" sz="1800" dirty="0">
                <a:solidFill>
                  <a:schemeClr val="tx2">
                    <a:lumMod val="50000"/>
                  </a:schemeClr>
                </a:solidFill>
              </a:rPr>
              <a:t>to land creating a significant risk to human </a:t>
            </a:r>
            <a:r>
              <a:rPr lang="en-GB" sz="1800" dirty="0" smtClean="0">
                <a:solidFill>
                  <a:schemeClr val="tx2">
                    <a:lumMod val="50000"/>
                  </a:schemeClr>
                </a:solidFill>
              </a:rPr>
              <a:t>health</a:t>
            </a:r>
          </a:p>
          <a:p>
            <a:pPr marL="0" indent="0">
              <a:buNone/>
            </a:pPr>
            <a:r>
              <a:rPr lang="en-GB" sz="1800" dirty="0" smtClean="0"/>
              <a:t>Companies </a:t>
            </a:r>
            <a:r>
              <a:rPr lang="en-GB" sz="1800" b="1" dirty="0" smtClean="0"/>
              <a:t>who </a:t>
            </a:r>
            <a:r>
              <a:rPr lang="en-GB" sz="1800" b="1" dirty="0"/>
              <a:t>cause environmental damage, are liable for this </a:t>
            </a:r>
            <a:r>
              <a:rPr lang="en-GB" sz="1800" dirty="0"/>
              <a:t>and must take the necessary precautionary or remedial measures and </a:t>
            </a:r>
            <a:r>
              <a:rPr lang="en-GB" sz="1800" b="1" dirty="0"/>
              <a:t>bear all associated </a:t>
            </a:r>
            <a:r>
              <a:rPr lang="en-GB" sz="1800" b="1" dirty="0" smtClean="0"/>
              <a:t>costs</a:t>
            </a:r>
            <a:endParaRPr lang="de-DE" sz="1800" dirty="0"/>
          </a:p>
          <a:p>
            <a:pPr lvl="1"/>
            <a:endParaRPr lang="de-DE" sz="1900" dirty="0">
              <a:solidFill>
                <a:schemeClr val="tx2">
                  <a:lumMod val="50000"/>
                </a:schemeClr>
              </a:solidFill>
            </a:endParaRPr>
          </a:p>
          <a:p>
            <a:endParaRPr lang="de-DE" sz="2000" dirty="0"/>
          </a:p>
          <a:p>
            <a:endParaRPr lang="de-DE" dirty="0"/>
          </a:p>
        </p:txBody>
      </p:sp>
      <p:sp>
        <p:nvSpPr>
          <p:cNvPr id="4" name="Foliennummernplatzhalter 3"/>
          <p:cNvSpPr>
            <a:spLocks noGrp="1"/>
          </p:cNvSpPr>
          <p:nvPr>
            <p:ph type="sldNum" sz="quarter" idx="12"/>
          </p:nvPr>
        </p:nvSpPr>
        <p:spPr/>
        <p:txBody>
          <a:bodyPr/>
          <a:lstStyle/>
          <a:p>
            <a:fld id="{94C51DEF-A0F2-436A-B446-D206BED377C1}" type="slidenum">
              <a:rPr lang="de-DE" smtClean="0"/>
              <a:t>12</a:t>
            </a:fld>
            <a:endParaRPr lang="de-DE" dirty="0"/>
          </a:p>
        </p:txBody>
      </p:sp>
      <p:grpSp>
        <p:nvGrpSpPr>
          <p:cNvPr id="6" name="Gruppieren 5"/>
          <p:cNvGrpSpPr/>
          <p:nvPr/>
        </p:nvGrpSpPr>
        <p:grpSpPr>
          <a:xfrm>
            <a:off x="4695328" y="4869163"/>
            <a:ext cx="3981128" cy="1224138"/>
            <a:chOff x="624379" y="4661495"/>
            <a:chExt cx="2413393" cy="1278072"/>
          </a:xfrm>
        </p:grpSpPr>
        <p:sp>
          <p:nvSpPr>
            <p:cNvPr id="7" name="Freihandform 6"/>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8" name="Freihandform 7"/>
            <p:cNvSpPr/>
            <p:nvPr/>
          </p:nvSpPr>
          <p:spPr>
            <a:xfrm>
              <a:off x="624379" y="5037657"/>
              <a:ext cx="2413393" cy="901910"/>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rgbClr val="8F8057"/>
                  </a:solidFill>
                  <a:ea typeface="Times New Roman" panose="02020603050405020304" pitchFamily="18" charset="0"/>
                  <a:cs typeface="Times New Roman" panose="02020603050405020304" pitchFamily="18" charset="0"/>
                </a:rPr>
                <a:t>Environmental Damage Act (</a:t>
              </a:r>
              <a:r>
                <a:rPr lang="en-US" sz="1200" dirty="0" err="1">
                  <a:solidFill>
                    <a:srgbClr val="8F8057"/>
                  </a:solidFill>
                  <a:ea typeface="Times New Roman" panose="02020603050405020304" pitchFamily="18" charset="0"/>
                  <a:cs typeface="Times New Roman" panose="02020603050405020304" pitchFamily="18" charset="0"/>
                </a:rPr>
                <a:t>USchadG</a:t>
              </a:r>
              <a:r>
                <a:rPr lang="en-US" sz="1200" dirty="0">
                  <a:solidFill>
                    <a:srgbClr val="8F8057"/>
                  </a:solidFill>
                  <a:ea typeface="Times New Roman" panose="02020603050405020304" pitchFamily="18" charset="0"/>
                  <a:cs typeface="Times New Roman" panose="02020603050405020304" pitchFamily="18" charset="0"/>
                </a:rPr>
                <a:t>)</a:t>
              </a:r>
              <a:endParaRPr lang="de-DE" sz="1200" dirty="0">
                <a:solidFill>
                  <a:srgbClr val="8F8057"/>
                </a:solidFill>
                <a:ea typeface="Times New Roman" panose="02020603050405020304" pitchFamily="18" charset="0"/>
                <a:cs typeface="Times New Roman" panose="02020603050405020304" pitchFamily="18" charset="0"/>
              </a:endParaRPr>
            </a:p>
          </p:txBody>
        </p:sp>
      </p:grpSp>
      <p:grpSp>
        <p:nvGrpSpPr>
          <p:cNvPr id="9" name="Gruppieren 8"/>
          <p:cNvGrpSpPr/>
          <p:nvPr/>
        </p:nvGrpSpPr>
        <p:grpSpPr>
          <a:xfrm>
            <a:off x="579475" y="4869170"/>
            <a:ext cx="3981128" cy="1224128"/>
            <a:chOff x="624379" y="4661495"/>
            <a:chExt cx="2413393" cy="1278060"/>
          </a:xfrm>
        </p:grpSpPr>
        <p:sp>
          <p:nvSpPr>
            <p:cNvPr id="10" name="Freihandform 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11" name="Freihandform 10"/>
            <p:cNvSpPr/>
            <p:nvPr/>
          </p:nvSpPr>
          <p:spPr>
            <a:xfrm>
              <a:off x="624379" y="5037650"/>
              <a:ext cx="2413393" cy="90190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smtClean="0">
                  <a:solidFill>
                    <a:schemeClr val="accent2"/>
                  </a:solidFill>
                  <a:ea typeface="Times New Roman" panose="02020603050405020304" pitchFamily="18" charset="0"/>
                  <a:cs typeface="Times New Roman" panose="02020603050405020304" pitchFamily="18" charset="0"/>
                </a:rPr>
                <a:t>Environmental liability </a:t>
              </a:r>
              <a:r>
                <a:rPr lang="en-US" sz="1200" dirty="0">
                  <a:solidFill>
                    <a:schemeClr val="accent2"/>
                  </a:solidFill>
                  <a:ea typeface="Times New Roman" panose="02020603050405020304" pitchFamily="18" charset="0"/>
                  <a:cs typeface="Times New Roman" panose="02020603050405020304" pitchFamily="18" charset="0"/>
                </a:rPr>
                <a:t>with regard to the prevention and remedying of environmental </a:t>
              </a:r>
              <a:r>
                <a:rPr lang="en-US" sz="1200" dirty="0" smtClean="0">
                  <a:solidFill>
                    <a:schemeClr val="accent2"/>
                  </a:solidFill>
                  <a:ea typeface="Times New Roman" panose="02020603050405020304" pitchFamily="18" charset="0"/>
                  <a:cs typeface="Times New Roman" panose="02020603050405020304" pitchFamily="18" charset="0"/>
                </a:rPr>
                <a:t>damage (</a:t>
              </a:r>
              <a:r>
                <a:rPr lang="en-US" sz="1200" dirty="0">
                  <a:solidFill>
                    <a:schemeClr val="accent2"/>
                  </a:solidFill>
                  <a:ea typeface="Times New Roman" panose="02020603050405020304" pitchFamily="18" charset="0"/>
                  <a:cs typeface="Times New Roman" panose="02020603050405020304" pitchFamily="18" charset="0"/>
                </a:rPr>
                <a:t>Directive </a:t>
              </a:r>
              <a:r>
                <a:rPr lang="en-US" sz="1200" dirty="0" smtClean="0">
                  <a:solidFill>
                    <a:schemeClr val="accent2"/>
                  </a:solidFill>
                  <a:ea typeface="Times New Roman" panose="02020603050405020304" pitchFamily="18" charset="0"/>
                  <a:cs typeface="Times New Roman" panose="02020603050405020304" pitchFamily="18" charset="0"/>
                </a:rPr>
                <a:t>2004/35/CE</a:t>
              </a:r>
              <a:r>
                <a:rPr lang="en-US" sz="1100" dirty="0" smtClean="0">
                  <a:solidFill>
                    <a:schemeClr val="accent2"/>
                  </a:solidFill>
                  <a:ea typeface="Times New Roman" panose="02020603050405020304" pitchFamily="18" charset="0"/>
                  <a:cs typeface="Times New Roman" panose="02020603050405020304" pitchFamily="18" charset="0"/>
                </a:rPr>
                <a:t>)</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35477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dirty="0" smtClean="0">
                <a:solidFill>
                  <a:schemeClr val="accent6">
                    <a:lumMod val="50000"/>
                  </a:schemeClr>
                </a:solidFill>
              </a:rPr>
              <a:t>Invasive alien species (IAS)</a:t>
            </a:r>
            <a:endParaRPr lang="en-GB" dirty="0">
              <a:solidFill>
                <a:schemeClr val="accent6">
                  <a:lumMod val="50000"/>
                </a:schemeClr>
              </a:solidFill>
            </a:endParaRPr>
          </a:p>
        </p:txBody>
      </p:sp>
      <p:sp>
        <p:nvSpPr>
          <p:cNvPr id="23" name="Inhaltsplatzhalter 22"/>
          <p:cNvSpPr>
            <a:spLocks noGrp="1"/>
          </p:cNvSpPr>
          <p:nvPr>
            <p:ph idx="1"/>
          </p:nvPr>
        </p:nvSpPr>
        <p:spPr>
          <a:xfrm>
            <a:off x="467544" y="1268760"/>
            <a:ext cx="8229600" cy="3168352"/>
          </a:xfrm>
        </p:spPr>
        <p:txBody>
          <a:bodyPr>
            <a:noAutofit/>
          </a:bodyPr>
          <a:lstStyle/>
          <a:p>
            <a:pPr marL="0" indent="0">
              <a:spcBef>
                <a:spcPts val="600"/>
              </a:spcBef>
              <a:spcAft>
                <a:spcPts val="600"/>
              </a:spcAft>
              <a:buNone/>
            </a:pPr>
            <a:r>
              <a:rPr lang="en-GB" sz="1800" dirty="0" smtClean="0"/>
              <a:t>Rules </a:t>
            </a:r>
            <a:r>
              <a:rPr lang="en-GB" sz="1800" dirty="0"/>
              <a:t>to prevent, minimise and mitigate the adverse impact on biodiversity of the introduction and spread of </a:t>
            </a:r>
            <a:r>
              <a:rPr lang="en-GB" sz="1800" b="1" dirty="0"/>
              <a:t>invasive alien species (IAS)</a:t>
            </a:r>
          </a:p>
          <a:p>
            <a:pPr lvl="1">
              <a:spcBef>
                <a:spcPts val="600"/>
              </a:spcBef>
              <a:spcAft>
                <a:spcPts val="600"/>
              </a:spcAft>
            </a:pPr>
            <a:r>
              <a:rPr lang="en-GB" sz="1800" dirty="0">
                <a:solidFill>
                  <a:schemeClr val="tx2">
                    <a:lumMod val="50000"/>
                  </a:schemeClr>
                </a:solidFill>
              </a:rPr>
              <a:t>Species may not be intentionally brought into the EU, nor may they be kept, bred, transported to, from or within the EU, sold, grown or released into the environment</a:t>
            </a:r>
            <a:r>
              <a:rPr lang="en-GB" sz="1800" dirty="0" smtClean="0">
                <a:solidFill>
                  <a:schemeClr val="tx2">
                    <a:lumMod val="50000"/>
                  </a:schemeClr>
                </a:solidFill>
              </a:rPr>
              <a:t>.</a:t>
            </a:r>
            <a:r>
              <a:rPr lang="en-US" sz="1800" dirty="0">
                <a:solidFill>
                  <a:schemeClr val="tx2">
                    <a:lumMod val="50000"/>
                  </a:schemeClr>
                </a:solidFill>
              </a:rPr>
              <a:t> </a:t>
            </a:r>
            <a:endParaRPr lang="en-US" sz="1800" dirty="0" smtClean="0">
              <a:solidFill>
                <a:schemeClr val="tx2">
                  <a:lumMod val="50000"/>
                </a:schemeClr>
              </a:solidFill>
            </a:endParaRPr>
          </a:p>
          <a:p>
            <a:pPr marL="0" indent="0">
              <a:spcBef>
                <a:spcPts val="600"/>
              </a:spcBef>
              <a:spcAft>
                <a:spcPts val="600"/>
              </a:spcAft>
              <a:buNone/>
            </a:pPr>
            <a:r>
              <a:rPr lang="en-US" sz="1800" dirty="0" smtClean="0">
                <a:solidFill>
                  <a:schemeClr val="bg2">
                    <a:lumMod val="50000"/>
                  </a:schemeClr>
                </a:solidFill>
              </a:rPr>
              <a:t>Legal </a:t>
            </a:r>
            <a:r>
              <a:rPr lang="en-US" sz="1800" dirty="0">
                <a:solidFill>
                  <a:schemeClr val="bg2">
                    <a:lumMod val="50000"/>
                  </a:schemeClr>
                </a:solidFill>
              </a:rPr>
              <a:t>regulation </a:t>
            </a:r>
            <a:r>
              <a:rPr lang="en-US" sz="1800" dirty="0" smtClean="0">
                <a:solidFill>
                  <a:schemeClr val="bg2">
                    <a:lumMod val="50000"/>
                  </a:schemeClr>
                </a:solidFill>
              </a:rPr>
              <a:t>which </a:t>
            </a:r>
            <a:r>
              <a:rPr lang="en-US" sz="1800" dirty="0">
                <a:solidFill>
                  <a:schemeClr val="bg2">
                    <a:lumMod val="50000"/>
                  </a:schemeClr>
                </a:solidFill>
              </a:rPr>
              <a:t>extends and intensifies the protection of species of the regulation (EG) No. 338/97 </a:t>
            </a:r>
            <a:r>
              <a:rPr lang="en-US" sz="1800" dirty="0" smtClean="0">
                <a:solidFill>
                  <a:schemeClr val="bg2">
                    <a:lumMod val="50000"/>
                  </a:schemeClr>
                </a:solidFill>
              </a:rPr>
              <a:t>of </a:t>
            </a:r>
            <a:r>
              <a:rPr lang="en-US" sz="1800" dirty="0">
                <a:solidFill>
                  <a:schemeClr val="bg2">
                    <a:lumMod val="50000"/>
                  </a:schemeClr>
                </a:solidFill>
              </a:rPr>
              <a:t>1984, by which </a:t>
            </a:r>
            <a:r>
              <a:rPr lang="en-US" sz="1800" dirty="0" smtClean="0">
                <a:solidFill>
                  <a:schemeClr val="bg2">
                    <a:lumMod val="50000"/>
                  </a:schemeClr>
                </a:solidFill>
              </a:rPr>
              <a:t>CITES was </a:t>
            </a:r>
            <a:r>
              <a:rPr lang="en-US" sz="1800" dirty="0">
                <a:solidFill>
                  <a:schemeClr val="bg2">
                    <a:lumMod val="50000"/>
                  </a:schemeClr>
                </a:solidFill>
              </a:rPr>
              <a:t>put into force in all EC member states. </a:t>
            </a:r>
          </a:p>
          <a:p>
            <a:pPr lvl="1">
              <a:spcBef>
                <a:spcPts val="600"/>
              </a:spcBef>
              <a:spcAft>
                <a:spcPts val="600"/>
              </a:spcAft>
            </a:pPr>
            <a:r>
              <a:rPr lang="en-US" sz="1400" dirty="0" err="1" smtClean="0">
                <a:solidFill>
                  <a:schemeClr val="bg2">
                    <a:lumMod val="50000"/>
                  </a:schemeClr>
                </a:solidFill>
              </a:rPr>
              <a:t>BArtSchV</a:t>
            </a:r>
            <a:r>
              <a:rPr lang="en-US" sz="1400" dirty="0" smtClean="0">
                <a:solidFill>
                  <a:schemeClr val="bg2">
                    <a:lumMod val="50000"/>
                  </a:schemeClr>
                </a:solidFill>
              </a:rPr>
              <a:t> </a:t>
            </a:r>
            <a:r>
              <a:rPr lang="en-US" sz="1400" dirty="0">
                <a:solidFill>
                  <a:schemeClr val="bg2">
                    <a:lumMod val="50000"/>
                  </a:schemeClr>
                </a:solidFill>
              </a:rPr>
              <a:t>manages the specially protected and strictly protected animal and plant species</a:t>
            </a:r>
            <a:endParaRPr lang="en-GB" sz="1400" dirty="0" smtClean="0">
              <a:solidFill>
                <a:schemeClr val="bg2">
                  <a:lumMod val="50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13</a:t>
            </a:fld>
            <a:endParaRPr lang="de-DE" dirty="0"/>
          </a:p>
        </p:txBody>
      </p:sp>
      <p:grpSp>
        <p:nvGrpSpPr>
          <p:cNvPr id="2" name="Gruppieren 1"/>
          <p:cNvGrpSpPr/>
          <p:nvPr/>
        </p:nvGrpSpPr>
        <p:grpSpPr>
          <a:xfrm>
            <a:off x="4681623" y="4410379"/>
            <a:ext cx="3981128" cy="1826933"/>
            <a:chOff x="624379" y="4661495"/>
            <a:chExt cx="2413393" cy="1907426"/>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153126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Federal Species Protection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BArtSchV</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Federal Wildlife Protection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BWildSchG</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German Genetic Engineering Act (</a:t>
              </a:r>
              <a:r>
                <a:rPr lang="en-US" sz="1100" dirty="0" err="1">
                  <a:solidFill>
                    <a:schemeClr val="bg2">
                      <a:lumMod val="50000"/>
                    </a:schemeClr>
                  </a:solidFill>
                  <a:ea typeface="Times New Roman" panose="02020603050405020304" pitchFamily="18" charset="0"/>
                  <a:cs typeface="Times New Roman" panose="02020603050405020304" pitchFamily="18" charset="0"/>
                </a:rPr>
                <a:t>GenTG</a:t>
              </a:r>
              <a:r>
                <a:rPr lang="en-US" sz="1100" dirty="0">
                  <a:solidFill>
                    <a:schemeClr val="bg2">
                      <a:lumMod val="50000"/>
                    </a:schemeClr>
                  </a:solidFill>
                  <a:ea typeface="Times New Roman" panose="02020603050405020304" pitchFamily="18" charset="0"/>
                  <a:cs typeface="Times New Roman" panose="02020603050405020304" pitchFamily="18" charset="0"/>
                </a:rPr>
                <a:t>)</a:t>
              </a:r>
              <a:endParaRPr lang="de-DE" sz="1100"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61721" y="4410379"/>
            <a:ext cx="3981128" cy="1826933"/>
            <a:chOff x="624379" y="4661495"/>
            <a:chExt cx="2413393" cy="1907427"/>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4"/>
              <a:ext cx="2413393" cy="153126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Protection of species of wild fauna and flora by regulating trade therein (Council Regulation (EC) No 338/97)</a:t>
              </a:r>
              <a:endParaRPr lang="de-DE" sz="1100"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smtClean="0">
                  <a:solidFill>
                    <a:schemeClr val="accent2"/>
                  </a:solidFill>
                  <a:ea typeface="Times New Roman" panose="02020603050405020304" pitchFamily="18" charset="0"/>
                  <a:cs typeface="Times New Roman" panose="02020603050405020304" pitchFamily="18" charset="0"/>
                </a:rPr>
                <a:t>Prevention </a:t>
              </a:r>
              <a:r>
                <a:rPr lang="en-US" sz="1100" dirty="0">
                  <a:solidFill>
                    <a:schemeClr val="accent2"/>
                  </a:solidFill>
                  <a:ea typeface="Times New Roman" panose="02020603050405020304" pitchFamily="18" charset="0"/>
                  <a:cs typeface="Times New Roman" panose="02020603050405020304" pitchFamily="18" charset="0"/>
                </a:rPr>
                <a:t>and management of the introduction and spread of invasive alien </a:t>
              </a:r>
              <a:r>
                <a:rPr lang="en-US" sz="1100" dirty="0" smtClean="0">
                  <a:solidFill>
                    <a:schemeClr val="accent2"/>
                  </a:solidFill>
                  <a:ea typeface="Times New Roman" panose="02020603050405020304" pitchFamily="18" charset="0"/>
                  <a:cs typeface="Times New Roman" panose="02020603050405020304" pitchFamily="18" charset="0"/>
                </a:rPr>
                <a:t>species </a:t>
              </a:r>
              <a:r>
                <a:rPr lang="en-US" sz="1100" dirty="0">
                  <a:solidFill>
                    <a:schemeClr val="accent2"/>
                  </a:solidFill>
                  <a:ea typeface="Times New Roman" panose="02020603050405020304" pitchFamily="18" charset="0"/>
                  <a:cs typeface="Times New Roman" panose="02020603050405020304" pitchFamily="18" charset="0"/>
                </a:rPr>
                <a:t>(</a:t>
              </a:r>
              <a:r>
                <a:rPr lang="en-GB" sz="1100" dirty="0">
                  <a:solidFill>
                    <a:schemeClr val="accent2"/>
                  </a:solidFill>
                  <a:ea typeface="Times New Roman" panose="02020603050405020304" pitchFamily="18" charset="0"/>
                  <a:cs typeface="Times New Roman" panose="02020603050405020304" pitchFamily="18" charset="0"/>
                </a:rPr>
                <a:t>Regulation (EU) No 1143/2014 </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100" dirty="0">
                  <a:solidFill>
                    <a:schemeClr val="accent2"/>
                  </a:solidFill>
                  <a:ea typeface="Times New Roman" panose="02020603050405020304" pitchFamily="18" charset="0"/>
                  <a:cs typeface="Times New Roman" panose="02020603050405020304" pitchFamily="18" charset="0"/>
                </a:rPr>
                <a:t>Birds </a:t>
              </a:r>
              <a:r>
                <a:rPr lang="de-DE" sz="1100" dirty="0" err="1">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a:t>
              </a:r>
              <a:r>
                <a:rPr lang="de-DE" sz="1100" dirty="0" smtClean="0">
                  <a:solidFill>
                    <a:schemeClr val="accent2"/>
                  </a:solidFill>
                  <a:ea typeface="Times New Roman" panose="02020603050405020304" pitchFamily="18" charset="0"/>
                  <a:cs typeface="Times New Roman" panose="02020603050405020304" pitchFamily="18" charset="0"/>
                </a:rPr>
                <a:t>(2004/35/CE)</a:t>
              </a:r>
            </a:p>
            <a:p>
              <a:pPr marL="342900" indent="-342900">
                <a:lnSpc>
                  <a:spcPct val="115000"/>
                </a:lnSpc>
                <a:spcBef>
                  <a:spcPts val="600"/>
                </a:spcBef>
                <a:buClr>
                  <a:srgbClr val="7FB539"/>
                </a:buClr>
                <a:buSzPts val="1200"/>
                <a:buFont typeface="Wingdings" panose="05000000000000000000" pitchFamily="2" charset="2"/>
                <a:buChar char="§"/>
              </a:pPr>
              <a:r>
                <a:rPr lang="en-US" sz="1100" dirty="0" smtClean="0">
                  <a:solidFill>
                    <a:schemeClr val="accent2"/>
                  </a:solidFill>
                  <a:ea typeface="Times New Roman" panose="02020603050405020304" pitchFamily="18" charset="0"/>
                  <a:cs typeface="Times New Roman" panose="02020603050405020304" pitchFamily="18" charset="0"/>
                </a:rPr>
                <a:t>Genetically </a:t>
              </a:r>
              <a:r>
                <a:rPr lang="en-US" sz="1100" dirty="0">
                  <a:solidFill>
                    <a:schemeClr val="accent2"/>
                  </a:solidFill>
                  <a:ea typeface="Times New Roman" panose="02020603050405020304" pitchFamily="18" charset="0"/>
                  <a:cs typeface="Times New Roman" panose="02020603050405020304" pitchFamily="18" charset="0"/>
                </a:rPr>
                <a:t>modified food and feed (Regulation </a:t>
              </a:r>
              <a:r>
                <a:rPr lang="en-US" sz="1100" dirty="0" smtClean="0">
                  <a:solidFill>
                    <a:schemeClr val="accent2"/>
                  </a:solidFill>
                  <a:ea typeface="Times New Roman" panose="02020603050405020304" pitchFamily="18" charset="0"/>
                  <a:cs typeface="Times New Roman" panose="02020603050405020304" pitchFamily="18" charset="0"/>
                </a:rPr>
                <a:t>1829/2003)</a:t>
              </a:r>
              <a:endParaRPr lang="de-DE" sz="11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en-US"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579560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dirty="0">
                <a:solidFill>
                  <a:schemeClr val="accent6">
                    <a:lumMod val="50000"/>
                  </a:schemeClr>
                </a:solidFill>
              </a:rPr>
              <a:t>Invasive alien species (IAS)</a:t>
            </a:r>
            <a:endParaRPr lang="de-DE" sz="2800" dirty="0">
              <a:solidFill>
                <a:schemeClr val="accent6">
                  <a:lumMod val="50000"/>
                </a:schemeClr>
              </a:solidFill>
            </a:endParaRPr>
          </a:p>
        </p:txBody>
      </p:sp>
      <p:sp>
        <p:nvSpPr>
          <p:cNvPr id="23" name="Inhaltsplatzhalter 22"/>
          <p:cNvSpPr>
            <a:spLocks noGrp="1"/>
          </p:cNvSpPr>
          <p:nvPr>
            <p:ph idx="1"/>
          </p:nvPr>
        </p:nvSpPr>
        <p:spPr>
          <a:xfrm>
            <a:off x="492926" y="1805285"/>
            <a:ext cx="8229600" cy="2919859"/>
          </a:xfrm>
        </p:spPr>
        <p:style>
          <a:lnRef idx="3">
            <a:schemeClr val="lt1"/>
          </a:lnRef>
          <a:fillRef idx="1">
            <a:schemeClr val="accent1"/>
          </a:fillRef>
          <a:effectRef idx="1">
            <a:schemeClr val="accent1"/>
          </a:effectRef>
          <a:fontRef idx="minor">
            <a:schemeClr val="lt1"/>
          </a:fontRef>
        </p:style>
        <p:txBody>
          <a:bodyPr>
            <a:noAutofit/>
          </a:bodyPr>
          <a:lstStyle/>
          <a:p>
            <a:pPr marL="0" indent="0">
              <a:lnSpc>
                <a:spcPct val="110000"/>
              </a:lnSpc>
              <a:spcAft>
                <a:spcPts val="600"/>
              </a:spcAft>
              <a:buNone/>
            </a:pPr>
            <a:r>
              <a:rPr lang="en-US" sz="1800" dirty="0">
                <a:solidFill>
                  <a:schemeClr val="bg1"/>
                </a:solidFill>
              </a:rPr>
              <a:t>IAS as one major cause </a:t>
            </a:r>
            <a:r>
              <a:rPr lang="en-US" sz="1800" b="1" dirty="0">
                <a:solidFill>
                  <a:schemeClr val="bg1"/>
                </a:solidFill>
              </a:rPr>
              <a:t>of crop loss </a:t>
            </a:r>
            <a:r>
              <a:rPr lang="en-US" sz="1800" dirty="0">
                <a:solidFill>
                  <a:schemeClr val="bg1"/>
                </a:solidFill>
              </a:rPr>
              <a:t>and present significant threats </a:t>
            </a:r>
            <a:r>
              <a:rPr lang="en-US" sz="1800" dirty="0" smtClean="0">
                <a:solidFill>
                  <a:schemeClr val="bg1"/>
                </a:solidFill>
              </a:rPr>
              <a:t>BUT expansion </a:t>
            </a:r>
            <a:r>
              <a:rPr lang="en-US" sz="1800" dirty="0">
                <a:solidFill>
                  <a:schemeClr val="bg1"/>
                </a:solidFill>
              </a:rPr>
              <a:t>of </a:t>
            </a:r>
            <a:r>
              <a:rPr lang="en-US" sz="1800" dirty="0" smtClean="0">
                <a:solidFill>
                  <a:schemeClr val="bg1"/>
                </a:solidFill>
              </a:rPr>
              <a:t>agriculture as one of </a:t>
            </a:r>
            <a:r>
              <a:rPr lang="en-US" sz="1800" dirty="0">
                <a:solidFill>
                  <a:schemeClr val="bg1"/>
                </a:solidFill>
              </a:rPr>
              <a:t>the most relevant disturbance factor for the spread of IAS </a:t>
            </a:r>
            <a:endParaRPr lang="en-US" sz="1800" dirty="0" smtClean="0">
              <a:solidFill>
                <a:schemeClr val="bg1"/>
              </a:solidFill>
            </a:endParaRPr>
          </a:p>
          <a:p>
            <a:pPr marL="0" indent="0">
              <a:lnSpc>
                <a:spcPct val="110000"/>
              </a:lnSpc>
              <a:spcAft>
                <a:spcPts val="600"/>
              </a:spcAft>
              <a:buNone/>
            </a:pPr>
            <a:r>
              <a:rPr lang="en-US" sz="1800" dirty="0" smtClean="0">
                <a:solidFill>
                  <a:schemeClr val="bg1"/>
                </a:solidFill>
              </a:rPr>
              <a:t>Farmers </a:t>
            </a:r>
            <a:r>
              <a:rPr lang="en-US" sz="1800" dirty="0">
                <a:solidFill>
                  <a:schemeClr val="bg1"/>
                </a:solidFill>
              </a:rPr>
              <a:t>should </a:t>
            </a:r>
            <a:r>
              <a:rPr lang="en-US" sz="1800" dirty="0" smtClean="0">
                <a:solidFill>
                  <a:schemeClr val="bg1"/>
                </a:solidFill>
              </a:rPr>
              <a:t>e.g. </a:t>
            </a:r>
          </a:p>
          <a:p>
            <a:pPr lvl="1">
              <a:lnSpc>
                <a:spcPct val="110000"/>
              </a:lnSpc>
              <a:spcAft>
                <a:spcPts val="600"/>
              </a:spcAft>
              <a:buFont typeface="Symbol" panose="05050102010706020507" pitchFamily="18" charset="2"/>
              <a:buChar char="-"/>
            </a:pPr>
            <a:r>
              <a:rPr lang="en-US" sz="1800" dirty="0" smtClean="0">
                <a:solidFill>
                  <a:schemeClr val="bg1"/>
                </a:solidFill>
              </a:rPr>
              <a:t>inspect their equipment</a:t>
            </a:r>
          </a:p>
          <a:p>
            <a:pPr lvl="1">
              <a:lnSpc>
                <a:spcPct val="110000"/>
              </a:lnSpc>
              <a:spcAft>
                <a:spcPts val="600"/>
              </a:spcAft>
              <a:buFont typeface="Symbol" panose="05050102010706020507" pitchFamily="18" charset="2"/>
              <a:buChar char="-"/>
            </a:pPr>
            <a:r>
              <a:rPr lang="en-US" sz="1800" dirty="0" smtClean="0">
                <a:solidFill>
                  <a:schemeClr val="bg1"/>
                </a:solidFill>
              </a:rPr>
              <a:t>do </a:t>
            </a:r>
            <a:r>
              <a:rPr lang="en-US" sz="1800" dirty="0">
                <a:solidFill>
                  <a:schemeClr val="bg1"/>
                </a:solidFill>
              </a:rPr>
              <a:t>not grow invasive alien </a:t>
            </a:r>
            <a:r>
              <a:rPr lang="en-US" sz="1800" dirty="0" smtClean="0">
                <a:solidFill>
                  <a:schemeClr val="bg1"/>
                </a:solidFill>
              </a:rPr>
              <a:t>species</a:t>
            </a:r>
          </a:p>
          <a:p>
            <a:pPr lvl="1">
              <a:lnSpc>
                <a:spcPct val="110000"/>
              </a:lnSpc>
              <a:spcAft>
                <a:spcPts val="600"/>
              </a:spcAft>
              <a:buFont typeface="Symbol" panose="05050102010706020507" pitchFamily="18" charset="2"/>
              <a:buChar char="-"/>
            </a:pPr>
            <a:r>
              <a:rPr lang="en-US" sz="1800" dirty="0">
                <a:solidFill>
                  <a:schemeClr val="bg1"/>
                </a:solidFill>
              </a:rPr>
              <a:t>report sightings of non-native species</a:t>
            </a:r>
          </a:p>
          <a:p>
            <a:pPr lvl="1">
              <a:lnSpc>
                <a:spcPct val="110000"/>
              </a:lnSpc>
              <a:spcAft>
                <a:spcPts val="600"/>
              </a:spcAft>
              <a:buFont typeface="Symbol" panose="05050102010706020507" pitchFamily="18" charset="2"/>
              <a:buChar char="-"/>
            </a:pPr>
            <a:endParaRPr lang="en-US" sz="1400" dirty="0">
              <a:solidFill>
                <a:schemeClr val="bg1"/>
              </a:solidFill>
            </a:endParaRPr>
          </a:p>
          <a:p>
            <a:pPr marL="0" indent="0" algn="r">
              <a:lnSpc>
                <a:spcPct val="110000"/>
              </a:lnSpc>
              <a:spcAft>
                <a:spcPts val="600"/>
              </a:spcAft>
              <a:buNone/>
            </a:pPr>
            <a:r>
              <a:rPr lang="en-US" sz="1800" dirty="0" smtClean="0">
                <a:solidFill>
                  <a:schemeClr val="bg1"/>
                </a:solidFill>
              </a:rPr>
              <a:t>		</a:t>
            </a:r>
            <a:r>
              <a:rPr lang="en-US" sz="1800" dirty="0">
                <a:solidFill>
                  <a:schemeClr val="bg1"/>
                </a:solidFill>
              </a:rPr>
              <a:t>	</a:t>
            </a:r>
          </a:p>
        </p:txBody>
      </p:sp>
      <p:sp>
        <p:nvSpPr>
          <p:cNvPr id="4" name="Foliennummernplatzhalter 3"/>
          <p:cNvSpPr>
            <a:spLocks noGrp="1"/>
          </p:cNvSpPr>
          <p:nvPr>
            <p:ph type="sldNum" sz="quarter" idx="12"/>
          </p:nvPr>
        </p:nvSpPr>
        <p:spPr/>
        <p:txBody>
          <a:bodyPr/>
          <a:lstStyle/>
          <a:p>
            <a:fld id="{94C51DEF-A0F2-436A-B446-D206BED377C1}" type="slidenum">
              <a:rPr lang="de-DE" smtClean="0"/>
              <a:t>14</a:t>
            </a:fld>
            <a:endParaRPr lang="de-DE" dirty="0"/>
          </a:p>
        </p:txBody>
      </p:sp>
      <p:sp>
        <p:nvSpPr>
          <p:cNvPr id="2" name="Rechteck 1"/>
          <p:cNvSpPr/>
          <p:nvPr/>
        </p:nvSpPr>
        <p:spPr>
          <a:xfrm>
            <a:off x="3995936" y="4797152"/>
            <a:ext cx="4824536" cy="981807"/>
          </a:xfrm>
          <a:prstGeom prst="rect">
            <a:avLst/>
          </a:prstGeom>
        </p:spPr>
        <p:txBody>
          <a:bodyPr wrap="square">
            <a:spAutoFit/>
          </a:bodyPr>
          <a:lstStyle/>
          <a:p>
            <a:pPr marL="285750" indent="-285750">
              <a:lnSpc>
                <a:spcPct val="110000"/>
              </a:lnSpc>
              <a:spcAft>
                <a:spcPts val="600"/>
              </a:spcAft>
              <a:buFont typeface="Arial" panose="020B0604020202020204" pitchFamily="34" charset="0"/>
              <a:buChar char="•"/>
            </a:pPr>
            <a:r>
              <a:rPr lang="en-US" sz="1200" dirty="0" smtClean="0">
                <a:solidFill>
                  <a:schemeClr val="accent2"/>
                </a:solidFill>
              </a:rPr>
              <a:t>Early</a:t>
            </a:r>
            <a:r>
              <a:rPr lang="en-US" sz="1200" dirty="0">
                <a:solidFill>
                  <a:schemeClr val="accent2"/>
                </a:solidFill>
              </a:rPr>
              <a:t>, R. et al. (2016): Global threats from invasive alien species in the twenty-first century and national response </a:t>
            </a:r>
            <a:r>
              <a:rPr lang="en-US" sz="1200" dirty="0" smtClean="0">
                <a:solidFill>
                  <a:schemeClr val="accent2"/>
                </a:solidFill>
              </a:rPr>
              <a:t>capacities</a:t>
            </a:r>
          </a:p>
          <a:p>
            <a:pPr marL="285750" indent="-285750">
              <a:lnSpc>
                <a:spcPct val="110000"/>
              </a:lnSpc>
              <a:spcAft>
                <a:spcPts val="600"/>
              </a:spcAft>
              <a:buFont typeface="Arial" panose="020B0604020202020204" pitchFamily="34" charset="0"/>
              <a:buChar char="•"/>
            </a:pPr>
            <a:r>
              <a:rPr lang="en-US" sz="1200" dirty="0" smtClean="0">
                <a:solidFill>
                  <a:schemeClr val="accent2"/>
                </a:solidFill>
              </a:rPr>
              <a:t>Center </a:t>
            </a:r>
            <a:r>
              <a:rPr lang="en-US" sz="1200" dirty="0">
                <a:solidFill>
                  <a:schemeClr val="accent2"/>
                </a:solidFill>
              </a:rPr>
              <a:t>for Invasive Species and Ecosystem Health: I am a Rancher or Farmer, Why should I care about invasive species</a:t>
            </a:r>
            <a:r>
              <a:rPr lang="en-US" sz="1200" dirty="0" smtClean="0">
                <a:solidFill>
                  <a:schemeClr val="accent2"/>
                </a:solidFill>
              </a:rPr>
              <a:t>?</a:t>
            </a:r>
            <a:endParaRPr lang="en-US" sz="1200" dirty="0">
              <a:solidFill>
                <a:schemeClr val="accent2"/>
              </a:solidFill>
            </a:endParaRPr>
          </a:p>
        </p:txBody>
      </p:sp>
    </p:spTree>
    <p:extLst>
      <p:ext uri="{BB962C8B-B14F-4D97-AF65-F5344CB8AC3E}">
        <p14:creationId xmlns:p14="http://schemas.microsoft.com/office/powerpoint/2010/main" val="28984767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en-GB" dirty="0" smtClean="0">
                <a:solidFill>
                  <a:srgbClr val="565654"/>
                </a:solidFill>
                <a:ea typeface="Times New Roman" panose="02020603050405020304" pitchFamily="18" charset="0"/>
                <a:cs typeface="Times New Roman" panose="02020603050405020304" pitchFamily="18" charset="0"/>
              </a:rPr>
              <a:t>Good professional/agricultural </a:t>
            </a:r>
            <a:r>
              <a:rPr lang="en-GB" dirty="0">
                <a:solidFill>
                  <a:srgbClr val="565654"/>
                </a:solidFill>
                <a:ea typeface="Times New Roman" panose="02020603050405020304" pitchFamily="18" charset="0"/>
                <a:cs typeface="Times New Roman" panose="02020603050405020304" pitchFamily="18" charset="0"/>
              </a:rPr>
              <a:t>practice</a:t>
            </a:r>
            <a:endParaRPr lang="de-DE" dirty="0"/>
          </a:p>
        </p:txBody>
      </p:sp>
      <p:sp>
        <p:nvSpPr>
          <p:cNvPr id="7" name="Inhaltsplatzhalter 6"/>
          <p:cNvSpPr>
            <a:spLocks noGrp="1"/>
          </p:cNvSpPr>
          <p:nvPr>
            <p:ph idx="1"/>
          </p:nvPr>
        </p:nvSpPr>
        <p:spPr>
          <a:xfrm>
            <a:off x="467544" y="1268760"/>
            <a:ext cx="8229600" cy="3456384"/>
          </a:xfrm>
        </p:spPr>
        <p:txBody>
          <a:bodyPr>
            <a:normAutofit/>
          </a:bodyPr>
          <a:lstStyle/>
          <a:p>
            <a:pPr marL="0" indent="0" algn="just">
              <a:lnSpc>
                <a:spcPct val="115000"/>
              </a:lnSpc>
              <a:spcAft>
                <a:spcPts val="600"/>
              </a:spcAft>
              <a:buNone/>
            </a:pPr>
            <a:r>
              <a:rPr lang="en-US" sz="1800" dirty="0">
                <a:solidFill>
                  <a:srgbClr val="8F8057"/>
                </a:solidFill>
                <a:ea typeface="Times New Roman" panose="02020603050405020304" pitchFamily="18" charset="0"/>
                <a:cs typeface="Times New Roman" panose="02020603050405020304" pitchFamily="18" charset="0"/>
              </a:rPr>
              <a:t>As </a:t>
            </a:r>
            <a:r>
              <a:rPr lang="en-US" sz="1800" b="1" dirty="0" smtClean="0">
                <a:solidFill>
                  <a:srgbClr val="8F8057"/>
                </a:solidFill>
                <a:ea typeface="Times New Roman" panose="02020603050405020304" pitchFamily="18" charset="0"/>
                <a:cs typeface="Times New Roman" panose="02020603050405020304" pitchFamily="18" charset="0"/>
              </a:rPr>
              <a:t>good </a:t>
            </a:r>
            <a:r>
              <a:rPr lang="en-US" sz="1800" b="1" dirty="0">
                <a:solidFill>
                  <a:srgbClr val="8F8057"/>
                </a:solidFill>
                <a:ea typeface="Times New Roman" panose="02020603050405020304" pitchFamily="18" charset="0"/>
                <a:cs typeface="Times New Roman" panose="02020603050405020304" pitchFamily="18" charset="0"/>
              </a:rPr>
              <a:t>professional </a:t>
            </a:r>
            <a:r>
              <a:rPr lang="en-US" sz="1800" b="1" dirty="0" smtClean="0">
                <a:solidFill>
                  <a:srgbClr val="8F8057"/>
                </a:solidFill>
                <a:ea typeface="Times New Roman" panose="02020603050405020304" pitchFamily="18" charset="0"/>
                <a:cs typeface="Times New Roman" panose="02020603050405020304" pitchFamily="18" charset="0"/>
              </a:rPr>
              <a:t>practice</a:t>
            </a:r>
            <a:r>
              <a:rPr lang="en-US" sz="1800" dirty="0" smtClean="0">
                <a:solidFill>
                  <a:srgbClr val="8F8057"/>
                </a:solidFill>
                <a:ea typeface="Times New Roman" panose="02020603050405020304" pitchFamily="18" charset="0"/>
                <a:cs typeface="Times New Roman" panose="02020603050405020304" pitchFamily="18" charset="0"/>
              </a:rPr>
              <a:t>, </a:t>
            </a:r>
            <a:r>
              <a:rPr lang="en-US" sz="1800" dirty="0">
                <a:solidFill>
                  <a:srgbClr val="8F8057"/>
                </a:solidFill>
                <a:ea typeface="Times New Roman" panose="02020603050405020304" pitchFamily="18" charset="0"/>
                <a:cs typeface="Times New Roman" panose="02020603050405020304" pitchFamily="18" charset="0"/>
              </a:rPr>
              <a:t>German law refers to compliance with certain principles of animal welfare and environmental protection in agriculture, forestry and fisheries. It can be seen as a framework for action and represents a basic strategy. </a:t>
            </a:r>
            <a:endParaRPr lang="en-GB" sz="1800" dirty="0">
              <a:solidFill>
                <a:srgbClr val="8F8057"/>
              </a:solidFill>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r>
              <a:rPr lang="en-GB" sz="1800" dirty="0" smtClean="0">
                <a:solidFill>
                  <a:srgbClr val="565654"/>
                </a:solidFill>
                <a:ea typeface="Times New Roman" panose="02020603050405020304" pitchFamily="18" charset="0"/>
                <a:cs typeface="Times New Roman" panose="02020603050405020304" pitchFamily="18" charset="0"/>
              </a:rPr>
              <a:t>In EU legislation </a:t>
            </a:r>
            <a:r>
              <a:rPr lang="en-GB" sz="1800" b="1" dirty="0">
                <a:solidFill>
                  <a:srgbClr val="565654"/>
                </a:solidFill>
                <a:ea typeface="Times New Roman" panose="02020603050405020304" pitchFamily="18" charset="0"/>
                <a:cs typeface="Times New Roman" panose="02020603050405020304" pitchFamily="18" charset="0"/>
              </a:rPr>
              <a:t>g</a:t>
            </a:r>
            <a:r>
              <a:rPr lang="en-GB" sz="1800" b="1" dirty="0" smtClean="0">
                <a:solidFill>
                  <a:srgbClr val="565654"/>
                </a:solidFill>
                <a:ea typeface="Times New Roman" panose="02020603050405020304" pitchFamily="18" charset="0"/>
                <a:cs typeface="Times New Roman" panose="02020603050405020304" pitchFamily="18" charset="0"/>
              </a:rPr>
              <a:t>ood </a:t>
            </a:r>
            <a:r>
              <a:rPr lang="en-GB" sz="1800" b="1" dirty="0">
                <a:solidFill>
                  <a:srgbClr val="565654"/>
                </a:solidFill>
                <a:ea typeface="Times New Roman" panose="02020603050405020304" pitchFamily="18" charset="0"/>
                <a:cs typeface="Times New Roman" panose="02020603050405020304" pitchFamily="18" charset="0"/>
              </a:rPr>
              <a:t>agricultural practice </a:t>
            </a:r>
            <a:r>
              <a:rPr lang="en-GB" sz="1800" dirty="0">
                <a:ea typeface="Times New Roman" panose="02020603050405020304" pitchFamily="18" charset="0"/>
                <a:cs typeface="Times New Roman" panose="02020603050405020304" pitchFamily="18" charset="0"/>
              </a:rPr>
              <a:t>(GAP) are specific methods, which create food that is safe and </a:t>
            </a:r>
            <a:r>
              <a:rPr lang="en-GB" sz="1800" dirty="0" smtClean="0">
                <a:ea typeface="Times New Roman" panose="02020603050405020304" pitchFamily="18" charset="0"/>
                <a:cs typeface="Times New Roman" panose="02020603050405020304" pitchFamily="18" charset="0"/>
              </a:rPr>
              <a:t>wholesome and refer to </a:t>
            </a:r>
            <a:r>
              <a:rPr lang="en-US" sz="1800" dirty="0">
                <a:ea typeface="Times New Roman" panose="02020603050405020304" pitchFamily="18" charset="0"/>
                <a:cs typeface="Times New Roman" panose="02020603050405020304" pitchFamily="18" charset="0"/>
              </a:rPr>
              <a:t>compliance with certain principles of animal welfare and environmental protection in agriculture, forestry and fisheries</a:t>
            </a:r>
            <a:r>
              <a:rPr lang="en-GB" sz="1800" dirty="0" smtClean="0">
                <a:ea typeface="Times New Roman" panose="02020603050405020304" pitchFamily="18" charset="0"/>
                <a:cs typeface="Times New Roman" panose="02020603050405020304" pitchFamily="18" charset="0"/>
              </a:rPr>
              <a:t>. </a:t>
            </a:r>
            <a:r>
              <a:rPr lang="en-GB" sz="1800" dirty="0">
                <a:ea typeface="Times New Roman" panose="02020603050405020304" pitchFamily="18" charset="0"/>
                <a:cs typeface="Times New Roman" panose="02020603050405020304" pitchFamily="18" charset="0"/>
              </a:rPr>
              <a:t>There are several broadly accepted schemes that producers can adhere to</a:t>
            </a:r>
            <a:r>
              <a:rPr lang="en-GB" sz="1800" dirty="0" smtClean="0">
                <a:ea typeface="Times New Roman" panose="02020603050405020304" pitchFamily="18" charset="0"/>
                <a:cs typeface="Times New Roman" panose="02020603050405020304" pitchFamily="18" charset="0"/>
              </a:rPr>
              <a:t>.</a:t>
            </a:r>
          </a:p>
          <a:p>
            <a:pPr marL="0" indent="0" algn="just">
              <a:lnSpc>
                <a:spcPct val="115000"/>
              </a:lnSpc>
              <a:spcAft>
                <a:spcPts val="600"/>
              </a:spcAft>
              <a:buNone/>
            </a:pPr>
            <a:endParaRPr lang="de-DE" sz="1800" dirty="0">
              <a:ea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15</a:t>
            </a:fld>
            <a:endParaRPr lang="de-DE" dirty="0"/>
          </a:p>
        </p:txBody>
      </p:sp>
      <p:grpSp>
        <p:nvGrpSpPr>
          <p:cNvPr id="9" name="Gruppieren 8"/>
          <p:cNvGrpSpPr/>
          <p:nvPr/>
        </p:nvGrpSpPr>
        <p:grpSpPr>
          <a:xfrm>
            <a:off x="4695328" y="4869161"/>
            <a:ext cx="3981128" cy="1224135"/>
            <a:chOff x="624379" y="4661495"/>
            <a:chExt cx="2413393" cy="1278069"/>
          </a:xfrm>
        </p:grpSpPr>
        <p:sp>
          <p:nvSpPr>
            <p:cNvPr id="10" name="Freihandform 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Reference in German </a:t>
              </a:r>
              <a:r>
                <a:rPr lang="de-DE" sz="1300" b="1" dirty="0" err="1"/>
                <a:t>Legislation</a:t>
              </a:r>
              <a:endParaRPr lang="de-DE" sz="1300" b="1" dirty="0"/>
            </a:p>
          </p:txBody>
        </p:sp>
        <p:sp>
          <p:nvSpPr>
            <p:cNvPr id="11" name="Freihandform 10"/>
            <p:cNvSpPr/>
            <p:nvPr/>
          </p:nvSpPr>
          <p:spPr>
            <a:xfrm>
              <a:off x="624379" y="5037653"/>
              <a:ext cx="2413393" cy="901911"/>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rgbClr val="8F8057"/>
                  </a:solidFill>
                  <a:ea typeface="Times New Roman" panose="02020603050405020304" pitchFamily="18" charset="0"/>
                  <a:cs typeface="Times New Roman" panose="02020603050405020304" pitchFamily="18" charset="0"/>
                </a:rPr>
                <a:t>Federal Nature Conservation </a:t>
              </a:r>
              <a:r>
                <a:rPr lang="en-US" sz="1100" dirty="0" smtClean="0">
                  <a:solidFill>
                    <a:srgbClr val="8F8057"/>
                  </a:solidFill>
                  <a:ea typeface="Times New Roman" panose="02020603050405020304" pitchFamily="18" charset="0"/>
                  <a:cs typeface="Times New Roman" panose="02020603050405020304" pitchFamily="18" charset="0"/>
                </a:rPr>
                <a:t>Act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smtClean="0">
                  <a:solidFill>
                    <a:srgbClr val="8F8057"/>
                  </a:solidFill>
                  <a:ea typeface="Times New Roman" panose="02020603050405020304" pitchFamily="18" charset="0"/>
                  <a:cs typeface="Times New Roman" panose="02020603050405020304" pitchFamily="18" charset="0"/>
                </a:rPr>
                <a:t>Federal </a:t>
              </a:r>
              <a:r>
                <a:rPr lang="en-US" sz="1100" dirty="0">
                  <a:solidFill>
                    <a:srgbClr val="8F8057"/>
                  </a:solidFill>
                  <a:ea typeface="Times New Roman" panose="02020603050405020304" pitchFamily="18" charset="0"/>
                  <a:cs typeface="Times New Roman" panose="02020603050405020304" pitchFamily="18" charset="0"/>
                </a:rPr>
                <a:t>Soil Protection Act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rgbClr val="8F8057"/>
                  </a:solidFill>
                  <a:ea typeface="Times New Roman" panose="02020603050405020304" pitchFamily="18" charset="0"/>
                  <a:cs typeface="Times New Roman" panose="02020603050405020304" pitchFamily="18" charset="0"/>
                </a:rPr>
                <a:t>Plant Protection Act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2" name="Gruppieren 11"/>
          <p:cNvGrpSpPr/>
          <p:nvPr/>
        </p:nvGrpSpPr>
        <p:grpSpPr>
          <a:xfrm>
            <a:off x="579475" y="4869160"/>
            <a:ext cx="3981128" cy="1224137"/>
            <a:chOff x="624379" y="4661495"/>
            <a:chExt cx="2413393" cy="1278072"/>
          </a:xfrm>
        </p:grpSpPr>
        <p:sp>
          <p:nvSpPr>
            <p:cNvPr id="13" name="Freihandform 1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Reference in European </a:t>
              </a:r>
              <a:r>
                <a:rPr lang="de-DE" sz="1300" b="1" dirty="0" err="1" smtClean="0"/>
                <a:t>Legislation</a:t>
              </a:r>
              <a:endParaRPr lang="de-DE" sz="1300" b="1" dirty="0"/>
            </a:p>
          </p:txBody>
        </p:sp>
        <p:sp>
          <p:nvSpPr>
            <p:cNvPr id="14" name="Freihandform 13"/>
            <p:cNvSpPr/>
            <p:nvPr/>
          </p:nvSpPr>
          <p:spPr>
            <a:xfrm>
              <a:off x="624379" y="5037654"/>
              <a:ext cx="2413393" cy="90191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Water Framework Directive (Directive 2000/60/EC</a:t>
              </a:r>
              <a:r>
                <a:rPr lang="en-US" sz="1100" dirty="0" smtClean="0">
                  <a:solidFill>
                    <a:schemeClr val="accent2"/>
                  </a:solidFill>
                  <a:ea typeface="Times New Roman" panose="02020603050405020304" pitchFamily="18" charset="0"/>
                  <a:cs typeface="Times New Roman" panose="02020603050405020304" pitchFamily="18" charset="0"/>
                </a:rPr>
                <a:t>)</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1124628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r>
              <a:rPr lang="de-DE" dirty="0">
                <a:solidFill>
                  <a:schemeClr val="accent2"/>
                </a:solidFill>
              </a:rPr>
              <a:t>Common </a:t>
            </a:r>
            <a:r>
              <a:rPr lang="de-DE" dirty="0" err="1">
                <a:solidFill>
                  <a:schemeClr val="accent2"/>
                </a:solidFill>
              </a:rPr>
              <a:t>Agricultural</a:t>
            </a:r>
            <a:r>
              <a:rPr lang="de-DE" dirty="0">
                <a:solidFill>
                  <a:schemeClr val="accent2"/>
                </a:solidFill>
              </a:rPr>
              <a:t> </a:t>
            </a:r>
            <a:r>
              <a:rPr lang="de-DE" dirty="0" err="1">
                <a:solidFill>
                  <a:schemeClr val="accent2"/>
                </a:solidFill>
              </a:rPr>
              <a:t>Policy</a:t>
            </a:r>
            <a:r>
              <a:rPr lang="de-DE" dirty="0">
                <a:solidFill>
                  <a:schemeClr val="accent2"/>
                </a:solidFill>
              </a:rPr>
              <a:t> (CAP</a:t>
            </a:r>
            <a:r>
              <a:rPr lang="de-DE" dirty="0" smtClean="0">
                <a:solidFill>
                  <a:schemeClr val="accent2"/>
                </a:solidFill>
              </a:rPr>
              <a:t>)</a:t>
            </a:r>
            <a:br>
              <a:rPr lang="de-DE" dirty="0" smtClean="0">
                <a:solidFill>
                  <a:schemeClr val="accent2"/>
                </a:solidFill>
              </a:rPr>
            </a:br>
            <a:r>
              <a:rPr lang="de-DE" dirty="0" smtClean="0">
                <a:solidFill>
                  <a:schemeClr val="accent2"/>
                </a:solidFill>
              </a:rPr>
              <a:t>- </a:t>
            </a:r>
            <a:r>
              <a:rPr lang="de-DE" sz="2200" dirty="0" err="1" smtClean="0">
                <a:solidFill>
                  <a:schemeClr val="accent2"/>
                </a:solidFill>
              </a:rPr>
              <a:t>currently</a:t>
            </a:r>
            <a:r>
              <a:rPr lang="de-DE" sz="2200" dirty="0" smtClean="0">
                <a:solidFill>
                  <a:schemeClr val="accent2"/>
                </a:solidFill>
              </a:rPr>
              <a:t> </a:t>
            </a:r>
            <a:r>
              <a:rPr lang="de-DE" sz="2200" dirty="0" err="1" smtClean="0">
                <a:solidFill>
                  <a:schemeClr val="accent2"/>
                </a:solidFill>
              </a:rPr>
              <a:t>under</a:t>
            </a:r>
            <a:r>
              <a:rPr lang="de-DE" sz="2200" dirty="0" smtClean="0">
                <a:solidFill>
                  <a:schemeClr val="accent2"/>
                </a:solidFill>
              </a:rPr>
              <a:t> </a:t>
            </a:r>
            <a:r>
              <a:rPr lang="de-DE" sz="2200" dirty="0" err="1" smtClean="0">
                <a:solidFill>
                  <a:schemeClr val="accent2"/>
                </a:solidFill>
              </a:rPr>
              <a:t>revision</a:t>
            </a:r>
            <a:r>
              <a:rPr lang="de-DE" sz="2200" dirty="0" smtClean="0">
                <a:solidFill>
                  <a:schemeClr val="accent2"/>
                </a:solidFill>
              </a:rPr>
              <a:t> -</a:t>
            </a:r>
            <a:endParaRPr lang="en-GB" sz="2200" dirty="0">
              <a:solidFill>
                <a:schemeClr val="accent2"/>
              </a:solidFill>
            </a:endParaRPr>
          </a:p>
        </p:txBody>
      </p:sp>
      <p:sp>
        <p:nvSpPr>
          <p:cNvPr id="23" name="Inhaltsplatzhalter 22"/>
          <p:cNvSpPr>
            <a:spLocks noGrp="1"/>
          </p:cNvSpPr>
          <p:nvPr>
            <p:ph idx="1"/>
          </p:nvPr>
        </p:nvSpPr>
        <p:spPr/>
        <p:txBody>
          <a:bodyPr/>
          <a:lstStyle/>
          <a:p>
            <a:pPr marL="0" lvl="0" indent="0">
              <a:buNone/>
            </a:pPr>
            <a:r>
              <a:rPr lang="en-US" sz="1800" dirty="0"/>
              <a:t>Legal framework for agriculture in the European </a:t>
            </a:r>
            <a:r>
              <a:rPr lang="en-US" sz="1800" dirty="0" smtClean="0"/>
              <a:t>Union</a:t>
            </a:r>
          </a:p>
          <a:p>
            <a:pPr marL="0" lvl="0" indent="0">
              <a:buNone/>
            </a:pPr>
            <a:r>
              <a:rPr lang="en-US" sz="1800" dirty="0" smtClean="0"/>
              <a:t>Regulates </a:t>
            </a:r>
            <a:r>
              <a:rPr lang="en-US" sz="1800" dirty="0"/>
              <a:t>subsidies to farmers, the market protection of agricultural goods and the development of rural regions in Europe</a:t>
            </a:r>
          </a:p>
          <a:p>
            <a:pPr lvl="0">
              <a:buFont typeface="Symbol" panose="05050102010706020507" pitchFamily="18" charset="2"/>
              <a:buChar char="-"/>
            </a:pPr>
            <a:r>
              <a:rPr lang="en-US" sz="1800" dirty="0"/>
              <a:t>In 2013 </a:t>
            </a:r>
            <a:r>
              <a:rPr lang="en-US" sz="1800" dirty="0" smtClean="0"/>
              <a:t>the CAP </a:t>
            </a:r>
            <a:r>
              <a:rPr lang="en-US" sz="1800" dirty="0"/>
              <a:t>was reformed to strengthen the competitiveness of the sector and to promote sustainable farming </a:t>
            </a:r>
            <a:r>
              <a:rPr lang="en-US" sz="1800" dirty="0" smtClean="0"/>
              <a:t>(</a:t>
            </a:r>
            <a:r>
              <a:rPr lang="en-US" sz="1800" dirty="0" smtClean="0">
                <a:solidFill>
                  <a:schemeClr val="accent2"/>
                </a:solidFill>
              </a:rPr>
              <a:t>Cross Compliance)</a:t>
            </a:r>
          </a:p>
          <a:p>
            <a:pPr>
              <a:buFont typeface="Symbol" panose="05050102010706020507" pitchFamily="18" charset="2"/>
              <a:buChar char="-"/>
            </a:pPr>
            <a:r>
              <a:rPr lang="en-GB" sz="1800" dirty="0" smtClean="0">
                <a:solidFill>
                  <a:schemeClr val="accent2"/>
                </a:solidFill>
              </a:rPr>
              <a:t>30 </a:t>
            </a:r>
            <a:r>
              <a:rPr lang="en-GB" sz="1800" dirty="0">
                <a:solidFill>
                  <a:schemeClr val="accent2"/>
                </a:solidFill>
              </a:rPr>
              <a:t>% of funds must be used for measures to protect environment and combat climate </a:t>
            </a:r>
            <a:r>
              <a:rPr lang="en-GB" sz="1800" dirty="0" smtClean="0">
                <a:solidFill>
                  <a:schemeClr val="accent2"/>
                </a:solidFill>
              </a:rPr>
              <a:t>change (</a:t>
            </a:r>
            <a:r>
              <a:rPr lang="en-GB" sz="1800" b="1" dirty="0" smtClean="0">
                <a:solidFill>
                  <a:schemeClr val="accent2"/>
                </a:solidFill>
              </a:rPr>
              <a:t>Green Payments</a:t>
            </a:r>
            <a:r>
              <a:rPr lang="en-GB" sz="1800" dirty="0" smtClean="0">
                <a:solidFill>
                  <a:schemeClr val="accent2"/>
                </a:solidFill>
              </a:rPr>
              <a:t>)</a:t>
            </a:r>
          </a:p>
          <a:p>
            <a:pPr lvl="1"/>
            <a:r>
              <a:rPr lang="de-DE" sz="1800" dirty="0" err="1" smtClean="0">
                <a:solidFill>
                  <a:schemeClr val="accent2"/>
                </a:solidFill>
              </a:rPr>
              <a:t>Diversifying</a:t>
            </a:r>
            <a:r>
              <a:rPr lang="de-DE" sz="1800" dirty="0" smtClean="0">
                <a:solidFill>
                  <a:schemeClr val="accent2"/>
                </a:solidFill>
              </a:rPr>
              <a:t> </a:t>
            </a:r>
            <a:r>
              <a:rPr lang="de-DE" sz="1800" dirty="0" err="1" smtClean="0">
                <a:solidFill>
                  <a:schemeClr val="accent2"/>
                </a:solidFill>
              </a:rPr>
              <a:t>cultures</a:t>
            </a:r>
            <a:r>
              <a:rPr lang="de-DE" sz="1800" dirty="0" smtClean="0">
                <a:solidFill>
                  <a:schemeClr val="accent2"/>
                </a:solidFill>
              </a:rPr>
              <a:t>; Maintenance </a:t>
            </a:r>
            <a:r>
              <a:rPr lang="de-DE" sz="1800" dirty="0" err="1">
                <a:solidFill>
                  <a:schemeClr val="accent2"/>
                </a:solidFill>
              </a:rPr>
              <a:t>of</a:t>
            </a:r>
            <a:r>
              <a:rPr lang="de-DE" sz="1800" dirty="0">
                <a:solidFill>
                  <a:schemeClr val="accent2"/>
                </a:solidFill>
              </a:rPr>
              <a:t> permanent </a:t>
            </a:r>
            <a:r>
              <a:rPr lang="de-DE" sz="1800" dirty="0" err="1">
                <a:solidFill>
                  <a:schemeClr val="accent2"/>
                </a:solidFill>
              </a:rPr>
              <a:t>grassland</a:t>
            </a:r>
            <a:endParaRPr lang="de-DE" sz="1800" dirty="0">
              <a:solidFill>
                <a:schemeClr val="accent2"/>
              </a:solidFill>
            </a:endParaRPr>
          </a:p>
          <a:p>
            <a:pPr lvl="1"/>
            <a:r>
              <a:rPr lang="en-GB" sz="1800" dirty="0" smtClean="0">
                <a:solidFill>
                  <a:schemeClr val="accent2"/>
                </a:solidFill>
              </a:rPr>
              <a:t>5 </a:t>
            </a:r>
            <a:r>
              <a:rPr lang="en-GB" sz="1800" dirty="0">
                <a:solidFill>
                  <a:schemeClr val="accent2"/>
                </a:solidFill>
              </a:rPr>
              <a:t>% of arable land should be used for "ecologically advantageous elements</a:t>
            </a:r>
            <a:r>
              <a:rPr lang="en-GB" sz="1800" dirty="0" smtClean="0">
                <a:solidFill>
                  <a:schemeClr val="accent2"/>
                </a:solidFill>
              </a:rPr>
              <a:t>"</a:t>
            </a:r>
            <a:endParaRPr lang="de-DE" sz="1800" dirty="0">
              <a:solidFill>
                <a:schemeClr val="accent2"/>
              </a:solidFill>
            </a:endParaRPr>
          </a:p>
          <a:p>
            <a:pPr lvl="0"/>
            <a:endParaRPr lang="en-US" sz="1800" dirty="0"/>
          </a:p>
          <a:p>
            <a:pPr lvl="1"/>
            <a:endParaRPr lang="de-DE" sz="1600" dirty="0"/>
          </a:p>
        </p:txBody>
      </p:sp>
      <p:grpSp>
        <p:nvGrpSpPr>
          <p:cNvPr id="11" name="Gruppieren 10"/>
          <p:cNvGrpSpPr/>
          <p:nvPr/>
        </p:nvGrpSpPr>
        <p:grpSpPr>
          <a:xfrm>
            <a:off x="579475" y="4563358"/>
            <a:ext cx="3981128" cy="1677749"/>
            <a:chOff x="624379" y="4661495"/>
            <a:chExt cx="2413393" cy="1751670"/>
          </a:xfrm>
        </p:grpSpPr>
        <p:sp>
          <p:nvSpPr>
            <p:cNvPr id="12" name="Freihandform 11"/>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13" name="Freihandform 12"/>
            <p:cNvSpPr/>
            <p:nvPr/>
          </p:nvSpPr>
          <p:spPr>
            <a:xfrm>
              <a:off x="624379" y="5037653"/>
              <a:ext cx="2413393" cy="137551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GB" sz="1100" dirty="0" smtClean="0">
                  <a:solidFill>
                    <a:schemeClr val="accent2"/>
                  </a:solidFill>
                  <a:ea typeface="Times New Roman" panose="02020603050405020304" pitchFamily="18" charset="0"/>
                  <a:cs typeface="Times New Roman" panose="02020603050405020304" pitchFamily="18" charset="0"/>
                </a:rPr>
                <a:t>Direct </a:t>
              </a:r>
              <a:r>
                <a:rPr lang="en-GB" sz="1100" dirty="0">
                  <a:solidFill>
                    <a:schemeClr val="accent2"/>
                  </a:solidFill>
                  <a:ea typeface="Times New Roman" panose="02020603050405020304" pitchFamily="18" charset="0"/>
                  <a:cs typeface="Times New Roman" panose="02020603050405020304" pitchFamily="18" charset="0"/>
                </a:rPr>
                <a:t>payments to farmers (Regulation (EU) No 1307/2013 </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100" dirty="0">
                  <a:solidFill>
                    <a:schemeClr val="accent2"/>
                  </a:solidFill>
                  <a:ea typeface="Times New Roman" panose="02020603050405020304" pitchFamily="18" charset="0"/>
                  <a:cs typeface="Times New Roman" panose="02020603050405020304" pitchFamily="18" charset="0"/>
                </a:rPr>
                <a:t>Support for rural development (Regulation (EU) No 1305/2013 </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100" dirty="0">
                  <a:solidFill>
                    <a:schemeClr val="accent2"/>
                  </a:solidFill>
                  <a:ea typeface="Times New Roman" panose="02020603050405020304" pitchFamily="18" charset="0"/>
                  <a:cs typeface="Times New Roman" panose="02020603050405020304" pitchFamily="18" charset="0"/>
                </a:rPr>
                <a:t>Financing, management and monitoring of the </a:t>
              </a:r>
              <a:r>
                <a:rPr lang="en-GB" sz="1100" dirty="0" smtClean="0">
                  <a:solidFill>
                    <a:schemeClr val="accent2"/>
                  </a:solidFill>
                  <a:ea typeface="Times New Roman" panose="02020603050405020304" pitchFamily="18" charset="0"/>
                  <a:cs typeface="Times New Roman" panose="02020603050405020304" pitchFamily="18" charset="0"/>
                </a:rPr>
                <a:t>common agricultural policy (Regulation (EU) No 1306/2013)</a:t>
              </a: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4" name="Foliennummernplatzhalter 3"/>
          <p:cNvSpPr>
            <a:spLocks noGrp="1"/>
          </p:cNvSpPr>
          <p:nvPr>
            <p:ph type="sldNum" sz="quarter" idx="12"/>
          </p:nvPr>
        </p:nvSpPr>
        <p:spPr/>
        <p:txBody>
          <a:bodyPr/>
          <a:lstStyle/>
          <a:p>
            <a:fld id="{94C51DEF-A0F2-436A-B446-D206BED377C1}" type="slidenum">
              <a:rPr lang="de-DE" smtClean="0"/>
              <a:pPr/>
              <a:t>16</a:t>
            </a:fld>
            <a:endParaRPr lang="de-DE" dirty="0"/>
          </a:p>
        </p:txBody>
      </p:sp>
      <p:grpSp>
        <p:nvGrpSpPr>
          <p:cNvPr id="2" name="Gruppieren 1"/>
          <p:cNvGrpSpPr/>
          <p:nvPr/>
        </p:nvGrpSpPr>
        <p:grpSpPr>
          <a:xfrm>
            <a:off x="4695328" y="4563358"/>
            <a:ext cx="3981128" cy="1673954"/>
            <a:chOff x="624379" y="4661495"/>
            <a:chExt cx="2413393" cy="1747707"/>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137154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71450" indent="-171450">
                <a:lnSpc>
                  <a:spcPct val="115000"/>
                </a:lnSpc>
                <a:spcBef>
                  <a:spcPts val="600"/>
                </a:spcBef>
                <a:buClr>
                  <a:srgbClr val="7FB539"/>
                </a:buClr>
                <a:buSzPts val="1200"/>
                <a:buFont typeface="Wingdings" panose="05000000000000000000" pitchFamily="2" charset="2"/>
                <a:buChar char="§"/>
              </a:pPr>
              <a:r>
                <a:rPr lang="de-DE" sz="1100" dirty="0" err="1" smtClean="0">
                  <a:solidFill>
                    <a:schemeClr val="bg2">
                      <a:lumMod val="50000"/>
                    </a:schemeClr>
                  </a:solidFill>
                  <a:ea typeface="Times New Roman" panose="02020603050405020304" pitchFamily="18" charset="0"/>
                  <a:cs typeface="Times New Roman" panose="02020603050405020304" pitchFamily="18" charset="0"/>
                </a:rPr>
                <a:t>Direct</a:t>
              </a:r>
              <a:r>
                <a:rPr lang="de-DE" sz="1100" dirty="0" smtClean="0">
                  <a:solidFill>
                    <a:schemeClr val="bg2">
                      <a:lumMod val="50000"/>
                    </a:schemeClr>
                  </a:solidFill>
                  <a:ea typeface="Times New Roman" panose="02020603050405020304" pitchFamily="18" charset="0"/>
                  <a:cs typeface="Times New Roman" panose="02020603050405020304" pitchFamily="18" charset="0"/>
                </a:rPr>
                <a:t> Payment </a:t>
              </a:r>
              <a:r>
                <a:rPr lang="de-DE" sz="1100" dirty="0">
                  <a:solidFill>
                    <a:schemeClr val="bg2">
                      <a:lumMod val="50000"/>
                    </a:schemeClr>
                  </a:solidFill>
                  <a:ea typeface="Times New Roman" panose="02020603050405020304" pitchFamily="18" charset="0"/>
                  <a:cs typeface="Times New Roman" panose="02020603050405020304" pitchFamily="18" charset="0"/>
                </a:rPr>
                <a:t>(</a:t>
              </a:r>
              <a:r>
                <a:rPr lang="de-DE" sz="1100" dirty="0" err="1">
                  <a:solidFill>
                    <a:schemeClr val="bg2">
                      <a:lumMod val="50000"/>
                    </a:schemeClr>
                  </a:solidFill>
                  <a:ea typeface="Times New Roman" panose="02020603050405020304" pitchFamily="18" charset="0"/>
                  <a:cs typeface="Times New Roman" panose="02020603050405020304" pitchFamily="18" charset="0"/>
                </a:rPr>
                <a:t>DirektZahlDurchfG</a:t>
              </a:r>
              <a:r>
                <a:rPr lang="de-DE" sz="1100" dirty="0">
                  <a:solidFill>
                    <a:schemeClr val="bg2">
                      <a:lumMod val="50000"/>
                    </a:schemeClr>
                  </a:solidFill>
                  <a:ea typeface="Times New Roman" panose="02020603050405020304" pitchFamily="18" charset="0"/>
                  <a:cs typeface="Times New Roman" panose="02020603050405020304" pitchFamily="18" charset="0"/>
                </a:rPr>
                <a:t>)</a:t>
              </a:r>
              <a:endParaRPr lang="de-DE" sz="1100" dirty="0" smtClean="0">
                <a:solidFill>
                  <a:schemeClr val="bg2">
                    <a:lumMod val="50000"/>
                  </a:schemeClr>
                </a:solidFill>
                <a:ea typeface="Times New Roman" panose="02020603050405020304" pitchFamily="18" charset="0"/>
                <a:cs typeface="Times New Roman" panose="02020603050405020304" pitchFamily="18" charset="0"/>
              </a:endParaRPr>
            </a:p>
            <a:p>
              <a:pPr marL="171450" indent="-171450">
                <a:lnSpc>
                  <a:spcPct val="115000"/>
                </a:lnSpc>
                <a:spcBef>
                  <a:spcPts val="600"/>
                </a:spcBef>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Agricultural Payment Obligations Act (</a:t>
              </a:r>
              <a:r>
                <a:rPr lang="en-US" sz="1100" dirty="0" err="1">
                  <a:solidFill>
                    <a:schemeClr val="bg2">
                      <a:lumMod val="50000"/>
                    </a:schemeClr>
                  </a:solidFill>
                  <a:ea typeface="Times New Roman" panose="02020603050405020304" pitchFamily="18" charset="0"/>
                  <a:cs typeface="Times New Roman" panose="02020603050405020304" pitchFamily="18" charset="0"/>
                </a:rPr>
                <a:t>AgrarZahlVerpflG</a:t>
              </a:r>
              <a:r>
                <a:rPr lang="en-US" sz="1100" dirty="0">
                  <a:solidFill>
                    <a:schemeClr val="bg2">
                      <a:lumMod val="50000"/>
                    </a:schemeClr>
                  </a:solidFill>
                  <a:ea typeface="Times New Roman" panose="02020603050405020304" pitchFamily="18" charset="0"/>
                  <a:cs typeface="Times New Roman" panose="02020603050405020304" pitchFamily="18" charset="0"/>
                </a:rPr>
                <a:t>)</a:t>
              </a:r>
            </a:p>
          </p:txBody>
        </p:sp>
      </p:grpSp>
    </p:spTree>
    <p:extLst>
      <p:ext uri="{BB962C8B-B14F-4D97-AF65-F5344CB8AC3E}">
        <p14:creationId xmlns:p14="http://schemas.microsoft.com/office/powerpoint/2010/main" val="9148272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pPr lvl="0"/>
            <a:r>
              <a:rPr lang="en-GB" dirty="0" smtClean="0">
                <a:solidFill>
                  <a:schemeClr val="accent2"/>
                </a:solidFill>
              </a:rPr>
              <a:t>Protection of Plants</a:t>
            </a:r>
            <a:endParaRPr lang="en-GB" dirty="0">
              <a:solidFill>
                <a:schemeClr val="accent2"/>
              </a:solidFill>
            </a:endParaRPr>
          </a:p>
        </p:txBody>
      </p:sp>
      <p:sp>
        <p:nvSpPr>
          <p:cNvPr id="23" name="Inhaltsplatzhalter 22"/>
          <p:cNvSpPr>
            <a:spLocks noGrp="1"/>
          </p:cNvSpPr>
          <p:nvPr>
            <p:ph idx="1"/>
          </p:nvPr>
        </p:nvSpPr>
        <p:spPr>
          <a:xfrm>
            <a:off x="467544" y="1268760"/>
            <a:ext cx="8229600" cy="5040560"/>
          </a:xfrm>
        </p:spPr>
        <p:txBody>
          <a:bodyPr>
            <a:normAutofit/>
          </a:bodyPr>
          <a:lstStyle/>
          <a:p>
            <a:pPr marL="0" lvl="0" indent="0">
              <a:buNone/>
            </a:pPr>
            <a:r>
              <a:rPr lang="en-GB" sz="1800" dirty="0"/>
              <a:t>F</a:t>
            </a:r>
            <a:r>
              <a:rPr lang="en-GB" sz="1800" dirty="0" smtClean="0"/>
              <a:t>ramework to achieve a </a:t>
            </a:r>
            <a:r>
              <a:rPr lang="en-GB" sz="1800" b="1" dirty="0" smtClean="0"/>
              <a:t>sustainable use of pesticides </a:t>
            </a:r>
            <a:r>
              <a:rPr lang="en-GB" sz="1800" dirty="0" smtClean="0"/>
              <a:t>by reducing the risks and impacts of pesticide use on human health and the environment</a:t>
            </a:r>
          </a:p>
          <a:p>
            <a:pPr>
              <a:buFont typeface="Symbol" panose="05050102010706020507" pitchFamily="18" charset="2"/>
              <a:buChar char="-"/>
            </a:pPr>
            <a:r>
              <a:rPr lang="en-GB" sz="1800" dirty="0" smtClean="0"/>
              <a:t>Integrated Pest Management (IPM)</a:t>
            </a:r>
            <a:br>
              <a:rPr lang="en-GB" sz="1800" dirty="0" smtClean="0"/>
            </a:br>
            <a:r>
              <a:rPr lang="en-GB" sz="1800" dirty="0" smtClean="0"/>
              <a:t>= </a:t>
            </a:r>
            <a:r>
              <a:rPr lang="en-GB" sz="1800" dirty="0" smtClean="0">
                <a:solidFill>
                  <a:schemeClr val="accent2"/>
                </a:solidFill>
              </a:rPr>
              <a:t>growth of a healthy crop with the least possible disruption to agroecosystems, promote natural pest control mechanisms, e.g. by</a:t>
            </a:r>
          </a:p>
          <a:p>
            <a:pPr lvl="1">
              <a:buFont typeface="Symbol" panose="05050102010706020507" pitchFamily="18" charset="2"/>
              <a:buChar char="-"/>
            </a:pPr>
            <a:r>
              <a:rPr lang="en-GB" sz="1800" dirty="0" smtClean="0">
                <a:solidFill>
                  <a:schemeClr val="accent2"/>
                </a:solidFill>
              </a:rPr>
              <a:t>crop rotation, use of adequate cultivation techniques</a:t>
            </a:r>
            <a:br>
              <a:rPr lang="en-GB" sz="1800" dirty="0" smtClean="0">
                <a:solidFill>
                  <a:schemeClr val="accent2"/>
                </a:solidFill>
              </a:rPr>
            </a:br>
            <a:r>
              <a:rPr lang="en-GB" sz="1800" dirty="0" smtClean="0">
                <a:solidFill>
                  <a:schemeClr val="accent2"/>
                </a:solidFill>
              </a:rPr>
              <a:t>resistant/tolerant cultivars, use of balanced fertilisation, liming and irrigation practices, protection of important beneficial organisms</a:t>
            </a:r>
            <a:endParaRPr lang="en-US" sz="1800" dirty="0" smtClean="0">
              <a:solidFill>
                <a:schemeClr val="accent2"/>
              </a:solidFill>
            </a:endParaRPr>
          </a:p>
          <a:p>
            <a:pPr lvl="1"/>
            <a:endParaRPr lang="de-DE" sz="1800" dirty="0"/>
          </a:p>
        </p:txBody>
      </p:sp>
      <p:sp>
        <p:nvSpPr>
          <p:cNvPr id="4" name="Foliennummernplatzhalter 3"/>
          <p:cNvSpPr>
            <a:spLocks noGrp="1"/>
          </p:cNvSpPr>
          <p:nvPr>
            <p:ph type="sldNum" sz="quarter" idx="12"/>
          </p:nvPr>
        </p:nvSpPr>
        <p:spPr/>
        <p:txBody>
          <a:bodyPr/>
          <a:lstStyle/>
          <a:p>
            <a:fld id="{94C51DEF-A0F2-436A-B446-D206BED377C1}" type="slidenum">
              <a:rPr lang="de-DE" smtClean="0"/>
              <a:pPr/>
              <a:t>17</a:t>
            </a:fld>
            <a:endParaRPr lang="de-DE" dirty="0"/>
          </a:p>
        </p:txBody>
      </p:sp>
      <p:grpSp>
        <p:nvGrpSpPr>
          <p:cNvPr id="2" name="Gruppieren 1"/>
          <p:cNvGrpSpPr/>
          <p:nvPr/>
        </p:nvGrpSpPr>
        <p:grpSpPr>
          <a:xfrm>
            <a:off x="4682083" y="3939181"/>
            <a:ext cx="3981128" cy="2226123"/>
            <a:chOff x="624379" y="4661495"/>
            <a:chExt cx="2413393" cy="2324205"/>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5"/>
              <a:ext cx="2413393" cy="194804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de-DE" sz="1100" dirty="0">
                  <a:solidFill>
                    <a:srgbClr val="8F8057"/>
                  </a:solidFill>
                  <a:ea typeface="Times New Roman" panose="02020603050405020304" pitchFamily="18" charset="0"/>
                  <a:cs typeface="Times New Roman" panose="02020603050405020304" pitchFamily="18" charset="0"/>
                </a:rPr>
                <a:t>Plant </a:t>
              </a:r>
              <a:r>
                <a:rPr lang="de-DE" sz="1100" dirty="0" err="1">
                  <a:solidFill>
                    <a:srgbClr val="8F8057"/>
                  </a:solidFill>
                  <a:ea typeface="Times New Roman" panose="02020603050405020304" pitchFamily="18" charset="0"/>
                  <a:cs typeface="Times New Roman" panose="02020603050405020304" pitchFamily="18" charset="0"/>
                </a:rPr>
                <a:t>Protection</a:t>
              </a:r>
              <a:r>
                <a:rPr lang="de-DE" sz="1100" dirty="0">
                  <a:solidFill>
                    <a:srgbClr val="8F8057"/>
                  </a:solidFill>
                  <a:ea typeface="Times New Roman" panose="02020603050405020304" pitchFamily="18" charset="0"/>
                  <a:cs typeface="Times New Roman" panose="02020603050405020304" pitchFamily="18" charset="0"/>
                </a:rPr>
                <a:t> Act (PflSchG</a:t>
              </a:r>
              <a:r>
                <a:rPr lang="de-DE" sz="1100" dirty="0" smtClean="0">
                  <a:solidFill>
                    <a:srgbClr val="8F8057"/>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100" dirty="0" err="1" smtClean="0">
                  <a:solidFill>
                    <a:srgbClr val="8F8057"/>
                  </a:solidFill>
                  <a:ea typeface="Times New Roman" panose="02020603050405020304" pitchFamily="18" charset="0"/>
                  <a:cs typeface="Times New Roman" panose="02020603050405020304" pitchFamily="18" charset="0"/>
                </a:rPr>
                <a:t>Seed</a:t>
              </a:r>
              <a:r>
                <a:rPr lang="de-DE" sz="1100" dirty="0" smtClean="0">
                  <a:solidFill>
                    <a:srgbClr val="8F8057"/>
                  </a:solidFill>
                  <a:ea typeface="Times New Roman" panose="02020603050405020304" pitchFamily="18" charset="0"/>
                  <a:cs typeface="Times New Roman" panose="02020603050405020304" pitchFamily="18" charset="0"/>
                </a:rPr>
                <a:t> </a:t>
              </a:r>
              <a:r>
                <a:rPr lang="de-DE" sz="1100" dirty="0">
                  <a:solidFill>
                    <a:srgbClr val="8F8057"/>
                  </a:solidFill>
                  <a:ea typeface="Times New Roman" panose="02020603050405020304" pitchFamily="18" charset="0"/>
                  <a:cs typeface="Times New Roman" panose="02020603050405020304" pitchFamily="18" charset="0"/>
                </a:rPr>
                <a:t>Marketing Act </a:t>
              </a:r>
              <a:r>
                <a:rPr lang="de-DE" sz="1100" dirty="0" smtClean="0">
                  <a:solidFill>
                    <a:srgbClr val="8F8057"/>
                  </a:solidFill>
                  <a:ea typeface="Times New Roman" panose="02020603050405020304" pitchFamily="18" charset="0"/>
                  <a:cs typeface="Times New Roman" panose="02020603050405020304" pitchFamily="18" charset="0"/>
                </a:rPr>
                <a:t>(</a:t>
              </a:r>
              <a:r>
                <a:rPr lang="de-DE" sz="1100" dirty="0" err="1" smtClean="0">
                  <a:solidFill>
                    <a:srgbClr val="8F8057"/>
                  </a:solidFill>
                  <a:ea typeface="Times New Roman" panose="02020603050405020304" pitchFamily="18" charset="0"/>
                  <a:cs typeface="Times New Roman" panose="02020603050405020304" pitchFamily="18" charset="0"/>
                </a:rPr>
                <a:t>SaatG</a:t>
              </a:r>
              <a:r>
                <a:rPr lang="de-DE" sz="1100" dirty="0" smtClean="0">
                  <a:solidFill>
                    <a:srgbClr val="8F8057"/>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100" dirty="0" err="1">
                  <a:solidFill>
                    <a:srgbClr val="8F8057"/>
                  </a:solidFill>
                  <a:ea typeface="Times New Roman" panose="02020603050405020304" pitchFamily="18" charset="0"/>
                  <a:cs typeface="Times New Roman" panose="02020603050405020304" pitchFamily="18" charset="0"/>
                </a:rPr>
                <a:t>Seed</a:t>
              </a:r>
              <a:r>
                <a:rPr lang="de-DE" sz="1100" dirty="0">
                  <a:solidFill>
                    <a:srgbClr val="8F8057"/>
                  </a:solidFill>
                  <a:ea typeface="Times New Roman" panose="02020603050405020304" pitchFamily="18" charset="0"/>
                  <a:cs typeface="Times New Roman" panose="02020603050405020304" pitchFamily="18" charset="0"/>
                </a:rPr>
                <a:t> </a:t>
              </a:r>
              <a:r>
                <a:rPr lang="de-DE" sz="1100" dirty="0" err="1">
                  <a:solidFill>
                    <a:srgbClr val="8F8057"/>
                  </a:solidFill>
                  <a:ea typeface="Times New Roman" panose="02020603050405020304" pitchFamily="18" charset="0"/>
                  <a:cs typeface="Times New Roman" panose="02020603050405020304" pitchFamily="18" charset="0"/>
                </a:rPr>
                <a:t>Ordinance</a:t>
              </a:r>
              <a:r>
                <a:rPr lang="de-DE" sz="1100" dirty="0">
                  <a:solidFill>
                    <a:srgbClr val="8F8057"/>
                  </a:solidFill>
                  <a:ea typeface="Times New Roman" panose="02020603050405020304" pitchFamily="18" charset="0"/>
                  <a:cs typeface="Times New Roman" panose="02020603050405020304" pitchFamily="18" charset="0"/>
                </a:rPr>
                <a:t> </a:t>
              </a:r>
              <a:r>
                <a:rPr lang="de-DE" sz="1100" dirty="0" smtClean="0">
                  <a:solidFill>
                    <a:srgbClr val="8F8057"/>
                  </a:solidFill>
                  <a:ea typeface="Times New Roman" panose="02020603050405020304" pitchFamily="18" charset="0"/>
                  <a:cs typeface="Times New Roman" panose="02020603050405020304" pitchFamily="18" charset="0"/>
                </a:rPr>
                <a:t>(</a:t>
              </a:r>
              <a:r>
                <a:rPr lang="de-DE" sz="1100" dirty="0" err="1" smtClean="0">
                  <a:solidFill>
                    <a:srgbClr val="8F8057"/>
                  </a:solidFill>
                  <a:ea typeface="Times New Roman" panose="02020603050405020304" pitchFamily="18" charset="0"/>
                  <a:cs typeface="Times New Roman" panose="02020603050405020304" pitchFamily="18" charset="0"/>
                </a:rPr>
                <a:t>SaatV</a:t>
              </a:r>
              <a:r>
                <a:rPr lang="de-DE" sz="1100" dirty="0" smtClean="0">
                  <a:solidFill>
                    <a:srgbClr val="8F8057"/>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rgbClr val="8F8057"/>
                  </a:solidFill>
                  <a:ea typeface="Times New Roman" panose="02020603050405020304" pitchFamily="18" charset="0"/>
                  <a:cs typeface="Times New Roman" panose="02020603050405020304" pitchFamily="18" charset="0"/>
                </a:rPr>
                <a:t>Food and Feed Code (LFGB)</a:t>
              </a:r>
              <a:endParaRPr lang="de-DE" sz="1100" dirty="0" smtClean="0">
                <a:solidFill>
                  <a:srgbClr val="8F8057"/>
                </a:solidFill>
                <a:ea typeface="Times New Roman" panose="02020603050405020304" pitchFamily="18" charset="0"/>
                <a:cs typeface="Times New Roman" panose="02020603050405020304" pitchFamily="18" charset="0"/>
              </a:endParaRPr>
            </a:p>
            <a:p>
              <a:pPr marL="342900" indent="-342900">
                <a:lnSpc>
                  <a:spcPct val="115000"/>
                </a:lnSpc>
                <a:spcBef>
                  <a:spcPts val="600"/>
                </a:spcBef>
                <a:buClr>
                  <a:srgbClr val="7FB539"/>
                </a:buClr>
                <a:buSzPts val="1200"/>
                <a:buFont typeface="Wingdings" panose="05000000000000000000" pitchFamily="2" charset="2"/>
                <a:buChar char="§"/>
              </a:pPr>
              <a:endParaRPr lang="de-DE" sz="1100" dirty="0">
                <a:solidFill>
                  <a:srgbClr val="8F8057"/>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79475" y="3933056"/>
            <a:ext cx="3981128" cy="2232249"/>
            <a:chOff x="624379" y="4661495"/>
            <a:chExt cx="2413393" cy="225542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4"/>
              <a:ext cx="2413393" cy="187926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Sustainable use of pesticides (Directive 2009/128/EC)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Protective measures against the introduction into the Community of organisms harmful to plants (Council Directive 2000/29/EC)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Landraces and varieties which are naturally adapted to the local and regional conditions (Directive 2008/62/EC)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Vegetable landraces and varieties which have been traditionally grown (</a:t>
              </a:r>
              <a:r>
                <a:rPr lang="en-GB" sz="1100" dirty="0">
                  <a:solidFill>
                    <a:schemeClr val="accent2"/>
                  </a:solidFill>
                  <a:ea typeface="Times New Roman" panose="02020603050405020304" pitchFamily="18" charset="0"/>
                  <a:cs typeface="Times New Roman" panose="02020603050405020304" pitchFamily="18" charset="0"/>
                </a:rPr>
                <a:t>Directive 2009/145/EC )</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3101288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dirty="0" smtClean="0">
                <a:solidFill>
                  <a:schemeClr val="accent2"/>
                </a:solidFill>
              </a:rPr>
              <a:t>Protection of Soil</a:t>
            </a:r>
            <a:endParaRPr lang="en-GB" dirty="0">
              <a:solidFill>
                <a:schemeClr val="accent2"/>
              </a:solidFill>
            </a:endParaRPr>
          </a:p>
        </p:txBody>
      </p:sp>
      <p:sp>
        <p:nvSpPr>
          <p:cNvPr id="23" name="Inhaltsplatzhalter 22"/>
          <p:cNvSpPr>
            <a:spLocks noGrp="1"/>
          </p:cNvSpPr>
          <p:nvPr>
            <p:ph idx="1"/>
          </p:nvPr>
        </p:nvSpPr>
        <p:spPr/>
        <p:txBody>
          <a:bodyPr>
            <a:normAutofit/>
          </a:bodyPr>
          <a:lstStyle/>
          <a:p>
            <a:pPr marL="0" indent="0">
              <a:buNone/>
            </a:pPr>
            <a:r>
              <a:rPr lang="en-US" sz="1800" dirty="0" smtClean="0">
                <a:solidFill>
                  <a:schemeClr val="bg2">
                    <a:lumMod val="50000"/>
                  </a:schemeClr>
                </a:solidFill>
                <a:ea typeface="Times New Roman" panose="02020603050405020304" pitchFamily="18" charset="0"/>
                <a:cs typeface="Times New Roman" panose="02020603050405020304" pitchFamily="18" charset="0"/>
              </a:rPr>
              <a:t>Sustainably </a:t>
            </a:r>
            <a:r>
              <a:rPr lang="en-US" sz="1800" dirty="0">
                <a:solidFill>
                  <a:schemeClr val="bg2">
                    <a:lumMod val="50000"/>
                  </a:schemeClr>
                </a:solidFill>
                <a:ea typeface="Times New Roman" panose="02020603050405020304" pitchFamily="18" charset="0"/>
                <a:cs typeface="Times New Roman" panose="02020603050405020304" pitchFamily="18" charset="0"/>
              </a:rPr>
              <a:t>safeguard or restore the functions of the </a:t>
            </a:r>
            <a:r>
              <a:rPr lang="en-US" sz="1800" dirty="0" smtClean="0">
                <a:solidFill>
                  <a:schemeClr val="bg2">
                    <a:lumMod val="50000"/>
                  </a:schemeClr>
                </a:solidFill>
                <a:ea typeface="Times New Roman" panose="02020603050405020304" pitchFamily="18" charset="0"/>
                <a:cs typeface="Times New Roman" panose="02020603050405020304" pitchFamily="18" charset="0"/>
              </a:rPr>
              <a:t>soil</a:t>
            </a:r>
          </a:p>
          <a:p>
            <a:pPr>
              <a:buFont typeface="Symbol" panose="05050102010706020507" pitchFamily="18" charset="2"/>
              <a:buChar char="-"/>
            </a:pPr>
            <a:r>
              <a:rPr lang="en-US" sz="1800" dirty="0">
                <a:solidFill>
                  <a:schemeClr val="bg2">
                    <a:lumMod val="50000"/>
                  </a:schemeClr>
                </a:solidFill>
                <a:ea typeface="Times New Roman" panose="02020603050405020304" pitchFamily="18" charset="0"/>
                <a:cs typeface="Times New Roman" panose="02020603050405020304" pitchFamily="18" charset="0"/>
              </a:rPr>
              <a:t>Good Professional Practice * </a:t>
            </a:r>
            <a:r>
              <a:rPr lang="en-US" sz="1800" dirty="0" smtClean="0">
                <a:solidFill>
                  <a:schemeClr val="bg2">
                    <a:lumMod val="50000"/>
                  </a:schemeClr>
                </a:solidFill>
                <a:ea typeface="Times New Roman" panose="02020603050405020304" pitchFamily="18" charset="0"/>
                <a:cs typeface="Times New Roman" panose="02020603050405020304" pitchFamily="18" charset="0"/>
              </a:rPr>
              <a:t>in </a:t>
            </a:r>
            <a:r>
              <a:rPr lang="en-US" sz="1800" dirty="0">
                <a:solidFill>
                  <a:schemeClr val="bg2">
                    <a:lumMod val="50000"/>
                  </a:schemeClr>
                </a:solidFill>
                <a:ea typeface="Times New Roman" panose="02020603050405020304" pitchFamily="18" charset="0"/>
                <a:cs typeface="Times New Roman" panose="02020603050405020304" pitchFamily="18" charset="0"/>
              </a:rPr>
              <a:t>the application of </a:t>
            </a:r>
            <a:r>
              <a:rPr lang="en-US" sz="1800" dirty="0" smtClean="0">
                <a:solidFill>
                  <a:schemeClr val="bg2">
                    <a:lumMod val="50000"/>
                  </a:schemeClr>
                </a:solidFill>
                <a:ea typeface="Times New Roman" panose="02020603050405020304" pitchFamily="18" charset="0"/>
                <a:cs typeface="Times New Roman" panose="02020603050405020304" pitchFamily="18" charset="0"/>
              </a:rPr>
              <a:t>fertilizers, </a:t>
            </a:r>
            <a:r>
              <a:rPr lang="en-US" sz="1800" dirty="0">
                <a:solidFill>
                  <a:schemeClr val="bg2">
                    <a:lumMod val="50000"/>
                  </a:schemeClr>
                </a:solidFill>
                <a:ea typeface="Times New Roman" panose="02020603050405020304" pitchFamily="18" charset="0"/>
                <a:cs typeface="Times New Roman" panose="02020603050405020304" pitchFamily="18" charset="0"/>
              </a:rPr>
              <a:t>soil additives, growing substrates and plant aids on agricultural land</a:t>
            </a:r>
          </a:p>
          <a:p>
            <a:pPr marL="0" indent="0">
              <a:buNone/>
            </a:pPr>
            <a:r>
              <a:rPr lang="de-DE" sz="1700" b="1" dirty="0" smtClean="0"/>
              <a:t>„EC </a:t>
            </a:r>
            <a:r>
              <a:rPr lang="de-DE" sz="1700" b="1" dirty="0" err="1" smtClean="0"/>
              <a:t>Fertilizers</a:t>
            </a:r>
            <a:r>
              <a:rPr lang="de-DE" sz="1700" b="1" dirty="0" smtClean="0"/>
              <a:t>“ </a:t>
            </a:r>
            <a:r>
              <a:rPr lang="de-DE" sz="1700" dirty="0" smtClean="0"/>
              <a:t>=</a:t>
            </a:r>
            <a:r>
              <a:rPr lang="de-DE" sz="1700" b="1" dirty="0" smtClean="0"/>
              <a:t> </a:t>
            </a:r>
            <a:r>
              <a:rPr lang="en-US" sz="1700" dirty="0"/>
              <a:t>guarantees farmers </a:t>
            </a:r>
            <a:r>
              <a:rPr lang="en-US" sz="1700" dirty="0" smtClean="0"/>
              <a:t>that fertilizers contain </a:t>
            </a:r>
            <a:r>
              <a:rPr lang="en-US" sz="1700" dirty="0"/>
              <a:t>a minimum nutrient </a:t>
            </a:r>
            <a:r>
              <a:rPr lang="en-US" sz="1700" dirty="0" smtClean="0"/>
              <a:t>content and do not </a:t>
            </a:r>
            <a:r>
              <a:rPr lang="en-US" sz="1700" dirty="0"/>
              <a:t>harm human, animal or plant health or the </a:t>
            </a:r>
            <a:r>
              <a:rPr lang="en-US" sz="1700" dirty="0" smtClean="0"/>
              <a:t>environment</a:t>
            </a:r>
          </a:p>
          <a:p>
            <a:pPr>
              <a:buFont typeface="Symbol" panose="05050102010706020507" pitchFamily="18" charset="2"/>
              <a:buChar char="-"/>
            </a:pPr>
            <a:r>
              <a:rPr lang="en-GB" sz="1700" dirty="0" smtClean="0"/>
              <a:t>Regulation covers </a:t>
            </a:r>
            <a:r>
              <a:rPr lang="en-GB" sz="1700" dirty="0"/>
              <a:t>only mineral fertilisers. Other fertilisers are governed by EU countries’ national </a:t>
            </a:r>
            <a:r>
              <a:rPr lang="en-GB" sz="1700" dirty="0" smtClean="0"/>
              <a:t>legislation </a:t>
            </a:r>
            <a:r>
              <a:rPr lang="en-US" sz="1800" dirty="0" smtClean="0">
                <a:solidFill>
                  <a:schemeClr val="bg2">
                    <a:lumMod val="50000"/>
                  </a:schemeClr>
                </a:solidFill>
                <a:ea typeface="Times New Roman" panose="02020603050405020304" pitchFamily="18" charset="0"/>
                <a:cs typeface="Times New Roman" panose="02020603050405020304" pitchFamily="18" charset="0"/>
              </a:rPr>
              <a:t>(&gt; </a:t>
            </a:r>
            <a:r>
              <a:rPr lang="en-US" sz="1800" dirty="0" err="1" smtClean="0">
                <a:solidFill>
                  <a:schemeClr val="bg2">
                    <a:lumMod val="50000"/>
                  </a:schemeClr>
                </a:solidFill>
                <a:ea typeface="Times New Roman" panose="02020603050405020304" pitchFamily="18" charset="0"/>
                <a:cs typeface="Times New Roman" panose="02020603050405020304" pitchFamily="18" charset="0"/>
              </a:rPr>
              <a:t>DüMV</a:t>
            </a:r>
            <a:r>
              <a:rPr lang="en-US" sz="1800" dirty="0">
                <a:solidFill>
                  <a:schemeClr val="bg2">
                    <a:lumMod val="50000"/>
                  </a:schemeClr>
                </a:solidFill>
                <a:ea typeface="Times New Roman" panose="02020603050405020304" pitchFamily="18" charset="0"/>
                <a:cs typeface="Times New Roman" panose="02020603050405020304" pitchFamily="18" charset="0"/>
              </a:rPr>
              <a:t>)</a:t>
            </a:r>
          </a:p>
          <a:p>
            <a:pPr marL="0" indent="0">
              <a:buNone/>
            </a:pPr>
            <a:r>
              <a:rPr lang="en-GB" sz="1700" dirty="0" smtClean="0"/>
              <a:t>Regulations </a:t>
            </a:r>
            <a:r>
              <a:rPr lang="en-GB" sz="1700" dirty="0"/>
              <a:t>of the use of sewage sludge in agriculture in such a way as to prevent harmful effects on soil, vegetation, animals and </a:t>
            </a:r>
            <a:r>
              <a:rPr lang="en-GB" sz="1700" dirty="0" smtClean="0"/>
              <a:t>man</a:t>
            </a:r>
            <a:endParaRPr lang="de-DE" sz="1800" b="1" dirty="0">
              <a:solidFill>
                <a:schemeClr val="bg2">
                  <a:lumMod val="50000"/>
                </a:schemeClr>
              </a:solidFill>
              <a:ea typeface="Times New Roman" panose="02020603050405020304" pitchFamily="18" charset="0"/>
              <a:cs typeface="Times New Roman" panose="02020603050405020304" pitchFamily="18" charset="0"/>
            </a:endParaRPr>
          </a:p>
          <a:p>
            <a:endParaRPr lang="de-DE" sz="1700" dirty="0"/>
          </a:p>
        </p:txBody>
      </p:sp>
      <p:sp>
        <p:nvSpPr>
          <p:cNvPr id="4" name="Foliennummernplatzhalter 3"/>
          <p:cNvSpPr>
            <a:spLocks noGrp="1"/>
          </p:cNvSpPr>
          <p:nvPr>
            <p:ph type="sldNum" sz="quarter" idx="12"/>
          </p:nvPr>
        </p:nvSpPr>
        <p:spPr/>
        <p:txBody>
          <a:bodyPr/>
          <a:lstStyle/>
          <a:p>
            <a:fld id="{94C51DEF-A0F2-436A-B446-D206BED377C1}" type="slidenum">
              <a:rPr lang="de-DE" smtClean="0"/>
              <a:t>18</a:t>
            </a:fld>
            <a:endParaRPr lang="de-DE" dirty="0"/>
          </a:p>
        </p:txBody>
      </p:sp>
      <p:grpSp>
        <p:nvGrpSpPr>
          <p:cNvPr id="2" name="Gruppieren 1"/>
          <p:cNvGrpSpPr/>
          <p:nvPr/>
        </p:nvGrpSpPr>
        <p:grpSpPr>
          <a:xfrm>
            <a:off x="4716016" y="4365104"/>
            <a:ext cx="3981128" cy="1584177"/>
            <a:chOff x="624379" y="4661495"/>
            <a:chExt cx="2413393" cy="1653974"/>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127781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Federal Soil Protection Act (</a:t>
              </a:r>
              <a:r>
                <a:rPr lang="en-US" sz="1100" dirty="0" err="1">
                  <a:solidFill>
                    <a:schemeClr val="bg2">
                      <a:lumMod val="50000"/>
                    </a:schemeClr>
                  </a:solidFill>
                  <a:ea typeface="Times New Roman" panose="02020603050405020304" pitchFamily="18" charset="0"/>
                  <a:cs typeface="Times New Roman" panose="02020603050405020304" pitchFamily="18" charset="0"/>
                </a:rPr>
                <a:t>BBodSchG</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Fertilizer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DüMV</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a:solidFill>
                    <a:schemeClr val="bg2">
                      <a:lumMod val="50000"/>
                    </a:schemeClr>
                  </a:solidFill>
                  <a:ea typeface="Times New Roman" panose="02020603050405020304" pitchFamily="18" charset="0"/>
                  <a:cs typeface="Times New Roman" panose="02020603050405020304" pitchFamily="18" charset="0"/>
                </a:rPr>
                <a:t>Fertiliser</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Ordinance</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DüV</a:t>
              </a:r>
              <a:r>
                <a:rPr lang="de-DE"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a:solidFill>
                    <a:schemeClr val="bg2">
                      <a:lumMod val="50000"/>
                    </a:schemeClr>
                  </a:solidFill>
                  <a:ea typeface="Times New Roman" panose="02020603050405020304" pitchFamily="18" charset="0"/>
                  <a:cs typeface="Times New Roman" panose="02020603050405020304" pitchFamily="18" charset="0"/>
                </a:rPr>
                <a:t>Sewage</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sludge</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regulation</a:t>
              </a:r>
              <a:r>
                <a:rPr lang="de-DE" sz="1100" dirty="0">
                  <a:solidFill>
                    <a:schemeClr val="bg2">
                      <a:lumMod val="50000"/>
                    </a:schemeClr>
                  </a:solidFill>
                  <a:ea typeface="Times New Roman" panose="02020603050405020304" pitchFamily="18" charset="0"/>
                  <a:cs typeface="Times New Roman" panose="02020603050405020304" pitchFamily="18" charset="0"/>
                </a:rPr>
                <a:t> (AbfKlärV</a:t>
              </a:r>
              <a:r>
                <a:rPr lang="de-DE" sz="1100" dirty="0" smtClean="0">
                  <a:solidFill>
                    <a:schemeClr val="bg2">
                      <a:lumMod val="50000"/>
                    </a:schemeClr>
                  </a:solidFill>
                  <a:ea typeface="Times New Roman" panose="02020603050405020304" pitchFamily="18" charset="0"/>
                  <a:cs typeface="Times New Roman" panose="02020603050405020304" pitchFamily="18" charset="0"/>
                </a:rPr>
                <a:t>)</a:t>
              </a:r>
            </a:p>
          </p:txBody>
        </p:sp>
      </p:grpSp>
      <p:grpSp>
        <p:nvGrpSpPr>
          <p:cNvPr id="19" name="Gruppieren 18"/>
          <p:cNvGrpSpPr/>
          <p:nvPr/>
        </p:nvGrpSpPr>
        <p:grpSpPr>
          <a:xfrm>
            <a:off x="621904" y="4360932"/>
            <a:ext cx="3981128" cy="1588349"/>
            <a:chOff x="624379" y="4661495"/>
            <a:chExt cx="2413393" cy="165833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3"/>
              <a:ext cx="2413393" cy="128217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smtClean="0">
                  <a:solidFill>
                    <a:schemeClr val="accent2"/>
                  </a:solidFill>
                  <a:ea typeface="Times New Roman" panose="02020603050405020304" pitchFamily="18" charset="0"/>
                  <a:cs typeface="Times New Roman" panose="02020603050405020304" pitchFamily="18" charset="0"/>
                </a:rPr>
                <a:t>Fertilizer</a:t>
              </a:r>
              <a:r>
                <a:rPr lang="de-DE" sz="1100" dirty="0" smtClean="0">
                  <a:solidFill>
                    <a:schemeClr val="accent2"/>
                  </a:solidFill>
                  <a:ea typeface="Times New Roman" panose="02020603050405020304" pitchFamily="18" charset="0"/>
                  <a:cs typeface="Times New Roman" panose="02020603050405020304" pitchFamily="18" charset="0"/>
                </a:rPr>
                <a:t> (</a:t>
              </a:r>
              <a:r>
                <a:rPr lang="en-GB" sz="1100" dirty="0">
                  <a:solidFill>
                    <a:schemeClr val="accent2"/>
                  </a:solidFill>
                  <a:ea typeface="Times New Roman" panose="02020603050405020304" pitchFamily="18" charset="0"/>
                  <a:cs typeface="Times New Roman" panose="02020603050405020304" pitchFamily="18" charset="0"/>
                </a:rPr>
                <a:t>Regulation (EC) No 2003/2003</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smtClean="0">
                  <a:solidFill>
                    <a:schemeClr val="accent2"/>
                  </a:solidFill>
                  <a:ea typeface="Times New Roman" panose="02020603050405020304" pitchFamily="18" charset="0"/>
                  <a:cs typeface="Times New Roman" panose="02020603050405020304" pitchFamily="18" charset="0"/>
                </a:rPr>
                <a:t>Sewage</a:t>
              </a:r>
              <a:r>
                <a:rPr lang="de-DE" sz="1100" dirty="0" smtClean="0">
                  <a:solidFill>
                    <a:schemeClr val="accent2"/>
                  </a:solidFill>
                  <a:ea typeface="Times New Roman" panose="02020603050405020304" pitchFamily="18" charset="0"/>
                  <a:cs typeface="Times New Roman" panose="02020603050405020304" pitchFamily="18" charset="0"/>
                </a:rPr>
                <a:t> </a:t>
              </a:r>
              <a:r>
                <a:rPr lang="de-DE" sz="1100" dirty="0" err="1">
                  <a:solidFill>
                    <a:schemeClr val="accent2"/>
                  </a:solidFill>
                  <a:ea typeface="Times New Roman" panose="02020603050405020304" pitchFamily="18" charset="0"/>
                  <a:cs typeface="Times New Roman" panose="02020603050405020304" pitchFamily="18" charset="0"/>
                </a:rPr>
                <a:t>sludge</a:t>
              </a:r>
              <a:r>
                <a:rPr lang="de-DE" sz="1100" dirty="0">
                  <a:solidFill>
                    <a:schemeClr val="accent2"/>
                  </a:solidFill>
                  <a:ea typeface="Times New Roman" panose="02020603050405020304" pitchFamily="18" charset="0"/>
                  <a:cs typeface="Times New Roman" panose="02020603050405020304" pitchFamily="18" charset="0"/>
                </a:rPr>
                <a:t>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(Council </a:t>
              </a:r>
              <a:r>
                <a:rPr lang="de-DE" sz="1100" dirty="0" err="1">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a:t>
              </a:r>
              <a:r>
                <a:rPr lang="de-DE" sz="1100" dirty="0" smtClean="0">
                  <a:solidFill>
                    <a:schemeClr val="accent2"/>
                  </a:solidFill>
                  <a:ea typeface="Times New Roman" panose="02020603050405020304" pitchFamily="18" charset="0"/>
                  <a:cs typeface="Times New Roman" panose="02020603050405020304" pitchFamily="18" charset="0"/>
                </a:rPr>
                <a:t>86/278/EEC)</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1901800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Strengths and weaknesses in regard to biodiversity</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19</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280823900"/>
              </p:ext>
            </p:extLst>
          </p:nvPr>
        </p:nvGraphicFramePr>
        <p:xfrm>
          <a:off x="361068" y="1340768"/>
          <a:ext cx="8401176" cy="2717800"/>
        </p:xfrm>
        <a:graphic>
          <a:graphicData uri="http://schemas.openxmlformats.org/drawingml/2006/table">
            <a:tbl>
              <a:tblPr firstRow="1" bandRow="1">
                <a:tableStyleId>{5C22544A-7EE6-4342-B048-85BDC9FD1C3A}</a:tableStyleId>
              </a:tblPr>
              <a:tblGrid>
                <a:gridCol w="3202820">
                  <a:extLst>
                    <a:ext uri="{9D8B030D-6E8A-4147-A177-3AD203B41FA5}">
                      <a16:colId xmlns:a16="http://schemas.microsoft.com/office/drawing/2014/main" xmlns="" val="20000"/>
                    </a:ext>
                  </a:extLst>
                </a:gridCol>
                <a:gridCol w="5198356">
                  <a:extLst>
                    <a:ext uri="{9D8B030D-6E8A-4147-A177-3AD203B41FA5}">
                      <a16:colId xmlns:a16="http://schemas.microsoft.com/office/drawing/2014/main" xmlns="" val="20001"/>
                    </a:ext>
                  </a:extLst>
                </a:gridCol>
              </a:tblGrid>
              <a:tr h="139040">
                <a:tc>
                  <a:txBody>
                    <a:bodyPr/>
                    <a:lstStyle/>
                    <a:p>
                      <a:r>
                        <a:rPr lang="de-DE" dirty="0" err="1" smtClean="0"/>
                        <a:t>Legislation</a:t>
                      </a:r>
                      <a:r>
                        <a:rPr lang="de-DE" baseline="0" dirty="0" smtClean="0"/>
                        <a:t> /Regulation</a:t>
                      </a:r>
                      <a:endParaRPr lang="de-DE" dirty="0"/>
                    </a:p>
                  </a:txBody>
                  <a:tcPr/>
                </a:tc>
                <a:tc>
                  <a:txBody>
                    <a:bodyPr/>
                    <a:lstStyle/>
                    <a:p>
                      <a:r>
                        <a:rPr lang="de-DE" dirty="0" err="1" smtClean="0"/>
                        <a:t>Strengths</a:t>
                      </a:r>
                      <a:r>
                        <a:rPr lang="de-DE" dirty="0" smtClean="0"/>
                        <a:t> /</a:t>
                      </a:r>
                      <a:r>
                        <a:rPr lang="de-DE" b="0" dirty="0" err="1" smtClean="0">
                          <a:solidFill>
                            <a:srgbClr val="C00000"/>
                          </a:solidFill>
                        </a:rPr>
                        <a:t>Weakness</a:t>
                      </a:r>
                      <a:endParaRPr lang="de-DE" b="0" dirty="0">
                        <a:solidFill>
                          <a:srgbClr val="C00000"/>
                        </a:solidFill>
                      </a:endParaRPr>
                    </a:p>
                  </a:txBody>
                  <a:tcPr/>
                </a:tc>
                <a:extLst>
                  <a:ext uri="{0D108BD9-81ED-4DB2-BD59-A6C34878D82A}">
                    <a16:rowId xmlns:a16="http://schemas.microsoft.com/office/drawing/2014/main" xmlns="" val="10000"/>
                  </a:ext>
                </a:extLst>
              </a:tr>
              <a:tr h="370840">
                <a:tc>
                  <a:txBody>
                    <a:bodyPr/>
                    <a:lstStyle/>
                    <a:p>
                      <a:r>
                        <a:rPr lang="de-DE" sz="1600" dirty="0" err="1" smtClean="0"/>
                        <a:t>Convention</a:t>
                      </a:r>
                      <a:r>
                        <a:rPr lang="de-DE" sz="1600" dirty="0" smtClean="0"/>
                        <a:t> on Biological </a:t>
                      </a:r>
                      <a:r>
                        <a:rPr lang="de-DE" sz="1600" dirty="0" err="1" smtClean="0"/>
                        <a:t>Diversity</a:t>
                      </a:r>
                      <a:endParaRPr lang="de-DE" sz="1600" dirty="0"/>
                    </a:p>
                  </a:txBody>
                  <a:tcPr/>
                </a:tc>
                <a:tc>
                  <a:txBody>
                    <a:bodyPr/>
                    <a:lstStyle/>
                    <a:p>
                      <a:r>
                        <a:rPr lang="de-DE" sz="1600" dirty="0" err="1" smtClean="0">
                          <a:solidFill>
                            <a:srgbClr val="C00000"/>
                          </a:solidFill>
                        </a:rPr>
                        <a:t>Objectives</a:t>
                      </a:r>
                      <a:r>
                        <a:rPr lang="de-DE" sz="1600" baseline="0" dirty="0" smtClean="0">
                          <a:solidFill>
                            <a:srgbClr val="C00000"/>
                          </a:solidFill>
                        </a:rPr>
                        <a:t> 2020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the</a:t>
                      </a:r>
                      <a:r>
                        <a:rPr lang="de-DE" sz="1600" baseline="0" dirty="0" smtClean="0">
                          <a:solidFill>
                            <a:srgbClr val="C00000"/>
                          </a:solidFill>
                        </a:rPr>
                        <a:t> EU </a:t>
                      </a:r>
                      <a:r>
                        <a:rPr lang="de-DE" sz="1600" baseline="0" dirty="0" err="1" smtClean="0">
                          <a:solidFill>
                            <a:srgbClr val="C00000"/>
                          </a:solidFill>
                        </a:rPr>
                        <a:t>and</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German </a:t>
                      </a:r>
                      <a:r>
                        <a:rPr lang="de-DE" sz="1600" baseline="0" dirty="0" err="1" smtClean="0">
                          <a:solidFill>
                            <a:srgbClr val="C00000"/>
                          </a:solidFill>
                        </a:rPr>
                        <a:t>Biodiversity</a:t>
                      </a:r>
                      <a:r>
                        <a:rPr lang="de-DE" sz="1600" baseline="0" dirty="0" smtClean="0">
                          <a:solidFill>
                            <a:srgbClr val="C00000"/>
                          </a:solidFill>
                        </a:rPr>
                        <a:t> </a:t>
                      </a:r>
                      <a:r>
                        <a:rPr lang="de-DE" sz="1600" baseline="0" dirty="0" err="1" smtClean="0">
                          <a:solidFill>
                            <a:srgbClr val="C00000"/>
                          </a:solidFill>
                        </a:rPr>
                        <a:t>Strategy</a:t>
                      </a:r>
                      <a:r>
                        <a:rPr lang="de-DE" sz="1600" baseline="0" dirty="0" smtClean="0">
                          <a:solidFill>
                            <a:srgbClr val="C00000"/>
                          </a:solidFill>
                        </a:rPr>
                        <a:t> will not </a:t>
                      </a:r>
                      <a:r>
                        <a:rPr lang="de-DE" sz="1600" baseline="0" dirty="0" err="1" smtClean="0">
                          <a:solidFill>
                            <a:srgbClr val="C00000"/>
                          </a:solidFill>
                        </a:rPr>
                        <a:t>be</a:t>
                      </a:r>
                      <a:r>
                        <a:rPr lang="de-DE" sz="1600" baseline="0" dirty="0" smtClean="0">
                          <a:solidFill>
                            <a:srgbClr val="C00000"/>
                          </a:solidFill>
                        </a:rPr>
                        <a:t> </a:t>
                      </a:r>
                      <a:r>
                        <a:rPr lang="de-DE" sz="1600" baseline="0" dirty="0" err="1" smtClean="0">
                          <a:solidFill>
                            <a:srgbClr val="C00000"/>
                          </a:solidFill>
                        </a:rPr>
                        <a:t>achieved</a:t>
                      </a:r>
                      <a:endParaRPr lang="de-DE" sz="1600" dirty="0">
                        <a:solidFill>
                          <a:srgbClr val="C00000"/>
                        </a:solidFill>
                      </a:endParaRPr>
                    </a:p>
                  </a:txBody>
                  <a:tcPr/>
                </a:tc>
                <a:extLst>
                  <a:ext uri="{0D108BD9-81ED-4DB2-BD59-A6C34878D82A}">
                    <a16:rowId xmlns:a16="http://schemas.microsoft.com/office/drawing/2014/main" xmlns="" val="10001"/>
                  </a:ext>
                </a:extLst>
              </a:tr>
              <a:tr h="370840">
                <a:tc>
                  <a:txBody>
                    <a:bodyPr/>
                    <a:lstStyle/>
                    <a:p>
                      <a:r>
                        <a:rPr lang="de-DE" sz="1600" dirty="0" err="1" smtClean="0"/>
                        <a:t>Ramsar</a:t>
                      </a:r>
                      <a:r>
                        <a:rPr lang="de-DE" sz="1600" dirty="0" smtClean="0"/>
                        <a:t> </a:t>
                      </a:r>
                      <a:r>
                        <a:rPr lang="de-DE" sz="1600" dirty="0" err="1" smtClean="0"/>
                        <a:t>Convention</a:t>
                      </a:r>
                      <a:r>
                        <a:rPr lang="de-DE" sz="1600" dirty="0" smtClean="0"/>
                        <a:t> /</a:t>
                      </a:r>
                      <a:r>
                        <a:rPr lang="de-DE" sz="1600" dirty="0" err="1" smtClean="0"/>
                        <a:t>Wetlands</a:t>
                      </a:r>
                      <a:endParaRPr lang="de-DE" sz="1600" dirty="0"/>
                    </a:p>
                  </a:txBody>
                  <a:tcPr/>
                </a:tc>
                <a:tc>
                  <a:txBody>
                    <a:bodyPr/>
                    <a:lstStyle/>
                    <a:p>
                      <a:r>
                        <a:rPr lang="de-DE" sz="1600" dirty="0" err="1" smtClean="0">
                          <a:solidFill>
                            <a:srgbClr val="C00000"/>
                          </a:solidFill>
                        </a:rPr>
                        <a:t>Many</a:t>
                      </a:r>
                      <a:r>
                        <a:rPr lang="de-DE" sz="1600" baseline="0" dirty="0" smtClean="0">
                          <a:solidFill>
                            <a:srgbClr val="C00000"/>
                          </a:solidFill>
                        </a:rPr>
                        <a:t> </a:t>
                      </a:r>
                      <a:r>
                        <a:rPr lang="de-DE" sz="1600" baseline="0" dirty="0" err="1" smtClean="0">
                          <a:solidFill>
                            <a:srgbClr val="C00000"/>
                          </a:solidFill>
                        </a:rPr>
                        <a:t>management</a:t>
                      </a:r>
                      <a:r>
                        <a:rPr lang="de-DE" sz="1600" baseline="0" dirty="0" smtClean="0">
                          <a:solidFill>
                            <a:srgbClr val="C00000"/>
                          </a:solidFill>
                        </a:rPr>
                        <a:t> </a:t>
                      </a:r>
                      <a:r>
                        <a:rPr lang="de-DE" sz="1600" baseline="0" dirty="0" err="1" smtClean="0">
                          <a:solidFill>
                            <a:srgbClr val="C00000"/>
                          </a:solidFill>
                        </a:rPr>
                        <a:t>plans</a:t>
                      </a:r>
                      <a:r>
                        <a:rPr lang="de-DE" sz="1600" baseline="0" dirty="0" smtClean="0">
                          <a:solidFill>
                            <a:srgbClr val="C00000"/>
                          </a:solidFill>
                        </a:rPr>
                        <a:t> </a:t>
                      </a:r>
                      <a:r>
                        <a:rPr lang="de-DE" sz="1600" baseline="0" dirty="0" err="1" smtClean="0">
                          <a:solidFill>
                            <a:srgbClr val="C00000"/>
                          </a:solidFill>
                        </a:rPr>
                        <a:t>are</a:t>
                      </a:r>
                      <a:r>
                        <a:rPr lang="de-DE" sz="1600" baseline="0" dirty="0" smtClean="0">
                          <a:solidFill>
                            <a:srgbClr val="C00000"/>
                          </a:solidFill>
                        </a:rPr>
                        <a:t> not </a:t>
                      </a:r>
                      <a:r>
                        <a:rPr lang="de-DE" sz="1600" baseline="0" dirty="0" err="1" smtClean="0">
                          <a:solidFill>
                            <a:srgbClr val="C00000"/>
                          </a:solidFill>
                        </a:rPr>
                        <a:t>implemented</a:t>
                      </a:r>
                      <a:endParaRPr lang="de-DE" sz="1600" dirty="0">
                        <a:solidFill>
                          <a:srgbClr val="C00000"/>
                        </a:solidFill>
                      </a:endParaRPr>
                    </a:p>
                  </a:txBody>
                  <a:tcPr/>
                </a:tc>
                <a:extLst>
                  <a:ext uri="{0D108BD9-81ED-4DB2-BD59-A6C34878D82A}">
                    <a16:rowId xmlns:a16="http://schemas.microsoft.com/office/drawing/2014/main" xmlns="" val="10002"/>
                  </a:ext>
                </a:extLst>
              </a:tr>
              <a:tr h="370840">
                <a:tc>
                  <a:txBody>
                    <a:bodyPr/>
                    <a:lstStyle/>
                    <a:p>
                      <a:pPr marL="0" lvl="0" algn="l" defTabSz="914400" rtl="0" eaLnBrk="1" latinLnBrk="0" hangingPunct="1"/>
                      <a:r>
                        <a:rPr lang="en-GB" sz="1600" kern="1200" dirty="0" smtClean="0">
                          <a:solidFill>
                            <a:schemeClr val="dk1"/>
                          </a:solidFill>
                          <a:latin typeface="+mn-lt"/>
                          <a:ea typeface="+mn-ea"/>
                          <a:cs typeface="+mn-cs"/>
                        </a:rPr>
                        <a:t>International Treaty on Plant Genetic Resources for Food and Agriculture</a:t>
                      </a:r>
                      <a:endParaRPr lang="de-DE" sz="1600" kern="1200" dirty="0" smtClean="0">
                        <a:solidFill>
                          <a:schemeClr val="dk1"/>
                        </a:solidFill>
                        <a:latin typeface="+mn-lt"/>
                        <a:ea typeface="+mn-ea"/>
                        <a:cs typeface="+mn-cs"/>
                      </a:endParaRPr>
                    </a:p>
                  </a:txBody>
                  <a:tcPr/>
                </a:tc>
                <a:tc>
                  <a:txBody>
                    <a:bodyPr/>
                    <a:lstStyle/>
                    <a:p>
                      <a:r>
                        <a:rPr lang="en-US" sz="1600" dirty="0" smtClean="0">
                          <a:solidFill>
                            <a:srgbClr val="C00000"/>
                          </a:solidFill>
                        </a:rPr>
                        <a:t>Limited list of crops actually covered, thirty-five varieties of crops and crop families are included but doe not cover some agriculturally important crops (</a:t>
                      </a:r>
                      <a:r>
                        <a:rPr lang="en-US" sz="1600" dirty="0" err="1" smtClean="0">
                          <a:solidFill>
                            <a:srgbClr val="C00000"/>
                          </a:solidFill>
                        </a:rPr>
                        <a:t>eg</a:t>
                      </a:r>
                      <a:r>
                        <a:rPr lang="en-US" sz="1600" dirty="0" smtClean="0">
                          <a:solidFill>
                            <a:srgbClr val="C00000"/>
                          </a:solidFill>
                        </a:rPr>
                        <a:t>. </a:t>
                      </a:r>
                      <a:r>
                        <a:rPr lang="en-US" sz="1600" baseline="0" dirty="0" smtClean="0">
                          <a:solidFill>
                            <a:srgbClr val="C00000"/>
                          </a:solidFill>
                        </a:rPr>
                        <a:t>soy)</a:t>
                      </a:r>
                      <a:endParaRPr lang="de-DE" sz="1600" b="1" dirty="0">
                        <a:solidFill>
                          <a:srgbClr val="C00000"/>
                        </a:solidFill>
                      </a:endParaRPr>
                    </a:p>
                  </a:txBody>
                  <a:tcPr/>
                </a:tc>
                <a:extLst>
                  <a:ext uri="{0D108BD9-81ED-4DB2-BD59-A6C34878D82A}">
                    <a16:rowId xmlns:a16="http://schemas.microsoft.com/office/drawing/2014/main" xmlns=""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smtClean="0">
                          <a:solidFill>
                            <a:schemeClr val="dk1"/>
                          </a:solidFill>
                          <a:latin typeface="+mn-lt"/>
                          <a:ea typeface="+mn-ea"/>
                          <a:cs typeface="+mn-cs"/>
                        </a:rPr>
                        <a:t>International Plant Protection Convention</a:t>
                      </a:r>
                    </a:p>
                  </a:txBody>
                  <a:tcPr/>
                </a:tc>
                <a:tc>
                  <a:txBody>
                    <a:bodyPr/>
                    <a:lstStyle/>
                    <a:p>
                      <a:endParaRPr lang="de-DE" sz="1600" dirty="0">
                        <a:solidFill>
                          <a:srgbClr val="C00000"/>
                        </a:solidFill>
                      </a:endParaRPr>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252655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Strengths and weaknesses in regard to biodiversity</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20</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1450485911"/>
              </p:ext>
            </p:extLst>
          </p:nvPr>
        </p:nvGraphicFramePr>
        <p:xfrm>
          <a:off x="361068" y="1340768"/>
          <a:ext cx="8401176" cy="3693160"/>
        </p:xfrm>
        <a:graphic>
          <a:graphicData uri="http://schemas.openxmlformats.org/drawingml/2006/table">
            <a:tbl>
              <a:tblPr firstRow="1" bandRow="1">
                <a:tableStyleId>{5C22544A-7EE6-4342-B048-85BDC9FD1C3A}</a:tableStyleId>
              </a:tblPr>
              <a:tblGrid>
                <a:gridCol w="3202820">
                  <a:extLst>
                    <a:ext uri="{9D8B030D-6E8A-4147-A177-3AD203B41FA5}">
                      <a16:colId xmlns:a16="http://schemas.microsoft.com/office/drawing/2014/main" xmlns="" val="20000"/>
                    </a:ext>
                  </a:extLst>
                </a:gridCol>
                <a:gridCol w="5198356">
                  <a:extLst>
                    <a:ext uri="{9D8B030D-6E8A-4147-A177-3AD203B41FA5}">
                      <a16:colId xmlns:a16="http://schemas.microsoft.com/office/drawing/2014/main" xmlns="" val="20001"/>
                    </a:ext>
                  </a:extLst>
                </a:gridCol>
              </a:tblGrid>
              <a:tr h="139040">
                <a:tc>
                  <a:txBody>
                    <a:bodyPr/>
                    <a:lstStyle/>
                    <a:p>
                      <a:r>
                        <a:rPr lang="de-DE" dirty="0" err="1" smtClean="0"/>
                        <a:t>Legislation</a:t>
                      </a:r>
                      <a:r>
                        <a:rPr lang="de-DE" baseline="0" dirty="0" smtClean="0"/>
                        <a:t> /Regulation</a:t>
                      </a:r>
                      <a:endParaRPr lang="de-DE" dirty="0"/>
                    </a:p>
                  </a:txBody>
                  <a:tcPr/>
                </a:tc>
                <a:tc>
                  <a:txBody>
                    <a:bodyPr/>
                    <a:lstStyle/>
                    <a:p>
                      <a:r>
                        <a:rPr lang="de-DE" dirty="0" err="1" smtClean="0"/>
                        <a:t>Strengths</a:t>
                      </a:r>
                      <a:r>
                        <a:rPr lang="de-DE" dirty="0" smtClean="0"/>
                        <a:t> /</a:t>
                      </a:r>
                      <a:r>
                        <a:rPr lang="de-DE" b="0" dirty="0" err="1" smtClean="0">
                          <a:solidFill>
                            <a:srgbClr val="C00000"/>
                          </a:solidFill>
                        </a:rPr>
                        <a:t>Weakness</a:t>
                      </a:r>
                      <a:endParaRPr lang="de-DE" b="0" dirty="0">
                        <a:solidFill>
                          <a:srgbClr val="C00000"/>
                        </a:solidFill>
                      </a:endParaRPr>
                    </a:p>
                  </a:txBody>
                  <a:tcPr/>
                </a:tc>
                <a:extLst>
                  <a:ext uri="{0D108BD9-81ED-4DB2-BD59-A6C34878D82A}">
                    <a16:rowId xmlns:a16="http://schemas.microsoft.com/office/drawing/2014/main" xmlns="" val="10000"/>
                  </a:ext>
                </a:extLst>
              </a:tr>
              <a:tr h="370840">
                <a:tc>
                  <a:txBody>
                    <a:bodyPr/>
                    <a:lstStyle/>
                    <a:p>
                      <a:r>
                        <a:rPr lang="de-DE" sz="1600" dirty="0" smtClean="0"/>
                        <a:t>EU Habitats-</a:t>
                      </a:r>
                      <a:r>
                        <a:rPr lang="de-DE" sz="1600" dirty="0" err="1" smtClean="0"/>
                        <a:t>Directive</a:t>
                      </a:r>
                      <a:r>
                        <a:rPr lang="de-DE" sz="1600" dirty="0" smtClean="0"/>
                        <a:t> /Natura2000</a:t>
                      </a:r>
                      <a:endParaRPr lang="de-DE" sz="1600" dirty="0"/>
                    </a:p>
                  </a:txBody>
                  <a:tcPr/>
                </a:tc>
                <a:tc>
                  <a:txBody>
                    <a:bodyPr/>
                    <a:lstStyle/>
                    <a:p>
                      <a:r>
                        <a:rPr lang="de-DE" sz="1600" dirty="0" err="1" smtClean="0"/>
                        <a:t>Well</a:t>
                      </a:r>
                      <a:r>
                        <a:rPr lang="de-DE" sz="1600" dirty="0" smtClean="0"/>
                        <a:t> </a:t>
                      </a:r>
                      <a:r>
                        <a:rPr lang="de-DE" sz="1600" dirty="0" err="1" smtClean="0"/>
                        <a:t>established</a:t>
                      </a:r>
                      <a:r>
                        <a:rPr lang="de-DE" sz="1600" dirty="0" smtClean="0"/>
                        <a:t> </a:t>
                      </a:r>
                      <a:r>
                        <a:rPr lang="de-DE" sz="1600" dirty="0" err="1" smtClean="0"/>
                        <a:t>network</a:t>
                      </a:r>
                      <a:r>
                        <a:rPr lang="de-DE" sz="1600" dirty="0" smtClean="0"/>
                        <a:t> </a:t>
                      </a:r>
                      <a:r>
                        <a:rPr lang="de-DE" sz="1600" dirty="0" err="1" smtClean="0"/>
                        <a:t>of</a:t>
                      </a:r>
                      <a:r>
                        <a:rPr lang="de-DE" sz="1600" dirty="0" smtClean="0"/>
                        <a:t> </a:t>
                      </a:r>
                      <a:r>
                        <a:rPr lang="de-DE" sz="1600" dirty="0" err="1" smtClean="0"/>
                        <a:t>protected</a:t>
                      </a:r>
                      <a:r>
                        <a:rPr lang="de-DE" sz="1600" dirty="0" smtClean="0"/>
                        <a:t> </a:t>
                      </a:r>
                      <a:r>
                        <a:rPr lang="de-DE" sz="1600" dirty="0" err="1" smtClean="0"/>
                        <a:t>areas</a:t>
                      </a:r>
                      <a:r>
                        <a:rPr lang="de-DE" sz="1600" baseline="0" dirty="0" smtClean="0"/>
                        <a:t> </a:t>
                      </a:r>
                      <a:r>
                        <a:rPr lang="de-DE" sz="1600" baseline="0" dirty="0" smtClean="0">
                          <a:solidFill>
                            <a:schemeClr val="accent2"/>
                          </a:solidFill>
                        </a:rPr>
                        <a:t>//</a:t>
                      </a:r>
                      <a:r>
                        <a:rPr lang="de-DE" sz="1600" baseline="0" dirty="0" smtClean="0"/>
                        <a:t> </a:t>
                      </a:r>
                      <a:r>
                        <a:rPr lang="de-DE" sz="1600" baseline="0" dirty="0" err="1" smtClean="0">
                          <a:solidFill>
                            <a:srgbClr val="C00000"/>
                          </a:solidFill>
                        </a:rPr>
                        <a:t>Many</a:t>
                      </a:r>
                      <a:r>
                        <a:rPr lang="de-DE" sz="1600" baseline="0" dirty="0" smtClean="0">
                          <a:solidFill>
                            <a:srgbClr val="C00000"/>
                          </a:solidFill>
                        </a:rPr>
                        <a:t> </a:t>
                      </a:r>
                      <a:r>
                        <a:rPr lang="de-DE" sz="1600" baseline="0" dirty="0" err="1" smtClean="0">
                          <a:solidFill>
                            <a:srgbClr val="C00000"/>
                          </a:solidFill>
                        </a:rPr>
                        <a:t>management</a:t>
                      </a:r>
                      <a:r>
                        <a:rPr lang="de-DE" sz="1600" baseline="0" dirty="0" smtClean="0">
                          <a:solidFill>
                            <a:srgbClr val="C00000"/>
                          </a:solidFill>
                        </a:rPr>
                        <a:t> </a:t>
                      </a:r>
                      <a:r>
                        <a:rPr lang="de-DE" sz="1600" baseline="0" dirty="0" err="1" smtClean="0">
                          <a:solidFill>
                            <a:srgbClr val="C00000"/>
                          </a:solidFill>
                        </a:rPr>
                        <a:t>plans</a:t>
                      </a:r>
                      <a:r>
                        <a:rPr lang="de-DE" sz="1600" baseline="0" dirty="0" smtClean="0">
                          <a:solidFill>
                            <a:srgbClr val="C00000"/>
                          </a:solidFill>
                        </a:rPr>
                        <a:t> not </a:t>
                      </a:r>
                      <a:r>
                        <a:rPr lang="de-DE" sz="1600" baseline="0" dirty="0" err="1" smtClean="0">
                          <a:solidFill>
                            <a:srgbClr val="C00000"/>
                          </a:solidFill>
                        </a:rPr>
                        <a:t>implemented</a:t>
                      </a:r>
                      <a:r>
                        <a:rPr lang="de-DE" sz="1600" baseline="0" dirty="0" smtClean="0">
                          <a:solidFill>
                            <a:srgbClr val="C00000"/>
                          </a:solidFill>
                        </a:rPr>
                        <a:t> </a:t>
                      </a:r>
                      <a:r>
                        <a:rPr lang="de-DE" sz="1600" baseline="0" dirty="0" err="1" smtClean="0">
                          <a:solidFill>
                            <a:srgbClr val="C00000"/>
                          </a:solidFill>
                        </a:rPr>
                        <a:t>yet</a:t>
                      </a:r>
                      <a:r>
                        <a:rPr lang="de-DE" sz="1600" baseline="0" dirty="0" smtClean="0">
                          <a:solidFill>
                            <a:srgbClr val="C00000"/>
                          </a:solidFill>
                        </a:rPr>
                        <a:t>, </a:t>
                      </a:r>
                      <a:r>
                        <a:rPr lang="de-DE" sz="1600" u="none" baseline="0" dirty="0" err="1" smtClean="0">
                          <a:solidFill>
                            <a:srgbClr val="C00000"/>
                          </a:solidFill>
                          <a:effectLst/>
                        </a:rPr>
                        <a:t>low</a:t>
                      </a:r>
                      <a:r>
                        <a:rPr lang="de-DE" sz="1600" u="none" baseline="0" dirty="0" smtClean="0">
                          <a:solidFill>
                            <a:srgbClr val="C00000"/>
                          </a:solidFill>
                          <a:effectLst/>
                        </a:rPr>
                        <a:t> </a:t>
                      </a:r>
                      <a:r>
                        <a:rPr lang="de-DE" sz="1600" u="none" baseline="0" dirty="0" err="1" smtClean="0">
                          <a:solidFill>
                            <a:srgbClr val="C00000"/>
                          </a:solidFill>
                          <a:effectLst/>
                        </a:rPr>
                        <a:t>habitat</a:t>
                      </a:r>
                      <a:r>
                        <a:rPr lang="de-DE" sz="1600" u="none" baseline="0" dirty="0" smtClean="0">
                          <a:solidFill>
                            <a:srgbClr val="C00000"/>
                          </a:solidFill>
                          <a:effectLst/>
                        </a:rPr>
                        <a:t> </a:t>
                      </a:r>
                      <a:r>
                        <a:rPr lang="de-DE" sz="1600" u="none" baseline="0" dirty="0" err="1" smtClean="0">
                          <a:solidFill>
                            <a:srgbClr val="C00000"/>
                          </a:solidFill>
                          <a:effectLst/>
                        </a:rPr>
                        <a:t>connectiviy</a:t>
                      </a:r>
                      <a:r>
                        <a:rPr lang="de-DE" sz="1600" u="none" baseline="0" dirty="0" smtClean="0">
                          <a:solidFill>
                            <a:srgbClr val="C00000"/>
                          </a:solidFill>
                          <a:effectLst/>
                        </a:rPr>
                        <a:t> </a:t>
                      </a:r>
                      <a:r>
                        <a:rPr lang="de-DE" sz="1600" u="none" baseline="0" dirty="0" err="1" smtClean="0">
                          <a:solidFill>
                            <a:srgbClr val="C00000"/>
                          </a:solidFill>
                          <a:effectLst/>
                        </a:rPr>
                        <a:t>leading</a:t>
                      </a:r>
                      <a:r>
                        <a:rPr lang="de-DE" sz="1600" u="none" baseline="0" dirty="0" smtClean="0">
                          <a:solidFill>
                            <a:srgbClr val="C00000"/>
                          </a:solidFill>
                          <a:effectLst/>
                        </a:rPr>
                        <a:t> </a:t>
                      </a:r>
                      <a:r>
                        <a:rPr lang="de-DE" sz="1600" u="none" baseline="0" dirty="0" err="1" smtClean="0">
                          <a:solidFill>
                            <a:srgbClr val="C00000"/>
                          </a:solidFill>
                          <a:effectLst/>
                        </a:rPr>
                        <a:t>to</a:t>
                      </a:r>
                      <a:r>
                        <a:rPr lang="de-DE" sz="1600" u="none" baseline="0" dirty="0" smtClean="0">
                          <a:solidFill>
                            <a:srgbClr val="C00000"/>
                          </a:solidFill>
                          <a:effectLst/>
                        </a:rPr>
                        <a:t> </a:t>
                      </a:r>
                      <a:r>
                        <a:rPr lang="de-DE" sz="1600" u="none" baseline="0" dirty="0" err="1" smtClean="0">
                          <a:solidFill>
                            <a:srgbClr val="C00000"/>
                          </a:solidFill>
                          <a:effectLst/>
                        </a:rPr>
                        <a:t>islands</a:t>
                      </a:r>
                      <a:r>
                        <a:rPr lang="de-DE" sz="1600" u="none" baseline="0" dirty="0" smtClean="0">
                          <a:solidFill>
                            <a:srgbClr val="C00000"/>
                          </a:solidFill>
                          <a:effectLst/>
                        </a:rPr>
                        <a:t> </a:t>
                      </a:r>
                      <a:r>
                        <a:rPr lang="de-DE" sz="1600" u="none" baseline="0" dirty="0" err="1" smtClean="0">
                          <a:solidFill>
                            <a:srgbClr val="C00000"/>
                          </a:solidFill>
                          <a:effectLst/>
                        </a:rPr>
                        <a:t>of</a:t>
                      </a:r>
                      <a:r>
                        <a:rPr lang="de-DE" sz="1600" u="none" baseline="0" dirty="0" smtClean="0">
                          <a:solidFill>
                            <a:srgbClr val="C00000"/>
                          </a:solidFill>
                          <a:effectLst/>
                        </a:rPr>
                        <a:t> </a:t>
                      </a:r>
                      <a:r>
                        <a:rPr lang="de-DE" sz="1600" u="none" baseline="0" dirty="0" err="1" smtClean="0">
                          <a:solidFill>
                            <a:srgbClr val="C00000"/>
                          </a:solidFill>
                          <a:effectLst/>
                        </a:rPr>
                        <a:t>sustainability</a:t>
                      </a:r>
                      <a:endParaRPr lang="de-DE" sz="1600" u="none" dirty="0">
                        <a:solidFill>
                          <a:srgbClr val="FF0000"/>
                        </a:solidFill>
                        <a:effectLst/>
                      </a:endParaRPr>
                    </a:p>
                  </a:txBody>
                  <a:tcPr/>
                </a:tc>
                <a:extLst>
                  <a:ext uri="{0D108BD9-81ED-4DB2-BD59-A6C34878D82A}">
                    <a16:rowId xmlns:a16="http://schemas.microsoft.com/office/drawing/2014/main" xmlns="" val="10005"/>
                  </a:ext>
                </a:extLst>
              </a:tr>
              <a:tr h="370840">
                <a:tc>
                  <a:txBody>
                    <a:bodyPr/>
                    <a:lstStyle/>
                    <a:p>
                      <a:r>
                        <a:rPr lang="de-DE" sz="1600" dirty="0" smtClean="0"/>
                        <a:t>EU</a:t>
                      </a:r>
                      <a:r>
                        <a:rPr lang="de-DE" sz="1600" baseline="0" dirty="0" smtClean="0"/>
                        <a:t> </a:t>
                      </a:r>
                      <a:r>
                        <a:rPr lang="de-DE" sz="1600" baseline="0" dirty="0" err="1" smtClean="0"/>
                        <a:t>Water</a:t>
                      </a:r>
                      <a:r>
                        <a:rPr lang="de-DE" sz="1600" baseline="0" dirty="0" smtClean="0"/>
                        <a:t> Framework </a:t>
                      </a:r>
                      <a:r>
                        <a:rPr lang="de-DE" sz="1600" baseline="0" dirty="0" err="1" smtClean="0"/>
                        <a:t>Directive</a:t>
                      </a:r>
                      <a:endParaRPr lang="de-D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err="1" smtClean="0"/>
                        <a:t>Improvement</a:t>
                      </a:r>
                      <a:r>
                        <a:rPr lang="de-DE" sz="1600" dirty="0" smtClean="0"/>
                        <a:t> </a:t>
                      </a:r>
                      <a:r>
                        <a:rPr lang="de-DE" sz="1600" dirty="0" err="1" smtClean="0"/>
                        <a:t>of</a:t>
                      </a:r>
                      <a:r>
                        <a:rPr lang="de-DE" sz="1600" dirty="0" smtClean="0"/>
                        <a:t> </a:t>
                      </a:r>
                      <a:r>
                        <a:rPr lang="de-DE" sz="1600" dirty="0" err="1" smtClean="0"/>
                        <a:t>quality</a:t>
                      </a:r>
                      <a:r>
                        <a:rPr lang="de-DE" sz="1600" dirty="0" smtClean="0"/>
                        <a:t> </a:t>
                      </a:r>
                      <a:r>
                        <a:rPr lang="de-DE" sz="1600" dirty="0" err="1" smtClean="0"/>
                        <a:t>of</a:t>
                      </a:r>
                      <a:r>
                        <a:rPr lang="de-DE" sz="1600" dirty="0" smtClean="0"/>
                        <a:t> </a:t>
                      </a:r>
                      <a:r>
                        <a:rPr lang="de-DE" sz="1600" dirty="0" err="1" smtClean="0"/>
                        <a:t>rivers</a:t>
                      </a:r>
                      <a:r>
                        <a:rPr lang="de-DE" sz="1600" baseline="0" dirty="0" smtClean="0"/>
                        <a:t> in </a:t>
                      </a:r>
                      <a:r>
                        <a:rPr lang="de-DE" sz="1600" baseline="0" dirty="0" err="1" smtClean="0"/>
                        <a:t>most</a:t>
                      </a:r>
                      <a:r>
                        <a:rPr lang="de-DE" sz="1600" baseline="0" dirty="0" smtClean="0"/>
                        <a:t> </a:t>
                      </a:r>
                      <a:r>
                        <a:rPr lang="de-DE" sz="1600" baseline="0" dirty="0" err="1" smtClean="0"/>
                        <a:t>of</a:t>
                      </a:r>
                      <a:r>
                        <a:rPr lang="de-DE" sz="1600" baseline="0" dirty="0" smtClean="0"/>
                        <a:t> </a:t>
                      </a:r>
                      <a:r>
                        <a:rPr lang="de-DE" sz="1600" baseline="0" dirty="0" err="1" smtClean="0"/>
                        <a:t>the</a:t>
                      </a:r>
                      <a:r>
                        <a:rPr lang="de-DE" sz="1600" baseline="0" dirty="0" smtClean="0"/>
                        <a:t> </a:t>
                      </a:r>
                      <a:r>
                        <a:rPr lang="de-DE" sz="1600" baseline="0" dirty="0" err="1" smtClean="0"/>
                        <a:t>member</a:t>
                      </a:r>
                      <a:r>
                        <a:rPr lang="de-DE" sz="1600" baseline="0" dirty="0" smtClean="0"/>
                        <a:t> </a:t>
                      </a:r>
                      <a:r>
                        <a:rPr lang="de-DE" sz="1600" baseline="0" dirty="0" err="1" smtClean="0"/>
                        <a:t>states</a:t>
                      </a:r>
                      <a:r>
                        <a:rPr lang="de-DE" sz="1600" baseline="0" dirty="0" smtClean="0"/>
                        <a:t> </a:t>
                      </a:r>
                      <a:r>
                        <a:rPr lang="de-DE" sz="1600" baseline="0" dirty="0" smtClean="0">
                          <a:solidFill>
                            <a:schemeClr val="accent2"/>
                          </a:solidFill>
                        </a:rPr>
                        <a:t>// </a:t>
                      </a:r>
                      <a:r>
                        <a:rPr lang="de-DE" sz="1600" baseline="0" dirty="0" err="1" smtClean="0">
                          <a:solidFill>
                            <a:srgbClr val="C00000"/>
                          </a:solidFill>
                        </a:rPr>
                        <a:t>Many</a:t>
                      </a:r>
                      <a:r>
                        <a:rPr lang="de-DE" sz="1600" baseline="0" dirty="0" smtClean="0">
                          <a:solidFill>
                            <a:srgbClr val="C00000"/>
                          </a:solidFill>
                        </a:rPr>
                        <a:t> </a:t>
                      </a:r>
                      <a:r>
                        <a:rPr lang="de-DE" sz="1600" baseline="0" dirty="0" err="1" smtClean="0">
                          <a:solidFill>
                            <a:srgbClr val="C00000"/>
                          </a:solidFill>
                        </a:rPr>
                        <a:t>restoration</a:t>
                      </a:r>
                      <a:r>
                        <a:rPr lang="de-DE" sz="1600" baseline="0" dirty="0" smtClean="0">
                          <a:solidFill>
                            <a:srgbClr val="C00000"/>
                          </a:solidFill>
                        </a:rPr>
                        <a:t> </a:t>
                      </a:r>
                      <a:r>
                        <a:rPr lang="de-DE" sz="1600" baseline="0" dirty="0" err="1" smtClean="0">
                          <a:solidFill>
                            <a:srgbClr val="C00000"/>
                          </a:solidFill>
                        </a:rPr>
                        <a:t>measures</a:t>
                      </a:r>
                      <a:r>
                        <a:rPr lang="de-DE" sz="1600" baseline="0" dirty="0" smtClean="0">
                          <a:solidFill>
                            <a:srgbClr val="C00000"/>
                          </a:solidFill>
                        </a:rPr>
                        <a:t> </a:t>
                      </a:r>
                      <a:r>
                        <a:rPr lang="de-DE" sz="1600" baseline="0" dirty="0" err="1" smtClean="0">
                          <a:solidFill>
                            <a:srgbClr val="C00000"/>
                          </a:solidFill>
                        </a:rPr>
                        <a:t>are</a:t>
                      </a:r>
                      <a:r>
                        <a:rPr lang="de-DE" sz="1600" baseline="0" dirty="0" smtClean="0">
                          <a:solidFill>
                            <a:srgbClr val="C00000"/>
                          </a:solidFill>
                        </a:rPr>
                        <a:t> not </a:t>
                      </a:r>
                      <a:r>
                        <a:rPr lang="de-DE" sz="1600" baseline="0" dirty="0" err="1" smtClean="0">
                          <a:solidFill>
                            <a:srgbClr val="C00000"/>
                          </a:solidFill>
                        </a:rPr>
                        <a:t>implemented</a:t>
                      </a:r>
                      <a:r>
                        <a:rPr lang="de-DE" sz="1600" baseline="0" dirty="0" smtClean="0">
                          <a:solidFill>
                            <a:srgbClr val="C00000"/>
                          </a:solidFill>
                        </a:rPr>
                        <a:t>, </a:t>
                      </a:r>
                      <a:r>
                        <a:rPr lang="en-US" sz="1600" baseline="0" dirty="0" smtClean="0">
                          <a:solidFill>
                            <a:srgbClr val="C00000"/>
                          </a:solidFill>
                        </a:rPr>
                        <a:t>deadline extensions and softening of objectives on </a:t>
                      </a:r>
                      <a:endParaRPr lang="de-DE" sz="1600" dirty="0" smtClean="0">
                        <a:solidFill>
                          <a:srgbClr val="C00000"/>
                        </a:solidFill>
                      </a:endParaRPr>
                    </a:p>
                    <a:p>
                      <a:r>
                        <a:rPr lang="de-DE" sz="1600" baseline="0" dirty="0" smtClean="0">
                          <a:solidFill>
                            <a:srgbClr val="C00000"/>
                          </a:solidFill>
                        </a:rPr>
                        <a:t> </a:t>
                      </a:r>
                      <a:r>
                        <a:rPr lang="de-DE" sz="1600" baseline="0" dirty="0" err="1" smtClean="0">
                          <a:solidFill>
                            <a:srgbClr val="C00000"/>
                          </a:solidFill>
                        </a:rPr>
                        <a:t>contamination</a:t>
                      </a:r>
                      <a:r>
                        <a:rPr lang="de-DE" sz="1600" baseline="0" dirty="0" smtClean="0">
                          <a:solidFill>
                            <a:srgbClr val="C00000"/>
                          </a:solidFill>
                        </a:rPr>
                        <a:t> </a:t>
                      </a:r>
                      <a:r>
                        <a:rPr lang="de-DE" sz="1600" baseline="0" dirty="0" err="1" smtClean="0">
                          <a:solidFill>
                            <a:srgbClr val="C00000"/>
                          </a:solidFill>
                        </a:rPr>
                        <a:t>by</a:t>
                      </a:r>
                      <a:r>
                        <a:rPr lang="de-DE" sz="1600" baseline="0" dirty="0" smtClean="0">
                          <a:solidFill>
                            <a:srgbClr val="C00000"/>
                          </a:solidFill>
                        </a:rPr>
                        <a:t> </a:t>
                      </a:r>
                      <a:r>
                        <a:rPr lang="de-DE" sz="1600" baseline="0" dirty="0" err="1" smtClean="0">
                          <a:solidFill>
                            <a:srgbClr val="C00000"/>
                          </a:solidFill>
                        </a:rPr>
                        <a:t>nitrates</a:t>
                      </a:r>
                      <a:r>
                        <a:rPr lang="de-DE" sz="1600" baseline="0" dirty="0" smtClean="0">
                          <a:solidFill>
                            <a:srgbClr val="C00000"/>
                          </a:solidFill>
                        </a:rPr>
                        <a:t> </a:t>
                      </a:r>
                      <a:endParaRPr lang="de-DE" sz="1600" dirty="0">
                        <a:solidFill>
                          <a:srgbClr val="C00000"/>
                        </a:solidFill>
                      </a:endParaRPr>
                    </a:p>
                  </a:txBody>
                  <a:tcPr/>
                </a:tc>
                <a:extLst>
                  <a:ext uri="{0D108BD9-81ED-4DB2-BD59-A6C34878D82A}">
                    <a16:rowId xmlns:a16="http://schemas.microsoft.com/office/drawing/2014/main" xmlns="" val="10006"/>
                  </a:ext>
                </a:extLst>
              </a:tr>
              <a:tr h="370840">
                <a:tc>
                  <a:txBody>
                    <a:bodyPr/>
                    <a:lstStyle/>
                    <a:p>
                      <a:r>
                        <a:rPr lang="de-DE" sz="1600" dirty="0" smtClean="0"/>
                        <a:t>EU Environmental </a:t>
                      </a:r>
                      <a:r>
                        <a:rPr lang="de-DE" sz="1600" dirty="0" err="1" smtClean="0"/>
                        <a:t>Liability</a:t>
                      </a:r>
                      <a:r>
                        <a:rPr lang="de-DE" sz="1600" dirty="0" smtClean="0"/>
                        <a:t> </a:t>
                      </a:r>
                      <a:r>
                        <a:rPr lang="de-DE" sz="1600" dirty="0" err="1" smtClean="0"/>
                        <a:t>Directive</a:t>
                      </a:r>
                      <a:endParaRPr lang="de-DE" sz="1600" dirty="0"/>
                    </a:p>
                  </a:txBody>
                  <a:tcPr/>
                </a:tc>
                <a:tc>
                  <a:txBody>
                    <a:bodyPr/>
                    <a:lstStyle/>
                    <a:p>
                      <a:r>
                        <a:rPr lang="en-US" sz="1600" dirty="0" smtClean="0"/>
                        <a:t>the first EU legal instrument to establish the application of the "polluter pays" principle </a:t>
                      </a:r>
                      <a:r>
                        <a:rPr lang="de-DE" sz="1600" baseline="0" dirty="0" smtClean="0">
                          <a:solidFill>
                            <a:schemeClr val="accent2"/>
                          </a:solidFill>
                        </a:rPr>
                        <a:t>// </a:t>
                      </a:r>
                      <a:r>
                        <a:rPr lang="en-US" sz="1600" kern="1200" baseline="0" dirty="0" smtClean="0">
                          <a:solidFill>
                            <a:srgbClr val="C00000"/>
                          </a:solidFill>
                          <a:latin typeface="+mn-lt"/>
                          <a:ea typeface="+mn-ea"/>
                          <a:cs typeface="+mn-cs"/>
                        </a:rPr>
                        <a:t>Inconsistent and partly inadequate handling by Member States, no consideration of the term "ecosystems” </a:t>
                      </a:r>
                      <a:endParaRPr lang="de-DE" sz="1600" kern="1200" baseline="0" dirty="0">
                        <a:solidFill>
                          <a:srgbClr val="C00000"/>
                        </a:solidFill>
                        <a:latin typeface="+mn-lt"/>
                        <a:ea typeface="+mn-ea"/>
                        <a:cs typeface="+mn-cs"/>
                      </a:endParaRPr>
                    </a:p>
                  </a:txBody>
                  <a:tcPr/>
                </a:tc>
                <a:extLst>
                  <a:ext uri="{0D108BD9-81ED-4DB2-BD59-A6C34878D82A}">
                    <a16:rowId xmlns:a16="http://schemas.microsoft.com/office/drawing/2014/main" xmlns="" val="10007"/>
                  </a:ext>
                </a:extLst>
              </a:tr>
              <a:tr h="370840">
                <a:tc>
                  <a:txBody>
                    <a:bodyPr/>
                    <a:lstStyle/>
                    <a:p>
                      <a:r>
                        <a:rPr lang="de-DE" sz="1600" dirty="0" smtClean="0"/>
                        <a:t>EU Regulation Invasive Alien </a:t>
                      </a:r>
                      <a:r>
                        <a:rPr lang="de-DE" sz="1600" dirty="0" err="1" smtClean="0"/>
                        <a:t>Species</a:t>
                      </a:r>
                      <a:endParaRPr lang="de-DE" sz="1600" dirty="0"/>
                    </a:p>
                  </a:txBody>
                  <a:tcPr/>
                </a:tc>
                <a:tc>
                  <a:txBody>
                    <a:bodyPr/>
                    <a:lstStyle/>
                    <a:p>
                      <a:r>
                        <a:rPr lang="en-US" sz="1600" dirty="0" smtClean="0">
                          <a:solidFill>
                            <a:srgbClr val="C00000"/>
                          </a:solidFill>
                        </a:rPr>
                        <a:t>Too short, numerous important species are not included</a:t>
                      </a:r>
                      <a:endParaRPr lang="de-DE" sz="1600" dirty="0">
                        <a:solidFill>
                          <a:srgbClr val="C00000"/>
                        </a:solidFill>
                      </a:endParaRPr>
                    </a:p>
                  </a:txBody>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13051595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Strengths and weaknesses in regard to biodiversity</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21</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1919185919"/>
              </p:ext>
            </p:extLst>
          </p:nvPr>
        </p:nvGraphicFramePr>
        <p:xfrm>
          <a:off x="323528" y="1340768"/>
          <a:ext cx="8401176" cy="5212080"/>
        </p:xfrm>
        <a:graphic>
          <a:graphicData uri="http://schemas.openxmlformats.org/drawingml/2006/table">
            <a:tbl>
              <a:tblPr firstRow="1" bandRow="1">
                <a:tableStyleId>{5C22544A-7EE6-4342-B048-85BDC9FD1C3A}</a:tableStyleId>
              </a:tblPr>
              <a:tblGrid>
                <a:gridCol w="3096344">
                  <a:extLst>
                    <a:ext uri="{9D8B030D-6E8A-4147-A177-3AD203B41FA5}">
                      <a16:colId xmlns:a16="http://schemas.microsoft.com/office/drawing/2014/main" xmlns="" val="20000"/>
                    </a:ext>
                  </a:extLst>
                </a:gridCol>
                <a:gridCol w="5304832">
                  <a:extLst>
                    <a:ext uri="{9D8B030D-6E8A-4147-A177-3AD203B41FA5}">
                      <a16:colId xmlns:a16="http://schemas.microsoft.com/office/drawing/2014/main" xmlns="" val="20001"/>
                    </a:ext>
                  </a:extLst>
                </a:gridCol>
              </a:tblGrid>
              <a:tr h="139040">
                <a:tc>
                  <a:txBody>
                    <a:bodyPr/>
                    <a:lstStyle/>
                    <a:p>
                      <a:r>
                        <a:rPr lang="de-DE" dirty="0" err="1" smtClean="0"/>
                        <a:t>Legislation</a:t>
                      </a:r>
                      <a:r>
                        <a:rPr lang="de-DE" baseline="0" dirty="0" smtClean="0"/>
                        <a:t> /Regulation</a:t>
                      </a:r>
                      <a:endParaRPr lang="de-DE" dirty="0"/>
                    </a:p>
                  </a:txBody>
                  <a:tcPr/>
                </a:tc>
                <a:tc>
                  <a:txBody>
                    <a:bodyPr/>
                    <a:lstStyle/>
                    <a:p>
                      <a:r>
                        <a:rPr lang="de-DE" dirty="0" err="1" smtClean="0"/>
                        <a:t>Strengths</a:t>
                      </a:r>
                      <a:r>
                        <a:rPr lang="de-DE" dirty="0" smtClean="0"/>
                        <a:t> /</a:t>
                      </a:r>
                      <a:r>
                        <a:rPr lang="de-DE" dirty="0" err="1" smtClean="0">
                          <a:solidFill>
                            <a:srgbClr val="C00000"/>
                          </a:solidFill>
                        </a:rPr>
                        <a:t>Weakness</a:t>
                      </a:r>
                      <a:endParaRPr lang="de-DE" dirty="0">
                        <a:solidFill>
                          <a:srgbClr val="C00000"/>
                        </a:solidFill>
                      </a:endParaRPr>
                    </a:p>
                  </a:txBody>
                  <a:tcPr/>
                </a:tc>
                <a:extLst>
                  <a:ext uri="{0D108BD9-81ED-4DB2-BD59-A6C34878D82A}">
                    <a16:rowId xmlns:a16="http://schemas.microsoft.com/office/drawing/2014/main" xmlns="" val="10000"/>
                  </a:ext>
                </a:extLst>
              </a:tr>
              <a:tr h="139040">
                <a:tc>
                  <a:txBody>
                    <a:bodyPr/>
                    <a:lstStyle/>
                    <a:p>
                      <a:r>
                        <a:rPr lang="de-DE" sz="1600" dirty="0" smtClean="0"/>
                        <a:t>EU </a:t>
                      </a:r>
                      <a:r>
                        <a:rPr lang="de-DE" sz="1600" dirty="0" err="1" smtClean="0"/>
                        <a:t>Pesticides</a:t>
                      </a:r>
                      <a:r>
                        <a:rPr lang="de-DE" sz="1600" dirty="0" smtClean="0"/>
                        <a:t> </a:t>
                      </a:r>
                      <a:r>
                        <a:rPr lang="de-DE" sz="1600" dirty="0" err="1" smtClean="0"/>
                        <a:t>Directive</a:t>
                      </a:r>
                      <a:endParaRPr lang="de-DE" sz="1600" dirty="0"/>
                    </a:p>
                  </a:txBody>
                  <a:tcPr/>
                </a:tc>
                <a:tc>
                  <a:txBody>
                    <a:bodyPr/>
                    <a:lstStyle/>
                    <a:p>
                      <a:r>
                        <a:rPr lang="en-US" sz="1600" dirty="0" smtClean="0">
                          <a:solidFill>
                            <a:srgbClr val="C00000"/>
                          </a:solidFill>
                        </a:rPr>
                        <a:t>EU Commission is accused of frequently approving pesticide active substances even though risk assessment documents are incomplete. Use in environmental sensitive areas should be prohibited. </a:t>
                      </a:r>
                      <a:endParaRPr lang="de-DE" sz="1600" dirty="0">
                        <a:solidFill>
                          <a:srgbClr val="C00000"/>
                        </a:solidFill>
                      </a:endParaRPr>
                    </a:p>
                  </a:txBody>
                  <a:tcPr/>
                </a:tc>
                <a:extLst>
                  <a:ext uri="{0D108BD9-81ED-4DB2-BD59-A6C34878D82A}">
                    <a16:rowId xmlns:a16="http://schemas.microsoft.com/office/drawing/2014/main" xmlns="" val="806721386"/>
                  </a:ext>
                </a:extLst>
              </a:tr>
              <a:tr h="139040">
                <a:tc>
                  <a:txBody>
                    <a:bodyPr/>
                    <a:lstStyle/>
                    <a:p>
                      <a:r>
                        <a:rPr lang="de-DE" sz="1600" dirty="0" smtClean="0"/>
                        <a:t>EU </a:t>
                      </a:r>
                      <a:r>
                        <a:rPr lang="de-DE" sz="1600" dirty="0" err="1" smtClean="0"/>
                        <a:t>Fertilizer</a:t>
                      </a:r>
                      <a:r>
                        <a:rPr lang="de-DE" sz="1600" dirty="0" smtClean="0"/>
                        <a:t> Regulation </a:t>
                      </a:r>
                      <a:endParaRPr lang="de-DE" sz="1600" dirty="0"/>
                    </a:p>
                  </a:txBody>
                  <a:tcPr/>
                </a:tc>
                <a:tc>
                  <a:txBody>
                    <a:bodyPr/>
                    <a:lstStyle/>
                    <a:p>
                      <a:r>
                        <a:rPr lang="en-US" sz="1600" dirty="0" smtClean="0">
                          <a:solidFill>
                            <a:srgbClr val="C00000"/>
                          </a:solidFill>
                        </a:rPr>
                        <a:t>Mainly being used for conventional inorganic mineral </a:t>
                      </a:r>
                      <a:r>
                        <a:rPr lang="en-US" sz="1600" dirty="0" err="1" smtClean="0">
                          <a:solidFill>
                            <a:srgbClr val="C00000"/>
                          </a:solidFill>
                        </a:rPr>
                        <a:t>fertilisers</a:t>
                      </a:r>
                      <a:r>
                        <a:rPr lang="en-US" sz="1600" dirty="0" smtClean="0">
                          <a:solidFill>
                            <a:srgbClr val="C00000"/>
                          </a:solidFill>
                        </a:rPr>
                        <a:t>, </a:t>
                      </a:r>
                      <a:r>
                        <a:rPr lang="en-US" sz="1600" b="0" i="0" u="none" strike="noStrike" kern="1200" baseline="0" dirty="0" smtClean="0">
                          <a:solidFill>
                            <a:srgbClr val="C00000"/>
                          </a:solidFill>
                          <a:latin typeface="+mn-lt"/>
                          <a:ea typeface="+mn-ea"/>
                          <a:cs typeface="+mn-cs"/>
                        </a:rPr>
                        <a:t>no limits for contaminants identified, </a:t>
                      </a:r>
                      <a:r>
                        <a:rPr lang="en-US" sz="1600" dirty="0" smtClean="0">
                          <a:solidFill>
                            <a:srgbClr val="C00000"/>
                          </a:solidFill>
                        </a:rPr>
                        <a:t>does not entirely reflect the current market situation</a:t>
                      </a:r>
                      <a:endParaRPr lang="de-DE" sz="1600" dirty="0">
                        <a:solidFill>
                          <a:srgbClr val="C00000"/>
                        </a:solidFill>
                      </a:endParaRPr>
                    </a:p>
                  </a:txBody>
                  <a:tcPr/>
                </a:tc>
                <a:extLst>
                  <a:ext uri="{0D108BD9-81ED-4DB2-BD59-A6C34878D82A}">
                    <a16:rowId xmlns:a16="http://schemas.microsoft.com/office/drawing/2014/main" xmlns="" val="3719187838"/>
                  </a:ext>
                </a:extLst>
              </a:tr>
              <a:tr h="139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smtClean="0">
                          <a:solidFill>
                            <a:schemeClr val="bg1"/>
                          </a:solidFill>
                        </a:rPr>
                        <a:t>EU</a:t>
                      </a:r>
                      <a:r>
                        <a:rPr lang="de-DE" sz="1600" b="1" baseline="0" dirty="0" smtClean="0">
                          <a:solidFill>
                            <a:schemeClr val="bg1"/>
                          </a:solidFill>
                        </a:rPr>
                        <a:t> </a:t>
                      </a:r>
                      <a:r>
                        <a:rPr lang="de-DE" sz="1600" b="1" baseline="0" dirty="0" err="1" smtClean="0">
                          <a:solidFill>
                            <a:schemeClr val="bg1"/>
                          </a:solidFill>
                        </a:rPr>
                        <a:t>Practises</a:t>
                      </a:r>
                      <a:r>
                        <a:rPr lang="de-DE" sz="1600" b="1" baseline="0" dirty="0" smtClean="0">
                          <a:solidFill>
                            <a:schemeClr val="bg1"/>
                          </a:solidFill>
                        </a:rPr>
                        <a:t> </a:t>
                      </a:r>
                      <a:r>
                        <a:rPr lang="de-DE" sz="1600" b="1" baseline="0" dirty="0" err="1" smtClean="0">
                          <a:solidFill>
                            <a:schemeClr val="bg1"/>
                          </a:solidFill>
                        </a:rPr>
                        <a:t>and</a:t>
                      </a:r>
                      <a:r>
                        <a:rPr lang="de-DE" sz="1600" b="1" baseline="0" dirty="0" smtClean="0">
                          <a:solidFill>
                            <a:schemeClr val="bg1"/>
                          </a:solidFill>
                        </a:rPr>
                        <a:t> </a:t>
                      </a:r>
                      <a:r>
                        <a:rPr lang="de-DE" sz="1600" b="1" baseline="0" dirty="0" err="1" smtClean="0">
                          <a:solidFill>
                            <a:schemeClr val="bg1"/>
                          </a:solidFill>
                        </a:rPr>
                        <a:t>Programs</a:t>
                      </a:r>
                      <a:endParaRPr lang="de-DE" sz="1600" b="1" dirty="0" smtClean="0">
                        <a:solidFill>
                          <a:schemeClr val="bg1"/>
                        </a:solidFill>
                      </a:endParaRPr>
                    </a:p>
                  </a:txBody>
                  <a:tcPr>
                    <a:solidFill>
                      <a:schemeClr val="tx1"/>
                    </a:solidFill>
                  </a:tcPr>
                </a:tc>
                <a:tc>
                  <a:txBody>
                    <a:bodyPr/>
                    <a:lstStyle/>
                    <a:p>
                      <a:r>
                        <a:rPr lang="de-DE" sz="1600" b="1" dirty="0" err="1" smtClean="0">
                          <a:solidFill>
                            <a:schemeClr val="bg1"/>
                          </a:solidFill>
                        </a:rPr>
                        <a:t>Strengths</a:t>
                      </a:r>
                      <a:r>
                        <a:rPr lang="de-DE" sz="1600" b="1" dirty="0" smtClean="0">
                          <a:solidFill>
                            <a:schemeClr val="bg1"/>
                          </a:solidFill>
                        </a:rPr>
                        <a:t> /</a:t>
                      </a:r>
                      <a:r>
                        <a:rPr lang="de-DE" sz="1600" b="1" dirty="0" err="1" smtClean="0">
                          <a:solidFill>
                            <a:srgbClr val="C00000"/>
                          </a:solidFill>
                        </a:rPr>
                        <a:t>Weakness</a:t>
                      </a:r>
                      <a:endParaRPr lang="de-DE" sz="1600" b="1" dirty="0">
                        <a:solidFill>
                          <a:schemeClr val="bg1"/>
                        </a:solidFill>
                      </a:endParaRPr>
                    </a:p>
                  </a:txBody>
                  <a:tcPr>
                    <a:solidFill>
                      <a:schemeClr val="tx1"/>
                    </a:solidFill>
                  </a:tcPr>
                </a:tc>
                <a:extLst>
                  <a:ext uri="{0D108BD9-81ED-4DB2-BD59-A6C34878D82A}">
                    <a16:rowId xmlns:a16="http://schemas.microsoft.com/office/drawing/2014/main" xmlns="" val="2402807251"/>
                  </a:ext>
                </a:extLst>
              </a:tr>
              <a:tr h="370840">
                <a:tc>
                  <a:txBody>
                    <a:bodyPr/>
                    <a:lstStyle/>
                    <a:p>
                      <a:r>
                        <a:rPr lang="de-DE" sz="1600" dirty="0" err="1" smtClean="0"/>
                        <a:t>Good</a:t>
                      </a:r>
                      <a:r>
                        <a:rPr lang="de-DE" sz="1600" dirty="0" smtClean="0"/>
                        <a:t> </a:t>
                      </a:r>
                      <a:r>
                        <a:rPr lang="de-DE" sz="1600" dirty="0" err="1" smtClean="0"/>
                        <a:t>Agricultural</a:t>
                      </a:r>
                      <a:r>
                        <a:rPr lang="de-DE" sz="1600" dirty="0" smtClean="0"/>
                        <a:t> </a:t>
                      </a:r>
                      <a:r>
                        <a:rPr lang="de-DE" sz="1600" dirty="0" err="1" smtClean="0"/>
                        <a:t>Practise</a:t>
                      </a:r>
                      <a:endParaRPr lang="de-DE" sz="1600" dirty="0"/>
                    </a:p>
                  </a:txBody>
                  <a:tcPr/>
                </a:tc>
                <a:tc>
                  <a:txBody>
                    <a:bodyPr/>
                    <a:lstStyle/>
                    <a:p>
                      <a:r>
                        <a:rPr lang="en-US" sz="1600" dirty="0" smtClean="0"/>
                        <a:t>Aim at applying available knowledge to address environmental, economic, and social sustainability dimensions</a:t>
                      </a:r>
                      <a:r>
                        <a:rPr lang="en-US" sz="1600" baseline="0" dirty="0" smtClean="0"/>
                        <a:t> </a:t>
                      </a:r>
                      <a:r>
                        <a:rPr lang="de-DE" sz="1600" baseline="0" dirty="0" smtClean="0">
                          <a:solidFill>
                            <a:schemeClr val="accent2"/>
                          </a:solidFill>
                        </a:rPr>
                        <a:t>// </a:t>
                      </a:r>
                      <a:r>
                        <a:rPr lang="en-US" sz="1600" dirty="0" smtClean="0">
                          <a:solidFill>
                            <a:srgbClr val="C00000"/>
                          </a:solidFill>
                        </a:rPr>
                        <a:t>different meanings and used in different contexts, often not sufficiently concrete and too general</a:t>
                      </a:r>
                      <a:endParaRPr lang="de-DE" sz="1600" dirty="0">
                        <a:solidFill>
                          <a:srgbClr val="C00000"/>
                        </a:solidFill>
                      </a:endParaRPr>
                    </a:p>
                  </a:txBody>
                  <a:tcPr/>
                </a:tc>
                <a:extLst>
                  <a:ext uri="{0D108BD9-81ED-4DB2-BD59-A6C34878D82A}">
                    <a16:rowId xmlns:a16="http://schemas.microsoft.com/office/drawing/2014/main" xmlns="" val="10001"/>
                  </a:ext>
                </a:extLst>
              </a:tr>
              <a:tr h="370840">
                <a:tc>
                  <a:txBody>
                    <a:bodyPr/>
                    <a:lstStyle/>
                    <a:p>
                      <a:r>
                        <a:rPr lang="de-DE" sz="1600" dirty="0" smtClean="0"/>
                        <a:t>EU Common </a:t>
                      </a:r>
                      <a:r>
                        <a:rPr lang="de-DE" sz="1600" dirty="0" err="1" smtClean="0"/>
                        <a:t>Agricultural</a:t>
                      </a:r>
                      <a:r>
                        <a:rPr lang="de-DE" sz="1600" dirty="0" smtClean="0"/>
                        <a:t> </a:t>
                      </a:r>
                      <a:r>
                        <a:rPr lang="de-DE" sz="1600" dirty="0" err="1" smtClean="0"/>
                        <a:t>Policy</a:t>
                      </a:r>
                      <a:endParaRPr lang="de-DE" sz="1600" dirty="0"/>
                    </a:p>
                  </a:txBody>
                  <a:tcPr/>
                </a:tc>
                <a:tc>
                  <a:txBody>
                    <a:bodyPr/>
                    <a:lstStyle/>
                    <a:p>
                      <a:r>
                        <a:rPr lang="de-DE" sz="1600" dirty="0" smtClean="0">
                          <a:solidFill>
                            <a:srgbClr val="C00000"/>
                          </a:solidFill>
                        </a:rPr>
                        <a:t>5% </a:t>
                      </a:r>
                      <a:r>
                        <a:rPr lang="de-DE" sz="1600" dirty="0" err="1" smtClean="0">
                          <a:solidFill>
                            <a:srgbClr val="C00000"/>
                          </a:solidFill>
                        </a:rPr>
                        <a:t>of</a:t>
                      </a:r>
                      <a:r>
                        <a:rPr lang="de-DE" sz="1600" dirty="0" smtClean="0">
                          <a:solidFill>
                            <a:srgbClr val="C00000"/>
                          </a:solidFill>
                        </a:rPr>
                        <a:t> </a:t>
                      </a:r>
                      <a:r>
                        <a:rPr lang="de-DE" sz="1600" dirty="0" err="1" smtClean="0">
                          <a:solidFill>
                            <a:srgbClr val="C00000"/>
                          </a:solidFill>
                        </a:rPr>
                        <a:t>ecological</a:t>
                      </a:r>
                      <a:r>
                        <a:rPr lang="de-DE" sz="1600" dirty="0" smtClean="0">
                          <a:solidFill>
                            <a:srgbClr val="C00000"/>
                          </a:solidFill>
                        </a:rPr>
                        <a:t> </a:t>
                      </a:r>
                      <a:r>
                        <a:rPr lang="de-DE" sz="1600" dirty="0" err="1" smtClean="0">
                          <a:solidFill>
                            <a:srgbClr val="C00000"/>
                          </a:solidFill>
                        </a:rPr>
                        <a:t>focus</a:t>
                      </a:r>
                      <a:r>
                        <a:rPr lang="de-DE" sz="1600" baseline="0" dirty="0" smtClean="0">
                          <a:solidFill>
                            <a:srgbClr val="C00000"/>
                          </a:solidFill>
                        </a:rPr>
                        <a:t> </a:t>
                      </a:r>
                      <a:r>
                        <a:rPr lang="de-DE" sz="1600" baseline="0" dirty="0" err="1" smtClean="0">
                          <a:solidFill>
                            <a:srgbClr val="C00000"/>
                          </a:solidFill>
                        </a:rPr>
                        <a:t>areas</a:t>
                      </a:r>
                      <a:r>
                        <a:rPr lang="de-DE" sz="1600" baseline="0" dirty="0" smtClean="0">
                          <a:solidFill>
                            <a:srgbClr val="C00000"/>
                          </a:solidFill>
                        </a:rPr>
                        <a:t> </a:t>
                      </a:r>
                      <a:r>
                        <a:rPr lang="de-DE" sz="1600" baseline="0" dirty="0" err="1" smtClean="0">
                          <a:solidFill>
                            <a:srgbClr val="C00000"/>
                          </a:solidFill>
                        </a:rPr>
                        <a:t>is</a:t>
                      </a:r>
                      <a:r>
                        <a:rPr lang="de-DE" sz="1600" baseline="0" dirty="0" smtClean="0">
                          <a:solidFill>
                            <a:srgbClr val="C00000"/>
                          </a:solidFill>
                        </a:rPr>
                        <a:t> not </a:t>
                      </a:r>
                      <a:r>
                        <a:rPr lang="de-DE" sz="1600" baseline="0" dirty="0" err="1" smtClean="0">
                          <a:solidFill>
                            <a:srgbClr val="C00000"/>
                          </a:solidFill>
                        </a:rPr>
                        <a:t>sufficient</a:t>
                      </a:r>
                      <a:r>
                        <a:rPr lang="de-DE" sz="1600" baseline="0" dirty="0" smtClean="0">
                          <a:solidFill>
                            <a:srgbClr val="C00000"/>
                          </a:solidFill>
                        </a:rPr>
                        <a:t> </a:t>
                      </a:r>
                      <a:r>
                        <a:rPr lang="de-DE" sz="1600" baseline="0" dirty="0" err="1" smtClean="0">
                          <a:solidFill>
                            <a:srgbClr val="C00000"/>
                          </a:solidFill>
                        </a:rPr>
                        <a:t>and</a:t>
                      </a:r>
                      <a:r>
                        <a:rPr lang="de-DE" sz="1600" baseline="0" dirty="0" smtClean="0">
                          <a:solidFill>
                            <a:srgbClr val="C00000"/>
                          </a:solidFill>
                        </a:rPr>
                        <a:t> </a:t>
                      </a:r>
                      <a:r>
                        <a:rPr lang="de-DE" sz="1600" baseline="0" dirty="0" err="1" smtClean="0">
                          <a:solidFill>
                            <a:srgbClr val="C00000"/>
                          </a:solidFill>
                        </a:rPr>
                        <a:t>quality</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these</a:t>
                      </a:r>
                      <a:r>
                        <a:rPr lang="de-DE" sz="1600" baseline="0" dirty="0" smtClean="0">
                          <a:solidFill>
                            <a:srgbClr val="C00000"/>
                          </a:solidFill>
                        </a:rPr>
                        <a:t> </a:t>
                      </a:r>
                      <a:r>
                        <a:rPr lang="de-DE" sz="1600" baseline="0" dirty="0" err="1" smtClean="0">
                          <a:solidFill>
                            <a:srgbClr val="C00000"/>
                          </a:solidFill>
                        </a:rPr>
                        <a:t>structures</a:t>
                      </a:r>
                      <a:r>
                        <a:rPr lang="de-DE" sz="1600" baseline="0" dirty="0" smtClean="0">
                          <a:solidFill>
                            <a:srgbClr val="C00000"/>
                          </a:solidFill>
                        </a:rPr>
                        <a:t> </a:t>
                      </a:r>
                      <a:r>
                        <a:rPr lang="de-DE" sz="1600" baseline="0" dirty="0" err="1" smtClean="0">
                          <a:solidFill>
                            <a:srgbClr val="C00000"/>
                          </a:solidFill>
                        </a:rPr>
                        <a:t>is</a:t>
                      </a:r>
                      <a:r>
                        <a:rPr lang="de-DE" sz="1600" baseline="0" dirty="0" smtClean="0">
                          <a:solidFill>
                            <a:srgbClr val="C00000"/>
                          </a:solidFill>
                        </a:rPr>
                        <a:t> not </a:t>
                      </a:r>
                      <a:r>
                        <a:rPr lang="de-DE" sz="1600" baseline="0" dirty="0" err="1" smtClean="0">
                          <a:solidFill>
                            <a:srgbClr val="C00000"/>
                          </a:solidFill>
                        </a:rPr>
                        <a:t>properly</a:t>
                      </a:r>
                      <a:r>
                        <a:rPr lang="de-DE" sz="1600" baseline="0" dirty="0" smtClean="0">
                          <a:solidFill>
                            <a:srgbClr val="C00000"/>
                          </a:solidFill>
                        </a:rPr>
                        <a:t> </a:t>
                      </a:r>
                      <a:r>
                        <a:rPr lang="de-DE" sz="1600" baseline="0" dirty="0" err="1" smtClean="0">
                          <a:solidFill>
                            <a:srgbClr val="C00000"/>
                          </a:solidFill>
                        </a:rPr>
                        <a:t>defined</a:t>
                      </a:r>
                      <a:r>
                        <a:rPr lang="de-DE" sz="1600" baseline="0" dirty="0" smtClean="0">
                          <a:solidFill>
                            <a:srgbClr val="C00000"/>
                          </a:solidFill>
                        </a:rPr>
                        <a:t>. </a:t>
                      </a:r>
                      <a:r>
                        <a:rPr lang="de-DE" sz="1600" baseline="0" dirty="0" err="1" smtClean="0">
                          <a:solidFill>
                            <a:srgbClr val="C00000"/>
                          </a:solidFill>
                        </a:rPr>
                        <a:t>Greening</a:t>
                      </a:r>
                      <a:r>
                        <a:rPr lang="de-DE" sz="1600" baseline="0" dirty="0" smtClean="0">
                          <a:solidFill>
                            <a:srgbClr val="C00000"/>
                          </a:solidFill>
                        </a:rPr>
                        <a:t> </a:t>
                      </a:r>
                      <a:r>
                        <a:rPr lang="de-DE" sz="1600" baseline="0" dirty="0" err="1" smtClean="0">
                          <a:solidFill>
                            <a:srgbClr val="C00000"/>
                          </a:solidFill>
                        </a:rPr>
                        <a:t>measures</a:t>
                      </a:r>
                      <a:r>
                        <a:rPr lang="de-DE" sz="1600" baseline="0" dirty="0" smtClean="0">
                          <a:solidFill>
                            <a:srgbClr val="C00000"/>
                          </a:solidFill>
                        </a:rPr>
                        <a:t> not </a:t>
                      </a:r>
                      <a:r>
                        <a:rPr lang="de-DE" sz="1600" baseline="0" dirty="0" err="1" smtClean="0">
                          <a:solidFill>
                            <a:srgbClr val="C00000"/>
                          </a:solidFill>
                        </a:rPr>
                        <a:t>effective</a:t>
                      </a:r>
                      <a:r>
                        <a:rPr lang="de-DE" sz="1600" baseline="0" dirty="0" smtClean="0">
                          <a:solidFill>
                            <a:srgbClr val="C00000"/>
                          </a:solidFill>
                        </a:rPr>
                        <a:t> </a:t>
                      </a:r>
                      <a:r>
                        <a:rPr lang="de-DE" sz="1600" baseline="0" dirty="0" err="1" smtClean="0">
                          <a:solidFill>
                            <a:srgbClr val="C00000"/>
                          </a:solidFill>
                        </a:rPr>
                        <a:t>to</a:t>
                      </a:r>
                      <a:r>
                        <a:rPr lang="de-DE" sz="1600" baseline="0" dirty="0" smtClean="0">
                          <a:solidFill>
                            <a:srgbClr val="C00000"/>
                          </a:solidFill>
                        </a:rPr>
                        <a:t> </a:t>
                      </a:r>
                      <a:r>
                        <a:rPr lang="de-DE" sz="1600" baseline="0" dirty="0" err="1" smtClean="0">
                          <a:solidFill>
                            <a:srgbClr val="C00000"/>
                          </a:solidFill>
                        </a:rPr>
                        <a:t>stop</a:t>
                      </a:r>
                      <a:r>
                        <a:rPr lang="de-DE" sz="1600" baseline="0" dirty="0" smtClean="0">
                          <a:solidFill>
                            <a:srgbClr val="C00000"/>
                          </a:solidFill>
                        </a:rPr>
                        <a:t> </a:t>
                      </a:r>
                      <a:r>
                        <a:rPr lang="de-DE" sz="1600" baseline="0" dirty="0" err="1" smtClean="0">
                          <a:solidFill>
                            <a:srgbClr val="C00000"/>
                          </a:solidFill>
                        </a:rPr>
                        <a:t>loss</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biodversity</a:t>
                      </a:r>
                      <a:r>
                        <a:rPr lang="de-DE" sz="1600" baseline="0" dirty="0" smtClean="0">
                          <a:solidFill>
                            <a:srgbClr val="C00000"/>
                          </a:solidFill>
                        </a:rPr>
                        <a:t>. </a:t>
                      </a:r>
                      <a:r>
                        <a:rPr lang="de-DE" sz="1600" dirty="0" smtClean="0">
                          <a:solidFill>
                            <a:srgbClr val="C00000"/>
                          </a:solidFill>
                        </a:rPr>
                        <a:t>Financial</a:t>
                      </a:r>
                      <a:r>
                        <a:rPr lang="de-DE" sz="1600" baseline="0" dirty="0" smtClean="0">
                          <a:solidFill>
                            <a:srgbClr val="C00000"/>
                          </a:solidFill>
                        </a:rPr>
                        <a:t> </a:t>
                      </a:r>
                      <a:r>
                        <a:rPr lang="de-DE" sz="1600" baseline="0" dirty="0" err="1" smtClean="0">
                          <a:solidFill>
                            <a:srgbClr val="C00000"/>
                          </a:solidFill>
                        </a:rPr>
                        <a:t>support</a:t>
                      </a:r>
                      <a:r>
                        <a:rPr lang="de-DE" sz="1600" baseline="0" dirty="0" smtClean="0">
                          <a:solidFill>
                            <a:srgbClr val="C00000"/>
                          </a:solidFill>
                        </a:rPr>
                        <a:t> </a:t>
                      </a:r>
                      <a:r>
                        <a:rPr lang="de-DE" sz="1600" baseline="0" dirty="0" err="1" smtClean="0">
                          <a:solidFill>
                            <a:srgbClr val="C00000"/>
                          </a:solidFill>
                        </a:rPr>
                        <a:t>for</a:t>
                      </a:r>
                      <a:r>
                        <a:rPr lang="de-DE" sz="1600" baseline="0" dirty="0" smtClean="0">
                          <a:solidFill>
                            <a:srgbClr val="C00000"/>
                          </a:solidFill>
                        </a:rPr>
                        <a:t> </a:t>
                      </a:r>
                      <a:r>
                        <a:rPr lang="de-DE" sz="1600" baseline="0" dirty="0" err="1" smtClean="0">
                          <a:solidFill>
                            <a:srgbClr val="C00000"/>
                          </a:solidFill>
                        </a:rPr>
                        <a:t>biodiversity</a:t>
                      </a:r>
                      <a:r>
                        <a:rPr lang="de-DE" sz="1600" baseline="0" dirty="0" smtClean="0">
                          <a:solidFill>
                            <a:srgbClr val="C00000"/>
                          </a:solidFill>
                        </a:rPr>
                        <a:t> </a:t>
                      </a:r>
                      <a:r>
                        <a:rPr lang="de-DE" sz="1600" baseline="0" dirty="0" err="1" smtClean="0">
                          <a:solidFill>
                            <a:srgbClr val="C00000"/>
                          </a:solidFill>
                        </a:rPr>
                        <a:t>measures</a:t>
                      </a:r>
                      <a:r>
                        <a:rPr lang="de-DE" sz="1600" baseline="0" dirty="0" smtClean="0">
                          <a:solidFill>
                            <a:srgbClr val="C00000"/>
                          </a:solidFill>
                        </a:rPr>
                        <a:t> </a:t>
                      </a:r>
                      <a:r>
                        <a:rPr lang="de-DE" sz="1600" baseline="0" dirty="0" err="1" smtClean="0">
                          <a:solidFill>
                            <a:srgbClr val="C00000"/>
                          </a:solidFill>
                        </a:rPr>
                        <a:t>are</a:t>
                      </a:r>
                      <a:r>
                        <a:rPr lang="de-DE" sz="1600" baseline="0" dirty="0" smtClean="0">
                          <a:solidFill>
                            <a:srgbClr val="C00000"/>
                          </a:solidFill>
                        </a:rPr>
                        <a:t> not </a:t>
                      </a:r>
                      <a:r>
                        <a:rPr lang="de-DE" sz="1600" baseline="0" dirty="0" err="1" smtClean="0">
                          <a:solidFill>
                            <a:srgbClr val="C00000"/>
                          </a:solidFill>
                        </a:rPr>
                        <a:t>sufficient</a:t>
                      </a:r>
                      <a:r>
                        <a:rPr lang="de-DE" sz="1600" baseline="0" dirty="0" smtClean="0">
                          <a:solidFill>
                            <a:srgbClr val="C00000"/>
                          </a:solidFill>
                        </a:rPr>
                        <a:t> </a:t>
                      </a:r>
                      <a:r>
                        <a:rPr lang="de-DE" sz="1600" baseline="0" dirty="0" err="1" smtClean="0">
                          <a:solidFill>
                            <a:srgbClr val="C00000"/>
                          </a:solidFill>
                        </a:rPr>
                        <a:t>and</a:t>
                      </a:r>
                      <a:r>
                        <a:rPr lang="de-DE" sz="1600" baseline="0" dirty="0" smtClean="0">
                          <a:solidFill>
                            <a:srgbClr val="C00000"/>
                          </a:solidFill>
                        </a:rPr>
                        <a:t> </a:t>
                      </a:r>
                      <a:r>
                        <a:rPr lang="de-DE" sz="1600" baseline="0" dirty="0" err="1" smtClean="0">
                          <a:solidFill>
                            <a:srgbClr val="C00000"/>
                          </a:solidFill>
                        </a:rPr>
                        <a:t>therefore</a:t>
                      </a:r>
                      <a:r>
                        <a:rPr lang="de-DE" sz="1600" baseline="0" dirty="0" smtClean="0">
                          <a:solidFill>
                            <a:srgbClr val="C00000"/>
                          </a:solidFill>
                        </a:rPr>
                        <a:t> not </a:t>
                      </a:r>
                      <a:r>
                        <a:rPr lang="de-DE" sz="1600" baseline="0" dirty="0" err="1" smtClean="0">
                          <a:solidFill>
                            <a:srgbClr val="C00000"/>
                          </a:solidFill>
                        </a:rPr>
                        <a:t>attractive</a:t>
                      </a:r>
                      <a:r>
                        <a:rPr lang="de-DE" sz="1600" baseline="0" dirty="0" smtClean="0">
                          <a:solidFill>
                            <a:srgbClr val="C00000"/>
                          </a:solidFill>
                        </a:rPr>
                        <a:t>. In </a:t>
                      </a:r>
                      <a:r>
                        <a:rPr lang="de-DE" sz="1600" baseline="0" dirty="0" err="1" smtClean="0">
                          <a:solidFill>
                            <a:srgbClr val="C00000"/>
                          </a:solidFill>
                        </a:rPr>
                        <a:t>general</a:t>
                      </a:r>
                      <a:r>
                        <a:rPr lang="de-DE" sz="1600" baseline="0" dirty="0" smtClean="0">
                          <a:solidFill>
                            <a:srgbClr val="C00000"/>
                          </a:solidFill>
                        </a:rPr>
                        <a:t>, </a:t>
                      </a:r>
                      <a:r>
                        <a:rPr lang="de-DE" sz="1600" baseline="0" dirty="0" err="1" smtClean="0">
                          <a:solidFill>
                            <a:srgbClr val="C00000"/>
                          </a:solidFill>
                        </a:rPr>
                        <a:t>financial</a:t>
                      </a:r>
                      <a:r>
                        <a:rPr lang="de-DE" sz="1600" baseline="0" dirty="0" smtClean="0">
                          <a:solidFill>
                            <a:srgbClr val="C00000"/>
                          </a:solidFill>
                        </a:rPr>
                        <a:t> </a:t>
                      </a:r>
                      <a:r>
                        <a:rPr lang="de-DE" sz="1600" baseline="0" dirty="0" err="1" smtClean="0">
                          <a:solidFill>
                            <a:srgbClr val="C00000"/>
                          </a:solidFill>
                        </a:rPr>
                        <a:t>support</a:t>
                      </a:r>
                      <a:r>
                        <a:rPr lang="de-DE" sz="1600" baseline="0" dirty="0" smtClean="0">
                          <a:solidFill>
                            <a:srgbClr val="C00000"/>
                          </a:solidFill>
                        </a:rPr>
                        <a:t> </a:t>
                      </a:r>
                      <a:r>
                        <a:rPr lang="de-DE" sz="1600" baseline="0" dirty="0" err="1" smtClean="0">
                          <a:solidFill>
                            <a:srgbClr val="C00000"/>
                          </a:solidFill>
                        </a:rPr>
                        <a:t>should</a:t>
                      </a:r>
                      <a:r>
                        <a:rPr lang="de-DE" sz="1600" baseline="0" dirty="0" smtClean="0">
                          <a:solidFill>
                            <a:srgbClr val="C00000"/>
                          </a:solidFill>
                        </a:rPr>
                        <a:t> </a:t>
                      </a:r>
                      <a:r>
                        <a:rPr lang="de-DE" sz="1600" baseline="0" dirty="0" err="1" smtClean="0">
                          <a:solidFill>
                            <a:srgbClr val="C00000"/>
                          </a:solidFill>
                        </a:rPr>
                        <a:t>be</a:t>
                      </a:r>
                      <a:r>
                        <a:rPr lang="de-DE" sz="1600" baseline="0" dirty="0" smtClean="0">
                          <a:solidFill>
                            <a:srgbClr val="C00000"/>
                          </a:solidFill>
                        </a:rPr>
                        <a:t> </a:t>
                      </a:r>
                      <a:r>
                        <a:rPr lang="de-DE" sz="1600" baseline="0" dirty="0" err="1" smtClean="0">
                          <a:solidFill>
                            <a:srgbClr val="C00000"/>
                          </a:solidFill>
                        </a:rPr>
                        <a:t>given</a:t>
                      </a:r>
                      <a:r>
                        <a:rPr lang="de-DE" sz="1600" baseline="0" dirty="0" smtClean="0">
                          <a:solidFill>
                            <a:srgbClr val="C00000"/>
                          </a:solidFill>
                        </a:rPr>
                        <a:t> </a:t>
                      </a:r>
                      <a:r>
                        <a:rPr lang="de-DE" sz="1600" baseline="0" dirty="0" err="1" smtClean="0">
                          <a:solidFill>
                            <a:srgbClr val="C00000"/>
                          </a:solidFill>
                        </a:rPr>
                        <a:t>to</a:t>
                      </a:r>
                      <a:r>
                        <a:rPr lang="de-DE" sz="1600" baseline="0" dirty="0" smtClean="0">
                          <a:solidFill>
                            <a:srgbClr val="C00000"/>
                          </a:solidFill>
                        </a:rPr>
                        <a:t> </a:t>
                      </a:r>
                      <a:r>
                        <a:rPr lang="de-DE" sz="1600" baseline="0" dirty="0" err="1" smtClean="0">
                          <a:solidFill>
                            <a:srgbClr val="C00000"/>
                          </a:solidFill>
                        </a:rPr>
                        <a:t>farmers</a:t>
                      </a:r>
                      <a:r>
                        <a:rPr lang="de-DE" sz="1600" baseline="0" dirty="0" smtClean="0">
                          <a:solidFill>
                            <a:srgbClr val="C00000"/>
                          </a:solidFill>
                        </a:rPr>
                        <a:t> </a:t>
                      </a:r>
                      <a:r>
                        <a:rPr lang="de-DE" sz="1600" baseline="0" dirty="0" err="1" smtClean="0">
                          <a:solidFill>
                            <a:srgbClr val="C00000"/>
                          </a:solidFill>
                        </a:rPr>
                        <a:t>which</a:t>
                      </a:r>
                      <a:r>
                        <a:rPr lang="de-DE" sz="1600" baseline="0" dirty="0" smtClean="0">
                          <a:solidFill>
                            <a:srgbClr val="C00000"/>
                          </a:solidFill>
                        </a:rPr>
                        <a:t> </a:t>
                      </a:r>
                      <a:r>
                        <a:rPr lang="de-DE" sz="1600" baseline="0" dirty="0" err="1" smtClean="0">
                          <a:solidFill>
                            <a:srgbClr val="C00000"/>
                          </a:solidFill>
                        </a:rPr>
                        <a:t>contribute</a:t>
                      </a:r>
                      <a:r>
                        <a:rPr lang="de-DE" sz="1600" baseline="0" dirty="0" smtClean="0">
                          <a:solidFill>
                            <a:srgbClr val="C00000"/>
                          </a:solidFill>
                        </a:rPr>
                        <a:t> </a:t>
                      </a:r>
                      <a:r>
                        <a:rPr lang="de-DE" sz="1600" baseline="0" dirty="0" err="1" smtClean="0">
                          <a:solidFill>
                            <a:srgbClr val="C00000"/>
                          </a:solidFill>
                        </a:rPr>
                        <a:t>to</a:t>
                      </a:r>
                      <a:r>
                        <a:rPr lang="de-DE" sz="1600" baseline="0" dirty="0" smtClean="0">
                          <a:solidFill>
                            <a:srgbClr val="C00000"/>
                          </a:solidFill>
                        </a:rPr>
                        <a:t> </a:t>
                      </a:r>
                      <a:r>
                        <a:rPr lang="de-DE" sz="1600" baseline="0" dirty="0" err="1" smtClean="0">
                          <a:solidFill>
                            <a:srgbClr val="C00000"/>
                          </a:solidFill>
                        </a:rPr>
                        <a:t>protection</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public</a:t>
                      </a:r>
                      <a:r>
                        <a:rPr lang="de-DE" sz="1600" baseline="0" dirty="0" smtClean="0">
                          <a:solidFill>
                            <a:srgbClr val="C00000"/>
                          </a:solidFill>
                        </a:rPr>
                        <a:t> </a:t>
                      </a:r>
                      <a:r>
                        <a:rPr lang="de-DE" sz="1600" baseline="0" dirty="0" err="1" smtClean="0">
                          <a:solidFill>
                            <a:srgbClr val="C00000"/>
                          </a:solidFill>
                        </a:rPr>
                        <a:t>goods</a:t>
                      </a:r>
                      <a:r>
                        <a:rPr lang="de-DE" sz="1600" baseline="0" smtClean="0">
                          <a:solidFill>
                            <a:srgbClr val="C00000"/>
                          </a:solidFill>
                        </a:rPr>
                        <a:t>.</a:t>
                      </a:r>
                      <a:endParaRPr lang="de-DE" sz="1600" dirty="0">
                        <a:solidFill>
                          <a:srgbClr val="C00000"/>
                        </a:solidFill>
                      </a:endParaRPr>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848828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Legal compliance</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22</a:t>
            </a:fld>
            <a:endParaRPr lang="de-DE" dirty="0"/>
          </a:p>
        </p:txBody>
      </p:sp>
      <p:sp>
        <p:nvSpPr>
          <p:cNvPr id="5" name="Textfeld 4"/>
          <p:cNvSpPr txBox="1"/>
          <p:nvPr/>
        </p:nvSpPr>
        <p:spPr>
          <a:xfrm>
            <a:off x="1170732" y="2763912"/>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European </a:t>
            </a:r>
            <a:r>
              <a:rPr lang="de-DE" sz="1600" dirty="0" err="1" smtClean="0">
                <a:solidFill>
                  <a:schemeClr val="bg2">
                    <a:lumMod val="25000"/>
                  </a:schemeClr>
                </a:solidFill>
                <a:latin typeface="Arial" panose="020B0604020202020204" pitchFamily="34" charset="0"/>
                <a:cs typeface="Arial" panose="020B0604020202020204" pitchFamily="34" charset="0"/>
              </a:rPr>
              <a:t>legislation</a:t>
            </a:r>
            <a:r>
              <a:rPr lang="de-DE" sz="1600" dirty="0" smtClean="0">
                <a:solidFill>
                  <a:schemeClr val="bg2">
                    <a:lumMod val="25000"/>
                  </a:schemeClr>
                </a:solidFill>
                <a:latin typeface="Arial" panose="020B0604020202020204" pitchFamily="34" charset="0"/>
                <a:cs typeface="Arial" panose="020B0604020202020204" pitchFamily="34" charset="0"/>
              </a:rPr>
              <a:t> </a:t>
            </a:r>
          </a:p>
          <a:p>
            <a:pPr>
              <a:spcAft>
                <a:spcPts val="400"/>
              </a:spcAft>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6"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103" y="2763912"/>
            <a:ext cx="732629" cy="636072"/>
          </a:xfrm>
          <a:prstGeom prst="rect">
            <a:avLst/>
          </a:prstGeom>
          <a:solidFill>
            <a:schemeClr val="bg2">
              <a:lumMod val="90000"/>
            </a:schemeClr>
          </a:solidFill>
        </p:spPr>
      </p:pic>
      <p:sp>
        <p:nvSpPr>
          <p:cNvPr id="2" name="Textfeld 1"/>
          <p:cNvSpPr txBox="1"/>
          <p:nvPr/>
        </p:nvSpPr>
        <p:spPr>
          <a:xfrm>
            <a:off x="323528" y="1721892"/>
            <a:ext cx="3312368" cy="369332"/>
          </a:xfrm>
          <a:prstGeom prst="rect">
            <a:avLst/>
          </a:prstGeom>
          <a:noFill/>
        </p:spPr>
        <p:txBody>
          <a:bodyPr wrap="square" rtlCol="0">
            <a:spAutoFit/>
          </a:bodyPr>
          <a:lstStyle/>
          <a:p>
            <a:r>
              <a:rPr lang="de-DE" dirty="0" smtClean="0">
                <a:solidFill>
                  <a:srgbClr val="6B665B"/>
                </a:solidFill>
                <a:latin typeface="Arial" panose="020B0604020202020204" pitchFamily="34" charset="0"/>
                <a:cs typeface="Arial" panose="020B0604020202020204" pitchFamily="34" charset="0"/>
              </a:rPr>
              <a:t>More </a:t>
            </a:r>
            <a:r>
              <a:rPr lang="de-DE" dirty="0" err="1" smtClean="0">
                <a:solidFill>
                  <a:srgbClr val="6B665B"/>
                </a:solidFill>
                <a:latin typeface="Arial" panose="020B0604020202020204" pitchFamily="34" charset="0"/>
                <a:cs typeface="Arial" panose="020B0604020202020204" pitchFamily="34" charset="0"/>
              </a:rPr>
              <a:t>information</a:t>
            </a:r>
            <a:r>
              <a:rPr lang="de-DE" dirty="0" smtClean="0">
                <a:solidFill>
                  <a:srgbClr val="6B665B"/>
                </a:solidFill>
                <a:latin typeface="Arial" panose="020B0604020202020204" pitchFamily="34" charset="0"/>
                <a:cs typeface="Arial" panose="020B0604020202020204" pitchFamily="34" charset="0"/>
              </a:rPr>
              <a:t>:</a:t>
            </a:r>
            <a:endParaRPr lang="en-GB" dirty="0">
              <a:solidFill>
                <a:srgbClr val="6B665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202563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sign1">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Design1" id="{1EDEC049-53A0-4A4B-B9A4-6FD4B29A35E7}" vid="{908DFA53-5BFB-4122-B9A3-95F06CA5E3F0}"/>
    </a:ext>
  </a:extLst>
</a:theme>
</file>

<file path=ppt/theme/theme2.xml><?xml version="1.0" encoding="utf-8"?>
<a:theme xmlns:a="http://schemas.openxmlformats.org/drawingml/2006/main" name="3_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2445</Words>
  <Application>Microsoft Office PowerPoint</Application>
  <PresentationFormat>Bildschirmpräsentation (4:3)</PresentationFormat>
  <Paragraphs>316</Paragraphs>
  <Slides>22</Slides>
  <Notes>16</Notes>
  <HiddenSlides>0</HiddenSlides>
  <MMClips>0</MMClips>
  <ScaleCrop>false</ScaleCrop>
  <HeadingPairs>
    <vt:vector size="4" baseType="variant">
      <vt:variant>
        <vt:lpstr>Design</vt:lpstr>
      </vt:variant>
      <vt:variant>
        <vt:i4>3</vt:i4>
      </vt:variant>
      <vt:variant>
        <vt:lpstr>Folientitel</vt:lpstr>
      </vt:variant>
      <vt:variant>
        <vt:i4>22</vt:i4>
      </vt:variant>
    </vt:vector>
  </HeadingPairs>
  <TitlesOfParts>
    <vt:vector size="25" baseType="lpstr">
      <vt:lpstr>Design1</vt:lpstr>
      <vt:lpstr>3_LIFE Content</vt:lpstr>
      <vt:lpstr>3_LIFE Partner Logos</vt:lpstr>
      <vt:lpstr>LEGAL COMPLIANCE BIODIVERSITY CONSERVATION IN AGRICULTURE</vt:lpstr>
      <vt:lpstr>Introduction</vt:lpstr>
      <vt:lpstr>Legal compliance </vt:lpstr>
      <vt:lpstr>International Conventions</vt:lpstr>
      <vt:lpstr>International Conventions</vt:lpstr>
      <vt:lpstr>International Conventions</vt:lpstr>
      <vt:lpstr>European Legislation</vt:lpstr>
      <vt:lpstr>Protection of Nature and Biodiversity</vt:lpstr>
      <vt:lpstr>European Legislation</vt:lpstr>
      <vt:lpstr>European Directives – National legislation</vt:lpstr>
      <vt:lpstr>European Water Framework Directive</vt:lpstr>
      <vt:lpstr>Environmental Liability</vt:lpstr>
      <vt:lpstr>Invasive alien species (IAS)</vt:lpstr>
      <vt:lpstr>Invasive alien species (IAS)</vt:lpstr>
      <vt:lpstr>Good professional/agricultural practice</vt:lpstr>
      <vt:lpstr>Common Agricultural Policy (CAP) - currently under revision -</vt:lpstr>
      <vt:lpstr>Protection of Plants</vt:lpstr>
      <vt:lpstr>Protection of Soil</vt:lpstr>
      <vt:lpstr>Strengths and weaknesses in regard to biodiversity</vt:lpstr>
      <vt:lpstr>Strengths and weaknesses in regard to biodiversity</vt:lpstr>
      <vt:lpstr>Strengths and weaknesses in regard to biodiversity</vt:lpstr>
      <vt:lpstr>Legal compliance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601</cp:revision>
  <dcterms:created xsi:type="dcterms:W3CDTF">2017-08-09T08:14:08Z</dcterms:created>
  <dcterms:modified xsi:type="dcterms:W3CDTF">2019-04-18T08:01:46Z</dcterms:modified>
</cp:coreProperties>
</file>