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5"/>
  </p:notesMasterIdLst>
  <p:sldIdLst>
    <p:sldId id="256" r:id="rId4"/>
    <p:sldId id="267" r:id="rId5"/>
    <p:sldId id="283" r:id="rId6"/>
    <p:sldId id="286" r:id="rId7"/>
    <p:sldId id="264" r:id="rId8"/>
    <p:sldId id="268" r:id="rId9"/>
    <p:sldId id="258" r:id="rId10"/>
    <p:sldId id="271" r:id="rId11"/>
    <p:sldId id="284" r:id="rId12"/>
    <p:sldId id="287" r:id="rId13"/>
    <p:sldId id="269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2193" autoAdjust="0"/>
  </p:normalViewPr>
  <p:slideViewPr>
    <p:cSldViewPr>
      <p:cViewPr>
        <p:scale>
          <a:sx n="60" d="100"/>
          <a:sy n="60" d="100"/>
        </p:scale>
        <p:origin x="-42" y="-51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24.04.2019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Training: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support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5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in </a:t>
            </a:r>
            <a:b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agricultural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production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overview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about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the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r>
              <a:rPr lang="de-DE" dirty="0" smtClean="0"/>
              <a:t>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1</a:t>
            </a: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Biodiversity,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Area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responsibility</a:t>
            </a:r>
            <a:r>
              <a:rPr lang="de-DE" b="1" dirty="0"/>
              <a:t> 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/>
              <a:t>Experience/</a:t>
            </a:r>
            <a:r>
              <a:rPr lang="de-DE" i="1" dirty="0" err="1"/>
              <a:t>know-how</a:t>
            </a:r>
            <a:r>
              <a:rPr lang="de-DE" i="1" dirty="0"/>
              <a:t> </a:t>
            </a:r>
            <a:r>
              <a:rPr lang="de-DE" i="1" dirty="0" smtClean="0"/>
              <a:t>in </a:t>
            </a:r>
            <a:r>
              <a:rPr lang="de-DE" i="1" dirty="0" err="1" smtClean="0"/>
              <a:t>biodiversity</a:t>
            </a:r>
            <a:r>
              <a:rPr lang="de-DE" i="1" dirty="0" smtClean="0"/>
              <a:t> 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Welcome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Short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/>
              <a:t>round</a:t>
            </a:r>
            <a:r>
              <a:rPr lang="de-DE" dirty="0"/>
              <a:t> of </a:t>
            </a:r>
            <a:r>
              <a:rPr lang="de-DE" dirty="0" err="1" smtClean="0"/>
              <a:t>participants</a:t>
            </a:r>
            <a:r>
              <a:rPr lang="de-DE" dirty="0" smtClean="0"/>
              <a:t>..</a:t>
            </a:r>
          </a:p>
          <a:p>
            <a:pPr marL="0" indent="0">
              <a:buNone/>
            </a:pPr>
            <a:r>
              <a:rPr lang="de-DE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name</a:t>
            </a:r>
            <a:endParaRPr lang="de-DE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area</a:t>
            </a:r>
            <a:r>
              <a:rPr lang="de-DE" dirty="0" smtClean="0">
                <a:solidFill>
                  <a:srgbClr val="C00000"/>
                </a:solidFill>
              </a:rPr>
              <a:t> of </a:t>
            </a:r>
            <a:r>
              <a:rPr lang="de-DE" dirty="0" err="1" smtClean="0">
                <a:solidFill>
                  <a:srgbClr val="C00000"/>
                </a:solidFill>
              </a:rPr>
              <a:t>responsibility</a:t>
            </a:r>
            <a:endParaRPr lang="de-DE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err="1" smtClean="0">
                <a:solidFill>
                  <a:srgbClr val="C00000"/>
                </a:solidFill>
              </a:rPr>
              <a:t>Your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experience</a:t>
            </a:r>
            <a:r>
              <a:rPr lang="de-DE" dirty="0" smtClean="0">
                <a:solidFill>
                  <a:srgbClr val="C00000"/>
                </a:solidFill>
              </a:rPr>
              <a:t>/</a:t>
            </a:r>
            <a:r>
              <a:rPr lang="de-DE" dirty="0" err="1" smtClean="0">
                <a:solidFill>
                  <a:srgbClr val="C00000"/>
                </a:solidFill>
              </a:rPr>
              <a:t>know-how</a:t>
            </a:r>
            <a:r>
              <a:rPr lang="de-DE" dirty="0" smtClean="0">
                <a:solidFill>
                  <a:srgbClr val="C00000"/>
                </a:solidFill>
              </a:rPr>
              <a:t> in </a:t>
            </a:r>
            <a:r>
              <a:rPr lang="de-DE" dirty="0" err="1" smtClean="0">
                <a:solidFill>
                  <a:srgbClr val="C00000"/>
                </a:solidFill>
              </a:rPr>
              <a:t>biodiversity</a:t>
            </a:r>
            <a:endParaRPr lang="de-D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EU-LIFE+ Project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267613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Training Module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developped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EU-Project </a:t>
            </a: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Labels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Partner </a:t>
            </a:r>
            <a:r>
              <a:rPr lang="de-DE" sz="2600" dirty="0" err="1" smtClean="0"/>
              <a:t>Consortium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748003" y="1871194"/>
            <a:ext cx="7615708" cy="3540151"/>
            <a:chOff x="748003" y="1871194"/>
            <a:chExt cx="7615708" cy="3540151"/>
          </a:xfrm>
        </p:grpSpPr>
        <p:pic>
          <p:nvPicPr>
            <p:cNvPr id="10" name="Picture 2" descr="http://www.business-biodiversity.eu/bausteine.net/i/22167/webLogoFGNLogoblock.jpg?width=20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045" y="2209705"/>
              <a:ext cx="1296144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 Global Nature Fund 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03" y="1960646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 Bodensee-Stiftung 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524" y="1871194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http://www.business-biodiversity.eu/bausteine.net/i/22168/webLogoISTLogoblock.jpg?width=20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711" y="1905277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http://www.business-biodiversity.eu/bausteine.net/i/22169/webLogoAUFLogoblock.jpg?width=200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127" y="350634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http://www.business-biodiversity.eu/bausteine.net/i/22170/webLogoSolagroLogoblock.jpg?width=20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545" b="34930"/>
            <a:stretch/>
          </p:blipFill>
          <p:spPr bwMode="auto">
            <a:xfrm>
              <a:off x="3684865" y="4168088"/>
              <a:ext cx="1905000" cy="581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90" y="3794753"/>
            <a:ext cx="131301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6"/>
          <p:cNvSpPr txBox="1">
            <a:spLocks/>
          </p:cNvSpPr>
          <p:nvPr/>
        </p:nvSpPr>
        <p:spPr>
          <a:xfrm>
            <a:off x="249427" y="11177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2600" dirty="0" smtClean="0"/>
              <a:t>Biodiversity in Standards </a:t>
            </a:r>
            <a:r>
              <a:rPr lang="de-DE" sz="2600" dirty="0" err="1" smtClean="0"/>
              <a:t>and</a:t>
            </a:r>
            <a:r>
              <a:rPr lang="de-DE" sz="2600" dirty="0" smtClean="0"/>
              <a:t> Companies</a:t>
            </a:r>
          </a:p>
          <a:p>
            <a:r>
              <a:rPr lang="de-DE" sz="2600" dirty="0" smtClean="0"/>
              <a:t>in </a:t>
            </a:r>
            <a:r>
              <a:rPr lang="de-DE" sz="2600" dirty="0" err="1" smtClean="0"/>
              <a:t>the</a:t>
            </a:r>
            <a:r>
              <a:rPr lang="de-DE" sz="2600" dirty="0" smtClean="0"/>
              <a:t> Food </a:t>
            </a:r>
            <a:r>
              <a:rPr lang="de-DE" sz="2600" dirty="0" err="1" smtClean="0"/>
              <a:t>Sector</a:t>
            </a:r>
            <a:endParaRPr lang="de-DE" sz="2600" dirty="0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246689" y="1146798"/>
            <a:ext cx="8534400" cy="758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300" dirty="0" smtClean="0">
                <a:solidFill>
                  <a:schemeClr val="accent3"/>
                </a:solidFill>
              </a:rPr>
              <a:t>Objective</a:t>
            </a:r>
            <a:endParaRPr lang="en-US" sz="2300" dirty="0">
              <a:solidFill>
                <a:schemeClr val="accent3"/>
              </a:solidFill>
            </a:endParaRPr>
          </a:p>
        </p:txBody>
      </p:sp>
      <p:sp>
        <p:nvSpPr>
          <p:cNvPr id="16" name="Inhaltsplatzhalter 2"/>
          <p:cNvSpPr>
            <a:spLocks noGrp="1"/>
          </p:cNvSpPr>
          <p:nvPr>
            <p:ph sz="quarter" idx="4294967295"/>
          </p:nvPr>
        </p:nvSpPr>
        <p:spPr>
          <a:xfrm>
            <a:off x="251578" y="1815922"/>
            <a:ext cx="8519120" cy="3311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improve the biodiversity performance of </a:t>
            </a: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and labels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of the food industry, </a:t>
            </a:r>
            <a:endParaRPr lang="en-US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…by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motivating standard organizations to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include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efficient biodiversity criteria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into their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schemes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…and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motivating food processing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companies &amp; retailers to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include biodiversity criteria into their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sourcing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guidelines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…. by </a:t>
            </a:r>
            <a:r>
              <a:rPr lang="en-US" sz="1800" b="1" dirty="0" smtClean="0">
                <a:solidFill>
                  <a:schemeClr val="tx2">
                    <a:lumMod val="50000"/>
                  </a:schemeClr>
                </a:solidFill>
              </a:rPr>
              <a:t>improving understanding and knowledge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of advisors, auditors and product/quality managers regarding biodiversity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… by providing a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Biodiversity Performance Tool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and a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monitoring system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to support the implementation of Biodiversity Action Plans of good quality and evaluate the results and impacts in a structured and regular way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…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by the creation of a European wide </a:t>
            </a: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sector initiative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on “Biodiversity Performance in the food sector”</a:t>
            </a:r>
          </a:p>
          <a:p>
            <a:pPr marL="400050" lvl="1" indent="0">
              <a:spcBef>
                <a:spcPts val="1200"/>
              </a:spcBef>
              <a:buNone/>
            </a:pPr>
            <a:endParaRPr lang="en-US" sz="17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6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err="1" smtClean="0"/>
              <a:t>Overview</a:t>
            </a:r>
            <a:r>
              <a:rPr lang="de-DE" sz="2600" dirty="0" smtClean="0"/>
              <a:t> </a:t>
            </a:r>
            <a:r>
              <a:rPr lang="de-DE" sz="2600" dirty="0" err="1" smtClean="0"/>
              <a:t>about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trainings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67" y="1359115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trainings: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production.</a:t>
            </a: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modules for: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3043" y="2896244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of standards, companies, cooperatives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576622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ertifiers of standards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291188"/>
            <a:ext cx="8640960" cy="1456809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responsible for products, quality, procurement ….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newcomers in regard to biodiversity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mangers currently dealing with biodiversity aspects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4592" y="116632"/>
            <a:ext cx="8229600" cy="724942"/>
          </a:xfrm>
        </p:spPr>
        <p:txBody>
          <a:bodyPr>
            <a:noAutofit/>
          </a:bodyPr>
          <a:lstStyle/>
          <a:p>
            <a:r>
              <a:rPr lang="de-DE" sz="2600" dirty="0" err="1" smtClean="0"/>
              <a:t>Why</a:t>
            </a:r>
            <a:r>
              <a:rPr lang="de-DE" sz="2600" dirty="0" smtClean="0"/>
              <a:t> </a:t>
            </a:r>
            <a:r>
              <a:rPr lang="en-GB" sz="2600" dirty="0"/>
              <a:t>Farm advisors of standards, </a:t>
            </a: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companies</a:t>
            </a:r>
            <a:r>
              <a:rPr lang="en-GB" sz="2600" dirty="0"/>
              <a:t>, </a:t>
            </a:r>
            <a:r>
              <a:rPr lang="en-GB" sz="2600" dirty="0" smtClean="0"/>
              <a:t>cooperatives</a:t>
            </a:r>
            <a:r>
              <a:rPr lang="de-DE" sz="2600" dirty="0" smtClean="0"/>
              <a:t>? 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0066" y="1370483"/>
            <a:ext cx="8471284" cy="4574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800"/>
              </a:spcAft>
            </a:pPr>
            <a:r>
              <a:rPr lang="en-US" sz="2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should consider biodiversity protection as an important aspect of agricultural production and: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the goals of a standard scheme in relation to biodiversity and be able to communicate this to the farmer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good consultation on how to implement sound biodiversity management and measures on the farm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information on biodiversity measures that are legally supported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able to implement and understand tools that foster the assessment of biodiversity performance of a farm (e.g. Biodiversity Performance Tool)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able to develop and implement together with the farmer a Biodiversity Action Plan (BAP)</a:t>
            </a:r>
          </a:p>
          <a:p>
            <a:pPr marL="539750" indent="-363538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the required information and accompany the farmer to continuously improve his/her biodiversity performance on the farm</a:t>
            </a:r>
          </a:p>
        </p:txBody>
      </p:sp>
    </p:spTree>
    <p:extLst>
      <p:ext uri="{BB962C8B-B14F-4D97-AF65-F5344CB8AC3E}">
        <p14:creationId xmlns:p14="http://schemas.microsoft.com/office/powerpoint/2010/main" val="12872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3410" y="116632"/>
            <a:ext cx="8229600" cy="724942"/>
          </a:xfrm>
        </p:spPr>
        <p:txBody>
          <a:bodyPr>
            <a:noAutofit/>
          </a:bodyPr>
          <a:lstStyle/>
          <a:p>
            <a:r>
              <a:rPr lang="en-US" sz="2600" dirty="0"/>
              <a:t>Fulfill requirements of the </a:t>
            </a:r>
            <a:r>
              <a:rPr lang="en-US" sz="2600" dirty="0" smtClean="0"/>
              <a:t>standard’s/</a:t>
            </a:r>
            <a:br>
              <a:rPr lang="en-US" sz="2600" dirty="0" smtClean="0"/>
            </a:br>
            <a:r>
              <a:rPr lang="en-US" sz="2600" dirty="0" smtClean="0"/>
              <a:t>company’s sourcing </a:t>
            </a:r>
            <a:r>
              <a:rPr lang="en-US" sz="2600" dirty="0"/>
              <a:t>guidelines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70209" y="2380818"/>
            <a:ext cx="84712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the standard/company requirements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 to </a:t>
            </a:r>
            <a:r>
              <a:rPr lang="en-GB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en-US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0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advisors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130368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reguirements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046780"/>
            <a:ext cx="8640960" cy="1390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Biodiversity Action Plan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487489"/>
            <a:ext cx="8640960" cy="122443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fertilizer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livestock, plant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agro-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7665" y="5747699"/>
            <a:ext cx="8640960" cy="11131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Tool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BPT,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74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Agenda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 smtClean="0"/>
              <a:t>today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694791"/>
            <a:ext cx="8229600" cy="49685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Biodiversity, agriculture and food </a:t>
            </a:r>
            <a:r>
              <a:rPr lang="en-GB" dirty="0" smtClean="0"/>
              <a:t>sector</a:t>
            </a:r>
            <a:endParaRPr lang="de-DE" dirty="0" smtClean="0"/>
          </a:p>
          <a:p>
            <a:pPr lvl="1"/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endParaRPr lang="de-DE" dirty="0" smtClean="0"/>
          </a:p>
          <a:p>
            <a:pPr lvl="1"/>
            <a:r>
              <a:rPr lang="de-DE" dirty="0" smtClean="0"/>
              <a:t>Relation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agriculture</a:t>
            </a:r>
            <a:endParaRPr lang="de-DE" dirty="0" smtClean="0"/>
          </a:p>
          <a:p>
            <a:pPr lvl="1"/>
            <a:r>
              <a:rPr lang="de-DE" dirty="0" err="1" smtClean="0"/>
              <a:t>Economic</a:t>
            </a:r>
            <a:r>
              <a:rPr lang="de-DE" dirty="0" smtClean="0"/>
              <a:t> </a:t>
            </a:r>
            <a:r>
              <a:rPr lang="de-DE" dirty="0" err="1" smtClean="0"/>
              <a:t>value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food</a:t>
            </a:r>
            <a:r>
              <a:rPr lang="de-DE" dirty="0" smtClean="0"/>
              <a:t> </a:t>
            </a:r>
            <a:r>
              <a:rPr lang="de-DE" dirty="0" err="1" smtClean="0"/>
              <a:t>sector</a:t>
            </a:r>
            <a:endParaRPr lang="de-DE" dirty="0" smtClean="0"/>
          </a:p>
          <a:p>
            <a:pPr lvl="1"/>
            <a:r>
              <a:rPr lang="de-DE" dirty="0" smtClean="0"/>
              <a:t>Consumer </a:t>
            </a:r>
            <a:r>
              <a:rPr lang="de-DE" dirty="0" err="1" smtClean="0"/>
              <a:t>expectations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Legal </a:t>
            </a:r>
            <a:r>
              <a:rPr lang="de-DE" dirty="0" err="1" smtClean="0"/>
              <a:t>compliance</a:t>
            </a: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currently</a:t>
            </a:r>
            <a:r>
              <a:rPr lang="de-DE" dirty="0" smtClean="0"/>
              <a:t> </a:t>
            </a:r>
            <a:r>
              <a:rPr lang="de-DE" dirty="0" err="1" smtClean="0"/>
              <a:t>considered</a:t>
            </a:r>
            <a:r>
              <a:rPr lang="de-DE" dirty="0" smtClean="0"/>
              <a:t> in </a:t>
            </a:r>
            <a:r>
              <a:rPr lang="de-DE" dirty="0" err="1" smtClean="0"/>
              <a:t>standards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company</a:t>
            </a:r>
            <a:r>
              <a:rPr lang="de-DE" dirty="0" smtClean="0"/>
              <a:t> </a:t>
            </a:r>
            <a:r>
              <a:rPr lang="de-DE" dirty="0" err="1" smtClean="0"/>
              <a:t>requirements</a:t>
            </a:r>
            <a:r>
              <a:rPr lang="de-DE" dirty="0" smtClean="0"/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/>
              <a:t>Discussion</a:t>
            </a:r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584</Words>
  <Application>Microsoft Office PowerPoint</Application>
  <PresentationFormat>Bildschirmpräsentation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LIFE Header</vt:lpstr>
      <vt:lpstr>LIFE Content</vt:lpstr>
      <vt:lpstr>LIFE Partner Logos</vt:lpstr>
      <vt:lpstr>Training: How to support biodiversity in  agricultural production </vt:lpstr>
      <vt:lpstr>Organisation </vt:lpstr>
      <vt:lpstr>Welcome</vt:lpstr>
      <vt:lpstr>EU-LIFE+ Project</vt:lpstr>
      <vt:lpstr>Partner Consortium</vt:lpstr>
      <vt:lpstr>PowerPoint-Präsentation</vt:lpstr>
      <vt:lpstr>Overview about the trainings</vt:lpstr>
      <vt:lpstr>Why Farm advisors of standards,  companies, cooperatives? </vt:lpstr>
      <vt:lpstr>Fulfill requirements of the standard’s/ company’s sourcing guidelines</vt:lpstr>
      <vt:lpstr>Webinar for advisors</vt:lpstr>
      <vt:lpstr>Agenda of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156</cp:revision>
  <dcterms:created xsi:type="dcterms:W3CDTF">2017-08-09T08:14:08Z</dcterms:created>
  <dcterms:modified xsi:type="dcterms:W3CDTF">2019-04-24T11:14:48Z</dcterms:modified>
</cp:coreProperties>
</file>