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309" r:id="rId3"/>
    <p:sldId id="315" r:id="rId4"/>
    <p:sldId id="311" r:id="rId5"/>
    <p:sldId id="302" r:id="rId6"/>
    <p:sldId id="303" r:id="rId7"/>
    <p:sldId id="304" r:id="rId8"/>
    <p:sldId id="306" r:id="rId9"/>
    <p:sldId id="307" r:id="rId10"/>
    <p:sldId id="316" r:id="rId11"/>
    <p:sldId id="319" r:id="rId12"/>
    <p:sldId id="317" r:id="rId13"/>
    <p:sldId id="318" r:id="rId14"/>
    <p:sldId id="320" r:id="rId15"/>
    <p:sldId id="321" r:id="rId16"/>
    <p:sldId id="323" r:id="rId17"/>
    <p:sldId id="324" r:id="rId18"/>
    <p:sldId id="322" r:id="rId19"/>
    <p:sldId id="325" r:id="rId20"/>
    <p:sldId id="326" r:id="rId21"/>
    <p:sldId id="3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FFMANN Natasza (ENV)" initials="HN(" lastIdx="1" clrIdx="0">
    <p:extLst>
      <p:ext uri="{19B8F6BF-5375-455C-9EA6-DF929625EA0E}">
        <p15:presenceInfo xmlns:p15="http://schemas.microsoft.com/office/powerpoint/2012/main" userId="S-1-5-21-1606980848-2025429265-839522115-2838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CFD"/>
    <a:srgbClr val="3E88A5"/>
    <a:srgbClr val="EFA6B8"/>
    <a:srgbClr val="F6C4AE"/>
    <a:srgbClr val="F9B970"/>
    <a:srgbClr val="FFFDFC"/>
    <a:srgbClr val="AECD66"/>
    <a:srgbClr val="DBECBA"/>
    <a:srgbClr val="B0D465"/>
    <a:srgbClr val="B7D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1" autoAdjust="0"/>
    <p:restoredTop sz="83541" autoAdjust="0"/>
  </p:normalViewPr>
  <p:slideViewPr>
    <p:cSldViewPr snapToGrid="0">
      <p:cViewPr varScale="1">
        <p:scale>
          <a:sx n="96" d="100"/>
          <a:sy n="96" d="100"/>
        </p:scale>
        <p:origin x="1122" y="84"/>
      </p:cViewPr>
      <p:guideLst>
        <p:guide orient="horz" pos="20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051"/>
    </p:cViewPr>
  </p:sorterViewPr>
  <p:notesViewPr>
    <p:cSldViewPr snapToGrid="0">
      <p:cViewPr varScale="1">
        <p:scale>
          <a:sx n="82" d="100"/>
          <a:sy n="82" d="100"/>
        </p:scale>
        <p:origin x="20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01/10/2020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01/10/2020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70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551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08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84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793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096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endParaRPr lang="fr-BE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451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16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2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60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932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400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9177373" y="6193990"/>
            <a:ext cx="2592742" cy="493977"/>
            <a:chOff x="9177373" y="6193990"/>
            <a:chExt cx="2592742" cy="493977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9162" y="6193990"/>
              <a:ext cx="740953" cy="493977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6" name="TextBox 5"/>
            <p:cNvSpPr txBox="1"/>
            <p:nvPr userDrawn="1"/>
          </p:nvSpPr>
          <p:spPr>
            <a:xfrm>
              <a:off x="9177373" y="6256312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sz="1800" dirty="0" smtClean="0">
                  <a:solidFill>
                    <a:schemeClr val="bg1"/>
                  </a:solidFill>
                </a:rPr>
                <a:t>European Union</a:t>
              </a:r>
              <a:endParaRPr lang="fr-BE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 &amp; Energy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1" t="52469" r="703"/>
          <a:stretch/>
        </p:blipFill>
        <p:spPr>
          <a:xfrm>
            <a:off x="8833606" y="3573710"/>
            <a:ext cx="3364145" cy="3284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85684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123122" y="630207"/>
            <a:ext cx="10515600" cy="78738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C Square Sans Pro" panose="020B0506040000020004" pitchFamily="34" charset="0"/>
              </a:rPr>
              <a:t>Making Homes Energy Efficient</a:t>
            </a:r>
            <a:endParaRPr lang="en-US" dirty="0">
              <a:latin typeface="EC Square Sans Pro" panose="020B0506040000020004" pitchFamily="34" charset="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8274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48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hang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43739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9175"/>
            <a:ext cx="1354516" cy="102763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123121" y="626400"/>
            <a:ext cx="12372745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C Square Sans Pro" panose="020B0506040000020004" pitchFamily="34" charset="0"/>
              </a:rPr>
              <a:t>Leading The Green Change</a:t>
            </a:r>
            <a:r>
              <a:rPr lang="en-US" baseline="0" dirty="0" smtClean="0">
                <a:latin typeface="EC Square Sans Pro" panose="020B0506040000020004" pitchFamily="34" charset="0"/>
              </a:rPr>
              <a:t> </a:t>
            </a:r>
            <a:r>
              <a:rPr lang="en-US" dirty="0" smtClean="0">
                <a:latin typeface="EC Square Sans Pro" panose="020B0506040000020004" pitchFamily="34" charset="0"/>
              </a:rPr>
              <a:t>Globally</a:t>
            </a:r>
            <a:endParaRPr lang="en-US" dirty="0">
              <a:latin typeface="EC Square Sans Pro" panose="020B05060400000200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6800"/>
            <a:ext cx="828000" cy="82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717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m to Fork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1" t="52469" r="703"/>
          <a:stretch/>
        </p:blipFill>
        <p:spPr>
          <a:xfrm>
            <a:off x="8833606" y="3573710"/>
            <a:ext cx="3364145" cy="3284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85684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1123122" y="630207"/>
            <a:ext cx="10515600" cy="78738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C Square Sans Pro" panose="020B0506040000020004" pitchFamily="34" charset="0"/>
              </a:rPr>
              <a:t>From Farm To Fork</a:t>
            </a:r>
            <a:endParaRPr lang="en-US" dirty="0">
              <a:latin typeface="EC Square Sans Pro" panose="020B05060400000200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68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62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tecting natur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43739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9175"/>
            <a:ext cx="1354516" cy="102763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1123122" y="630207"/>
            <a:ext cx="10515600" cy="78738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C Square Sans Pro" panose="020B0506040000020004" pitchFamily="34" charset="0"/>
              </a:rPr>
              <a:t>Protecting Nature</a:t>
            </a:r>
            <a:endParaRPr lang="en-US" dirty="0">
              <a:latin typeface="EC Square Sans Pro" panose="020B0506040000020004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68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energy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1" t="52469" r="703"/>
          <a:stretch/>
        </p:blipFill>
        <p:spPr>
          <a:xfrm>
            <a:off x="8833606" y="3573710"/>
            <a:ext cx="3364145" cy="3284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85684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123122" y="630207"/>
            <a:ext cx="10515600" cy="78738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C Square Sans Pro" panose="020B0506040000020004" pitchFamily="34" charset="0"/>
              </a:rPr>
              <a:t>Promoting Clean Energy</a:t>
            </a:r>
            <a:endParaRPr lang="en-US" dirty="0">
              <a:latin typeface="EC Square Sans Pro" panose="020B0506040000020004" pitchFamily="34" charset="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68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0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1" t="52469" r="703"/>
          <a:stretch/>
        </p:blipFill>
        <p:spPr>
          <a:xfrm>
            <a:off x="8833606" y="3573710"/>
            <a:ext cx="3364145" cy="3284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85684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838199" y="772342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00" y="482400"/>
            <a:ext cx="10515600" cy="78235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573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85684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838199" y="772342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000" y="482400"/>
            <a:ext cx="10515600" cy="78235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9175"/>
            <a:ext cx="1354516" cy="102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3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r="703"/>
          <a:stretch/>
        </p:blipFill>
        <p:spPr>
          <a:xfrm>
            <a:off x="0" y="-17253"/>
            <a:ext cx="12197752" cy="68752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30762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54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199" y="774000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6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‹Nr.›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199" y="774000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63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06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3128" y="1825625"/>
            <a:ext cx="4168517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7908" y="1825625"/>
            <a:ext cx="4210786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54038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  <a:latin typeface="EC Square Sans Pro" panose="020B05060400000200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EC Square Sans Pro" panose="020B050604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mate pac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1" t="52469" r="703"/>
          <a:stretch/>
        </p:blipFill>
        <p:spPr>
          <a:xfrm>
            <a:off x="8833606" y="3573710"/>
            <a:ext cx="3364145" cy="3284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18" y="588274"/>
            <a:ext cx="828000" cy="82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1123122" y="626551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EC Square Sans Pro" panose="020B0506040000020004" pitchFamily="34" charset="0"/>
              </a:rPr>
              <a:t>Climate Pact and Climate</a:t>
            </a:r>
            <a:r>
              <a:rPr lang="en-GB" baseline="0" dirty="0" smtClean="0">
                <a:latin typeface="EC Square Sans Pro" panose="020B0506040000020004" pitchFamily="34" charset="0"/>
              </a:rPr>
              <a:t> Law</a:t>
            </a:r>
            <a:endParaRPr lang="en-GB" dirty="0">
              <a:latin typeface="EC Square Sans Pro" panose="020B05060400000200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8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ndustry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1" t="52469" r="703"/>
          <a:stretch/>
        </p:blipFill>
        <p:spPr>
          <a:xfrm>
            <a:off x="8833606" y="3573710"/>
            <a:ext cx="3364145" cy="3284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123122" y="626551"/>
            <a:ext cx="10515600" cy="78738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C Square Sans Pro" panose="020B0506040000020004" pitchFamily="34" charset="0"/>
              </a:rPr>
              <a:t>Striving for Greener Industry</a:t>
            </a:r>
            <a:endParaRPr lang="en-US" dirty="0">
              <a:latin typeface="EC Square Sans Pro" panose="020B05060400000200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8274"/>
            <a:ext cx="828000" cy="8280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6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transpor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43739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9175"/>
            <a:ext cx="1354516" cy="1027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6800"/>
            <a:ext cx="828000" cy="82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123122" y="626551"/>
            <a:ext cx="10515600" cy="78738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C Square Sans Pro" panose="020B0506040000020004" pitchFamily="34" charset="0"/>
              </a:rPr>
              <a:t>Investing in Smarter, More Sustainable Transport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utio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43739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9175"/>
            <a:ext cx="1354516" cy="102763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123122" y="626551"/>
            <a:ext cx="10515600" cy="78738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C Square Sans Pro" panose="020B0506040000020004" pitchFamily="34" charset="0"/>
              </a:rPr>
              <a:t>Eliminating Pollution</a:t>
            </a:r>
            <a:endParaRPr lang="en-US" dirty="0">
              <a:latin typeface="EC Square Sans Pro" panose="020B05060400000200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539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93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ransitio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1" t="52469" r="703"/>
          <a:stretch/>
        </p:blipFill>
        <p:spPr>
          <a:xfrm>
            <a:off x="8833606" y="3573710"/>
            <a:ext cx="3364145" cy="32842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85684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1123122" y="626400"/>
            <a:ext cx="10515600" cy="787382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EC Square Sans Pro" panose="020B0506040000020004" pitchFamily="34" charset="0"/>
              </a:rPr>
              <a:t>Ensuring a Just Transition For All</a:t>
            </a:r>
            <a:endParaRPr lang="en-US" dirty="0">
              <a:latin typeface="EC Square Sans Pro" panose="020B05060400000200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6984"/>
            <a:ext cx="828000" cy="82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89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ng gree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43739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‹Nr.›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29175"/>
            <a:ext cx="1354516" cy="102763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1123122" y="626551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EC Square Sans Pro" panose="020B0506040000020004" pitchFamily="34" charset="0"/>
              </a:rPr>
              <a:t>Financing Green Projects</a:t>
            </a:r>
            <a:endParaRPr lang="en-GB" dirty="0">
              <a:latin typeface="EC Square Sans Pro" panose="020B0506040000020004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23122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88274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23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62" y="6193990"/>
            <a:ext cx="740953" cy="4939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1" r:id="rId3"/>
    <p:sldLayoutId id="2147483670" r:id="rId4"/>
    <p:sldLayoutId id="2147483674" r:id="rId5"/>
    <p:sldLayoutId id="2147483650" r:id="rId6"/>
    <p:sldLayoutId id="2147483675" r:id="rId7"/>
    <p:sldLayoutId id="2147483676" r:id="rId8"/>
    <p:sldLayoutId id="2147483677" r:id="rId9"/>
    <p:sldLayoutId id="2147483679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85" r:id="rId16"/>
    <p:sldLayoutId id="2147483669" r:id="rId17"/>
    <p:sldLayoutId id="2147483671" r:id="rId18"/>
    <p:sldLayoutId id="2147483684" r:id="rId19"/>
    <p:sldLayoutId id="2147483672" r:id="rId20"/>
    <p:sldLayoutId id="2147483686" r:id="rId21"/>
    <p:sldLayoutId id="2147483660" r:id="rId22"/>
    <p:sldLayoutId id="2147483659" r:id="rId23"/>
    <p:sldLayoutId id="2147483658" r:id="rId24"/>
    <p:sldLayoutId id="2147483666" r:id="rId25"/>
    <p:sldLayoutId id="2147483667" r:id="rId26"/>
    <p:sldLayoutId id="2147483668" r:id="rId27"/>
    <p:sldLayoutId id="2147483687" r:id="rId2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EC Square Sans Pro" panose="020B050604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EC Square Sans Pro" panose="020B050604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34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09461" y="261473"/>
            <a:ext cx="8219089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5000" b="1" dirty="0" smtClean="0">
                <a:solidFill>
                  <a:srgbClr val="254AA4"/>
                </a:solidFill>
                <a:latin typeface="EC Square Sans Pro" panose="020B0506040000020004" pitchFamily="34" charset="0"/>
                <a:cs typeface="Arial" panose="020B0604020202020204" pitchFamily="34" charset="0"/>
              </a:rPr>
              <a:t>Biodiversity and Food Production in the European Green Deal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GB" sz="5000" b="1" dirty="0" smtClean="0">
              <a:solidFill>
                <a:srgbClr val="254AA4"/>
              </a:solidFill>
              <a:latin typeface="EC Square Sans Pro" panose="020B05060400000200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GB" sz="5000" b="1" dirty="0">
              <a:solidFill>
                <a:srgbClr val="254AA4"/>
              </a:solidFill>
              <a:latin typeface="EC Square Sans Pro" panose="020B0506040000020004" pitchFamily="34" charset="0"/>
              <a:cs typeface="Arial" panose="020B0604020202020204" pitchFamily="34" charset="0"/>
            </a:endParaRPr>
          </a:p>
          <a:p>
            <a:pPr lvl="2"/>
            <a:r>
              <a:rPr lang="en-US" b="1" dirty="0"/>
              <a:t>Web Series on Biodiversity and the Food Sector</a:t>
            </a:r>
            <a:endParaRPr lang="en-GB" dirty="0"/>
          </a:p>
          <a:p>
            <a:pPr lvl="2"/>
            <a:r>
              <a:rPr lang="en-US" b="1" dirty="0"/>
              <a:t>Session III: Biodiversity in Food Production and Retail : Applying the Biodiversity Performance </a:t>
            </a:r>
            <a:r>
              <a:rPr lang="en-US" b="1" dirty="0" smtClean="0"/>
              <a:t>Tool  </a:t>
            </a:r>
          </a:p>
          <a:p>
            <a:pPr lvl="2"/>
            <a:r>
              <a:rPr lang="en-US" b="1" dirty="0" smtClean="0"/>
              <a:t>28 September 2020</a:t>
            </a:r>
            <a:endParaRPr lang="en-GB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GB" sz="5000" b="1" dirty="0">
              <a:solidFill>
                <a:srgbClr val="254AA4"/>
              </a:solidFill>
              <a:latin typeface="EC Square Sans Pro" panose="020B050604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71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/>
          <p:cNvSpPr>
            <a:spLocks noChangeAspect="1"/>
          </p:cNvSpPr>
          <p:nvPr/>
        </p:nvSpPr>
        <p:spPr>
          <a:xfrm>
            <a:off x="878755" y="4142481"/>
            <a:ext cx="684000" cy="68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8633971" y="4195431"/>
            <a:ext cx="785886" cy="78588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>
            <a:spLocks noChangeAspect="1"/>
          </p:cNvSpPr>
          <p:nvPr/>
        </p:nvSpPr>
        <p:spPr>
          <a:xfrm>
            <a:off x="4420233" y="4108815"/>
            <a:ext cx="637336" cy="63733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6117597" y="1976086"/>
            <a:ext cx="684000" cy="684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4463575" y="1934803"/>
            <a:ext cx="684000" cy="68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>
            <a:spLocks noChangeAspect="1"/>
          </p:cNvSpPr>
          <p:nvPr/>
        </p:nvSpPr>
        <p:spPr>
          <a:xfrm>
            <a:off x="878755" y="1911850"/>
            <a:ext cx="684000" cy="684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8713213" y="2011932"/>
            <a:ext cx="684000" cy="68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6351075" y="4092687"/>
            <a:ext cx="785886" cy="78588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299749" y="4005698"/>
            <a:ext cx="785886" cy="78588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0374587" y="2066985"/>
            <a:ext cx="785886" cy="785886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>
            <a:spLocks noChangeAspect="1"/>
          </p:cNvSpPr>
          <p:nvPr/>
        </p:nvSpPr>
        <p:spPr>
          <a:xfrm>
            <a:off x="2323810" y="1970463"/>
            <a:ext cx="684000" cy="68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itle 2"/>
          <p:cNvSpPr txBox="1">
            <a:spLocks/>
          </p:cNvSpPr>
          <p:nvPr/>
        </p:nvSpPr>
        <p:spPr>
          <a:xfrm>
            <a:off x="1182408" y="287609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EC Square Sans Pro" panose="020B0506040000020004" pitchFamily="34" charset="0"/>
                <a:ea typeface="+mj-ea"/>
                <a:cs typeface="+mj-cs"/>
              </a:defRPr>
            </a:lvl1pPr>
          </a:lstStyle>
          <a:p>
            <a:r>
              <a:rPr lang="nl-NL" smtClean="0"/>
              <a:t>Challenges to the EU food system</a:t>
            </a:r>
            <a:endParaRPr lang="en-US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66" y="1583288"/>
            <a:ext cx="1234263" cy="123426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82" y="3856586"/>
            <a:ext cx="943042" cy="943042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89" y="1748561"/>
            <a:ext cx="1033617" cy="1033617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492104" y="1283079"/>
            <a:ext cx="2729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b="1" dirty="0">
                <a:solidFill>
                  <a:schemeClr val="tx2">
                    <a:lumMod val="75000"/>
                  </a:schemeClr>
                </a:solidFill>
                <a:latin typeface="EC Square Sans Pro" panose="020B0506040000020004" pitchFamily="34" charset="0"/>
              </a:rPr>
              <a:t>SOCIAL SUSTAINABILITY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4" y="1775042"/>
            <a:ext cx="1057275" cy="1057275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3867431" y="1310522"/>
            <a:ext cx="3752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b="1" dirty="0">
                <a:solidFill>
                  <a:schemeClr val="tx2">
                    <a:lumMod val="75000"/>
                  </a:schemeClr>
                </a:solidFill>
                <a:latin typeface="EC Square Sans Pro" panose="020B0506040000020004" pitchFamily="34" charset="0"/>
              </a:rPr>
              <a:t>ENVIRONMENTAL SUSTAINABILITY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EC Square Sans Pro" panose="020B05060400000200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8311027" y="1298492"/>
            <a:ext cx="3086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b="1" dirty="0">
                <a:solidFill>
                  <a:schemeClr val="tx2">
                    <a:lumMod val="75000"/>
                  </a:schemeClr>
                </a:solidFill>
                <a:latin typeface="EC Square Sans Pro" panose="020B0506040000020004" pitchFamily="34" charset="0"/>
              </a:rPr>
              <a:t>ECONOMIC SUSTAINABILITY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EC Square Sans Pro" panose="020B05060400000200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54379" y="2898010"/>
            <a:ext cx="1631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Healthier diets – reduce overweight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EC Square Sans Pro Medium" panose="020B0500000000020004" pitchFamily="34" charset="0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687350" y="2745868"/>
            <a:ext cx="1058238" cy="0"/>
          </a:xfrm>
          <a:prstGeom prst="line">
            <a:avLst/>
          </a:prstGeom>
          <a:ln w="44450">
            <a:solidFill>
              <a:srgbClr val="0356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21" y="1644305"/>
            <a:ext cx="1527932" cy="1527932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7909957" y="3220257"/>
            <a:ext cx="244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Fairer incomes for </a:t>
            </a:r>
            <a:r>
              <a:rPr lang="en-IE" sz="1600" dirty="0" smtClean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farmers, fishers &amp; aquaculture producers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EC Square Sans Pro Medium" panose="020B0500000000020004" pitchFamily="34" charset="0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>
            <a:off x="8311027" y="3065919"/>
            <a:ext cx="1638787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68" y="1790518"/>
            <a:ext cx="1077685" cy="1066800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2099092" y="2898010"/>
            <a:ext cx="919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Improve </a:t>
            </a:r>
          </a:p>
          <a:p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animal </a:t>
            </a:r>
          </a:p>
          <a:p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welfare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EC Square Sans Pro Medium" panose="020B0500000000020004" pitchFamily="34" charset="0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1984348" y="2745868"/>
            <a:ext cx="1058238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407" y="1924361"/>
            <a:ext cx="1268294" cy="1268294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10187611" y="3172237"/>
            <a:ext cx="115983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Just </a:t>
            </a:r>
          </a:p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transition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EC Square Sans Pro Medium" panose="020B0500000000020004" pitchFamily="34" charset="0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>
            <a:off x="10238411" y="3065919"/>
            <a:ext cx="1058238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2064273" y="5079638"/>
            <a:ext cx="1288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Food </a:t>
            </a:r>
          </a:p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affordability</a:t>
            </a:r>
            <a:endParaRPr lang="en-US" sz="1600" dirty="0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21" y="3911203"/>
            <a:ext cx="1028700" cy="1028700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8182319" y="5549891"/>
            <a:ext cx="1940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New business &amp; job opportunities</a:t>
            </a:r>
            <a:endParaRPr lang="en-US" sz="1600" dirty="0"/>
          </a:p>
        </p:txBody>
      </p:sp>
      <p:pic>
        <p:nvPicPr>
          <p:cNvPr id="98" name="Picture Placeholder 10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782" y="4025148"/>
            <a:ext cx="1700258" cy="1638439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5763489" y="4870847"/>
            <a:ext cx="17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Reduce food losses and waste</a:t>
            </a:r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3515659" y="1283079"/>
            <a:ext cx="20217" cy="490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7965531" y="1317013"/>
            <a:ext cx="20217" cy="490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311027" y="5452396"/>
            <a:ext cx="1853267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2137650" y="4973780"/>
            <a:ext cx="1058238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25" y="3641203"/>
            <a:ext cx="1185278" cy="1185278"/>
          </a:xfrm>
          <a:prstGeom prst="rect">
            <a:avLst/>
          </a:prstGeom>
        </p:spPr>
      </p:pic>
      <p:cxnSp>
        <p:nvCxnSpPr>
          <p:cNvPr id="105" name="Straight Connector 104"/>
          <p:cNvCxnSpPr/>
          <p:nvPr/>
        </p:nvCxnSpPr>
        <p:spPr>
          <a:xfrm>
            <a:off x="5911002" y="4883216"/>
            <a:ext cx="1499593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/>
          <p:cNvSpPr/>
          <p:nvPr/>
        </p:nvSpPr>
        <p:spPr>
          <a:xfrm>
            <a:off x="4056868" y="2859371"/>
            <a:ext cx="1450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Tackle climate</a:t>
            </a:r>
          </a:p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 change</a:t>
            </a:r>
            <a:endParaRPr lang="en-US" sz="1600" dirty="0"/>
          </a:p>
        </p:txBody>
      </p:sp>
      <p:sp>
        <p:nvSpPr>
          <p:cNvPr id="107" name="Rectangle 106"/>
          <p:cNvSpPr/>
          <p:nvPr/>
        </p:nvSpPr>
        <p:spPr>
          <a:xfrm>
            <a:off x="5846231" y="2857328"/>
            <a:ext cx="1298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Protect the</a:t>
            </a:r>
            <a:b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</a:br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environment</a:t>
            </a:r>
            <a:endParaRPr lang="en-US" sz="1600" dirty="0"/>
          </a:p>
        </p:txBody>
      </p:sp>
      <p:sp>
        <p:nvSpPr>
          <p:cNvPr id="108" name="Rectangle 107"/>
          <p:cNvSpPr/>
          <p:nvPr/>
        </p:nvSpPr>
        <p:spPr>
          <a:xfrm>
            <a:off x="4263491" y="4930905"/>
            <a:ext cx="1213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Preserve </a:t>
            </a:r>
            <a:b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</a:br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biodiversity</a:t>
            </a:r>
            <a:endParaRPr lang="en-US" sz="1600" dirty="0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5820108" y="2783370"/>
            <a:ext cx="1344683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4136143" y="2778742"/>
            <a:ext cx="1344683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072823" y="4877983"/>
            <a:ext cx="1344683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45234" r="17311" b="15172"/>
          <a:stretch/>
        </p:blipFill>
        <p:spPr>
          <a:xfrm>
            <a:off x="586622" y="3975053"/>
            <a:ext cx="1440879" cy="851428"/>
          </a:xfrm>
          <a:prstGeom prst="rect">
            <a:avLst/>
          </a:prstGeom>
        </p:spPr>
      </p:pic>
      <p:sp>
        <p:nvSpPr>
          <p:cNvPr id="113" name="Rectangle 112"/>
          <p:cNvSpPr/>
          <p:nvPr/>
        </p:nvSpPr>
        <p:spPr>
          <a:xfrm>
            <a:off x="524073" y="5079638"/>
            <a:ext cx="1615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Social rights </a:t>
            </a:r>
          </a:p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workers in food </a:t>
            </a:r>
          </a:p>
          <a:p>
            <a:pPr algn="ctr"/>
            <a:r>
              <a:rPr lang="en-IE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chain</a:t>
            </a:r>
            <a:endParaRPr lang="en-US" sz="1600" dirty="0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740824" y="4981317"/>
            <a:ext cx="1058238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>
            <a:spLocks noChangeAspect="1"/>
          </p:cNvSpPr>
          <p:nvPr/>
        </p:nvSpPr>
        <p:spPr>
          <a:xfrm>
            <a:off x="4463575" y="5664413"/>
            <a:ext cx="810283" cy="810283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95" y="5504672"/>
            <a:ext cx="1350631" cy="1350631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5667823" y="5930119"/>
            <a:ext cx="173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EC Square Sans Pro Medium" panose="020B0500000000020004" pitchFamily="34" charset="0"/>
              </a:rPr>
              <a:t>Circular bio-based economy </a:t>
            </a:r>
          </a:p>
        </p:txBody>
      </p:sp>
      <p:cxnSp>
        <p:nvCxnSpPr>
          <p:cNvPr id="118" name="Straight Connector 117"/>
          <p:cNvCxnSpPr/>
          <p:nvPr/>
        </p:nvCxnSpPr>
        <p:spPr>
          <a:xfrm>
            <a:off x="5786201" y="5910635"/>
            <a:ext cx="1499593" cy="0"/>
          </a:xfrm>
          <a:prstGeom prst="line">
            <a:avLst/>
          </a:prstGeom>
          <a:ln w="444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80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9115" y="1230773"/>
            <a:ext cx="11919855" cy="55322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EC Square Sans Pro" panose="020B05060400000200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454054" y="1505160"/>
            <a:ext cx="9069976" cy="49834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C Square Sans Pro" panose="020B0506040000020004" pitchFamily="34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970722" y="482860"/>
            <a:ext cx="11221278" cy="782357"/>
          </a:xfrm>
        </p:spPr>
        <p:txBody>
          <a:bodyPr/>
          <a:lstStyle/>
          <a:p>
            <a:r>
              <a:rPr lang="en-GB" dirty="0"/>
              <a:t>Integrated approach from farm to fork needed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0212122" y="5104654"/>
            <a:ext cx="803635" cy="39648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Cities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46415" y="3428008"/>
            <a:ext cx="1004415" cy="59377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Member States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19564" y="1965248"/>
            <a:ext cx="6138957" cy="406330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EC Square Sans Pro" panose="020B05060400000200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633411" y="4345337"/>
            <a:ext cx="941081" cy="4173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Regions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62208" y="4780316"/>
            <a:ext cx="2232000" cy="648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Food manufacturers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77643" y="4778958"/>
            <a:ext cx="1512000" cy="648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Retailers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73420" y="2396691"/>
            <a:ext cx="2020787" cy="88629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rgbClr val="004494"/>
                </a:solidFill>
                <a:latin typeface="EC Square Sans Pro" panose="020B0506040000020004" pitchFamily="34" charset="0"/>
              </a:rPr>
              <a:t>Farmers, fishers &amp; aquaculture producers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74913" y="3615495"/>
            <a:ext cx="1728000" cy="648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Processors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92252" y="2562782"/>
            <a:ext cx="1403565" cy="648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Input industry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12294" y="3314896"/>
            <a:ext cx="2316727" cy="12875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>
                <a:latin typeface="EC Square Sans Pro" panose="020B0506040000020004" pitchFamily="34" charset="0"/>
              </a:rPr>
              <a:t>Citizens</a:t>
            </a:r>
            <a:r>
              <a:rPr lang="nl-NL" dirty="0">
                <a:latin typeface="EC Square Sans Pro" panose="020B0506040000020004" pitchFamily="34" charset="0"/>
              </a:rPr>
              <a:t/>
            </a:r>
            <a:br>
              <a:rPr lang="nl-NL" dirty="0">
                <a:latin typeface="EC Square Sans Pro" panose="020B0506040000020004" pitchFamily="34" charset="0"/>
              </a:rPr>
            </a:br>
            <a:r>
              <a:rPr lang="nl-NL" dirty="0">
                <a:latin typeface="EC Square Sans Pro" panose="020B0506040000020004" pitchFamily="34" charset="0"/>
              </a:rPr>
              <a:t>--------------</a:t>
            </a:r>
          </a:p>
          <a:p>
            <a:pPr algn="ctr"/>
            <a:r>
              <a:rPr lang="nl-NL" dirty="0" err="1">
                <a:latin typeface="EC Square Sans Pro" panose="020B0506040000020004" pitchFamily="34" charset="0"/>
              </a:rPr>
              <a:t>Consumers</a:t>
            </a:r>
            <a:endParaRPr lang="en-US" dirty="0">
              <a:latin typeface="EC Square Sans Pro" panose="020B05060400000200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745740" y="2590087"/>
            <a:ext cx="1205028" cy="5664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Research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046843" y="2625484"/>
            <a:ext cx="1153856" cy="6575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Advisory services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052443" y="4262123"/>
            <a:ext cx="1469561" cy="648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Knowledge providers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679737" y="4204730"/>
            <a:ext cx="1184209" cy="648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Finance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218364" y="2504002"/>
            <a:ext cx="1062328" cy="7067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European Union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971" y="3285466"/>
            <a:ext cx="1414653" cy="6861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International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33411" y="4293654"/>
            <a:ext cx="941081" cy="71096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IE" sz="1600" dirty="0">
                <a:solidFill>
                  <a:srgbClr val="004494"/>
                </a:solidFill>
                <a:latin typeface="EC Square Sans Pro" panose="020B0506040000020004" pitchFamily="34" charset="0"/>
              </a:rPr>
              <a:t>Rural and coastal regions</a:t>
            </a:r>
            <a:endParaRPr lang="en-US" sz="16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97643" y="3450725"/>
            <a:ext cx="1584000" cy="94429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>
                <a:solidFill>
                  <a:srgbClr val="004494"/>
                </a:solidFill>
                <a:latin typeface="EC Square Sans Pro" panose="020B0506040000020004" pitchFamily="34" charset="0"/>
              </a:rPr>
              <a:t>Food services / hospitality</a:t>
            </a:r>
            <a:endParaRPr lang="en-US" sz="2000" dirty="0">
              <a:solidFill>
                <a:srgbClr val="004494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644056" y="4261725"/>
            <a:ext cx="3579020" cy="2601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IE" b="1" dirty="0">
                <a:latin typeface="EC Square Sans Pro" panose="020B0506040000020004" pitchFamily="34" charset="0"/>
              </a:rPr>
              <a:t>Different levels of governance</a:t>
            </a:r>
          </a:p>
          <a:p>
            <a:pPr>
              <a:spcAft>
                <a:spcPts val="600"/>
              </a:spcAft>
            </a:pPr>
            <a:r>
              <a:rPr lang="en-IE" b="1" dirty="0">
                <a:latin typeface="EC Square Sans Pro" panose="020B0506040000020004" pitchFamily="34" charset="0"/>
              </a:rPr>
              <a:t>Multiple instruments: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 panose="020B0506040000020004" pitchFamily="34" charset="0"/>
              </a:rPr>
              <a:t>Legislation and regulation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 panose="020B0506040000020004" pitchFamily="34" charset="0"/>
              </a:rPr>
              <a:t>Financial incentives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 panose="020B0506040000020004" pitchFamily="34" charset="0"/>
              </a:rPr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 panose="020B0506040000020004" pitchFamily="34" charset="0"/>
              </a:rPr>
              <a:t>Research and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 panose="020B0506040000020004" pitchFamily="34" charset="0"/>
              </a:rPr>
              <a:t>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latin typeface="EC Square Sans Pro" panose="020B0506040000020004" pitchFamily="34" charset="0"/>
              </a:rPr>
              <a:t>Voluntary commitments</a:t>
            </a:r>
          </a:p>
        </p:txBody>
      </p:sp>
    </p:spTree>
    <p:extLst>
      <p:ext uri="{BB962C8B-B14F-4D97-AF65-F5344CB8AC3E}">
        <p14:creationId xmlns:p14="http://schemas.microsoft.com/office/powerpoint/2010/main" val="528535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796248" y="3673506"/>
            <a:ext cx="1499809" cy="149980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8576" y="622870"/>
            <a:ext cx="10337746" cy="782357"/>
          </a:xfrm>
        </p:spPr>
        <p:txBody>
          <a:bodyPr/>
          <a:lstStyle/>
          <a:p>
            <a:r>
              <a:rPr lang="en-US" dirty="0" smtClean="0"/>
              <a:t>Food production objective</a:t>
            </a:r>
            <a:endParaRPr lang="en-US" dirty="0"/>
          </a:p>
        </p:txBody>
      </p:sp>
      <p:sp>
        <p:nvSpPr>
          <p:cNvPr id="5" name="• Full range depends on ecosystem condition"/>
          <p:cNvSpPr txBox="1"/>
          <p:nvPr/>
        </p:nvSpPr>
        <p:spPr>
          <a:xfrm>
            <a:off x="2923722" y="1245648"/>
            <a:ext cx="8245592" cy="44054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ctr">
            <a:noAutofit/>
          </a:bodyPr>
          <a:lstStyle>
            <a:lvl1pPr algn="ctr">
              <a:spcBef>
                <a:spcPts val="1200"/>
              </a:spcBef>
              <a:defRPr sz="1700"/>
            </a:lvl1pPr>
          </a:lstStyle>
          <a:p>
            <a:pPr>
              <a:spcAft>
                <a:spcPts val="600"/>
              </a:spcAft>
            </a:pPr>
            <a:r>
              <a:rPr lang="en-GB" sz="2800" b="1" dirty="0" smtClean="0"/>
              <a:t>Neutral </a:t>
            </a:r>
            <a:r>
              <a:rPr lang="en-GB" sz="2800" b="1" dirty="0"/>
              <a:t>or positive environmental impact</a:t>
            </a:r>
            <a:r>
              <a:rPr lang="en-GB" sz="2800" dirty="0"/>
              <a:t> of food production </a:t>
            </a:r>
            <a:endParaRPr lang="en-GB" sz="2800" dirty="0" smtClean="0"/>
          </a:p>
          <a:p>
            <a:pPr>
              <a:spcAft>
                <a:spcPts val="600"/>
              </a:spcAft>
            </a:pPr>
            <a:endParaRPr lang="en-GB" sz="2800" dirty="0"/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preserving and restoring the land and sea-based resources;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mitigate climate change and adapt to its impact;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protect land, soil, water, air, plant and animal health;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reversing the loss of biodiversity;</a:t>
            </a:r>
            <a:endParaRPr lang="en-US" sz="2400" dirty="0" smtClean="0">
              <a:solidFill>
                <a:schemeClr val="accent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96120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14264" y="2028329"/>
            <a:ext cx="1499809" cy="1499809"/>
            <a:chOff x="8530389" y="3028345"/>
            <a:chExt cx="1775147" cy="1775147"/>
          </a:xfrm>
        </p:grpSpPr>
        <p:sp>
          <p:nvSpPr>
            <p:cNvPr id="7" name="Oval 6"/>
            <p:cNvSpPr/>
            <p:nvPr/>
          </p:nvSpPr>
          <p:spPr>
            <a:xfrm>
              <a:off x="8530389" y="3028345"/>
              <a:ext cx="1775147" cy="177514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6656" y="3200400"/>
              <a:ext cx="1154965" cy="130154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349" y="3869328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/>
          <a:lstStyle/>
          <a:p>
            <a:r>
              <a:rPr lang="en-IE" dirty="0"/>
              <a:t>2030  Targets for sustainable food production</a:t>
            </a:r>
            <a:endParaRPr lang="en-GB" dirty="0"/>
          </a:p>
        </p:txBody>
      </p:sp>
      <p:pic>
        <p:nvPicPr>
          <p:cNvPr id="14" name="Picture Placeholder 2">
            <a:extLst>
              <a:ext uri="{FF2B5EF4-FFF2-40B4-BE49-F238E27FC236}">
                <a16:creationId xmlns:a16="http://schemas.microsoft.com/office/drawing/2014/main" id="{BC2DFB04-C58F-C24F-AC62-C5C0871693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963" y="1843395"/>
            <a:ext cx="2138669" cy="2138669"/>
          </a:xfrm>
          <a:prstGeom prst="ellipse">
            <a:avLst/>
          </a:prstGeom>
          <a:ln w="38100">
            <a:solidFill>
              <a:schemeClr val="bg2"/>
            </a:solidFill>
          </a:ln>
        </p:spPr>
      </p:pic>
      <p:pic>
        <p:nvPicPr>
          <p:cNvPr id="15" name="Picture Placeholder 4">
            <a:extLst>
              <a:ext uri="{FF2B5EF4-FFF2-40B4-BE49-F238E27FC236}">
                <a16:creationId xmlns:a16="http://schemas.microsoft.com/office/drawing/2014/main" id="{FBDBD45D-44A6-7C45-B61F-DE5F46309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1843394"/>
            <a:ext cx="2138669" cy="2138669"/>
          </a:xfrm>
          <a:prstGeom prst="ellips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</p:pic>
      <p:pic>
        <p:nvPicPr>
          <p:cNvPr id="16" name="Picture Placeholder 9">
            <a:extLst>
              <a:ext uri="{FF2B5EF4-FFF2-40B4-BE49-F238E27FC236}">
                <a16:creationId xmlns:a16="http://schemas.microsoft.com/office/drawing/2014/main" id="{E543D9E4-1069-1049-9FDB-DD37BC54FA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4274" y="1843392"/>
            <a:ext cx="2138669" cy="2138669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</p:pic>
      <p:sp>
        <p:nvSpPr>
          <p:cNvPr id="17" name="Content Placeholder 22"/>
          <p:cNvSpPr txBox="1">
            <a:spLocks/>
          </p:cNvSpPr>
          <p:nvPr/>
        </p:nvSpPr>
        <p:spPr>
          <a:xfrm>
            <a:off x="789709" y="4260554"/>
            <a:ext cx="2290988" cy="2375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Reduce by 50% the overall use and risk of </a:t>
            </a:r>
            <a:r>
              <a:rPr lang="en-GB" b="1" smtClean="0"/>
              <a:t>chemical pesticides </a:t>
            </a:r>
            <a:r>
              <a:rPr lang="en-GB" smtClean="0"/>
              <a:t>and reduce use by 50% of more hazardous</a:t>
            </a:r>
            <a:r>
              <a:rPr lang="en-GB" b="1" smtClean="0"/>
              <a:t> pesticides</a:t>
            </a:r>
          </a:p>
          <a:p>
            <a:endParaRPr lang="en-GB" dirty="0"/>
          </a:p>
        </p:txBody>
      </p:sp>
      <p:sp>
        <p:nvSpPr>
          <p:cNvPr id="18" name="Content Placeholder 23"/>
          <p:cNvSpPr txBox="1">
            <a:spLocks/>
          </p:cNvSpPr>
          <p:nvPr/>
        </p:nvSpPr>
        <p:spPr>
          <a:xfrm>
            <a:off x="3396344" y="4260554"/>
            <a:ext cx="2512088" cy="1249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Reduce </a:t>
            </a:r>
            <a:r>
              <a:rPr lang="en-GB" b="1" smtClean="0"/>
              <a:t>nutrient losses </a:t>
            </a:r>
            <a:r>
              <a:rPr lang="en-GB" smtClean="0"/>
              <a:t>by at least 50% </a:t>
            </a:r>
            <a:r>
              <a:rPr lang="en-US" smtClean="0"/>
              <a:t>while ensuring no deterioration in soil fertility</a:t>
            </a:r>
            <a:r>
              <a:rPr lang="en-GB" smtClean="0"/>
              <a:t>; this will reduce use of </a:t>
            </a:r>
            <a:r>
              <a:rPr lang="en-GB" b="1" smtClean="0"/>
              <a:t>fertilisers</a:t>
            </a:r>
            <a:r>
              <a:rPr lang="en-GB" smtClean="0"/>
              <a:t> by at least 20</a:t>
            </a:r>
            <a:r>
              <a:rPr lang="en-GB" smtClean="0">
                <a:solidFill>
                  <a:srgbClr val="FF0000"/>
                </a:solidFill>
              </a:rPr>
              <a:t> </a:t>
            </a:r>
            <a:r>
              <a:rPr lang="en-GB" smtClean="0"/>
              <a:t>% </a:t>
            </a:r>
          </a:p>
          <a:p>
            <a:endParaRPr lang="en-GB" dirty="0"/>
          </a:p>
        </p:txBody>
      </p:sp>
      <p:sp>
        <p:nvSpPr>
          <p:cNvPr id="19" name="Content Placeholder 24"/>
          <p:cNvSpPr txBox="1">
            <a:spLocks/>
          </p:cNvSpPr>
          <p:nvPr/>
        </p:nvSpPr>
        <p:spPr>
          <a:xfrm>
            <a:off x="6239393" y="4260554"/>
            <a:ext cx="2082800" cy="1249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Reduce </a:t>
            </a:r>
            <a:r>
              <a:rPr lang="en-US" smtClean="0"/>
              <a:t>sales of </a:t>
            </a:r>
            <a:r>
              <a:rPr lang="en-US" b="1" smtClean="0"/>
              <a:t>antimicrobials</a:t>
            </a:r>
            <a:r>
              <a:rPr lang="en-US" smtClean="0"/>
              <a:t> for farmed animals and in aquaculture </a:t>
            </a:r>
            <a:r>
              <a:rPr lang="en-GB" smtClean="0"/>
              <a:t>by 50%</a:t>
            </a:r>
          </a:p>
          <a:p>
            <a:endParaRPr lang="en-GB" dirty="0"/>
          </a:p>
        </p:txBody>
      </p:sp>
      <p:sp>
        <p:nvSpPr>
          <p:cNvPr id="20" name="Content Placeholder 25"/>
          <p:cNvSpPr txBox="1">
            <a:spLocks/>
          </p:cNvSpPr>
          <p:nvPr/>
        </p:nvSpPr>
        <p:spPr>
          <a:xfrm>
            <a:off x="8860142" y="4260554"/>
            <a:ext cx="2824927" cy="1832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Achieve </a:t>
            </a:r>
            <a:r>
              <a:rPr lang="en-US" smtClean="0"/>
              <a:t>at least 25% of the EU’s agricultural land under </a:t>
            </a:r>
            <a:r>
              <a:rPr lang="en-GB" b="1" smtClean="0"/>
              <a:t>organic</a:t>
            </a:r>
            <a:r>
              <a:rPr lang="en-GB" smtClean="0"/>
              <a:t> </a:t>
            </a:r>
            <a:r>
              <a:rPr lang="en-GB" b="1" smtClean="0"/>
              <a:t>farming </a:t>
            </a:r>
            <a:r>
              <a:rPr lang="en-GB" smtClean="0"/>
              <a:t>and a significant increase in </a:t>
            </a:r>
            <a:r>
              <a:rPr lang="en-GB" b="1" smtClean="0"/>
              <a:t>organic aquaculture</a:t>
            </a:r>
          </a:p>
          <a:p>
            <a:endParaRPr lang="en-GB" dirty="0"/>
          </a:p>
        </p:txBody>
      </p:sp>
      <p:pic>
        <p:nvPicPr>
          <p:cNvPr id="21" name="Picture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47" y="1843392"/>
            <a:ext cx="2206827" cy="2138669"/>
          </a:xfrm>
          <a:prstGeom prst="ellips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2469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65527" y="5532909"/>
            <a:ext cx="747188" cy="74718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03628" y="1673356"/>
            <a:ext cx="747188" cy="74718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65527" y="2683369"/>
            <a:ext cx="747188" cy="7471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03628" y="3720502"/>
            <a:ext cx="747188" cy="747188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972000" y="482400"/>
            <a:ext cx="10515600" cy="782357"/>
          </a:xfrm>
        </p:spPr>
        <p:txBody>
          <a:bodyPr/>
          <a:lstStyle/>
          <a:p>
            <a:r>
              <a:rPr lang="en-IE" dirty="0"/>
              <a:t>Actions to ensure sustainable food production (1)</a:t>
            </a:r>
            <a:endParaRPr lang="en-US" dirty="0"/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2313064" y="2748039"/>
            <a:ext cx="5858127" cy="65338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smtClean="0">
                <a:latin typeface="EC Square Sans Pro" panose="020B0506040000020004" pitchFamily="34" charset="0"/>
              </a:rPr>
              <a:t>Revision of </a:t>
            </a:r>
            <a:r>
              <a:rPr lang="en-US" sz="1800" b="1" smtClean="0">
                <a:latin typeface="EC Square Sans Pro" panose="020B0506040000020004" pitchFamily="34" charset="0"/>
              </a:rPr>
              <a:t>Sustainable Use of Pesticides Directive </a:t>
            </a:r>
            <a:r>
              <a:rPr lang="en-US" sz="1800" smtClean="0">
                <a:latin typeface="EC Square Sans Pro" panose="020B0506040000020004" pitchFamily="34" charset="0"/>
              </a:rPr>
              <a:t>and enhancement of Integrated Pest Management (2022)</a:t>
            </a:r>
            <a:endParaRPr lang="en-GB" sz="1800" dirty="0">
              <a:latin typeface="EC Square Sans Pro" panose="020B05060400000200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E45A7C4-6BC0-6A40-BDF1-49EDB1149D55}"/>
              </a:ext>
            </a:extLst>
          </p:cNvPr>
          <p:cNvSpPr txBox="1">
            <a:spLocks/>
          </p:cNvSpPr>
          <p:nvPr/>
        </p:nvSpPr>
        <p:spPr>
          <a:xfrm>
            <a:off x="2313064" y="5343081"/>
            <a:ext cx="5858127" cy="720142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1800" dirty="0">
                <a:latin typeface="EC Square Sans Pro" panose="020B0506040000020004" pitchFamily="34" charset="0"/>
              </a:rPr>
              <a:t>Action plan for </a:t>
            </a:r>
            <a:r>
              <a:rPr lang="en-GB" sz="1800" b="1" dirty="0">
                <a:latin typeface="EC Square Sans Pro" panose="020B0506040000020004" pitchFamily="34" charset="0"/>
              </a:rPr>
              <a:t>integrated nutrient management </a:t>
            </a:r>
            <a:r>
              <a:rPr lang="en-GB" sz="1800" dirty="0">
                <a:latin typeface="EC Square Sans Pro" panose="020B0506040000020004" pitchFamily="34" charset="0"/>
              </a:rPr>
              <a:t>to reduce the pollution from fertilisers (2021)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AC3164-54AC-A84A-8003-C56101C1C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385" y="1566927"/>
            <a:ext cx="2217278" cy="147122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BF94F4F-C6F7-5E46-BD37-0257511F507C}"/>
              </a:ext>
            </a:extLst>
          </p:cNvPr>
          <p:cNvSpPr txBox="1">
            <a:spLocks/>
          </p:cNvSpPr>
          <p:nvPr/>
        </p:nvSpPr>
        <p:spPr>
          <a:xfrm>
            <a:off x="2313065" y="1676802"/>
            <a:ext cx="5858127" cy="92104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EC Square Sans Pro" panose="020B0506040000020004" pitchFamily="34" charset="0"/>
              </a:rPr>
              <a:t>Adopt recommendations to MS addressing the nine specific objectives of the </a:t>
            </a:r>
            <a:r>
              <a:rPr lang="en-GB" sz="1800" b="1" dirty="0">
                <a:latin typeface="EC Square Sans Pro" panose="020B0506040000020004" pitchFamily="34" charset="0"/>
              </a:rPr>
              <a:t>Common Agricultural Policy (CAP)</a:t>
            </a:r>
            <a:r>
              <a:rPr lang="en-GB" sz="1800" dirty="0">
                <a:latin typeface="EC Square Sans Pro" panose="020B0506040000020004" pitchFamily="34" charset="0"/>
              </a:rPr>
              <a:t>, before submission draft </a:t>
            </a:r>
            <a:r>
              <a:rPr lang="en-GB" sz="1800" b="1" dirty="0">
                <a:latin typeface="EC Square Sans Pro" panose="020B0506040000020004" pitchFamily="34" charset="0"/>
              </a:rPr>
              <a:t>CAP Strategic Plans </a:t>
            </a:r>
            <a:r>
              <a:rPr lang="en-US" sz="1800" dirty="0">
                <a:latin typeface="EC Square Sans Pro" panose="020B0506040000020004" pitchFamily="34" charset="0"/>
              </a:rPr>
              <a:t>(2020)</a:t>
            </a:r>
            <a:endParaRPr lang="en-GB" sz="1800" dirty="0">
              <a:latin typeface="EC Square Sans Pro" panose="020B05060400000200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FF7A85-89F4-4544-9BEC-418B30702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385" y="3073304"/>
            <a:ext cx="2297803" cy="128873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62" y="2545035"/>
            <a:ext cx="889839" cy="8898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87" y="1532510"/>
            <a:ext cx="1038948" cy="10389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62" y="3647430"/>
            <a:ext cx="922278" cy="922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3" y="4707145"/>
            <a:ext cx="891807" cy="5863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54" y="5443248"/>
            <a:ext cx="1014321" cy="1014321"/>
          </a:xfrm>
          <a:prstGeom prst="rect">
            <a:avLst/>
          </a:prstGeom>
        </p:spPr>
      </p:pic>
      <p:sp>
        <p:nvSpPr>
          <p:cNvPr id="19" name="Text Placeholder 7"/>
          <p:cNvSpPr txBox="1">
            <a:spLocks/>
          </p:cNvSpPr>
          <p:nvPr/>
        </p:nvSpPr>
        <p:spPr>
          <a:xfrm>
            <a:off x="2313064" y="3576332"/>
            <a:ext cx="5858127" cy="749961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3600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smtClean="0">
                <a:latin typeface="EC Square Sans Pro" panose="020B0506040000020004" pitchFamily="34" charset="0"/>
              </a:rPr>
              <a:t>Revision of Regulations to facilitate </a:t>
            </a:r>
            <a:r>
              <a:rPr lang="en-US" sz="1800" b="1" smtClean="0">
                <a:latin typeface="EC Square Sans Pro" panose="020B0506040000020004" pitchFamily="34" charset="0"/>
              </a:rPr>
              <a:t>plant protection products containing biological active substances </a:t>
            </a:r>
            <a:r>
              <a:rPr lang="en-US" sz="1800" smtClean="0">
                <a:latin typeface="EC Square Sans Pro" panose="020B0506040000020004" pitchFamily="34" charset="0"/>
              </a:rPr>
              <a:t>(2021)</a:t>
            </a:r>
            <a:endParaRPr lang="en-US" sz="1800" dirty="0">
              <a:latin typeface="EC Square Sans Pro" panose="020B0506040000020004" pitchFamily="34" charset="0"/>
            </a:endParaRP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2313065" y="4501199"/>
            <a:ext cx="5858126" cy="666976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1800" dirty="0">
                <a:latin typeface="EC Square Sans Pro" panose="020B0506040000020004" pitchFamily="34" charset="0"/>
              </a:rPr>
              <a:t>Action plan </a:t>
            </a:r>
            <a:r>
              <a:rPr lang="en-US" sz="1800" b="1" dirty="0">
                <a:latin typeface="EC Square Sans Pro" panose="020B0506040000020004" pitchFamily="34" charset="0"/>
              </a:rPr>
              <a:t>for the organic sector </a:t>
            </a:r>
            <a:r>
              <a:rPr lang="en-US" sz="1800" dirty="0">
                <a:latin typeface="EC Square Sans Pro" panose="020B0506040000020004" pitchFamily="34" charset="0"/>
              </a:rPr>
              <a:t>for 2021-2026 to stimulate supply and demand for organic products (2020)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85" y="4403663"/>
            <a:ext cx="2291716" cy="12991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60538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D14019-27F1-8D4E-994E-1DED3FA0D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61" y="4036791"/>
            <a:ext cx="3146805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308" y="1999298"/>
            <a:ext cx="3132001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263" y="1992772"/>
            <a:ext cx="3132449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BF94F4F-C6F7-5E46-BD37-0257511F507C}"/>
              </a:ext>
            </a:extLst>
          </p:cNvPr>
          <p:cNvSpPr txBox="1">
            <a:spLocks/>
          </p:cNvSpPr>
          <p:nvPr/>
        </p:nvSpPr>
        <p:spPr>
          <a:xfrm>
            <a:off x="156406" y="2281396"/>
            <a:ext cx="2557847" cy="1618575"/>
          </a:xfrm>
          <a:prstGeom prst="rect">
            <a:avLst/>
          </a:prstGeom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EC Square Sans Pro" panose="020B0506040000020004" pitchFamily="34" charset="0"/>
              </a:rPr>
              <a:t>Proposal for a revision of the existing </a:t>
            </a:r>
            <a:r>
              <a:rPr lang="en-US" sz="1800" b="1" dirty="0">
                <a:latin typeface="EC Square Sans Pro" panose="020B0506040000020004" pitchFamily="34" charset="0"/>
              </a:rPr>
              <a:t>animal welfare </a:t>
            </a:r>
            <a:r>
              <a:rPr lang="en-US" sz="1800" dirty="0">
                <a:latin typeface="EC Square Sans Pro" panose="020B0506040000020004" pitchFamily="34" charset="0"/>
              </a:rPr>
              <a:t>legislation, including on transport and slaughter (2023)</a:t>
            </a:r>
          </a:p>
          <a:p>
            <a:endParaRPr lang="en-GB" sz="1600" dirty="0">
              <a:latin typeface="EC Square Sans Pro" panose="020B05060400000200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9289309" y="3501584"/>
            <a:ext cx="2766148" cy="1176219"/>
          </a:xfrm>
          <a:prstGeom prst="rect">
            <a:avLst/>
          </a:prstGeom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72000" tIns="36000" rIns="7200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EC Square Sans Pro" panose="020B0506040000020004" pitchFamily="34" charset="0"/>
              </a:rPr>
              <a:t>Clarification of the scope of </a:t>
            </a:r>
            <a:r>
              <a:rPr lang="en-US" sz="1800" b="1" dirty="0">
                <a:latin typeface="EC Square Sans Pro" panose="020B0506040000020004" pitchFamily="34" charset="0"/>
              </a:rPr>
              <a:t>competition rules </a:t>
            </a:r>
            <a:r>
              <a:rPr lang="en-US" sz="1800" dirty="0">
                <a:latin typeface="EC Square Sans Pro" panose="020B0506040000020004" pitchFamily="34" charset="0"/>
              </a:rPr>
              <a:t>with regard to sustainability in collective actions (2022)</a:t>
            </a:r>
            <a:endParaRPr lang="en-GB" sz="1800" dirty="0">
              <a:latin typeface="EC Square Sans Pro" panose="020B0506040000020004" pitchFamily="34" charset="0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972000" y="482400"/>
            <a:ext cx="10515600" cy="782357"/>
          </a:xfrm>
        </p:spPr>
        <p:txBody>
          <a:bodyPr/>
          <a:lstStyle/>
          <a:p>
            <a:r>
              <a:rPr lang="en-IE" dirty="0"/>
              <a:t>Actions to ensure sustainable food production (2)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089671" y="4034127"/>
            <a:ext cx="3217308" cy="2088000"/>
            <a:chOff x="6124276" y="4535792"/>
            <a:chExt cx="3471408" cy="19739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276" y="4535792"/>
              <a:ext cx="3471408" cy="19739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043894" y="5795921"/>
              <a:ext cx="412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€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63512" y="5795921"/>
              <a:ext cx="412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€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09941" y="4757770"/>
              <a:ext cx="909665" cy="395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solidFill>
                    <a:schemeClr val="bg1"/>
                  </a:solidFill>
                </a:rPr>
                <a:t>CO</a:t>
              </a:r>
              <a:r>
                <a:rPr lang="nl-NL" sz="1600" baseline="-25000" dirty="0">
                  <a:solidFill>
                    <a:schemeClr val="bg1"/>
                  </a:solidFill>
                </a:rPr>
                <a:t>2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11459" y="4769882"/>
              <a:ext cx="1039854" cy="395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solidFill>
                    <a:schemeClr val="bg1"/>
                  </a:solidFill>
                </a:rPr>
                <a:t>CH</a:t>
              </a:r>
              <a:r>
                <a:rPr lang="nl-NL" sz="1600" baseline="-25000" dirty="0">
                  <a:solidFill>
                    <a:schemeClr val="bg1"/>
                  </a:solidFill>
                </a:rPr>
                <a:t>4</a:t>
              </a:r>
              <a:endParaRPr lang="en-US" sz="16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E45A7C4-6BC0-6A40-BDF1-49EDB1149D55}"/>
              </a:ext>
            </a:extLst>
          </p:cNvPr>
          <p:cNvSpPr txBox="1">
            <a:spLocks/>
          </p:cNvSpPr>
          <p:nvPr/>
        </p:nvSpPr>
        <p:spPr>
          <a:xfrm>
            <a:off x="110313" y="4124969"/>
            <a:ext cx="2557848" cy="1538183"/>
          </a:xfrm>
          <a:prstGeom prst="rect">
            <a:avLst/>
          </a:prstGeom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1800" dirty="0">
                <a:latin typeface="EC Square Sans Pro" panose="020B0506040000020004" pitchFamily="34" charset="0"/>
              </a:rPr>
              <a:t>Proposal for a revision of the </a:t>
            </a:r>
            <a:r>
              <a:rPr lang="en-GB" sz="1800" b="1" dirty="0">
                <a:latin typeface="EC Square Sans Pro" panose="020B0506040000020004" pitchFamily="34" charset="0"/>
              </a:rPr>
              <a:t>feed additives</a:t>
            </a:r>
            <a:r>
              <a:rPr lang="en-GB" sz="1800" dirty="0">
                <a:latin typeface="EC Square Sans Pro" panose="020B0506040000020004" pitchFamily="34" charset="0"/>
              </a:rPr>
              <a:t> Regulation to reduce the environmental impact of livestock farming (2021)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9351905" y="4714442"/>
            <a:ext cx="2755064" cy="1421772"/>
          </a:xfrm>
          <a:prstGeom prst="rect">
            <a:avLst/>
          </a:prstGeom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EC Square Sans Pro" panose="020B0506040000020004" pitchFamily="34" charset="0"/>
              </a:rPr>
              <a:t>Proposal for </a:t>
            </a:r>
            <a:r>
              <a:rPr lang="en-US" sz="1800" b="1" dirty="0">
                <a:latin typeface="EC Square Sans Pro" panose="020B0506040000020004" pitchFamily="34" charset="0"/>
              </a:rPr>
              <a:t>a Farm Sustainability Data Network </a:t>
            </a:r>
            <a:r>
              <a:rPr lang="en-US" sz="1800" dirty="0">
                <a:latin typeface="EC Square Sans Pro" panose="020B0506040000020004" pitchFamily="34" charset="0"/>
              </a:rPr>
              <a:t>(data and advice on sustainable farming practices) (2022)</a:t>
            </a:r>
            <a:endParaRPr lang="en-GB" sz="1800" dirty="0">
              <a:latin typeface="EC Square Sans Pro" panose="020B0506040000020004" pitchFamily="34" charset="0"/>
            </a:endParaRPr>
          </a:p>
          <a:p>
            <a:endParaRPr lang="en-GB" sz="1600" dirty="0">
              <a:latin typeface="EC Square Sans Pro" panose="020B05060400000200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61200" y="3117736"/>
            <a:ext cx="1479125" cy="1479125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34" y="3308776"/>
            <a:ext cx="1038948" cy="1038948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9289309" y="2059440"/>
            <a:ext cx="2766148" cy="1389825"/>
          </a:xfrm>
          <a:prstGeom prst="rect">
            <a:avLst/>
          </a:prstGeom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0" tIns="36000" rIns="0" bIns="3600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EC Square Sans Pro" panose="020B0506040000020004" pitchFamily="34" charset="0"/>
              </a:rPr>
              <a:t>Legislative initiatives to enhance </a:t>
            </a:r>
            <a:r>
              <a:rPr lang="en-US" sz="1800" b="1" dirty="0">
                <a:latin typeface="EC Square Sans Pro" panose="020B0506040000020004" pitchFamily="34" charset="0"/>
              </a:rPr>
              <a:t>cooperation of primary producers </a:t>
            </a:r>
            <a:r>
              <a:rPr lang="en-US" sz="1800" dirty="0">
                <a:latin typeface="EC Square Sans Pro" panose="020B0506040000020004" pitchFamily="34" charset="0"/>
              </a:rPr>
              <a:t>(support position in food chain) (2021-22)</a:t>
            </a:r>
            <a:endParaRPr lang="en-GB" sz="1800" dirty="0"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9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970722" y="1481527"/>
            <a:ext cx="11214254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EC Square Sans Pro" panose="020B050604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Advisory services, data and knowledge sharing</a:t>
            </a:r>
            <a:endParaRPr lang="en-US" b="1" dirty="0" smtClean="0"/>
          </a:p>
          <a:p>
            <a:r>
              <a:rPr lang="en-GB" dirty="0" smtClean="0"/>
              <a:t>Member States will need to scale up support for </a:t>
            </a:r>
            <a:r>
              <a:rPr lang="en-GB" b="1" dirty="0" smtClean="0"/>
              <a:t>objective, tailored advisory services</a:t>
            </a:r>
            <a:r>
              <a:rPr lang="en-GB" dirty="0" smtClean="0"/>
              <a:t> targeted at sustainable farm management</a:t>
            </a:r>
          </a:p>
          <a:p>
            <a:r>
              <a:rPr lang="en-GB" dirty="0" smtClean="0"/>
              <a:t>Development of a </a:t>
            </a:r>
            <a:r>
              <a:rPr lang="en-GB" b="1" dirty="0" smtClean="0"/>
              <a:t>Farm Sustainability Data Network: </a:t>
            </a:r>
            <a:br>
              <a:rPr lang="en-GB" b="1" dirty="0" smtClean="0"/>
            </a:br>
            <a:r>
              <a:rPr lang="en-GB" dirty="0" smtClean="0"/>
              <a:t>allow primary producers to monitor economic, environmental and climate performance</a:t>
            </a:r>
          </a:p>
          <a:p>
            <a:r>
              <a:rPr lang="en-GB" b="1" dirty="0" smtClean="0"/>
              <a:t>Support to SME</a:t>
            </a:r>
            <a:r>
              <a:rPr lang="en-GB" dirty="0" smtClean="0"/>
              <a:t> food processors, small retail and food service operators with tailored solutions to promote new skills and business models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773176" cy="782357"/>
          </a:xfrm>
        </p:spPr>
        <p:txBody>
          <a:bodyPr/>
          <a:lstStyle/>
          <a:p>
            <a:r>
              <a:rPr lang="en-GB" dirty="0"/>
              <a:t>Enabling transition – Advice, knowledge &amp; data</a:t>
            </a:r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577851" y="5340579"/>
            <a:ext cx="1047560" cy="1121855"/>
            <a:chOff x="6577849" y="5340571"/>
            <a:chExt cx="1343025" cy="14382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7849" y="5340571"/>
              <a:ext cx="1343025" cy="14382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flipV="1">
              <a:off x="7472300" y="5421126"/>
              <a:ext cx="448574" cy="310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5184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00" y="3979944"/>
            <a:ext cx="2516450" cy="16776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54" y="1952742"/>
            <a:ext cx="2721410" cy="18164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864" y="3684417"/>
            <a:ext cx="3054381" cy="18164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6" r="17990"/>
          <a:stretch/>
        </p:blipFill>
        <p:spPr>
          <a:xfrm>
            <a:off x="5746070" y="1959318"/>
            <a:ext cx="3093853" cy="19155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45A7C4-6BC0-6A40-BDF1-49EDB1149D55}"/>
              </a:ext>
            </a:extLst>
          </p:cNvPr>
          <p:cNvSpPr txBox="1">
            <a:spLocks/>
          </p:cNvSpPr>
          <p:nvPr/>
        </p:nvSpPr>
        <p:spPr>
          <a:xfrm>
            <a:off x="8939489" y="1959319"/>
            <a:ext cx="3042304" cy="910006"/>
          </a:xfrm>
          <a:prstGeom prst="rect">
            <a:avLst/>
          </a:prstGeom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EC Square Sans Pro" panose="020B0506040000020004" pitchFamily="34" charset="0"/>
              </a:rPr>
              <a:t>Set </a:t>
            </a:r>
            <a:r>
              <a:rPr lang="en-GB" sz="1600" b="1" dirty="0">
                <a:latin typeface="EC Square Sans Pro" panose="020B0506040000020004" pitchFamily="34" charset="0"/>
              </a:rPr>
              <a:t>nutrient profiles</a:t>
            </a:r>
            <a:r>
              <a:rPr lang="en-GB" sz="1600" dirty="0">
                <a:latin typeface="EC Square Sans Pro" panose="020B0506040000020004" pitchFamily="34" charset="0"/>
              </a:rPr>
              <a:t> to restrict promotion of food high in salt, sugar or fat (2022)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BF94F4F-C6F7-5E46-BD37-0257511F507C}"/>
              </a:ext>
            </a:extLst>
          </p:cNvPr>
          <p:cNvSpPr txBox="1">
            <a:spLocks/>
          </p:cNvSpPr>
          <p:nvPr/>
        </p:nvSpPr>
        <p:spPr>
          <a:xfrm>
            <a:off x="327567" y="3415129"/>
            <a:ext cx="2861535" cy="1454790"/>
          </a:xfrm>
          <a:prstGeom prst="rect">
            <a:avLst/>
          </a:prstGeom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EC Square Sans Pro" panose="020B0506040000020004" pitchFamily="34" charset="0"/>
              </a:rPr>
              <a:t>Develop an EU code and monitoring framework for</a:t>
            </a:r>
            <a:r>
              <a:rPr lang="en-GB" sz="1600" b="1" dirty="0">
                <a:latin typeface="EC Square Sans Pro" panose="020B0506040000020004" pitchFamily="34" charset="0"/>
              </a:rPr>
              <a:t> responsible  business and marketing conduct</a:t>
            </a:r>
            <a:r>
              <a:rPr lang="en-GB" sz="1600" dirty="0">
                <a:latin typeface="EC Square Sans Pro" panose="020B0506040000020004" pitchFamily="34" charset="0"/>
              </a:rPr>
              <a:t> in the food supply chain (2021)</a:t>
            </a:r>
            <a:endParaRPr lang="en-US" sz="1600" dirty="0">
              <a:latin typeface="EC Square Sans Pro" panose="020B05060400000200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8939489" y="2964197"/>
            <a:ext cx="3025093" cy="1167658"/>
          </a:xfrm>
          <a:prstGeom prst="rect">
            <a:avLst/>
          </a:prstGeom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EC Square Sans Pro" panose="020B0506040000020004" pitchFamily="34" charset="0"/>
              </a:rPr>
              <a:t>Proposal revision EU legislation on </a:t>
            </a:r>
            <a:r>
              <a:rPr lang="en-GB" sz="1600" b="1" dirty="0">
                <a:latin typeface="EC Square Sans Pro" panose="020B0506040000020004" pitchFamily="34" charset="0"/>
              </a:rPr>
              <a:t>Food Contact Materials</a:t>
            </a:r>
            <a:r>
              <a:rPr lang="en-GB" sz="1600" dirty="0">
                <a:latin typeface="EC Square Sans Pro" panose="020B0506040000020004" pitchFamily="34" charset="0"/>
              </a:rPr>
              <a:t> (food safety, environmental footprint) (2022)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327567" y="4980313"/>
            <a:ext cx="2852548" cy="1193046"/>
          </a:xfrm>
          <a:prstGeom prst="rect">
            <a:avLst/>
          </a:prstGeom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EC Square Sans Pro" panose="020B0506040000020004" pitchFamily="34" charset="0"/>
              </a:rPr>
              <a:t>Stimulate </a:t>
            </a:r>
            <a:r>
              <a:rPr lang="en-GB" sz="1600" b="1" dirty="0">
                <a:latin typeface="EC Square Sans Pro" panose="020B0506040000020004" pitchFamily="34" charset="0"/>
              </a:rPr>
              <a:t>reformulation</a:t>
            </a:r>
            <a:r>
              <a:rPr lang="en-GB" sz="1600" dirty="0">
                <a:latin typeface="EC Square Sans Pro" panose="020B0506040000020004" pitchFamily="34" charset="0"/>
              </a:rPr>
              <a:t> of processed food, including setting of </a:t>
            </a:r>
            <a:r>
              <a:rPr lang="en-GB" sz="1600" b="1" dirty="0">
                <a:latin typeface="EC Square Sans Pro" panose="020B0506040000020004" pitchFamily="34" charset="0"/>
              </a:rPr>
              <a:t>maximum levels for certain nutrients</a:t>
            </a:r>
            <a:r>
              <a:rPr lang="en-GB" sz="1600" dirty="0">
                <a:latin typeface="EC Square Sans Pro" panose="020B0506040000020004" pitchFamily="34" charset="0"/>
              </a:rPr>
              <a:t> (2021)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970722" y="482860"/>
            <a:ext cx="11157110" cy="782357"/>
          </a:xfrm>
        </p:spPr>
        <p:txBody>
          <a:bodyPr/>
          <a:lstStyle/>
          <a:p>
            <a:r>
              <a:rPr lang="en-IE" dirty="0"/>
              <a:t>Actions to stimulate sustainable </a:t>
            </a:r>
            <a:r>
              <a:rPr lang="en-US" dirty="0"/>
              <a:t>practices by food industry and retail, hospitality and food service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8939488" y="5559659"/>
            <a:ext cx="3025093" cy="620424"/>
          </a:xfrm>
          <a:prstGeom prst="rect">
            <a:avLst/>
          </a:prstGeom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EC Square Sans Pro" panose="020B0506040000020004" pitchFamily="34" charset="0"/>
              </a:rPr>
              <a:t>Enhance coordination to tackle </a:t>
            </a:r>
            <a:r>
              <a:rPr lang="en-GB" sz="1600" b="1" dirty="0">
                <a:latin typeface="EC Square Sans Pro" panose="020B0506040000020004" pitchFamily="34" charset="0"/>
              </a:rPr>
              <a:t>Food Fraud </a:t>
            </a:r>
            <a:r>
              <a:rPr lang="en-GB" sz="1600" dirty="0">
                <a:latin typeface="EC Square Sans Pro" panose="020B0506040000020004" pitchFamily="34" charset="0"/>
              </a:rPr>
              <a:t>(2021-2022)</a:t>
            </a:r>
          </a:p>
        </p:txBody>
      </p:sp>
      <p:sp>
        <p:nvSpPr>
          <p:cNvPr id="14" name="Oval 13"/>
          <p:cNvSpPr/>
          <p:nvPr/>
        </p:nvSpPr>
        <p:spPr>
          <a:xfrm>
            <a:off x="5163650" y="2990527"/>
            <a:ext cx="1479125" cy="14791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91" y="3186868"/>
            <a:ext cx="987585" cy="987585"/>
          </a:xfrm>
          <a:prstGeom prst="rect">
            <a:avLst/>
          </a:prstGeom>
        </p:spPr>
      </p:pic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8939489" y="4189099"/>
            <a:ext cx="3025093" cy="1329082"/>
          </a:xfrm>
          <a:prstGeom prst="rect">
            <a:avLst/>
          </a:prstGeom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C Square Sans Pro" panose="020B0506040000020004" pitchFamily="34" charset="0"/>
              </a:rPr>
              <a:t>Revision </a:t>
            </a:r>
            <a:r>
              <a:rPr lang="en-US" sz="1600" b="1" dirty="0">
                <a:latin typeface="EC Square Sans Pro" panose="020B0506040000020004" pitchFamily="34" charset="0"/>
              </a:rPr>
              <a:t>EU marketing standards </a:t>
            </a:r>
            <a:r>
              <a:rPr lang="en-US" sz="1600" dirty="0">
                <a:latin typeface="EC Square Sans Pro" panose="020B0506040000020004" pitchFamily="34" charset="0"/>
              </a:rPr>
              <a:t>for agricultural, fishery and aquaculture products (ensure uptake and supply of sustainable products (2021-22)</a:t>
            </a:r>
            <a:endParaRPr lang="en-GB" sz="1600" b="1" dirty="0">
              <a:latin typeface="EC Square Sans Pro" panose="020B0506040000020004" pitchFamily="34" charset="0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EE45A7C4-6BC0-6A40-BDF1-49EDB1149D55}"/>
              </a:ext>
            </a:extLst>
          </p:cNvPr>
          <p:cNvSpPr txBox="1">
            <a:spLocks/>
          </p:cNvSpPr>
          <p:nvPr/>
        </p:nvSpPr>
        <p:spPr>
          <a:xfrm>
            <a:off x="327567" y="1956244"/>
            <a:ext cx="2860723" cy="1322906"/>
          </a:xfrm>
          <a:prstGeom prst="rect">
            <a:avLst/>
          </a:prstGeom>
          <a:ln w="12700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EC Square Sans Pro" panose="020B0506040000020004" pitchFamily="34" charset="0"/>
              </a:rPr>
              <a:t>Initiative to improve the </a:t>
            </a:r>
            <a:r>
              <a:rPr lang="en-US" sz="1600" b="1" dirty="0">
                <a:latin typeface="EC Square Sans Pro" panose="020B0506040000020004" pitchFamily="34" charset="0"/>
              </a:rPr>
              <a:t>corporate governance framework (</a:t>
            </a:r>
            <a:r>
              <a:rPr lang="en-US" sz="1600" dirty="0">
                <a:latin typeface="EC Square Sans Pro" panose="020B0506040000020004" pitchFamily="34" charset="0"/>
              </a:rPr>
              <a:t>integrate sustainability into corporate strategies) </a:t>
            </a:r>
            <a:r>
              <a:rPr lang="en-GB" sz="1600" dirty="0">
                <a:latin typeface="EC Square Sans Pro" panose="020B0506040000020004" pitchFamily="34" charset="0"/>
              </a:rPr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288563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88" y="1733655"/>
            <a:ext cx="1498281" cy="22447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665" y="1733655"/>
            <a:ext cx="1554223" cy="23313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E45A7C4-6BC0-6A40-BDF1-49EDB1149D55}"/>
              </a:ext>
            </a:extLst>
          </p:cNvPr>
          <p:cNvSpPr txBox="1">
            <a:spLocks/>
          </p:cNvSpPr>
          <p:nvPr/>
        </p:nvSpPr>
        <p:spPr>
          <a:xfrm>
            <a:off x="8064311" y="3028999"/>
            <a:ext cx="3693094" cy="630302"/>
          </a:xfrm>
          <a:prstGeom prst="rect">
            <a:avLst/>
          </a:prstGeom>
          <a:ln w="1270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dirty="0">
                <a:latin typeface="EC Square Sans Pro" panose="020B0506040000020004" pitchFamily="34" charset="0"/>
              </a:rPr>
              <a:t>Proposal to require </a:t>
            </a:r>
            <a:r>
              <a:rPr lang="en-US" sz="1600" b="1" dirty="0">
                <a:latin typeface="EC Square Sans Pro" panose="020B0506040000020004" pitchFamily="34" charset="0"/>
              </a:rPr>
              <a:t>origin indication </a:t>
            </a:r>
            <a:r>
              <a:rPr lang="en-US" sz="1600" dirty="0">
                <a:latin typeface="EC Square Sans Pro" panose="020B0506040000020004" pitchFamily="34" charset="0"/>
              </a:rPr>
              <a:t>for certain products. </a:t>
            </a:r>
            <a:r>
              <a:rPr lang="en-GB" sz="1600" dirty="0">
                <a:latin typeface="EC Square Sans Pro" panose="020B0506040000020004" pitchFamily="34" charset="0"/>
              </a:rPr>
              <a:t>(2022)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BF94F4F-C6F7-5E46-BD37-0257511F507C}"/>
              </a:ext>
            </a:extLst>
          </p:cNvPr>
          <p:cNvSpPr txBox="1">
            <a:spLocks/>
          </p:cNvSpPr>
          <p:nvPr/>
        </p:nvSpPr>
        <p:spPr>
          <a:xfrm>
            <a:off x="8064311" y="1707855"/>
            <a:ext cx="3705940" cy="1177831"/>
          </a:xfrm>
          <a:prstGeom prst="rect">
            <a:avLst/>
          </a:prstGeom>
          <a:ln w="1270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600" dirty="0">
                <a:latin typeface="EC Square Sans Pro" panose="020B0506040000020004" pitchFamily="34" charset="0"/>
              </a:rPr>
              <a:t>Proposal for a harmonised </a:t>
            </a:r>
            <a:r>
              <a:rPr lang="en-GB" sz="1600" b="1" dirty="0">
                <a:latin typeface="EC Square Sans Pro" panose="020B0506040000020004" pitchFamily="34" charset="0"/>
              </a:rPr>
              <a:t>mandatory</a:t>
            </a:r>
            <a:r>
              <a:rPr lang="en-GB" sz="1600" dirty="0">
                <a:latin typeface="EC Square Sans Pro" panose="020B0506040000020004" pitchFamily="34" charset="0"/>
              </a:rPr>
              <a:t> </a:t>
            </a:r>
            <a:r>
              <a:rPr lang="en-GB" sz="1600" b="1" dirty="0">
                <a:latin typeface="EC Square Sans Pro" panose="020B0506040000020004" pitchFamily="34" charset="0"/>
              </a:rPr>
              <a:t>front-of-pack nutrition labelling </a:t>
            </a:r>
            <a:r>
              <a:rPr lang="en-GB" sz="1600" dirty="0">
                <a:latin typeface="EC Square Sans Pro" panose="020B0506040000020004" pitchFamily="34" charset="0"/>
              </a:rPr>
              <a:t>to enable consumers to make health conscious food choices (2022)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756890" y="1713182"/>
            <a:ext cx="3716966" cy="987224"/>
          </a:xfrm>
          <a:prstGeom prst="rect">
            <a:avLst/>
          </a:prstGeom>
          <a:ln w="1270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600" dirty="0">
                <a:latin typeface="EC Square Sans Pro" panose="020B0506040000020004" pitchFamily="34" charset="0"/>
              </a:rPr>
              <a:t>Determine the best modalities for setting </a:t>
            </a:r>
            <a:r>
              <a:rPr lang="en-GB" sz="1600" b="1" dirty="0">
                <a:latin typeface="EC Square Sans Pro" panose="020B0506040000020004" pitchFamily="34" charset="0"/>
              </a:rPr>
              <a:t>minimum mandatory criteria for sustainable food procurement</a:t>
            </a:r>
            <a:r>
              <a:rPr lang="en-GB" sz="1600" dirty="0">
                <a:latin typeface="EC Square Sans Pro" panose="020B0506040000020004" pitchFamily="34" charset="0"/>
              </a:rPr>
              <a:t> (2021)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970722" y="482860"/>
            <a:ext cx="11157110" cy="782357"/>
          </a:xfrm>
        </p:spPr>
        <p:txBody>
          <a:bodyPr/>
          <a:lstStyle/>
          <a:p>
            <a:r>
              <a:rPr lang="en-US" dirty="0"/>
              <a:t>Actions to promote shift towards healthy, sustainable diets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756890" y="2827415"/>
            <a:ext cx="3716966" cy="831886"/>
          </a:xfrm>
          <a:prstGeom prst="rect">
            <a:avLst/>
          </a:prstGeom>
          <a:ln w="1270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dirty="0">
                <a:latin typeface="EC Square Sans Pro" panose="020B0506040000020004" pitchFamily="34" charset="0"/>
              </a:rPr>
              <a:t>Review of the </a:t>
            </a:r>
            <a:r>
              <a:rPr lang="en-US" sz="1600" b="1" dirty="0">
                <a:latin typeface="EC Square Sans Pro" panose="020B0506040000020004" pitchFamily="34" charset="0"/>
              </a:rPr>
              <a:t>EU school scheme</a:t>
            </a:r>
            <a:r>
              <a:rPr lang="en-US" sz="1600" dirty="0">
                <a:latin typeface="EC Square Sans Pro" panose="020B0506040000020004" pitchFamily="34" charset="0"/>
              </a:rPr>
              <a:t> legal framework: refocus on healthy and sustainable food </a:t>
            </a:r>
            <a:r>
              <a:rPr lang="en-GB" sz="1600" dirty="0">
                <a:latin typeface="EC Square Sans Pro" panose="020B0506040000020004" pitchFamily="34" charset="0"/>
              </a:rPr>
              <a:t>(2023)</a:t>
            </a:r>
            <a:endParaRPr lang="en-US" sz="1600" dirty="0">
              <a:latin typeface="EC Square Sans Pro" panose="020B0506040000020004" pitchFamily="34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8064311" y="3801712"/>
            <a:ext cx="3675526" cy="1212992"/>
          </a:xfrm>
          <a:prstGeom prst="rect">
            <a:avLst/>
          </a:prstGeom>
          <a:ln w="1270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600" dirty="0">
                <a:latin typeface="EC Square Sans Pro" panose="020B0506040000020004" pitchFamily="34" charset="0"/>
              </a:rPr>
              <a:t>Proposal for a </a:t>
            </a:r>
            <a:r>
              <a:rPr lang="en-GB" sz="1600" b="1" dirty="0">
                <a:latin typeface="EC Square Sans Pro" panose="020B0506040000020004" pitchFamily="34" charset="0"/>
              </a:rPr>
              <a:t>sustainable food labelling framework</a:t>
            </a:r>
            <a:r>
              <a:rPr lang="en-GB" sz="1600" dirty="0">
                <a:latin typeface="EC Square Sans Pro" panose="020B0506040000020004" pitchFamily="34" charset="0"/>
              </a:rPr>
              <a:t> to empower consumers to make sustainable food choices  (2024)</a:t>
            </a:r>
          </a:p>
        </p:txBody>
      </p:sp>
      <p:sp>
        <p:nvSpPr>
          <p:cNvPr id="12" name="Oval 11"/>
          <p:cNvSpPr/>
          <p:nvPr/>
        </p:nvSpPr>
        <p:spPr>
          <a:xfrm>
            <a:off x="5677977" y="3304841"/>
            <a:ext cx="1479125" cy="1479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62" y="3447292"/>
            <a:ext cx="1297458" cy="1297458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756890" y="3782320"/>
            <a:ext cx="3716966" cy="1163153"/>
          </a:xfrm>
          <a:prstGeom prst="rect">
            <a:avLst/>
          </a:prstGeom>
          <a:ln w="1270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600" dirty="0">
                <a:latin typeface="EC Square Sans Pro" panose="020B0506040000020004" pitchFamily="34" charset="0"/>
              </a:rPr>
              <a:t>Review of the </a:t>
            </a:r>
            <a:r>
              <a:rPr lang="en-GB" sz="1600" b="1" dirty="0">
                <a:latin typeface="EC Square Sans Pro" panose="020B0506040000020004" pitchFamily="34" charset="0"/>
              </a:rPr>
              <a:t>EU promotion programme</a:t>
            </a:r>
            <a:r>
              <a:rPr lang="en-GB" sz="1600" dirty="0">
                <a:latin typeface="EC Square Sans Pro" panose="020B0506040000020004" pitchFamily="34" charset="0"/>
              </a:rPr>
              <a:t> for agricultural and food products (aimed at sustainable production and consumption) (2020)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63486" y="5428290"/>
            <a:ext cx="4693919" cy="133933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694" y="5709591"/>
            <a:ext cx="1972111" cy="1028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831" y="5701532"/>
            <a:ext cx="961670" cy="9616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45234" r="17311" b="15172"/>
          <a:stretch/>
        </p:blipFill>
        <p:spPr>
          <a:xfrm>
            <a:off x="10532705" y="5889802"/>
            <a:ext cx="1104864" cy="65287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51365" y="5379622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Nutrition - health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9562633" y="5408512"/>
            <a:ext cx="1341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Environment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1004281" y="5461499"/>
            <a:ext cx="1341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Social</a:t>
            </a:r>
            <a:endParaRPr lang="en-US" sz="1400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6EE767C-9DDC-2B42-B226-5C3EC4F647DB}"/>
              </a:ext>
            </a:extLst>
          </p:cNvPr>
          <p:cNvSpPr txBox="1">
            <a:spLocks/>
          </p:cNvSpPr>
          <p:nvPr/>
        </p:nvSpPr>
        <p:spPr>
          <a:xfrm>
            <a:off x="756890" y="5187699"/>
            <a:ext cx="3716966" cy="1354977"/>
          </a:xfrm>
          <a:prstGeom prst="rect">
            <a:avLst/>
          </a:prstGeom>
          <a:ln w="1270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9000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1"/>
                </a:solidFill>
              </a:rPr>
              <a:t>Proposal VAT rates </a:t>
            </a:r>
            <a:r>
              <a:rPr lang="en-US" sz="1600" dirty="0">
                <a:solidFill>
                  <a:schemeClr val="tx1"/>
                </a:solidFill>
              </a:rPr>
              <a:t>(currently being discussed in Council): could allow to make more targeted use of rates (e.g. to support organic fruit and vegetables).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306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b="1" dirty="0"/>
              <a:t>If you can’t measure</a:t>
            </a:r>
            <a:r>
              <a:rPr lang="en-US" dirty="0"/>
              <a:t> </a:t>
            </a:r>
            <a:r>
              <a:rPr lang="en-US" b="1" dirty="0"/>
              <a:t>it</a:t>
            </a:r>
            <a:r>
              <a:rPr lang="en-US" dirty="0"/>
              <a:t>, </a:t>
            </a:r>
            <a:r>
              <a:rPr lang="en-US" b="1" dirty="0"/>
              <a:t>you can’t</a:t>
            </a:r>
            <a:r>
              <a:rPr lang="en-US" dirty="0"/>
              <a:t> </a:t>
            </a:r>
            <a:r>
              <a:rPr lang="en-US" b="1" dirty="0"/>
              <a:t>improve it</a:t>
            </a:r>
            <a:r>
              <a:rPr lang="en-US" b="1" dirty="0" smtClean="0"/>
              <a:t>.</a:t>
            </a:r>
            <a:r>
              <a:rPr lang="en-US" dirty="0" smtClean="0"/>
              <a:t>” (Peter Drucker, business guru)</a:t>
            </a:r>
            <a:endParaRPr lang="en-US" dirty="0"/>
          </a:p>
          <a:p>
            <a:r>
              <a:rPr lang="en-US" dirty="0" smtClean="0"/>
              <a:t>“</a:t>
            </a:r>
            <a:r>
              <a:rPr lang="en-US" b="1" dirty="0"/>
              <a:t>If you can’t measure it, it does not exist”. </a:t>
            </a:r>
            <a:r>
              <a:rPr lang="en-US" b="1" dirty="0" smtClean="0"/>
              <a:t> </a:t>
            </a:r>
            <a:r>
              <a:rPr lang="en-US" dirty="0"/>
              <a:t>(Joan Freeman, Professor of Psychology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Easily understood but informative/objective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Widely recognized, harmonized methods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Can be used in public, private and individual decision-making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importance of metrics and labels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12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 rot="574555">
            <a:off x="2074854" y="3004738"/>
            <a:ext cx="2708216" cy="150251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 rot="899655">
            <a:off x="2207400" y="1812000"/>
            <a:ext cx="2708216" cy="150251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698" y="893560"/>
            <a:ext cx="1158926" cy="1158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9059" y="293382"/>
            <a:ext cx="141577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100" b="1" dirty="0" smtClean="0">
                <a:solidFill>
                  <a:srgbClr val="034EA2"/>
                </a:solidFill>
                <a:latin typeface="EC Square Sans Pro" panose="020B0506040000020004" pitchFamily="34" charset="0"/>
              </a:rPr>
              <a:t>CLIMATE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  <a:p>
            <a:pPr algn="ctr"/>
            <a:r>
              <a:rPr lang="fr-BE" sz="1100" b="1" dirty="0" err="1" smtClean="0">
                <a:solidFill>
                  <a:srgbClr val="034EA2"/>
                </a:solidFill>
                <a:latin typeface="EC Square Sans Pro" panose="020B0506040000020004" pitchFamily="34" charset="0"/>
              </a:rPr>
              <a:t>PACT</a:t>
            </a:r>
            <a:r>
              <a:rPr lang="fr-BE" sz="1100" b="1" dirty="0" smtClean="0">
                <a:solidFill>
                  <a:srgbClr val="034EA2"/>
                </a:solidFill>
                <a:latin typeface="EC Square Sans Pro" panose="020B0506040000020004" pitchFamily="34" charset="0"/>
              </a:rPr>
              <a:t> AND </a:t>
            </a:r>
            <a:r>
              <a:rPr lang="fr-BE" sz="1100" b="1" dirty="0" err="1" smtClean="0">
                <a:solidFill>
                  <a:srgbClr val="034EA2"/>
                </a:solidFill>
                <a:latin typeface="EC Square Sans Pro" panose="020B0506040000020004" pitchFamily="34" charset="0"/>
              </a:rPr>
              <a:t>CLIMATE</a:t>
            </a:r>
            <a:endParaRPr lang="fr-BE" sz="1100" b="1" dirty="0" smtClean="0">
              <a:solidFill>
                <a:srgbClr val="034EA2"/>
              </a:solidFill>
              <a:latin typeface="EC Square Sans Pro" panose="020B0506040000020004" pitchFamily="34" charset="0"/>
            </a:endParaRPr>
          </a:p>
          <a:p>
            <a:pPr algn="ctr"/>
            <a:r>
              <a:rPr lang="fr-BE" sz="1100" b="1" dirty="0" smtClean="0">
                <a:solidFill>
                  <a:srgbClr val="034EA2"/>
                </a:solidFill>
                <a:latin typeface="EC Square Sans Pro" panose="020B0506040000020004" pitchFamily="34" charset="0"/>
              </a:rPr>
              <a:t>LAW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7264" y="1023663"/>
            <a:ext cx="1233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INVESTING IN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SMARTER, MORE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SUSTAINABLE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TRANSPORT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0233" y="2211482"/>
            <a:ext cx="107433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STRIVING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FOR GREENER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INDUSTRY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51345" y="3734063"/>
            <a:ext cx="10599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ELIMINATING </a:t>
            </a:r>
            <a:endParaRPr lang="en-US" sz="1100" b="1" dirty="0" smtClean="0">
              <a:solidFill>
                <a:srgbClr val="034EA2"/>
              </a:solidFill>
              <a:latin typeface="EC Square Sans Pro" panose="020B0506040000020004" pitchFamily="34" charset="0"/>
            </a:endParaRPr>
          </a:p>
          <a:p>
            <a:pPr algn="ctr"/>
            <a:r>
              <a:rPr lang="en-US" sz="1100" b="1" dirty="0" smtClean="0">
                <a:solidFill>
                  <a:srgbClr val="034EA2"/>
                </a:solidFill>
                <a:latin typeface="EC Square Sans Pro" panose="020B0506040000020004" pitchFamily="34" charset="0"/>
              </a:rPr>
              <a:t>POLLUTION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02610" y="5247946"/>
            <a:ext cx="1617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ENSURING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A </a:t>
            </a:r>
            <a:r>
              <a:rPr lang="en-US" sz="1100" b="1" dirty="0" smtClean="0">
                <a:solidFill>
                  <a:srgbClr val="034EA2"/>
                </a:solidFill>
                <a:latin typeface="EC Square Sans Pro" panose="020B0506040000020004" pitchFamily="34" charset="0"/>
              </a:rPr>
              <a:t>JUST TRANSITION</a:t>
            </a:r>
            <a:endParaRPr lang="en-US" sz="1100" b="1" dirty="0">
              <a:solidFill>
                <a:srgbClr val="034EA2"/>
              </a:solidFill>
              <a:latin typeface="EC Square Sans Pro" panose="020B0506040000020004" pitchFamily="34" charset="0"/>
            </a:endParaRP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FOR ALL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6628" y="6172148"/>
            <a:ext cx="1617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FINANCING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GREEN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PROJECTS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8681" y="6196329"/>
            <a:ext cx="1617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MAKING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HOMES ENERGY EFFICIENT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7401" y="5162949"/>
            <a:ext cx="1617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LEADING THE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GREEN CHANGE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GLOBALLY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05712" y="3617631"/>
            <a:ext cx="1617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FROM FARM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TO FORK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7438" y="2240834"/>
            <a:ext cx="1617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PROTECTING NATURE</a:t>
            </a:r>
            <a:endParaRPr lang="fr-BE" sz="16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28963" y="922623"/>
            <a:ext cx="1617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PROMOTING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CLEAN</a:t>
            </a:r>
          </a:p>
          <a:p>
            <a:pPr algn="ctr"/>
            <a:r>
              <a:rPr lang="en-US" sz="1100" b="1" dirty="0">
                <a:solidFill>
                  <a:srgbClr val="034EA2"/>
                </a:solidFill>
                <a:latin typeface="EC Square Sans Pro" panose="020B0506040000020004" pitchFamily="34" charset="0"/>
              </a:rPr>
              <a:t>ENERGY</a:t>
            </a:r>
            <a:endParaRPr lang="fr-BE" sz="1100" dirty="0">
              <a:solidFill>
                <a:srgbClr val="034EA2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8211" y="3120852"/>
            <a:ext cx="28456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3200" b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The European </a:t>
            </a:r>
          </a:p>
          <a:p>
            <a:pPr algn="ctr"/>
            <a:r>
              <a:rPr lang="fr-BE" sz="3200" b="1" dirty="0" smtClean="0">
                <a:solidFill>
                  <a:schemeClr val="tx2"/>
                </a:solidFill>
                <a:latin typeface="EC Square Sans Pro" panose="020B0506040000020004" pitchFamily="34" charset="0"/>
              </a:rPr>
              <a:t>Green Deal </a:t>
            </a:r>
            <a:endParaRPr lang="fr-BE" sz="3200" b="1" dirty="0">
              <a:solidFill>
                <a:schemeClr val="tx2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31">
            <a:off x="6644869" y="1197341"/>
            <a:ext cx="1149880" cy="1149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771" y="2111209"/>
            <a:ext cx="1189718" cy="1189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354" y="3258028"/>
            <a:ext cx="1118278" cy="1118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569" y="4322813"/>
            <a:ext cx="1140498" cy="1140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6484">
            <a:off x="6110001" y="4967612"/>
            <a:ext cx="1141937" cy="11419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444" y="5012216"/>
            <a:ext cx="1159932" cy="11599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9195">
            <a:off x="3929090" y="4351346"/>
            <a:ext cx="1190048" cy="119004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648">
            <a:off x="3416061" y="3327400"/>
            <a:ext cx="1119772" cy="11197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1572" y="2153158"/>
            <a:ext cx="1139635" cy="11396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40710">
            <a:off x="4441556" y="1227119"/>
            <a:ext cx="1090324" cy="109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53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5672" y="1374521"/>
            <a:ext cx="10905699" cy="3881904"/>
          </a:xfrm>
        </p:spPr>
        <p:txBody>
          <a:bodyPr/>
          <a:lstStyle/>
          <a:p>
            <a:r>
              <a:rPr lang="en-GB" dirty="0"/>
              <a:t>Circular Economy Action </a:t>
            </a:r>
            <a:r>
              <a:rPr lang="en-GB" dirty="0" smtClean="0"/>
              <a:t>Plan:</a:t>
            </a:r>
            <a:endParaRPr lang="en-GB" dirty="0"/>
          </a:p>
          <a:p>
            <a:pPr lvl="1"/>
            <a:r>
              <a:rPr lang="en-US" dirty="0"/>
              <a:t>Legislative proposal for a sustainable product policy initiative </a:t>
            </a:r>
            <a:endParaRPr lang="en-US" dirty="0" smtClean="0"/>
          </a:p>
          <a:p>
            <a:pPr lvl="1"/>
            <a:r>
              <a:rPr lang="en-US" dirty="0" smtClean="0"/>
              <a:t>Legislative </a:t>
            </a:r>
            <a:r>
              <a:rPr lang="en-US" dirty="0"/>
              <a:t>proposal on substantiating green claims </a:t>
            </a:r>
            <a:endParaRPr lang="en-US" dirty="0" smtClean="0"/>
          </a:p>
          <a:p>
            <a:pPr lvl="1"/>
            <a:r>
              <a:rPr lang="en-US" dirty="0"/>
              <a:t>Legislative proposal empowering consumers in the green transition </a:t>
            </a:r>
            <a:endParaRPr lang="en-US" dirty="0" smtClean="0"/>
          </a:p>
          <a:p>
            <a:pPr lvl="1"/>
            <a:r>
              <a:rPr lang="en-US" dirty="0"/>
              <a:t>Updating the Circular Economy Monitoring Framework to reflect new policy priorities and develop further indicators on resource use, including consumption and material </a:t>
            </a:r>
            <a:r>
              <a:rPr lang="en-US" dirty="0" smtClean="0"/>
              <a:t>footprints </a:t>
            </a:r>
          </a:p>
          <a:p>
            <a:r>
              <a:rPr lang="en-US" dirty="0" smtClean="0"/>
              <a:t>Taxonomy Regulation (in force since July)</a:t>
            </a:r>
          </a:p>
          <a:p>
            <a:r>
              <a:rPr lang="en-US" dirty="0" smtClean="0"/>
              <a:t>rules </a:t>
            </a:r>
            <a:r>
              <a:rPr lang="en-US" dirty="0"/>
              <a:t>on non-financial </a:t>
            </a:r>
            <a:r>
              <a:rPr lang="en-US" dirty="0" smtClean="0"/>
              <a:t>reporting / initiatives </a:t>
            </a:r>
            <a:r>
              <a:rPr lang="en-US" dirty="0"/>
              <a:t>on sustainable corporate governance and on </a:t>
            </a:r>
            <a:r>
              <a:rPr lang="en-US" dirty="0" smtClean="0"/>
              <a:t>Natural Capital </a:t>
            </a:r>
            <a:r>
              <a:rPr lang="en-US" dirty="0"/>
              <a:t>A</a:t>
            </a:r>
            <a:r>
              <a:rPr lang="en-US" dirty="0" smtClean="0"/>
              <a:t>ccounting</a:t>
            </a:r>
          </a:p>
          <a:p>
            <a:r>
              <a:rPr lang="en-US" dirty="0" smtClean="0"/>
              <a:t>Business and Biodiversity Platform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5672" y="287788"/>
            <a:ext cx="10515600" cy="782357"/>
          </a:xfrm>
        </p:spPr>
        <p:txBody>
          <a:bodyPr/>
          <a:lstStyle/>
          <a:p>
            <a:r>
              <a:rPr lang="en-GB" dirty="0" smtClean="0"/>
              <a:t>Related Initiatives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866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6840" y="616675"/>
            <a:ext cx="10515600" cy="782357"/>
          </a:xfrm>
        </p:spPr>
        <p:txBody>
          <a:bodyPr/>
          <a:lstStyle/>
          <a:p>
            <a:r>
              <a:rPr lang="en-US" dirty="0"/>
              <a:t>THANK YOU FOR YOUR ATTENTION!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96120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40" y="1442651"/>
            <a:ext cx="7485055" cy="36096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1773" y="5354198"/>
            <a:ext cx="8108415" cy="435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966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2477597" y="4479876"/>
            <a:ext cx="1896741" cy="189674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477598" y="1882391"/>
            <a:ext cx="1896741" cy="189674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165051" y="2004812"/>
            <a:ext cx="1896741" cy="189674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165050" y="4476574"/>
            <a:ext cx="1896741" cy="18967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2233" y="637747"/>
            <a:ext cx="10515600" cy="782357"/>
          </a:xfrm>
        </p:spPr>
        <p:txBody>
          <a:bodyPr/>
          <a:lstStyle/>
          <a:p>
            <a:pPr hangingPunct="0"/>
            <a:r>
              <a:rPr lang="en-US" dirty="0" smtClean="0"/>
              <a:t>The </a:t>
            </a:r>
            <a:r>
              <a:rPr lang="en-US" dirty="0"/>
              <a:t>EU Biodiversity Strategy </a:t>
            </a:r>
            <a:r>
              <a:rPr lang="fr-BE" dirty="0"/>
              <a:t>  </a:t>
            </a:r>
            <a:endParaRPr lang="en-IE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81307" y="892097"/>
            <a:ext cx="14813" cy="38272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4865" y="3222728"/>
            <a:ext cx="3029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Protect </a:t>
            </a:r>
            <a:r>
              <a:rPr lang="en-US" sz="2400" dirty="0" smtClean="0"/>
              <a:t>Nature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77252" y="5580291"/>
            <a:ext cx="256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Restore </a:t>
            </a:r>
            <a:r>
              <a:rPr lang="en-US" sz="2400" dirty="0" smtClean="0"/>
              <a:t>Nature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929804" y="2943496"/>
            <a:ext cx="3321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Enable Transformative </a:t>
            </a:r>
            <a:r>
              <a:rPr lang="en-US" sz="2400" dirty="0" smtClean="0"/>
              <a:t>Change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030282" y="5362952"/>
            <a:ext cx="345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EU For An Ambitious Global </a:t>
            </a:r>
            <a:r>
              <a:rPr lang="en-US" sz="2400" dirty="0" smtClean="0"/>
              <a:t>Agenda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2" y="4099735"/>
            <a:ext cx="2959572" cy="2258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06" y="1517753"/>
            <a:ext cx="3035031" cy="2316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2" y="1517753"/>
            <a:ext cx="3019000" cy="2301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406" y="4099735"/>
            <a:ext cx="2979422" cy="22735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08" y="3809633"/>
            <a:ext cx="2021914" cy="20014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72" y="1921880"/>
            <a:ext cx="1378523" cy="1378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65" y="1913320"/>
            <a:ext cx="1043224" cy="10635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44" y="4461975"/>
            <a:ext cx="942921" cy="121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17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2819" y="619511"/>
            <a:ext cx="10418899" cy="782357"/>
          </a:xfrm>
        </p:spPr>
        <p:txBody>
          <a:bodyPr/>
          <a:lstStyle/>
          <a:p>
            <a:r>
              <a:rPr lang="en-GB" dirty="0"/>
              <a:t>Why </a:t>
            </a:r>
            <a:r>
              <a:rPr lang="en-GB" b="1" dirty="0" smtClean="0"/>
              <a:t>now?</a:t>
            </a:r>
            <a:endParaRPr lang="fr-BE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981307" y="892097"/>
            <a:ext cx="14813" cy="38272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143948" y="1887897"/>
            <a:ext cx="1381489" cy="1381489"/>
            <a:chOff x="-1130969" y="1401867"/>
            <a:chExt cx="1913021" cy="1913021"/>
          </a:xfrm>
        </p:grpSpPr>
        <p:sp>
          <p:nvSpPr>
            <p:cNvPr id="2" name="Oval 1"/>
            <p:cNvSpPr/>
            <p:nvPr/>
          </p:nvSpPr>
          <p:spPr>
            <a:xfrm>
              <a:off x="-1130969" y="1401867"/>
              <a:ext cx="1913021" cy="1913021"/>
            </a:xfrm>
            <a:prstGeom prst="ellipse">
              <a:avLst/>
            </a:prstGeom>
            <a:solidFill>
              <a:srgbClr val="D6E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1897" y="1769294"/>
              <a:ext cx="1161785" cy="115889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90390" y="1985433"/>
            <a:ext cx="1381489" cy="1381489"/>
            <a:chOff x="6029751" y="1401868"/>
            <a:chExt cx="1913021" cy="1913021"/>
          </a:xfrm>
        </p:grpSpPr>
        <p:sp>
          <p:nvSpPr>
            <p:cNvPr id="9" name="Oval 8"/>
            <p:cNvSpPr/>
            <p:nvPr/>
          </p:nvSpPr>
          <p:spPr>
            <a:xfrm>
              <a:off x="6029751" y="1401868"/>
              <a:ext cx="1913021" cy="1913021"/>
            </a:xfrm>
            <a:prstGeom prst="ellipse">
              <a:avLst/>
            </a:prstGeom>
            <a:solidFill>
              <a:srgbClr val="DBEC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894" y="1733198"/>
              <a:ext cx="1168299" cy="120378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261824" y="1985433"/>
            <a:ext cx="1381489" cy="1381489"/>
            <a:chOff x="0" y="2989732"/>
            <a:chExt cx="1913021" cy="1913021"/>
          </a:xfrm>
        </p:grpSpPr>
        <p:sp>
          <p:nvSpPr>
            <p:cNvPr id="16" name="Oval 15"/>
            <p:cNvSpPr/>
            <p:nvPr/>
          </p:nvSpPr>
          <p:spPr>
            <a:xfrm>
              <a:off x="0" y="2989732"/>
              <a:ext cx="1913021" cy="191302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736" y="3265147"/>
              <a:ext cx="1197141" cy="130139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242042" y="3565069"/>
            <a:ext cx="325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Urgency:</a:t>
            </a:r>
          </a:p>
          <a:p>
            <a:r>
              <a:rPr lang="en-US" sz="2400" dirty="0" smtClean="0"/>
              <a:t>Need </a:t>
            </a:r>
            <a:r>
              <a:rPr lang="en-US" sz="2400" dirty="0"/>
              <a:t>to urgently address the biodiversity </a:t>
            </a:r>
            <a:r>
              <a:rPr lang="en-US" sz="2400" dirty="0" smtClean="0"/>
              <a:t>crisis</a:t>
            </a:r>
            <a:endParaRPr lang="it-IT" dirty="0"/>
          </a:p>
        </p:txBody>
      </p:sp>
      <p:sp>
        <p:nvSpPr>
          <p:cNvPr id="21" name="TextBox 20"/>
          <p:cNvSpPr txBox="1"/>
          <p:nvPr/>
        </p:nvSpPr>
        <p:spPr>
          <a:xfrm>
            <a:off x="8086770" y="3531417"/>
            <a:ext cx="2434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Recovery</a:t>
            </a:r>
            <a:r>
              <a:rPr lang="en-GB" sz="2400" b="1" dirty="0" smtClean="0"/>
              <a:t>:</a:t>
            </a:r>
          </a:p>
          <a:p>
            <a:r>
              <a:rPr lang="en-GB" sz="2400" dirty="0" smtClean="0"/>
              <a:t>Need to mainstream into Recovery, MFF, CAP, etc… </a:t>
            </a:r>
            <a:endParaRPr lang="it-IT" dirty="0"/>
          </a:p>
        </p:txBody>
      </p:sp>
      <p:sp>
        <p:nvSpPr>
          <p:cNvPr id="22" name="TextBox 21"/>
          <p:cNvSpPr txBox="1"/>
          <p:nvPr/>
        </p:nvSpPr>
        <p:spPr>
          <a:xfrm>
            <a:off x="3993311" y="3579377"/>
            <a:ext cx="3817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Our role in the world:</a:t>
            </a:r>
            <a:r>
              <a:rPr lang="en-GB" sz="2400" dirty="0"/>
              <a:t> </a:t>
            </a:r>
            <a:endParaRPr lang="en-GB" sz="2400" dirty="0" smtClean="0"/>
          </a:p>
          <a:p>
            <a:r>
              <a:rPr lang="en-GB" sz="2400" dirty="0" smtClean="0"/>
              <a:t>EU </a:t>
            </a:r>
            <a:r>
              <a:rPr lang="en-GB" sz="2400" dirty="0"/>
              <a:t>leadership towards CBD </a:t>
            </a:r>
            <a:r>
              <a:rPr lang="en-GB" sz="2400" dirty="0" smtClean="0"/>
              <a:t>COP15 </a:t>
            </a:r>
            <a:endParaRPr lang="fr-BE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720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534502" y="2049402"/>
            <a:ext cx="5657498" cy="4808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2819" y="619511"/>
            <a:ext cx="10418899" cy="782357"/>
          </a:xfrm>
        </p:spPr>
        <p:txBody>
          <a:bodyPr/>
          <a:lstStyle/>
          <a:p>
            <a:r>
              <a:rPr lang="en-US" dirty="0" smtClean="0"/>
              <a:t>Biodiversity </a:t>
            </a:r>
            <a:r>
              <a:rPr lang="en-US" dirty="0"/>
              <a:t>underpins sustainable </a:t>
            </a:r>
            <a:r>
              <a:rPr lang="en-US" dirty="0" smtClean="0"/>
              <a:t>development</a:t>
            </a:r>
            <a:endParaRPr lang="fr-BE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6AB0D0E-3B5D-4DAB-AF5A-7DB14F203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039" y="6300406"/>
            <a:ext cx="19446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621F524-A5A3-4AC8-A30C-F20DBFEB0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98" y="1877072"/>
            <a:ext cx="5753602" cy="393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70992" y="2141477"/>
            <a:ext cx="62034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Biodiversity </a:t>
            </a:r>
            <a:r>
              <a:rPr lang="en-GB" sz="2000" dirty="0"/>
              <a:t>loss: key threats for humanity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Almost half of global GDP is linked to </a:t>
            </a:r>
            <a:r>
              <a:rPr lang="en-GB" sz="2000" dirty="0" smtClean="0"/>
              <a:t>nature</a:t>
            </a:r>
          </a:p>
          <a:p>
            <a:pPr lvl="1"/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Interdependence between </a:t>
            </a:r>
            <a:r>
              <a:rPr lang="en-GB" sz="2000" dirty="0"/>
              <a:t>biodiversity </a:t>
            </a:r>
            <a:r>
              <a:rPr lang="en-GB" sz="2000" dirty="0" smtClean="0"/>
              <a:t>loss and </a:t>
            </a:r>
            <a:r>
              <a:rPr lang="en-GB" sz="2000" dirty="0"/>
              <a:t>climate </a:t>
            </a:r>
            <a:r>
              <a:rPr lang="en-GB" sz="2000" dirty="0" smtClean="0"/>
              <a:t>change, link to pandemics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Restoring biodiversity </a:t>
            </a:r>
            <a:r>
              <a:rPr lang="en-GB" sz="2000" dirty="0" smtClean="0"/>
              <a:t>- core </a:t>
            </a:r>
            <a:r>
              <a:rPr lang="en-GB" sz="2000" dirty="0"/>
              <a:t>part of recovery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81307" y="892097"/>
            <a:ext cx="14813" cy="38272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49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1809861" y="1971286"/>
            <a:ext cx="1896741" cy="189674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465" y="638976"/>
            <a:ext cx="10515600" cy="782357"/>
          </a:xfrm>
        </p:spPr>
        <p:txBody>
          <a:bodyPr/>
          <a:lstStyle/>
          <a:p>
            <a:pPr hangingPunct="0"/>
            <a:r>
              <a:rPr lang="en-US" dirty="0" smtClean="0"/>
              <a:t>Restore </a:t>
            </a:r>
            <a:r>
              <a:rPr lang="en-US" dirty="0"/>
              <a:t>Nature  </a:t>
            </a:r>
            <a:r>
              <a:rPr lang="fr-BE" dirty="0"/>
              <a:t>  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3057608" y="1421333"/>
            <a:ext cx="8584423" cy="52398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685800">
              <a:lnSpc>
                <a:spcPct val="150000"/>
              </a:lnSpc>
            </a:pPr>
            <a:r>
              <a:rPr lang="en-US" sz="2400" b="1" dirty="0" smtClean="0"/>
              <a:t>EU Restoration Plan </a:t>
            </a:r>
            <a:r>
              <a:rPr lang="en-GB" sz="2400" b="1" dirty="0" smtClean="0"/>
              <a:t>with 2030 commitments (1)</a:t>
            </a:r>
            <a:r>
              <a:rPr lang="en-GB" sz="2400" dirty="0" smtClean="0"/>
              <a:t>:   </a:t>
            </a:r>
          </a:p>
          <a:p>
            <a:pPr marL="10287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0" dirty="0" smtClean="0"/>
              <a:t>Legally binding targets to be proposed in 2021</a:t>
            </a:r>
          </a:p>
          <a:p>
            <a:pPr marL="10287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0" dirty="0"/>
              <a:t>No deterioration of any protected habitats and species by </a:t>
            </a:r>
            <a:r>
              <a:rPr lang="en-US" sz="2000" b="0" dirty="0" smtClean="0"/>
              <a:t>2030: </a:t>
            </a:r>
            <a:r>
              <a:rPr lang="en-US" sz="2000" b="0" dirty="0" err="1" smtClean="0"/>
              <a:t>favourable</a:t>
            </a:r>
            <a:r>
              <a:rPr lang="en-US" sz="2000" b="0" dirty="0" smtClean="0"/>
              <a:t> status or positive trend for </a:t>
            </a:r>
            <a:r>
              <a:rPr lang="en-US" sz="2000" b="0" dirty="0"/>
              <a:t>at least </a:t>
            </a:r>
            <a:r>
              <a:rPr lang="en-US" sz="2000" b="0" dirty="0" smtClean="0"/>
              <a:t>30%</a:t>
            </a:r>
          </a:p>
          <a:p>
            <a:pPr marL="10287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0" dirty="0" err="1" smtClean="0"/>
              <a:t>Agroecology</a:t>
            </a:r>
            <a:r>
              <a:rPr lang="en-US" sz="2000" b="0" dirty="0" smtClean="0"/>
              <a:t>: Organic farming ≥25%</a:t>
            </a:r>
          </a:p>
          <a:p>
            <a:pPr marL="10287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0" dirty="0" smtClean="0"/>
              <a:t>Biodiverse landscape features ≥10%</a:t>
            </a:r>
          </a:p>
          <a:p>
            <a:pPr marL="10287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50</a:t>
            </a:r>
            <a:r>
              <a:rPr lang="en-US" sz="2000" b="0" dirty="0" smtClean="0"/>
              <a:t>% reduction </a:t>
            </a:r>
            <a:r>
              <a:rPr lang="en-US" sz="2000" b="0" dirty="0"/>
              <a:t>of use and risk of </a:t>
            </a:r>
            <a:r>
              <a:rPr lang="en-US" sz="2000" b="0" dirty="0" smtClean="0"/>
              <a:t>pesticides</a:t>
            </a:r>
          </a:p>
          <a:p>
            <a:pPr marL="10287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Reduction of pollution from fertilisers by </a:t>
            </a:r>
            <a:r>
              <a:rPr lang="en-GB" sz="2000" dirty="0" smtClean="0"/>
              <a:t>50</a:t>
            </a:r>
            <a:r>
              <a:rPr lang="en-GB" sz="2000" dirty="0"/>
              <a:t>% and by </a:t>
            </a:r>
            <a:r>
              <a:rPr lang="en-US" sz="2000" dirty="0"/>
              <a:t>≥ </a:t>
            </a:r>
            <a:r>
              <a:rPr lang="en-GB" sz="2000" dirty="0" smtClean="0"/>
              <a:t>20</a:t>
            </a:r>
            <a:r>
              <a:rPr lang="en-GB" sz="2000" dirty="0"/>
              <a:t>% their use</a:t>
            </a:r>
          </a:p>
          <a:p>
            <a:pPr marL="10287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smtClean="0"/>
              <a:t>Plant</a:t>
            </a:r>
            <a:r>
              <a:rPr lang="en-US" sz="2000" dirty="0"/>
              <a:t>  </a:t>
            </a:r>
            <a:r>
              <a:rPr lang="en-US" sz="2000" dirty="0" smtClean="0"/>
              <a:t>3 </a:t>
            </a:r>
            <a:r>
              <a:rPr lang="en-US" sz="2000" dirty="0"/>
              <a:t>billion additional trees respecting ecological principles </a:t>
            </a:r>
          </a:p>
          <a:p>
            <a:pPr marL="10287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0" dirty="0" smtClean="0"/>
              <a:t>Reverse </a:t>
            </a:r>
            <a:r>
              <a:rPr lang="en-US" sz="2000" b="0" dirty="0"/>
              <a:t>decline in </a:t>
            </a:r>
            <a:r>
              <a:rPr lang="en-US" sz="2000" b="0" dirty="0" smtClean="0"/>
              <a:t>pollinators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981307" y="892097"/>
            <a:ext cx="14813" cy="38272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20" y="1676640"/>
            <a:ext cx="1923143" cy="1467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51" y="2535996"/>
            <a:ext cx="942921" cy="121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9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9751" y="646251"/>
            <a:ext cx="10515600" cy="782357"/>
          </a:xfrm>
        </p:spPr>
        <p:txBody>
          <a:bodyPr/>
          <a:lstStyle/>
          <a:p>
            <a:pPr hangingPunct="0"/>
            <a:r>
              <a:rPr lang="en-US" dirty="0"/>
              <a:t>Restore Nature</a:t>
            </a:r>
            <a:r>
              <a:rPr lang="en-US" sz="3600" dirty="0"/>
              <a:t>  </a:t>
            </a:r>
            <a:r>
              <a:rPr lang="fr-BE" sz="3600" dirty="0"/>
              <a:t>  </a:t>
            </a:r>
            <a:endParaRPr lang="en-IE" sz="36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81307" y="892097"/>
            <a:ext cx="14813" cy="38272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809861" y="1995350"/>
            <a:ext cx="1896741" cy="1896741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20" y="1676640"/>
            <a:ext cx="1923143" cy="14675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5761" y="1428608"/>
            <a:ext cx="8748280" cy="38856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685800" lvl="2">
              <a:lnSpc>
                <a:spcPct val="200000"/>
              </a:lnSpc>
            </a:pPr>
            <a:r>
              <a:rPr lang="en-US" sz="2400" b="1" dirty="0"/>
              <a:t>EU Restoration Plan </a:t>
            </a:r>
            <a:r>
              <a:rPr lang="en-GB" sz="2400" b="1" dirty="0"/>
              <a:t>with 2030 commitments </a:t>
            </a:r>
            <a:r>
              <a:rPr lang="en-GB" sz="2400" b="1" dirty="0" smtClean="0"/>
              <a:t>(2)</a:t>
            </a:r>
            <a:r>
              <a:rPr lang="en-GB" sz="2400" dirty="0" smtClean="0"/>
              <a:t>:   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/>
              <a:t>Remediate contaminated soil sites 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2000" b="0" dirty="0" smtClean="0"/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b="0" dirty="0" smtClean="0"/>
              <a:t>Restore </a:t>
            </a:r>
            <a:r>
              <a:rPr lang="en-US" sz="2000" dirty="0"/>
              <a:t>≥ 25,000km </a:t>
            </a:r>
            <a:r>
              <a:rPr lang="en-US" sz="2000" b="0" dirty="0" smtClean="0"/>
              <a:t>free flowing rivers 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2000" b="0" dirty="0" smtClean="0"/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b="0" dirty="0" smtClean="0"/>
              <a:t>New Urban Greening Platform: the Green City Accord </a:t>
            </a:r>
            <a:endParaRPr lang="en-US" sz="2000" b="0" dirty="0"/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Halve </a:t>
            </a:r>
            <a:r>
              <a:rPr lang="en-US" sz="2000" dirty="0"/>
              <a:t>the number of </a:t>
            </a:r>
            <a:r>
              <a:rPr lang="en-US" sz="2000" dirty="0" smtClean="0"/>
              <a:t>‘red list’ </a:t>
            </a:r>
            <a:r>
              <a:rPr lang="en-US" sz="2000" dirty="0"/>
              <a:t>species threatened by </a:t>
            </a:r>
            <a:r>
              <a:rPr lang="en-US" sz="2000" dirty="0" smtClean="0"/>
              <a:t>Invasive </a:t>
            </a:r>
            <a:r>
              <a:rPr lang="en-US" sz="2000" dirty="0"/>
              <a:t>A</a:t>
            </a:r>
            <a:r>
              <a:rPr lang="en-US" sz="2000" dirty="0" smtClean="0"/>
              <a:t>lien Species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endParaRPr lang="en-US" sz="2000" b="0" dirty="0" smtClean="0"/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2000" b="0" dirty="0" smtClean="0"/>
              <a:t>Reduction </a:t>
            </a:r>
            <a:r>
              <a:rPr lang="en-US" sz="2000" b="0" dirty="0"/>
              <a:t>of damage to seabed, </a:t>
            </a:r>
            <a:r>
              <a:rPr lang="en-US" sz="2000" b="0" dirty="0" smtClean="0"/>
              <a:t>elimination/reduction of bycatch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51" y="2535996"/>
            <a:ext cx="942921" cy="121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72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798953" y="2010099"/>
            <a:ext cx="1896741" cy="189674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115687" y="623949"/>
            <a:ext cx="10515600" cy="782357"/>
          </a:xfrm>
        </p:spPr>
        <p:txBody>
          <a:bodyPr/>
          <a:lstStyle/>
          <a:p>
            <a:pPr hangingPunct="0"/>
            <a:r>
              <a:rPr lang="en-US" dirty="0"/>
              <a:t>Enable Transformative Change</a:t>
            </a:r>
            <a:endParaRPr lang="en-I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81307" y="892097"/>
            <a:ext cx="14813" cy="382724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295515" y="1709407"/>
            <a:ext cx="685817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lvl="2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Governance framework </a:t>
            </a:r>
          </a:p>
          <a:p>
            <a:pPr marL="1028700" lvl="2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Unlocking financing </a:t>
            </a:r>
          </a:p>
          <a:p>
            <a:pPr marL="1028700" lvl="2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Business engagement</a:t>
            </a:r>
          </a:p>
          <a:p>
            <a:pPr marL="1028700" lvl="2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Knowledge, education</a:t>
            </a:r>
          </a:p>
          <a:p>
            <a:pPr marL="1028700" lvl="2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Promotion of Nature-Based Solutions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7" y="1709407"/>
            <a:ext cx="1972177" cy="15049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54" y="2550695"/>
            <a:ext cx="1196294" cy="119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796248" y="3673506"/>
            <a:ext cx="1499809" cy="149980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8576" y="622870"/>
            <a:ext cx="10337746" cy="782357"/>
          </a:xfrm>
        </p:spPr>
        <p:txBody>
          <a:bodyPr/>
          <a:lstStyle/>
          <a:p>
            <a:r>
              <a:rPr lang="en-US" dirty="0" smtClean="0"/>
              <a:t>The Farm to Fork Strategy</a:t>
            </a:r>
            <a:endParaRPr lang="en-US" dirty="0"/>
          </a:p>
        </p:txBody>
      </p:sp>
      <p:sp>
        <p:nvSpPr>
          <p:cNvPr id="5" name="• Full range depends on ecosystem condition"/>
          <p:cNvSpPr txBox="1"/>
          <p:nvPr/>
        </p:nvSpPr>
        <p:spPr>
          <a:xfrm>
            <a:off x="2923722" y="1245648"/>
            <a:ext cx="8245592" cy="44054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numCol="1" anchor="ctr">
            <a:noAutofit/>
          </a:bodyPr>
          <a:lstStyle>
            <a:lvl1pPr algn="ctr">
              <a:spcBef>
                <a:spcPts val="1200"/>
              </a:spcBef>
              <a:defRPr sz="1700"/>
            </a:lvl1pPr>
          </a:lstStyle>
          <a:p>
            <a:r>
              <a:rPr lang="en-GB" sz="2400" b="1" dirty="0">
                <a:solidFill>
                  <a:srgbClr val="034EA1"/>
                </a:solidFill>
                <a:latin typeface="EC Square Sans Pro" panose="020B0506040000020004" pitchFamily="34" charset="0"/>
              </a:rPr>
              <a:t>For a fair, healthy and environmentally-friendly </a:t>
            </a:r>
          </a:p>
          <a:p>
            <a:r>
              <a:rPr lang="en-GB" sz="2400" b="1" dirty="0">
                <a:solidFill>
                  <a:srgbClr val="034EA1"/>
                </a:solidFill>
                <a:latin typeface="EC Square Sans Pro" panose="020B0506040000020004" pitchFamily="34" charset="0"/>
              </a:rPr>
              <a:t>food system</a:t>
            </a:r>
            <a:endParaRPr lang="en-US" sz="2400" b="1" dirty="0">
              <a:solidFill>
                <a:srgbClr val="034EA1"/>
              </a:solidFill>
              <a:latin typeface="EC Square Sans Pro" panose="020B0506040000020004" pitchFamily="34" charset="0"/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Systemic changes over the whole food system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Ensuring sustainability and resilience</a:t>
            </a:r>
            <a:endParaRPr lang="en-US" sz="2400" dirty="0"/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Leading a global transition</a:t>
            </a:r>
            <a:endParaRPr lang="en-US" sz="2400" dirty="0" smtClean="0">
              <a:solidFill>
                <a:schemeClr val="accent3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96120" y="905693"/>
            <a:ext cx="0" cy="402581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814264" y="2028329"/>
            <a:ext cx="1499809" cy="1499809"/>
            <a:chOff x="8530389" y="3028345"/>
            <a:chExt cx="1775147" cy="1775147"/>
          </a:xfrm>
        </p:grpSpPr>
        <p:sp>
          <p:nvSpPr>
            <p:cNvPr id="7" name="Oval 6"/>
            <p:cNvSpPr/>
            <p:nvPr/>
          </p:nvSpPr>
          <p:spPr>
            <a:xfrm>
              <a:off x="8530389" y="3028345"/>
              <a:ext cx="1775147" cy="1775147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6656" y="3200400"/>
              <a:ext cx="1154965" cy="130154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349" y="3869328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9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 Deal colour theme">
      <a:dk1>
        <a:srgbClr val="4D4D4D"/>
      </a:dk1>
      <a:lt1>
        <a:srgbClr val="FFFFFF"/>
      </a:lt1>
      <a:dk2>
        <a:srgbClr val="034EA2"/>
      </a:dk2>
      <a:lt2>
        <a:srgbClr val="9ACA3C"/>
      </a:lt2>
      <a:accent1>
        <a:srgbClr val="2C85A4"/>
      </a:accent1>
      <a:accent2>
        <a:srgbClr val="C3E5ED"/>
      </a:accent2>
      <a:accent3>
        <a:srgbClr val="495F41"/>
      </a:accent3>
      <a:accent4>
        <a:srgbClr val="3C3C58"/>
      </a:accent4>
      <a:accent5>
        <a:srgbClr val="FFA52F"/>
      </a:accent5>
      <a:accent6>
        <a:srgbClr val="C4E0C0"/>
      </a:accent6>
      <a:hlink>
        <a:srgbClr val="EBE1D1"/>
      </a:hlink>
      <a:folHlink>
        <a:srgbClr val="FD657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1361</Words>
  <Application>Microsoft Office PowerPoint</Application>
  <PresentationFormat>Breitbild</PresentationFormat>
  <Paragraphs>221</Paragraphs>
  <Slides>21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EC Square Sans Pro</vt:lpstr>
      <vt:lpstr>EC Square Sans Pro Medium</vt:lpstr>
      <vt:lpstr>Wingdings</vt:lpstr>
      <vt:lpstr>Office Theme</vt:lpstr>
      <vt:lpstr>PowerPoint-Präsentation</vt:lpstr>
      <vt:lpstr>PowerPoint-Präsentation</vt:lpstr>
      <vt:lpstr>The EU Biodiversity Strategy   </vt:lpstr>
      <vt:lpstr>Why now?</vt:lpstr>
      <vt:lpstr>Biodiversity underpins sustainable development</vt:lpstr>
      <vt:lpstr>Restore Nature    </vt:lpstr>
      <vt:lpstr>Restore Nature    </vt:lpstr>
      <vt:lpstr>Enable Transformative Change</vt:lpstr>
      <vt:lpstr>The Farm to Fork Strategy</vt:lpstr>
      <vt:lpstr>PowerPoint-Präsentation</vt:lpstr>
      <vt:lpstr>Integrated approach from farm to fork needed</vt:lpstr>
      <vt:lpstr>Food production objective</vt:lpstr>
      <vt:lpstr>2030  Targets for sustainable food production</vt:lpstr>
      <vt:lpstr>Actions to ensure sustainable food production (1)</vt:lpstr>
      <vt:lpstr>Actions to ensure sustainable food production (2)</vt:lpstr>
      <vt:lpstr>Enabling transition – Advice, knowledge &amp; data</vt:lpstr>
      <vt:lpstr>Actions to stimulate sustainable practices by food industry and retail, hospitality and food service</vt:lpstr>
      <vt:lpstr>Actions to promote shift towards healthy, sustainable diets</vt:lpstr>
      <vt:lpstr>The importance of metrics and labels</vt:lpstr>
      <vt:lpstr>Related Initiatives</vt:lpstr>
      <vt:lpstr>THANK YOU FOR YOUR ATTENTION!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Viktor Konitzer</cp:lastModifiedBy>
  <cp:revision>224</cp:revision>
  <cp:lastPrinted>2020-04-28T07:15:52Z</cp:lastPrinted>
  <dcterms:created xsi:type="dcterms:W3CDTF">2019-08-09T12:06:42Z</dcterms:created>
  <dcterms:modified xsi:type="dcterms:W3CDTF">2020-10-01T11:55:12Z</dcterms:modified>
</cp:coreProperties>
</file>