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2.jpg" ContentType="image/jpe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2" r:id="rId3"/>
    <p:sldId id="269" r:id="rId4"/>
    <p:sldId id="271" r:id="rId5"/>
    <p:sldId id="259" r:id="rId6"/>
    <p:sldId id="4362" r:id="rId7"/>
    <p:sldId id="4363" r:id="rId8"/>
    <p:sldId id="4364" r:id="rId9"/>
    <p:sldId id="267" r:id="rId10"/>
    <p:sldId id="265" r:id="rId1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falda Evangelista" initials="ME" lastIdx="1" clrIdx="0">
    <p:extLst>
      <p:ext uri="{19B8F6BF-5375-455C-9EA6-DF929625EA0E}">
        <p15:presenceInfo xmlns:p15="http://schemas.microsoft.com/office/powerpoint/2012/main" userId="S::mafalda.evangelista@bcsdportugal.org::610f22ed-f179-4109-b600-f55011f5d98d" providerId="AD"/>
      </p:ext>
    </p:extLst>
  </p:cmAuthor>
  <p:cmAuthor id="2" name="Pedro Beja" initials="PB" lastIdx="15" clrIdx="1">
    <p:extLst>
      <p:ext uri="{19B8F6BF-5375-455C-9EA6-DF929625EA0E}">
        <p15:presenceInfo xmlns:p15="http://schemas.microsoft.com/office/powerpoint/2012/main" userId="2fdaa1f957741a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75"/>
    <a:srgbClr val="D41217"/>
    <a:srgbClr val="289870"/>
    <a:srgbClr val="BFE3DA"/>
    <a:srgbClr val="8C7A47"/>
    <a:srgbClr val="FFFFFF"/>
    <a:srgbClr val="E3F3EF"/>
    <a:srgbClr val="D03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1E2A5916-90C0-4B8C-8FCE-606EEDCB50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46C1AF1C-9B54-40B5-A429-0958E2032D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85C9A-EC9B-455E-AC99-FC862F3C4029}" type="datetimeFigureOut">
              <a:rPr lang="pt-PT" smtClean="0"/>
              <a:t>25/09/2020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CD88DCE-D1BA-49E2-9241-BF8CD1AA39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2DAAA07-FBD0-409E-BF41-B1BAF42D5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681FF-55E9-4A5B-90B9-8267107F74C1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92095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B66FE-FF80-4719-B130-F91F8C8F1987}" type="datetimeFigureOut">
              <a:rPr lang="pt-PT" smtClean="0"/>
              <a:t>25/09/2020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D24DB-ED6A-428E-A66A-36A37A8A24ED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4112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93706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969BF6-4C88-45B7-A5A7-EAA749615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8E26CF-BBF2-41DC-94D9-EF1CF47EB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D5C0661-32FF-416D-AF94-9E9328C9F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A883-5586-4C18-9710-56BFDE059472}" type="datetime1">
              <a:rPr lang="pt-PT" smtClean="0"/>
              <a:t>25/09/2020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AC52EF1-EB16-43F2-9BD3-777F47AB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A5F6D22-70B4-408A-A9DE-0910044D4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CA88-FEDB-4C8E-BF43-FB742B8D1530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586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86396C-B3AA-459D-8FAD-24D1A76B8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FE8919C-6910-4EAD-AC04-F33DA3BB2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11AEBEF-D5AB-43D9-8596-C0002E039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4574-F7BC-4DF6-A69E-1FC831770DD8}" type="datetime1">
              <a:rPr lang="pt-PT" smtClean="0"/>
              <a:t>25/09/2020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E118785-E689-46BC-947A-D1A407AE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6EB7AA8-F62B-4873-BCAB-16CB072B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CA88-FEDB-4C8E-BF43-FB742B8D1530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752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46D937-7110-412C-AFA3-B93B393F43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893DF52-35BD-4D11-81F2-AC0D51567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6107C12-9E5B-4783-95D8-8DAC300A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8825-D279-45C4-A3D5-83859BDEAADC}" type="datetime1">
              <a:rPr lang="pt-PT" smtClean="0"/>
              <a:t>25/09/2020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6B1E0AA-EB13-40D9-B49E-527414A84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E6655D1-3503-4C6D-A322-6A62FFE13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CA88-FEDB-4C8E-BF43-FB742B8D1530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681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85182-8415-4B6C-990F-DC755E626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B146040-A49B-4503-9938-AA29A2258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CCAA9C0-2BED-4FE8-8CD7-D2F3F93C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9F990-A024-4F28-89FC-1C9161D0F3F9}" type="datetime1">
              <a:rPr lang="pt-PT" smtClean="0"/>
              <a:t>25/09/2020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2D340DA-AFA6-4D2D-A6CC-C3B08599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21DB339-4AF8-425A-8B5E-C142E4ED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CA88-FEDB-4C8E-BF43-FB742B8D1530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350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CC55A-B7A9-4A3F-98FF-1012F71F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E33251B-E243-405F-9A46-EB25E8585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F73D686-CBB4-44A4-88E0-4783C371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04E0-E4EA-449A-9475-5A90C2045E66}" type="datetime1">
              <a:rPr lang="pt-PT" smtClean="0"/>
              <a:t>25/09/2020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C23E981-FA44-42DE-AB22-A1CDBA71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8D6EFA2-E99B-4236-86BC-9676155E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CA88-FEDB-4C8E-BF43-FB742B8D1530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1293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6F3BB2-60B7-46B8-9C20-16431F926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A2B0A50-FD13-4F00-955A-578F521DB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7A7924A-567D-4636-8601-5FB559AD8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75A23B4-71AC-41F5-918A-CD7AF7B5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5B99-FC7E-484C-BB58-DDCC4E54618F}" type="datetime1">
              <a:rPr lang="pt-PT" smtClean="0"/>
              <a:t>25/09/2020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19A2246-7359-4370-83AF-885573A7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C9B2495-A325-471D-A9EE-CB849701A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CA88-FEDB-4C8E-BF43-FB742B8D1530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568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9FD10-7EF9-4834-BDDA-6A7ED4B3F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9D02BF5-87EA-46EC-82D0-9025464E0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F88F4E3-0752-4E0C-8BCD-F2731D5DD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ABBE6A9E-D9BF-4CF1-9FAA-DF1EEBA31A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7823105C-6EAB-46E3-818C-0F461E95BB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CD694360-2EE1-4F02-943F-55DBD430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A041-067D-4489-9307-5CBA68A1B9D2}" type="datetime1">
              <a:rPr lang="pt-PT" smtClean="0"/>
              <a:t>25/09/2020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1812F00B-7072-483E-AE6E-CB4535DC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B2951DBD-C483-4EDF-82B3-1ED7BE06D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CA88-FEDB-4C8E-BF43-FB742B8D1530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3697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833881-BCBD-46A9-ADD7-61224D7B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31AE3A1F-24A1-4DC9-BAD5-8059D8578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B6F2-7478-4335-9B5E-D0BC4A0A6F2E}" type="datetime1">
              <a:rPr lang="pt-PT" smtClean="0"/>
              <a:t>25/09/2020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164337EA-3229-4B18-A75B-9FCAFBE08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102A0CB-FC1F-4A6E-AF17-E632E0B66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CA88-FEDB-4C8E-BF43-FB742B8D1530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163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4D40C1A-D5D2-4B4C-B254-A8CAC9C71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25C8-4D90-4D09-A95A-FC503F37D7EF}" type="datetime1">
              <a:rPr lang="pt-PT" smtClean="0"/>
              <a:t>25/09/2020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E8DD9186-67E4-4B35-BFE8-2B75661CF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42F7FCE-D811-4910-8A6B-2C28DFAE0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CA88-FEDB-4C8E-BF43-FB742B8D1530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152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2A0204-94D3-4CC6-906D-6357CC3E7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1CFDE51-B3CA-40A5-BCB8-1E6E1550E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B5A4452F-4B6C-4C6D-B289-12DBC6D41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67C3CFD-DE20-4704-8A25-A05805A3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A6F4-A485-4D99-98C4-09C7B9AF181B}" type="datetime1">
              <a:rPr lang="pt-PT" smtClean="0"/>
              <a:t>25/09/2020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40A7E92-92C8-49C5-9473-C50C9158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22EB4D0-69C3-46D8-B634-57375194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CA88-FEDB-4C8E-BF43-FB742B8D1530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394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40D550-DCA6-4904-B5AA-E994B5188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A5E65EA-368D-40F8-99F6-D5D410E93B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393AD0B-FE8C-4776-935F-6A398C92A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383BD28-CF8A-485B-B0AD-DBCDFDFE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72A6D-C3BF-4224-BBFB-E095B745CDBE}" type="datetime1">
              <a:rPr lang="pt-PT" smtClean="0"/>
              <a:t>25/09/2020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898EEF9-FA78-4F3D-908F-D0E77ED0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6114F83-C022-4C94-88E9-57673B75E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CA88-FEDB-4C8E-BF43-FB742B8D1530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4057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18BFAECA-BD88-457F-8BB3-7E8A2A53B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36A08D6-0766-480B-BEF6-DC49317CD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58D5320-7681-4968-B8F1-AF593D9440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6411F-1B7C-4A39-A60D-3FDBB8A4B666}" type="datetime1">
              <a:rPr lang="pt-PT" smtClean="0"/>
              <a:t>25/09/2020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53F0EFF-AD4E-4126-85C7-AEFAED188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33326C-3FF2-4B36-A25A-9434CC653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CCA88-FEDB-4C8E-BF43-FB742B8D1530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631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://www.spea.pt/pt/" TargetMode="External"/><Relationship Id="rId18" Type="http://schemas.openxmlformats.org/officeDocument/2006/relationships/hyperlink" Target="https://cibio.up.pt/" TargetMode="External"/><Relationship Id="rId3" Type="http://schemas.openxmlformats.org/officeDocument/2006/relationships/image" Target="../media/image12.jpg"/><Relationship Id="rId21" Type="http://schemas.openxmlformats.org/officeDocument/2006/relationships/hyperlink" Target="https://www.uevora.pt/investigar/unidades-id/unidades-investigacao/med" TargetMode="External"/><Relationship Id="rId7" Type="http://schemas.openxmlformats.org/officeDocument/2006/relationships/image" Target="../media/image16.png"/><Relationship Id="rId12" Type="http://schemas.openxmlformats.org/officeDocument/2006/relationships/hyperlink" Target="https://www.natureza-portugal.org/" TargetMode="External"/><Relationship Id="rId17" Type="http://schemas.openxmlformats.org/officeDocument/2006/relationships/hyperlink" Target="https://www.isa.ulisboa.pt/cef/apresentacao" TargetMode="External"/><Relationship Id="rId2" Type="http://schemas.openxmlformats.org/officeDocument/2006/relationships/image" Target="../media/image8.png"/><Relationship Id="rId16" Type="http://schemas.openxmlformats.org/officeDocument/2006/relationships/hyperlink" Target="https://www.cense.fct.unl.pt/" TargetMode="External"/><Relationship Id="rId20" Type="http://schemas.openxmlformats.org/officeDocument/2006/relationships/hyperlink" Target="https://fenix.tecnico.ulisboa.pt/investigacao/istambiente/pagina-inicia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hyperlink" Target="https://cip.org.pt/" TargetMode="External"/><Relationship Id="rId5" Type="http://schemas.openxmlformats.org/officeDocument/2006/relationships/image" Target="../media/image14.png"/><Relationship Id="rId15" Type="http://schemas.openxmlformats.org/officeDocument/2006/relationships/hyperlink" Target="https://ce3c.ciencias.ulisboa.pt/" TargetMode="External"/><Relationship Id="rId10" Type="http://schemas.openxmlformats.org/officeDocument/2006/relationships/image" Target="../media/image19.png"/><Relationship Id="rId19" Type="http://schemas.openxmlformats.org/officeDocument/2006/relationships/hyperlink" Target="https://www2.ciimar.up.pt/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hyperlink" Target="https://www.icnf.p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659CAF8-636A-49F0-945D-602B37294292}"/>
              </a:ext>
            </a:extLst>
          </p:cNvPr>
          <p:cNvGrpSpPr/>
          <p:nvPr/>
        </p:nvGrpSpPr>
        <p:grpSpPr>
          <a:xfrm>
            <a:off x="-328773" y="-441789"/>
            <a:ext cx="12520773" cy="7818633"/>
            <a:chOff x="1194061" y="189001"/>
            <a:chExt cx="9611080" cy="6479997"/>
          </a:xfrm>
        </p:grpSpPr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6B34DE98-4D79-4E50-8A96-3665D140236E}"/>
                </a:ext>
              </a:extLst>
            </p:cNvPr>
            <p:cNvSpPr/>
            <p:nvPr/>
          </p:nvSpPr>
          <p:spPr>
            <a:xfrm>
              <a:off x="1194061" y="189001"/>
              <a:ext cx="957872" cy="6479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" name="object 3">
              <a:extLst>
                <a:ext uri="{FF2B5EF4-FFF2-40B4-BE49-F238E27FC236}">
                  <a16:creationId xmlns:a16="http://schemas.microsoft.com/office/drawing/2014/main" id="{DA5D1098-8F2E-4A30-9EE0-70381B455B5B}"/>
                </a:ext>
              </a:extLst>
            </p:cNvPr>
            <p:cNvGrpSpPr/>
            <p:nvPr/>
          </p:nvGrpSpPr>
          <p:grpSpPr>
            <a:xfrm>
              <a:off x="2151933" y="189001"/>
              <a:ext cx="8653208" cy="6479997"/>
              <a:chOff x="1498790" y="558012"/>
              <a:chExt cx="8653208" cy="6479997"/>
            </a:xfrm>
          </p:grpSpPr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B5F5AC7F-6475-420A-80E8-F6255921D030}"/>
                  </a:ext>
                </a:extLst>
              </p:cNvPr>
              <p:cNvSpPr/>
              <p:nvPr/>
            </p:nvSpPr>
            <p:spPr>
              <a:xfrm>
                <a:off x="9609302" y="558012"/>
                <a:ext cx="542696" cy="647999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5">
                <a:extLst>
                  <a:ext uri="{FF2B5EF4-FFF2-40B4-BE49-F238E27FC236}">
                    <a16:creationId xmlns:a16="http://schemas.microsoft.com/office/drawing/2014/main" id="{3BB3D7E8-E7AD-46F4-9000-C11B2A6D04E7}"/>
                  </a:ext>
                </a:extLst>
              </p:cNvPr>
              <p:cNvSpPr/>
              <p:nvPr/>
            </p:nvSpPr>
            <p:spPr>
              <a:xfrm>
                <a:off x="1498790" y="558012"/>
                <a:ext cx="8116176" cy="1237729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33B82BA5-A164-4A0F-948F-DE0F25B332C5}"/>
                  </a:ext>
                </a:extLst>
              </p:cNvPr>
              <p:cNvSpPr/>
              <p:nvPr/>
            </p:nvSpPr>
            <p:spPr>
              <a:xfrm>
                <a:off x="1498790" y="1790065"/>
                <a:ext cx="8116176" cy="2160917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7">
                <a:extLst>
                  <a:ext uri="{FF2B5EF4-FFF2-40B4-BE49-F238E27FC236}">
                    <a16:creationId xmlns:a16="http://schemas.microsoft.com/office/drawing/2014/main" id="{8C0624AD-C720-4C89-8D69-C594DC55F74D}"/>
                  </a:ext>
                </a:extLst>
              </p:cNvPr>
              <p:cNvSpPr/>
              <p:nvPr/>
            </p:nvSpPr>
            <p:spPr>
              <a:xfrm>
                <a:off x="1498790" y="3945293"/>
                <a:ext cx="8116176" cy="2163737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8">
                <a:extLst>
                  <a:ext uri="{FF2B5EF4-FFF2-40B4-BE49-F238E27FC236}">
                    <a16:creationId xmlns:a16="http://schemas.microsoft.com/office/drawing/2014/main" id="{F609DC2E-C4A8-4D35-AA6E-792F52652751}"/>
                  </a:ext>
                </a:extLst>
              </p:cNvPr>
              <p:cNvSpPr/>
              <p:nvPr/>
            </p:nvSpPr>
            <p:spPr>
              <a:xfrm>
                <a:off x="1498790" y="6103365"/>
                <a:ext cx="8116176" cy="934643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1E5EBA98-EE0C-49A6-AD08-8EE4082EFFF3}"/>
              </a:ext>
            </a:extLst>
          </p:cNvPr>
          <p:cNvGrpSpPr/>
          <p:nvPr/>
        </p:nvGrpSpPr>
        <p:grpSpPr>
          <a:xfrm>
            <a:off x="3233382" y="2368815"/>
            <a:ext cx="5681690" cy="2360501"/>
            <a:chOff x="3233382" y="2368815"/>
            <a:chExt cx="5681690" cy="2360501"/>
          </a:xfrm>
        </p:grpSpPr>
        <p:pic>
          <p:nvPicPr>
            <p:cNvPr id="16" name="Imagem 15" descr="Uma imagem com desenho&#10;&#10;Descrição gerada automaticamente">
              <a:extLst>
                <a:ext uri="{FF2B5EF4-FFF2-40B4-BE49-F238E27FC236}">
                  <a16:creationId xmlns:a16="http://schemas.microsoft.com/office/drawing/2014/main" id="{C77B5FC3-32AE-4BAC-9B09-29EE4EFC2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927" y="2368815"/>
              <a:ext cx="5638145" cy="1532838"/>
            </a:xfrm>
            <a:prstGeom prst="rect">
              <a:avLst/>
            </a:prstGeom>
          </p:spPr>
        </p:pic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741C593B-F90B-4927-8F53-26D8E67D073C}"/>
                </a:ext>
              </a:extLst>
            </p:cNvPr>
            <p:cNvSpPr txBox="1"/>
            <p:nvPr/>
          </p:nvSpPr>
          <p:spPr>
            <a:xfrm>
              <a:off x="3233382" y="3805986"/>
              <a:ext cx="56381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Portugal</a:t>
              </a:r>
            </a:p>
          </p:txBody>
        </p:sp>
      </p:grpSp>
      <p:sp>
        <p:nvSpPr>
          <p:cNvPr id="19" name="Retângulo 18">
            <a:extLst>
              <a:ext uri="{FF2B5EF4-FFF2-40B4-BE49-F238E27FC236}">
                <a16:creationId xmlns:a16="http://schemas.microsoft.com/office/drawing/2014/main" id="{E461B9B4-D1FD-423E-A4FC-F0F634BAF5CC}"/>
              </a:ext>
            </a:extLst>
          </p:cNvPr>
          <p:cNvSpPr/>
          <p:nvPr/>
        </p:nvSpPr>
        <p:spPr>
          <a:xfrm>
            <a:off x="-328772" y="5966147"/>
            <a:ext cx="12520772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pt-PT" dirty="0">
                <a:solidFill>
                  <a:srgbClr val="FFFFFF"/>
                </a:solidFill>
                <a:latin typeface="Wigrum-Bold"/>
              </a:rPr>
              <a:t>22</a:t>
            </a:r>
            <a:r>
              <a:rPr lang="pt-PT" baseline="30000" dirty="0">
                <a:solidFill>
                  <a:srgbClr val="FFFFFF"/>
                </a:solidFill>
                <a:latin typeface="Wigrum-Bold"/>
              </a:rPr>
              <a:t>nd</a:t>
            </a:r>
            <a:r>
              <a:rPr lang="pt-PT" dirty="0">
                <a:solidFill>
                  <a:srgbClr val="FFFFFF"/>
                </a:solidFill>
                <a:latin typeface="Wigrum-Bold"/>
              </a:rPr>
              <a:t> </a:t>
            </a:r>
            <a:r>
              <a:rPr lang="pt-PT" dirty="0" err="1">
                <a:solidFill>
                  <a:srgbClr val="FFFFFF"/>
                </a:solidFill>
                <a:latin typeface="Wigrum-Bold"/>
              </a:rPr>
              <a:t>September</a:t>
            </a:r>
            <a:r>
              <a:rPr lang="pt-PT" dirty="0">
                <a:solidFill>
                  <a:srgbClr val="FFFFFF"/>
                </a:solidFill>
                <a:latin typeface="Wigrum-Bold"/>
              </a:rPr>
              <a:t> 2020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15717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659CAF8-636A-49F0-945D-602B37294292}"/>
              </a:ext>
            </a:extLst>
          </p:cNvPr>
          <p:cNvGrpSpPr/>
          <p:nvPr/>
        </p:nvGrpSpPr>
        <p:grpSpPr>
          <a:xfrm>
            <a:off x="0" y="-287676"/>
            <a:ext cx="13192018" cy="8198777"/>
            <a:chOff x="1194061" y="189001"/>
            <a:chExt cx="9611080" cy="6479997"/>
          </a:xfrm>
        </p:grpSpPr>
        <p:sp>
          <p:nvSpPr>
            <p:cNvPr id="5" name="object 2">
              <a:extLst>
                <a:ext uri="{FF2B5EF4-FFF2-40B4-BE49-F238E27FC236}">
                  <a16:creationId xmlns:a16="http://schemas.microsoft.com/office/drawing/2014/main" id="{6B34DE98-4D79-4E50-8A96-3665D140236E}"/>
                </a:ext>
              </a:extLst>
            </p:cNvPr>
            <p:cNvSpPr/>
            <p:nvPr/>
          </p:nvSpPr>
          <p:spPr>
            <a:xfrm>
              <a:off x="1194061" y="189001"/>
              <a:ext cx="957872" cy="6479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" name="object 3">
              <a:extLst>
                <a:ext uri="{FF2B5EF4-FFF2-40B4-BE49-F238E27FC236}">
                  <a16:creationId xmlns:a16="http://schemas.microsoft.com/office/drawing/2014/main" id="{DA5D1098-8F2E-4A30-9EE0-70381B455B5B}"/>
                </a:ext>
              </a:extLst>
            </p:cNvPr>
            <p:cNvGrpSpPr/>
            <p:nvPr/>
          </p:nvGrpSpPr>
          <p:grpSpPr>
            <a:xfrm>
              <a:off x="2151933" y="189001"/>
              <a:ext cx="8653208" cy="6479997"/>
              <a:chOff x="1498790" y="558012"/>
              <a:chExt cx="8653208" cy="6479997"/>
            </a:xfrm>
          </p:grpSpPr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B5F5AC7F-6475-420A-80E8-F6255921D030}"/>
                  </a:ext>
                </a:extLst>
              </p:cNvPr>
              <p:cNvSpPr/>
              <p:nvPr/>
            </p:nvSpPr>
            <p:spPr>
              <a:xfrm>
                <a:off x="9609302" y="558012"/>
                <a:ext cx="542696" cy="647999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5">
                <a:extLst>
                  <a:ext uri="{FF2B5EF4-FFF2-40B4-BE49-F238E27FC236}">
                    <a16:creationId xmlns:a16="http://schemas.microsoft.com/office/drawing/2014/main" id="{3BB3D7E8-E7AD-46F4-9000-C11B2A6D04E7}"/>
                  </a:ext>
                </a:extLst>
              </p:cNvPr>
              <p:cNvSpPr/>
              <p:nvPr/>
            </p:nvSpPr>
            <p:spPr>
              <a:xfrm>
                <a:off x="1498790" y="558012"/>
                <a:ext cx="8116176" cy="1237729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33B82BA5-A164-4A0F-948F-DE0F25B332C5}"/>
                  </a:ext>
                </a:extLst>
              </p:cNvPr>
              <p:cNvSpPr/>
              <p:nvPr/>
            </p:nvSpPr>
            <p:spPr>
              <a:xfrm>
                <a:off x="1498790" y="1790065"/>
                <a:ext cx="8116176" cy="2160917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7">
                <a:extLst>
                  <a:ext uri="{FF2B5EF4-FFF2-40B4-BE49-F238E27FC236}">
                    <a16:creationId xmlns:a16="http://schemas.microsoft.com/office/drawing/2014/main" id="{8C0624AD-C720-4C89-8D69-C594DC55F74D}"/>
                  </a:ext>
                </a:extLst>
              </p:cNvPr>
              <p:cNvSpPr/>
              <p:nvPr/>
            </p:nvSpPr>
            <p:spPr>
              <a:xfrm>
                <a:off x="1498790" y="3945293"/>
                <a:ext cx="8116176" cy="2163737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8">
                <a:extLst>
                  <a:ext uri="{FF2B5EF4-FFF2-40B4-BE49-F238E27FC236}">
                    <a16:creationId xmlns:a16="http://schemas.microsoft.com/office/drawing/2014/main" id="{F609DC2E-C4A8-4D35-AA6E-792F52652751}"/>
                  </a:ext>
                </a:extLst>
              </p:cNvPr>
              <p:cNvSpPr/>
              <p:nvPr/>
            </p:nvSpPr>
            <p:spPr>
              <a:xfrm>
                <a:off x="1498790" y="6103365"/>
                <a:ext cx="8116176" cy="934643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id="{ED5E481B-475B-41C5-B705-4D1AC9634168}"/>
              </a:ext>
            </a:extLst>
          </p:cNvPr>
          <p:cNvSpPr/>
          <p:nvPr/>
        </p:nvSpPr>
        <p:spPr>
          <a:xfrm>
            <a:off x="2521315" y="3064663"/>
            <a:ext cx="7459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dirty="0">
                <a:solidFill>
                  <a:srgbClr val="FFFFFF"/>
                </a:solidFill>
                <a:latin typeface="Wigrum-Bold"/>
              </a:rPr>
              <a:t>www.bcsdportugal.org/act4natureportugal </a:t>
            </a:r>
            <a:endParaRPr lang="pt-PT" sz="3200" dirty="0"/>
          </a:p>
        </p:txBody>
      </p:sp>
      <p:pic>
        <p:nvPicPr>
          <p:cNvPr id="14" name="Imagem 13" descr="Uma imagem com desenho&#10;&#10;Descrição gerada automaticamente">
            <a:extLst>
              <a:ext uri="{FF2B5EF4-FFF2-40B4-BE49-F238E27FC236}">
                <a16:creationId xmlns:a16="http://schemas.microsoft.com/office/drawing/2014/main" id="{DBEE18D3-D8A5-4BBB-933B-8CE5989B2DA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94" y="4777487"/>
            <a:ext cx="4083916" cy="1110291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2990B4B1-B6D1-4E00-B8F8-C25278CE0F49}"/>
              </a:ext>
            </a:extLst>
          </p:cNvPr>
          <p:cNvSpPr txBox="1"/>
          <p:nvPr/>
        </p:nvSpPr>
        <p:spPr>
          <a:xfrm>
            <a:off x="3960550" y="5860181"/>
            <a:ext cx="443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Empresas pela biodiversidade</a:t>
            </a:r>
          </a:p>
        </p:txBody>
      </p:sp>
    </p:spTree>
    <p:extLst>
      <p:ext uri="{BB962C8B-B14F-4D97-AF65-F5344CB8AC3E}">
        <p14:creationId xmlns:p14="http://schemas.microsoft.com/office/powerpoint/2010/main" val="394465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object 18">
            <a:extLst>
              <a:ext uri="{FF2B5EF4-FFF2-40B4-BE49-F238E27FC236}">
                <a16:creationId xmlns:a16="http://schemas.microsoft.com/office/drawing/2014/main" id="{0CF29433-5778-4D1F-A773-20CE85FB0875}"/>
              </a:ext>
            </a:extLst>
          </p:cNvPr>
          <p:cNvGrpSpPr/>
          <p:nvPr/>
        </p:nvGrpSpPr>
        <p:grpSpPr>
          <a:xfrm rot="16200000" flipH="1" flipV="1">
            <a:off x="7463779" y="-3656909"/>
            <a:ext cx="12700" cy="9540000"/>
            <a:chOff x="5339651" y="533654"/>
            <a:chExt cx="12700" cy="6492875"/>
          </a:xfrm>
        </p:grpSpPr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EB317A31-57CD-4756-BCA3-4764DB5B05B3}"/>
                </a:ext>
              </a:extLst>
            </p:cNvPr>
            <p:cNvSpPr/>
            <p:nvPr/>
          </p:nvSpPr>
          <p:spPr>
            <a:xfrm>
              <a:off x="5346001" y="578129"/>
              <a:ext cx="0" cy="6423025"/>
            </a:xfrm>
            <a:custGeom>
              <a:avLst/>
              <a:gdLst/>
              <a:ahLst/>
              <a:cxnLst/>
              <a:rect l="l" t="t" r="r" b="b"/>
              <a:pathLst>
                <a:path h="6423025">
                  <a:moveTo>
                    <a:pt x="0" y="0"/>
                  </a:moveTo>
                  <a:lnTo>
                    <a:pt x="0" y="6422821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01C497FD-C83F-46D7-9D7F-1106267796AD}"/>
                </a:ext>
              </a:extLst>
            </p:cNvPr>
            <p:cNvSpPr/>
            <p:nvPr/>
          </p:nvSpPr>
          <p:spPr>
            <a:xfrm>
              <a:off x="5346001" y="540004"/>
              <a:ext cx="0" cy="6480175"/>
            </a:xfrm>
            <a:custGeom>
              <a:avLst/>
              <a:gdLst/>
              <a:ahLst/>
              <a:cxnLst/>
              <a:rect l="l" t="t" r="r" b="b"/>
              <a:pathLst>
                <a:path h="6480175">
                  <a:moveTo>
                    <a:pt x="0" y="0"/>
                  </a:moveTo>
                  <a:lnTo>
                    <a:pt x="0" y="0"/>
                  </a:lnTo>
                </a:path>
                <a:path h="6480175">
                  <a:moveTo>
                    <a:pt x="0" y="6479997"/>
                  </a:moveTo>
                  <a:lnTo>
                    <a:pt x="0" y="647999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Imagem 10" descr="Uma imagem com desenho&#10;&#10;Descrição gerada automaticamente">
            <a:extLst>
              <a:ext uri="{FF2B5EF4-FFF2-40B4-BE49-F238E27FC236}">
                <a16:creationId xmlns:a16="http://schemas.microsoft.com/office/drawing/2014/main" id="{01C65A88-917A-41F7-B8C1-73E500D5E71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" y="75060"/>
            <a:ext cx="2726261" cy="1090079"/>
          </a:xfrm>
          <a:prstGeom prst="rect">
            <a:avLst/>
          </a:prstGeom>
        </p:spPr>
      </p:pic>
      <p:grpSp>
        <p:nvGrpSpPr>
          <p:cNvPr id="31" name="Agrupar 30">
            <a:extLst>
              <a:ext uri="{FF2B5EF4-FFF2-40B4-BE49-F238E27FC236}">
                <a16:creationId xmlns:a16="http://schemas.microsoft.com/office/drawing/2014/main" id="{0293066B-6E3C-4A30-9C07-0A6D2B6B3653}"/>
              </a:ext>
            </a:extLst>
          </p:cNvPr>
          <p:cNvGrpSpPr/>
          <p:nvPr/>
        </p:nvGrpSpPr>
        <p:grpSpPr>
          <a:xfrm>
            <a:off x="4738028" y="2438400"/>
            <a:ext cx="2880000" cy="2880000"/>
            <a:chOff x="1559400" y="2394857"/>
            <a:chExt cx="2880000" cy="2880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D1008B6-6BB0-44AB-BA7E-93C2112CBE8C}"/>
                </a:ext>
              </a:extLst>
            </p:cNvPr>
            <p:cNvSpPr/>
            <p:nvPr/>
          </p:nvSpPr>
          <p:spPr>
            <a:xfrm>
              <a:off x="1559400" y="2394857"/>
              <a:ext cx="2880000" cy="2880000"/>
            </a:xfrm>
            <a:prstGeom prst="ellipse">
              <a:avLst/>
            </a:prstGeom>
            <a:solidFill>
              <a:srgbClr val="0097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3200" b="1" dirty="0"/>
            </a:p>
          </p:txBody>
        </p:sp>
        <p:pic>
          <p:nvPicPr>
            <p:cNvPr id="24" name="Gráfico 23" descr="Megafone1">
              <a:extLst>
                <a:ext uri="{FF2B5EF4-FFF2-40B4-BE49-F238E27FC236}">
                  <a16:creationId xmlns:a16="http://schemas.microsoft.com/office/drawing/2014/main" id="{51D2C10F-528C-4BF7-9187-4C2EE4E4B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491031" y="2436726"/>
              <a:ext cx="1016737" cy="1016737"/>
            </a:xfrm>
            <a:prstGeom prst="rect">
              <a:avLst/>
            </a:prstGeom>
          </p:spPr>
        </p:pic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4627A632-9BE4-4366-8DD8-0BEBF6190502}"/>
                </a:ext>
              </a:extLst>
            </p:cNvPr>
            <p:cNvSpPr/>
            <p:nvPr/>
          </p:nvSpPr>
          <p:spPr>
            <a:xfrm>
              <a:off x="1559400" y="3357803"/>
              <a:ext cx="28800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2800" b="1" i="1" dirty="0" err="1">
                  <a:solidFill>
                    <a:schemeClr val="bg1"/>
                  </a:solidFill>
                </a:rPr>
                <a:t>Call</a:t>
              </a:r>
              <a:r>
                <a:rPr lang="pt-PT" sz="2800" b="1" i="1" dirty="0">
                  <a:solidFill>
                    <a:schemeClr val="bg1"/>
                  </a:solidFill>
                </a:rPr>
                <a:t> to </a:t>
              </a:r>
              <a:r>
                <a:rPr lang="pt-PT" sz="2800" b="1" i="1" dirty="0" err="1">
                  <a:solidFill>
                    <a:schemeClr val="bg1"/>
                  </a:solidFill>
                </a:rPr>
                <a:t>action</a:t>
              </a:r>
              <a:endParaRPr lang="pt-PT" sz="2800" b="1" i="1" dirty="0">
                <a:solidFill>
                  <a:schemeClr val="bg1"/>
                </a:solidFill>
              </a:endParaRPr>
            </a:p>
            <a:p>
              <a:pPr algn="ctr"/>
              <a:r>
                <a:rPr lang="pt-PT" sz="2800" b="1" dirty="0">
                  <a:solidFill>
                    <a:schemeClr val="bg1"/>
                  </a:solidFill>
                </a:rPr>
                <a:t>for business in Portugal</a:t>
              </a:r>
              <a:endParaRPr lang="pt-PT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9F11D2C7-434C-4589-8ACD-D50B9302561E}"/>
              </a:ext>
            </a:extLst>
          </p:cNvPr>
          <p:cNvGrpSpPr/>
          <p:nvPr/>
        </p:nvGrpSpPr>
        <p:grpSpPr>
          <a:xfrm>
            <a:off x="1269459" y="2438400"/>
            <a:ext cx="2890887" cy="2880000"/>
            <a:chOff x="1269459" y="2438400"/>
            <a:chExt cx="2890887" cy="2880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45CF2D7-E1F8-4736-B866-616D8B023980}"/>
                </a:ext>
              </a:extLst>
            </p:cNvPr>
            <p:cNvSpPr/>
            <p:nvPr/>
          </p:nvSpPr>
          <p:spPr>
            <a:xfrm>
              <a:off x="1269459" y="2438400"/>
              <a:ext cx="2880000" cy="2880000"/>
            </a:xfrm>
            <a:prstGeom prst="ellipse">
              <a:avLst/>
            </a:prstGeom>
            <a:solidFill>
              <a:srgbClr val="0097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3200" b="1" dirty="0"/>
            </a:p>
          </p:txBody>
        </p:sp>
        <p:pic>
          <p:nvPicPr>
            <p:cNvPr id="43" name="Imagem 42" descr="Uma imagem com desenho&#10;&#10;Descrição gerada automaticamente">
              <a:extLst>
                <a:ext uri="{FF2B5EF4-FFF2-40B4-BE49-F238E27FC236}">
                  <a16:creationId xmlns:a16="http://schemas.microsoft.com/office/drawing/2014/main" id="{E64E87B7-E1C1-46EA-9C6E-B5DE6FCF8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84" y="3253170"/>
              <a:ext cx="2274253" cy="618299"/>
            </a:xfrm>
            <a:prstGeom prst="rect">
              <a:avLst/>
            </a:prstGeom>
          </p:spPr>
        </p:pic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522C0B39-0545-46D2-B7B4-2A87320EC1D6}"/>
                </a:ext>
              </a:extLst>
            </p:cNvPr>
            <p:cNvSpPr txBox="1"/>
            <p:nvPr/>
          </p:nvSpPr>
          <p:spPr>
            <a:xfrm>
              <a:off x="1280346" y="3759708"/>
              <a:ext cx="288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international</a:t>
              </a:r>
              <a:endParaRPr lang="pt-PT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4138DFE0-1D7E-414D-BBC6-F39D42A7F664}"/>
              </a:ext>
            </a:extLst>
          </p:cNvPr>
          <p:cNvGrpSpPr/>
          <p:nvPr/>
        </p:nvGrpSpPr>
        <p:grpSpPr>
          <a:xfrm>
            <a:off x="8206597" y="2431469"/>
            <a:ext cx="2880000" cy="2880000"/>
            <a:chOff x="1559400" y="2394857"/>
            <a:chExt cx="2880000" cy="2880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01BA304-3D94-4AE6-B7C2-B0869367BCB2}"/>
                </a:ext>
              </a:extLst>
            </p:cNvPr>
            <p:cNvSpPr/>
            <p:nvPr/>
          </p:nvSpPr>
          <p:spPr>
            <a:xfrm>
              <a:off x="1559400" y="2394857"/>
              <a:ext cx="2880000" cy="2880000"/>
            </a:xfrm>
            <a:prstGeom prst="ellipse">
              <a:avLst/>
            </a:prstGeom>
            <a:solidFill>
              <a:srgbClr val="0097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3200" b="1" dirty="0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86ABD609-9785-40A3-BF94-8CA503291F08}"/>
                </a:ext>
              </a:extLst>
            </p:cNvPr>
            <p:cNvSpPr/>
            <p:nvPr/>
          </p:nvSpPr>
          <p:spPr>
            <a:xfrm>
              <a:off x="1559400" y="3357803"/>
              <a:ext cx="2880000" cy="1877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Companies' commitments </a:t>
              </a:r>
              <a:r>
                <a:rPr lang="en-US" sz="2000" b="1" dirty="0">
                  <a:solidFill>
                    <a:schemeClr val="bg1"/>
                  </a:solidFill>
                </a:rPr>
                <a:t>to reverse biodiversity loss and ecosystem degradation</a:t>
              </a:r>
              <a:endParaRPr lang="pt-PT" sz="2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1" name="Gráfico 50" descr="Lista de verificação">
            <a:extLst>
              <a:ext uri="{FF2B5EF4-FFF2-40B4-BE49-F238E27FC236}">
                <a16:creationId xmlns:a16="http://schemas.microsoft.com/office/drawing/2014/main" id="{0C00CBC8-A4F3-4560-B8B0-B7FF4361D59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222054" y="2574032"/>
            <a:ext cx="827314" cy="827314"/>
          </a:xfrm>
          <a:prstGeom prst="rect">
            <a:avLst/>
          </a:prstGeom>
        </p:spPr>
      </p:pic>
      <p:sp>
        <p:nvSpPr>
          <p:cNvPr id="52" name="CaixaDeTexto 51">
            <a:extLst>
              <a:ext uri="{FF2B5EF4-FFF2-40B4-BE49-F238E27FC236}">
                <a16:creationId xmlns:a16="http://schemas.microsoft.com/office/drawing/2014/main" id="{D6A21F3F-7419-44D8-AAF3-F5D27D1FA202}"/>
              </a:ext>
            </a:extLst>
          </p:cNvPr>
          <p:cNvSpPr txBox="1"/>
          <p:nvPr/>
        </p:nvSpPr>
        <p:spPr>
          <a:xfrm>
            <a:off x="2960915" y="426540"/>
            <a:ext cx="3135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err="1">
                <a:cs typeface="Arial" panose="020B0604020202020204" pitchFamily="34" charset="0"/>
              </a:rPr>
              <a:t>What</a:t>
            </a:r>
            <a:r>
              <a:rPr lang="pt-PT" sz="3600" dirty="0"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071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object 18">
            <a:extLst>
              <a:ext uri="{FF2B5EF4-FFF2-40B4-BE49-F238E27FC236}">
                <a16:creationId xmlns:a16="http://schemas.microsoft.com/office/drawing/2014/main" id="{0CF29433-5778-4D1F-A773-20CE85FB0875}"/>
              </a:ext>
            </a:extLst>
          </p:cNvPr>
          <p:cNvGrpSpPr/>
          <p:nvPr/>
        </p:nvGrpSpPr>
        <p:grpSpPr>
          <a:xfrm rot="16200000" flipH="1" flipV="1">
            <a:off x="7463779" y="-3656909"/>
            <a:ext cx="12700" cy="9540000"/>
            <a:chOff x="5339651" y="533654"/>
            <a:chExt cx="12700" cy="6492875"/>
          </a:xfrm>
        </p:grpSpPr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EB317A31-57CD-4756-BCA3-4764DB5B05B3}"/>
                </a:ext>
              </a:extLst>
            </p:cNvPr>
            <p:cNvSpPr/>
            <p:nvPr/>
          </p:nvSpPr>
          <p:spPr>
            <a:xfrm>
              <a:off x="5346001" y="578129"/>
              <a:ext cx="0" cy="6423025"/>
            </a:xfrm>
            <a:custGeom>
              <a:avLst/>
              <a:gdLst/>
              <a:ahLst/>
              <a:cxnLst/>
              <a:rect l="l" t="t" r="r" b="b"/>
              <a:pathLst>
                <a:path h="6423025">
                  <a:moveTo>
                    <a:pt x="0" y="0"/>
                  </a:moveTo>
                  <a:lnTo>
                    <a:pt x="0" y="6422821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01C497FD-C83F-46D7-9D7F-1106267796AD}"/>
                </a:ext>
              </a:extLst>
            </p:cNvPr>
            <p:cNvSpPr/>
            <p:nvPr/>
          </p:nvSpPr>
          <p:spPr>
            <a:xfrm>
              <a:off x="5346001" y="540004"/>
              <a:ext cx="0" cy="6480175"/>
            </a:xfrm>
            <a:custGeom>
              <a:avLst/>
              <a:gdLst/>
              <a:ahLst/>
              <a:cxnLst/>
              <a:rect l="l" t="t" r="r" b="b"/>
              <a:pathLst>
                <a:path h="6480175">
                  <a:moveTo>
                    <a:pt x="0" y="0"/>
                  </a:moveTo>
                  <a:lnTo>
                    <a:pt x="0" y="0"/>
                  </a:lnTo>
                </a:path>
                <a:path h="6480175">
                  <a:moveTo>
                    <a:pt x="0" y="6479997"/>
                  </a:moveTo>
                  <a:lnTo>
                    <a:pt x="0" y="647999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45C951FD-60D0-41D2-9C71-2E0CF6E6B446}"/>
              </a:ext>
            </a:extLst>
          </p:cNvPr>
          <p:cNvSpPr txBox="1"/>
          <p:nvPr/>
        </p:nvSpPr>
        <p:spPr>
          <a:xfrm>
            <a:off x="2960915" y="426540"/>
            <a:ext cx="3135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err="1">
                <a:cs typeface="Arial" panose="020B0604020202020204" pitchFamily="34" charset="0"/>
              </a:rPr>
              <a:t>Partners</a:t>
            </a:r>
            <a:endParaRPr lang="pt-PT" sz="3600" dirty="0">
              <a:cs typeface="Arial" panose="020B0604020202020204" pitchFamily="34" charset="0"/>
            </a:endParaRPr>
          </a:p>
        </p:txBody>
      </p:sp>
      <p:pic>
        <p:nvPicPr>
          <p:cNvPr id="13" name="Imagem 12" descr="Uma imagem com desenho&#10;&#10;Descrição gerada automaticamente">
            <a:extLst>
              <a:ext uri="{FF2B5EF4-FFF2-40B4-BE49-F238E27FC236}">
                <a16:creationId xmlns:a16="http://schemas.microsoft.com/office/drawing/2014/main" id="{055572EB-9346-4E5F-BF36-78EEB5046C3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" y="75060"/>
            <a:ext cx="2726261" cy="1090079"/>
          </a:xfrm>
          <a:prstGeom prst="rect">
            <a:avLst/>
          </a:prstGeom>
        </p:spPr>
      </p:pic>
      <p:grpSp>
        <p:nvGrpSpPr>
          <p:cNvPr id="51" name="Agrupar 50">
            <a:extLst>
              <a:ext uri="{FF2B5EF4-FFF2-40B4-BE49-F238E27FC236}">
                <a16:creationId xmlns:a16="http://schemas.microsoft.com/office/drawing/2014/main" id="{4C55C30F-5973-4CFE-BDE9-AC943CD77CA2}"/>
              </a:ext>
            </a:extLst>
          </p:cNvPr>
          <p:cNvGrpSpPr/>
          <p:nvPr/>
        </p:nvGrpSpPr>
        <p:grpSpPr>
          <a:xfrm>
            <a:off x="2465771" y="1778676"/>
            <a:ext cx="3312000" cy="3850994"/>
            <a:chOff x="2035627" y="1959429"/>
            <a:chExt cx="3312000" cy="3850994"/>
          </a:xfrm>
        </p:grpSpPr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3E40A3E4-7EA2-4394-9674-BEC5D61F7B2E}"/>
                </a:ext>
              </a:extLst>
            </p:cNvPr>
            <p:cNvSpPr/>
            <p:nvPr/>
          </p:nvSpPr>
          <p:spPr>
            <a:xfrm>
              <a:off x="2041976" y="2840379"/>
              <a:ext cx="3291072" cy="2970044"/>
            </a:xfrm>
            <a:prstGeom prst="rect">
              <a:avLst/>
            </a:prstGeom>
            <a:noFill/>
            <a:ln w="28575">
              <a:solidFill>
                <a:srgbClr val="E3F3EF"/>
              </a:solidFill>
            </a:ln>
          </p:spPr>
          <p:txBody>
            <a:bodyPr wrap="square" anchor="t">
              <a:spAutoFit/>
            </a:bodyPr>
            <a:lstStyle/>
            <a:p>
              <a:pPr marL="174625" lvl="1" algn="ctr"/>
              <a:endParaRPr lang="pt-PT" sz="1100" dirty="0">
                <a:cs typeface="Calibri" panose="020F0502020204030204"/>
              </a:endParaRPr>
            </a:p>
            <a:p>
              <a:pPr marL="174625" lvl="1" algn="ctr"/>
              <a:endParaRPr lang="pt-PT" sz="1100" dirty="0">
                <a:cs typeface="Calibri" panose="020F0502020204030204"/>
              </a:endParaRPr>
            </a:p>
            <a:p>
              <a:pPr marL="174625" lvl="1" algn="ctr"/>
              <a:endParaRPr lang="pt-PT" sz="1100" dirty="0">
                <a:cs typeface="Calibri" panose="020F0502020204030204"/>
              </a:endParaRPr>
            </a:p>
            <a:p>
              <a:pPr marL="174625" lvl="1" algn="ctr"/>
              <a:endParaRPr lang="pt-PT" sz="1100" dirty="0">
                <a:cs typeface="Calibri" panose="020F0502020204030204"/>
              </a:endParaRPr>
            </a:p>
            <a:p>
              <a:pPr marL="174625" lvl="1" algn="ctr"/>
              <a:endParaRPr lang="pt-PT" sz="1100" dirty="0">
                <a:cs typeface="Calibri" panose="020F0502020204030204"/>
              </a:endParaRPr>
            </a:p>
            <a:p>
              <a:pPr marL="174625" lvl="1" algn="ctr"/>
              <a:endParaRPr lang="pt-PT" sz="1100" dirty="0">
                <a:cs typeface="Calibri" panose="020F0502020204030204"/>
              </a:endParaRPr>
            </a:p>
            <a:p>
              <a:pPr marL="174625" lvl="1" algn="ctr"/>
              <a:endParaRPr lang="pt-PT" sz="1100" dirty="0">
                <a:cs typeface="Calibri" panose="020F0502020204030204"/>
              </a:endParaRPr>
            </a:p>
            <a:p>
              <a:pPr marL="174625" lvl="1" algn="ctr"/>
              <a:endParaRPr lang="pt-PT" sz="1100" dirty="0">
                <a:cs typeface="Calibri" panose="020F0502020204030204"/>
              </a:endParaRPr>
            </a:p>
            <a:p>
              <a:pPr marL="174625" lvl="1" algn="ctr"/>
              <a:endParaRPr lang="pt-PT" sz="1100" dirty="0">
                <a:cs typeface="Calibri" panose="020F0502020204030204"/>
              </a:endParaRPr>
            </a:p>
            <a:p>
              <a:pPr marL="174625" lvl="1" algn="ctr"/>
              <a:endParaRPr lang="pt-PT" sz="1100" dirty="0">
                <a:cs typeface="Calibri" panose="020F0502020204030204"/>
              </a:endParaRPr>
            </a:p>
            <a:p>
              <a:pPr marL="174625" lvl="1" algn="ctr"/>
              <a:endParaRPr lang="pt-PT" sz="1100" dirty="0">
                <a:cs typeface="Calibri" panose="020F0502020204030204"/>
              </a:endParaRPr>
            </a:p>
            <a:p>
              <a:pPr marL="174625" lvl="1" algn="ctr"/>
              <a:endParaRPr lang="pt-PT" sz="1100" dirty="0">
                <a:cs typeface="Calibri" panose="020F0502020204030204"/>
              </a:endParaRPr>
            </a:p>
            <a:p>
              <a:pPr marL="174625" lvl="1" algn="ctr"/>
              <a:endParaRPr lang="pt-PT" sz="1100" dirty="0">
                <a:cs typeface="Calibri" panose="020F0502020204030204"/>
              </a:endParaRPr>
            </a:p>
            <a:p>
              <a:pPr marL="174625" lvl="1" algn="ctr"/>
              <a:endParaRPr lang="pt-PT" sz="1100" dirty="0">
                <a:cs typeface="Calibri" panose="020F0502020204030204"/>
              </a:endParaRPr>
            </a:p>
            <a:p>
              <a:pPr marL="174625" lvl="1" algn="ctr"/>
              <a:endParaRPr lang="pt-PT" sz="1100" dirty="0">
                <a:cs typeface="Calibri" panose="020F0502020204030204"/>
              </a:endParaRPr>
            </a:p>
            <a:p>
              <a:pPr marL="174625" lvl="1" algn="ctr"/>
              <a:endParaRPr lang="pt-PT" sz="1100" dirty="0">
                <a:cs typeface="Calibri" panose="020F0502020204030204"/>
              </a:endParaRPr>
            </a:p>
            <a:p>
              <a:pPr marL="174625" lvl="1" algn="ctr"/>
              <a:endParaRPr lang="pt-PT" sz="1100" dirty="0">
                <a:cs typeface="Calibri" panose="020F0502020204030204"/>
              </a:endParaRPr>
            </a:p>
          </p:txBody>
        </p:sp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E9B615CF-867A-49D7-AA30-78C01FD35A05}"/>
                </a:ext>
              </a:extLst>
            </p:cNvPr>
            <p:cNvSpPr/>
            <p:nvPr/>
          </p:nvSpPr>
          <p:spPr>
            <a:xfrm>
              <a:off x="2035627" y="1959429"/>
              <a:ext cx="3312000" cy="900000"/>
            </a:xfrm>
            <a:prstGeom prst="rect">
              <a:avLst/>
            </a:prstGeom>
            <a:solidFill>
              <a:srgbClr val="0097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800" b="1" i="1" dirty="0" err="1">
                  <a:solidFill>
                    <a:schemeClr val="bg1"/>
                  </a:solidFill>
                </a:rPr>
                <a:t>Steering</a:t>
              </a:r>
              <a:r>
                <a:rPr lang="pt-PT" sz="2800" b="1" i="1" dirty="0">
                  <a:solidFill>
                    <a:schemeClr val="bg1"/>
                  </a:solidFill>
                </a:rPr>
                <a:t> </a:t>
              </a:r>
              <a:r>
                <a:rPr lang="pt-PT" sz="2800" b="1" i="1" dirty="0" err="1">
                  <a:solidFill>
                    <a:schemeClr val="bg1"/>
                  </a:solidFill>
                </a:rPr>
                <a:t>Committee</a:t>
              </a:r>
              <a:endParaRPr lang="pt-PT" sz="28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28" name="Imagem 27" descr="Uma imagem com desenho, alimentação, escova&#10;&#10;Descrição gerada automaticamente">
              <a:extLst>
                <a:ext uri="{FF2B5EF4-FFF2-40B4-BE49-F238E27FC236}">
                  <a16:creationId xmlns:a16="http://schemas.microsoft.com/office/drawing/2014/main" id="{48AD9A36-744C-4F1A-AED1-E3A584185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312" y="3587074"/>
              <a:ext cx="810001" cy="648000"/>
            </a:xfrm>
            <a:prstGeom prst="rect">
              <a:avLst/>
            </a:prstGeom>
          </p:spPr>
        </p:pic>
        <p:pic>
          <p:nvPicPr>
            <p:cNvPr id="29" name="Imagem 28" descr="Uma imagem com símbolo, desenho&#10;&#10;Descrição gerada automaticamente">
              <a:extLst>
                <a:ext uri="{FF2B5EF4-FFF2-40B4-BE49-F238E27FC236}">
                  <a16:creationId xmlns:a16="http://schemas.microsoft.com/office/drawing/2014/main" id="{698261FE-55D7-4F09-B8D8-5136212F6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525" y="3553871"/>
              <a:ext cx="1237302" cy="648000"/>
            </a:xfrm>
            <a:prstGeom prst="rect">
              <a:avLst/>
            </a:prstGeom>
          </p:spPr>
        </p:pic>
        <p:pic>
          <p:nvPicPr>
            <p:cNvPr id="30" name="Imagem 29" descr="Uma imagem com luz, desenho&#10;&#10;Descrição gerada automaticamente">
              <a:extLst>
                <a:ext uri="{FF2B5EF4-FFF2-40B4-BE49-F238E27FC236}">
                  <a16:creationId xmlns:a16="http://schemas.microsoft.com/office/drawing/2014/main" id="{586EE7A9-8001-4F68-AD6A-B1FE05647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746" y="4363809"/>
              <a:ext cx="951513" cy="468000"/>
            </a:xfrm>
            <a:prstGeom prst="rect">
              <a:avLst/>
            </a:prstGeom>
          </p:spPr>
        </p:pic>
        <p:pic>
          <p:nvPicPr>
            <p:cNvPr id="9" name="Imagem 8" descr="Uma imagem com mesa&#10;&#10;Descrição gerada automaticamente">
              <a:extLst>
                <a:ext uri="{FF2B5EF4-FFF2-40B4-BE49-F238E27FC236}">
                  <a16:creationId xmlns:a16="http://schemas.microsoft.com/office/drawing/2014/main" id="{E9F16090-C15A-4893-AB32-19A19214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7376" y="4253917"/>
              <a:ext cx="1081830" cy="648000"/>
            </a:xfrm>
            <a:prstGeom prst="rect">
              <a:avLst/>
            </a:prstGeom>
          </p:spPr>
        </p:pic>
        <p:pic>
          <p:nvPicPr>
            <p:cNvPr id="31" name="Imagem 30" descr="Uma imagem com objeto, monitor, relógio, ecrã&#10;&#10;Descrição gerada automaticamente">
              <a:extLst>
                <a:ext uri="{FF2B5EF4-FFF2-40B4-BE49-F238E27FC236}">
                  <a16:creationId xmlns:a16="http://schemas.microsoft.com/office/drawing/2014/main" id="{DADC43E1-94C6-4E22-918E-DE84C8A1A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534" y="4461927"/>
              <a:ext cx="906000" cy="252000"/>
            </a:xfrm>
            <a:prstGeom prst="rect">
              <a:avLst/>
            </a:prstGeom>
          </p:spPr>
        </p:pic>
        <p:pic>
          <p:nvPicPr>
            <p:cNvPr id="32" name="Imagem 31" descr="Uma imagem com alimentação&#10;&#10;Descrição gerada automaticamente">
              <a:extLst>
                <a:ext uri="{FF2B5EF4-FFF2-40B4-BE49-F238E27FC236}">
                  <a16:creationId xmlns:a16="http://schemas.microsoft.com/office/drawing/2014/main" id="{6D8B2225-07D0-44F7-B408-F99EB74DF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746" y="3564972"/>
              <a:ext cx="948548" cy="648000"/>
            </a:xfrm>
            <a:prstGeom prst="rect">
              <a:avLst/>
            </a:prstGeom>
          </p:spPr>
        </p:pic>
        <p:pic>
          <p:nvPicPr>
            <p:cNvPr id="36" name="Imagem 35" descr="Uma imagem com desenho&#10;&#10;Descrição gerada automaticamente">
              <a:extLst>
                <a:ext uri="{FF2B5EF4-FFF2-40B4-BE49-F238E27FC236}">
                  <a16:creationId xmlns:a16="http://schemas.microsoft.com/office/drawing/2014/main" id="{AE17B1F4-01B0-4687-B095-81BD3F0D2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0921" y="2861953"/>
              <a:ext cx="2799226" cy="710304"/>
            </a:xfrm>
            <a:prstGeom prst="rect">
              <a:avLst/>
            </a:prstGeom>
          </p:spPr>
        </p:pic>
        <p:pic>
          <p:nvPicPr>
            <p:cNvPr id="38" name="Imagem 37" descr="Uma imagem com alimentação&#10;&#10;Descrição gerada automaticamente">
              <a:extLst>
                <a:ext uri="{FF2B5EF4-FFF2-40B4-BE49-F238E27FC236}">
                  <a16:creationId xmlns:a16="http://schemas.microsoft.com/office/drawing/2014/main" id="{DD18281F-1066-445A-9205-55358CFD3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4257" y="5004524"/>
              <a:ext cx="1105268" cy="648000"/>
            </a:xfrm>
            <a:prstGeom prst="rect">
              <a:avLst/>
            </a:prstGeom>
          </p:spPr>
        </p:pic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D9C895DE-9183-42F3-ABFD-0812B3CE044E}"/>
              </a:ext>
            </a:extLst>
          </p:cNvPr>
          <p:cNvGrpSpPr/>
          <p:nvPr/>
        </p:nvGrpSpPr>
        <p:grpSpPr>
          <a:xfrm>
            <a:off x="6413277" y="1778676"/>
            <a:ext cx="3312953" cy="4600381"/>
            <a:chOff x="6413277" y="1778676"/>
            <a:chExt cx="3312953" cy="4600381"/>
          </a:xfrm>
        </p:grpSpPr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B6920F7-E882-4B4A-BCEC-DF35C12C5279}"/>
                </a:ext>
              </a:extLst>
            </p:cNvPr>
            <p:cNvSpPr/>
            <p:nvPr/>
          </p:nvSpPr>
          <p:spPr>
            <a:xfrm>
              <a:off x="6413277" y="1778676"/>
              <a:ext cx="3312000" cy="900000"/>
            </a:xfrm>
            <a:prstGeom prst="rect">
              <a:avLst/>
            </a:prstGeom>
            <a:solidFill>
              <a:srgbClr val="0097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800" b="1" i="1" dirty="0" err="1">
                  <a:solidFill>
                    <a:schemeClr val="bg1"/>
                  </a:solidFill>
                </a:rPr>
                <a:t>Advisory</a:t>
              </a:r>
              <a:r>
                <a:rPr lang="pt-PT" sz="2800" b="1" i="1" dirty="0">
                  <a:solidFill>
                    <a:schemeClr val="bg1"/>
                  </a:solidFill>
                </a:rPr>
                <a:t> </a:t>
              </a:r>
              <a:r>
                <a:rPr lang="pt-PT" sz="2800" b="1" i="1" dirty="0" err="1">
                  <a:solidFill>
                    <a:schemeClr val="bg1"/>
                  </a:solidFill>
                </a:rPr>
                <a:t>Board</a:t>
              </a:r>
              <a:endParaRPr lang="pt-PT" sz="2800" b="1" i="1" dirty="0">
                <a:solidFill>
                  <a:schemeClr val="bg1"/>
                </a:solidFill>
              </a:endParaRP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BF079E17-4A8F-44ED-8D76-EB36A49400B8}"/>
                </a:ext>
              </a:extLst>
            </p:cNvPr>
            <p:cNvSpPr/>
            <p:nvPr/>
          </p:nvSpPr>
          <p:spPr>
            <a:xfrm>
              <a:off x="6413278" y="2678676"/>
              <a:ext cx="3312000" cy="261610"/>
            </a:xfrm>
            <a:prstGeom prst="rect">
              <a:avLst/>
            </a:prstGeom>
            <a:solidFill>
              <a:srgbClr val="BFE3DA"/>
            </a:solidFill>
          </p:spPr>
          <p:txBody>
            <a:bodyPr wrap="square" anchor="t">
              <a:spAutoFit/>
            </a:bodyPr>
            <a:lstStyle/>
            <a:p>
              <a:pPr algn="ctr"/>
              <a:r>
                <a:rPr lang="pt-PT" sz="1100" b="1" i="1" dirty="0" err="1"/>
                <a:t>Steering</a:t>
              </a:r>
              <a:r>
                <a:rPr lang="pt-PT" sz="1100" b="1" i="1" dirty="0"/>
                <a:t> </a:t>
              </a:r>
              <a:r>
                <a:rPr lang="pt-PT" sz="1100" b="1" i="1" dirty="0" err="1"/>
                <a:t>Committee</a:t>
              </a:r>
              <a:endParaRPr lang="pt-PT" sz="1100" dirty="0"/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2246F17E-91C1-462C-B350-AA93B668A08C}"/>
                </a:ext>
              </a:extLst>
            </p:cNvPr>
            <p:cNvSpPr/>
            <p:nvPr/>
          </p:nvSpPr>
          <p:spPr>
            <a:xfrm>
              <a:off x="6413277" y="2934858"/>
              <a:ext cx="3312000" cy="261610"/>
            </a:xfrm>
            <a:prstGeom prst="rect">
              <a:avLst/>
            </a:prstGeom>
            <a:solidFill>
              <a:srgbClr val="BFE3DA"/>
            </a:solidFill>
          </p:spPr>
          <p:txBody>
            <a:bodyPr wrap="square" anchor="t">
              <a:spAutoFit/>
            </a:bodyPr>
            <a:lstStyle/>
            <a:p>
              <a:pPr algn="ctr"/>
              <a:r>
                <a:rPr lang="pt-PT" sz="1100" b="1" dirty="0"/>
                <a:t>Business </a:t>
              </a:r>
              <a:r>
                <a:rPr lang="pt-PT" sz="1100" b="1" dirty="0" err="1"/>
                <a:t>Associations</a:t>
              </a:r>
              <a:endParaRPr lang="pt-PT" sz="1100" dirty="0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D696C7C1-6FB0-401C-9267-59E4EEA3F97E}"/>
                </a:ext>
              </a:extLst>
            </p:cNvPr>
            <p:cNvSpPr/>
            <p:nvPr/>
          </p:nvSpPr>
          <p:spPr>
            <a:xfrm>
              <a:off x="6413277" y="3196468"/>
              <a:ext cx="3312000" cy="261610"/>
            </a:xfrm>
            <a:prstGeom prst="rect">
              <a:avLst/>
            </a:prstGeom>
            <a:solidFill>
              <a:srgbClr val="E3F3EF"/>
            </a:solidFill>
          </p:spPr>
          <p:txBody>
            <a:bodyPr wrap="square" anchor="t">
              <a:spAutoFit/>
            </a:bodyPr>
            <a:lstStyle/>
            <a:p>
              <a:pPr marL="174625" lvl="1" algn="ctr"/>
              <a:r>
                <a:rPr lang="pt-PT" sz="1100" dirty="0"/>
                <a:t>Sílvia Machado, </a:t>
              </a:r>
              <a:r>
                <a:rPr lang="pt-PT" sz="1100" dirty="0">
                  <a:hlinkClick r:id="rId11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CIP</a:t>
              </a:r>
              <a:r>
                <a:rPr lang="pt-PT" sz="1100" dirty="0"/>
                <a:t> </a:t>
              </a:r>
              <a:endParaRPr lang="pt-PT" sz="1100" dirty="0">
                <a:cs typeface="Calibri" panose="020F0502020204030204"/>
              </a:endParaRPr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8E096E74-9DA3-4D4B-8412-4A69611D1AC9}"/>
                </a:ext>
              </a:extLst>
            </p:cNvPr>
            <p:cNvSpPr/>
            <p:nvPr/>
          </p:nvSpPr>
          <p:spPr>
            <a:xfrm>
              <a:off x="6413277" y="3458078"/>
              <a:ext cx="3312000" cy="261610"/>
            </a:xfrm>
            <a:prstGeom prst="rect">
              <a:avLst/>
            </a:prstGeom>
            <a:solidFill>
              <a:srgbClr val="BFE3DA"/>
            </a:solidFill>
          </p:spPr>
          <p:txBody>
            <a:bodyPr wrap="square" anchor="t">
              <a:spAutoFit/>
            </a:bodyPr>
            <a:lstStyle/>
            <a:p>
              <a:pPr algn="ctr"/>
              <a:r>
                <a:rPr lang="pt-PT" sz="1100" b="1" dirty="0"/>
                <a:t>NGO</a:t>
              </a:r>
              <a:endParaRPr lang="pt-PT" sz="1100" dirty="0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CAC9E0F3-3444-4C07-BFE7-D2646EACB8E1}"/>
                </a:ext>
              </a:extLst>
            </p:cNvPr>
            <p:cNvSpPr/>
            <p:nvPr/>
          </p:nvSpPr>
          <p:spPr>
            <a:xfrm>
              <a:off x="6413277" y="3719688"/>
              <a:ext cx="3312000" cy="430887"/>
            </a:xfrm>
            <a:prstGeom prst="rect">
              <a:avLst/>
            </a:prstGeom>
            <a:solidFill>
              <a:srgbClr val="E3F3EF"/>
            </a:solidFill>
          </p:spPr>
          <p:txBody>
            <a:bodyPr wrap="square" anchor="t">
              <a:spAutoFit/>
            </a:bodyPr>
            <a:lstStyle/>
            <a:p>
              <a:pPr marL="174625" lvl="1" algn="ctr"/>
              <a:r>
                <a:rPr lang="pt-PT" sz="1100" dirty="0"/>
                <a:t>Ângela Morgado, </a:t>
              </a:r>
              <a:r>
                <a:rPr lang="pt-PT" sz="1100" dirty="0">
                  <a:hlinkClick r:id="rId12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ANP-WWF Portugal</a:t>
              </a:r>
              <a:endParaRPr lang="pt-PT" sz="1100" dirty="0"/>
            </a:p>
            <a:p>
              <a:pPr marL="174625" lvl="1" algn="ctr"/>
              <a:r>
                <a:rPr lang="pt-PT" sz="1100" dirty="0"/>
                <a:t>Domingos Leitão, </a:t>
              </a:r>
              <a:r>
                <a:rPr lang="pt-PT" sz="1100" dirty="0">
                  <a:hlinkClick r:id="rId13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SPEA</a:t>
              </a:r>
              <a:r>
                <a:rPr lang="pt-PT" sz="1100" dirty="0"/>
                <a:t> </a:t>
              </a: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09039005-067C-40F9-8E1E-B41F991303D9}"/>
                </a:ext>
              </a:extLst>
            </p:cNvPr>
            <p:cNvSpPr/>
            <p:nvPr/>
          </p:nvSpPr>
          <p:spPr>
            <a:xfrm>
              <a:off x="6414230" y="4144813"/>
              <a:ext cx="3312000" cy="261610"/>
            </a:xfrm>
            <a:prstGeom prst="rect">
              <a:avLst/>
            </a:prstGeom>
            <a:solidFill>
              <a:srgbClr val="BFE3DA"/>
            </a:solidFill>
          </p:spPr>
          <p:txBody>
            <a:bodyPr wrap="square" anchor="t">
              <a:spAutoFit/>
            </a:bodyPr>
            <a:lstStyle/>
            <a:p>
              <a:pPr algn="ctr"/>
              <a:r>
                <a:rPr lang="pt-PT" sz="1100" b="1" dirty="0" err="1"/>
                <a:t>Government</a:t>
              </a:r>
              <a:r>
                <a:rPr lang="pt-PT" sz="1100" b="1" dirty="0"/>
                <a:t> / </a:t>
              </a:r>
              <a:r>
                <a:rPr lang="pt-PT" sz="1100" b="1" dirty="0" err="1"/>
                <a:t>Public</a:t>
              </a:r>
              <a:r>
                <a:rPr lang="pt-PT" sz="1100" b="1" dirty="0"/>
                <a:t> </a:t>
              </a:r>
              <a:r>
                <a:rPr lang="pt-PT" sz="1100" b="1" dirty="0" err="1"/>
                <a:t>Entities</a:t>
              </a:r>
              <a:endParaRPr lang="pt-PT" sz="1100" dirty="0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258EA103-78CC-48E4-B9FE-09B280F79396}"/>
                </a:ext>
              </a:extLst>
            </p:cNvPr>
            <p:cNvSpPr/>
            <p:nvPr/>
          </p:nvSpPr>
          <p:spPr>
            <a:xfrm>
              <a:off x="6414230" y="4406423"/>
              <a:ext cx="3312000" cy="430887"/>
            </a:xfrm>
            <a:prstGeom prst="rect">
              <a:avLst/>
            </a:prstGeom>
            <a:solidFill>
              <a:srgbClr val="E3F3EF"/>
            </a:solidFill>
          </p:spPr>
          <p:txBody>
            <a:bodyPr wrap="square" anchor="t">
              <a:spAutoFit/>
            </a:bodyPr>
            <a:lstStyle/>
            <a:p>
              <a:pPr marL="174625" lvl="1" algn="ctr"/>
              <a:r>
                <a:rPr lang="pt-PT" sz="1100" dirty="0"/>
                <a:t>Marisa Silva, MAAC</a:t>
              </a:r>
            </a:p>
            <a:p>
              <a:pPr marL="174625" lvl="1" algn="ctr"/>
              <a:r>
                <a:rPr lang="pt-PT" sz="1100" dirty="0"/>
                <a:t>Nuno Banza, </a:t>
              </a:r>
              <a:r>
                <a:rPr lang="pt-PT" sz="1100" dirty="0">
                  <a:hlinkClick r:id="rId1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ICNF</a:t>
              </a:r>
              <a:endParaRPr lang="pt-PT" sz="1100" dirty="0">
                <a:cs typeface="Calibri" panose="020F0502020204030204"/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17798D71-CC04-471A-9D53-87CD04336D78}"/>
                </a:ext>
              </a:extLst>
            </p:cNvPr>
            <p:cNvSpPr/>
            <p:nvPr/>
          </p:nvSpPr>
          <p:spPr>
            <a:xfrm>
              <a:off x="6413277" y="4840174"/>
              <a:ext cx="3312000" cy="261610"/>
            </a:xfrm>
            <a:prstGeom prst="rect">
              <a:avLst/>
            </a:prstGeom>
            <a:solidFill>
              <a:srgbClr val="BFE3DA"/>
            </a:solidFill>
          </p:spPr>
          <p:txBody>
            <a:bodyPr wrap="square" anchor="t">
              <a:spAutoFit/>
            </a:bodyPr>
            <a:lstStyle/>
            <a:p>
              <a:pPr algn="ctr"/>
              <a:r>
                <a:rPr lang="pt-PT" sz="1100" b="1" dirty="0" err="1"/>
                <a:t>Scientific</a:t>
              </a:r>
              <a:r>
                <a:rPr lang="pt-PT" sz="1100" b="1" dirty="0"/>
                <a:t> </a:t>
              </a:r>
              <a:r>
                <a:rPr lang="pt-PT" sz="1100" b="1" dirty="0" err="1"/>
                <a:t>Partners</a:t>
              </a:r>
              <a:endParaRPr lang="pt-PT" sz="1100" dirty="0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E870FC47-CF30-4BC5-BA7A-EF420B501A8E}"/>
                </a:ext>
              </a:extLst>
            </p:cNvPr>
            <p:cNvSpPr/>
            <p:nvPr/>
          </p:nvSpPr>
          <p:spPr>
            <a:xfrm>
              <a:off x="6413277" y="5101784"/>
              <a:ext cx="3312000" cy="1277273"/>
            </a:xfrm>
            <a:prstGeom prst="rect">
              <a:avLst/>
            </a:prstGeom>
            <a:solidFill>
              <a:srgbClr val="E3F3EF"/>
            </a:solidFill>
          </p:spPr>
          <p:txBody>
            <a:bodyPr wrap="square" anchor="t">
              <a:spAutoFit/>
            </a:bodyPr>
            <a:lstStyle/>
            <a:p>
              <a:pPr marL="174625" lvl="1" algn="ctr"/>
              <a:r>
                <a:rPr lang="pt-PT" sz="1100" dirty="0"/>
                <a:t>Cristina Máguas, </a:t>
              </a:r>
              <a:r>
                <a:rPr lang="pt-PT" sz="1100" dirty="0">
                  <a:hlinkClick r:id="rId15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CE3C/FCUL</a:t>
              </a:r>
              <a:endParaRPr lang="pt-PT" sz="1100" dirty="0">
                <a:cs typeface="Calibri" panose="020F0502020204030204"/>
              </a:endParaRPr>
            </a:p>
            <a:p>
              <a:pPr marL="174625" lvl="1" algn="ctr"/>
              <a:r>
                <a:rPr lang="pt-PT" sz="1100" dirty="0"/>
                <a:t>Rui Ferreira dos Santos, </a:t>
              </a:r>
              <a:r>
                <a:rPr lang="pt-PT" sz="1100" dirty="0">
                  <a:hlinkClick r:id="rId16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CENSE – FCT/UNL</a:t>
              </a:r>
              <a:endParaRPr lang="pt-PT" sz="1100" dirty="0">
                <a:cs typeface="Calibri" panose="020F0502020204030204"/>
              </a:endParaRPr>
            </a:p>
            <a:p>
              <a:pPr marL="174625" lvl="1" algn="ctr"/>
              <a:r>
                <a:rPr lang="pt-PT" sz="1100" dirty="0"/>
                <a:t>José Lima Santos, </a:t>
              </a:r>
              <a:r>
                <a:rPr lang="pt-PT" sz="1100" dirty="0">
                  <a:hlinkClick r:id="rId17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CEF/ISA</a:t>
              </a:r>
              <a:endParaRPr lang="pt-PT" sz="1100" dirty="0">
                <a:cs typeface="Calibri" panose="020F0502020204030204"/>
              </a:endParaRPr>
            </a:p>
            <a:p>
              <a:pPr marL="174625" lvl="1" algn="ctr"/>
              <a:r>
                <a:rPr lang="pt-PT" sz="1100" dirty="0"/>
                <a:t>Pedro Beja, </a:t>
              </a:r>
              <a:r>
                <a:rPr lang="pt-PT" sz="1100" dirty="0">
                  <a:hlinkClick r:id="rId18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CIBIO</a:t>
              </a:r>
              <a:endParaRPr lang="pt-PT" sz="1100" dirty="0">
                <a:cs typeface="Calibri" panose="020F0502020204030204"/>
              </a:endParaRPr>
            </a:p>
            <a:p>
              <a:pPr marL="174625" lvl="1" algn="ctr"/>
              <a:r>
                <a:rPr lang="pt-PT" sz="1100" dirty="0"/>
                <a:t>Isabel Sousa Pinto, </a:t>
              </a:r>
              <a:r>
                <a:rPr lang="pt-PT" sz="1100" dirty="0">
                  <a:hlinkClick r:id="rId19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CIIMAR/Universidade do Porto</a:t>
              </a:r>
              <a:endParaRPr lang="pt-PT" sz="1100" dirty="0">
                <a:cs typeface="Calibri" panose="020F0502020204030204"/>
              </a:endParaRPr>
            </a:p>
            <a:p>
              <a:pPr marL="174625" lvl="1" algn="ctr"/>
              <a:r>
                <a:rPr lang="pt-PT" sz="1100" dirty="0"/>
                <a:t>Tiago Domingos, </a:t>
              </a:r>
              <a:r>
                <a:rPr lang="en-US" sz="1100" dirty="0">
                  <a:hlinkClick r:id="rId20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IST</a:t>
              </a:r>
              <a:endParaRPr lang="en-US" sz="1100" dirty="0"/>
            </a:p>
            <a:p>
              <a:pPr marL="174625" lvl="1" algn="ctr"/>
              <a:r>
                <a:rPr lang="pt-PT" sz="1100" dirty="0"/>
                <a:t>Teresa Pinto Correia, </a:t>
              </a:r>
              <a:r>
                <a:rPr lang="pt-PT" sz="1100" dirty="0">
                  <a:hlinkClick r:id="rId21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MED/</a:t>
              </a:r>
              <a:r>
                <a:rPr lang="pt-PT" sz="1100" dirty="0" err="1">
                  <a:hlinkClick r:id="rId21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UÉvora</a:t>
              </a:r>
              <a:endParaRPr lang="pt-PT" sz="1100" dirty="0">
                <a:cs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213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87327405-ADEE-4311-AF6D-B0CB29D31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270" y="1658595"/>
            <a:ext cx="5070672" cy="5199405"/>
          </a:xfrm>
          <a:prstGeom prst="rect">
            <a:avLst/>
          </a:prstGeom>
        </p:spPr>
      </p:pic>
      <p:grpSp>
        <p:nvGrpSpPr>
          <p:cNvPr id="21" name="object 18">
            <a:extLst>
              <a:ext uri="{FF2B5EF4-FFF2-40B4-BE49-F238E27FC236}">
                <a16:creationId xmlns:a16="http://schemas.microsoft.com/office/drawing/2014/main" id="{0CF29433-5778-4D1F-A773-20CE85FB0875}"/>
              </a:ext>
            </a:extLst>
          </p:cNvPr>
          <p:cNvGrpSpPr/>
          <p:nvPr/>
        </p:nvGrpSpPr>
        <p:grpSpPr>
          <a:xfrm rot="16200000" flipH="1" flipV="1">
            <a:off x="7463779" y="-3656909"/>
            <a:ext cx="12700" cy="9540000"/>
            <a:chOff x="5339651" y="533654"/>
            <a:chExt cx="12700" cy="6492875"/>
          </a:xfrm>
        </p:grpSpPr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EB317A31-57CD-4756-BCA3-4764DB5B05B3}"/>
                </a:ext>
              </a:extLst>
            </p:cNvPr>
            <p:cNvSpPr/>
            <p:nvPr/>
          </p:nvSpPr>
          <p:spPr>
            <a:xfrm>
              <a:off x="5346001" y="578129"/>
              <a:ext cx="0" cy="6423025"/>
            </a:xfrm>
            <a:custGeom>
              <a:avLst/>
              <a:gdLst/>
              <a:ahLst/>
              <a:cxnLst/>
              <a:rect l="l" t="t" r="r" b="b"/>
              <a:pathLst>
                <a:path h="6423025">
                  <a:moveTo>
                    <a:pt x="0" y="0"/>
                  </a:moveTo>
                  <a:lnTo>
                    <a:pt x="0" y="6422821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01C497FD-C83F-46D7-9D7F-1106267796AD}"/>
                </a:ext>
              </a:extLst>
            </p:cNvPr>
            <p:cNvSpPr/>
            <p:nvPr/>
          </p:nvSpPr>
          <p:spPr>
            <a:xfrm>
              <a:off x="5346001" y="540004"/>
              <a:ext cx="0" cy="6480175"/>
            </a:xfrm>
            <a:custGeom>
              <a:avLst/>
              <a:gdLst/>
              <a:ahLst/>
              <a:cxnLst/>
              <a:rect l="l" t="t" r="r" b="b"/>
              <a:pathLst>
                <a:path h="6480175">
                  <a:moveTo>
                    <a:pt x="0" y="0"/>
                  </a:moveTo>
                  <a:lnTo>
                    <a:pt x="0" y="0"/>
                  </a:lnTo>
                </a:path>
                <a:path h="6480175">
                  <a:moveTo>
                    <a:pt x="0" y="6479997"/>
                  </a:moveTo>
                  <a:lnTo>
                    <a:pt x="0" y="647999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45C951FD-60D0-41D2-9C71-2E0CF6E6B446}"/>
              </a:ext>
            </a:extLst>
          </p:cNvPr>
          <p:cNvSpPr txBox="1"/>
          <p:nvPr/>
        </p:nvSpPr>
        <p:spPr>
          <a:xfrm>
            <a:off x="2960915" y="426540"/>
            <a:ext cx="7609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err="1">
                <a:cs typeface="Arial" panose="020B0604020202020204" pitchFamily="34" charset="0"/>
              </a:rPr>
              <a:t>Commitments</a:t>
            </a:r>
            <a:endParaRPr lang="pt-PT" sz="3600" dirty="0"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8F02753-4C3B-4564-ABA1-4CF36258DF9A}"/>
              </a:ext>
            </a:extLst>
          </p:cNvPr>
          <p:cNvSpPr/>
          <p:nvPr/>
        </p:nvSpPr>
        <p:spPr>
          <a:xfrm>
            <a:off x="1065787" y="1982450"/>
            <a:ext cx="4582885" cy="3231654"/>
          </a:xfrm>
          <a:prstGeom prst="rect">
            <a:avLst/>
          </a:prstGeom>
          <a:solidFill>
            <a:srgbClr val="E3F3EF"/>
          </a:solidFill>
        </p:spPr>
        <p:txBody>
          <a:bodyPr wrap="square">
            <a:spAutoFit/>
          </a:bodyPr>
          <a:lstStyle/>
          <a:p>
            <a:pPr algn="ctr"/>
            <a:r>
              <a:rPr lang="pt-PT" sz="2000" b="1" dirty="0">
                <a:solidFill>
                  <a:srgbClr val="009775"/>
                </a:solidFill>
              </a:rPr>
              <a:t>10 </a:t>
            </a:r>
            <a:r>
              <a:rPr lang="pt-PT" sz="2000" b="1" dirty="0" err="1">
                <a:solidFill>
                  <a:srgbClr val="009775"/>
                </a:solidFill>
              </a:rPr>
              <a:t>Common</a:t>
            </a:r>
            <a:r>
              <a:rPr lang="pt-PT" sz="2000" b="1" dirty="0">
                <a:solidFill>
                  <a:srgbClr val="009775"/>
                </a:solidFill>
              </a:rPr>
              <a:t> </a:t>
            </a:r>
            <a:r>
              <a:rPr lang="pt-PT" sz="2000" b="1" dirty="0" err="1">
                <a:solidFill>
                  <a:srgbClr val="009775"/>
                </a:solidFill>
              </a:rPr>
              <a:t>Commitments</a:t>
            </a:r>
            <a:r>
              <a:rPr lang="pt-PT" sz="2000" b="1" dirty="0">
                <a:solidFill>
                  <a:srgbClr val="009775"/>
                </a:solidFill>
              </a:rPr>
              <a:t> act4nature </a:t>
            </a:r>
          </a:p>
          <a:p>
            <a:pPr algn="ctr"/>
            <a:r>
              <a:rPr lang="pt-PT" sz="2000" dirty="0">
                <a:solidFill>
                  <a:srgbClr val="009775"/>
                </a:solidFill>
              </a:rPr>
              <a:t>+</a:t>
            </a:r>
          </a:p>
          <a:p>
            <a:pPr algn="ctr"/>
            <a:r>
              <a:rPr lang="pt-PT" sz="2000" b="1" dirty="0">
                <a:solidFill>
                  <a:srgbClr val="009775"/>
                </a:solidFill>
              </a:rPr>
              <a:t>SMART* Individual </a:t>
            </a:r>
            <a:r>
              <a:rPr lang="pt-PT" sz="2000" b="1" dirty="0" err="1">
                <a:solidFill>
                  <a:srgbClr val="009775"/>
                </a:solidFill>
              </a:rPr>
              <a:t>Commitments</a:t>
            </a:r>
            <a:endParaRPr lang="pt-PT" sz="2000" b="1" dirty="0">
              <a:solidFill>
                <a:srgbClr val="009775"/>
              </a:solidFill>
            </a:endParaRPr>
          </a:p>
          <a:p>
            <a:pPr algn="ctr"/>
            <a:endParaRPr lang="pt-PT" dirty="0">
              <a:solidFill>
                <a:srgbClr val="009775"/>
              </a:solidFill>
            </a:endParaRPr>
          </a:p>
          <a:p>
            <a:pPr algn="ctr"/>
            <a:endParaRPr lang="pt-PT" dirty="0">
              <a:solidFill>
                <a:srgbClr val="009775"/>
              </a:solidFill>
            </a:endParaRPr>
          </a:p>
          <a:p>
            <a:pPr algn="ctr"/>
            <a:endParaRPr lang="pt-PT" dirty="0">
              <a:solidFill>
                <a:srgbClr val="009775"/>
              </a:solidFill>
            </a:endParaRPr>
          </a:p>
          <a:p>
            <a:pPr algn="ctr"/>
            <a:endParaRPr lang="pt-PT" dirty="0">
              <a:solidFill>
                <a:srgbClr val="009775"/>
              </a:solidFill>
            </a:endParaRPr>
          </a:p>
          <a:p>
            <a:pPr algn="ctr"/>
            <a:endParaRPr lang="pt-PT" dirty="0">
              <a:solidFill>
                <a:srgbClr val="009775"/>
              </a:solidFill>
            </a:endParaRPr>
          </a:p>
          <a:p>
            <a:pPr algn="ctr"/>
            <a:endParaRPr lang="pt-PT" dirty="0">
              <a:solidFill>
                <a:srgbClr val="009775"/>
              </a:solidFill>
            </a:endParaRPr>
          </a:p>
          <a:p>
            <a:pPr algn="ctr"/>
            <a:endParaRPr lang="pt-PT" dirty="0">
              <a:solidFill>
                <a:srgbClr val="009775"/>
              </a:solidFill>
            </a:endParaRPr>
          </a:p>
          <a:p>
            <a:pPr algn="ctr"/>
            <a:endParaRPr lang="pt-PT" dirty="0">
              <a:solidFill>
                <a:srgbClr val="009775"/>
              </a:solidFill>
            </a:endParaRPr>
          </a:p>
        </p:txBody>
      </p:sp>
      <p:pic>
        <p:nvPicPr>
          <p:cNvPr id="13" name="Imagem 12" descr="Uma imagem com desenho&#10;&#10;Descrição gerada automaticamente">
            <a:extLst>
              <a:ext uri="{FF2B5EF4-FFF2-40B4-BE49-F238E27FC236}">
                <a16:creationId xmlns:a16="http://schemas.microsoft.com/office/drawing/2014/main" id="{7C29FD58-5152-45BD-AF3F-7B4AE02A138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" y="75060"/>
            <a:ext cx="2726261" cy="1090079"/>
          </a:xfrm>
          <a:prstGeom prst="rect">
            <a:avLst/>
          </a:prstGeom>
        </p:spPr>
      </p:pic>
      <p:grpSp>
        <p:nvGrpSpPr>
          <p:cNvPr id="98" name="Agrupar 97">
            <a:extLst>
              <a:ext uri="{FF2B5EF4-FFF2-40B4-BE49-F238E27FC236}">
                <a16:creationId xmlns:a16="http://schemas.microsoft.com/office/drawing/2014/main" id="{DFA7600C-4601-492F-B372-B604317281FC}"/>
              </a:ext>
            </a:extLst>
          </p:cNvPr>
          <p:cNvGrpSpPr/>
          <p:nvPr/>
        </p:nvGrpSpPr>
        <p:grpSpPr>
          <a:xfrm>
            <a:off x="6717392" y="1260834"/>
            <a:ext cx="5052848" cy="411218"/>
            <a:chOff x="5850028" y="1725036"/>
            <a:chExt cx="5847715" cy="426085"/>
          </a:xfrm>
        </p:grpSpPr>
        <p:pic>
          <p:nvPicPr>
            <p:cNvPr id="11" name="Picture 56">
              <a:extLst>
                <a:ext uri="{FF2B5EF4-FFF2-40B4-BE49-F238E27FC236}">
                  <a16:creationId xmlns:a16="http://schemas.microsoft.com/office/drawing/2014/main" id="{1B0E535A-C2B0-41E7-A3FA-2D5A4D8AE27C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0028" y="1725036"/>
              <a:ext cx="5847715" cy="426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Caixa de texto 1315472306">
              <a:extLst>
                <a:ext uri="{FF2B5EF4-FFF2-40B4-BE49-F238E27FC236}">
                  <a16:creationId xmlns:a16="http://schemas.microsoft.com/office/drawing/2014/main" id="{EC76110D-52C3-4038-B3BB-B2B742814BD0}"/>
                </a:ext>
              </a:extLst>
            </p:cNvPr>
            <p:cNvSpPr txBox="1"/>
            <p:nvPr/>
          </p:nvSpPr>
          <p:spPr>
            <a:xfrm>
              <a:off x="5850028" y="1801553"/>
              <a:ext cx="5645150" cy="2730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pt-PT" sz="11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COMMON </a:t>
              </a:r>
              <a:endParaRPr lang="pt-P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4" name="Rectangle 82">
            <a:extLst>
              <a:ext uri="{FF2B5EF4-FFF2-40B4-BE49-F238E27FC236}">
                <a16:creationId xmlns:a16="http://schemas.microsoft.com/office/drawing/2014/main" id="{E082CDF5-DA07-4A87-808E-33C7E7637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6429FD92-36B7-450F-A077-765982B2C81D}"/>
              </a:ext>
            </a:extLst>
          </p:cNvPr>
          <p:cNvGrpSpPr/>
          <p:nvPr/>
        </p:nvGrpSpPr>
        <p:grpSpPr>
          <a:xfrm>
            <a:off x="2333430" y="3114762"/>
            <a:ext cx="2047598" cy="2047598"/>
            <a:chOff x="2252259" y="2968277"/>
            <a:chExt cx="2047598" cy="2047598"/>
          </a:xfrm>
        </p:grpSpPr>
        <p:pic>
          <p:nvPicPr>
            <p:cNvPr id="4" name="Gráfico 3" descr="Contrato">
              <a:extLst>
                <a:ext uri="{FF2B5EF4-FFF2-40B4-BE49-F238E27FC236}">
                  <a16:creationId xmlns:a16="http://schemas.microsoft.com/office/drawing/2014/main" id="{901FCF95-C360-4E60-99FB-25D9B1618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252259" y="2968277"/>
              <a:ext cx="2047598" cy="2047598"/>
            </a:xfrm>
            <a:prstGeom prst="rect">
              <a:avLst/>
            </a:prstGeom>
          </p:spPr>
        </p:pic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8E1D4703-D51D-44FB-B5FB-A8DFDD2DF4E9}"/>
                </a:ext>
              </a:extLst>
            </p:cNvPr>
            <p:cNvSpPr/>
            <p:nvPr/>
          </p:nvSpPr>
          <p:spPr>
            <a:xfrm>
              <a:off x="2727456" y="4398220"/>
              <a:ext cx="6636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009775"/>
                  </a:solidFill>
                </a:rPr>
                <a:t>[CEO]</a:t>
              </a:r>
            </a:p>
          </p:txBody>
        </p:sp>
      </p:grpSp>
      <p:sp>
        <p:nvSpPr>
          <p:cNvPr id="19" name="Retângulo 18">
            <a:extLst>
              <a:ext uri="{FF2B5EF4-FFF2-40B4-BE49-F238E27FC236}">
                <a16:creationId xmlns:a16="http://schemas.microsoft.com/office/drawing/2014/main" id="{0F35520F-ABC8-48FB-A019-9977F274B2B9}"/>
              </a:ext>
            </a:extLst>
          </p:cNvPr>
          <p:cNvSpPr/>
          <p:nvPr/>
        </p:nvSpPr>
        <p:spPr>
          <a:xfrm>
            <a:off x="1065787" y="5998280"/>
            <a:ext cx="46361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b="1" i="1" dirty="0"/>
              <a:t>*</a:t>
            </a:r>
            <a:r>
              <a:rPr lang="pt-PT" sz="1200" b="1" i="1" dirty="0" err="1"/>
              <a:t>Specific</a:t>
            </a:r>
            <a:r>
              <a:rPr lang="pt-PT" sz="1200" dirty="0"/>
              <a:t>,</a:t>
            </a:r>
            <a:r>
              <a:rPr lang="pt-PT" sz="1200" b="1" dirty="0"/>
              <a:t> </a:t>
            </a:r>
            <a:r>
              <a:rPr lang="pt-PT" sz="1200" b="1" i="1" dirty="0" err="1"/>
              <a:t>Measurable</a:t>
            </a:r>
            <a:r>
              <a:rPr lang="pt-PT" sz="1200" dirty="0"/>
              <a:t>, </a:t>
            </a:r>
            <a:r>
              <a:rPr lang="pt-PT" sz="1200" b="1" i="1" dirty="0" err="1"/>
              <a:t>Additional</a:t>
            </a:r>
            <a:r>
              <a:rPr lang="pt-PT" sz="1200" dirty="0"/>
              <a:t>, </a:t>
            </a:r>
            <a:r>
              <a:rPr lang="pt-PT" sz="1200" b="1" i="1" dirty="0" err="1"/>
              <a:t>Realistic</a:t>
            </a:r>
            <a:r>
              <a:rPr lang="pt-PT" sz="1200" b="1" i="1" dirty="0"/>
              <a:t> </a:t>
            </a:r>
            <a:r>
              <a:rPr lang="pt-PT" sz="1200" dirty="0"/>
              <a:t>and</a:t>
            </a:r>
            <a:r>
              <a:rPr lang="pt-PT" sz="1200" b="1" dirty="0"/>
              <a:t> </a:t>
            </a:r>
            <a:r>
              <a:rPr lang="pt-PT" sz="1200" b="1" i="1" dirty="0"/>
              <a:t>Time-</a:t>
            </a:r>
            <a:r>
              <a:rPr lang="pt-PT" sz="1200" b="1" i="1" dirty="0" err="1"/>
              <a:t>bound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369878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object 18">
            <a:extLst>
              <a:ext uri="{FF2B5EF4-FFF2-40B4-BE49-F238E27FC236}">
                <a16:creationId xmlns:a16="http://schemas.microsoft.com/office/drawing/2014/main" id="{0CF29433-5778-4D1F-A773-20CE85FB0875}"/>
              </a:ext>
            </a:extLst>
          </p:cNvPr>
          <p:cNvGrpSpPr/>
          <p:nvPr/>
        </p:nvGrpSpPr>
        <p:grpSpPr>
          <a:xfrm rot="16200000" flipH="1" flipV="1">
            <a:off x="7463779" y="-3656909"/>
            <a:ext cx="12700" cy="9540000"/>
            <a:chOff x="5339651" y="533654"/>
            <a:chExt cx="12700" cy="6492875"/>
          </a:xfrm>
        </p:grpSpPr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EB317A31-57CD-4756-BCA3-4764DB5B05B3}"/>
                </a:ext>
              </a:extLst>
            </p:cNvPr>
            <p:cNvSpPr/>
            <p:nvPr/>
          </p:nvSpPr>
          <p:spPr>
            <a:xfrm>
              <a:off x="5346001" y="578129"/>
              <a:ext cx="0" cy="6423025"/>
            </a:xfrm>
            <a:custGeom>
              <a:avLst/>
              <a:gdLst/>
              <a:ahLst/>
              <a:cxnLst/>
              <a:rect l="l" t="t" r="r" b="b"/>
              <a:pathLst>
                <a:path h="6423025">
                  <a:moveTo>
                    <a:pt x="0" y="0"/>
                  </a:moveTo>
                  <a:lnTo>
                    <a:pt x="0" y="6422821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01C497FD-C83F-46D7-9D7F-1106267796AD}"/>
                </a:ext>
              </a:extLst>
            </p:cNvPr>
            <p:cNvSpPr/>
            <p:nvPr/>
          </p:nvSpPr>
          <p:spPr>
            <a:xfrm>
              <a:off x="5346001" y="540004"/>
              <a:ext cx="0" cy="6480175"/>
            </a:xfrm>
            <a:custGeom>
              <a:avLst/>
              <a:gdLst/>
              <a:ahLst/>
              <a:cxnLst/>
              <a:rect l="l" t="t" r="r" b="b"/>
              <a:pathLst>
                <a:path h="6480175">
                  <a:moveTo>
                    <a:pt x="0" y="0"/>
                  </a:moveTo>
                  <a:lnTo>
                    <a:pt x="0" y="0"/>
                  </a:lnTo>
                </a:path>
                <a:path h="6480175">
                  <a:moveTo>
                    <a:pt x="0" y="6479997"/>
                  </a:moveTo>
                  <a:lnTo>
                    <a:pt x="0" y="647999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45C951FD-60D0-41D2-9C71-2E0CF6E6B446}"/>
              </a:ext>
            </a:extLst>
          </p:cNvPr>
          <p:cNvSpPr txBox="1"/>
          <p:nvPr/>
        </p:nvSpPr>
        <p:spPr>
          <a:xfrm>
            <a:off x="2960915" y="426540"/>
            <a:ext cx="6868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err="1">
                <a:cs typeface="Arial" panose="020B0604020202020204" pitchFamily="34" charset="0"/>
              </a:rPr>
              <a:t>Who</a:t>
            </a:r>
            <a:r>
              <a:rPr lang="pt-PT" sz="3600" dirty="0">
                <a:cs typeface="Arial" panose="020B0604020202020204" pitchFamily="34" charset="0"/>
              </a:rPr>
              <a:t> can </a:t>
            </a:r>
            <a:r>
              <a:rPr lang="pt-PT" sz="3600" dirty="0" err="1">
                <a:cs typeface="Arial" panose="020B0604020202020204" pitchFamily="34" charset="0"/>
              </a:rPr>
              <a:t>commit</a:t>
            </a:r>
            <a:r>
              <a:rPr lang="pt-PT" sz="3600" dirty="0"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2" name="Imagem 11" descr="Uma imagem com desenho&#10;&#10;Descrição gerada automaticamente">
            <a:extLst>
              <a:ext uri="{FF2B5EF4-FFF2-40B4-BE49-F238E27FC236}">
                <a16:creationId xmlns:a16="http://schemas.microsoft.com/office/drawing/2014/main" id="{B1AA9DC0-1F76-4178-BC47-ACD4B3A8C6F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" y="75060"/>
            <a:ext cx="2726261" cy="1090079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33CFE883-2084-4796-8B24-256B22E730D9}"/>
              </a:ext>
            </a:extLst>
          </p:cNvPr>
          <p:cNvGrpSpPr/>
          <p:nvPr/>
        </p:nvGrpSpPr>
        <p:grpSpPr>
          <a:xfrm>
            <a:off x="1099344" y="2332180"/>
            <a:ext cx="2880000" cy="2880000"/>
            <a:chOff x="812259" y="2332180"/>
            <a:chExt cx="2880000" cy="288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16C490E-025D-4239-9468-BB4268D034E2}"/>
                </a:ext>
              </a:extLst>
            </p:cNvPr>
            <p:cNvSpPr/>
            <p:nvPr/>
          </p:nvSpPr>
          <p:spPr>
            <a:xfrm>
              <a:off x="812259" y="2332180"/>
              <a:ext cx="2880000" cy="2880000"/>
            </a:xfrm>
            <a:prstGeom prst="ellipse">
              <a:avLst/>
            </a:prstGeom>
            <a:solidFill>
              <a:srgbClr val="0097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3200" b="1" dirty="0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2E6232F0-4F1D-4408-BFBA-5F951AD67E9C}"/>
                </a:ext>
              </a:extLst>
            </p:cNvPr>
            <p:cNvSpPr txBox="1"/>
            <p:nvPr/>
          </p:nvSpPr>
          <p:spPr>
            <a:xfrm>
              <a:off x="880590" y="3554910"/>
              <a:ext cx="2611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Any</a:t>
              </a:r>
              <a:r>
                <a:rPr lang="pt-PT" sz="2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pt-PT" sz="2400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company</a:t>
              </a:r>
              <a:endParaRPr lang="pt-PT" sz="24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869940BB-6740-4BF3-AC8C-7D301FD767C9}"/>
              </a:ext>
            </a:extLst>
          </p:cNvPr>
          <p:cNvGrpSpPr/>
          <p:nvPr/>
        </p:nvGrpSpPr>
        <p:grpSpPr>
          <a:xfrm>
            <a:off x="4558470" y="2332180"/>
            <a:ext cx="2880000" cy="2880000"/>
            <a:chOff x="812259" y="2332180"/>
            <a:chExt cx="2880000" cy="2880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AFB31E3-6D0A-4153-A238-2A2536568024}"/>
                </a:ext>
              </a:extLst>
            </p:cNvPr>
            <p:cNvSpPr/>
            <p:nvPr/>
          </p:nvSpPr>
          <p:spPr>
            <a:xfrm>
              <a:off x="812259" y="2332180"/>
              <a:ext cx="2880000" cy="2880000"/>
            </a:xfrm>
            <a:prstGeom prst="ellipse">
              <a:avLst/>
            </a:prstGeom>
            <a:solidFill>
              <a:srgbClr val="BFE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3200" b="1" dirty="0">
                <a:solidFill>
                  <a:srgbClr val="009775"/>
                </a:solidFill>
              </a:endParaRP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06777569-B3A1-4C20-B47F-913C732AAFFF}"/>
                </a:ext>
              </a:extLst>
            </p:cNvPr>
            <p:cNvSpPr txBox="1"/>
            <p:nvPr/>
          </p:nvSpPr>
          <p:spPr>
            <a:xfrm>
              <a:off x="917080" y="3196859"/>
              <a:ext cx="26114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9775"/>
                  </a:solidFill>
                  <a:cs typeface="Times New Roman" panose="02020603050405020304" pitchFamily="18" charset="0"/>
                </a:rPr>
                <a:t>Any size and activity sectors companies </a:t>
              </a:r>
              <a:endParaRPr lang="pt-PT" sz="2400" b="1" dirty="0">
                <a:solidFill>
                  <a:srgbClr val="009775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40C4BB6B-507D-4868-A164-A5FD858E8021}"/>
              </a:ext>
            </a:extLst>
          </p:cNvPr>
          <p:cNvGrpSpPr/>
          <p:nvPr/>
        </p:nvGrpSpPr>
        <p:grpSpPr>
          <a:xfrm>
            <a:off x="8141642" y="2332180"/>
            <a:ext cx="2880000" cy="2880000"/>
            <a:chOff x="7950253" y="2352123"/>
            <a:chExt cx="2880000" cy="2880000"/>
          </a:xfrm>
        </p:grpSpPr>
        <p:grpSp>
          <p:nvGrpSpPr>
            <p:cNvPr id="26" name="Agrupar 25">
              <a:extLst>
                <a:ext uri="{FF2B5EF4-FFF2-40B4-BE49-F238E27FC236}">
                  <a16:creationId xmlns:a16="http://schemas.microsoft.com/office/drawing/2014/main" id="{3A2F48E7-806C-4CF8-89F6-CD9C9B343E03}"/>
                </a:ext>
              </a:extLst>
            </p:cNvPr>
            <p:cNvGrpSpPr/>
            <p:nvPr/>
          </p:nvGrpSpPr>
          <p:grpSpPr>
            <a:xfrm>
              <a:off x="7950253" y="2352123"/>
              <a:ext cx="2880000" cy="2880000"/>
              <a:chOff x="812259" y="2332180"/>
              <a:chExt cx="2880000" cy="2880000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D1A7ECA-6987-4942-9B05-EC2153B09F2F}"/>
                  </a:ext>
                </a:extLst>
              </p:cNvPr>
              <p:cNvSpPr/>
              <p:nvPr/>
            </p:nvSpPr>
            <p:spPr>
              <a:xfrm>
                <a:off x="812259" y="2332180"/>
                <a:ext cx="2880000" cy="2880000"/>
              </a:xfrm>
              <a:prstGeom prst="ellipse">
                <a:avLst/>
              </a:prstGeom>
              <a:solidFill>
                <a:srgbClr val="0097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sz="3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93FFB2A6-1562-4FF3-AF37-890407DB08A8}"/>
                  </a:ext>
                </a:extLst>
              </p:cNvPr>
              <p:cNvSpPr txBox="1"/>
              <p:nvPr/>
            </p:nvSpPr>
            <p:spPr>
              <a:xfrm>
                <a:off x="970245" y="3192302"/>
                <a:ext cx="261142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No costs to become a signatory</a:t>
                </a:r>
                <a:endParaRPr lang="pt-PT" sz="2400" b="1" dirty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6" name="Gráfico 5" descr="Aviso">
              <a:extLst>
                <a:ext uri="{FF2B5EF4-FFF2-40B4-BE49-F238E27FC236}">
                  <a16:creationId xmlns:a16="http://schemas.microsoft.com/office/drawing/2014/main" id="{A6444A65-6589-418C-A1D3-34544F04C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027046" y="2442339"/>
              <a:ext cx="754912" cy="754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410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xão reta 23">
            <a:extLst>
              <a:ext uri="{FF2B5EF4-FFF2-40B4-BE49-F238E27FC236}">
                <a16:creationId xmlns:a16="http://schemas.microsoft.com/office/drawing/2014/main" id="{D4C84F35-BB7B-4659-9450-9D355C2141E3}"/>
              </a:ext>
            </a:extLst>
          </p:cNvPr>
          <p:cNvCxnSpPr>
            <a:cxnSpLocks/>
          </p:cNvCxnSpPr>
          <p:nvPr/>
        </p:nvCxnSpPr>
        <p:spPr>
          <a:xfrm flipV="1">
            <a:off x="2861288" y="3173783"/>
            <a:ext cx="0" cy="9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object 18">
            <a:extLst>
              <a:ext uri="{FF2B5EF4-FFF2-40B4-BE49-F238E27FC236}">
                <a16:creationId xmlns:a16="http://schemas.microsoft.com/office/drawing/2014/main" id="{0CF29433-5778-4D1F-A773-20CE85FB0875}"/>
              </a:ext>
            </a:extLst>
          </p:cNvPr>
          <p:cNvGrpSpPr/>
          <p:nvPr/>
        </p:nvGrpSpPr>
        <p:grpSpPr>
          <a:xfrm rot="16200000" flipH="1" flipV="1">
            <a:off x="7463779" y="-3656909"/>
            <a:ext cx="12700" cy="9540000"/>
            <a:chOff x="5339651" y="533654"/>
            <a:chExt cx="12700" cy="6492875"/>
          </a:xfrm>
        </p:grpSpPr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EB317A31-57CD-4756-BCA3-4764DB5B05B3}"/>
                </a:ext>
              </a:extLst>
            </p:cNvPr>
            <p:cNvSpPr/>
            <p:nvPr/>
          </p:nvSpPr>
          <p:spPr>
            <a:xfrm>
              <a:off x="5346001" y="578129"/>
              <a:ext cx="0" cy="6423025"/>
            </a:xfrm>
            <a:custGeom>
              <a:avLst/>
              <a:gdLst/>
              <a:ahLst/>
              <a:cxnLst/>
              <a:rect l="l" t="t" r="r" b="b"/>
              <a:pathLst>
                <a:path h="6423025">
                  <a:moveTo>
                    <a:pt x="0" y="0"/>
                  </a:moveTo>
                  <a:lnTo>
                    <a:pt x="0" y="6422821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01C497FD-C83F-46D7-9D7F-1106267796AD}"/>
                </a:ext>
              </a:extLst>
            </p:cNvPr>
            <p:cNvSpPr/>
            <p:nvPr/>
          </p:nvSpPr>
          <p:spPr>
            <a:xfrm>
              <a:off x="5346001" y="540004"/>
              <a:ext cx="0" cy="6480175"/>
            </a:xfrm>
            <a:custGeom>
              <a:avLst/>
              <a:gdLst/>
              <a:ahLst/>
              <a:cxnLst/>
              <a:rect l="l" t="t" r="r" b="b"/>
              <a:pathLst>
                <a:path h="6480175">
                  <a:moveTo>
                    <a:pt x="0" y="0"/>
                  </a:moveTo>
                  <a:lnTo>
                    <a:pt x="0" y="0"/>
                  </a:lnTo>
                </a:path>
                <a:path h="6480175">
                  <a:moveTo>
                    <a:pt x="0" y="6479997"/>
                  </a:moveTo>
                  <a:lnTo>
                    <a:pt x="0" y="647999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45C951FD-60D0-41D2-9C71-2E0CF6E6B446}"/>
              </a:ext>
            </a:extLst>
          </p:cNvPr>
          <p:cNvSpPr txBox="1"/>
          <p:nvPr/>
        </p:nvSpPr>
        <p:spPr>
          <a:xfrm>
            <a:off x="2960915" y="426540"/>
            <a:ext cx="7609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cs typeface="Arial" panose="020B0604020202020204" pitchFamily="34" charset="0"/>
              </a:rPr>
              <a:t>2020 Calendar</a:t>
            </a:r>
          </a:p>
        </p:txBody>
      </p:sp>
      <p:pic>
        <p:nvPicPr>
          <p:cNvPr id="11" name="Imagem 10" descr="Uma imagem com desenho&#10;&#10;Descrição gerada automaticamente">
            <a:extLst>
              <a:ext uri="{FF2B5EF4-FFF2-40B4-BE49-F238E27FC236}">
                <a16:creationId xmlns:a16="http://schemas.microsoft.com/office/drawing/2014/main" id="{A16521DB-2DAE-4D55-8421-AE8030BDC4A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" y="75060"/>
            <a:ext cx="2726261" cy="1090079"/>
          </a:xfrm>
          <a:prstGeom prst="rect">
            <a:avLst/>
          </a:prstGeom>
        </p:spPr>
      </p:pic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C30CEF0F-59E7-4A10-9181-88264CDC7840}"/>
              </a:ext>
            </a:extLst>
          </p:cNvPr>
          <p:cNvCxnSpPr>
            <a:cxnSpLocks/>
          </p:cNvCxnSpPr>
          <p:nvPr/>
        </p:nvCxnSpPr>
        <p:spPr>
          <a:xfrm>
            <a:off x="2087627" y="4061634"/>
            <a:ext cx="8640000" cy="0"/>
          </a:xfrm>
          <a:prstGeom prst="line">
            <a:avLst/>
          </a:prstGeom>
          <a:ln w="38100" cmpd="sng">
            <a:solidFill>
              <a:schemeClr val="bg1">
                <a:lumMod val="75000"/>
              </a:schemeClr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8F80F0D2-D662-4704-A36D-15CE2824F30E}"/>
              </a:ext>
            </a:extLst>
          </p:cNvPr>
          <p:cNvGrpSpPr/>
          <p:nvPr/>
        </p:nvGrpSpPr>
        <p:grpSpPr>
          <a:xfrm>
            <a:off x="1170631" y="3622268"/>
            <a:ext cx="933822" cy="900000"/>
            <a:chOff x="404119" y="3877451"/>
            <a:chExt cx="933822" cy="900000"/>
          </a:xfrm>
          <a:solidFill>
            <a:srgbClr val="D41217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B8694B1-1790-4088-92E1-39F04ED06ED5}"/>
                </a:ext>
              </a:extLst>
            </p:cNvPr>
            <p:cNvSpPr/>
            <p:nvPr/>
          </p:nvSpPr>
          <p:spPr>
            <a:xfrm>
              <a:off x="437941" y="3877451"/>
              <a:ext cx="900000" cy="90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A23DD663-C8FE-4C30-83E2-748BFA060868}"/>
                </a:ext>
              </a:extLst>
            </p:cNvPr>
            <p:cNvSpPr txBox="1"/>
            <p:nvPr/>
          </p:nvSpPr>
          <p:spPr>
            <a:xfrm>
              <a:off x="404119" y="4096618"/>
              <a:ext cx="9338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>
                  <a:solidFill>
                    <a:schemeClr val="bg1"/>
                  </a:solidFill>
                </a:rPr>
                <a:t>2020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746E2FE6-537F-47E9-BACC-117595603FDF}"/>
              </a:ext>
            </a:extLst>
          </p:cNvPr>
          <p:cNvSpPr/>
          <p:nvPr/>
        </p:nvSpPr>
        <p:spPr>
          <a:xfrm>
            <a:off x="2771288" y="3982267"/>
            <a:ext cx="180000" cy="180000"/>
          </a:xfrm>
          <a:prstGeom prst="ellipse">
            <a:avLst/>
          </a:prstGeom>
          <a:solidFill>
            <a:srgbClr val="D41217"/>
          </a:solidFill>
          <a:ln>
            <a:solidFill>
              <a:srgbClr val="D41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C00000"/>
              </a:solidFill>
            </a:endParaRP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144428E6-98D1-4813-98D6-2B3525F4AF1E}"/>
              </a:ext>
            </a:extLst>
          </p:cNvPr>
          <p:cNvGrpSpPr/>
          <p:nvPr/>
        </p:nvGrpSpPr>
        <p:grpSpPr>
          <a:xfrm>
            <a:off x="2394377" y="2286000"/>
            <a:ext cx="933822" cy="900000"/>
            <a:chOff x="404119" y="3877451"/>
            <a:chExt cx="933822" cy="900000"/>
          </a:xfrm>
          <a:solidFill>
            <a:schemeClr val="bg1">
              <a:lumMod val="75000"/>
            </a:schemeClr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81D8587-B449-4089-ABD0-8D9C6829F82E}"/>
                </a:ext>
              </a:extLst>
            </p:cNvPr>
            <p:cNvSpPr/>
            <p:nvPr/>
          </p:nvSpPr>
          <p:spPr>
            <a:xfrm>
              <a:off x="437941" y="3877451"/>
              <a:ext cx="900000" cy="90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7102481B-225C-4B21-8BCC-FB0F47AB5637}"/>
                </a:ext>
              </a:extLst>
            </p:cNvPr>
            <p:cNvSpPr txBox="1"/>
            <p:nvPr/>
          </p:nvSpPr>
          <p:spPr>
            <a:xfrm>
              <a:off x="404119" y="3981052"/>
              <a:ext cx="9338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b="1" dirty="0"/>
                <a:t>22</a:t>
              </a:r>
            </a:p>
            <a:p>
              <a:pPr algn="ctr"/>
              <a:r>
                <a:rPr lang="pt-PT" sz="2000" b="1" dirty="0"/>
                <a:t>MAI</a:t>
              </a:r>
            </a:p>
          </p:txBody>
        </p:sp>
      </p:grpSp>
      <p:sp>
        <p:nvSpPr>
          <p:cNvPr id="28" name="Retângulo 27">
            <a:extLst>
              <a:ext uri="{FF2B5EF4-FFF2-40B4-BE49-F238E27FC236}">
                <a16:creationId xmlns:a16="http://schemas.microsoft.com/office/drawing/2014/main" id="{CBD9C54A-1A67-4177-A77D-F5BE4CC6EC8B}"/>
              </a:ext>
            </a:extLst>
          </p:cNvPr>
          <p:cNvSpPr/>
          <p:nvPr/>
        </p:nvSpPr>
        <p:spPr>
          <a:xfrm>
            <a:off x="2070294" y="1948505"/>
            <a:ext cx="1579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00" b="1" dirty="0" err="1"/>
              <a:t>Call</a:t>
            </a:r>
            <a:r>
              <a:rPr lang="pt-PT" sz="1400" b="1" dirty="0"/>
              <a:t> to </a:t>
            </a:r>
            <a:r>
              <a:rPr lang="pt-PT" sz="1400" b="1" dirty="0" err="1"/>
              <a:t>Action</a:t>
            </a:r>
            <a:endParaRPr lang="pt-PT" sz="1400" b="1" dirty="0"/>
          </a:p>
        </p:txBody>
      </p: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425B2112-1CB9-44FC-B9EE-713E389084F0}"/>
              </a:ext>
            </a:extLst>
          </p:cNvPr>
          <p:cNvCxnSpPr>
            <a:cxnSpLocks/>
          </p:cNvCxnSpPr>
          <p:nvPr/>
        </p:nvCxnSpPr>
        <p:spPr>
          <a:xfrm flipV="1">
            <a:off x="5181705" y="4050311"/>
            <a:ext cx="0" cy="9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59FB130-ABDB-4538-A000-FA4247C1781D}"/>
              </a:ext>
            </a:extLst>
          </p:cNvPr>
          <p:cNvSpPr/>
          <p:nvPr/>
        </p:nvSpPr>
        <p:spPr>
          <a:xfrm>
            <a:off x="5091705" y="3965652"/>
            <a:ext cx="180000" cy="180000"/>
          </a:xfrm>
          <a:prstGeom prst="ellipse">
            <a:avLst/>
          </a:prstGeom>
          <a:solidFill>
            <a:srgbClr val="D41217"/>
          </a:solidFill>
          <a:ln>
            <a:solidFill>
              <a:srgbClr val="D41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9192E29-ABFB-460F-8E70-E416C576983C}"/>
              </a:ext>
            </a:extLst>
          </p:cNvPr>
          <p:cNvSpPr/>
          <p:nvPr/>
        </p:nvSpPr>
        <p:spPr>
          <a:xfrm>
            <a:off x="4731705" y="4961634"/>
            <a:ext cx="900000" cy="90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01B826B-08E6-4614-BA2A-93C1102E00FF}"/>
              </a:ext>
            </a:extLst>
          </p:cNvPr>
          <p:cNvSpPr/>
          <p:nvPr/>
        </p:nvSpPr>
        <p:spPr>
          <a:xfrm>
            <a:off x="4228111" y="5849418"/>
            <a:ext cx="1907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00" b="1" i="1" dirty="0"/>
              <a:t>1</a:t>
            </a:r>
            <a:r>
              <a:rPr lang="pt-PT" sz="1400" b="1" baseline="30000" dirty="0"/>
              <a:t>st </a:t>
            </a:r>
            <a:r>
              <a:rPr lang="pt-PT" sz="1400" b="1" i="1" dirty="0"/>
              <a:t>Deadline</a:t>
            </a:r>
            <a:r>
              <a:rPr lang="pt-PT" sz="1400" b="1" dirty="0"/>
              <a:t> for </a:t>
            </a:r>
            <a:r>
              <a:rPr lang="pt-PT" sz="1400" b="1" dirty="0" err="1"/>
              <a:t>commitments</a:t>
            </a:r>
            <a:endParaRPr lang="pt-PT" sz="1400" b="1" dirty="0">
              <a:highlight>
                <a:srgbClr val="FFFF00"/>
              </a:highlight>
            </a:endParaRPr>
          </a:p>
        </p:txBody>
      </p: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A8D95964-6314-4CC0-A246-CBF303BE3433}"/>
              </a:ext>
            </a:extLst>
          </p:cNvPr>
          <p:cNvCxnSpPr>
            <a:cxnSpLocks/>
          </p:cNvCxnSpPr>
          <p:nvPr/>
        </p:nvCxnSpPr>
        <p:spPr>
          <a:xfrm flipV="1">
            <a:off x="6171429" y="3136941"/>
            <a:ext cx="0" cy="9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134511AF-380F-4278-83E8-9A405862FDFD}"/>
              </a:ext>
            </a:extLst>
          </p:cNvPr>
          <p:cNvSpPr/>
          <p:nvPr/>
        </p:nvSpPr>
        <p:spPr>
          <a:xfrm>
            <a:off x="6081429" y="3945425"/>
            <a:ext cx="180000" cy="180000"/>
          </a:xfrm>
          <a:prstGeom prst="ellipse">
            <a:avLst/>
          </a:prstGeom>
          <a:solidFill>
            <a:srgbClr val="D41217"/>
          </a:solidFill>
          <a:ln>
            <a:solidFill>
              <a:srgbClr val="D41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CBD80A8-94B3-4F1A-B665-672E12602DC9}"/>
              </a:ext>
            </a:extLst>
          </p:cNvPr>
          <p:cNvSpPr/>
          <p:nvPr/>
        </p:nvSpPr>
        <p:spPr>
          <a:xfrm>
            <a:off x="5738340" y="2249158"/>
            <a:ext cx="900000" cy="90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 b="1" dirty="0">
              <a:solidFill>
                <a:schemeClr val="bg1"/>
              </a:solidFill>
            </a:endParaRPr>
          </a:p>
        </p:txBody>
      </p:sp>
      <p:cxnSp>
        <p:nvCxnSpPr>
          <p:cNvPr id="41" name="Conexão reta 40">
            <a:extLst>
              <a:ext uri="{FF2B5EF4-FFF2-40B4-BE49-F238E27FC236}">
                <a16:creationId xmlns:a16="http://schemas.microsoft.com/office/drawing/2014/main" id="{ADA122D7-0D03-4C7A-865F-94C5CE14DFE9}"/>
              </a:ext>
            </a:extLst>
          </p:cNvPr>
          <p:cNvCxnSpPr>
            <a:cxnSpLocks/>
          </p:cNvCxnSpPr>
          <p:nvPr/>
        </p:nvCxnSpPr>
        <p:spPr>
          <a:xfrm flipV="1">
            <a:off x="7163183" y="4069645"/>
            <a:ext cx="0" cy="9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E95D0A0A-7DAB-4063-8156-520CCF0D6DE0}"/>
              </a:ext>
            </a:extLst>
          </p:cNvPr>
          <p:cNvSpPr/>
          <p:nvPr/>
        </p:nvSpPr>
        <p:spPr>
          <a:xfrm>
            <a:off x="7073183" y="3984986"/>
            <a:ext cx="180000" cy="180000"/>
          </a:xfrm>
          <a:prstGeom prst="ellipse">
            <a:avLst/>
          </a:prstGeom>
          <a:solidFill>
            <a:srgbClr val="D41217"/>
          </a:solidFill>
          <a:ln>
            <a:solidFill>
              <a:srgbClr val="D41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73CDF83A-D3E1-4F1D-98F2-0505F84283A6}"/>
              </a:ext>
            </a:extLst>
          </p:cNvPr>
          <p:cNvGrpSpPr/>
          <p:nvPr/>
        </p:nvGrpSpPr>
        <p:grpSpPr>
          <a:xfrm>
            <a:off x="6690427" y="4980968"/>
            <a:ext cx="933822" cy="900000"/>
            <a:chOff x="415185" y="3877451"/>
            <a:chExt cx="933822" cy="900000"/>
          </a:xfrm>
          <a:solidFill>
            <a:schemeClr val="bg1">
              <a:lumMod val="75000"/>
            </a:schemeClr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EA29812-54FA-4658-9D04-9DA0489AE8CB}"/>
                </a:ext>
              </a:extLst>
            </p:cNvPr>
            <p:cNvSpPr/>
            <p:nvPr/>
          </p:nvSpPr>
          <p:spPr>
            <a:xfrm>
              <a:off x="437941" y="3877451"/>
              <a:ext cx="900000" cy="90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8E88340B-9623-4409-B907-DC4B8343FD19}"/>
                </a:ext>
              </a:extLst>
            </p:cNvPr>
            <p:cNvSpPr txBox="1"/>
            <p:nvPr/>
          </p:nvSpPr>
          <p:spPr>
            <a:xfrm>
              <a:off x="415185" y="4137834"/>
              <a:ext cx="933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b="1" dirty="0"/>
                <a:t>25 SET</a:t>
              </a:r>
            </a:p>
          </p:txBody>
        </p:sp>
      </p:grpSp>
      <p:cxnSp>
        <p:nvCxnSpPr>
          <p:cNvPr id="47" name="Conexão reta 46">
            <a:extLst>
              <a:ext uri="{FF2B5EF4-FFF2-40B4-BE49-F238E27FC236}">
                <a16:creationId xmlns:a16="http://schemas.microsoft.com/office/drawing/2014/main" id="{96F62542-829B-4C7F-BAAE-5AB9FE4F5719}"/>
              </a:ext>
            </a:extLst>
          </p:cNvPr>
          <p:cNvCxnSpPr>
            <a:cxnSpLocks/>
          </p:cNvCxnSpPr>
          <p:nvPr/>
        </p:nvCxnSpPr>
        <p:spPr>
          <a:xfrm flipV="1">
            <a:off x="8136357" y="3139321"/>
            <a:ext cx="0" cy="9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1F90C245-F097-4787-B4D4-D128AE2B7B98}"/>
              </a:ext>
            </a:extLst>
          </p:cNvPr>
          <p:cNvSpPr/>
          <p:nvPr/>
        </p:nvSpPr>
        <p:spPr>
          <a:xfrm>
            <a:off x="8046357" y="3947805"/>
            <a:ext cx="180000" cy="180000"/>
          </a:xfrm>
          <a:prstGeom prst="ellipse">
            <a:avLst/>
          </a:prstGeom>
          <a:solidFill>
            <a:srgbClr val="D41217"/>
          </a:solidFill>
          <a:ln>
            <a:solidFill>
              <a:srgbClr val="D41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4" name="Conexão reta 53">
            <a:extLst>
              <a:ext uri="{FF2B5EF4-FFF2-40B4-BE49-F238E27FC236}">
                <a16:creationId xmlns:a16="http://schemas.microsoft.com/office/drawing/2014/main" id="{4E50D6FC-3122-4DDE-BCD0-ADC336BEFA47}"/>
              </a:ext>
            </a:extLst>
          </p:cNvPr>
          <p:cNvCxnSpPr>
            <a:cxnSpLocks/>
          </p:cNvCxnSpPr>
          <p:nvPr/>
        </p:nvCxnSpPr>
        <p:spPr>
          <a:xfrm flipV="1">
            <a:off x="9174106" y="4069645"/>
            <a:ext cx="0" cy="9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432813DA-E700-40C4-8DF2-310380F41B71}"/>
              </a:ext>
            </a:extLst>
          </p:cNvPr>
          <p:cNvSpPr/>
          <p:nvPr/>
        </p:nvSpPr>
        <p:spPr>
          <a:xfrm>
            <a:off x="9084106" y="3984986"/>
            <a:ext cx="180000" cy="180000"/>
          </a:xfrm>
          <a:prstGeom prst="ellipse">
            <a:avLst/>
          </a:prstGeom>
          <a:solidFill>
            <a:srgbClr val="D41217"/>
          </a:solidFill>
          <a:ln>
            <a:solidFill>
              <a:srgbClr val="D41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390C5CF3-C6BB-40A0-B5ED-8E5333FA31E4}"/>
              </a:ext>
            </a:extLst>
          </p:cNvPr>
          <p:cNvGrpSpPr/>
          <p:nvPr/>
        </p:nvGrpSpPr>
        <p:grpSpPr>
          <a:xfrm>
            <a:off x="7661129" y="2245807"/>
            <a:ext cx="982780" cy="900000"/>
            <a:chOff x="402041" y="3877451"/>
            <a:chExt cx="982780" cy="900000"/>
          </a:xfrm>
          <a:solidFill>
            <a:schemeClr val="bg1">
              <a:lumMod val="75000"/>
            </a:schemeClr>
          </a:solidFill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66787E9-4DA0-4E7C-AB65-0EDF9B387804}"/>
                </a:ext>
              </a:extLst>
            </p:cNvPr>
            <p:cNvSpPr/>
            <p:nvPr/>
          </p:nvSpPr>
          <p:spPr>
            <a:xfrm>
              <a:off x="437941" y="3877451"/>
              <a:ext cx="900000" cy="90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CaixaDeTexto 63">
              <a:extLst>
                <a:ext uri="{FF2B5EF4-FFF2-40B4-BE49-F238E27FC236}">
                  <a16:creationId xmlns:a16="http://schemas.microsoft.com/office/drawing/2014/main" id="{CA6D7F44-90A3-4420-89E2-3E829C412323}"/>
                </a:ext>
              </a:extLst>
            </p:cNvPr>
            <p:cNvSpPr txBox="1"/>
            <p:nvPr/>
          </p:nvSpPr>
          <p:spPr>
            <a:xfrm>
              <a:off x="402041" y="4137752"/>
              <a:ext cx="9827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b="1" dirty="0"/>
                <a:t>27 OUT</a:t>
              </a:r>
            </a:p>
          </p:txBody>
        </p:sp>
      </p:grpSp>
      <p:grpSp>
        <p:nvGrpSpPr>
          <p:cNvPr id="68" name="Agrupar 67">
            <a:extLst>
              <a:ext uri="{FF2B5EF4-FFF2-40B4-BE49-F238E27FC236}">
                <a16:creationId xmlns:a16="http://schemas.microsoft.com/office/drawing/2014/main" id="{D4617F03-C5C9-48A6-97F6-0798611C9108}"/>
              </a:ext>
            </a:extLst>
          </p:cNvPr>
          <p:cNvGrpSpPr/>
          <p:nvPr/>
        </p:nvGrpSpPr>
        <p:grpSpPr>
          <a:xfrm>
            <a:off x="8663010" y="4980968"/>
            <a:ext cx="1036715" cy="900000"/>
            <a:chOff x="369582" y="3877451"/>
            <a:chExt cx="1036715" cy="900000"/>
          </a:xfrm>
          <a:solidFill>
            <a:schemeClr val="bg1">
              <a:lumMod val="75000"/>
            </a:schemeClr>
          </a:solidFill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A04AFA2-2CC6-409F-B5D4-BD9C9B17D51E}"/>
                </a:ext>
              </a:extLst>
            </p:cNvPr>
            <p:cNvSpPr/>
            <p:nvPr/>
          </p:nvSpPr>
          <p:spPr>
            <a:xfrm>
              <a:off x="437941" y="3877451"/>
              <a:ext cx="900000" cy="90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CaixaDeTexto 69">
              <a:extLst>
                <a:ext uri="{FF2B5EF4-FFF2-40B4-BE49-F238E27FC236}">
                  <a16:creationId xmlns:a16="http://schemas.microsoft.com/office/drawing/2014/main" id="{20D76C9B-77E4-48B3-8B3D-D811D52DA35C}"/>
                </a:ext>
              </a:extLst>
            </p:cNvPr>
            <p:cNvSpPr txBox="1"/>
            <p:nvPr/>
          </p:nvSpPr>
          <p:spPr>
            <a:xfrm>
              <a:off x="369582" y="4137834"/>
              <a:ext cx="10367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b="1" dirty="0"/>
                <a:t>26 NOV</a:t>
              </a:r>
            </a:p>
          </p:txBody>
        </p:sp>
      </p:grpSp>
      <p:sp>
        <p:nvSpPr>
          <p:cNvPr id="71" name="Retângulo 70">
            <a:extLst>
              <a:ext uri="{FF2B5EF4-FFF2-40B4-BE49-F238E27FC236}">
                <a16:creationId xmlns:a16="http://schemas.microsoft.com/office/drawing/2014/main" id="{9E6B8D05-3EFC-45A1-AD19-247A86DD1BCC}"/>
              </a:ext>
            </a:extLst>
          </p:cNvPr>
          <p:cNvSpPr/>
          <p:nvPr/>
        </p:nvSpPr>
        <p:spPr>
          <a:xfrm>
            <a:off x="8450882" y="5880968"/>
            <a:ext cx="1460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/>
              <a:t>Webinar </a:t>
            </a:r>
            <a:r>
              <a:rPr lang="en-US" sz="1400" b="1" i="1" dirty="0" err="1"/>
              <a:t>temático</a:t>
            </a:r>
            <a:endParaRPr lang="pt-PT" sz="1400" b="1" dirty="0"/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8172DAD1-391E-4DD5-94D5-98E9FBCC3721}"/>
              </a:ext>
            </a:extLst>
          </p:cNvPr>
          <p:cNvSpPr/>
          <p:nvPr/>
        </p:nvSpPr>
        <p:spPr>
          <a:xfrm>
            <a:off x="7381197" y="1763557"/>
            <a:ext cx="14978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00" b="1" i="1" dirty="0" err="1"/>
              <a:t>Webinar</a:t>
            </a:r>
            <a:r>
              <a:rPr lang="pt-PT" sz="1400" b="1" i="1" dirty="0"/>
              <a:t> </a:t>
            </a:r>
            <a:r>
              <a:rPr lang="pt-PT" sz="1400" b="1" dirty="0"/>
              <a:t>temático</a:t>
            </a:r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id="{680BE167-EAE2-488D-9F1B-687B6EB8C46F}"/>
              </a:ext>
            </a:extLst>
          </p:cNvPr>
          <p:cNvSpPr/>
          <p:nvPr/>
        </p:nvSpPr>
        <p:spPr>
          <a:xfrm>
            <a:off x="4926816" y="1740031"/>
            <a:ext cx="2489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/>
              <a:t>75</a:t>
            </a:r>
            <a:r>
              <a:rPr lang="en-US" sz="1400" b="1" i="1" baseline="30000" dirty="0"/>
              <a:t>th</a:t>
            </a:r>
            <a:r>
              <a:rPr lang="en-US" sz="1400" b="1" i="1" dirty="0"/>
              <a:t> UN General Assembly &amp; Nature Summit, New York, USA</a:t>
            </a:r>
            <a:endParaRPr lang="pt-PT" sz="1400" b="1" dirty="0"/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83295806-8E7E-43D4-8BFE-BB9888E5C0BC}"/>
              </a:ext>
            </a:extLst>
          </p:cNvPr>
          <p:cNvSpPr txBox="1"/>
          <p:nvPr/>
        </p:nvSpPr>
        <p:spPr>
          <a:xfrm>
            <a:off x="4697883" y="5259812"/>
            <a:ext cx="933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1 SET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03915778-250F-41A4-8BC0-14866A08BD60}"/>
              </a:ext>
            </a:extLst>
          </p:cNvPr>
          <p:cNvSpPr txBox="1"/>
          <p:nvPr/>
        </p:nvSpPr>
        <p:spPr>
          <a:xfrm>
            <a:off x="5727607" y="2381064"/>
            <a:ext cx="933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15-30 SET</a:t>
            </a:r>
          </a:p>
        </p:txBody>
      </p:sp>
      <p:sp>
        <p:nvSpPr>
          <p:cNvPr id="73" name="Retângulo 72">
            <a:extLst>
              <a:ext uri="{FF2B5EF4-FFF2-40B4-BE49-F238E27FC236}">
                <a16:creationId xmlns:a16="http://schemas.microsoft.com/office/drawing/2014/main" id="{6BD2B670-7026-4399-A2E3-362CF2292F41}"/>
              </a:ext>
            </a:extLst>
          </p:cNvPr>
          <p:cNvSpPr/>
          <p:nvPr/>
        </p:nvSpPr>
        <p:spPr>
          <a:xfrm>
            <a:off x="6201485" y="5888978"/>
            <a:ext cx="20055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00" b="1" i="1" dirty="0"/>
              <a:t>Online Conference</a:t>
            </a:r>
            <a:endParaRPr lang="pt-PT" sz="1400" b="1" dirty="0"/>
          </a:p>
        </p:txBody>
      </p:sp>
      <p:pic>
        <p:nvPicPr>
          <p:cNvPr id="1026" name="Picture 2" descr="United Nations | Education within the 2030 Agenda for Sustainable ...">
            <a:extLst>
              <a:ext uri="{FF2B5EF4-FFF2-40B4-BE49-F238E27FC236}">
                <a16:creationId xmlns:a16="http://schemas.microsoft.com/office/drawing/2014/main" id="{63512594-1E96-4C10-8943-AEAE3E3EB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312" y="1262367"/>
            <a:ext cx="560233" cy="4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198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m 68">
            <a:extLst>
              <a:ext uri="{FF2B5EF4-FFF2-40B4-BE49-F238E27FC236}">
                <a16:creationId xmlns:a16="http://schemas.microsoft.com/office/drawing/2014/main" id="{5EE86591-201F-4339-A595-F88A65F7A9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9" t="22037" r="78437" b="65556"/>
          <a:stretch/>
        </p:blipFill>
        <p:spPr>
          <a:xfrm>
            <a:off x="4973511" y="5805479"/>
            <a:ext cx="1601291" cy="63020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6C52CD6-2340-445E-8082-C97274B4E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682" y="1416341"/>
            <a:ext cx="1685708" cy="980463"/>
          </a:xfrm>
          <a:prstGeom prst="rect">
            <a:avLst/>
          </a:prstGeom>
        </p:spPr>
      </p:pic>
      <p:grpSp>
        <p:nvGrpSpPr>
          <p:cNvPr id="21" name="object 18">
            <a:extLst>
              <a:ext uri="{FF2B5EF4-FFF2-40B4-BE49-F238E27FC236}">
                <a16:creationId xmlns:a16="http://schemas.microsoft.com/office/drawing/2014/main" id="{0CF29433-5778-4D1F-A773-20CE85FB0875}"/>
              </a:ext>
            </a:extLst>
          </p:cNvPr>
          <p:cNvGrpSpPr/>
          <p:nvPr/>
        </p:nvGrpSpPr>
        <p:grpSpPr>
          <a:xfrm rot="16200000" flipH="1" flipV="1">
            <a:off x="7463779" y="-3656909"/>
            <a:ext cx="12700" cy="9540000"/>
            <a:chOff x="5339651" y="533654"/>
            <a:chExt cx="12700" cy="6492875"/>
          </a:xfrm>
        </p:grpSpPr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EB317A31-57CD-4756-BCA3-4764DB5B05B3}"/>
                </a:ext>
              </a:extLst>
            </p:cNvPr>
            <p:cNvSpPr/>
            <p:nvPr/>
          </p:nvSpPr>
          <p:spPr>
            <a:xfrm>
              <a:off x="5346001" y="578129"/>
              <a:ext cx="0" cy="6423025"/>
            </a:xfrm>
            <a:custGeom>
              <a:avLst/>
              <a:gdLst/>
              <a:ahLst/>
              <a:cxnLst/>
              <a:rect l="l" t="t" r="r" b="b"/>
              <a:pathLst>
                <a:path h="6423025">
                  <a:moveTo>
                    <a:pt x="0" y="0"/>
                  </a:moveTo>
                  <a:lnTo>
                    <a:pt x="0" y="6422821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01C497FD-C83F-46D7-9D7F-1106267796AD}"/>
                </a:ext>
              </a:extLst>
            </p:cNvPr>
            <p:cNvSpPr/>
            <p:nvPr/>
          </p:nvSpPr>
          <p:spPr>
            <a:xfrm>
              <a:off x="5346001" y="540004"/>
              <a:ext cx="0" cy="6480175"/>
            </a:xfrm>
            <a:custGeom>
              <a:avLst/>
              <a:gdLst/>
              <a:ahLst/>
              <a:cxnLst/>
              <a:rect l="l" t="t" r="r" b="b"/>
              <a:pathLst>
                <a:path h="6480175">
                  <a:moveTo>
                    <a:pt x="0" y="0"/>
                  </a:moveTo>
                  <a:lnTo>
                    <a:pt x="0" y="0"/>
                  </a:lnTo>
                </a:path>
                <a:path h="6480175">
                  <a:moveTo>
                    <a:pt x="0" y="6479997"/>
                  </a:moveTo>
                  <a:lnTo>
                    <a:pt x="0" y="647999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45C951FD-60D0-41D2-9C71-2E0CF6E6B446}"/>
              </a:ext>
            </a:extLst>
          </p:cNvPr>
          <p:cNvSpPr txBox="1"/>
          <p:nvPr/>
        </p:nvSpPr>
        <p:spPr>
          <a:xfrm>
            <a:off x="2960915" y="426540"/>
            <a:ext cx="7609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err="1">
                <a:cs typeface="Arial" panose="020B0604020202020204" pitchFamily="34" charset="0"/>
              </a:rPr>
              <a:t>Post</a:t>
            </a:r>
            <a:r>
              <a:rPr lang="pt-PT" sz="3600" dirty="0">
                <a:cs typeface="Arial" panose="020B0604020202020204" pitchFamily="34" charset="0"/>
              </a:rPr>
              <a:t> 2020 Calendar</a:t>
            </a:r>
          </a:p>
        </p:txBody>
      </p:sp>
      <p:pic>
        <p:nvPicPr>
          <p:cNvPr id="11" name="Imagem 10" descr="Uma imagem com desenho&#10;&#10;Descrição gerada automaticamente">
            <a:extLst>
              <a:ext uri="{FF2B5EF4-FFF2-40B4-BE49-F238E27FC236}">
                <a16:creationId xmlns:a16="http://schemas.microsoft.com/office/drawing/2014/main" id="{A16521DB-2DAE-4D55-8421-AE8030BDC4A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" y="75060"/>
            <a:ext cx="2726261" cy="1090079"/>
          </a:xfrm>
          <a:prstGeom prst="rect">
            <a:avLst/>
          </a:prstGeom>
        </p:spPr>
      </p:pic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8F6C9C23-EDA4-444B-8A37-688F43D57B0E}"/>
              </a:ext>
            </a:extLst>
          </p:cNvPr>
          <p:cNvCxnSpPr>
            <a:cxnSpLocks/>
          </p:cNvCxnSpPr>
          <p:nvPr/>
        </p:nvCxnSpPr>
        <p:spPr>
          <a:xfrm flipV="1">
            <a:off x="4742066" y="3143435"/>
            <a:ext cx="0" cy="9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56067FD2-CFB1-4382-B95A-5E1394B84AA0}"/>
              </a:ext>
            </a:extLst>
          </p:cNvPr>
          <p:cNvCxnSpPr>
            <a:cxnSpLocks/>
          </p:cNvCxnSpPr>
          <p:nvPr/>
        </p:nvCxnSpPr>
        <p:spPr>
          <a:xfrm>
            <a:off x="2087627" y="4061634"/>
            <a:ext cx="8640000" cy="0"/>
          </a:xfrm>
          <a:prstGeom prst="line">
            <a:avLst/>
          </a:prstGeom>
          <a:ln w="38100" cmpd="sng">
            <a:solidFill>
              <a:schemeClr val="bg1">
                <a:lumMod val="75000"/>
              </a:schemeClr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Agrupar 8">
            <a:extLst>
              <a:ext uri="{FF2B5EF4-FFF2-40B4-BE49-F238E27FC236}">
                <a16:creationId xmlns:a16="http://schemas.microsoft.com/office/drawing/2014/main" id="{E301A561-574B-4FF3-A7B8-703A7A74E7D3}"/>
              </a:ext>
            </a:extLst>
          </p:cNvPr>
          <p:cNvGrpSpPr/>
          <p:nvPr/>
        </p:nvGrpSpPr>
        <p:grpSpPr>
          <a:xfrm>
            <a:off x="1170631" y="3622268"/>
            <a:ext cx="933822" cy="900000"/>
            <a:chOff x="404119" y="3877451"/>
            <a:chExt cx="933822" cy="900000"/>
          </a:xfrm>
          <a:solidFill>
            <a:srgbClr val="D41217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405293F-1704-4CF2-8E6A-402AEF1B5E9D}"/>
                </a:ext>
              </a:extLst>
            </p:cNvPr>
            <p:cNvSpPr/>
            <p:nvPr/>
          </p:nvSpPr>
          <p:spPr>
            <a:xfrm>
              <a:off x="437941" y="3877451"/>
              <a:ext cx="900000" cy="90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E4A393AA-C840-4C33-B49E-77D9AAB7F17E}"/>
                </a:ext>
              </a:extLst>
            </p:cNvPr>
            <p:cNvSpPr txBox="1"/>
            <p:nvPr/>
          </p:nvSpPr>
          <p:spPr>
            <a:xfrm>
              <a:off x="404119" y="4096618"/>
              <a:ext cx="9338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>
                  <a:solidFill>
                    <a:schemeClr val="bg1"/>
                  </a:solidFill>
                </a:rPr>
                <a:t>2021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1B43DD10-E4A0-4477-898E-3DF3068DCEC9}"/>
              </a:ext>
            </a:extLst>
          </p:cNvPr>
          <p:cNvSpPr/>
          <p:nvPr/>
        </p:nvSpPr>
        <p:spPr>
          <a:xfrm>
            <a:off x="4652066" y="3951919"/>
            <a:ext cx="180000" cy="180000"/>
          </a:xfrm>
          <a:prstGeom prst="ellipse">
            <a:avLst/>
          </a:prstGeom>
          <a:solidFill>
            <a:srgbClr val="D41217"/>
          </a:solidFill>
          <a:ln>
            <a:solidFill>
              <a:srgbClr val="D41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C00000"/>
              </a:solidFill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24163770-BA02-430F-8BD4-863ABDB3A62F}"/>
              </a:ext>
            </a:extLst>
          </p:cNvPr>
          <p:cNvGrpSpPr/>
          <p:nvPr/>
        </p:nvGrpSpPr>
        <p:grpSpPr>
          <a:xfrm>
            <a:off x="4308977" y="2255652"/>
            <a:ext cx="933822" cy="900000"/>
            <a:chOff x="437941" y="3877451"/>
            <a:chExt cx="933822" cy="900000"/>
          </a:xfrm>
          <a:solidFill>
            <a:schemeClr val="bg1">
              <a:lumMod val="75000"/>
            </a:schemeClr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D0B9DF5-8FBA-481D-9D19-7B84DBAD50D3}"/>
                </a:ext>
              </a:extLst>
            </p:cNvPr>
            <p:cNvSpPr/>
            <p:nvPr/>
          </p:nvSpPr>
          <p:spPr>
            <a:xfrm>
              <a:off x="437941" y="3877451"/>
              <a:ext cx="900000" cy="90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99CE729D-BB18-4BD0-AC2E-353452BEE665}"/>
                </a:ext>
              </a:extLst>
            </p:cNvPr>
            <p:cNvSpPr txBox="1"/>
            <p:nvPr/>
          </p:nvSpPr>
          <p:spPr>
            <a:xfrm>
              <a:off x="437941" y="4128160"/>
              <a:ext cx="933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b="1" dirty="0" err="1"/>
                <a:t>tbd</a:t>
              </a:r>
              <a:endParaRPr lang="pt-PT" sz="2000" b="1" dirty="0"/>
            </a:p>
          </p:txBody>
        </p:sp>
      </p:grpSp>
      <p:cxnSp>
        <p:nvCxnSpPr>
          <p:cNvPr id="18" name="Conexão reta 17">
            <a:extLst>
              <a:ext uri="{FF2B5EF4-FFF2-40B4-BE49-F238E27FC236}">
                <a16:creationId xmlns:a16="http://schemas.microsoft.com/office/drawing/2014/main" id="{3C2D4DAB-9C68-4608-B07F-B58D204E8E45}"/>
              </a:ext>
            </a:extLst>
          </p:cNvPr>
          <p:cNvCxnSpPr>
            <a:cxnSpLocks/>
          </p:cNvCxnSpPr>
          <p:nvPr/>
        </p:nvCxnSpPr>
        <p:spPr>
          <a:xfrm flipV="1">
            <a:off x="3831535" y="4056293"/>
            <a:ext cx="0" cy="9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466CA40-9D37-41E8-884C-7535E40D66A9}"/>
              </a:ext>
            </a:extLst>
          </p:cNvPr>
          <p:cNvSpPr/>
          <p:nvPr/>
        </p:nvSpPr>
        <p:spPr>
          <a:xfrm>
            <a:off x="3741535" y="3971634"/>
            <a:ext cx="180000" cy="180000"/>
          </a:xfrm>
          <a:prstGeom prst="ellipse">
            <a:avLst/>
          </a:prstGeom>
          <a:solidFill>
            <a:srgbClr val="D41217"/>
          </a:solidFill>
          <a:ln>
            <a:solidFill>
              <a:srgbClr val="D41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0A3C0D68-5400-4770-B1F3-FA9CF89F24CF}"/>
              </a:ext>
            </a:extLst>
          </p:cNvPr>
          <p:cNvGrpSpPr/>
          <p:nvPr/>
        </p:nvGrpSpPr>
        <p:grpSpPr>
          <a:xfrm>
            <a:off x="3350137" y="4967616"/>
            <a:ext cx="933822" cy="900000"/>
            <a:chOff x="406543" y="3877451"/>
            <a:chExt cx="933822" cy="900000"/>
          </a:xfrm>
          <a:solidFill>
            <a:schemeClr val="bg1">
              <a:lumMod val="75000"/>
            </a:schemeClr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1EB48D-C964-4C67-9A56-F10601B90CEC}"/>
                </a:ext>
              </a:extLst>
            </p:cNvPr>
            <p:cNvSpPr/>
            <p:nvPr/>
          </p:nvSpPr>
          <p:spPr>
            <a:xfrm>
              <a:off x="437941" y="3877451"/>
              <a:ext cx="900000" cy="90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1531CBAB-8E1A-4AB1-8312-AFA64AB2BCAF}"/>
                </a:ext>
              </a:extLst>
            </p:cNvPr>
            <p:cNvSpPr txBox="1"/>
            <p:nvPr/>
          </p:nvSpPr>
          <p:spPr>
            <a:xfrm>
              <a:off x="406543" y="4134151"/>
              <a:ext cx="933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b="1" dirty="0" err="1">
                  <a:solidFill>
                    <a:schemeClr val="bg1"/>
                  </a:solidFill>
                </a:rPr>
                <a:t>tbd</a:t>
              </a:r>
              <a:endParaRPr lang="pt-PT" sz="20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7" name="Conexão reta 26">
            <a:extLst>
              <a:ext uri="{FF2B5EF4-FFF2-40B4-BE49-F238E27FC236}">
                <a16:creationId xmlns:a16="http://schemas.microsoft.com/office/drawing/2014/main" id="{127F59B0-E523-49F1-8EB0-BED57355C15F}"/>
              </a:ext>
            </a:extLst>
          </p:cNvPr>
          <p:cNvCxnSpPr>
            <a:cxnSpLocks/>
          </p:cNvCxnSpPr>
          <p:nvPr/>
        </p:nvCxnSpPr>
        <p:spPr>
          <a:xfrm flipV="1">
            <a:off x="2950002" y="3136941"/>
            <a:ext cx="0" cy="9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C9E7E188-3E09-4CA1-AC72-209721A89078}"/>
              </a:ext>
            </a:extLst>
          </p:cNvPr>
          <p:cNvSpPr/>
          <p:nvPr/>
        </p:nvSpPr>
        <p:spPr>
          <a:xfrm>
            <a:off x="2860002" y="3945425"/>
            <a:ext cx="180000" cy="180000"/>
          </a:xfrm>
          <a:prstGeom prst="ellipse">
            <a:avLst/>
          </a:prstGeom>
          <a:solidFill>
            <a:srgbClr val="D41217"/>
          </a:solidFill>
          <a:ln>
            <a:solidFill>
              <a:srgbClr val="D41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E05D6563-25DC-4693-B5EB-E73E250E5228}"/>
              </a:ext>
            </a:extLst>
          </p:cNvPr>
          <p:cNvGrpSpPr/>
          <p:nvPr/>
        </p:nvGrpSpPr>
        <p:grpSpPr>
          <a:xfrm>
            <a:off x="2483091" y="2249158"/>
            <a:ext cx="933822" cy="900000"/>
            <a:chOff x="404119" y="3877451"/>
            <a:chExt cx="933822" cy="900000"/>
          </a:xfrm>
          <a:solidFill>
            <a:schemeClr val="bg1">
              <a:lumMod val="75000"/>
            </a:schemeClr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090363B-A0EF-47A9-8128-46595E95334E}"/>
                </a:ext>
              </a:extLst>
            </p:cNvPr>
            <p:cNvSpPr/>
            <p:nvPr/>
          </p:nvSpPr>
          <p:spPr>
            <a:xfrm>
              <a:off x="437941" y="3877451"/>
              <a:ext cx="900000" cy="90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65B0A79C-309D-4FFC-988E-9544CCC57102}"/>
                </a:ext>
              </a:extLst>
            </p:cNvPr>
            <p:cNvSpPr txBox="1"/>
            <p:nvPr/>
          </p:nvSpPr>
          <p:spPr>
            <a:xfrm>
              <a:off x="404119" y="4137167"/>
              <a:ext cx="933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b="1" dirty="0" err="1"/>
                <a:t>tbd</a:t>
              </a:r>
              <a:endParaRPr lang="pt-PT" sz="2000" b="1" dirty="0"/>
            </a:p>
          </p:txBody>
        </p:sp>
      </p:grp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C72EA2CB-FC34-43D0-92F2-C0E2D2BA9025}"/>
              </a:ext>
            </a:extLst>
          </p:cNvPr>
          <p:cNvCxnSpPr>
            <a:cxnSpLocks/>
          </p:cNvCxnSpPr>
          <p:nvPr/>
        </p:nvCxnSpPr>
        <p:spPr>
          <a:xfrm flipV="1">
            <a:off x="5759677" y="4069645"/>
            <a:ext cx="0" cy="9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787E5D6C-73C5-42ED-8D48-45D21AFC2E03}"/>
              </a:ext>
            </a:extLst>
          </p:cNvPr>
          <p:cNvSpPr/>
          <p:nvPr/>
        </p:nvSpPr>
        <p:spPr>
          <a:xfrm>
            <a:off x="5669677" y="3984986"/>
            <a:ext cx="180000" cy="180000"/>
          </a:xfrm>
          <a:prstGeom prst="ellipse">
            <a:avLst/>
          </a:prstGeom>
          <a:solidFill>
            <a:srgbClr val="D41217"/>
          </a:solidFill>
          <a:ln>
            <a:solidFill>
              <a:srgbClr val="CB3C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1DDE4FD3-F9CA-4CCA-9CEE-CF0B99BCDDE5}"/>
              </a:ext>
            </a:extLst>
          </p:cNvPr>
          <p:cNvGrpSpPr/>
          <p:nvPr/>
        </p:nvGrpSpPr>
        <p:grpSpPr>
          <a:xfrm>
            <a:off x="5286921" y="4980968"/>
            <a:ext cx="933822" cy="900000"/>
            <a:chOff x="415185" y="3877451"/>
            <a:chExt cx="933822" cy="900000"/>
          </a:xfrm>
          <a:solidFill>
            <a:schemeClr val="bg1">
              <a:lumMod val="75000"/>
            </a:schemeClr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B5A4A08-A758-42D8-BDF2-70CF75CA4BA4}"/>
                </a:ext>
              </a:extLst>
            </p:cNvPr>
            <p:cNvSpPr/>
            <p:nvPr/>
          </p:nvSpPr>
          <p:spPr>
            <a:xfrm>
              <a:off x="437941" y="3877451"/>
              <a:ext cx="900000" cy="90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87F7E9B8-197A-4CC2-B6A8-824C6F8FF94E}"/>
                </a:ext>
              </a:extLst>
            </p:cNvPr>
            <p:cNvSpPr txBox="1"/>
            <p:nvPr/>
          </p:nvSpPr>
          <p:spPr>
            <a:xfrm>
              <a:off x="415185" y="4137834"/>
              <a:ext cx="933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b="1" dirty="0" err="1">
                  <a:solidFill>
                    <a:schemeClr val="bg1"/>
                  </a:solidFill>
                </a:rPr>
                <a:t>tbd</a:t>
              </a:r>
              <a:endParaRPr lang="pt-PT" sz="20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972F8C86-8A70-4E0C-A54E-2A5BE9DB1A55}"/>
              </a:ext>
            </a:extLst>
          </p:cNvPr>
          <p:cNvCxnSpPr>
            <a:cxnSpLocks/>
          </p:cNvCxnSpPr>
          <p:nvPr/>
        </p:nvCxnSpPr>
        <p:spPr>
          <a:xfrm flipV="1">
            <a:off x="6732851" y="3139321"/>
            <a:ext cx="0" cy="9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73891431-DA17-45C0-9B2E-A84EF1F86C8C}"/>
              </a:ext>
            </a:extLst>
          </p:cNvPr>
          <p:cNvSpPr/>
          <p:nvPr/>
        </p:nvSpPr>
        <p:spPr>
          <a:xfrm>
            <a:off x="6642851" y="3947805"/>
            <a:ext cx="180000" cy="180000"/>
          </a:xfrm>
          <a:prstGeom prst="ellipse">
            <a:avLst/>
          </a:prstGeom>
          <a:solidFill>
            <a:srgbClr val="CB3C23"/>
          </a:solidFill>
          <a:ln>
            <a:solidFill>
              <a:srgbClr val="CB3C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06500CF7-64A5-464A-AD99-2C987CCA0881}"/>
              </a:ext>
            </a:extLst>
          </p:cNvPr>
          <p:cNvGrpSpPr/>
          <p:nvPr/>
        </p:nvGrpSpPr>
        <p:grpSpPr>
          <a:xfrm>
            <a:off x="6282851" y="2251538"/>
            <a:ext cx="933822" cy="900000"/>
            <a:chOff x="421030" y="3877451"/>
            <a:chExt cx="933822" cy="900000"/>
          </a:xfrm>
          <a:solidFill>
            <a:schemeClr val="bg1">
              <a:lumMod val="75000"/>
            </a:schemeClr>
          </a:solidFill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855CCFF-9566-4959-9E4C-91E71B1B6665}"/>
                </a:ext>
              </a:extLst>
            </p:cNvPr>
            <p:cNvSpPr/>
            <p:nvPr/>
          </p:nvSpPr>
          <p:spPr>
            <a:xfrm>
              <a:off x="437941" y="3877451"/>
              <a:ext cx="900000" cy="90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D5F2B298-95F5-4DF2-ABEA-9596D37D38CE}"/>
                </a:ext>
              </a:extLst>
            </p:cNvPr>
            <p:cNvSpPr txBox="1"/>
            <p:nvPr/>
          </p:nvSpPr>
          <p:spPr>
            <a:xfrm>
              <a:off x="421030" y="4139209"/>
              <a:ext cx="933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b="1" dirty="0"/>
                <a:t>2022</a:t>
              </a:r>
            </a:p>
          </p:txBody>
        </p:sp>
      </p:grpSp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5E2136DB-3435-40A6-AF76-DD7CBB38BBD5}"/>
              </a:ext>
            </a:extLst>
          </p:cNvPr>
          <p:cNvCxnSpPr>
            <a:cxnSpLocks/>
          </p:cNvCxnSpPr>
          <p:nvPr/>
        </p:nvCxnSpPr>
        <p:spPr>
          <a:xfrm flipV="1">
            <a:off x="7770600" y="4069645"/>
            <a:ext cx="0" cy="9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9C8D6833-56E4-4087-8D5A-FF37306326FB}"/>
              </a:ext>
            </a:extLst>
          </p:cNvPr>
          <p:cNvSpPr/>
          <p:nvPr/>
        </p:nvSpPr>
        <p:spPr>
          <a:xfrm>
            <a:off x="7680600" y="3984986"/>
            <a:ext cx="180000" cy="180000"/>
          </a:xfrm>
          <a:prstGeom prst="ellipse">
            <a:avLst/>
          </a:prstGeom>
          <a:solidFill>
            <a:srgbClr val="C36E4E"/>
          </a:solidFill>
          <a:ln>
            <a:solidFill>
              <a:srgbClr val="C36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AF2DFF4A-EA76-42FD-A935-C2E867311835}"/>
              </a:ext>
            </a:extLst>
          </p:cNvPr>
          <p:cNvGrpSpPr/>
          <p:nvPr/>
        </p:nvGrpSpPr>
        <p:grpSpPr>
          <a:xfrm>
            <a:off x="7303689" y="4980968"/>
            <a:ext cx="933822" cy="900000"/>
            <a:chOff x="421030" y="3877451"/>
            <a:chExt cx="933822" cy="900000"/>
          </a:xfrm>
          <a:solidFill>
            <a:schemeClr val="bg1">
              <a:lumMod val="75000"/>
            </a:schemeClr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747D83C-5296-47ED-AAB7-08F2EAF54D80}"/>
                </a:ext>
              </a:extLst>
            </p:cNvPr>
            <p:cNvSpPr/>
            <p:nvPr/>
          </p:nvSpPr>
          <p:spPr>
            <a:xfrm>
              <a:off x="437941" y="3877451"/>
              <a:ext cx="900000" cy="90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C7DDFA94-4ADF-459E-84A3-946ACF280A7A}"/>
                </a:ext>
              </a:extLst>
            </p:cNvPr>
            <p:cNvSpPr txBox="1"/>
            <p:nvPr/>
          </p:nvSpPr>
          <p:spPr>
            <a:xfrm>
              <a:off x="421030" y="4158821"/>
              <a:ext cx="933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b="1" dirty="0">
                  <a:solidFill>
                    <a:schemeClr val="bg1"/>
                  </a:solidFill>
                </a:rPr>
                <a:t>2024</a:t>
              </a:r>
            </a:p>
          </p:txBody>
        </p:sp>
      </p:grpSp>
      <p:cxnSp>
        <p:nvCxnSpPr>
          <p:cNvPr id="49" name="Conexão reta 48">
            <a:extLst>
              <a:ext uri="{FF2B5EF4-FFF2-40B4-BE49-F238E27FC236}">
                <a16:creationId xmlns:a16="http://schemas.microsoft.com/office/drawing/2014/main" id="{8081ACAA-FF9F-4BE0-8A3C-8D7DB74D3740}"/>
              </a:ext>
            </a:extLst>
          </p:cNvPr>
          <p:cNvCxnSpPr>
            <a:cxnSpLocks/>
          </p:cNvCxnSpPr>
          <p:nvPr/>
        </p:nvCxnSpPr>
        <p:spPr>
          <a:xfrm flipV="1">
            <a:off x="8711530" y="3133590"/>
            <a:ext cx="0" cy="9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445DE49C-F6BB-4B35-AA18-394FFECF07E4}"/>
              </a:ext>
            </a:extLst>
          </p:cNvPr>
          <p:cNvSpPr/>
          <p:nvPr/>
        </p:nvSpPr>
        <p:spPr>
          <a:xfrm>
            <a:off x="8621530" y="3942074"/>
            <a:ext cx="180000" cy="180000"/>
          </a:xfrm>
          <a:prstGeom prst="ellipse">
            <a:avLst/>
          </a:prstGeom>
          <a:solidFill>
            <a:srgbClr val="C9D3C1"/>
          </a:solidFill>
          <a:ln>
            <a:solidFill>
              <a:srgbClr val="C9D3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EFA48C4D-7382-43FF-ADAF-021FBFD3B8A0}"/>
              </a:ext>
            </a:extLst>
          </p:cNvPr>
          <p:cNvGrpSpPr/>
          <p:nvPr/>
        </p:nvGrpSpPr>
        <p:grpSpPr>
          <a:xfrm>
            <a:off x="8278441" y="2245807"/>
            <a:ext cx="941440" cy="900000"/>
            <a:chOff x="437941" y="3877451"/>
            <a:chExt cx="941440" cy="900000"/>
          </a:xfrm>
          <a:solidFill>
            <a:schemeClr val="bg1">
              <a:lumMod val="75000"/>
            </a:schemeClr>
          </a:solidFill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C5C15F4-2B1C-45A2-AFBF-92ACE96D4E71}"/>
                </a:ext>
              </a:extLst>
            </p:cNvPr>
            <p:cNvSpPr/>
            <p:nvPr/>
          </p:nvSpPr>
          <p:spPr>
            <a:xfrm>
              <a:off x="437941" y="3877451"/>
              <a:ext cx="900000" cy="90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49FF6E14-B848-4B5F-87F6-199D5D97F271}"/>
                </a:ext>
              </a:extLst>
            </p:cNvPr>
            <p:cNvSpPr txBox="1"/>
            <p:nvPr/>
          </p:nvSpPr>
          <p:spPr>
            <a:xfrm>
              <a:off x="445559" y="4127328"/>
              <a:ext cx="933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b="1" dirty="0"/>
                <a:t>2026</a:t>
              </a:r>
            </a:p>
          </p:txBody>
        </p:sp>
      </p:grpSp>
      <p:cxnSp>
        <p:nvCxnSpPr>
          <p:cNvPr id="54" name="Conexão reta 53">
            <a:extLst>
              <a:ext uri="{FF2B5EF4-FFF2-40B4-BE49-F238E27FC236}">
                <a16:creationId xmlns:a16="http://schemas.microsoft.com/office/drawing/2014/main" id="{4F72BAD9-20E2-4BC6-BD96-37D876BC9C2A}"/>
              </a:ext>
            </a:extLst>
          </p:cNvPr>
          <p:cNvCxnSpPr>
            <a:cxnSpLocks/>
          </p:cNvCxnSpPr>
          <p:nvPr/>
        </p:nvCxnSpPr>
        <p:spPr>
          <a:xfrm flipV="1">
            <a:off x="9729322" y="4069645"/>
            <a:ext cx="0" cy="9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8440A8EC-EC23-40F8-BF29-934D2626C74D}"/>
              </a:ext>
            </a:extLst>
          </p:cNvPr>
          <p:cNvSpPr/>
          <p:nvPr/>
        </p:nvSpPr>
        <p:spPr>
          <a:xfrm>
            <a:off x="9639322" y="3984986"/>
            <a:ext cx="180000" cy="180000"/>
          </a:xfrm>
          <a:prstGeom prst="ellipse">
            <a:avLst/>
          </a:prstGeom>
          <a:solidFill>
            <a:srgbClr val="548F5E"/>
          </a:solidFill>
          <a:ln>
            <a:solidFill>
              <a:srgbClr val="548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3C82D141-EEF0-462B-B4E9-DC1F5FE8A74A}"/>
              </a:ext>
            </a:extLst>
          </p:cNvPr>
          <p:cNvGrpSpPr/>
          <p:nvPr/>
        </p:nvGrpSpPr>
        <p:grpSpPr>
          <a:xfrm>
            <a:off x="9264838" y="4980968"/>
            <a:ext cx="933822" cy="900000"/>
            <a:chOff x="423457" y="3877451"/>
            <a:chExt cx="933822" cy="900000"/>
          </a:xfrm>
          <a:solidFill>
            <a:schemeClr val="bg1">
              <a:lumMod val="75000"/>
            </a:schemeClr>
          </a:solidFill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07A72D0-9CB4-43DA-9025-D573D71E3ED2}"/>
                </a:ext>
              </a:extLst>
            </p:cNvPr>
            <p:cNvSpPr/>
            <p:nvPr/>
          </p:nvSpPr>
          <p:spPr>
            <a:xfrm>
              <a:off x="437941" y="3877451"/>
              <a:ext cx="900000" cy="90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85C3B1F0-84FC-47D7-9AB6-F72A1E6DD68F}"/>
                </a:ext>
              </a:extLst>
            </p:cNvPr>
            <p:cNvSpPr txBox="1"/>
            <p:nvPr/>
          </p:nvSpPr>
          <p:spPr>
            <a:xfrm>
              <a:off x="423457" y="4137834"/>
              <a:ext cx="933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b="1" dirty="0">
                  <a:solidFill>
                    <a:schemeClr val="bg1"/>
                  </a:solidFill>
                </a:rPr>
                <a:t>2028</a:t>
              </a:r>
            </a:p>
          </p:txBody>
        </p:sp>
      </p:grp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6EAD5E7E-BE88-4389-8BC5-64DF77693B77}"/>
              </a:ext>
            </a:extLst>
          </p:cNvPr>
          <p:cNvGrpSpPr/>
          <p:nvPr/>
        </p:nvGrpSpPr>
        <p:grpSpPr>
          <a:xfrm>
            <a:off x="10676979" y="3582074"/>
            <a:ext cx="933822" cy="900000"/>
            <a:chOff x="404119" y="3877451"/>
            <a:chExt cx="933822" cy="9000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72064C4-4528-4A35-9770-577EE42D85ED}"/>
                </a:ext>
              </a:extLst>
            </p:cNvPr>
            <p:cNvSpPr/>
            <p:nvPr/>
          </p:nvSpPr>
          <p:spPr>
            <a:xfrm>
              <a:off x="437941" y="3877451"/>
              <a:ext cx="900000" cy="900000"/>
            </a:xfrm>
            <a:prstGeom prst="ellipse">
              <a:avLst/>
            </a:prstGeom>
            <a:solidFill>
              <a:srgbClr val="0097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CaixaDeTexto 64">
              <a:extLst>
                <a:ext uri="{FF2B5EF4-FFF2-40B4-BE49-F238E27FC236}">
                  <a16:creationId xmlns:a16="http://schemas.microsoft.com/office/drawing/2014/main" id="{BF3D2A81-9B00-421C-A5A6-5A7D3298CF3F}"/>
                </a:ext>
              </a:extLst>
            </p:cNvPr>
            <p:cNvSpPr txBox="1"/>
            <p:nvPr/>
          </p:nvSpPr>
          <p:spPr>
            <a:xfrm>
              <a:off x="404119" y="4096618"/>
              <a:ext cx="9338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>
                  <a:solidFill>
                    <a:schemeClr val="bg1"/>
                  </a:solidFill>
                </a:rPr>
                <a:t>2030</a:t>
              </a:r>
            </a:p>
          </p:txBody>
        </p:sp>
      </p:grpSp>
      <p:pic>
        <p:nvPicPr>
          <p:cNvPr id="66" name="Imagem 65" descr="Uma imagem com desenho&#10;&#10;Descrição gerada automaticamente">
            <a:extLst>
              <a:ext uri="{FF2B5EF4-FFF2-40B4-BE49-F238E27FC236}">
                <a16:creationId xmlns:a16="http://schemas.microsoft.com/office/drawing/2014/main" id="{37F0B989-2899-4242-9A9C-6431BB216AC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954" y="6096658"/>
            <a:ext cx="1279474" cy="511590"/>
          </a:xfrm>
          <a:prstGeom prst="rect">
            <a:avLst/>
          </a:prstGeom>
        </p:spPr>
      </p:pic>
      <p:sp>
        <p:nvSpPr>
          <p:cNvPr id="67" name="Retângulo 66">
            <a:extLst>
              <a:ext uri="{FF2B5EF4-FFF2-40B4-BE49-F238E27FC236}">
                <a16:creationId xmlns:a16="http://schemas.microsoft.com/office/drawing/2014/main" id="{58F70F34-4A3E-4840-91ED-E589C1DC82BF}"/>
              </a:ext>
            </a:extLst>
          </p:cNvPr>
          <p:cNvSpPr/>
          <p:nvPr/>
        </p:nvSpPr>
        <p:spPr>
          <a:xfrm>
            <a:off x="3102771" y="5813666"/>
            <a:ext cx="14978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00" b="1" dirty="0"/>
              <a:t>Conferência </a:t>
            </a:r>
            <a:r>
              <a:rPr lang="pt-PT" sz="1400" b="1" dirty="0" err="1"/>
              <a:t>BfB</a:t>
            </a:r>
            <a:endParaRPr lang="pt-PT" sz="1400" b="1" dirty="0"/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03503E6B-344C-4F0F-80D1-A08F82ECFA67}"/>
              </a:ext>
            </a:extLst>
          </p:cNvPr>
          <p:cNvSpPr/>
          <p:nvPr/>
        </p:nvSpPr>
        <p:spPr>
          <a:xfrm>
            <a:off x="5785876" y="1516988"/>
            <a:ext cx="19211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00" b="1" dirty="0"/>
              <a:t>1</a:t>
            </a:r>
            <a:r>
              <a:rPr lang="pt-PT" sz="1400" b="1" baseline="30000" dirty="0"/>
              <a:t>st</a:t>
            </a:r>
            <a:r>
              <a:rPr lang="pt-PT" sz="1400" b="1" dirty="0"/>
              <a:t> </a:t>
            </a:r>
            <a:r>
              <a:rPr lang="pt-PT" sz="1400" b="1" dirty="0" err="1"/>
              <a:t>commitments</a:t>
            </a:r>
            <a:r>
              <a:rPr lang="pt-PT" sz="1400" b="1" dirty="0"/>
              <a:t> </a:t>
            </a:r>
            <a:r>
              <a:rPr lang="pt-PT" sz="1400" b="1" dirty="0" err="1"/>
              <a:t>update</a:t>
            </a:r>
            <a:endParaRPr lang="pt-PT" sz="1400" b="1" dirty="0"/>
          </a:p>
          <a:p>
            <a:pPr algn="ctr"/>
            <a:r>
              <a:rPr lang="pt-PT" sz="1400" b="1" dirty="0"/>
              <a:t> act4nature Portugal</a:t>
            </a:r>
            <a:endParaRPr lang="pt-PT" sz="1400" b="1" dirty="0">
              <a:highlight>
                <a:srgbClr val="FFFF00"/>
              </a:highlight>
            </a:endParaRPr>
          </a:p>
        </p:txBody>
      </p:sp>
      <p:sp>
        <p:nvSpPr>
          <p:cNvPr id="73" name="Retângulo 72">
            <a:extLst>
              <a:ext uri="{FF2B5EF4-FFF2-40B4-BE49-F238E27FC236}">
                <a16:creationId xmlns:a16="http://schemas.microsoft.com/office/drawing/2014/main" id="{1839582D-8E2A-47FD-8031-3F2E498ED7CC}"/>
              </a:ext>
            </a:extLst>
          </p:cNvPr>
          <p:cNvSpPr/>
          <p:nvPr/>
        </p:nvSpPr>
        <p:spPr>
          <a:xfrm>
            <a:off x="2118546" y="1746083"/>
            <a:ext cx="1684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00" b="1" i="1" dirty="0"/>
              <a:t>2</a:t>
            </a:r>
            <a:r>
              <a:rPr lang="pt-PT" sz="1400" b="1" i="1" baseline="30000" dirty="0"/>
              <a:t>nd</a:t>
            </a:r>
            <a:r>
              <a:rPr lang="pt-PT" sz="1400" b="1" i="1" dirty="0"/>
              <a:t> Deadline</a:t>
            </a:r>
            <a:r>
              <a:rPr lang="pt-PT" sz="1400" b="1" dirty="0"/>
              <a:t> for </a:t>
            </a:r>
            <a:r>
              <a:rPr lang="pt-PT" sz="1400" b="1" dirty="0" err="1"/>
              <a:t>commitments</a:t>
            </a:r>
            <a:r>
              <a:rPr lang="pt-PT" sz="1400" b="1" dirty="0"/>
              <a:t>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FC61238-803D-4B16-B40B-4424D4CC06D0}"/>
              </a:ext>
            </a:extLst>
          </p:cNvPr>
          <p:cNvSpPr/>
          <p:nvPr/>
        </p:nvSpPr>
        <p:spPr>
          <a:xfrm>
            <a:off x="6765472" y="5861948"/>
            <a:ext cx="19211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00" b="1" dirty="0"/>
              <a:t>2</a:t>
            </a:r>
            <a:r>
              <a:rPr lang="pt-PT" sz="1400" b="1" baseline="30000" dirty="0"/>
              <a:t>nd</a:t>
            </a:r>
            <a:r>
              <a:rPr lang="pt-PT" sz="1400" b="1" dirty="0"/>
              <a:t> </a:t>
            </a:r>
            <a:r>
              <a:rPr lang="pt-PT" sz="1400" b="1" dirty="0" err="1"/>
              <a:t>commitments</a:t>
            </a:r>
            <a:r>
              <a:rPr lang="pt-PT" sz="1400" b="1" dirty="0"/>
              <a:t> </a:t>
            </a:r>
            <a:r>
              <a:rPr lang="pt-PT" sz="1400" b="1" dirty="0" err="1"/>
              <a:t>update</a:t>
            </a:r>
            <a:endParaRPr lang="pt-PT" sz="1400" b="1" dirty="0"/>
          </a:p>
          <a:p>
            <a:pPr algn="ctr"/>
            <a:r>
              <a:rPr lang="pt-PT" sz="1400" b="1" dirty="0"/>
              <a:t> act4nature Portugal</a:t>
            </a:r>
            <a:endParaRPr lang="pt-PT" sz="1400" b="1" dirty="0">
              <a:highlight>
                <a:srgbClr val="FFFF00"/>
              </a:highlight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C4EC111-FE77-4498-A8AC-BF07502F3963}"/>
              </a:ext>
            </a:extLst>
          </p:cNvPr>
          <p:cNvSpPr/>
          <p:nvPr/>
        </p:nvSpPr>
        <p:spPr>
          <a:xfrm>
            <a:off x="7767841" y="1530166"/>
            <a:ext cx="19211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00" b="1" dirty="0"/>
              <a:t>3</a:t>
            </a:r>
            <a:r>
              <a:rPr lang="pt-PT" sz="1400" b="1" baseline="30000" dirty="0"/>
              <a:t>rd</a:t>
            </a:r>
            <a:r>
              <a:rPr lang="pt-PT" sz="1400" b="1" dirty="0"/>
              <a:t> </a:t>
            </a:r>
            <a:r>
              <a:rPr lang="pt-PT" sz="1400" b="1" dirty="0" err="1"/>
              <a:t>commitments</a:t>
            </a:r>
            <a:r>
              <a:rPr lang="pt-PT" sz="1400" b="1" dirty="0"/>
              <a:t> </a:t>
            </a:r>
            <a:r>
              <a:rPr lang="pt-PT" sz="1400" b="1" dirty="0" err="1"/>
              <a:t>update</a:t>
            </a:r>
            <a:endParaRPr lang="pt-PT" sz="1400" b="1" dirty="0"/>
          </a:p>
          <a:p>
            <a:pPr algn="ctr"/>
            <a:r>
              <a:rPr lang="pt-PT" sz="1400" b="1" dirty="0"/>
              <a:t> act4nature Portugal</a:t>
            </a:r>
            <a:endParaRPr lang="pt-PT" sz="1400" b="1" dirty="0">
              <a:highlight>
                <a:srgbClr val="FFFF00"/>
              </a:highlight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C2C2E46-588B-4277-9E95-EC375AF778EC}"/>
              </a:ext>
            </a:extLst>
          </p:cNvPr>
          <p:cNvSpPr/>
          <p:nvPr/>
        </p:nvSpPr>
        <p:spPr>
          <a:xfrm>
            <a:off x="8755780" y="5886454"/>
            <a:ext cx="19211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00" b="1" dirty="0"/>
              <a:t>4</a:t>
            </a:r>
            <a:r>
              <a:rPr lang="pt-PT" sz="1400" b="1" baseline="30000" dirty="0"/>
              <a:t>rd</a:t>
            </a:r>
            <a:r>
              <a:rPr lang="pt-PT" sz="1400" b="1" dirty="0"/>
              <a:t> </a:t>
            </a:r>
            <a:r>
              <a:rPr lang="pt-PT" sz="1400" b="1" dirty="0" err="1"/>
              <a:t>commitments</a:t>
            </a:r>
            <a:r>
              <a:rPr lang="pt-PT" sz="1400" b="1" dirty="0"/>
              <a:t> </a:t>
            </a:r>
            <a:r>
              <a:rPr lang="pt-PT" sz="1400" b="1" dirty="0" err="1"/>
              <a:t>update</a:t>
            </a:r>
            <a:endParaRPr lang="pt-PT" sz="1400" b="1" dirty="0"/>
          </a:p>
          <a:p>
            <a:pPr algn="ctr"/>
            <a:r>
              <a:rPr lang="pt-PT" sz="1400" b="1" dirty="0"/>
              <a:t> act4nature Portugal</a:t>
            </a:r>
            <a:endParaRPr lang="pt-PT" sz="14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35757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object 18">
            <a:extLst>
              <a:ext uri="{FF2B5EF4-FFF2-40B4-BE49-F238E27FC236}">
                <a16:creationId xmlns:a16="http://schemas.microsoft.com/office/drawing/2014/main" id="{0CF29433-5778-4D1F-A773-20CE85FB0875}"/>
              </a:ext>
            </a:extLst>
          </p:cNvPr>
          <p:cNvGrpSpPr/>
          <p:nvPr/>
        </p:nvGrpSpPr>
        <p:grpSpPr>
          <a:xfrm rot="16200000" flipH="1" flipV="1">
            <a:off x="7463779" y="-3656909"/>
            <a:ext cx="12700" cy="9540000"/>
            <a:chOff x="5339651" y="533654"/>
            <a:chExt cx="12700" cy="6492875"/>
          </a:xfrm>
        </p:grpSpPr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EB317A31-57CD-4756-BCA3-4764DB5B05B3}"/>
                </a:ext>
              </a:extLst>
            </p:cNvPr>
            <p:cNvSpPr/>
            <p:nvPr/>
          </p:nvSpPr>
          <p:spPr>
            <a:xfrm>
              <a:off x="5346001" y="578129"/>
              <a:ext cx="0" cy="6423025"/>
            </a:xfrm>
            <a:custGeom>
              <a:avLst/>
              <a:gdLst/>
              <a:ahLst/>
              <a:cxnLst/>
              <a:rect l="l" t="t" r="r" b="b"/>
              <a:pathLst>
                <a:path h="6423025">
                  <a:moveTo>
                    <a:pt x="0" y="0"/>
                  </a:moveTo>
                  <a:lnTo>
                    <a:pt x="0" y="6422821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01C497FD-C83F-46D7-9D7F-1106267796AD}"/>
                </a:ext>
              </a:extLst>
            </p:cNvPr>
            <p:cNvSpPr/>
            <p:nvPr/>
          </p:nvSpPr>
          <p:spPr>
            <a:xfrm>
              <a:off x="5346001" y="540004"/>
              <a:ext cx="0" cy="6480175"/>
            </a:xfrm>
            <a:custGeom>
              <a:avLst/>
              <a:gdLst/>
              <a:ahLst/>
              <a:cxnLst/>
              <a:rect l="l" t="t" r="r" b="b"/>
              <a:pathLst>
                <a:path h="6480175">
                  <a:moveTo>
                    <a:pt x="0" y="0"/>
                  </a:moveTo>
                  <a:lnTo>
                    <a:pt x="0" y="0"/>
                  </a:lnTo>
                </a:path>
                <a:path h="6480175">
                  <a:moveTo>
                    <a:pt x="0" y="6479997"/>
                  </a:moveTo>
                  <a:lnTo>
                    <a:pt x="0" y="647999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45C951FD-60D0-41D2-9C71-2E0CF6E6B446}"/>
              </a:ext>
            </a:extLst>
          </p:cNvPr>
          <p:cNvSpPr txBox="1"/>
          <p:nvPr/>
        </p:nvSpPr>
        <p:spPr>
          <a:xfrm>
            <a:off x="2960915" y="426540"/>
            <a:ext cx="6868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cs typeface="Arial" panose="020B0604020202020204" pitchFamily="34" charset="0"/>
              </a:rPr>
              <a:t>2020 </a:t>
            </a:r>
            <a:r>
              <a:rPr lang="pt-PT" sz="3600" dirty="0" err="1">
                <a:cs typeface="Arial" panose="020B0604020202020204" pitchFamily="34" charset="0"/>
              </a:rPr>
              <a:t>Commitments</a:t>
            </a:r>
            <a:endParaRPr lang="pt-PT" sz="3600" dirty="0">
              <a:cs typeface="Arial" panose="020B0604020202020204" pitchFamily="34" charset="0"/>
            </a:endParaRPr>
          </a:p>
        </p:txBody>
      </p:sp>
      <p:pic>
        <p:nvPicPr>
          <p:cNvPr id="12" name="Imagem 11" descr="Uma imagem com desenho&#10;&#10;Descrição gerada automaticamente">
            <a:extLst>
              <a:ext uri="{FF2B5EF4-FFF2-40B4-BE49-F238E27FC236}">
                <a16:creationId xmlns:a16="http://schemas.microsoft.com/office/drawing/2014/main" id="{B1AA9DC0-1F76-4178-BC47-ACD4B3A8C6F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" y="75060"/>
            <a:ext cx="2726261" cy="1090079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33CFE883-2084-4796-8B24-256B22E730D9}"/>
              </a:ext>
            </a:extLst>
          </p:cNvPr>
          <p:cNvGrpSpPr/>
          <p:nvPr/>
        </p:nvGrpSpPr>
        <p:grpSpPr>
          <a:xfrm>
            <a:off x="1099344" y="2332180"/>
            <a:ext cx="2880000" cy="2880000"/>
            <a:chOff x="812259" y="2332180"/>
            <a:chExt cx="2880000" cy="288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16C490E-025D-4239-9468-BB4268D034E2}"/>
                </a:ext>
              </a:extLst>
            </p:cNvPr>
            <p:cNvSpPr/>
            <p:nvPr/>
          </p:nvSpPr>
          <p:spPr>
            <a:xfrm>
              <a:off x="812259" y="2332180"/>
              <a:ext cx="2880000" cy="2880000"/>
            </a:xfrm>
            <a:prstGeom prst="ellipse">
              <a:avLst/>
            </a:prstGeom>
            <a:solidFill>
              <a:srgbClr val="0097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3200" b="1" dirty="0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2E6232F0-4F1D-4408-BFBA-5F951AD67E9C}"/>
                </a:ext>
              </a:extLst>
            </p:cNvPr>
            <p:cNvSpPr txBox="1"/>
            <p:nvPr/>
          </p:nvSpPr>
          <p:spPr>
            <a:xfrm>
              <a:off x="880590" y="3554910"/>
              <a:ext cx="2611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16 </a:t>
              </a:r>
              <a:r>
                <a:rPr lang="pt-PT" sz="2400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companies</a:t>
              </a:r>
              <a:endParaRPr lang="pt-PT" sz="24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869940BB-6740-4BF3-AC8C-7D301FD767C9}"/>
              </a:ext>
            </a:extLst>
          </p:cNvPr>
          <p:cNvGrpSpPr/>
          <p:nvPr/>
        </p:nvGrpSpPr>
        <p:grpSpPr>
          <a:xfrm>
            <a:off x="4558470" y="2332180"/>
            <a:ext cx="2880000" cy="2880000"/>
            <a:chOff x="812259" y="2332180"/>
            <a:chExt cx="2880000" cy="2880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AFB31E3-6D0A-4153-A238-2A2536568024}"/>
                </a:ext>
              </a:extLst>
            </p:cNvPr>
            <p:cNvSpPr/>
            <p:nvPr/>
          </p:nvSpPr>
          <p:spPr>
            <a:xfrm>
              <a:off x="812259" y="2332180"/>
              <a:ext cx="2880000" cy="2880000"/>
            </a:xfrm>
            <a:prstGeom prst="ellipse">
              <a:avLst/>
            </a:prstGeom>
            <a:solidFill>
              <a:srgbClr val="BFE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3200" b="1" dirty="0">
                <a:solidFill>
                  <a:srgbClr val="009775"/>
                </a:solidFill>
              </a:endParaRP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06777569-B3A1-4C20-B47F-913C732AAFFF}"/>
                </a:ext>
              </a:extLst>
            </p:cNvPr>
            <p:cNvSpPr txBox="1"/>
            <p:nvPr/>
          </p:nvSpPr>
          <p:spPr>
            <a:xfrm>
              <a:off x="936305" y="2816246"/>
              <a:ext cx="26114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9775"/>
                  </a:solidFill>
                  <a:cs typeface="Times New Roman" panose="02020603050405020304" pitchFamily="18" charset="0"/>
                </a:rPr>
                <a:t>3 Food sector companies</a:t>
              </a:r>
            </a:p>
            <a:p>
              <a:pPr algn="ctr"/>
              <a:r>
                <a:rPr lang="en-US" sz="2400" dirty="0">
                  <a:solidFill>
                    <a:srgbClr val="009775"/>
                  </a:solidFill>
                  <a:cs typeface="Times New Roman" panose="02020603050405020304" pitchFamily="18" charset="0"/>
                </a:rPr>
                <a:t>(retail, winemaking and meals/catering services)</a:t>
              </a:r>
              <a:endParaRPr lang="pt-PT" sz="2400" dirty="0">
                <a:solidFill>
                  <a:srgbClr val="009775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3A2F48E7-806C-4CF8-89F6-CD9C9B343E03}"/>
              </a:ext>
            </a:extLst>
          </p:cNvPr>
          <p:cNvGrpSpPr/>
          <p:nvPr/>
        </p:nvGrpSpPr>
        <p:grpSpPr>
          <a:xfrm>
            <a:off x="8141642" y="2332180"/>
            <a:ext cx="2880000" cy="2880000"/>
            <a:chOff x="812259" y="2332180"/>
            <a:chExt cx="2880000" cy="2880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D1A7ECA-6987-4942-9B05-EC2153B09F2F}"/>
                </a:ext>
              </a:extLst>
            </p:cNvPr>
            <p:cNvSpPr/>
            <p:nvPr/>
          </p:nvSpPr>
          <p:spPr>
            <a:xfrm>
              <a:off x="812259" y="2332180"/>
              <a:ext cx="2880000" cy="2880000"/>
            </a:xfrm>
            <a:prstGeom prst="ellipse">
              <a:avLst/>
            </a:prstGeom>
            <a:solidFill>
              <a:srgbClr val="0097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93FFB2A6-1562-4FF3-AF37-890407DB08A8}"/>
                </a:ext>
              </a:extLst>
            </p:cNvPr>
            <p:cNvSpPr txBox="1"/>
            <p:nvPr/>
          </p:nvSpPr>
          <p:spPr>
            <a:xfrm>
              <a:off x="956671" y="2816246"/>
              <a:ext cx="2591175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Direct and indirect commitments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Sustainable Procurement 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Support to conservation projects</a:t>
              </a:r>
            </a:p>
            <a:p>
              <a:pPr algn="ctr"/>
              <a:r>
                <a:rPr lang="pt-PT" sz="1400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Sustainable</a:t>
              </a:r>
              <a:r>
                <a:rPr lang="pt-PT" sz="1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pt-PT" sz="1400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farming</a:t>
              </a:r>
              <a:r>
                <a:rPr lang="pt-PT" sz="1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pt-PT" sz="1400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practices</a:t>
              </a:r>
              <a:endParaRPr lang="pt-PT" sz="1400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  <a:p>
              <a:pPr algn="ctr"/>
              <a:r>
                <a:rPr lang="pt-PT" sz="1400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Good</a:t>
              </a:r>
              <a:r>
                <a:rPr lang="pt-PT" sz="1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management </a:t>
              </a:r>
              <a:r>
                <a:rPr lang="pt-PT" sz="1400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practices</a:t>
              </a:r>
              <a:r>
                <a:rPr lang="pt-PT" sz="1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pt-PT" sz="1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for B&amp;ES </a:t>
              </a:r>
            </a:p>
            <a:p>
              <a:pPr algn="ctr"/>
              <a:r>
                <a:rPr lang="pt-PT" sz="1400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Awareness</a:t>
              </a:r>
              <a:r>
                <a:rPr lang="pt-PT" sz="1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for B&amp;ES</a:t>
              </a:r>
            </a:p>
            <a:p>
              <a:pPr algn="ctr"/>
              <a:r>
                <a:rPr lang="pt-PT" sz="1400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Reporting</a:t>
              </a:r>
              <a:r>
                <a:rPr lang="pt-PT" sz="1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pt-PT" sz="1400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on</a:t>
              </a:r>
              <a:r>
                <a:rPr lang="pt-PT" sz="1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B&amp;ES</a:t>
              </a:r>
              <a:endParaRPr lang="pt-PT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3694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3">
            <a:extLst>
              <a:ext uri="{FF2B5EF4-FFF2-40B4-BE49-F238E27FC236}">
                <a16:creationId xmlns:a16="http://schemas.microsoft.com/office/drawing/2014/main" id="{895DAA18-6A96-40DE-847B-4690005D4E3D}"/>
              </a:ext>
            </a:extLst>
          </p:cNvPr>
          <p:cNvSpPr/>
          <p:nvPr/>
        </p:nvSpPr>
        <p:spPr>
          <a:xfrm rot="5400000">
            <a:off x="3465817" y="3478573"/>
            <a:ext cx="2512072" cy="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A36D012-EBC2-4A9F-A284-901EBAABAA00}"/>
              </a:ext>
            </a:extLst>
          </p:cNvPr>
          <p:cNvSpPr/>
          <p:nvPr/>
        </p:nvSpPr>
        <p:spPr>
          <a:xfrm>
            <a:off x="4872673" y="2917589"/>
            <a:ext cx="43248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latin typeface="DIN-Regular"/>
              </a:rPr>
              <a:t>Mafalda Evangelista</a:t>
            </a:r>
          </a:p>
          <a:p>
            <a:r>
              <a:rPr lang="pt-PT" dirty="0">
                <a:latin typeface="DIN-Regular"/>
              </a:rPr>
              <a:t>mafalda.evangelista@bcsdportugal.org</a:t>
            </a:r>
          </a:p>
          <a:p>
            <a:endParaRPr lang="pt-PT" dirty="0">
              <a:latin typeface="DIN-Regular"/>
            </a:endParaRPr>
          </a:p>
          <a:p>
            <a:r>
              <a:rPr lang="pt-PT" dirty="0">
                <a:latin typeface="DIN-Regular"/>
              </a:rPr>
              <a:t>act4natureportugal@bcsdportugal.org</a:t>
            </a:r>
          </a:p>
          <a:p>
            <a:r>
              <a:rPr lang="pt-PT" dirty="0"/>
              <a:t>www.bcsdportugal.org/act4natureportugal </a:t>
            </a:r>
            <a:r>
              <a:rPr lang="pt-PT" dirty="0">
                <a:latin typeface="DIN-Regular"/>
              </a:rPr>
              <a:t>#act4natureportugal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9993A85-F1E9-406F-B942-6A08CFB50E68}"/>
              </a:ext>
            </a:extLst>
          </p:cNvPr>
          <p:cNvSpPr/>
          <p:nvPr/>
        </p:nvSpPr>
        <p:spPr>
          <a:xfrm>
            <a:off x="4872673" y="2258537"/>
            <a:ext cx="1355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="1" dirty="0" err="1"/>
              <a:t>Thanks</a:t>
            </a:r>
            <a:r>
              <a:rPr lang="pt-PT" sz="2800" b="1" dirty="0"/>
              <a:t>!</a:t>
            </a:r>
            <a:endParaRPr lang="pt-PT" sz="2800" b="1" dirty="0">
              <a:highlight>
                <a:srgbClr val="FFFF00"/>
              </a:highlight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BF5C138-8581-4CB8-81AA-F6615E1786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86" r="-172"/>
          <a:stretch/>
        </p:blipFill>
        <p:spPr>
          <a:xfrm>
            <a:off x="9612351" y="0"/>
            <a:ext cx="2589559" cy="6858000"/>
          </a:xfrm>
          <a:prstGeom prst="rect">
            <a:avLst/>
          </a:prstGeom>
        </p:spPr>
      </p:pic>
      <p:pic>
        <p:nvPicPr>
          <p:cNvPr id="10" name="Imagem 9" descr="Uma imagem com desenho&#10;&#10;Descrição gerada automaticamente">
            <a:extLst>
              <a:ext uri="{FF2B5EF4-FFF2-40B4-BE49-F238E27FC236}">
                <a16:creationId xmlns:a16="http://schemas.microsoft.com/office/drawing/2014/main" id="{B92DEDD6-9B8D-48AD-94FA-67FA50A3FBA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58" y="2918565"/>
            <a:ext cx="3775839" cy="150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952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Breitbild</PresentationFormat>
  <Paragraphs>115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DIN-Regular</vt:lpstr>
      <vt:lpstr>Times New Roman</vt:lpstr>
      <vt:lpstr>Wigrum-Bold</vt:lpstr>
      <vt:lpstr>Tema do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Mafalda Evangelista</dc:creator>
  <cp:lastModifiedBy>Viktor Konitzer</cp:lastModifiedBy>
  <cp:revision>207</cp:revision>
  <dcterms:created xsi:type="dcterms:W3CDTF">2020-04-08T18:45:11Z</dcterms:created>
  <dcterms:modified xsi:type="dcterms:W3CDTF">2020-09-25T13:52:03Z</dcterms:modified>
</cp:coreProperties>
</file>